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1" r:id="rId4"/>
    <p:sldId id="259" r:id="rId5"/>
    <p:sldId id="260" r:id="rId6"/>
    <p:sldId id="282" r:id="rId7"/>
    <p:sldId id="305" r:id="rId8"/>
    <p:sldId id="280" r:id="rId9"/>
    <p:sldId id="283" r:id="rId10"/>
    <p:sldId id="284" r:id="rId11"/>
    <p:sldId id="285" r:id="rId12"/>
    <p:sldId id="306" r:id="rId13"/>
    <p:sldId id="286" r:id="rId14"/>
    <p:sldId id="287" r:id="rId15"/>
    <p:sldId id="307" r:id="rId16"/>
    <p:sldId id="277" r:id="rId17"/>
    <p:sldId id="262" r:id="rId18"/>
    <p:sldId id="266" r:id="rId19"/>
    <p:sldId id="289" r:id="rId20"/>
    <p:sldId id="290" r:id="rId21"/>
    <p:sldId id="308" r:id="rId22"/>
    <p:sldId id="294" r:id="rId23"/>
    <p:sldId id="295" r:id="rId24"/>
    <p:sldId id="296" r:id="rId25"/>
    <p:sldId id="303" r:id="rId26"/>
    <p:sldId id="297" r:id="rId27"/>
    <p:sldId id="298" r:id="rId28"/>
    <p:sldId id="279" r:id="rId29"/>
    <p:sldId id="304" r:id="rId30"/>
    <p:sldId id="299" r:id="rId31"/>
    <p:sldId id="300" r:id="rId32"/>
    <p:sldId id="274" r:id="rId33"/>
    <p:sldId id="275" r:id="rId34"/>
    <p:sldId id="288" r:id="rId35"/>
    <p:sldId id="261" r:id="rId36"/>
    <p:sldId id="268" r:id="rId37"/>
    <p:sldId id="270" r:id="rId38"/>
    <p:sldId id="302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66CCFF"/>
    <a:srgbClr val="0066FF"/>
    <a:srgbClr val="FF9900"/>
    <a:srgbClr val="FFFF00"/>
    <a:srgbClr val="FF9966"/>
    <a:srgbClr val="FF33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92" autoAdjust="0"/>
    <p:restoredTop sz="96910" autoAdjust="0"/>
  </p:normalViewPr>
  <p:slideViewPr>
    <p:cSldViewPr>
      <p:cViewPr varScale="1">
        <p:scale>
          <a:sx n="84" d="100"/>
          <a:sy n="84" d="100"/>
        </p:scale>
        <p:origin x="-96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88B7D-CC10-4EF1-B657-BA04FCEE7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B4263-147D-484E-A857-BA2902DF2D8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CB754-E568-4039-91F6-654AFEACC10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FFE63-BB93-4718-B693-9135DC8D9DE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CD96F-D1AF-4CED-92A6-51476D7EA47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82E74-3ADB-4BCD-8BFB-A85F5CFF69F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D903D-9D23-4493-9765-B2138F72250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576DB-2E01-40B0-9E9E-DA7DCAA9ED7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330FB-3C3D-4834-B6F7-23009044EBD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B6431-783A-4FAD-AB76-16021E276B0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C94E5-5B04-45DB-A2BF-F73F0FB4A38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0B8E1-D4BF-4D96-B23B-306F4D22569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074A9-5DD6-4A2B-BD37-AB6D6C08460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0EC46-D223-4439-A0BF-310A7A3726A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2B716-50BD-4737-A362-6BDD84F6743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489C-AB26-4407-8ACF-95515E05113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358F2-8230-4A16-BE7A-36D53DF6809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/>
            <a:fld id="{D8E8C844-0E98-4C6A-B99E-D9D0F88EEF33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5" tIns="45712" rIns="91425" bIns="457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/>
            <a:fld id="{C71FCC83-2905-4A19-9962-C8DB0A908C48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5" tIns="45712" rIns="91425" bIns="457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/>
            <a:fld id="{F1EDA50B-3294-4429-8B74-C9C8896B666E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5" tIns="45712" rIns="91425" bIns="457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5" tIns="45712" rIns="91425" bIns="4571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F4A89-F94F-4300-B097-26B1E17F129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84511-729B-4B80-AB7B-CDAF341E86D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2A7BA-5CC2-46E4-BA19-82C6606CFEFF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596F5-E1E9-4432-A4AC-69C9834AC65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22724-D9C9-4480-88CA-98CFDEDF422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58696-CC18-4FD5-B300-8A91FBDB12D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181E1-27E5-4593-B883-F3A0C03DF60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783FD-AE2F-4A19-BDE5-552D02E0D77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/>
            <a:fld id="{1D1BECD4-78B6-4EF7-A6A2-6393E7FC1BC4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5" tIns="45712" rIns="91425" bIns="457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B8A15-BF49-4FD0-BF46-9E22FB78DE1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0" Type="http://schemas.openxmlformats.org/officeDocument/2006/relationships/image" Target="../media/image26.wm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458200" cy="1828800"/>
          </a:xfrm>
        </p:spPr>
        <p:txBody>
          <a:bodyPr/>
          <a:lstStyle/>
          <a:p>
            <a:pPr eaLnBrk="1" hangingPunct="1"/>
            <a:r>
              <a:rPr lang="en-US" sz="8800" i="1" smtClean="0">
                <a:latin typeface="Arial" charset="0"/>
              </a:rPr>
              <a:t> </a:t>
            </a:r>
            <a:r>
              <a:rPr lang="en-US" sz="9600" smtClean="0">
                <a:solidFill>
                  <a:srgbClr val="0066FF"/>
                </a:solidFill>
                <a:latin typeface="Arial" charset="0"/>
                <a:ea typeface="MS PGothic" pitchFamily="34" charset="-128"/>
              </a:rPr>
              <a:t>EIC@JLab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05200"/>
            <a:ext cx="8458200" cy="17526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Arial" charset="0"/>
              </a:rPr>
              <a:t>Yuhong Zhang</a:t>
            </a:r>
          </a:p>
          <a:p>
            <a:pPr eaLnBrk="1" hangingPunct="1"/>
            <a:endParaRPr lang="en-US" sz="1600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For ELIC Study Group</a:t>
            </a:r>
          </a:p>
          <a:p>
            <a:pPr eaLnBrk="1" hangingPunct="1"/>
            <a:endParaRPr lang="en-US" sz="2000" smtClean="0">
              <a:latin typeface="Arial" charset="0"/>
            </a:endParaRPr>
          </a:p>
          <a:p>
            <a:pPr eaLnBrk="1" hangingPunct="1"/>
            <a:endParaRPr lang="en-US" sz="2000" smtClean="0">
              <a:latin typeface="Arial" charset="0"/>
            </a:endParaRPr>
          </a:p>
          <a:p>
            <a:pPr eaLnBrk="1" hangingPunct="1"/>
            <a:r>
              <a:rPr lang="en-US" sz="1600" b="1" smtClean="0">
                <a:latin typeface="Arial" charset="0"/>
              </a:rPr>
              <a:t>Common ENC/EIC Workshop at GSI, May 28 -30,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3800" smtClean="0">
                <a:solidFill>
                  <a:srgbClr val="FF0000"/>
                </a:solidFill>
                <a:latin typeface="Arial" charset="0"/>
                <a:cs typeface="Arial" charset="0"/>
              </a:rPr>
              <a:t>ELIC Figure-8 Collider Ring Footprint</a:t>
            </a:r>
          </a:p>
        </p:txBody>
      </p:sp>
      <p:grpSp>
        <p:nvGrpSpPr>
          <p:cNvPr id="1028" name="Group 98"/>
          <p:cNvGrpSpPr>
            <a:grpSpLocks/>
          </p:cNvGrpSpPr>
          <p:nvPr/>
        </p:nvGrpSpPr>
        <p:grpSpPr bwMode="auto">
          <a:xfrm>
            <a:off x="76200" y="838200"/>
            <a:ext cx="6477000" cy="2286000"/>
            <a:chOff x="152400" y="762000"/>
            <a:chExt cx="6248400" cy="2133600"/>
          </a:xfrm>
        </p:grpSpPr>
        <p:graphicFrame>
          <p:nvGraphicFramePr>
            <p:cNvPr id="1026" name="Object 15"/>
            <p:cNvGraphicFramePr>
              <a:graphicFrameLocks noChangeAspect="1"/>
            </p:cNvGraphicFramePr>
            <p:nvPr/>
          </p:nvGraphicFramePr>
          <p:xfrm>
            <a:off x="152400" y="762000"/>
            <a:ext cx="6248400" cy="2133600"/>
          </p:xfrm>
          <a:graphic>
            <a:graphicData uri="http://schemas.openxmlformats.org/presentationml/2006/ole">
              <p:oleObj spid="_x0000_s1026" r:id="rId4" imgW="6248942" imgH="2133785" progId="Excel.Sheet.8">
                <p:embed/>
              </p:oleObj>
            </a:graphicData>
          </a:graphic>
        </p:graphicFrame>
        <p:grpSp>
          <p:nvGrpSpPr>
            <p:cNvPr id="1092" name="Group 17"/>
            <p:cNvGrpSpPr>
              <a:grpSpLocks noChangeAspect="1"/>
            </p:cNvGrpSpPr>
            <p:nvPr/>
          </p:nvGrpSpPr>
          <p:grpSpPr bwMode="auto">
            <a:xfrm>
              <a:off x="3054905" y="1447800"/>
              <a:ext cx="141737" cy="344129"/>
              <a:chOff x="2592" y="1104"/>
              <a:chExt cx="192" cy="384"/>
            </a:xfrm>
          </p:grpSpPr>
          <p:sp>
            <p:nvSpPr>
              <p:cNvPr id="1103" name="Arc 18"/>
              <p:cNvSpPr>
                <a:spLocks noChangeAspect="1"/>
              </p:cNvSpPr>
              <p:nvPr/>
            </p:nvSpPr>
            <p:spPr bwMode="auto">
              <a:xfrm flipH="1">
                <a:off x="2592" y="1104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104" name="Arc 19"/>
              <p:cNvSpPr>
                <a:spLocks noChangeAspect="1"/>
              </p:cNvSpPr>
              <p:nvPr/>
            </p:nvSpPr>
            <p:spPr bwMode="auto">
              <a:xfrm flipH="1" flipV="1">
                <a:off x="2592" y="1296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CC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000"/>
              </a:p>
            </p:txBody>
          </p:sp>
        </p:grpSp>
        <p:sp>
          <p:nvSpPr>
            <p:cNvPr id="1093" name="Text Box 20"/>
            <p:cNvSpPr txBox="1">
              <a:spLocks noChangeAspect="1" noChangeArrowheads="1"/>
            </p:cNvSpPr>
            <p:nvPr/>
          </p:nvSpPr>
          <p:spPr bwMode="auto">
            <a:xfrm>
              <a:off x="2532305" y="1523577"/>
              <a:ext cx="774924" cy="256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rgbClr val="33CCFF"/>
                  </a:solidFill>
                  <a:latin typeface="Arial" charset="0"/>
                </a:rPr>
                <a:t>60°</a:t>
              </a:r>
              <a:endParaRPr lang="en-US" sz="1200">
                <a:solidFill>
                  <a:srgbClr val="33CCFF"/>
                </a:solidFill>
                <a:latin typeface="Arial" charset="0"/>
              </a:endParaRPr>
            </a:p>
          </p:txBody>
        </p:sp>
        <p:sp>
          <p:nvSpPr>
            <p:cNvPr id="1094" name="Oval 21"/>
            <p:cNvSpPr>
              <a:spLocks noChangeAspect="1" noChangeArrowheads="1"/>
            </p:cNvSpPr>
            <p:nvPr/>
          </p:nvSpPr>
          <p:spPr bwMode="auto">
            <a:xfrm>
              <a:off x="2802439" y="1905000"/>
              <a:ext cx="119659" cy="127614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1095" name="Oval 22"/>
            <p:cNvSpPr>
              <a:spLocks noChangeAspect="1" noChangeArrowheads="1"/>
            </p:cNvSpPr>
            <p:nvPr/>
          </p:nvSpPr>
          <p:spPr bwMode="auto">
            <a:xfrm>
              <a:off x="4064767" y="1243780"/>
              <a:ext cx="120973" cy="129048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1096" name="Oval 23"/>
            <p:cNvSpPr>
              <a:spLocks noChangeAspect="1" noChangeArrowheads="1"/>
            </p:cNvSpPr>
            <p:nvPr/>
          </p:nvSpPr>
          <p:spPr bwMode="auto">
            <a:xfrm>
              <a:off x="2802439" y="1243780"/>
              <a:ext cx="119659" cy="127614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1097" name="Rectangle 24"/>
            <p:cNvSpPr>
              <a:spLocks noChangeArrowheads="1"/>
            </p:cNvSpPr>
            <p:nvPr/>
          </p:nvSpPr>
          <p:spPr bwMode="auto">
            <a:xfrm>
              <a:off x="1066800" y="1524000"/>
              <a:ext cx="126232" cy="13765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1098" name="Rectangle 25"/>
            <p:cNvSpPr>
              <a:spLocks noChangeArrowheads="1"/>
            </p:cNvSpPr>
            <p:nvPr/>
          </p:nvSpPr>
          <p:spPr bwMode="auto">
            <a:xfrm>
              <a:off x="5791200" y="1524000"/>
              <a:ext cx="126232" cy="13765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1099" name="Oval 22"/>
            <p:cNvSpPr>
              <a:spLocks noChangeAspect="1" noChangeArrowheads="1"/>
            </p:cNvSpPr>
            <p:nvPr/>
          </p:nvSpPr>
          <p:spPr bwMode="auto">
            <a:xfrm>
              <a:off x="4070027" y="1905000"/>
              <a:ext cx="120973" cy="12904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1100" name="TextBox 30"/>
            <p:cNvSpPr txBox="1">
              <a:spLocks noChangeArrowheads="1"/>
            </p:cNvSpPr>
            <p:nvPr/>
          </p:nvSpPr>
          <p:spPr bwMode="auto">
            <a:xfrm>
              <a:off x="2801844" y="899795"/>
              <a:ext cx="954106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  <a:cs typeface="Arial" charset="0"/>
                </a:rPr>
                <a:t>Medium Energy IP</a:t>
              </a:r>
            </a:p>
          </p:txBody>
        </p:sp>
        <p:sp>
          <p:nvSpPr>
            <p:cNvPr id="1101" name="TextBox 31"/>
            <p:cNvSpPr txBox="1">
              <a:spLocks noChangeArrowheads="1"/>
            </p:cNvSpPr>
            <p:nvPr/>
          </p:nvSpPr>
          <p:spPr bwMode="auto">
            <a:xfrm>
              <a:off x="4178636" y="1600623"/>
              <a:ext cx="1003113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  <a:cs typeface="Arial" charset="0"/>
                </a:rPr>
                <a:t>Low Energy IP</a:t>
              </a:r>
            </a:p>
          </p:txBody>
        </p:sp>
        <p:sp>
          <p:nvSpPr>
            <p:cNvPr id="1102" name="TextBox 32"/>
            <p:cNvSpPr txBox="1">
              <a:spLocks noChangeArrowheads="1"/>
            </p:cNvSpPr>
            <p:nvPr/>
          </p:nvSpPr>
          <p:spPr bwMode="auto">
            <a:xfrm>
              <a:off x="1141730" y="1446530"/>
              <a:ext cx="1023022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  <a:cs typeface="Arial" charset="0"/>
                </a:rPr>
                <a:t>Snake Insertion</a:t>
              </a:r>
            </a:p>
          </p:txBody>
        </p:sp>
      </p:grpSp>
      <p:graphicFrame>
        <p:nvGraphicFramePr>
          <p:cNvPr id="1122" name="Group 98"/>
          <p:cNvGraphicFramePr>
            <a:graphicFrameLocks noGrp="1"/>
          </p:cNvGraphicFramePr>
          <p:nvPr/>
        </p:nvGraphicFramePr>
        <p:xfrm>
          <a:off x="6553200" y="990600"/>
          <a:ext cx="2514600" cy="1626870"/>
        </p:xfrm>
        <a:graphic>
          <a:graphicData uri="http://schemas.openxmlformats.org/drawingml/2006/table">
            <a:tbl>
              <a:tblPr/>
              <a:tblGrid>
                <a:gridCol w="1676400"/>
                <a:gridCol w="8382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157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Figure-8 straight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Circumference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634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049" name="TextBox 99"/>
          <p:cNvSpPr txBox="1">
            <a:spLocks noChangeArrowheads="1"/>
          </p:cNvSpPr>
          <p:nvPr/>
        </p:nvSpPr>
        <p:spPr bwMode="auto">
          <a:xfrm>
            <a:off x="4419600" y="3352800"/>
            <a:ext cx="4724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 indent="-112713">
              <a:buFont typeface="Arial" charset="0"/>
              <a:buChar char="•"/>
            </a:pPr>
            <a:r>
              <a:rPr lang="en-US" sz="2000">
                <a:latin typeface="Arial" charset="0"/>
                <a:cs typeface="Arial" charset="0"/>
              </a:rPr>
              <a:t> Ring design is optimized with</a:t>
            </a:r>
            <a:r>
              <a:rPr lang="en-US" sz="1800">
                <a:latin typeface="Arial" charset="0"/>
                <a:cs typeface="Arial" charset="0"/>
              </a:rPr>
              <a:t> </a:t>
            </a:r>
          </a:p>
          <a:p>
            <a:pPr marL="233363" lvl="1"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</a:rPr>
              <a:t> Synchrotron radiation power of e-beam</a:t>
            </a:r>
          </a:p>
          <a:p>
            <a:pPr marL="233363" lvl="1"/>
            <a:r>
              <a:rPr lang="en-US" sz="1800">
                <a:latin typeface="Arial" charset="0"/>
                <a:cs typeface="Arial" charset="0"/>
                <a:sym typeface="Wingdings" pitchFamily="2" charset="2"/>
              </a:rPr>
              <a:t>      prefers large ring (arc) length</a:t>
            </a:r>
            <a:endParaRPr lang="en-US" sz="1800">
              <a:latin typeface="Arial" charset="0"/>
              <a:cs typeface="Arial" charset="0"/>
            </a:endParaRPr>
          </a:p>
          <a:p>
            <a:pPr marL="233363" lvl="1"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</a:rPr>
              <a:t> Space charge effect of i-beam</a:t>
            </a:r>
          </a:p>
          <a:p>
            <a:pPr marL="233363" lvl="1"/>
            <a:r>
              <a:rPr lang="en-US" sz="1800">
                <a:latin typeface="Arial" charset="0"/>
                <a:cs typeface="Arial" charset="0"/>
              </a:rPr>
              <a:t>     </a:t>
            </a:r>
            <a:r>
              <a:rPr lang="en-US" sz="1800">
                <a:latin typeface="Arial" charset="0"/>
                <a:cs typeface="Arial" charset="0"/>
                <a:sym typeface="Wingdings" pitchFamily="2" charset="2"/>
              </a:rPr>
              <a:t> prefers small ring circumference</a:t>
            </a:r>
          </a:p>
          <a:p>
            <a:pPr marL="233363" lvl="1"/>
            <a:endParaRPr lang="en-US" sz="800">
              <a:latin typeface="Arial" charset="0"/>
              <a:cs typeface="Arial" charset="0"/>
            </a:endParaRPr>
          </a:p>
          <a:p>
            <a:pPr marL="112713" indent="-112713">
              <a:buFont typeface="Arial" charset="0"/>
              <a:buChar char="•"/>
            </a:pP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Multi IPs require long straight sections</a:t>
            </a:r>
          </a:p>
          <a:p>
            <a:pPr marL="112713" indent="-112713">
              <a:buFont typeface="Arial" charset="0"/>
              <a:buChar char="•"/>
            </a:pPr>
            <a:endParaRPr lang="en-US" sz="800">
              <a:latin typeface="Arial" charset="0"/>
              <a:cs typeface="Arial" charset="0"/>
            </a:endParaRPr>
          </a:p>
          <a:p>
            <a:pPr marL="112713" indent="-112713"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Straight sections also hold required components (e-cooling, injection and ejections, etc.)</a:t>
            </a:r>
          </a:p>
        </p:txBody>
      </p:sp>
      <p:sp>
        <p:nvSpPr>
          <p:cNvPr id="1050" name="Line 36"/>
          <p:cNvSpPr>
            <a:spLocks noChangeAspect="1" noChangeShapeType="1"/>
          </p:cNvSpPr>
          <p:nvPr/>
        </p:nvSpPr>
        <p:spPr bwMode="auto">
          <a:xfrm flipH="1">
            <a:off x="304800" y="3805238"/>
            <a:ext cx="0" cy="2968625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Line 37"/>
          <p:cNvSpPr>
            <a:spLocks noChangeAspect="1" noChangeShapeType="1"/>
          </p:cNvSpPr>
          <p:nvPr/>
        </p:nvSpPr>
        <p:spPr bwMode="auto">
          <a:xfrm>
            <a:off x="304800" y="6773863"/>
            <a:ext cx="3408363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Line 39"/>
          <p:cNvSpPr>
            <a:spLocks noChangeAspect="1" noChangeShapeType="1"/>
          </p:cNvSpPr>
          <p:nvPr/>
        </p:nvSpPr>
        <p:spPr bwMode="auto">
          <a:xfrm flipH="1">
            <a:off x="3713163" y="6573838"/>
            <a:ext cx="46037" cy="200025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3" name="Group 100"/>
          <p:cNvGrpSpPr>
            <a:grpSpLocks/>
          </p:cNvGrpSpPr>
          <p:nvPr/>
        </p:nvGrpSpPr>
        <p:grpSpPr bwMode="auto">
          <a:xfrm>
            <a:off x="228600" y="3124200"/>
            <a:ext cx="3957638" cy="3581400"/>
            <a:chOff x="192" y="1968"/>
            <a:chExt cx="2493" cy="2256"/>
          </a:xfrm>
        </p:grpSpPr>
        <p:pic>
          <p:nvPicPr>
            <p:cNvPr id="1054" name="Picture 27" descr="site_ma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3" y="1968"/>
              <a:ext cx="2482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Line 28"/>
            <p:cNvSpPr>
              <a:spLocks noChangeAspect="1" noChangeShapeType="1"/>
            </p:cNvSpPr>
            <p:nvPr/>
          </p:nvSpPr>
          <p:spPr bwMode="auto">
            <a:xfrm>
              <a:off x="192" y="2575"/>
              <a:ext cx="9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29"/>
            <p:cNvSpPr>
              <a:spLocks noChangeAspect="1" noChangeShapeType="1"/>
            </p:cNvSpPr>
            <p:nvPr/>
          </p:nvSpPr>
          <p:spPr bwMode="auto">
            <a:xfrm flipH="1">
              <a:off x="898" y="2600"/>
              <a:ext cx="206" cy="1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30"/>
            <p:cNvSpPr>
              <a:spLocks noChangeAspect="1" noChangeShapeType="1"/>
            </p:cNvSpPr>
            <p:nvPr/>
          </p:nvSpPr>
          <p:spPr bwMode="auto">
            <a:xfrm>
              <a:off x="898" y="2801"/>
              <a:ext cx="823" cy="7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31"/>
            <p:cNvSpPr>
              <a:spLocks noChangeAspect="1" noChangeShapeType="1"/>
            </p:cNvSpPr>
            <p:nvPr/>
          </p:nvSpPr>
          <p:spPr bwMode="auto">
            <a:xfrm>
              <a:off x="1074" y="2549"/>
              <a:ext cx="676" cy="63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2"/>
            <p:cNvSpPr>
              <a:spLocks noChangeAspect="1" noChangeShapeType="1"/>
            </p:cNvSpPr>
            <p:nvPr/>
          </p:nvSpPr>
          <p:spPr bwMode="auto">
            <a:xfrm>
              <a:off x="1750" y="3180"/>
              <a:ext cx="79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3"/>
            <p:cNvSpPr>
              <a:spLocks noChangeAspect="1" noChangeShapeType="1"/>
            </p:cNvSpPr>
            <p:nvPr/>
          </p:nvSpPr>
          <p:spPr bwMode="auto">
            <a:xfrm>
              <a:off x="1985" y="3509"/>
              <a:ext cx="147" cy="1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34"/>
            <p:cNvSpPr>
              <a:spLocks noChangeAspect="1" noChangeShapeType="1"/>
            </p:cNvSpPr>
            <p:nvPr/>
          </p:nvSpPr>
          <p:spPr bwMode="auto">
            <a:xfrm>
              <a:off x="2132" y="3636"/>
              <a:ext cx="4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Line 35"/>
            <p:cNvSpPr>
              <a:spLocks noChangeAspect="1" noChangeShapeType="1"/>
            </p:cNvSpPr>
            <p:nvPr/>
          </p:nvSpPr>
          <p:spPr bwMode="auto">
            <a:xfrm>
              <a:off x="2544" y="3180"/>
              <a:ext cx="0" cy="73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Line 38"/>
            <p:cNvSpPr>
              <a:spLocks noChangeAspect="1" noChangeShapeType="1"/>
            </p:cNvSpPr>
            <p:nvPr/>
          </p:nvSpPr>
          <p:spPr bwMode="auto">
            <a:xfrm flipH="1">
              <a:off x="2368" y="3939"/>
              <a:ext cx="176" cy="20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Line 40"/>
            <p:cNvSpPr>
              <a:spLocks noChangeAspect="1" noChangeShapeType="1"/>
            </p:cNvSpPr>
            <p:nvPr/>
          </p:nvSpPr>
          <p:spPr bwMode="auto">
            <a:xfrm>
              <a:off x="1721" y="3509"/>
              <a:ext cx="29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Aspect="1" noChangeShapeType="1"/>
            </p:cNvSpPr>
            <p:nvPr/>
          </p:nvSpPr>
          <p:spPr bwMode="auto">
            <a:xfrm>
              <a:off x="1074" y="2043"/>
              <a:ext cx="0" cy="50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Line 42"/>
            <p:cNvSpPr>
              <a:spLocks noChangeAspect="1" noChangeShapeType="1"/>
            </p:cNvSpPr>
            <p:nvPr/>
          </p:nvSpPr>
          <p:spPr bwMode="auto">
            <a:xfrm>
              <a:off x="1603" y="2195"/>
              <a:ext cx="618" cy="53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43"/>
            <p:cNvSpPr>
              <a:spLocks noChangeAspect="1" noChangeShapeType="1"/>
            </p:cNvSpPr>
            <p:nvPr/>
          </p:nvSpPr>
          <p:spPr bwMode="auto">
            <a:xfrm>
              <a:off x="545" y="2043"/>
              <a:ext cx="529" cy="48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Line 44"/>
            <p:cNvSpPr>
              <a:spLocks noChangeAspect="1" noChangeShapeType="1"/>
            </p:cNvSpPr>
            <p:nvPr/>
          </p:nvSpPr>
          <p:spPr bwMode="auto">
            <a:xfrm>
              <a:off x="192" y="2043"/>
              <a:ext cx="35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Line 45"/>
            <p:cNvSpPr>
              <a:spLocks noChangeAspect="1" noChangeShapeType="1"/>
            </p:cNvSpPr>
            <p:nvPr/>
          </p:nvSpPr>
          <p:spPr bwMode="auto">
            <a:xfrm flipH="1">
              <a:off x="1662" y="2019"/>
              <a:ext cx="59" cy="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46"/>
            <p:cNvSpPr>
              <a:spLocks noChangeAspect="1" noChangeShapeType="1"/>
            </p:cNvSpPr>
            <p:nvPr/>
          </p:nvSpPr>
          <p:spPr bwMode="auto">
            <a:xfrm flipV="1">
              <a:off x="1603" y="2171"/>
              <a:ext cx="59" cy="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Text Box 47"/>
            <p:cNvSpPr txBox="1">
              <a:spLocks noChangeAspect="1" noChangeArrowheads="1"/>
            </p:cNvSpPr>
            <p:nvPr/>
          </p:nvSpPr>
          <p:spPr bwMode="auto">
            <a:xfrm>
              <a:off x="669" y="2040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rgbClr val="FFFF00"/>
                  </a:solidFill>
                  <a:latin typeface="Arial" charset="0"/>
                </a:rPr>
                <a:t>WM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072" name="Text Box 49"/>
            <p:cNvSpPr txBox="1">
              <a:spLocks noChangeAspect="1" noChangeArrowheads="1"/>
            </p:cNvSpPr>
            <p:nvPr/>
          </p:nvSpPr>
          <p:spPr bwMode="auto">
            <a:xfrm>
              <a:off x="2055" y="3360"/>
              <a:ext cx="4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sz="1200" b="1">
                  <a:solidFill>
                    <a:srgbClr val="FFFF00"/>
                  </a:solidFill>
                  <a:latin typeface="Arial" charset="0"/>
                </a:rPr>
                <a:t>SURA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073" name="Text Box 50"/>
            <p:cNvSpPr txBox="1">
              <a:spLocks noChangeAspect="1" noChangeArrowheads="1"/>
            </p:cNvSpPr>
            <p:nvPr/>
          </p:nvSpPr>
          <p:spPr bwMode="auto">
            <a:xfrm>
              <a:off x="1296" y="2544"/>
              <a:ext cx="8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rgbClr val="FFFF00"/>
                  </a:solidFill>
                  <a:latin typeface="Arial" charset="0"/>
                </a:rPr>
                <a:t>City of NN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074" name="Line 51"/>
            <p:cNvSpPr>
              <a:spLocks noChangeAspect="1" noChangeShapeType="1"/>
            </p:cNvSpPr>
            <p:nvPr/>
          </p:nvSpPr>
          <p:spPr bwMode="auto">
            <a:xfrm>
              <a:off x="192" y="2397"/>
              <a:ext cx="26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Line 52"/>
            <p:cNvSpPr>
              <a:spLocks noChangeAspect="1" noChangeShapeType="1"/>
            </p:cNvSpPr>
            <p:nvPr/>
          </p:nvSpPr>
          <p:spPr bwMode="auto">
            <a:xfrm>
              <a:off x="515" y="2322"/>
              <a:ext cx="32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Line 53"/>
            <p:cNvSpPr>
              <a:spLocks noChangeAspect="1" noChangeShapeType="1"/>
            </p:cNvSpPr>
            <p:nvPr/>
          </p:nvSpPr>
          <p:spPr bwMode="auto">
            <a:xfrm flipH="1">
              <a:off x="427" y="2322"/>
              <a:ext cx="88" cy="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Text Box 54"/>
            <p:cNvSpPr txBox="1">
              <a:spLocks noChangeAspect="1" noChangeArrowheads="1"/>
            </p:cNvSpPr>
            <p:nvPr/>
          </p:nvSpPr>
          <p:spPr bwMode="auto">
            <a:xfrm>
              <a:off x="333" y="2376"/>
              <a:ext cx="6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rgbClr val="FFFF00"/>
                  </a:solidFill>
                  <a:latin typeface="Arial" charset="0"/>
                </a:rPr>
                <a:t>State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078" name="Text Box 55"/>
            <p:cNvSpPr txBox="1">
              <a:spLocks noChangeAspect="1" noChangeArrowheads="1"/>
            </p:cNvSpPr>
            <p:nvPr/>
          </p:nvSpPr>
          <p:spPr bwMode="auto">
            <a:xfrm>
              <a:off x="277" y="2064"/>
              <a:ext cx="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rgbClr val="FFFF00"/>
                  </a:solidFill>
                  <a:latin typeface="Arial" charset="0"/>
                </a:rPr>
                <a:t>City of NN</a:t>
              </a:r>
              <a:endParaRPr lang="en-US" sz="1200">
                <a:latin typeface="Arial" charset="0"/>
              </a:endParaRPr>
            </a:p>
          </p:txBody>
        </p:sp>
        <p:grpSp>
          <p:nvGrpSpPr>
            <p:cNvPr id="1079" name="Group 66"/>
            <p:cNvGrpSpPr>
              <a:grpSpLocks/>
            </p:cNvGrpSpPr>
            <p:nvPr/>
          </p:nvGrpSpPr>
          <p:grpSpPr bwMode="auto">
            <a:xfrm>
              <a:off x="740" y="2939"/>
              <a:ext cx="1420" cy="613"/>
              <a:chOff x="720" y="1824"/>
              <a:chExt cx="2478" cy="1134"/>
            </a:xfrm>
          </p:grpSpPr>
          <p:sp>
            <p:nvSpPr>
              <p:cNvPr id="1088" name="Oval 67"/>
              <p:cNvSpPr>
                <a:spLocks noChangeAspect="1" noChangeArrowheads="1"/>
              </p:cNvSpPr>
              <p:nvPr/>
            </p:nvSpPr>
            <p:spPr bwMode="auto">
              <a:xfrm>
                <a:off x="720" y="1824"/>
                <a:ext cx="1134" cy="1134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FF"/>
                  </a:solidFill>
                </a:endParaRPr>
              </a:p>
            </p:txBody>
          </p:sp>
          <p:sp>
            <p:nvSpPr>
              <p:cNvPr id="1089" name="Oval 68"/>
              <p:cNvSpPr>
                <a:spLocks noChangeAspect="1" noChangeArrowheads="1"/>
              </p:cNvSpPr>
              <p:nvPr/>
            </p:nvSpPr>
            <p:spPr bwMode="auto">
              <a:xfrm>
                <a:off x="2064" y="1824"/>
                <a:ext cx="1134" cy="1134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FF"/>
                  </a:solidFill>
                </a:endParaRPr>
              </a:p>
            </p:txBody>
          </p:sp>
          <p:sp>
            <p:nvSpPr>
              <p:cNvPr id="1090" name="Line 69"/>
              <p:cNvSpPr>
                <a:spLocks noChangeShapeType="1"/>
              </p:cNvSpPr>
              <p:nvPr/>
            </p:nvSpPr>
            <p:spPr bwMode="auto">
              <a:xfrm>
                <a:off x="1680" y="1968"/>
                <a:ext cx="576" cy="86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70"/>
              <p:cNvSpPr>
                <a:spLocks noChangeShapeType="1"/>
              </p:cNvSpPr>
              <p:nvPr/>
            </p:nvSpPr>
            <p:spPr bwMode="auto">
              <a:xfrm flipV="1">
                <a:off x="1680" y="1968"/>
                <a:ext cx="576" cy="86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0" name="TextBox 91"/>
            <p:cNvSpPr txBox="1">
              <a:spLocks noChangeArrowheads="1"/>
            </p:cNvSpPr>
            <p:nvPr/>
          </p:nvSpPr>
          <p:spPr bwMode="auto">
            <a:xfrm>
              <a:off x="336" y="3485"/>
              <a:ext cx="7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FF00"/>
                  </a:solidFill>
                  <a:latin typeface="Arial" charset="0"/>
                  <a:cs typeface="Arial" charset="0"/>
                </a:rPr>
                <a:t>ELIC Footprint  (~1800m)</a:t>
              </a:r>
            </a:p>
          </p:txBody>
        </p:sp>
        <p:sp>
          <p:nvSpPr>
            <p:cNvPr id="1081" name="TextBox 92"/>
            <p:cNvSpPr txBox="1">
              <a:spLocks noChangeArrowheads="1"/>
            </p:cNvSpPr>
            <p:nvPr/>
          </p:nvSpPr>
          <p:spPr bwMode="auto">
            <a:xfrm>
              <a:off x="912" y="2765"/>
              <a:ext cx="76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00FF"/>
                  </a:solidFill>
                  <a:latin typeface="Arial" charset="0"/>
                  <a:cs typeface="Arial" charset="0"/>
                </a:rPr>
                <a:t>MEIC Footprint  (~600m)</a:t>
              </a:r>
            </a:p>
          </p:txBody>
        </p:sp>
        <p:grpSp>
          <p:nvGrpSpPr>
            <p:cNvPr id="1082" name="Group 61"/>
            <p:cNvGrpSpPr>
              <a:grpSpLocks/>
            </p:cNvGrpSpPr>
            <p:nvPr/>
          </p:nvGrpSpPr>
          <p:grpSpPr bwMode="auto">
            <a:xfrm>
              <a:off x="1248" y="3177"/>
              <a:ext cx="474" cy="162"/>
              <a:chOff x="1584" y="3216"/>
              <a:chExt cx="827" cy="299"/>
            </a:xfrm>
          </p:grpSpPr>
          <p:sp>
            <p:nvSpPr>
              <p:cNvPr id="1084" name="Oval 62"/>
              <p:cNvSpPr>
                <a:spLocks noChangeAspect="1" noChangeArrowheads="1"/>
              </p:cNvSpPr>
              <p:nvPr/>
            </p:nvSpPr>
            <p:spPr bwMode="auto">
              <a:xfrm>
                <a:off x="1584" y="3216"/>
                <a:ext cx="299" cy="299"/>
              </a:xfrm>
              <a:prstGeom prst="ellips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Oval 63"/>
              <p:cNvSpPr>
                <a:spLocks noChangeAspect="1" noChangeArrowheads="1"/>
              </p:cNvSpPr>
              <p:nvPr/>
            </p:nvSpPr>
            <p:spPr bwMode="auto">
              <a:xfrm>
                <a:off x="2112" y="3216"/>
                <a:ext cx="299" cy="299"/>
              </a:xfrm>
              <a:prstGeom prst="ellips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Line 64"/>
              <p:cNvSpPr>
                <a:spLocks noChangeShapeType="1"/>
              </p:cNvSpPr>
              <p:nvPr/>
            </p:nvSpPr>
            <p:spPr bwMode="auto">
              <a:xfrm>
                <a:off x="1776" y="3216"/>
                <a:ext cx="432" cy="288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65"/>
              <p:cNvSpPr>
                <a:spLocks noChangeShapeType="1"/>
              </p:cNvSpPr>
              <p:nvPr/>
            </p:nvSpPr>
            <p:spPr bwMode="auto">
              <a:xfrm flipV="1">
                <a:off x="1776" y="3216"/>
                <a:ext cx="432" cy="288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3" name="Text Box 50"/>
            <p:cNvSpPr txBox="1">
              <a:spLocks noChangeAspect="1" noChangeArrowheads="1"/>
            </p:cNvSpPr>
            <p:nvPr/>
          </p:nvSpPr>
          <p:spPr bwMode="auto">
            <a:xfrm>
              <a:off x="1380" y="3696"/>
              <a:ext cx="8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CEBAF</a:t>
              </a:r>
              <a:endParaRPr lang="en-US" sz="1200">
                <a:solidFill>
                  <a:srgbClr val="FF33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0668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EIC@JLab Parameters at Low-to-Medium Energy</a:t>
            </a:r>
            <a:endParaRPr lang="en-US" sz="4000" smtClean="0">
              <a:solidFill>
                <a:srgbClr val="FF0000"/>
              </a:solidFill>
            </a:endParaRPr>
          </a:p>
        </p:txBody>
      </p:sp>
      <p:graphicFrame>
        <p:nvGraphicFramePr>
          <p:cNvPr id="14606" name="Group 270"/>
          <p:cNvGraphicFramePr>
            <a:graphicFrameLocks noGrp="1"/>
          </p:cNvGraphicFramePr>
          <p:nvPr/>
        </p:nvGraphicFramePr>
        <p:xfrm>
          <a:off x="457200" y="1371600"/>
          <a:ext cx="8382000" cy="4968240"/>
        </p:xfrm>
        <a:graphic>
          <a:graphicData uri="http://schemas.openxmlformats.org/drawingml/2006/table">
            <a:tbl>
              <a:tblPr/>
              <a:tblGrid>
                <a:gridCol w="3397585"/>
                <a:gridCol w="981910"/>
                <a:gridCol w="1295286"/>
                <a:gridCol w="1282430"/>
                <a:gridCol w="1424789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Collision freq.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Particles/bunch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0.74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0.47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0.59/2.3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0.86/4.8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0.37/2.7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spread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 bunch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Horz. emit., norm.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0.56/85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0.8/75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0.18/80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Vert. emit. Norm.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0.11/17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0.8/75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0.18/80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beta-star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Vertical beta-star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Vert. beam-beam tune shift / 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0.01/0.03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0.015/0.08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0.015/0.013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Laslett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tune shift (p-beam)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 Luminosity/IP,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" y="2438400"/>
            <a:ext cx="8382000" cy="990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3300"/>
                </a:solidFill>
                <a:latin typeface="Arial" charset="0"/>
              </a:rPr>
              <a:t>Outline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Introduction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An EIC@JLab: </a:t>
            </a:r>
            <a:r>
              <a:rPr lang="en-US" sz="28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100&lt;s&lt;2600 with high luminosity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An EIC@JLab at High Energy: Design Update &amp; Staging</a:t>
            </a:r>
          </a:p>
          <a:p>
            <a:pPr eaLnBrk="1" hangingPunct="1">
              <a:buFontTx/>
              <a:buNone/>
            </a:pPr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More on EIC@JLab Design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EIC@JLab R&amp;D 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7620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ELIC at High Energy &amp; Staging</a:t>
            </a:r>
            <a:endParaRPr lang="en-US" sz="4000" smtClean="0">
              <a:solidFill>
                <a:srgbClr val="FF0000"/>
              </a:solidFill>
            </a:endParaRPr>
          </a:p>
        </p:txBody>
      </p:sp>
      <p:grpSp>
        <p:nvGrpSpPr>
          <p:cNvPr id="16387" name="Group 71"/>
          <p:cNvGrpSpPr>
            <a:grpSpLocks/>
          </p:cNvGrpSpPr>
          <p:nvPr/>
        </p:nvGrpSpPr>
        <p:grpSpPr bwMode="auto">
          <a:xfrm>
            <a:off x="76200" y="1066800"/>
            <a:ext cx="6019800" cy="4418013"/>
            <a:chOff x="2662109" y="931873"/>
            <a:chExt cx="5262691" cy="3838630"/>
          </a:xfrm>
        </p:grpSpPr>
        <p:sp>
          <p:nvSpPr>
            <p:cNvPr id="16527" name="Line 21"/>
            <p:cNvSpPr>
              <a:spLocks noChangeShapeType="1"/>
            </p:cNvSpPr>
            <p:nvPr/>
          </p:nvSpPr>
          <p:spPr bwMode="auto">
            <a:xfrm flipH="1">
              <a:off x="7239000" y="1072326"/>
              <a:ext cx="2403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6528" name="Straight Arrow Connector 53"/>
            <p:cNvCxnSpPr>
              <a:cxnSpLocks noChangeShapeType="1"/>
            </p:cNvCxnSpPr>
            <p:nvPr/>
          </p:nvCxnSpPr>
          <p:spPr bwMode="auto">
            <a:xfrm rot="10800000" flipV="1">
              <a:off x="5943600" y="1065705"/>
              <a:ext cx="965111" cy="1709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529" name="Arc 2"/>
            <p:cNvSpPr>
              <a:spLocks noChangeArrowheads="1"/>
            </p:cNvSpPr>
            <p:nvPr/>
          </p:nvSpPr>
          <p:spPr bwMode="auto">
            <a:xfrm rot="2613533" flipV="1">
              <a:off x="5088962" y="1447800"/>
              <a:ext cx="1693334" cy="1715905"/>
            </a:xfrm>
            <a:custGeom>
              <a:avLst/>
              <a:gdLst>
                <a:gd name="T0" fmla="*/ 0 w 1691640"/>
                <a:gd name="T1" fmla="*/ 0 h 1691640"/>
                <a:gd name="T2" fmla="*/ 0 w 1691640"/>
                <a:gd name="T3" fmla="*/ 0 h 1691640"/>
                <a:gd name="T4" fmla="*/ 0 w 1691640"/>
                <a:gd name="T5" fmla="*/ 0 h 1691640"/>
                <a:gd name="T6" fmla="*/ 11796480 60000 65536"/>
                <a:gd name="T7" fmla="*/ 11796480 60000 65536"/>
                <a:gd name="T8" fmla="*/ 5898240 60000 65536"/>
                <a:gd name="T9" fmla="*/ 846600 w 1691640"/>
                <a:gd name="T10" fmla="*/ 0 h 1691640"/>
                <a:gd name="T11" fmla="*/ 1691640 w 1691640"/>
                <a:gd name="T12" fmla="*/ 845820 h 1691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640" h="1691640" stroke="0">
                  <a:moveTo>
                    <a:pt x="845821" y="0"/>
                  </a:moveTo>
                  <a:lnTo>
                    <a:pt x="845820" y="0"/>
                  </a:lnTo>
                  <a:cubicBezTo>
                    <a:pt x="1312954" y="0"/>
                    <a:pt x="1691640" y="378686"/>
                    <a:pt x="1691640" y="845820"/>
                  </a:cubicBezTo>
                  <a:cubicBezTo>
                    <a:pt x="1691640" y="845820"/>
                    <a:pt x="1691639" y="845821"/>
                    <a:pt x="1691639" y="845821"/>
                  </a:cubicBezTo>
                  <a:lnTo>
                    <a:pt x="845820" y="845820"/>
                  </a:lnTo>
                  <a:close/>
                </a:path>
                <a:path w="1691640" h="1691640" fill="none">
                  <a:moveTo>
                    <a:pt x="845821" y="0"/>
                  </a:moveTo>
                  <a:lnTo>
                    <a:pt x="845820" y="0"/>
                  </a:lnTo>
                  <a:cubicBezTo>
                    <a:pt x="1312954" y="0"/>
                    <a:pt x="1691640" y="378686"/>
                    <a:pt x="1691640" y="845820"/>
                  </a:cubicBezTo>
                  <a:cubicBezTo>
                    <a:pt x="1691640" y="845820"/>
                    <a:pt x="1691639" y="845821"/>
                    <a:pt x="1691639" y="845821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30" name="Text Box 4"/>
            <p:cNvSpPr txBox="1">
              <a:spLocks noChangeArrowheads="1"/>
            </p:cNvSpPr>
            <p:nvPr/>
          </p:nvSpPr>
          <p:spPr bwMode="auto">
            <a:xfrm>
              <a:off x="7239207" y="1195322"/>
              <a:ext cx="685593" cy="34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16531" name="Rectangle 19"/>
            <p:cNvSpPr>
              <a:spLocks noChangeArrowheads="1"/>
            </p:cNvSpPr>
            <p:nvPr/>
          </p:nvSpPr>
          <p:spPr bwMode="auto">
            <a:xfrm flipH="1">
              <a:off x="6705600" y="963947"/>
              <a:ext cx="572391" cy="2170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32" name="Rectangle 22"/>
            <p:cNvSpPr>
              <a:spLocks noChangeArrowheads="1"/>
            </p:cNvSpPr>
            <p:nvPr/>
          </p:nvSpPr>
          <p:spPr bwMode="auto">
            <a:xfrm flipH="1">
              <a:off x="7467600" y="963693"/>
              <a:ext cx="186523" cy="217265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33" name="Text Box 27"/>
            <p:cNvSpPr txBox="1">
              <a:spLocks noChangeArrowheads="1"/>
            </p:cNvSpPr>
            <p:nvPr/>
          </p:nvSpPr>
          <p:spPr bwMode="auto">
            <a:xfrm>
              <a:off x="6753463" y="1218770"/>
              <a:ext cx="571790" cy="34482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SRF Linac</a:t>
              </a:r>
            </a:p>
          </p:txBody>
        </p:sp>
        <p:cxnSp>
          <p:nvCxnSpPr>
            <p:cNvPr id="16534" name="Straight Connector 4"/>
            <p:cNvCxnSpPr>
              <a:cxnSpLocks noChangeShapeType="1"/>
            </p:cNvCxnSpPr>
            <p:nvPr/>
          </p:nvCxnSpPr>
          <p:spPr bwMode="auto">
            <a:xfrm flipV="1">
              <a:off x="5257798" y="1066800"/>
              <a:ext cx="685802" cy="685799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535" name="Line 20"/>
            <p:cNvSpPr>
              <a:spLocks noChangeShapeType="1"/>
            </p:cNvSpPr>
            <p:nvPr/>
          </p:nvSpPr>
          <p:spPr bwMode="auto">
            <a:xfrm flipH="1" flipV="1">
              <a:off x="5943600" y="1072326"/>
              <a:ext cx="5399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Text Box 53"/>
            <p:cNvSpPr txBox="1">
              <a:spLocks noChangeArrowheads="1"/>
            </p:cNvSpPr>
            <p:nvPr/>
          </p:nvSpPr>
          <p:spPr bwMode="auto">
            <a:xfrm>
              <a:off x="5491916" y="1067046"/>
              <a:ext cx="299773" cy="212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6537" name="Text Box 54"/>
            <p:cNvSpPr txBox="1">
              <a:spLocks noChangeArrowheads="1"/>
            </p:cNvSpPr>
            <p:nvPr/>
          </p:nvSpPr>
          <p:spPr bwMode="auto">
            <a:xfrm>
              <a:off x="3124260" y="3276706"/>
              <a:ext cx="299773" cy="212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16538" name="Arc 1"/>
            <p:cNvSpPr>
              <a:spLocks noChangeArrowheads="1"/>
            </p:cNvSpPr>
            <p:nvPr/>
          </p:nvSpPr>
          <p:spPr bwMode="auto">
            <a:xfrm rot="2613533">
              <a:off x="5037459" y="1507980"/>
              <a:ext cx="1693334" cy="1717448"/>
            </a:xfrm>
            <a:custGeom>
              <a:avLst/>
              <a:gdLst>
                <a:gd name="T0" fmla="*/ 0 w 1691073"/>
                <a:gd name="T1" fmla="*/ 0 h 1692827"/>
                <a:gd name="T2" fmla="*/ 0 w 1691073"/>
                <a:gd name="T3" fmla="*/ 0 h 1692827"/>
                <a:gd name="T4" fmla="*/ 0 w 1691073"/>
                <a:gd name="T5" fmla="*/ 0 h 1692827"/>
                <a:gd name="T6" fmla="*/ 11796480 60000 65536"/>
                <a:gd name="T7" fmla="*/ 5898240 60000 65536"/>
                <a:gd name="T8" fmla="*/ 5898240 60000 65536"/>
                <a:gd name="T9" fmla="*/ 801117 w 1691073"/>
                <a:gd name="T10" fmla="*/ 0 h 1692827"/>
                <a:gd name="T11" fmla="*/ 1691073 w 1691073"/>
                <a:gd name="T12" fmla="*/ 847174 h 16928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073" h="1692827" stroke="0">
                  <a:moveTo>
                    <a:pt x="800738" y="1189"/>
                  </a:moveTo>
                  <a:lnTo>
                    <a:pt x="800737" y="1188"/>
                  </a:lnTo>
                  <a:cubicBezTo>
                    <a:pt x="815657" y="396"/>
                    <a:pt x="830595" y="-1"/>
                    <a:pt x="845536" y="0"/>
                  </a:cubicBez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  <a:lnTo>
                    <a:pt x="845537" y="846414"/>
                  </a:lnTo>
                  <a:close/>
                </a:path>
                <a:path w="1691073" h="1692827" fill="none">
                  <a:moveTo>
                    <a:pt x="800738" y="1189"/>
                  </a:moveTo>
                  <a:lnTo>
                    <a:pt x="800737" y="1188"/>
                  </a:lnTo>
                  <a:cubicBezTo>
                    <a:pt x="815657" y="396"/>
                    <a:pt x="830595" y="-1"/>
                    <a:pt x="845536" y="0"/>
                  </a:cubicBez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39" name="Arc 2"/>
            <p:cNvSpPr>
              <a:spLocks noChangeArrowheads="1"/>
            </p:cNvSpPr>
            <p:nvPr/>
          </p:nvSpPr>
          <p:spPr bwMode="auto">
            <a:xfrm rot="2613533" flipV="1">
              <a:off x="2662109" y="1447800"/>
              <a:ext cx="1693334" cy="1694302"/>
            </a:xfrm>
            <a:custGeom>
              <a:avLst/>
              <a:gdLst>
                <a:gd name="T0" fmla="*/ 0 w 1691640"/>
                <a:gd name="T1" fmla="*/ 0 h 1691640"/>
                <a:gd name="T2" fmla="*/ 0 w 1691640"/>
                <a:gd name="T3" fmla="*/ 0 h 1691640"/>
                <a:gd name="T4" fmla="*/ 0 w 1691640"/>
                <a:gd name="T5" fmla="*/ 0 h 1691640"/>
                <a:gd name="T6" fmla="*/ 11796480 60000 65536"/>
                <a:gd name="T7" fmla="*/ 11796480 60000 65536"/>
                <a:gd name="T8" fmla="*/ 5898240 60000 65536"/>
                <a:gd name="T9" fmla="*/ 846600 w 1691640"/>
                <a:gd name="T10" fmla="*/ 0 h 1691640"/>
                <a:gd name="T11" fmla="*/ 1691640 w 1691640"/>
                <a:gd name="T12" fmla="*/ 845820 h 1691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640" h="1691640" stroke="0">
                  <a:moveTo>
                    <a:pt x="845821" y="0"/>
                  </a:moveTo>
                  <a:lnTo>
                    <a:pt x="845820" y="0"/>
                  </a:lnTo>
                  <a:cubicBezTo>
                    <a:pt x="1312954" y="0"/>
                    <a:pt x="1691640" y="378686"/>
                    <a:pt x="1691640" y="845820"/>
                  </a:cubicBezTo>
                  <a:cubicBezTo>
                    <a:pt x="1691640" y="845820"/>
                    <a:pt x="1691639" y="845821"/>
                    <a:pt x="1691639" y="845821"/>
                  </a:cubicBezTo>
                  <a:lnTo>
                    <a:pt x="845820" y="845820"/>
                  </a:lnTo>
                  <a:close/>
                </a:path>
                <a:path w="1691640" h="1691640" fill="none">
                  <a:moveTo>
                    <a:pt x="845821" y="0"/>
                  </a:moveTo>
                  <a:lnTo>
                    <a:pt x="845820" y="0"/>
                  </a:lnTo>
                  <a:cubicBezTo>
                    <a:pt x="1312954" y="0"/>
                    <a:pt x="1691640" y="378686"/>
                    <a:pt x="1691640" y="845820"/>
                  </a:cubicBezTo>
                  <a:cubicBezTo>
                    <a:pt x="1691640" y="845820"/>
                    <a:pt x="1691639" y="845821"/>
                    <a:pt x="1691639" y="845821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40" name="Arc 2"/>
            <p:cNvSpPr>
              <a:spLocks noChangeArrowheads="1"/>
            </p:cNvSpPr>
            <p:nvPr/>
          </p:nvSpPr>
          <p:spPr bwMode="auto">
            <a:xfrm rot="-2613533">
              <a:off x="2718293" y="1490003"/>
              <a:ext cx="1693334" cy="1717448"/>
            </a:xfrm>
            <a:custGeom>
              <a:avLst/>
              <a:gdLst>
                <a:gd name="T0" fmla="*/ 0 w 1691073"/>
                <a:gd name="T1" fmla="*/ 0 h 1692827"/>
                <a:gd name="T2" fmla="*/ 0 w 1691073"/>
                <a:gd name="T3" fmla="*/ 0 h 1692827"/>
                <a:gd name="T4" fmla="*/ 0 w 1691073"/>
                <a:gd name="T5" fmla="*/ 0 h 1692827"/>
                <a:gd name="T6" fmla="*/ 11796480 60000 65536"/>
                <a:gd name="T7" fmla="*/ 11796480 60000 65536"/>
                <a:gd name="T8" fmla="*/ 5898240 60000 65536"/>
                <a:gd name="T9" fmla="*/ 846316 w 1691073"/>
                <a:gd name="T10" fmla="*/ 0 h 1692827"/>
                <a:gd name="T11" fmla="*/ 1691073 w 1691073"/>
                <a:gd name="T12" fmla="*/ 847174 h 16928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073" h="1692827" stroke="0">
                  <a:moveTo>
                    <a:pt x="845537" y="0"/>
                  </a:moveTo>
                  <a:lnTo>
                    <a:pt x="845536" y="0"/>
                  </a:ln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  <a:lnTo>
                    <a:pt x="845537" y="846414"/>
                  </a:lnTo>
                  <a:close/>
                </a:path>
                <a:path w="1691073" h="1692827" fill="none">
                  <a:moveTo>
                    <a:pt x="845537" y="0"/>
                  </a:moveTo>
                  <a:lnTo>
                    <a:pt x="845536" y="0"/>
                  </a:ln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41" name="Arc 2"/>
            <p:cNvSpPr>
              <a:spLocks noChangeArrowheads="1"/>
            </p:cNvSpPr>
            <p:nvPr/>
          </p:nvSpPr>
          <p:spPr bwMode="auto">
            <a:xfrm rot="-2613533">
              <a:off x="5034338" y="1498722"/>
              <a:ext cx="1715184" cy="1717448"/>
            </a:xfrm>
            <a:custGeom>
              <a:avLst/>
              <a:gdLst>
                <a:gd name="T0" fmla="*/ 0 w 1712893"/>
                <a:gd name="T1" fmla="*/ 0 h 1692827"/>
                <a:gd name="T2" fmla="*/ 0 w 1712893"/>
                <a:gd name="T3" fmla="*/ 0 h 1692827"/>
                <a:gd name="T4" fmla="*/ 0 w 1712893"/>
                <a:gd name="T5" fmla="*/ 0 h 1692827"/>
                <a:gd name="T6" fmla="*/ 11796480 60000 65536"/>
                <a:gd name="T7" fmla="*/ 17694720 60000 65536"/>
                <a:gd name="T8" fmla="*/ 5898240 60000 65536"/>
                <a:gd name="T9" fmla="*/ 857226 w 1712893"/>
                <a:gd name="T10" fmla="*/ 0 h 1692827"/>
                <a:gd name="T11" fmla="*/ 1711334 w 1712893"/>
                <a:gd name="T12" fmla="*/ 807629 h 16928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2893" h="1692827" stroke="0">
                  <a:moveTo>
                    <a:pt x="856447" y="0"/>
                  </a:moveTo>
                  <a:lnTo>
                    <a:pt x="856446" y="0"/>
                  </a:lnTo>
                  <a:cubicBezTo>
                    <a:pt x="1314271" y="0"/>
                    <a:pt x="1691136" y="355846"/>
                    <a:pt x="1712003" y="807836"/>
                  </a:cubicBezTo>
                  <a:lnTo>
                    <a:pt x="856447" y="846414"/>
                  </a:lnTo>
                  <a:close/>
                </a:path>
                <a:path w="1712893" h="1692827" fill="none">
                  <a:moveTo>
                    <a:pt x="856447" y="0"/>
                  </a:moveTo>
                  <a:lnTo>
                    <a:pt x="856446" y="0"/>
                  </a:lnTo>
                  <a:cubicBezTo>
                    <a:pt x="1314271" y="0"/>
                    <a:pt x="1691136" y="355846"/>
                    <a:pt x="1712003" y="807836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cxnSp>
          <p:nvCxnSpPr>
            <p:cNvPr id="16542" name="Straight Connector 60"/>
            <p:cNvCxnSpPr>
              <a:cxnSpLocks noChangeShapeType="1"/>
            </p:cNvCxnSpPr>
            <p:nvPr/>
          </p:nvCxnSpPr>
          <p:spPr bwMode="auto">
            <a:xfrm flipV="1">
              <a:off x="4105735" y="1670004"/>
              <a:ext cx="1253224" cy="121594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543" name="Straight Connector 61"/>
            <p:cNvCxnSpPr>
              <a:cxnSpLocks noChangeShapeType="1"/>
            </p:cNvCxnSpPr>
            <p:nvPr/>
          </p:nvCxnSpPr>
          <p:spPr bwMode="auto">
            <a:xfrm rot="10800000">
              <a:off x="4160359" y="1744071"/>
              <a:ext cx="1273512" cy="1259153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544" name="Arc 1"/>
            <p:cNvSpPr>
              <a:spLocks noChangeArrowheads="1"/>
            </p:cNvSpPr>
            <p:nvPr/>
          </p:nvSpPr>
          <p:spPr bwMode="auto">
            <a:xfrm rot="18986467" flipH="1">
              <a:off x="2718293" y="1490003"/>
              <a:ext cx="1693334" cy="1717448"/>
            </a:xfrm>
            <a:custGeom>
              <a:avLst/>
              <a:gdLst>
                <a:gd name="T0" fmla="*/ 0 w 1691073"/>
                <a:gd name="T1" fmla="*/ 0 h 1692827"/>
                <a:gd name="T2" fmla="*/ 0 w 1691073"/>
                <a:gd name="T3" fmla="*/ 0 h 1692827"/>
                <a:gd name="T4" fmla="*/ 0 w 1691073"/>
                <a:gd name="T5" fmla="*/ 0 h 1692827"/>
                <a:gd name="T6" fmla="*/ 11796480 60000 65536"/>
                <a:gd name="T7" fmla="*/ 11796480 60000 65536"/>
                <a:gd name="T8" fmla="*/ 5898240 60000 65536"/>
                <a:gd name="T9" fmla="*/ 846316 w 1691073"/>
                <a:gd name="T10" fmla="*/ 0 h 1692827"/>
                <a:gd name="T11" fmla="*/ 1691073 w 1691073"/>
                <a:gd name="T12" fmla="*/ 847174 h 16928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073" h="1692827" stroke="0">
                  <a:moveTo>
                    <a:pt x="845537" y="0"/>
                  </a:moveTo>
                  <a:lnTo>
                    <a:pt x="845536" y="0"/>
                  </a:ln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  <a:lnTo>
                    <a:pt x="845537" y="846414"/>
                  </a:lnTo>
                  <a:close/>
                </a:path>
                <a:path w="1691073" h="1692827" fill="none">
                  <a:moveTo>
                    <a:pt x="845537" y="0"/>
                  </a:moveTo>
                  <a:lnTo>
                    <a:pt x="845536" y="0"/>
                  </a:ln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45" name="Arc 43"/>
            <p:cNvSpPr>
              <a:spLocks/>
            </p:cNvSpPr>
            <p:nvPr/>
          </p:nvSpPr>
          <p:spPr bwMode="auto">
            <a:xfrm flipH="1" flipV="1">
              <a:off x="2886846" y="2558818"/>
              <a:ext cx="449475" cy="444407"/>
            </a:xfrm>
            <a:custGeom>
              <a:avLst/>
              <a:gdLst>
                <a:gd name="T0" fmla="*/ 0 w 21600"/>
                <a:gd name="T1" fmla="*/ 0 h 21600"/>
                <a:gd name="T2" fmla="*/ 612722 w 21600"/>
                <a:gd name="T3" fmla="*/ 592213 h 21600"/>
                <a:gd name="T4" fmla="*/ 0 w 21600"/>
                <a:gd name="T5" fmla="*/ 59221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rot="10800000"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46" name="Text Box 54"/>
            <p:cNvSpPr txBox="1">
              <a:spLocks noChangeArrowheads="1"/>
            </p:cNvSpPr>
            <p:nvPr/>
          </p:nvSpPr>
          <p:spPr bwMode="auto">
            <a:xfrm>
              <a:off x="3261656" y="2854636"/>
              <a:ext cx="299774" cy="212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16547" name="Arc 42"/>
            <p:cNvSpPr>
              <a:spLocks/>
            </p:cNvSpPr>
            <p:nvPr/>
          </p:nvSpPr>
          <p:spPr bwMode="auto">
            <a:xfrm flipV="1">
              <a:off x="6103402" y="2558818"/>
              <a:ext cx="449475" cy="444407"/>
            </a:xfrm>
            <a:custGeom>
              <a:avLst/>
              <a:gdLst>
                <a:gd name="T0" fmla="*/ 0 w 21600"/>
                <a:gd name="T1" fmla="*/ 0 h 21600"/>
                <a:gd name="T2" fmla="*/ 612722 w 21600"/>
                <a:gd name="T3" fmla="*/ 592213 h 21600"/>
                <a:gd name="T4" fmla="*/ 0 w 21600"/>
                <a:gd name="T5" fmla="*/ 59221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rot="10800000"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48" name="Arc 43"/>
            <p:cNvSpPr>
              <a:spLocks/>
            </p:cNvSpPr>
            <p:nvPr/>
          </p:nvSpPr>
          <p:spPr bwMode="auto">
            <a:xfrm>
              <a:off x="6103402" y="1744071"/>
              <a:ext cx="449475" cy="444407"/>
            </a:xfrm>
            <a:custGeom>
              <a:avLst/>
              <a:gdLst>
                <a:gd name="T0" fmla="*/ 0 w 21600"/>
                <a:gd name="T1" fmla="*/ 0 h 21600"/>
                <a:gd name="T2" fmla="*/ 612722 w 21600"/>
                <a:gd name="T3" fmla="*/ 592213 h 21600"/>
                <a:gd name="T4" fmla="*/ 0 w 21600"/>
                <a:gd name="T5" fmla="*/ 59221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49" name="Text Box 54"/>
            <p:cNvSpPr txBox="1">
              <a:spLocks noChangeArrowheads="1"/>
            </p:cNvSpPr>
            <p:nvPr/>
          </p:nvSpPr>
          <p:spPr bwMode="auto">
            <a:xfrm>
              <a:off x="5879123" y="2854636"/>
              <a:ext cx="299774" cy="212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16550" name="Text Box 53"/>
            <p:cNvSpPr txBox="1">
              <a:spLocks noChangeArrowheads="1"/>
            </p:cNvSpPr>
            <p:nvPr/>
          </p:nvSpPr>
          <p:spPr bwMode="auto">
            <a:xfrm>
              <a:off x="5955454" y="1518081"/>
              <a:ext cx="298386" cy="212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6551" name="Oval 15"/>
            <p:cNvSpPr>
              <a:spLocks noChangeArrowheads="1"/>
            </p:cNvSpPr>
            <p:nvPr/>
          </p:nvSpPr>
          <p:spPr bwMode="auto">
            <a:xfrm>
              <a:off x="4422175" y="1985464"/>
              <a:ext cx="149825" cy="14813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52" name="Oval 15"/>
            <p:cNvSpPr>
              <a:spLocks noChangeArrowheads="1"/>
            </p:cNvSpPr>
            <p:nvPr/>
          </p:nvSpPr>
          <p:spPr bwMode="auto">
            <a:xfrm>
              <a:off x="4422175" y="2442664"/>
              <a:ext cx="149825" cy="14813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53" name="Oval 15"/>
            <p:cNvSpPr>
              <a:spLocks noChangeArrowheads="1"/>
            </p:cNvSpPr>
            <p:nvPr/>
          </p:nvSpPr>
          <p:spPr bwMode="auto">
            <a:xfrm>
              <a:off x="4879375" y="1981200"/>
              <a:ext cx="149825" cy="14813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54" name="Oval 15"/>
            <p:cNvSpPr>
              <a:spLocks noChangeArrowheads="1"/>
            </p:cNvSpPr>
            <p:nvPr/>
          </p:nvSpPr>
          <p:spPr bwMode="auto">
            <a:xfrm>
              <a:off x="4876800" y="2438400"/>
              <a:ext cx="149825" cy="14813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55" name="Text Box 23"/>
            <p:cNvSpPr txBox="1">
              <a:spLocks noChangeArrowheads="1"/>
            </p:cNvSpPr>
            <p:nvPr/>
          </p:nvSpPr>
          <p:spPr bwMode="auto">
            <a:xfrm>
              <a:off x="5153283" y="2069807"/>
              <a:ext cx="1246280" cy="21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000" b="1">
                <a:latin typeface="Arial" charset="0"/>
                <a:cs typeface="Arial" charset="0"/>
              </a:endParaRPr>
            </a:p>
          </p:txBody>
        </p:sp>
        <p:sp>
          <p:nvSpPr>
            <p:cNvPr id="16556" name="Arc 42"/>
            <p:cNvSpPr>
              <a:spLocks/>
            </p:cNvSpPr>
            <p:nvPr/>
          </p:nvSpPr>
          <p:spPr bwMode="auto">
            <a:xfrm rot="10288755" flipV="1">
              <a:off x="2811934" y="1818139"/>
              <a:ext cx="449475" cy="444407"/>
            </a:xfrm>
            <a:custGeom>
              <a:avLst/>
              <a:gdLst>
                <a:gd name="T0" fmla="*/ 0 w 21600"/>
                <a:gd name="T1" fmla="*/ 0 h 21600"/>
                <a:gd name="T2" fmla="*/ 612722 w 21600"/>
                <a:gd name="T3" fmla="*/ 592213 h 21600"/>
                <a:gd name="T4" fmla="*/ 0 w 21600"/>
                <a:gd name="T5" fmla="*/ 59221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57" name="Text Box 53"/>
            <p:cNvSpPr txBox="1">
              <a:spLocks noChangeArrowheads="1"/>
            </p:cNvSpPr>
            <p:nvPr/>
          </p:nvSpPr>
          <p:spPr bwMode="auto">
            <a:xfrm>
              <a:off x="3181161" y="1595323"/>
              <a:ext cx="299774" cy="212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6558" name="Line 74"/>
            <p:cNvSpPr>
              <a:spLocks noChangeShapeType="1"/>
            </p:cNvSpPr>
            <p:nvPr/>
          </p:nvSpPr>
          <p:spPr bwMode="auto">
            <a:xfrm flipH="1">
              <a:off x="3429001" y="2133600"/>
              <a:ext cx="1447799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59" name="Group 145"/>
            <p:cNvGrpSpPr>
              <a:grpSpLocks noChangeAspect="1"/>
            </p:cNvGrpSpPr>
            <p:nvPr/>
          </p:nvGrpSpPr>
          <p:grpSpPr bwMode="auto">
            <a:xfrm>
              <a:off x="3810004" y="1909762"/>
              <a:ext cx="1828801" cy="800100"/>
              <a:chOff x="4577512" y="3886201"/>
              <a:chExt cx="1061288" cy="457199"/>
            </a:xfrm>
          </p:grpSpPr>
          <p:sp>
            <p:nvSpPr>
              <p:cNvPr id="16586" name="Arc 1"/>
              <p:cNvSpPr>
                <a:spLocks noChangeArrowheads="1"/>
              </p:cNvSpPr>
              <p:nvPr/>
            </p:nvSpPr>
            <p:spPr bwMode="auto">
              <a:xfrm rot="2613533">
                <a:off x="5189361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5898240 60000 65536"/>
                  <a:gd name="T8" fmla="*/ 5898240 60000 65536"/>
                  <a:gd name="T9" fmla="*/ 801119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00738" y="1189"/>
                    </a:moveTo>
                    <a:lnTo>
                      <a:pt x="800737" y="1188"/>
                    </a:lnTo>
                    <a:cubicBezTo>
                      <a:pt x="815657" y="396"/>
                      <a:pt x="830595" y="-1"/>
                      <a:pt x="845536" y="0"/>
                    </a:cubicBez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00738" y="1189"/>
                    </a:moveTo>
                    <a:lnTo>
                      <a:pt x="800737" y="1188"/>
                    </a:lnTo>
                    <a:cubicBezTo>
                      <a:pt x="815657" y="396"/>
                      <a:pt x="830595" y="-1"/>
                      <a:pt x="845536" y="0"/>
                    </a:cubicBez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7" name="Arc 2"/>
              <p:cNvSpPr>
                <a:spLocks noChangeArrowheads="1"/>
              </p:cNvSpPr>
              <p:nvPr/>
            </p:nvSpPr>
            <p:spPr bwMode="auto">
              <a:xfrm rot="2613533" flipV="1">
                <a:off x="5202627" y="3886201"/>
                <a:ext cx="436173" cy="441324"/>
              </a:xfrm>
              <a:custGeom>
                <a:avLst/>
                <a:gdLst>
                  <a:gd name="T0" fmla="*/ 0 w 1691640"/>
                  <a:gd name="T1" fmla="*/ 0 h 1691640"/>
                  <a:gd name="T2" fmla="*/ 0 w 1691640"/>
                  <a:gd name="T3" fmla="*/ 0 h 1691640"/>
                  <a:gd name="T4" fmla="*/ 0 w 1691640"/>
                  <a:gd name="T5" fmla="*/ 0 h 1691640"/>
                  <a:gd name="T6" fmla="*/ 11796480 60000 65536"/>
                  <a:gd name="T7" fmla="*/ 11796480 60000 65536"/>
                  <a:gd name="T8" fmla="*/ 5898240 60000 65536"/>
                  <a:gd name="T9" fmla="*/ 846601 w 1691640"/>
                  <a:gd name="T10" fmla="*/ 0 h 1691640"/>
                  <a:gd name="T11" fmla="*/ 1691640 w 1691640"/>
                  <a:gd name="T12" fmla="*/ 845820 h 1691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640" h="1691640" stroke="0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  <a:lnTo>
                      <a:pt x="845820" y="845820"/>
                    </a:lnTo>
                    <a:close/>
                  </a:path>
                  <a:path w="1691640" h="1691640" fill="none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8" name="Arc 2"/>
              <p:cNvSpPr>
                <a:spLocks noChangeArrowheads="1"/>
              </p:cNvSpPr>
              <p:nvPr/>
            </p:nvSpPr>
            <p:spPr bwMode="auto">
              <a:xfrm rot="2613533" flipV="1">
                <a:off x="4577512" y="3886201"/>
                <a:ext cx="436173" cy="435768"/>
              </a:xfrm>
              <a:custGeom>
                <a:avLst/>
                <a:gdLst>
                  <a:gd name="T0" fmla="*/ 0 w 1691640"/>
                  <a:gd name="T1" fmla="*/ 0 h 1691640"/>
                  <a:gd name="T2" fmla="*/ 0 w 1691640"/>
                  <a:gd name="T3" fmla="*/ 0 h 1691640"/>
                  <a:gd name="T4" fmla="*/ 0 w 1691640"/>
                  <a:gd name="T5" fmla="*/ 0 h 1691640"/>
                  <a:gd name="T6" fmla="*/ 11796480 60000 65536"/>
                  <a:gd name="T7" fmla="*/ 11796480 60000 65536"/>
                  <a:gd name="T8" fmla="*/ 5898240 60000 65536"/>
                  <a:gd name="T9" fmla="*/ 846601 w 1691640"/>
                  <a:gd name="T10" fmla="*/ 0 h 1691640"/>
                  <a:gd name="T11" fmla="*/ 1691640 w 1691640"/>
                  <a:gd name="T12" fmla="*/ 845820 h 1691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640" h="1691640" stroke="0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  <a:lnTo>
                      <a:pt x="845820" y="845820"/>
                    </a:lnTo>
                    <a:close/>
                  </a:path>
                  <a:path w="1691640" h="1691640" fill="none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9" name="Arc 2"/>
              <p:cNvSpPr>
                <a:spLocks noChangeArrowheads="1"/>
              </p:cNvSpPr>
              <p:nvPr/>
            </p:nvSpPr>
            <p:spPr bwMode="auto">
              <a:xfrm rot="-2613533">
                <a:off x="4591984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11796480 60000 65536"/>
                  <a:gd name="T8" fmla="*/ 5898240 60000 65536"/>
                  <a:gd name="T9" fmla="*/ 846318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0" name="Arc 2"/>
              <p:cNvSpPr>
                <a:spLocks noChangeArrowheads="1"/>
              </p:cNvSpPr>
              <p:nvPr/>
            </p:nvSpPr>
            <p:spPr bwMode="auto">
              <a:xfrm rot="-2613533">
                <a:off x="5188557" y="3899298"/>
                <a:ext cx="441801" cy="441721"/>
              </a:xfrm>
              <a:custGeom>
                <a:avLst/>
                <a:gdLst>
                  <a:gd name="T0" fmla="*/ 0 w 1712893"/>
                  <a:gd name="T1" fmla="*/ 0 h 1692827"/>
                  <a:gd name="T2" fmla="*/ 0 w 1712893"/>
                  <a:gd name="T3" fmla="*/ 0 h 1692827"/>
                  <a:gd name="T4" fmla="*/ 0 w 1712893"/>
                  <a:gd name="T5" fmla="*/ 0 h 1692827"/>
                  <a:gd name="T6" fmla="*/ 11796480 60000 65536"/>
                  <a:gd name="T7" fmla="*/ 17694720 60000 65536"/>
                  <a:gd name="T8" fmla="*/ 5898240 60000 65536"/>
                  <a:gd name="T9" fmla="*/ 857228 w 1712893"/>
                  <a:gd name="T10" fmla="*/ 0 h 1692827"/>
                  <a:gd name="T11" fmla="*/ 1711334 w 1712893"/>
                  <a:gd name="T12" fmla="*/ 807628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2893" h="1692827" stroke="0">
                    <a:moveTo>
                      <a:pt x="856447" y="0"/>
                    </a:moveTo>
                    <a:lnTo>
                      <a:pt x="856446" y="0"/>
                    </a:lnTo>
                    <a:cubicBezTo>
                      <a:pt x="1314271" y="0"/>
                      <a:pt x="1691136" y="355846"/>
                      <a:pt x="1712003" y="807836"/>
                    </a:cubicBezTo>
                    <a:lnTo>
                      <a:pt x="856447" y="846414"/>
                    </a:lnTo>
                    <a:close/>
                  </a:path>
                  <a:path w="1712893" h="1692827" fill="none">
                    <a:moveTo>
                      <a:pt x="856447" y="0"/>
                    </a:moveTo>
                    <a:lnTo>
                      <a:pt x="856446" y="0"/>
                    </a:lnTo>
                    <a:cubicBezTo>
                      <a:pt x="1314271" y="0"/>
                      <a:pt x="1691136" y="355846"/>
                      <a:pt x="1712003" y="807836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6591" name="Straight Connector 60"/>
              <p:cNvCxnSpPr>
                <a:cxnSpLocks noChangeShapeType="1"/>
              </p:cNvCxnSpPr>
              <p:nvPr/>
            </p:nvCxnSpPr>
            <p:spPr bwMode="auto">
              <a:xfrm flipV="1">
                <a:off x="4949365" y="3943351"/>
                <a:ext cx="322808" cy="31273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6592" name="Straight Connector 61"/>
              <p:cNvCxnSpPr>
                <a:cxnSpLocks noChangeShapeType="1"/>
              </p:cNvCxnSpPr>
              <p:nvPr/>
            </p:nvCxnSpPr>
            <p:spPr bwMode="auto">
              <a:xfrm rot="10800000">
                <a:off x="4963435" y="3962401"/>
                <a:ext cx="328034" cy="323849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6593" name="Arc 1"/>
              <p:cNvSpPr>
                <a:spLocks noChangeArrowheads="1"/>
              </p:cNvSpPr>
              <p:nvPr/>
            </p:nvSpPr>
            <p:spPr bwMode="auto">
              <a:xfrm rot="18986467" flipH="1">
                <a:off x="4591984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11796480 60000 65536"/>
                  <a:gd name="T8" fmla="*/ 5898240 60000 65536"/>
                  <a:gd name="T9" fmla="*/ 846318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560" name="Group 149"/>
            <p:cNvGrpSpPr>
              <a:grpSpLocks noChangeAspect="1"/>
            </p:cNvGrpSpPr>
            <p:nvPr/>
          </p:nvGrpSpPr>
          <p:grpSpPr bwMode="auto">
            <a:xfrm rot="-2616682">
              <a:off x="6028211" y="931873"/>
              <a:ext cx="651797" cy="285161"/>
              <a:chOff x="4577512" y="3886201"/>
              <a:chExt cx="1061288" cy="457199"/>
            </a:xfrm>
          </p:grpSpPr>
          <p:sp>
            <p:nvSpPr>
              <p:cNvPr id="16578" name="Arc 1"/>
              <p:cNvSpPr>
                <a:spLocks noChangeArrowheads="1"/>
              </p:cNvSpPr>
              <p:nvPr/>
            </p:nvSpPr>
            <p:spPr bwMode="auto">
              <a:xfrm rot="2613533">
                <a:off x="5189361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5898240 60000 65536"/>
                  <a:gd name="T8" fmla="*/ 5898240 60000 65536"/>
                  <a:gd name="T9" fmla="*/ 801119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00738" y="1189"/>
                    </a:moveTo>
                    <a:lnTo>
                      <a:pt x="800737" y="1188"/>
                    </a:lnTo>
                    <a:cubicBezTo>
                      <a:pt x="815657" y="396"/>
                      <a:pt x="830595" y="-1"/>
                      <a:pt x="845536" y="0"/>
                    </a:cubicBez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00738" y="1189"/>
                    </a:moveTo>
                    <a:lnTo>
                      <a:pt x="800737" y="1188"/>
                    </a:lnTo>
                    <a:cubicBezTo>
                      <a:pt x="815657" y="396"/>
                      <a:pt x="830595" y="-1"/>
                      <a:pt x="845536" y="0"/>
                    </a:cubicBez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9" name="Arc 2"/>
              <p:cNvSpPr>
                <a:spLocks noChangeArrowheads="1"/>
              </p:cNvSpPr>
              <p:nvPr/>
            </p:nvSpPr>
            <p:spPr bwMode="auto">
              <a:xfrm rot="2613533" flipV="1">
                <a:off x="5202627" y="3886201"/>
                <a:ext cx="436173" cy="441324"/>
              </a:xfrm>
              <a:custGeom>
                <a:avLst/>
                <a:gdLst>
                  <a:gd name="T0" fmla="*/ 0 w 1691640"/>
                  <a:gd name="T1" fmla="*/ 0 h 1691640"/>
                  <a:gd name="T2" fmla="*/ 0 w 1691640"/>
                  <a:gd name="T3" fmla="*/ 0 h 1691640"/>
                  <a:gd name="T4" fmla="*/ 0 w 1691640"/>
                  <a:gd name="T5" fmla="*/ 0 h 1691640"/>
                  <a:gd name="T6" fmla="*/ 11796480 60000 65536"/>
                  <a:gd name="T7" fmla="*/ 11796480 60000 65536"/>
                  <a:gd name="T8" fmla="*/ 5898240 60000 65536"/>
                  <a:gd name="T9" fmla="*/ 846601 w 1691640"/>
                  <a:gd name="T10" fmla="*/ 0 h 1691640"/>
                  <a:gd name="T11" fmla="*/ 1691640 w 1691640"/>
                  <a:gd name="T12" fmla="*/ 845820 h 1691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640" h="1691640" stroke="0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  <a:lnTo>
                      <a:pt x="845820" y="845820"/>
                    </a:lnTo>
                    <a:close/>
                  </a:path>
                  <a:path w="1691640" h="1691640" fill="none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0" name="Arc 2"/>
              <p:cNvSpPr>
                <a:spLocks noChangeArrowheads="1"/>
              </p:cNvSpPr>
              <p:nvPr/>
            </p:nvSpPr>
            <p:spPr bwMode="auto">
              <a:xfrm rot="2613533" flipV="1">
                <a:off x="4577512" y="3886201"/>
                <a:ext cx="436173" cy="435768"/>
              </a:xfrm>
              <a:custGeom>
                <a:avLst/>
                <a:gdLst>
                  <a:gd name="T0" fmla="*/ 0 w 1691640"/>
                  <a:gd name="T1" fmla="*/ 0 h 1691640"/>
                  <a:gd name="T2" fmla="*/ 0 w 1691640"/>
                  <a:gd name="T3" fmla="*/ 0 h 1691640"/>
                  <a:gd name="T4" fmla="*/ 0 w 1691640"/>
                  <a:gd name="T5" fmla="*/ 0 h 1691640"/>
                  <a:gd name="T6" fmla="*/ 11796480 60000 65536"/>
                  <a:gd name="T7" fmla="*/ 11796480 60000 65536"/>
                  <a:gd name="T8" fmla="*/ 5898240 60000 65536"/>
                  <a:gd name="T9" fmla="*/ 846601 w 1691640"/>
                  <a:gd name="T10" fmla="*/ 0 h 1691640"/>
                  <a:gd name="T11" fmla="*/ 1691640 w 1691640"/>
                  <a:gd name="T12" fmla="*/ 845820 h 1691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640" h="1691640" stroke="0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  <a:lnTo>
                      <a:pt x="845820" y="845820"/>
                    </a:lnTo>
                    <a:close/>
                  </a:path>
                  <a:path w="1691640" h="1691640" fill="none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1" name="Arc 2"/>
              <p:cNvSpPr>
                <a:spLocks noChangeArrowheads="1"/>
              </p:cNvSpPr>
              <p:nvPr/>
            </p:nvSpPr>
            <p:spPr bwMode="auto">
              <a:xfrm rot="-2613533">
                <a:off x="4591984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11796480 60000 65536"/>
                  <a:gd name="T8" fmla="*/ 5898240 60000 65536"/>
                  <a:gd name="T9" fmla="*/ 846318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2" name="Arc 2"/>
              <p:cNvSpPr>
                <a:spLocks noChangeArrowheads="1"/>
              </p:cNvSpPr>
              <p:nvPr/>
            </p:nvSpPr>
            <p:spPr bwMode="auto">
              <a:xfrm rot="-2613533">
                <a:off x="5188557" y="3899298"/>
                <a:ext cx="441801" cy="441721"/>
              </a:xfrm>
              <a:custGeom>
                <a:avLst/>
                <a:gdLst>
                  <a:gd name="T0" fmla="*/ 0 w 1712893"/>
                  <a:gd name="T1" fmla="*/ 0 h 1692827"/>
                  <a:gd name="T2" fmla="*/ 0 w 1712893"/>
                  <a:gd name="T3" fmla="*/ 0 h 1692827"/>
                  <a:gd name="T4" fmla="*/ 0 w 1712893"/>
                  <a:gd name="T5" fmla="*/ 0 h 1692827"/>
                  <a:gd name="T6" fmla="*/ 11796480 60000 65536"/>
                  <a:gd name="T7" fmla="*/ 17694720 60000 65536"/>
                  <a:gd name="T8" fmla="*/ 5898240 60000 65536"/>
                  <a:gd name="T9" fmla="*/ 857228 w 1712893"/>
                  <a:gd name="T10" fmla="*/ 0 h 1692827"/>
                  <a:gd name="T11" fmla="*/ 1711334 w 1712893"/>
                  <a:gd name="T12" fmla="*/ 807628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2893" h="1692827" stroke="0">
                    <a:moveTo>
                      <a:pt x="856447" y="0"/>
                    </a:moveTo>
                    <a:lnTo>
                      <a:pt x="856446" y="0"/>
                    </a:lnTo>
                    <a:cubicBezTo>
                      <a:pt x="1314271" y="0"/>
                      <a:pt x="1691136" y="355846"/>
                      <a:pt x="1712003" y="807836"/>
                    </a:cubicBezTo>
                    <a:lnTo>
                      <a:pt x="856447" y="846414"/>
                    </a:lnTo>
                    <a:close/>
                  </a:path>
                  <a:path w="1712893" h="1692827" fill="none">
                    <a:moveTo>
                      <a:pt x="856447" y="0"/>
                    </a:moveTo>
                    <a:lnTo>
                      <a:pt x="856446" y="0"/>
                    </a:lnTo>
                    <a:cubicBezTo>
                      <a:pt x="1314271" y="0"/>
                      <a:pt x="1691136" y="355846"/>
                      <a:pt x="1712003" y="807836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6583" name="Straight Connector 128"/>
              <p:cNvCxnSpPr>
                <a:cxnSpLocks noChangeShapeType="1"/>
              </p:cNvCxnSpPr>
              <p:nvPr/>
            </p:nvCxnSpPr>
            <p:spPr bwMode="auto">
              <a:xfrm flipV="1">
                <a:off x="4949365" y="3943351"/>
                <a:ext cx="322808" cy="312737"/>
              </a:xfrm>
              <a:prstGeom prst="line">
                <a:avLst/>
              </a:pr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6584" name="Straight Connector 129"/>
              <p:cNvCxnSpPr>
                <a:cxnSpLocks noChangeShapeType="1"/>
              </p:cNvCxnSpPr>
              <p:nvPr/>
            </p:nvCxnSpPr>
            <p:spPr bwMode="auto">
              <a:xfrm rot="10800000">
                <a:off x="4963435" y="3962401"/>
                <a:ext cx="328034" cy="323849"/>
              </a:xfrm>
              <a:prstGeom prst="line">
                <a:avLst/>
              </a:pr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</p:cxnSp>
          <p:sp>
            <p:nvSpPr>
              <p:cNvPr id="16585" name="Arc 1"/>
              <p:cNvSpPr>
                <a:spLocks noChangeArrowheads="1"/>
              </p:cNvSpPr>
              <p:nvPr/>
            </p:nvSpPr>
            <p:spPr bwMode="auto">
              <a:xfrm rot="18986467" flipH="1">
                <a:off x="4591984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11796480 60000 65536"/>
                  <a:gd name="T8" fmla="*/ 5898240 60000 65536"/>
                  <a:gd name="T9" fmla="*/ 846318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561" name="Text Box 27"/>
            <p:cNvSpPr txBox="1">
              <a:spLocks noChangeArrowheads="1"/>
            </p:cNvSpPr>
            <p:nvPr/>
          </p:nvSpPr>
          <p:spPr bwMode="auto">
            <a:xfrm>
              <a:off x="5898553" y="1280839"/>
              <a:ext cx="893769" cy="212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prebooster</a:t>
              </a:r>
            </a:p>
          </p:txBody>
        </p:sp>
        <p:sp>
          <p:nvSpPr>
            <p:cNvPr id="16562" name="Text Box 27"/>
            <p:cNvSpPr txBox="1">
              <a:spLocks noChangeArrowheads="1"/>
            </p:cNvSpPr>
            <p:nvPr/>
          </p:nvSpPr>
          <p:spPr bwMode="auto">
            <a:xfrm>
              <a:off x="2795342" y="2122221"/>
              <a:ext cx="775802" cy="4772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ELIC collider ring</a:t>
              </a:r>
            </a:p>
          </p:txBody>
        </p:sp>
        <p:sp>
          <p:nvSpPr>
            <p:cNvPr id="16563" name="Text Box 27"/>
            <p:cNvSpPr txBox="1">
              <a:spLocks noChangeArrowheads="1"/>
            </p:cNvSpPr>
            <p:nvPr/>
          </p:nvSpPr>
          <p:spPr bwMode="auto">
            <a:xfrm>
              <a:off x="4934004" y="2056014"/>
              <a:ext cx="725840" cy="4772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MEIC collider ring</a:t>
              </a:r>
            </a:p>
          </p:txBody>
        </p:sp>
        <p:sp>
          <p:nvSpPr>
            <p:cNvPr id="16564" name="Text Box 26"/>
            <p:cNvSpPr txBox="1">
              <a:spLocks noChangeArrowheads="1"/>
            </p:cNvSpPr>
            <p:nvPr/>
          </p:nvSpPr>
          <p:spPr bwMode="auto">
            <a:xfrm>
              <a:off x="3276922" y="3716707"/>
              <a:ext cx="743883" cy="21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16565" name="Text Box 34"/>
            <p:cNvSpPr txBox="1">
              <a:spLocks noChangeArrowheads="1"/>
            </p:cNvSpPr>
            <p:nvPr/>
          </p:nvSpPr>
          <p:spPr bwMode="auto">
            <a:xfrm>
              <a:off x="4047174" y="4155329"/>
              <a:ext cx="1562708" cy="212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12 GeV CEBAF</a:t>
              </a:r>
            </a:p>
          </p:txBody>
        </p:sp>
        <p:sp>
          <p:nvSpPr>
            <p:cNvPr id="16566" name="Arc 28"/>
            <p:cNvSpPr>
              <a:spLocks noChangeAspect="1"/>
            </p:cNvSpPr>
            <p:nvPr/>
          </p:nvSpPr>
          <p:spPr bwMode="auto">
            <a:xfrm flipH="1">
              <a:off x="3722026" y="4029823"/>
              <a:ext cx="350856" cy="342561"/>
            </a:xfrm>
            <a:custGeom>
              <a:avLst/>
              <a:gdLst>
                <a:gd name="T0" fmla="*/ 0 w 21600"/>
                <a:gd name="T1" fmla="*/ 0 h 21600"/>
                <a:gd name="T2" fmla="*/ 12158541 w 21600"/>
                <a:gd name="T3" fmla="*/ 9298105 h 21600"/>
                <a:gd name="T4" fmla="*/ 0 w 21600"/>
                <a:gd name="T5" fmla="*/ 929810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67" name="Arc 29"/>
            <p:cNvSpPr>
              <a:spLocks noChangeAspect="1"/>
            </p:cNvSpPr>
            <p:nvPr/>
          </p:nvSpPr>
          <p:spPr bwMode="auto">
            <a:xfrm flipH="1" flipV="1">
              <a:off x="3722026" y="4372386"/>
              <a:ext cx="350856" cy="341021"/>
            </a:xfrm>
            <a:custGeom>
              <a:avLst/>
              <a:gdLst>
                <a:gd name="T0" fmla="*/ 0 w 21600"/>
                <a:gd name="T1" fmla="*/ 0 h 21600"/>
                <a:gd name="T2" fmla="*/ 12158541 w 21600"/>
                <a:gd name="T3" fmla="*/ 9051172 h 21600"/>
                <a:gd name="T4" fmla="*/ 0 w 21600"/>
                <a:gd name="T5" fmla="*/ 905117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68" name="Arc 30"/>
            <p:cNvSpPr>
              <a:spLocks noChangeAspect="1"/>
            </p:cNvSpPr>
            <p:nvPr/>
          </p:nvSpPr>
          <p:spPr bwMode="auto">
            <a:xfrm>
              <a:off x="5640642" y="4029823"/>
              <a:ext cx="350856" cy="342561"/>
            </a:xfrm>
            <a:custGeom>
              <a:avLst/>
              <a:gdLst>
                <a:gd name="T0" fmla="*/ 0 w 21600"/>
                <a:gd name="T1" fmla="*/ 0 h 21600"/>
                <a:gd name="T2" fmla="*/ 12158541 w 21600"/>
                <a:gd name="T3" fmla="*/ 9298105 h 21600"/>
                <a:gd name="T4" fmla="*/ 0 w 21600"/>
                <a:gd name="T5" fmla="*/ 929810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69" name="Arc 31"/>
            <p:cNvSpPr>
              <a:spLocks noChangeAspect="1"/>
            </p:cNvSpPr>
            <p:nvPr/>
          </p:nvSpPr>
          <p:spPr bwMode="auto">
            <a:xfrm flipV="1">
              <a:off x="5640642" y="4372386"/>
              <a:ext cx="350856" cy="341021"/>
            </a:xfrm>
            <a:custGeom>
              <a:avLst/>
              <a:gdLst>
                <a:gd name="T0" fmla="*/ 0 w 21600"/>
                <a:gd name="T1" fmla="*/ 0 h 21600"/>
                <a:gd name="T2" fmla="*/ 12158541 w 21600"/>
                <a:gd name="T3" fmla="*/ 9051172 h 21600"/>
                <a:gd name="T4" fmla="*/ 0 w 21600"/>
                <a:gd name="T5" fmla="*/ 905117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rot="10800000"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70" name="Line 32"/>
            <p:cNvSpPr>
              <a:spLocks noChangeAspect="1" noChangeShapeType="1"/>
            </p:cNvSpPr>
            <p:nvPr/>
          </p:nvSpPr>
          <p:spPr bwMode="auto">
            <a:xfrm>
              <a:off x="4077324" y="4713407"/>
              <a:ext cx="1619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Line 33"/>
            <p:cNvSpPr>
              <a:spLocks noChangeAspect="1" noChangeShapeType="1"/>
            </p:cNvSpPr>
            <p:nvPr/>
          </p:nvSpPr>
          <p:spPr bwMode="auto">
            <a:xfrm>
              <a:off x="3693040" y="4029823"/>
              <a:ext cx="2011680" cy="1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2" name="Rectangle 35"/>
            <p:cNvSpPr>
              <a:spLocks noChangeArrowheads="1"/>
            </p:cNvSpPr>
            <p:nvPr/>
          </p:nvSpPr>
          <p:spPr bwMode="auto">
            <a:xfrm>
              <a:off x="3581400" y="3955754"/>
              <a:ext cx="142120" cy="148135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73" name="Rectangle 37"/>
            <p:cNvSpPr>
              <a:spLocks noChangeArrowheads="1"/>
            </p:cNvSpPr>
            <p:nvPr/>
          </p:nvSpPr>
          <p:spPr bwMode="auto">
            <a:xfrm>
              <a:off x="4219444" y="3955754"/>
              <a:ext cx="1350138" cy="148135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6574" name="Rectangle 38"/>
            <p:cNvSpPr>
              <a:spLocks noChangeArrowheads="1"/>
            </p:cNvSpPr>
            <p:nvPr/>
          </p:nvSpPr>
          <p:spPr bwMode="auto">
            <a:xfrm>
              <a:off x="4219444" y="4622367"/>
              <a:ext cx="1350138" cy="1481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grpSp>
          <p:nvGrpSpPr>
            <p:cNvPr id="16575" name="Group 74"/>
            <p:cNvGrpSpPr>
              <a:grpSpLocks noChangeAspect="1"/>
            </p:cNvGrpSpPr>
            <p:nvPr/>
          </p:nvGrpSpPr>
          <p:grpSpPr bwMode="auto">
            <a:xfrm>
              <a:off x="3124200" y="3616175"/>
              <a:ext cx="914400" cy="1093318"/>
              <a:chOff x="3048000" y="3632301"/>
              <a:chExt cx="1168300" cy="1396898"/>
            </a:xfrm>
          </p:grpSpPr>
          <p:sp>
            <p:nvSpPr>
              <p:cNvPr id="16576" name="Arc 59"/>
              <p:cNvSpPr>
                <a:spLocks/>
              </p:cNvSpPr>
              <p:nvPr/>
            </p:nvSpPr>
            <p:spPr bwMode="auto">
              <a:xfrm flipH="1" flipV="1">
                <a:off x="3225699" y="4038598"/>
                <a:ext cx="990601" cy="990601"/>
              </a:xfrm>
              <a:custGeom>
                <a:avLst/>
                <a:gdLst>
                  <a:gd name="T0" fmla="*/ 0 w 23014"/>
                  <a:gd name="T1" fmla="*/ 758599 h 21729"/>
                  <a:gd name="T2" fmla="*/ 796691 w 23014"/>
                  <a:gd name="T3" fmla="*/ 758599 h 21729"/>
                  <a:gd name="T4" fmla="*/ 796691 w 23014"/>
                  <a:gd name="T5" fmla="*/ 758599 h 21729"/>
                  <a:gd name="T6" fmla="*/ 0 60000 65536"/>
                  <a:gd name="T7" fmla="*/ 0 60000 65536"/>
                  <a:gd name="T8" fmla="*/ 0 60000 65536"/>
                  <a:gd name="T9" fmla="*/ 0 w 23014"/>
                  <a:gd name="T10" fmla="*/ 0 h 21729"/>
                  <a:gd name="T11" fmla="*/ 23014 w 23014"/>
                  <a:gd name="T12" fmla="*/ 21729 h 217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14" h="21729" fill="none" extrusionOk="0">
                    <a:moveTo>
                      <a:pt x="0" y="46"/>
                    </a:moveTo>
                    <a:cubicBezTo>
                      <a:pt x="470" y="15"/>
                      <a:pt x="942" y="-1"/>
                      <a:pt x="1414" y="0"/>
                    </a:cubicBezTo>
                    <a:cubicBezTo>
                      <a:pt x="13343" y="0"/>
                      <a:pt x="23014" y="9670"/>
                      <a:pt x="23014" y="21600"/>
                    </a:cubicBezTo>
                    <a:cubicBezTo>
                      <a:pt x="23014" y="21642"/>
                      <a:pt x="23013" y="21685"/>
                      <a:pt x="23013" y="21728"/>
                    </a:cubicBezTo>
                  </a:path>
                  <a:path w="23014" h="21729" stroke="0" extrusionOk="0">
                    <a:moveTo>
                      <a:pt x="0" y="46"/>
                    </a:moveTo>
                    <a:cubicBezTo>
                      <a:pt x="470" y="15"/>
                      <a:pt x="942" y="-1"/>
                      <a:pt x="1414" y="0"/>
                    </a:cubicBezTo>
                    <a:cubicBezTo>
                      <a:pt x="13343" y="0"/>
                      <a:pt x="23014" y="9670"/>
                      <a:pt x="23014" y="21600"/>
                    </a:cubicBezTo>
                    <a:cubicBezTo>
                      <a:pt x="23014" y="21642"/>
                      <a:pt x="23013" y="21685"/>
                      <a:pt x="23013" y="21728"/>
                    </a:cubicBezTo>
                    <a:lnTo>
                      <a:pt x="1414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7" name="Arc 59"/>
              <p:cNvSpPr>
                <a:spLocks/>
              </p:cNvSpPr>
              <p:nvPr/>
            </p:nvSpPr>
            <p:spPr bwMode="auto">
              <a:xfrm rot="18649448" flipH="1">
                <a:off x="3048000" y="3632301"/>
                <a:ext cx="990601" cy="990601"/>
              </a:xfrm>
              <a:custGeom>
                <a:avLst/>
                <a:gdLst>
                  <a:gd name="T0" fmla="*/ 0 w 23014"/>
                  <a:gd name="T1" fmla="*/ 758599 h 21729"/>
                  <a:gd name="T2" fmla="*/ 796691 w 23014"/>
                  <a:gd name="T3" fmla="*/ 758599 h 21729"/>
                  <a:gd name="T4" fmla="*/ 796691 w 23014"/>
                  <a:gd name="T5" fmla="*/ 758599 h 21729"/>
                  <a:gd name="T6" fmla="*/ 0 60000 65536"/>
                  <a:gd name="T7" fmla="*/ 0 60000 65536"/>
                  <a:gd name="T8" fmla="*/ 0 60000 65536"/>
                  <a:gd name="T9" fmla="*/ 0 w 23014"/>
                  <a:gd name="T10" fmla="*/ 0 h 21729"/>
                  <a:gd name="T11" fmla="*/ 23014 w 23014"/>
                  <a:gd name="T12" fmla="*/ 21729 h 217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14" h="21729" fill="none" extrusionOk="0">
                    <a:moveTo>
                      <a:pt x="0" y="46"/>
                    </a:moveTo>
                    <a:cubicBezTo>
                      <a:pt x="470" y="15"/>
                      <a:pt x="942" y="-1"/>
                      <a:pt x="1414" y="0"/>
                    </a:cubicBezTo>
                    <a:cubicBezTo>
                      <a:pt x="13343" y="0"/>
                      <a:pt x="23014" y="9670"/>
                      <a:pt x="23014" y="21600"/>
                    </a:cubicBezTo>
                    <a:cubicBezTo>
                      <a:pt x="23014" y="21642"/>
                      <a:pt x="23013" y="21685"/>
                      <a:pt x="23013" y="21728"/>
                    </a:cubicBezTo>
                  </a:path>
                  <a:path w="23014" h="21729" stroke="0" extrusionOk="0">
                    <a:moveTo>
                      <a:pt x="0" y="46"/>
                    </a:moveTo>
                    <a:cubicBezTo>
                      <a:pt x="470" y="15"/>
                      <a:pt x="942" y="-1"/>
                      <a:pt x="1414" y="0"/>
                    </a:cubicBezTo>
                    <a:cubicBezTo>
                      <a:pt x="13343" y="0"/>
                      <a:pt x="23014" y="9670"/>
                      <a:pt x="23014" y="21600"/>
                    </a:cubicBezTo>
                    <a:cubicBezTo>
                      <a:pt x="23014" y="21642"/>
                      <a:pt x="23013" y="21685"/>
                      <a:pt x="23013" y="21728"/>
                    </a:cubicBezTo>
                    <a:lnTo>
                      <a:pt x="1414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vert="eaVert"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6388" name="Group 173"/>
          <p:cNvGrpSpPr>
            <a:grpSpLocks/>
          </p:cNvGrpSpPr>
          <p:nvPr/>
        </p:nvGrpSpPr>
        <p:grpSpPr bwMode="auto">
          <a:xfrm>
            <a:off x="6019800" y="1143000"/>
            <a:ext cx="3124200" cy="1387475"/>
            <a:chOff x="5943600" y="4674513"/>
            <a:chExt cx="3048001" cy="1392963"/>
          </a:xfrm>
        </p:grpSpPr>
        <p:grpSp>
          <p:nvGrpSpPr>
            <p:cNvPr id="16494" name="Group 1466"/>
            <p:cNvGrpSpPr>
              <a:grpSpLocks noChangeAspect="1"/>
            </p:cNvGrpSpPr>
            <p:nvPr/>
          </p:nvGrpSpPr>
          <p:grpSpPr bwMode="auto">
            <a:xfrm flipV="1">
              <a:off x="6018975" y="5040475"/>
              <a:ext cx="2972626" cy="803443"/>
              <a:chOff x="672" y="3072"/>
              <a:chExt cx="4272" cy="862"/>
            </a:xfrm>
          </p:grpSpPr>
          <p:sp>
            <p:nvSpPr>
              <p:cNvPr id="16502" name="Line 1467"/>
              <p:cNvSpPr>
                <a:spLocks noChangeAspect="1" noChangeShapeType="1"/>
              </p:cNvSpPr>
              <p:nvPr/>
            </p:nvSpPr>
            <p:spPr bwMode="auto">
              <a:xfrm flipH="1">
                <a:off x="1973" y="3419"/>
                <a:ext cx="1692" cy="46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03" name="Line 14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7" y="3423"/>
                <a:ext cx="1692" cy="46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04" name="Oval 1469"/>
              <p:cNvSpPr>
                <a:spLocks noChangeAspect="1" noChangeArrowheads="1"/>
              </p:cNvSpPr>
              <p:nvPr/>
            </p:nvSpPr>
            <p:spPr bwMode="auto">
              <a:xfrm>
                <a:off x="700" y="3369"/>
                <a:ext cx="1627" cy="562"/>
              </a:xfrm>
              <a:prstGeom prst="ellips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6505" name="AutoShape 1470"/>
              <p:cNvSpPr>
                <a:spLocks noChangeAspect="1" noChangeArrowheads="1"/>
              </p:cNvSpPr>
              <p:nvPr/>
            </p:nvSpPr>
            <p:spPr bwMode="auto">
              <a:xfrm rot="5400000">
                <a:off x="2106" y="3231"/>
                <a:ext cx="457" cy="8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rot="10800000" vert="eaVert" wrap="none" lIns="90488" tIns="44450" rIns="90488" bIns="4445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6506" name="Oval 1471"/>
              <p:cNvSpPr>
                <a:spLocks noChangeAspect="1" noChangeArrowheads="1"/>
              </p:cNvSpPr>
              <p:nvPr/>
            </p:nvSpPr>
            <p:spPr bwMode="auto">
              <a:xfrm flipH="1">
                <a:off x="3317" y="3372"/>
                <a:ext cx="1627" cy="562"/>
              </a:xfrm>
              <a:prstGeom prst="ellips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6507" name="AutoShape 147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102" y="3234"/>
                <a:ext cx="458" cy="83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vert="eaVert" wrap="none" lIns="90488" tIns="44450" rIns="90488" bIns="4445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6508" name="Line 14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9" y="3167"/>
                <a:ext cx="1692" cy="46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09" name="Oval 1474"/>
              <p:cNvSpPr>
                <a:spLocks noChangeAspect="1" noChangeArrowheads="1"/>
              </p:cNvSpPr>
              <p:nvPr/>
            </p:nvSpPr>
            <p:spPr bwMode="auto">
              <a:xfrm>
                <a:off x="672" y="3113"/>
                <a:ext cx="1627" cy="561"/>
              </a:xfrm>
              <a:prstGeom prst="ellips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6510" name="AutoShape 1475"/>
              <p:cNvSpPr>
                <a:spLocks noChangeAspect="1" noChangeArrowheads="1"/>
              </p:cNvSpPr>
              <p:nvPr/>
            </p:nvSpPr>
            <p:spPr bwMode="auto">
              <a:xfrm rot="5400000">
                <a:off x="2085" y="2975"/>
                <a:ext cx="457" cy="8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699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lIns="90488" tIns="44450" rIns="90488" bIns="4445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6511" name="Oval 1476"/>
              <p:cNvSpPr>
                <a:spLocks noChangeAspect="1" noChangeArrowheads="1"/>
              </p:cNvSpPr>
              <p:nvPr/>
            </p:nvSpPr>
            <p:spPr bwMode="auto">
              <a:xfrm flipH="1">
                <a:off x="3289" y="3116"/>
                <a:ext cx="1627" cy="562"/>
              </a:xfrm>
              <a:prstGeom prst="ellips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6512" name="AutoShape 1477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060" y="2978"/>
                <a:ext cx="457" cy="83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699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lIns="90488" tIns="44450" rIns="90488" bIns="4445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6513" name="Line 1478"/>
              <p:cNvSpPr>
                <a:spLocks noChangeAspect="1" noChangeShapeType="1"/>
              </p:cNvSpPr>
              <p:nvPr/>
            </p:nvSpPr>
            <p:spPr bwMode="auto">
              <a:xfrm flipV="1">
                <a:off x="2613" y="3072"/>
                <a:ext cx="459" cy="129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14" name="Line 1479"/>
              <p:cNvSpPr>
                <a:spLocks noChangeAspect="1" noChangeShapeType="1"/>
              </p:cNvSpPr>
              <p:nvPr/>
            </p:nvSpPr>
            <p:spPr bwMode="auto">
              <a:xfrm>
                <a:off x="3024" y="3072"/>
                <a:ext cx="690" cy="332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15" name="Line 1480"/>
              <p:cNvSpPr>
                <a:spLocks noChangeAspect="1" noChangeShapeType="1"/>
              </p:cNvSpPr>
              <p:nvPr/>
            </p:nvSpPr>
            <p:spPr bwMode="auto">
              <a:xfrm flipV="1">
                <a:off x="2167" y="3529"/>
                <a:ext cx="1101" cy="2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16" name="Line 1481"/>
              <p:cNvSpPr>
                <a:spLocks noChangeAspect="1" noChangeShapeType="1"/>
              </p:cNvSpPr>
              <p:nvPr/>
            </p:nvSpPr>
            <p:spPr bwMode="auto">
              <a:xfrm>
                <a:off x="2362" y="3530"/>
                <a:ext cx="1191" cy="31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17" name="Line 1482"/>
              <p:cNvSpPr>
                <a:spLocks noChangeAspect="1" noChangeShapeType="1"/>
              </p:cNvSpPr>
              <p:nvPr/>
            </p:nvSpPr>
            <p:spPr bwMode="auto">
              <a:xfrm flipV="1">
                <a:off x="1883" y="3072"/>
                <a:ext cx="661" cy="32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18" name="Line 1483"/>
              <p:cNvSpPr>
                <a:spLocks noChangeAspect="1" noChangeShapeType="1"/>
              </p:cNvSpPr>
              <p:nvPr/>
            </p:nvSpPr>
            <p:spPr bwMode="auto">
              <a:xfrm>
                <a:off x="2544" y="3072"/>
                <a:ext cx="528" cy="14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19" name="Line 14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72" y="3216"/>
                <a:ext cx="496" cy="646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20" name="Line 1485"/>
              <p:cNvSpPr>
                <a:spLocks noChangeAspect="1" noChangeShapeType="1"/>
              </p:cNvSpPr>
              <p:nvPr/>
            </p:nvSpPr>
            <p:spPr bwMode="auto">
              <a:xfrm flipH="1">
                <a:off x="2154" y="3197"/>
                <a:ext cx="469" cy="635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21" name="Line 14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51" y="3185"/>
                <a:ext cx="1692" cy="464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22" name="Line 1487"/>
              <p:cNvSpPr>
                <a:spLocks noChangeAspect="1" noChangeShapeType="1"/>
              </p:cNvSpPr>
              <p:nvPr/>
            </p:nvSpPr>
            <p:spPr bwMode="auto">
              <a:xfrm flipH="1">
                <a:off x="1945" y="3162"/>
                <a:ext cx="1692" cy="465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523" name="Oval 1488"/>
              <p:cNvSpPr>
                <a:spLocks noChangeAspect="1" noChangeArrowheads="1"/>
              </p:cNvSpPr>
              <p:nvPr/>
            </p:nvSpPr>
            <p:spPr bwMode="auto">
              <a:xfrm>
                <a:off x="2160" y="3168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/>
                <a:endParaRPr lang="en-US" sz="1000" b="1">
                  <a:solidFill>
                    <a:srgbClr val="80008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6524" name="Oval 1489"/>
              <p:cNvSpPr>
                <a:spLocks noChangeAspect="1" noChangeArrowheads="1"/>
              </p:cNvSpPr>
              <p:nvPr/>
            </p:nvSpPr>
            <p:spPr bwMode="auto">
              <a:xfrm>
                <a:off x="2352" y="3456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/>
                <a:endParaRPr lang="en-US" sz="1000" b="1">
                  <a:solidFill>
                    <a:srgbClr val="80008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6525" name="Oval 1490"/>
              <p:cNvSpPr>
                <a:spLocks noChangeAspect="1" noChangeArrowheads="1"/>
              </p:cNvSpPr>
              <p:nvPr/>
            </p:nvSpPr>
            <p:spPr bwMode="auto">
              <a:xfrm>
                <a:off x="3312" y="3504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/>
                <a:endParaRPr lang="en-US" sz="1000" b="1">
                  <a:solidFill>
                    <a:srgbClr val="80008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6526" name="Oval 1491"/>
              <p:cNvSpPr>
                <a:spLocks noChangeAspect="1" noChangeArrowheads="1"/>
              </p:cNvSpPr>
              <p:nvPr/>
            </p:nvSpPr>
            <p:spPr bwMode="auto">
              <a:xfrm>
                <a:off x="3312" y="3168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/>
                <a:endParaRPr lang="en-US" sz="1000" b="1">
                  <a:solidFill>
                    <a:srgbClr val="800080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16495" name="Rectangle 1492"/>
            <p:cNvSpPr>
              <a:spLocks noChangeAspect="1" noChangeArrowheads="1"/>
            </p:cNvSpPr>
            <p:nvPr/>
          </p:nvSpPr>
          <p:spPr bwMode="auto">
            <a:xfrm>
              <a:off x="6248710" y="5836378"/>
              <a:ext cx="794525" cy="15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Ion ring</a:t>
              </a:r>
              <a:endParaRPr lang="en-US" sz="1000" b="1"/>
            </a:p>
          </p:txBody>
        </p:sp>
        <p:sp>
          <p:nvSpPr>
            <p:cNvPr id="16496" name="Rectangle 1493"/>
            <p:cNvSpPr>
              <a:spLocks noChangeAspect="1" noChangeArrowheads="1"/>
            </p:cNvSpPr>
            <p:nvPr/>
          </p:nvSpPr>
          <p:spPr bwMode="auto">
            <a:xfrm>
              <a:off x="5943600" y="4813172"/>
              <a:ext cx="1294781" cy="15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electron ring</a:t>
              </a:r>
              <a:endParaRPr lang="en-US" sz="1000" b="1"/>
            </a:p>
          </p:txBody>
        </p:sp>
        <p:sp>
          <p:nvSpPr>
            <p:cNvPr id="16497" name="Rectangle 1494"/>
            <p:cNvSpPr>
              <a:spLocks noChangeAspect="1" noChangeArrowheads="1"/>
            </p:cNvSpPr>
            <p:nvPr/>
          </p:nvSpPr>
          <p:spPr bwMode="auto">
            <a:xfrm>
              <a:off x="7326661" y="5914473"/>
              <a:ext cx="1093440" cy="15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Vertical crossing</a:t>
              </a:r>
              <a:endParaRPr lang="en-US" sz="1000" b="1"/>
            </a:p>
          </p:txBody>
        </p:sp>
        <p:sp>
          <p:nvSpPr>
            <p:cNvPr id="16498" name="Rectangle 1496"/>
            <p:cNvSpPr>
              <a:spLocks noChangeAspect="1" noChangeArrowheads="1"/>
            </p:cNvSpPr>
            <p:nvPr/>
          </p:nvSpPr>
          <p:spPr bwMode="auto">
            <a:xfrm>
              <a:off x="7162491" y="4674513"/>
              <a:ext cx="991219" cy="15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Interaction Point</a:t>
              </a:r>
              <a:endParaRPr lang="en-US" sz="1000" b="1"/>
            </a:p>
          </p:txBody>
        </p:sp>
        <p:sp>
          <p:nvSpPr>
            <p:cNvPr id="16499" name="Line 1497"/>
            <p:cNvSpPr>
              <a:spLocks noChangeAspect="1" noChangeShapeType="1"/>
            </p:cNvSpPr>
            <p:nvPr/>
          </p:nvSpPr>
          <p:spPr bwMode="auto">
            <a:xfrm>
              <a:off x="7718679" y="5122223"/>
              <a:ext cx="123825" cy="224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498"/>
            <p:cNvSpPr>
              <a:spLocks noChangeAspect="1" noChangeShapeType="1"/>
            </p:cNvSpPr>
            <p:nvPr/>
          </p:nvSpPr>
          <p:spPr bwMode="auto">
            <a:xfrm flipH="1">
              <a:off x="7241540" y="5122223"/>
              <a:ext cx="165100" cy="224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501"/>
            <p:cNvSpPr>
              <a:spLocks noChangeAspect="1" noChangeShapeType="1"/>
            </p:cNvSpPr>
            <p:nvPr/>
          </p:nvSpPr>
          <p:spPr bwMode="auto">
            <a:xfrm flipV="1">
              <a:off x="7802880" y="5756390"/>
              <a:ext cx="0" cy="1585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724" name="Group 220"/>
          <p:cNvGraphicFramePr>
            <a:graphicFrameLocks noGrp="1"/>
          </p:cNvGraphicFramePr>
          <p:nvPr/>
        </p:nvGraphicFramePr>
        <p:xfrm>
          <a:off x="5791200" y="2743200"/>
          <a:ext cx="3200400" cy="1828800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  <a:gridCol w="766763"/>
                <a:gridCol w="68103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Circumference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717" name="Group 213"/>
          <p:cNvGraphicFramePr>
            <a:graphicFrameLocks noGrp="1"/>
          </p:cNvGraphicFramePr>
          <p:nvPr/>
        </p:nvGraphicFramePr>
        <p:xfrm>
          <a:off x="4191000" y="4800600"/>
          <a:ext cx="4800600" cy="1830072"/>
        </p:xfrm>
        <a:graphic>
          <a:graphicData uri="http://schemas.openxmlformats.org/drawingml/2006/table">
            <a:tbl>
              <a:tblPr/>
              <a:tblGrid>
                <a:gridCol w="304800"/>
                <a:gridCol w="762000"/>
                <a:gridCol w="508000"/>
                <a:gridCol w="600075"/>
                <a:gridCol w="525463"/>
                <a:gridCol w="525462"/>
                <a:gridCol w="600075"/>
                <a:gridCol w="593725"/>
                <a:gridCol w="381000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Stage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Max. Energy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(GeV/c)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Ring Size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(M)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Ring Type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IP#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(11)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(11)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EIC@JLab Parameters: High Energy</a:t>
            </a:r>
            <a:endParaRPr lang="en-US" sz="4000" smtClean="0">
              <a:solidFill>
                <a:srgbClr val="FF0000"/>
              </a:solidFill>
            </a:endParaRPr>
          </a:p>
        </p:txBody>
      </p:sp>
      <p:graphicFrame>
        <p:nvGraphicFramePr>
          <p:cNvPr id="22633" name="Group 105"/>
          <p:cNvGraphicFramePr>
            <a:graphicFrameLocks noGrp="1"/>
          </p:cNvGraphicFramePr>
          <p:nvPr/>
        </p:nvGraphicFramePr>
        <p:xfrm>
          <a:off x="1066800" y="990600"/>
          <a:ext cx="7086600" cy="4907280"/>
        </p:xfrm>
        <a:graphic>
          <a:graphicData uri="http://schemas.openxmlformats.org/drawingml/2006/table">
            <a:tbl>
              <a:tblPr/>
              <a:tblGrid>
                <a:gridCol w="2844800"/>
                <a:gridCol w="1201738"/>
                <a:gridCol w="1516062"/>
                <a:gridCol w="15240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Energy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250/10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150/7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Collision freq.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499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Particles/bunch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/3.1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/3.25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current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0.91/2.5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0.4/2.6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spread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 bunch length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Horz. beta-star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Vert. beta-star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Horz. emit., norm.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0.7/51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0.5/43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Vert. emit. Norm.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0.03/2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0.03/2.87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 tune shift per 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0.01/0.1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0.015/0.05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Laslett tune shift (p-beam)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per IP,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82" name="TextBox 87"/>
          <p:cNvSpPr txBox="1">
            <a:spLocks noChangeArrowheads="1"/>
          </p:cNvSpPr>
          <p:nvPr/>
        </p:nvSpPr>
        <p:spPr bwMode="auto">
          <a:xfrm>
            <a:off x="914400" y="5943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" charset="0"/>
                <a:cs typeface="Arial" charset="0"/>
              </a:rPr>
              <a:t>Major design change: symmetric IR </a:t>
            </a:r>
            <a:r>
              <a:rPr lang="en-US" b="1">
                <a:solidFill>
                  <a:srgbClr val="0066FF"/>
                </a:solidFill>
                <a:latin typeface="Arial" charset="0"/>
                <a:cs typeface="Arial" charset="0"/>
                <a:sym typeface="Wingdings" pitchFamily="2" charset="2"/>
              </a:rPr>
              <a:t> asymmetric IR</a:t>
            </a:r>
            <a:endParaRPr lang="en-US" b="1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04800" y="3505200"/>
            <a:ext cx="53340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3300"/>
                </a:solidFill>
                <a:latin typeface="Arial" charset="0"/>
              </a:rPr>
              <a:t>Outline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Introduction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An EIC@JLab: </a:t>
            </a:r>
            <a:r>
              <a:rPr lang="en-US" sz="28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100&lt;s&lt;2600 with high luminosity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An EIC@JLab at High Energy: Design Update &amp; Staging</a:t>
            </a:r>
          </a:p>
          <a:p>
            <a:pPr eaLnBrk="1" hangingPunct="1">
              <a:buFontTx/>
              <a:buNone/>
            </a:pPr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More on EIC@JLab Design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EIC@JLab R&amp;D 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Energy Recovery </a:t>
            </a:r>
            <a:r>
              <a:rPr lang="en-US" sz="2000" dirty="0" err="1" smtClean="0">
                <a:latin typeface="Arial" charset="0"/>
                <a:cs typeface="Arial" charset="0"/>
              </a:rPr>
              <a:t>Linac</a:t>
            </a:r>
            <a:r>
              <a:rPr lang="en-US" sz="2000" dirty="0" smtClean="0">
                <a:latin typeface="Arial" charset="0"/>
                <a:cs typeface="Arial" charset="0"/>
              </a:rPr>
              <a:t>-Storage-Ring (ERL-R)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ERL with Circulator Ring – Storage Ring (CR-R)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Back to Ring-Ring (R-R)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		by taking CEBAF advantage as full energy polarized injector</a:t>
            </a:r>
          </a:p>
          <a:p>
            <a:pPr eaLnBrk="1" hangingPunct="1">
              <a:buFont typeface="Wingdings" pitchFamily="2" charset="2"/>
              <a:buNone/>
            </a:pPr>
            <a:endParaRPr lang="en-US" sz="800" dirty="0" smtClean="0">
              <a:solidFill>
                <a:srgbClr val="0000FF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Reason of design change: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        High current polarized electron/positron source R&amp;D too challenging</a:t>
            </a:r>
          </a:p>
          <a:p>
            <a:pPr lvl="2" eaLnBrk="1" hangingPunct="1"/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ERL-Ring:    	      2.5 A</a:t>
            </a:r>
          </a:p>
          <a:p>
            <a:pPr lvl="2" eaLnBrk="1" hangingPunct="1"/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Circulator ring:      20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mA</a:t>
            </a:r>
            <a:endParaRPr lang="en-US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2" eaLnBrk="1" hangingPunct="1"/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State-of-art:	      0.1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mA</a:t>
            </a:r>
            <a:endParaRPr lang="en-US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None/>
            </a:pP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 Note we don’t have to have ERL in order to delivering high luminosity</a:t>
            </a:r>
          </a:p>
          <a:p>
            <a:pPr lvl="1" eaLnBrk="1" hangingPunct="1">
              <a:buFontTx/>
              <a:buNone/>
            </a:pP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 Key for high luminosity is 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high repetition, small beta* &amp; short bunch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12 </a:t>
            </a:r>
            <a:r>
              <a:rPr lang="en-US" sz="2000" dirty="0" err="1" smtClean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GeV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 CEBAF Upgrade polarized source/injector already meets beam requirement of ring-ring design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800" dirty="0" smtClean="0">
              <a:solidFill>
                <a:srgbClr val="0000FF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CEBAF-based R-R design still preserves high luminosity, high polarization (+polarized positrons…)</a:t>
            </a:r>
            <a:endParaRPr lang="en-US" sz="2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charset="0"/>
              </a:rPr>
              <a:t>     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ELIC Baseline Design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Achieving High Luminosity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839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" charset="0"/>
              </a:rPr>
              <a:t>ELIC design luminosity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	   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L~ 4x10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cm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charset="0"/>
              </a:rPr>
              <a:t>-2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s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charset="0"/>
              </a:rPr>
              <a:t>-1      </a:t>
            </a:r>
            <a:r>
              <a:rPr lang="en-US" sz="2000" dirty="0" smtClean="0">
                <a:latin typeface="Arial" charset="0"/>
              </a:rPr>
              <a:t>for medium energy (60 </a:t>
            </a:r>
            <a:r>
              <a:rPr lang="en-US" sz="2000" dirty="0" err="1" smtClean="0">
                <a:latin typeface="Arial" charset="0"/>
              </a:rPr>
              <a:t>GeV</a:t>
            </a:r>
            <a:r>
              <a:rPr lang="en-US" sz="2000" dirty="0" smtClean="0">
                <a:latin typeface="Arial" charset="0"/>
              </a:rPr>
              <a:t> x 3 </a:t>
            </a:r>
            <a:r>
              <a:rPr lang="en-US" sz="2000" dirty="0" err="1" smtClean="0">
                <a:latin typeface="Arial" charset="0"/>
              </a:rPr>
              <a:t>GeV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	   L~ 1x10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charset="0"/>
              </a:rPr>
              <a:t>35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cm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charset="0"/>
              </a:rPr>
              <a:t>-2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s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charset="0"/>
              </a:rPr>
              <a:t>-1      </a:t>
            </a:r>
            <a:r>
              <a:rPr lang="en-US" sz="2000" dirty="0" smtClean="0">
                <a:latin typeface="Arial" charset="0"/>
              </a:rPr>
              <a:t>for high energy (250 </a:t>
            </a:r>
            <a:r>
              <a:rPr lang="en-US" sz="2000" dirty="0" err="1" smtClean="0">
                <a:latin typeface="Arial" charset="0"/>
              </a:rPr>
              <a:t>GeV</a:t>
            </a:r>
            <a:r>
              <a:rPr lang="en-US" sz="2000" dirty="0" smtClean="0">
                <a:latin typeface="Arial" charset="0"/>
              </a:rPr>
              <a:t> x 10 </a:t>
            </a:r>
            <a:r>
              <a:rPr lang="en-US" sz="2000" dirty="0" err="1" smtClean="0">
                <a:latin typeface="Arial" charset="0"/>
              </a:rPr>
              <a:t>GeV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" charset="0"/>
              </a:rPr>
              <a:t>ELIC luminosity Concepts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Arial" charset="0"/>
              </a:rPr>
              <a:t>High bunch collision frequency   (0.5 GHz, can be up to 1.5 GHz)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Arial" charset="0"/>
              </a:rPr>
              <a:t>Short ion bunches   (</a:t>
            </a:r>
            <a:r>
              <a:rPr lang="el-GR" sz="2000" dirty="0" smtClean="0">
                <a:latin typeface="Arial" charset="0"/>
                <a:cs typeface="Arial" charset="0"/>
              </a:rPr>
              <a:t>σ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z</a:t>
            </a:r>
            <a:r>
              <a:rPr lang="en-US" sz="2000" dirty="0" smtClean="0">
                <a:latin typeface="Arial" charset="0"/>
                <a:cs typeface="Arial" charset="0"/>
              </a:rPr>
              <a:t> ~ 5 mm)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(also much smaller bunch charge)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Relative long bunch (comparing to beta*) for very low ion energy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Strong final focusing   (</a:t>
            </a:r>
            <a:r>
              <a:rPr lang="el-GR" sz="2000" dirty="0" smtClean="0">
                <a:latin typeface="Arial" charset="0"/>
                <a:cs typeface="Arial" charset="0"/>
              </a:rPr>
              <a:t>β</a:t>
            </a:r>
            <a:r>
              <a:rPr lang="en-US" sz="2000" dirty="0" smtClean="0">
                <a:latin typeface="Arial" charset="0"/>
                <a:cs typeface="Arial" charset="0"/>
              </a:rPr>
              <a:t>*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y</a:t>
            </a:r>
            <a:r>
              <a:rPr lang="en-US" sz="2000" dirty="0" smtClean="0">
                <a:latin typeface="Arial" charset="0"/>
                <a:cs typeface="Arial" charset="0"/>
              </a:rPr>
              <a:t> ~ 5 mm)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Large beam-beam parameters   (~0.01/0.1 per IP, 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			              0.025/0.1 largest achieved)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z="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Need electron cooling of ion beams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Need crab crossing colliding beams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z="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Large synchrotron tunes to suppress </a:t>
            </a:r>
            <a:r>
              <a:rPr lang="en-GB" sz="2000" dirty="0" smtClean="0">
                <a:latin typeface="Arial" charset="0"/>
              </a:rPr>
              <a:t>synchrotron-</a:t>
            </a:r>
            <a:r>
              <a:rPr lang="en-GB" sz="2000" dirty="0" err="1" smtClean="0">
                <a:latin typeface="Arial" charset="0"/>
              </a:rPr>
              <a:t>betatron</a:t>
            </a:r>
            <a:r>
              <a:rPr lang="en-GB" sz="2000" dirty="0" smtClean="0">
                <a:latin typeface="Arial" charset="0"/>
              </a:rPr>
              <a:t> resonances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GB" sz="2000" dirty="0" smtClean="0">
                <a:latin typeface="Arial" charset="0"/>
              </a:rPr>
              <a:t>Equal (fractional) </a:t>
            </a:r>
            <a:r>
              <a:rPr lang="en-GB" sz="2000" dirty="0" err="1" smtClean="0">
                <a:latin typeface="Arial" charset="0"/>
              </a:rPr>
              <a:t>betatron</a:t>
            </a:r>
            <a:r>
              <a:rPr lang="en-GB" sz="2000" dirty="0" smtClean="0">
                <a:latin typeface="Arial" charset="0"/>
              </a:rPr>
              <a:t> phase advance between IPs</a:t>
            </a:r>
            <a:r>
              <a:rPr lang="en-US" dirty="0" smtClean="0"/>
              <a:t> 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82000" cy="6096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ELIC Ring-Ring Design Features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Arial" charset="0"/>
              </a:rPr>
              <a:t>Unprecedented high luminosity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Arial" charset="0"/>
              </a:rPr>
              <a:t>Electron cooling is an essential part of ELIC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Arial" charset="0"/>
              </a:rPr>
              <a:t>Up to four IPs (detectors) for high science productivity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Arial" charset="0"/>
              </a:rPr>
              <a:t>“</a:t>
            </a:r>
            <a:r>
              <a:rPr lang="en-US" sz="2200" i="1" smtClean="0">
                <a:latin typeface="Arial" charset="0"/>
              </a:rPr>
              <a:t>Figure-8</a:t>
            </a:r>
            <a:r>
              <a:rPr lang="en-US" sz="2200" smtClean="0">
                <a:latin typeface="Arial" charset="0"/>
              </a:rPr>
              <a:t>” ion and lepton storage rings </a:t>
            </a:r>
          </a:p>
          <a:p>
            <a:pPr lvl="1"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Arial" charset="0"/>
              </a:rPr>
              <a:t>Ensure spin preservation and ease of spin manipulation </a:t>
            </a:r>
          </a:p>
          <a:p>
            <a:pPr lvl="1"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ja-JP" sz="2200" smtClean="0">
                <a:latin typeface="Arial" charset="0"/>
                <a:ea typeface="MS PGothic" pitchFamily="34" charset="-128"/>
              </a:rPr>
              <a:t>No spin sensitivity to energy for all species.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Arial" charset="0"/>
              </a:rPr>
              <a:t>Present CEBAF injector meets storage-ring requirements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Arial" charset="0"/>
              </a:rPr>
              <a:t>12 GeV CEBAF can serve as a full energy injector to electron ring</a:t>
            </a:r>
            <a:endParaRPr lang="en-US" altLang="ja-JP" sz="2200" smtClean="0"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ja-JP" sz="2200" i="1" smtClean="0">
                <a:solidFill>
                  <a:srgbClr val="0000FF"/>
                </a:solidFill>
                <a:latin typeface="Arial" charset="0"/>
                <a:ea typeface="MS PGothic" pitchFamily="34" charset="-128"/>
              </a:rPr>
              <a:t>Simultaneous</a:t>
            </a:r>
            <a:r>
              <a:rPr lang="en-US" altLang="ja-JP" sz="2200" smtClean="0">
                <a:latin typeface="Arial" charset="0"/>
                <a:ea typeface="MS PGothic" pitchFamily="34" charset="-128"/>
              </a:rPr>
              <a:t> operation of collider &amp; CEBAF fixed target program.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Arial" charset="0"/>
              </a:rPr>
              <a:t>Experiments with polarized positron beam are possible.</a:t>
            </a:r>
            <a:r>
              <a:rPr lang="en-US" sz="2200" b="1" smtClean="0">
                <a:latin typeface="Arial" charset="0"/>
              </a:rPr>
              <a:t> </a:t>
            </a:r>
            <a:endParaRPr lang="en-US" sz="2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Figure-8 Straight Sections &amp; Interaction Regions</a:t>
            </a:r>
            <a:endParaRPr lang="en-US" sz="4000" smtClean="0"/>
          </a:p>
        </p:txBody>
      </p:sp>
      <p:grpSp>
        <p:nvGrpSpPr>
          <p:cNvPr id="22531" name="Group 249"/>
          <p:cNvGrpSpPr>
            <a:grpSpLocks/>
          </p:cNvGrpSpPr>
          <p:nvPr/>
        </p:nvGrpSpPr>
        <p:grpSpPr bwMode="auto">
          <a:xfrm>
            <a:off x="3175" y="990600"/>
            <a:ext cx="9140825" cy="2943225"/>
            <a:chOff x="0" y="1295400"/>
            <a:chExt cx="9140825" cy="2943225"/>
          </a:xfrm>
        </p:grpSpPr>
        <p:sp>
          <p:nvSpPr>
            <p:cNvPr id="22658" name="Line 4"/>
            <p:cNvSpPr>
              <a:spLocks noChangeShapeType="1"/>
            </p:cNvSpPr>
            <p:nvPr/>
          </p:nvSpPr>
          <p:spPr bwMode="auto">
            <a:xfrm>
              <a:off x="0" y="2943225"/>
              <a:ext cx="91408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Line 5"/>
            <p:cNvSpPr>
              <a:spLocks noChangeShapeType="1"/>
            </p:cNvSpPr>
            <p:nvPr/>
          </p:nvSpPr>
          <p:spPr bwMode="auto">
            <a:xfrm flipH="1">
              <a:off x="73025" y="2562225"/>
              <a:ext cx="289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60" name="Group 6"/>
            <p:cNvGrpSpPr>
              <a:grpSpLocks/>
            </p:cNvGrpSpPr>
            <p:nvPr/>
          </p:nvGrpSpPr>
          <p:grpSpPr bwMode="auto">
            <a:xfrm>
              <a:off x="73025" y="2333625"/>
              <a:ext cx="762000" cy="381000"/>
              <a:chOff x="48" y="1728"/>
              <a:chExt cx="480" cy="240"/>
            </a:xfrm>
          </p:grpSpPr>
          <p:sp>
            <p:nvSpPr>
              <p:cNvPr id="22746" name="Rectangle 7"/>
              <p:cNvSpPr>
                <a:spLocks noChangeArrowheads="1"/>
              </p:cNvSpPr>
              <p:nvPr/>
            </p:nvSpPr>
            <p:spPr bwMode="auto">
              <a:xfrm flipH="1">
                <a:off x="48" y="1824"/>
                <a:ext cx="144" cy="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7" name="Rectangle 8"/>
              <p:cNvSpPr>
                <a:spLocks noChangeArrowheads="1"/>
              </p:cNvSpPr>
              <p:nvPr/>
            </p:nvSpPr>
            <p:spPr bwMode="auto">
              <a:xfrm flipH="1">
                <a:off x="384" y="1824"/>
                <a:ext cx="144" cy="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8" name="Rectangle 9"/>
              <p:cNvSpPr>
                <a:spLocks noChangeArrowheads="1"/>
              </p:cNvSpPr>
              <p:nvPr/>
            </p:nvSpPr>
            <p:spPr bwMode="auto">
              <a:xfrm rot="5385795" flipH="1">
                <a:off x="191" y="1823"/>
                <a:ext cx="194" cy="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22749" name="Line 10"/>
              <p:cNvSpPr>
                <a:spLocks noChangeShapeType="1"/>
              </p:cNvSpPr>
              <p:nvPr/>
            </p:nvSpPr>
            <p:spPr bwMode="auto">
              <a:xfrm flipV="1">
                <a:off x="144" y="172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0" name="Line 11"/>
              <p:cNvSpPr>
                <a:spLocks noChangeShapeType="1"/>
              </p:cNvSpPr>
              <p:nvPr/>
            </p:nvSpPr>
            <p:spPr bwMode="auto">
              <a:xfrm flipH="1" flipV="1">
                <a:off x="432" y="172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61" name="Rectangle 12"/>
            <p:cNvSpPr>
              <a:spLocks noChangeArrowheads="1"/>
            </p:cNvSpPr>
            <p:nvPr/>
          </p:nvSpPr>
          <p:spPr bwMode="auto">
            <a:xfrm>
              <a:off x="8534400" y="2790825"/>
              <a:ext cx="3810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62" name="Rectangle 13"/>
            <p:cNvSpPr>
              <a:spLocks noChangeArrowheads="1"/>
            </p:cNvSpPr>
            <p:nvPr/>
          </p:nvSpPr>
          <p:spPr bwMode="auto">
            <a:xfrm>
              <a:off x="149225" y="2790825"/>
              <a:ext cx="3810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63" name="Rectangle 14"/>
            <p:cNvSpPr>
              <a:spLocks noChangeArrowheads="1"/>
            </p:cNvSpPr>
            <p:nvPr/>
          </p:nvSpPr>
          <p:spPr bwMode="auto">
            <a:xfrm>
              <a:off x="4568825" y="3171825"/>
              <a:ext cx="2286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64" name="Rectangle 15"/>
            <p:cNvSpPr>
              <a:spLocks noChangeArrowheads="1"/>
            </p:cNvSpPr>
            <p:nvPr/>
          </p:nvSpPr>
          <p:spPr bwMode="auto">
            <a:xfrm>
              <a:off x="4264025" y="3171825"/>
              <a:ext cx="2286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65" name="Text Box 16"/>
            <p:cNvSpPr txBox="1">
              <a:spLocks noChangeArrowheads="1"/>
            </p:cNvSpPr>
            <p:nvPr/>
          </p:nvSpPr>
          <p:spPr bwMode="auto">
            <a:xfrm>
              <a:off x="4187825" y="3476625"/>
              <a:ext cx="7651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</a:rPr>
                <a:t>spin rotators</a:t>
              </a:r>
              <a:endParaRPr lang="en-US"/>
            </a:p>
          </p:txBody>
        </p:sp>
        <p:sp>
          <p:nvSpPr>
            <p:cNvPr id="22666" name="Line 17"/>
            <p:cNvSpPr>
              <a:spLocks noChangeShapeType="1"/>
            </p:cNvSpPr>
            <p:nvPr/>
          </p:nvSpPr>
          <p:spPr bwMode="auto">
            <a:xfrm>
              <a:off x="4111625" y="3324225"/>
              <a:ext cx="838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67" name="Group 18"/>
            <p:cNvGrpSpPr>
              <a:grpSpLocks/>
            </p:cNvGrpSpPr>
            <p:nvPr/>
          </p:nvGrpSpPr>
          <p:grpSpPr bwMode="auto">
            <a:xfrm>
              <a:off x="2892425" y="2562225"/>
              <a:ext cx="1295400" cy="762000"/>
              <a:chOff x="1867" y="626"/>
              <a:chExt cx="1013" cy="622"/>
            </a:xfrm>
          </p:grpSpPr>
          <p:sp>
            <p:nvSpPr>
              <p:cNvPr id="22743" name="Arc 19"/>
              <p:cNvSpPr>
                <a:spLocks/>
              </p:cNvSpPr>
              <p:nvPr/>
            </p:nvSpPr>
            <p:spPr bwMode="auto">
              <a:xfrm flipH="1" flipV="1">
                <a:off x="2688" y="1120"/>
                <a:ext cx="192" cy="128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2744" name="Line 20"/>
              <p:cNvSpPr>
                <a:spLocks noChangeShapeType="1"/>
              </p:cNvSpPr>
              <p:nvPr/>
            </p:nvSpPr>
            <p:spPr bwMode="auto">
              <a:xfrm flipH="1" flipV="1">
                <a:off x="2016" y="672"/>
                <a:ext cx="672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5" name="Arc 21"/>
              <p:cNvSpPr>
                <a:spLocks/>
              </p:cNvSpPr>
              <p:nvPr/>
            </p:nvSpPr>
            <p:spPr bwMode="auto">
              <a:xfrm rot="10713725" flipH="1" flipV="1">
                <a:off x="1867" y="626"/>
                <a:ext cx="144" cy="9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68" name="Text Box 22"/>
            <p:cNvSpPr txBox="1">
              <a:spLocks noChangeArrowheads="1"/>
            </p:cNvSpPr>
            <p:nvPr/>
          </p:nvSpPr>
          <p:spPr bwMode="auto">
            <a:xfrm>
              <a:off x="73025" y="2105025"/>
              <a:ext cx="10668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latin typeface="Arial" charset="0"/>
                </a:rPr>
                <a:t>spin rotator</a:t>
              </a:r>
              <a:endParaRPr lang="en-US"/>
            </a:p>
          </p:txBody>
        </p:sp>
        <p:sp>
          <p:nvSpPr>
            <p:cNvPr id="22669" name="Line 24"/>
            <p:cNvSpPr>
              <a:spLocks noChangeShapeType="1"/>
            </p:cNvSpPr>
            <p:nvPr/>
          </p:nvSpPr>
          <p:spPr bwMode="auto">
            <a:xfrm flipH="1">
              <a:off x="4264025" y="294322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Line 25"/>
            <p:cNvSpPr>
              <a:spLocks noChangeShapeType="1"/>
            </p:cNvSpPr>
            <p:nvPr/>
          </p:nvSpPr>
          <p:spPr bwMode="auto">
            <a:xfrm flipH="1">
              <a:off x="7312025" y="294322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Line 26"/>
            <p:cNvSpPr>
              <a:spLocks noChangeShapeType="1"/>
            </p:cNvSpPr>
            <p:nvPr/>
          </p:nvSpPr>
          <p:spPr bwMode="auto">
            <a:xfrm flipH="1">
              <a:off x="1368425" y="294322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72" name="Group 27"/>
            <p:cNvGrpSpPr>
              <a:grpSpLocks/>
            </p:cNvGrpSpPr>
            <p:nvPr/>
          </p:nvGrpSpPr>
          <p:grpSpPr bwMode="auto">
            <a:xfrm>
              <a:off x="3429000" y="2867025"/>
              <a:ext cx="152400" cy="152400"/>
              <a:chOff x="1488" y="3264"/>
              <a:chExt cx="144" cy="144"/>
            </a:xfrm>
          </p:grpSpPr>
          <p:sp>
            <p:nvSpPr>
              <p:cNvPr id="22741" name="Line 28"/>
              <p:cNvSpPr>
                <a:spLocks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2" name="Line 29"/>
              <p:cNvSpPr>
                <a:spLocks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73" name="Text Box 30"/>
            <p:cNvSpPr txBox="1">
              <a:spLocks noChangeArrowheads="1"/>
            </p:cNvSpPr>
            <p:nvPr/>
          </p:nvSpPr>
          <p:spPr bwMode="auto">
            <a:xfrm>
              <a:off x="3276600" y="2438400"/>
              <a:ext cx="838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</a:rPr>
                <a:t>collision point</a:t>
              </a:r>
              <a:endParaRPr lang="en-US"/>
            </a:p>
          </p:txBody>
        </p:sp>
        <p:sp>
          <p:nvSpPr>
            <p:cNvPr id="22674" name="Text Box 31"/>
            <p:cNvSpPr txBox="1">
              <a:spLocks noChangeArrowheads="1"/>
            </p:cNvSpPr>
            <p:nvPr/>
          </p:nvSpPr>
          <p:spPr bwMode="auto">
            <a:xfrm>
              <a:off x="5105400" y="2438400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</a:rPr>
                <a:t>collision point</a:t>
              </a:r>
              <a:endParaRPr lang="en-US"/>
            </a:p>
          </p:txBody>
        </p:sp>
        <p:sp>
          <p:nvSpPr>
            <p:cNvPr id="22675" name="Text Box 32"/>
            <p:cNvSpPr txBox="1">
              <a:spLocks noChangeArrowheads="1"/>
            </p:cNvSpPr>
            <p:nvPr/>
          </p:nvSpPr>
          <p:spPr bwMode="auto">
            <a:xfrm>
              <a:off x="2590800" y="2133600"/>
              <a:ext cx="1143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</a:rPr>
                <a:t>vertical bend</a:t>
              </a:r>
              <a:endParaRPr lang="en-US"/>
            </a:p>
          </p:txBody>
        </p:sp>
        <p:sp>
          <p:nvSpPr>
            <p:cNvPr id="22676" name="Text Box 34"/>
            <p:cNvSpPr txBox="1">
              <a:spLocks noChangeArrowheads="1"/>
            </p:cNvSpPr>
            <p:nvPr/>
          </p:nvSpPr>
          <p:spPr bwMode="auto">
            <a:xfrm>
              <a:off x="7540625" y="298767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>
                  <a:latin typeface="Arial" charset="0"/>
                </a:rPr>
                <a:t>i</a:t>
              </a:r>
              <a:endParaRPr lang="en-US"/>
            </a:p>
          </p:txBody>
        </p:sp>
        <p:sp>
          <p:nvSpPr>
            <p:cNvPr id="22677" name="Text Box 35"/>
            <p:cNvSpPr txBox="1">
              <a:spLocks noChangeArrowheads="1"/>
            </p:cNvSpPr>
            <p:nvPr/>
          </p:nvSpPr>
          <p:spPr bwMode="auto">
            <a:xfrm>
              <a:off x="1520825" y="29432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>
                  <a:latin typeface="Arial" charset="0"/>
                </a:rPr>
                <a:t>i</a:t>
              </a:r>
              <a:endParaRPr lang="en-US"/>
            </a:p>
          </p:txBody>
        </p:sp>
        <p:sp>
          <p:nvSpPr>
            <p:cNvPr id="22678" name="Text Box 36"/>
            <p:cNvSpPr txBox="1">
              <a:spLocks noChangeArrowheads="1"/>
            </p:cNvSpPr>
            <p:nvPr/>
          </p:nvSpPr>
          <p:spPr bwMode="auto">
            <a:xfrm>
              <a:off x="7464425" y="22574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>
                  <a:latin typeface="Arial" charset="0"/>
                </a:rPr>
                <a:t>e</a:t>
              </a:r>
              <a:endParaRPr lang="en-US"/>
            </a:p>
          </p:txBody>
        </p:sp>
        <p:sp>
          <p:nvSpPr>
            <p:cNvPr id="22679" name="Text Box 37"/>
            <p:cNvSpPr txBox="1">
              <a:spLocks noChangeArrowheads="1"/>
            </p:cNvSpPr>
            <p:nvPr/>
          </p:nvSpPr>
          <p:spPr bwMode="auto">
            <a:xfrm>
              <a:off x="1597025" y="21812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>
                  <a:latin typeface="Arial" charset="0"/>
                </a:rPr>
                <a:t>e</a:t>
              </a:r>
              <a:endParaRPr lang="en-US"/>
            </a:p>
          </p:txBody>
        </p:sp>
        <p:sp>
          <p:nvSpPr>
            <p:cNvPr id="22680" name="Line 38"/>
            <p:cNvSpPr>
              <a:spLocks noChangeShapeType="1"/>
            </p:cNvSpPr>
            <p:nvPr/>
          </p:nvSpPr>
          <p:spPr bwMode="auto">
            <a:xfrm flipH="1" flipV="1">
              <a:off x="606425" y="2684463"/>
              <a:ext cx="228600" cy="106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Text Box 39"/>
            <p:cNvSpPr txBox="1">
              <a:spLocks noChangeArrowheads="1"/>
            </p:cNvSpPr>
            <p:nvPr/>
          </p:nvSpPr>
          <p:spPr bwMode="auto">
            <a:xfrm>
              <a:off x="758825" y="2638425"/>
              <a:ext cx="12954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latin typeface="Arial" charset="0"/>
                </a:rPr>
                <a:t>arc dipoles</a:t>
              </a:r>
              <a:endParaRPr lang="en-US"/>
            </a:p>
          </p:txBody>
        </p:sp>
        <p:sp>
          <p:nvSpPr>
            <p:cNvPr id="22682" name="Rectangle 41"/>
            <p:cNvSpPr>
              <a:spLocks noChangeArrowheads="1"/>
            </p:cNvSpPr>
            <p:nvPr/>
          </p:nvSpPr>
          <p:spPr bwMode="auto">
            <a:xfrm rot="921878" flipH="1">
              <a:off x="4003675" y="3171825"/>
              <a:ext cx="107950" cy="344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3" name="Text Box 44"/>
            <p:cNvSpPr txBox="1">
              <a:spLocks noChangeArrowheads="1"/>
            </p:cNvSpPr>
            <p:nvPr/>
          </p:nvSpPr>
          <p:spPr bwMode="auto">
            <a:xfrm>
              <a:off x="6705600" y="2667000"/>
              <a:ext cx="762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</a:rPr>
                <a:t>~0.5 m</a:t>
              </a:r>
              <a:endParaRPr lang="en-US"/>
            </a:p>
          </p:txBody>
        </p:sp>
        <p:sp>
          <p:nvSpPr>
            <p:cNvPr id="22684" name="Line 45"/>
            <p:cNvSpPr>
              <a:spLocks noChangeShapeType="1"/>
            </p:cNvSpPr>
            <p:nvPr/>
          </p:nvSpPr>
          <p:spPr bwMode="auto">
            <a:xfrm>
              <a:off x="7083425" y="23336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Line 46"/>
            <p:cNvSpPr>
              <a:spLocks noChangeShapeType="1"/>
            </p:cNvSpPr>
            <p:nvPr/>
          </p:nvSpPr>
          <p:spPr bwMode="auto">
            <a:xfrm flipV="1">
              <a:off x="7083425" y="29432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Line 47"/>
            <p:cNvSpPr>
              <a:spLocks noChangeShapeType="1"/>
            </p:cNvSpPr>
            <p:nvPr/>
          </p:nvSpPr>
          <p:spPr bwMode="auto">
            <a:xfrm flipH="1">
              <a:off x="1597025" y="256222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Text Box 49"/>
            <p:cNvSpPr txBox="1">
              <a:spLocks noChangeArrowheads="1"/>
            </p:cNvSpPr>
            <p:nvPr/>
          </p:nvSpPr>
          <p:spPr bwMode="auto">
            <a:xfrm>
              <a:off x="7540625" y="2622550"/>
              <a:ext cx="8382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000" b="1">
                  <a:latin typeface="Arial" charset="0"/>
                </a:rPr>
                <a:t>arc bend</a:t>
              </a:r>
              <a:endParaRPr lang="en-US"/>
            </a:p>
          </p:txBody>
        </p:sp>
        <p:sp>
          <p:nvSpPr>
            <p:cNvPr id="22688" name="Line 50"/>
            <p:cNvSpPr>
              <a:spLocks noChangeShapeType="1"/>
            </p:cNvSpPr>
            <p:nvPr/>
          </p:nvSpPr>
          <p:spPr bwMode="auto">
            <a:xfrm flipV="1">
              <a:off x="8229600" y="2744788"/>
              <a:ext cx="228600" cy="46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Text Box 53"/>
            <p:cNvSpPr txBox="1">
              <a:spLocks noChangeArrowheads="1"/>
            </p:cNvSpPr>
            <p:nvPr/>
          </p:nvSpPr>
          <p:spPr bwMode="auto">
            <a:xfrm>
              <a:off x="8001000" y="2105025"/>
              <a:ext cx="990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000" b="1">
                  <a:latin typeface="Arial" charset="0"/>
                </a:rPr>
                <a:t>spin rotator</a:t>
              </a:r>
              <a:endParaRPr lang="en-US"/>
            </a:p>
          </p:txBody>
        </p:sp>
        <p:sp>
          <p:nvSpPr>
            <p:cNvPr id="22690" name="Oval 54"/>
            <p:cNvSpPr>
              <a:spLocks noChangeArrowheads="1"/>
            </p:cNvSpPr>
            <p:nvPr/>
          </p:nvSpPr>
          <p:spPr bwMode="auto">
            <a:xfrm>
              <a:off x="1597025" y="2486025"/>
              <a:ext cx="3048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1" name="Oval 55"/>
            <p:cNvSpPr>
              <a:spLocks noChangeArrowheads="1"/>
            </p:cNvSpPr>
            <p:nvPr/>
          </p:nvSpPr>
          <p:spPr bwMode="auto">
            <a:xfrm>
              <a:off x="7540625" y="2867025"/>
              <a:ext cx="3048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2" name="Text Box 56"/>
            <p:cNvSpPr txBox="1">
              <a:spLocks noChangeArrowheads="1"/>
            </p:cNvSpPr>
            <p:nvPr/>
          </p:nvSpPr>
          <p:spPr bwMode="auto">
            <a:xfrm>
              <a:off x="5562600" y="2133600"/>
              <a:ext cx="10668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</a:rPr>
                <a:t>vertical bend</a:t>
              </a:r>
              <a:endParaRPr lang="en-US"/>
            </a:p>
          </p:txBody>
        </p:sp>
        <p:sp>
          <p:nvSpPr>
            <p:cNvPr id="22693" name="Text Box 57"/>
            <p:cNvSpPr txBox="1">
              <a:spLocks noChangeArrowheads="1"/>
            </p:cNvSpPr>
            <p:nvPr/>
          </p:nvSpPr>
          <p:spPr bwMode="auto">
            <a:xfrm>
              <a:off x="3657600" y="35052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</a:rPr>
                <a:t>vertical bend</a:t>
              </a:r>
              <a:endParaRPr lang="en-US"/>
            </a:p>
          </p:txBody>
        </p:sp>
        <p:sp>
          <p:nvSpPr>
            <p:cNvPr id="22694" name="Line 59"/>
            <p:cNvSpPr>
              <a:spLocks noChangeShapeType="1"/>
            </p:cNvSpPr>
            <p:nvPr/>
          </p:nvSpPr>
          <p:spPr bwMode="auto">
            <a:xfrm flipH="1">
              <a:off x="606425" y="2790825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Line 60"/>
            <p:cNvSpPr>
              <a:spLocks noChangeShapeType="1"/>
            </p:cNvSpPr>
            <p:nvPr/>
          </p:nvSpPr>
          <p:spPr bwMode="auto">
            <a:xfrm>
              <a:off x="8229600" y="2790825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Line 65"/>
            <p:cNvSpPr>
              <a:spLocks noChangeShapeType="1"/>
            </p:cNvSpPr>
            <p:nvPr/>
          </p:nvSpPr>
          <p:spPr bwMode="auto">
            <a:xfrm flipH="1">
              <a:off x="6169025" y="2562225"/>
              <a:ext cx="2971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Text Box 66"/>
            <p:cNvSpPr txBox="1">
              <a:spLocks noChangeArrowheads="1"/>
            </p:cNvSpPr>
            <p:nvPr/>
          </p:nvSpPr>
          <p:spPr bwMode="auto">
            <a:xfrm>
              <a:off x="5940425" y="3019425"/>
              <a:ext cx="762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6600"/>
                  </a:solidFill>
                  <a:latin typeface="Arial" charset="0"/>
                </a:rPr>
                <a:t>~0.5 m</a:t>
              </a:r>
              <a:endParaRPr lang="en-US"/>
            </a:p>
          </p:txBody>
        </p:sp>
        <p:sp>
          <p:nvSpPr>
            <p:cNvPr id="22698" name="Line 67"/>
            <p:cNvSpPr>
              <a:spLocks noChangeShapeType="1"/>
            </p:cNvSpPr>
            <p:nvPr/>
          </p:nvSpPr>
          <p:spPr bwMode="auto">
            <a:xfrm>
              <a:off x="6321425" y="27146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9" name="Line 68"/>
            <p:cNvSpPr>
              <a:spLocks noChangeShapeType="1"/>
            </p:cNvSpPr>
            <p:nvPr/>
          </p:nvSpPr>
          <p:spPr bwMode="auto">
            <a:xfrm flipV="1">
              <a:off x="6321425" y="33242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0" name="Rectangle 69"/>
            <p:cNvSpPr>
              <a:spLocks noChangeArrowheads="1"/>
            </p:cNvSpPr>
            <p:nvPr/>
          </p:nvSpPr>
          <p:spPr bwMode="auto">
            <a:xfrm rot="921878" flipH="1">
              <a:off x="2936875" y="2409825"/>
              <a:ext cx="107950" cy="344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1" name="Rectangle 70"/>
            <p:cNvSpPr>
              <a:spLocks noChangeArrowheads="1"/>
            </p:cNvSpPr>
            <p:nvPr/>
          </p:nvSpPr>
          <p:spPr bwMode="auto">
            <a:xfrm rot="-921878">
              <a:off x="4949825" y="3171825"/>
              <a:ext cx="107950" cy="344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2" name="Rectangle 71"/>
            <p:cNvSpPr>
              <a:spLocks noChangeArrowheads="1"/>
            </p:cNvSpPr>
            <p:nvPr/>
          </p:nvSpPr>
          <p:spPr bwMode="auto">
            <a:xfrm rot="-921878">
              <a:off x="6016625" y="2409825"/>
              <a:ext cx="107950" cy="344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703" name="Group 78"/>
            <p:cNvGrpSpPr>
              <a:grpSpLocks/>
            </p:cNvGrpSpPr>
            <p:nvPr/>
          </p:nvGrpSpPr>
          <p:grpSpPr bwMode="auto">
            <a:xfrm flipH="1">
              <a:off x="4873625" y="2562225"/>
              <a:ext cx="1295400" cy="762000"/>
              <a:chOff x="1867" y="626"/>
              <a:chExt cx="1013" cy="622"/>
            </a:xfrm>
          </p:grpSpPr>
          <p:sp>
            <p:nvSpPr>
              <p:cNvPr id="22738" name="Arc 79"/>
              <p:cNvSpPr>
                <a:spLocks/>
              </p:cNvSpPr>
              <p:nvPr/>
            </p:nvSpPr>
            <p:spPr bwMode="auto">
              <a:xfrm flipH="1" flipV="1">
                <a:off x="2688" y="1120"/>
                <a:ext cx="192" cy="128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2739" name="Line 80"/>
              <p:cNvSpPr>
                <a:spLocks noChangeShapeType="1"/>
              </p:cNvSpPr>
              <p:nvPr/>
            </p:nvSpPr>
            <p:spPr bwMode="auto">
              <a:xfrm flipH="1" flipV="1">
                <a:off x="2016" y="672"/>
                <a:ext cx="672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0" name="Arc 81"/>
              <p:cNvSpPr>
                <a:spLocks/>
              </p:cNvSpPr>
              <p:nvPr/>
            </p:nvSpPr>
            <p:spPr bwMode="auto">
              <a:xfrm rot="10713725" flipH="1" flipV="1">
                <a:off x="1867" y="626"/>
                <a:ext cx="144" cy="9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704" name="Line 82"/>
            <p:cNvSpPr>
              <a:spLocks noChangeShapeType="1"/>
            </p:cNvSpPr>
            <p:nvPr/>
          </p:nvSpPr>
          <p:spPr bwMode="auto">
            <a:xfrm>
              <a:off x="4873625" y="3324225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705" name="Group 88"/>
            <p:cNvGrpSpPr>
              <a:grpSpLocks/>
            </p:cNvGrpSpPr>
            <p:nvPr/>
          </p:nvGrpSpPr>
          <p:grpSpPr bwMode="auto">
            <a:xfrm>
              <a:off x="5483225" y="2867025"/>
              <a:ext cx="152400" cy="152400"/>
              <a:chOff x="1488" y="3264"/>
              <a:chExt cx="144" cy="144"/>
            </a:xfrm>
          </p:grpSpPr>
          <p:sp>
            <p:nvSpPr>
              <p:cNvPr id="22736" name="Line 89"/>
              <p:cNvSpPr>
                <a:spLocks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7" name="Line 90"/>
              <p:cNvSpPr>
                <a:spLocks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706" name="Text Box 93"/>
            <p:cNvSpPr txBox="1">
              <a:spLocks noChangeArrowheads="1"/>
            </p:cNvSpPr>
            <p:nvPr/>
          </p:nvSpPr>
          <p:spPr bwMode="auto">
            <a:xfrm>
              <a:off x="4724400" y="3505200"/>
              <a:ext cx="838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</a:rPr>
                <a:t>vertical bend</a:t>
              </a:r>
              <a:endParaRPr lang="en-US"/>
            </a:p>
          </p:txBody>
        </p:sp>
        <p:grpSp>
          <p:nvGrpSpPr>
            <p:cNvPr id="22707" name="Group 96"/>
            <p:cNvGrpSpPr>
              <a:grpSpLocks/>
            </p:cNvGrpSpPr>
            <p:nvPr/>
          </p:nvGrpSpPr>
          <p:grpSpPr bwMode="auto">
            <a:xfrm>
              <a:off x="12700" y="1295400"/>
              <a:ext cx="609600" cy="625475"/>
              <a:chOff x="192" y="3216"/>
              <a:chExt cx="384" cy="394"/>
            </a:xfrm>
          </p:grpSpPr>
          <p:sp>
            <p:nvSpPr>
              <p:cNvPr id="22732" name="Line 97"/>
              <p:cNvSpPr>
                <a:spLocks noChangeShapeType="1"/>
              </p:cNvSpPr>
              <p:nvPr/>
            </p:nvSpPr>
            <p:spPr bwMode="auto">
              <a:xfrm>
                <a:off x="240" y="3552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3" name="Line 98"/>
              <p:cNvSpPr>
                <a:spLocks noChangeShapeType="1"/>
              </p:cNvSpPr>
              <p:nvPr/>
            </p:nvSpPr>
            <p:spPr bwMode="auto">
              <a:xfrm flipV="1">
                <a:off x="240" y="3360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4" name="Text Box 99"/>
              <p:cNvSpPr txBox="1">
                <a:spLocks noChangeArrowheads="1"/>
              </p:cNvSpPr>
              <p:nvPr/>
            </p:nvSpPr>
            <p:spPr bwMode="auto">
              <a:xfrm>
                <a:off x="192" y="3216"/>
                <a:ext cx="1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>
                    <a:latin typeface="Arial" charset="0"/>
                  </a:rPr>
                  <a:t>y</a:t>
                </a:r>
                <a:endParaRPr lang="en-US"/>
              </a:p>
            </p:txBody>
          </p:sp>
          <p:sp>
            <p:nvSpPr>
              <p:cNvPr id="22735" name="Text Box 100"/>
              <p:cNvSpPr txBox="1">
                <a:spLocks noChangeArrowheads="1"/>
              </p:cNvSpPr>
              <p:nvPr/>
            </p:nvSpPr>
            <p:spPr bwMode="auto">
              <a:xfrm>
                <a:off x="384" y="3456"/>
                <a:ext cx="1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>
                    <a:latin typeface="Arial" charset="0"/>
                  </a:rPr>
                  <a:t>z</a:t>
                </a:r>
                <a:endParaRPr lang="en-US"/>
              </a:p>
            </p:txBody>
          </p:sp>
        </p:grpSp>
        <p:sp>
          <p:nvSpPr>
            <p:cNvPr id="22708" name="Line 101"/>
            <p:cNvSpPr>
              <a:spLocks noChangeShapeType="1"/>
            </p:cNvSpPr>
            <p:nvPr/>
          </p:nvSpPr>
          <p:spPr bwMode="auto">
            <a:xfrm flipH="1">
              <a:off x="533400" y="1470025"/>
              <a:ext cx="0" cy="2768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9" name="Line 102"/>
            <p:cNvSpPr>
              <a:spLocks noChangeShapeType="1"/>
            </p:cNvSpPr>
            <p:nvPr/>
          </p:nvSpPr>
          <p:spPr bwMode="auto">
            <a:xfrm>
              <a:off x="8534400" y="1489075"/>
              <a:ext cx="0" cy="27495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0" name="Line 103"/>
            <p:cNvSpPr>
              <a:spLocks noChangeShapeType="1"/>
            </p:cNvSpPr>
            <p:nvPr/>
          </p:nvSpPr>
          <p:spPr bwMode="auto">
            <a:xfrm>
              <a:off x="530225" y="1765300"/>
              <a:ext cx="3200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1" name="Line 104"/>
            <p:cNvSpPr>
              <a:spLocks noChangeShapeType="1"/>
            </p:cNvSpPr>
            <p:nvPr/>
          </p:nvSpPr>
          <p:spPr bwMode="auto">
            <a:xfrm>
              <a:off x="5334000" y="1774825"/>
              <a:ext cx="3200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2" name="Text Box 105"/>
            <p:cNvSpPr txBox="1">
              <a:spLocks noChangeArrowheads="1"/>
            </p:cNvSpPr>
            <p:nvPr/>
          </p:nvSpPr>
          <p:spPr bwMode="auto">
            <a:xfrm>
              <a:off x="3352800" y="1600200"/>
              <a:ext cx="2181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8000"/>
                  </a:solidFill>
                  <a:latin typeface="Arial" charset="0"/>
                </a:rPr>
                <a:t>straight section</a:t>
              </a:r>
              <a:endParaRPr lang="en-US"/>
            </a:p>
          </p:txBody>
        </p:sp>
        <p:grpSp>
          <p:nvGrpSpPr>
            <p:cNvPr id="22713" name="Group 106"/>
            <p:cNvGrpSpPr>
              <a:grpSpLocks/>
            </p:cNvGrpSpPr>
            <p:nvPr/>
          </p:nvGrpSpPr>
          <p:grpSpPr bwMode="auto">
            <a:xfrm>
              <a:off x="8229600" y="2333625"/>
              <a:ext cx="762000" cy="381000"/>
              <a:chOff x="48" y="1728"/>
              <a:chExt cx="480" cy="240"/>
            </a:xfrm>
          </p:grpSpPr>
          <p:sp>
            <p:nvSpPr>
              <p:cNvPr id="22727" name="Rectangle 107"/>
              <p:cNvSpPr>
                <a:spLocks noChangeArrowheads="1"/>
              </p:cNvSpPr>
              <p:nvPr/>
            </p:nvSpPr>
            <p:spPr bwMode="auto">
              <a:xfrm flipH="1">
                <a:off x="48" y="1824"/>
                <a:ext cx="144" cy="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8" name="Rectangle 108"/>
              <p:cNvSpPr>
                <a:spLocks noChangeArrowheads="1"/>
              </p:cNvSpPr>
              <p:nvPr/>
            </p:nvSpPr>
            <p:spPr bwMode="auto">
              <a:xfrm flipH="1">
                <a:off x="384" y="1824"/>
                <a:ext cx="144" cy="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9" name="Rectangle 109"/>
              <p:cNvSpPr>
                <a:spLocks noChangeArrowheads="1"/>
              </p:cNvSpPr>
              <p:nvPr/>
            </p:nvSpPr>
            <p:spPr bwMode="auto">
              <a:xfrm rot="5385795" flipH="1">
                <a:off x="191" y="1823"/>
                <a:ext cx="194" cy="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22730" name="Line 110"/>
              <p:cNvSpPr>
                <a:spLocks noChangeShapeType="1"/>
              </p:cNvSpPr>
              <p:nvPr/>
            </p:nvSpPr>
            <p:spPr bwMode="auto">
              <a:xfrm flipV="1">
                <a:off x="144" y="172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1" name="Line 111"/>
              <p:cNvSpPr>
                <a:spLocks noChangeShapeType="1"/>
              </p:cNvSpPr>
              <p:nvPr/>
            </p:nvSpPr>
            <p:spPr bwMode="auto">
              <a:xfrm flipH="1" flipV="1">
                <a:off x="432" y="172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714" name="Arc 112"/>
            <p:cNvSpPr>
              <a:spLocks/>
            </p:cNvSpPr>
            <p:nvPr/>
          </p:nvSpPr>
          <p:spPr bwMode="auto">
            <a:xfrm rot="4900889" flipH="1" flipV="1">
              <a:off x="3201988" y="2789238"/>
              <a:ext cx="150813" cy="152400"/>
            </a:xfrm>
            <a:custGeom>
              <a:avLst/>
              <a:gdLst>
                <a:gd name="T0" fmla="*/ 0 w 32064"/>
                <a:gd name="T1" fmla="*/ 1699620 h 21600"/>
                <a:gd name="T2" fmla="*/ 3336423 w 32064"/>
                <a:gd name="T3" fmla="*/ 3635593 h 21600"/>
                <a:gd name="T4" fmla="*/ 1417748 w 32064"/>
                <a:gd name="T5" fmla="*/ 7586607 h 21600"/>
                <a:gd name="T6" fmla="*/ 0 60000 65536"/>
                <a:gd name="T7" fmla="*/ 0 60000 65536"/>
                <a:gd name="T8" fmla="*/ 0 60000 65536"/>
                <a:gd name="T9" fmla="*/ 0 w 32064"/>
                <a:gd name="T10" fmla="*/ 0 h 21600"/>
                <a:gd name="T11" fmla="*/ 32064 w 320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64" h="21600" fill="none" extrusionOk="0">
                  <a:moveTo>
                    <a:pt x="0" y="4839"/>
                  </a:moveTo>
                  <a:cubicBezTo>
                    <a:pt x="3851" y="1708"/>
                    <a:pt x="8662" y="-1"/>
                    <a:pt x="13625" y="0"/>
                  </a:cubicBezTo>
                  <a:cubicBezTo>
                    <a:pt x="21155" y="0"/>
                    <a:pt x="28142" y="3922"/>
                    <a:pt x="32064" y="10350"/>
                  </a:cubicBezTo>
                </a:path>
                <a:path w="32064" h="21600" stroke="0" extrusionOk="0">
                  <a:moveTo>
                    <a:pt x="0" y="4839"/>
                  </a:moveTo>
                  <a:cubicBezTo>
                    <a:pt x="3851" y="1708"/>
                    <a:pt x="8662" y="-1"/>
                    <a:pt x="13625" y="0"/>
                  </a:cubicBezTo>
                  <a:cubicBezTo>
                    <a:pt x="21155" y="0"/>
                    <a:pt x="28142" y="3922"/>
                    <a:pt x="32064" y="10350"/>
                  </a:cubicBezTo>
                  <a:lnTo>
                    <a:pt x="1362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715" name="Line 113"/>
            <p:cNvSpPr>
              <a:spLocks noChangeShapeType="1"/>
            </p:cNvSpPr>
            <p:nvPr/>
          </p:nvSpPr>
          <p:spPr bwMode="auto">
            <a:xfrm flipH="1">
              <a:off x="2359025" y="2867025"/>
              <a:ext cx="762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6" name="Text Box 114"/>
            <p:cNvSpPr txBox="1">
              <a:spLocks noChangeArrowheads="1"/>
            </p:cNvSpPr>
            <p:nvPr/>
          </p:nvSpPr>
          <p:spPr bwMode="auto">
            <a:xfrm>
              <a:off x="1597025" y="3248025"/>
              <a:ext cx="1600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6600"/>
                  </a:solidFill>
                  <a:latin typeface="Arial" charset="0"/>
                </a:rPr>
                <a:t>Vertical crossing angle (~30 mrad)</a:t>
              </a:r>
              <a:endParaRPr lang="en-US"/>
            </a:p>
          </p:txBody>
        </p:sp>
        <p:sp>
          <p:nvSpPr>
            <p:cNvPr id="22717" name="Rectangle 115"/>
            <p:cNvSpPr>
              <a:spLocks noChangeArrowheads="1"/>
            </p:cNvSpPr>
            <p:nvPr/>
          </p:nvSpPr>
          <p:spPr bwMode="auto">
            <a:xfrm>
              <a:off x="762000" y="3733800"/>
              <a:ext cx="2895600" cy="454025"/>
            </a:xfrm>
            <a:prstGeom prst="rect">
              <a:avLst/>
            </a:prstGeom>
            <a:solidFill>
              <a:srgbClr val="FFFF99"/>
            </a:solidFill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200">
                  <a:solidFill>
                    <a:srgbClr val="006600"/>
                  </a:solidFill>
                </a:rPr>
                <a:t>Minimizing crossing angle reduces crab cavity challenges &amp; required R&amp;D</a:t>
              </a:r>
              <a:endParaRPr lang="en-US"/>
            </a:p>
          </p:txBody>
        </p:sp>
        <p:grpSp>
          <p:nvGrpSpPr>
            <p:cNvPr id="22718" name="Group 116"/>
            <p:cNvGrpSpPr>
              <a:grpSpLocks/>
            </p:cNvGrpSpPr>
            <p:nvPr/>
          </p:nvGrpSpPr>
          <p:grpSpPr bwMode="auto">
            <a:xfrm>
              <a:off x="2940050" y="2406650"/>
              <a:ext cx="1171575" cy="1111250"/>
              <a:chOff x="1852" y="1310"/>
              <a:chExt cx="738" cy="700"/>
            </a:xfrm>
          </p:grpSpPr>
          <p:grpSp>
            <p:nvGrpSpPr>
              <p:cNvPr id="22720" name="Group 117"/>
              <p:cNvGrpSpPr>
                <a:grpSpLocks/>
              </p:cNvGrpSpPr>
              <p:nvPr/>
            </p:nvGrpSpPr>
            <p:grpSpPr bwMode="auto">
              <a:xfrm>
                <a:off x="1852" y="1310"/>
                <a:ext cx="738" cy="700"/>
                <a:chOff x="1852" y="1310"/>
                <a:chExt cx="738" cy="700"/>
              </a:xfrm>
            </p:grpSpPr>
            <p:sp>
              <p:nvSpPr>
                <p:cNvPr id="22724" name="Line 118"/>
                <p:cNvSpPr>
                  <a:spLocks noChangeShapeType="1"/>
                </p:cNvSpPr>
                <p:nvPr/>
              </p:nvSpPr>
              <p:spPr bwMode="auto">
                <a:xfrm>
                  <a:off x="1920" y="1432"/>
                  <a:ext cx="604" cy="44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725" name="Rectangle 119"/>
                <p:cNvSpPr>
                  <a:spLocks noChangeArrowheads="1"/>
                </p:cNvSpPr>
                <p:nvPr/>
              </p:nvSpPr>
              <p:spPr bwMode="auto">
                <a:xfrm rot="931963">
                  <a:off x="1852" y="1310"/>
                  <a:ext cx="64" cy="2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726" name="Rectangle 120"/>
                <p:cNvSpPr>
                  <a:spLocks noChangeArrowheads="1"/>
                </p:cNvSpPr>
                <p:nvPr/>
              </p:nvSpPr>
              <p:spPr bwMode="auto">
                <a:xfrm rot="946177">
                  <a:off x="2526" y="1782"/>
                  <a:ext cx="64" cy="2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21" name="Group 121"/>
              <p:cNvGrpSpPr>
                <a:grpSpLocks/>
              </p:cNvGrpSpPr>
              <p:nvPr/>
            </p:nvGrpSpPr>
            <p:grpSpPr bwMode="auto">
              <a:xfrm rot="468171">
                <a:off x="2163" y="1590"/>
                <a:ext cx="100" cy="105"/>
                <a:chOff x="2801" y="2931"/>
                <a:chExt cx="100" cy="105"/>
              </a:xfrm>
            </p:grpSpPr>
            <p:sp>
              <p:nvSpPr>
                <p:cNvPr id="22722" name="Line 122"/>
                <p:cNvSpPr>
                  <a:spLocks noChangeShapeType="1"/>
                </p:cNvSpPr>
                <p:nvPr/>
              </p:nvSpPr>
              <p:spPr bwMode="auto">
                <a:xfrm rot="2319588">
                  <a:off x="2848" y="2931"/>
                  <a:ext cx="3" cy="10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723" name="Line 123"/>
                <p:cNvSpPr>
                  <a:spLocks noChangeShapeType="1"/>
                </p:cNvSpPr>
                <p:nvPr/>
              </p:nvSpPr>
              <p:spPr bwMode="auto">
                <a:xfrm rot="-3080412">
                  <a:off x="2848" y="2936"/>
                  <a:ext cx="6" cy="10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2719" name="Rectangle 124"/>
            <p:cNvSpPr>
              <a:spLocks noChangeArrowheads="1"/>
            </p:cNvSpPr>
            <p:nvPr/>
          </p:nvSpPr>
          <p:spPr bwMode="auto">
            <a:xfrm rot="2365477">
              <a:off x="2895600" y="2819400"/>
              <a:ext cx="1181100" cy="222250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2" name="Text Box 150"/>
          <p:cNvSpPr txBox="1">
            <a:spLocks noChangeArrowheads="1"/>
          </p:cNvSpPr>
          <p:nvPr/>
        </p:nvSpPr>
        <p:spPr bwMode="auto">
          <a:xfrm>
            <a:off x="4267200" y="5703888"/>
            <a:ext cx="838200" cy="458787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200">
                <a:latin typeface="Arial" charset="0"/>
                <a:cs typeface="Arial" charset="0"/>
              </a:rPr>
              <a:t>Detector space</a:t>
            </a: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2533" name="Group 250"/>
          <p:cNvGrpSpPr>
            <a:grpSpLocks/>
          </p:cNvGrpSpPr>
          <p:nvPr/>
        </p:nvGrpSpPr>
        <p:grpSpPr bwMode="auto">
          <a:xfrm>
            <a:off x="609600" y="4495800"/>
            <a:ext cx="8153400" cy="1592263"/>
            <a:chOff x="990600" y="4538662"/>
            <a:chExt cx="7467600" cy="1373687"/>
          </a:xfrm>
        </p:grpSpPr>
        <p:sp>
          <p:nvSpPr>
            <p:cNvPr id="22537" name="Line 126"/>
            <p:cNvSpPr>
              <a:spLocks noChangeShapeType="1"/>
            </p:cNvSpPr>
            <p:nvPr/>
          </p:nvSpPr>
          <p:spPr bwMode="auto">
            <a:xfrm>
              <a:off x="1143000" y="5365750"/>
              <a:ext cx="72675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grpSp>
          <p:nvGrpSpPr>
            <p:cNvPr id="22538" name="Group 127"/>
            <p:cNvGrpSpPr>
              <a:grpSpLocks/>
            </p:cNvGrpSpPr>
            <p:nvPr/>
          </p:nvGrpSpPr>
          <p:grpSpPr bwMode="auto">
            <a:xfrm rot="202143">
              <a:off x="4646613" y="5280025"/>
              <a:ext cx="158750" cy="166688"/>
              <a:chOff x="2801" y="2931"/>
              <a:chExt cx="100" cy="105"/>
            </a:xfrm>
          </p:grpSpPr>
          <p:sp>
            <p:nvSpPr>
              <p:cNvPr id="22656" name="Line 128"/>
              <p:cNvSpPr>
                <a:spLocks noChangeShapeType="1"/>
              </p:cNvSpPr>
              <p:nvPr/>
            </p:nvSpPr>
            <p:spPr bwMode="auto">
              <a:xfrm rot="2319588">
                <a:off x="2848" y="2931"/>
                <a:ext cx="3" cy="10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2657" name="Line 129"/>
              <p:cNvSpPr>
                <a:spLocks noChangeShapeType="1"/>
              </p:cNvSpPr>
              <p:nvPr/>
            </p:nvSpPr>
            <p:spPr bwMode="auto">
              <a:xfrm rot="-3080412">
                <a:off x="2848" y="2936"/>
                <a:ext cx="6" cy="1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22539" name="Text Box 130"/>
            <p:cNvSpPr txBox="1">
              <a:spLocks noChangeArrowheads="1"/>
            </p:cNvSpPr>
            <p:nvPr/>
          </p:nvSpPr>
          <p:spPr bwMode="auto">
            <a:xfrm>
              <a:off x="4571733" y="5094711"/>
              <a:ext cx="439099" cy="2341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IP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40" name="Line 131"/>
            <p:cNvSpPr>
              <a:spLocks noChangeShapeType="1"/>
            </p:cNvSpPr>
            <p:nvPr/>
          </p:nvSpPr>
          <p:spPr bwMode="auto">
            <a:xfrm>
              <a:off x="1133475" y="4953000"/>
              <a:ext cx="0" cy="314325"/>
            </a:xfrm>
            <a:prstGeom prst="line">
              <a:avLst/>
            </a:prstGeom>
            <a:noFill/>
            <a:ln w="12699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2541" name="Line 132"/>
            <p:cNvSpPr>
              <a:spLocks noChangeShapeType="1"/>
            </p:cNvSpPr>
            <p:nvPr/>
          </p:nvSpPr>
          <p:spPr bwMode="auto">
            <a:xfrm>
              <a:off x="8401050" y="4953000"/>
              <a:ext cx="0" cy="314325"/>
            </a:xfrm>
            <a:prstGeom prst="line">
              <a:avLst/>
            </a:prstGeom>
            <a:noFill/>
            <a:ln w="12699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2542" name="Line 133"/>
            <p:cNvSpPr>
              <a:spLocks noChangeShapeType="1"/>
            </p:cNvSpPr>
            <p:nvPr/>
          </p:nvSpPr>
          <p:spPr bwMode="auto">
            <a:xfrm>
              <a:off x="1143000" y="4981575"/>
              <a:ext cx="72675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2543" name="Text Box 134"/>
            <p:cNvSpPr txBox="1">
              <a:spLocks noChangeArrowheads="1"/>
            </p:cNvSpPr>
            <p:nvPr/>
          </p:nvSpPr>
          <p:spPr bwMode="auto">
            <a:xfrm>
              <a:off x="4496126" y="4876948"/>
              <a:ext cx="742980" cy="234198"/>
            </a:xfrm>
            <a:prstGeom prst="rect">
              <a:avLst/>
            </a:prstGeom>
            <a:solidFill>
              <a:schemeClr val="bg1"/>
            </a:solidFill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200">
                  <a:latin typeface="Arial" charset="0"/>
                  <a:cs typeface="Arial" charset="0"/>
                </a:rPr>
                <a:t>~ 60 m</a:t>
              </a: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2544" name="Group 135"/>
            <p:cNvGrpSpPr>
              <a:grpSpLocks/>
            </p:cNvGrpSpPr>
            <p:nvPr/>
          </p:nvGrpSpPr>
          <p:grpSpPr bwMode="auto">
            <a:xfrm>
              <a:off x="5168900" y="5260975"/>
              <a:ext cx="498475" cy="204788"/>
              <a:chOff x="3126" y="2922"/>
              <a:chExt cx="314" cy="129"/>
            </a:xfrm>
          </p:grpSpPr>
          <p:grpSp>
            <p:nvGrpSpPr>
              <p:cNvPr id="22650" name="Group 136"/>
              <p:cNvGrpSpPr>
                <a:grpSpLocks/>
              </p:cNvGrpSpPr>
              <p:nvPr/>
            </p:nvGrpSpPr>
            <p:grpSpPr bwMode="auto">
              <a:xfrm>
                <a:off x="3126" y="2922"/>
                <a:ext cx="86" cy="129"/>
                <a:chOff x="3126" y="2922"/>
                <a:chExt cx="86" cy="129"/>
              </a:xfrm>
            </p:grpSpPr>
            <p:sp>
              <p:nvSpPr>
                <p:cNvPr id="22654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26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655" name="Rectangle 138"/>
                <p:cNvSpPr>
                  <a:spLocks noChangeArrowheads="1"/>
                </p:cNvSpPr>
                <p:nvPr/>
              </p:nvSpPr>
              <p:spPr bwMode="auto">
                <a:xfrm>
                  <a:off x="3183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651" name="Group 139"/>
              <p:cNvGrpSpPr>
                <a:grpSpLocks/>
              </p:cNvGrpSpPr>
              <p:nvPr/>
            </p:nvGrpSpPr>
            <p:grpSpPr bwMode="auto">
              <a:xfrm>
                <a:off x="3354" y="2922"/>
                <a:ext cx="86" cy="129"/>
                <a:chOff x="3126" y="2922"/>
                <a:chExt cx="86" cy="129"/>
              </a:xfrm>
            </p:grpSpPr>
            <p:sp>
              <p:nvSpPr>
                <p:cNvPr id="22652" name="Rectangle 140"/>
                <p:cNvSpPr>
                  <a:spLocks noChangeArrowheads="1"/>
                </p:cNvSpPr>
                <p:nvPr/>
              </p:nvSpPr>
              <p:spPr bwMode="auto">
                <a:xfrm>
                  <a:off x="3126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653" name="Rectangle 141"/>
                <p:cNvSpPr>
                  <a:spLocks noChangeArrowheads="1"/>
                </p:cNvSpPr>
                <p:nvPr/>
              </p:nvSpPr>
              <p:spPr bwMode="auto">
                <a:xfrm>
                  <a:off x="3183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2545" name="Group 142"/>
            <p:cNvGrpSpPr>
              <a:grpSpLocks/>
            </p:cNvGrpSpPr>
            <p:nvPr/>
          </p:nvGrpSpPr>
          <p:grpSpPr bwMode="auto">
            <a:xfrm>
              <a:off x="3790950" y="5260975"/>
              <a:ext cx="498475" cy="204788"/>
              <a:chOff x="3126" y="2922"/>
              <a:chExt cx="314" cy="129"/>
            </a:xfrm>
          </p:grpSpPr>
          <p:grpSp>
            <p:nvGrpSpPr>
              <p:cNvPr id="22644" name="Group 143"/>
              <p:cNvGrpSpPr>
                <a:grpSpLocks/>
              </p:cNvGrpSpPr>
              <p:nvPr/>
            </p:nvGrpSpPr>
            <p:grpSpPr bwMode="auto">
              <a:xfrm>
                <a:off x="3126" y="2922"/>
                <a:ext cx="86" cy="129"/>
                <a:chOff x="3126" y="2922"/>
                <a:chExt cx="86" cy="129"/>
              </a:xfrm>
            </p:grpSpPr>
            <p:sp>
              <p:nvSpPr>
                <p:cNvPr id="22648" name="Rectangle 144"/>
                <p:cNvSpPr>
                  <a:spLocks noChangeArrowheads="1"/>
                </p:cNvSpPr>
                <p:nvPr/>
              </p:nvSpPr>
              <p:spPr bwMode="auto">
                <a:xfrm>
                  <a:off x="3126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649" name="Rectangle 145"/>
                <p:cNvSpPr>
                  <a:spLocks noChangeArrowheads="1"/>
                </p:cNvSpPr>
                <p:nvPr/>
              </p:nvSpPr>
              <p:spPr bwMode="auto">
                <a:xfrm>
                  <a:off x="3183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645" name="Group 146"/>
              <p:cNvGrpSpPr>
                <a:grpSpLocks/>
              </p:cNvGrpSpPr>
              <p:nvPr/>
            </p:nvGrpSpPr>
            <p:grpSpPr bwMode="auto">
              <a:xfrm>
                <a:off x="3354" y="2922"/>
                <a:ext cx="86" cy="129"/>
                <a:chOff x="3126" y="2922"/>
                <a:chExt cx="86" cy="129"/>
              </a:xfrm>
            </p:grpSpPr>
            <p:sp>
              <p:nvSpPr>
                <p:cNvPr id="22646" name="Rectangle 147"/>
                <p:cNvSpPr>
                  <a:spLocks noChangeArrowheads="1"/>
                </p:cNvSpPr>
                <p:nvPr/>
              </p:nvSpPr>
              <p:spPr bwMode="auto">
                <a:xfrm>
                  <a:off x="3126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647" name="Rectangle 148"/>
                <p:cNvSpPr>
                  <a:spLocks noChangeArrowheads="1"/>
                </p:cNvSpPr>
                <p:nvPr/>
              </p:nvSpPr>
              <p:spPr bwMode="auto">
                <a:xfrm>
                  <a:off x="3183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22546" name="AutoShape 149"/>
            <p:cNvSpPr>
              <a:spLocks/>
            </p:cNvSpPr>
            <p:nvPr/>
          </p:nvSpPr>
          <p:spPr bwMode="auto">
            <a:xfrm rot="-5400000">
              <a:off x="4654550" y="5168900"/>
              <a:ext cx="146050" cy="857250"/>
            </a:xfrm>
            <a:prstGeom prst="leftBrace">
              <a:avLst>
                <a:gd name="adj1" fmla="val 48913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lIns="90488" tIns="44450" rIns="90488" bIns="44450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47" name="Text Box 151"/>
            <p:cNvSpPr txBox="1">
              <a:spLocks noChangeArrowheads="1"/>
            </p:cNvSpPr>
            <p:nvPr/>
          </p:nvSpPr>
          <p:spPr bwMode="auto">
            <a:xfrm>
              <a:off x="5188217" y="5475454"/>
              <a:ext cx="373671" cy="234197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FF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48" name="Text Box 152"/>
            <p:cNvSpPr txBox="1">
              <a:spLocks noChangeArrowheads="1"/>
            </p:cNvSpPr>
            <p:nvPr/>
          </p:nvSpPr>
          <p:spPr bwMode="auto">
            <a:xfrm>
              <a:off x="3734245" y="5475454"/>
              <a:ext cx="373671" cy="234197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FF</a:t>
              </a: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2549" name="Group 153"/>
            <p:cNvGrpSpPr>
              <a:grpSpLocks/>
            </p:cNvGrpSpPr>
            <p:nvPr/>
          </p:nvGrpSpPr>
          <p:grpSpPr bwMode="auto">
            <a:xfrm>
              <a:off x="5951538" y="5260975"/>
              <a:ext cx="287338" cy="204788"/>
              <a:chOff x="3623" y="2778"/>
              <a:chExt cx="181" cy="129"/>
            </a:xfrm>
          </p:grpSpPr>
          <p:sp>
            <p:nvSpPr>
              <p:cNvPr id="22641" name="Rectangle 154"/>
              <p:cNvSpPr>
                <a:spLocks noChangeArrowheads="1"/>
              </p:cNvSpPr>
              <p:nvPr/>
            </p:nvSpPr>
            <p:spPr bwMode="auto">
              <a:xfrm>
                <a:off x="3623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42" name="Rectangle 155"/>
              <p:cNvSpPr>
                <a:spLocks noChangeArrowheads="1"/>
              </p:cNvSpPr>
              <p:nvPr/>
            </p:nvSpPr>
            <p:spPr bwMode="auto">
              <a:xfrm>
                <a:off x="3683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43" name="Rectangle 156"/>
              <p:cNvSpPr>
                <a:spLocks noChangeArrowheads="1"/>
              </p:cNvSpPr>
              <p:nvPr/>
            </p:nvSpPr>
            <p:spPr bwMode="auto">
              <a:xfrm>
                <a:off x="3777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0" name="Group 157"/>
            <p:cNvGrpSpPr>
              <a:grpSpLocks/>
            </p:cNvGrpSpPr>
            <p:nvPr/>
          </p:nvGrpSpPr>
          <p:grpSpPr bwMode="auto">
            <a:xfrm flipH="1">
              <a:off x="3221038" y="5257800"/>
              <a:ext cx="287338" cy="204788"/>
              <a:chOff x="3623" y="2778"/>
              <a:chExt cx="181" cy="129"/>
            </a:xfrm>
          </p:grpSpPr>
          <p:sp>
            <p:nvSpPr>
              <p:cNvPr id="22638" name="Rectangle 158"/>
              <p:cNvSpPr>
                <a:spLocks noChangeArrowheads="1"/>
              </p:cNvSpPr>
              <p:nvPr/>
            </p:nvSpPr>
            <p:spPr bwMode="auto">
              <a:xfrm>
                <a:off x="3623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39" name="Rectangle 159"/>
              <p:cNvSpPr>
                <a:spLocks noChangeArrowheads="1"/>
              </p:cNvSpPr>
              <p:nvPr/>
            </p:nvSpPr>
            <p:spPr bwMode="auto">
              <a:xfrm>
                <a:off x="3683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40" name="Rectangle 160"/>
              <p:cNvSpPr>
                <a:spLocks noChangeArrowheads="1"/>
              </p:cNvSpPr>
              <p:nvPr/>
            </p:nvSpPr>
            <p:spPr bwMode="auto">
              <a:xfrm>
                <a:off x="3777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1" name="Group 161"/>
            <p:cNvGrpSpPr>
              <a:grpSpLocks/>
            </p:cNvGrpSpPr>
            <p:nvPr/>
          </p:nvGrpSpPr>
          <p:grpSpPr bwMode="auto">
            <a:xfrm>
              <a:off x="6351588" y="5254625"/>
              <a:ext cx="554038" cy="212725"/>
              <a:chOff x="4171" y="3070"/>
              <a:chExt cx="349" cy="134"/>
            </a:xfrm>
          </p:grpSpPr>
          <p:sp>
            <p:nvSpPr>
              <p:cNvPr id="22610" name="Rectangle 162"/>
              <p:cNvSpPr>
                <a:spLocks noChangeArrowheads="1"/>
              </p:cNvSpPr>
              <p:nvPr/>
            </p:nvSpPr>
            <p:spPr bwMode="auto">
              <a:xfrm flipH="1">
                <a:off x="4171" y="3072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1" name="Rectangle 163"/>
              <p:cNvSpPr>
                <a:spLocks noChangeArrowheads="1"/>
              </p:cNvSpPr>
              <p:nvPr/>
            </p:nvSpPr>
            <p:spPr bwMode="auto">
              <a:xfrm flipH="1">
                <a:off x="4275" y="3072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2612" name="Group 164"/>
              <p:cNvGrpSpPr>
                <a:grpSpLocks/>
              </p:cNvGrpSpPr>
              <p:nvPr/>
            </p:nvGrpSpPr>
            <p:grpSpPr bwMode="auto">
              <a:xfrm>
                <a:off x="4316" y="3070"/>
                <a:ext cx="60" cy="132"/>
                <a:chOff x="4316" y="3070"/>
                <a:chExt cx="60" cy="132"/>
              </a:xfrm>
            </p:grpSpPr>
            <p:sp>
              <p:nvSpPr>
                <p:cNvPr id="22631" name="Line 165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32" name="Line 166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33" name="Line 167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34" name="Line 168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35" name="Line 169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36" name="Line 170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37" name="Line 171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13" name="Group 172"/>
              <p:cNvGrpSpPr>
                <a:grpSpLocks/>
              </p:cNvGrpSpPr>
              <p:nvPr/>
            </p:nvGrpSpPr>
            <p:grpSpPr bwMode="auto">
              <a:xfrm>
                <a:off x="4206" y="3072"/>
                <a:ext cx="60" cy="132"/>
                <a:chOff x="4316" y="3070"/>
                <a:chExt cx="60" cy="132"/>
              </a:xfrm>
            </p:grpSpPr>
            <p:sp>
              <p:nvSpPr>
                <p:cNvPr id="22624" name="Line 173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25" name="Line 174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26" name="Line 175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27" name="Line 176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28" name="Line 177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29" name="Line 178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30" name="Line 179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22614" name="Rectangle 180"/>
              <p:cNvSpPr>
                <a:spLocks noChangeArrowheads="1"/>
              </p:cNvSpPr>
              <p:nvPr/>
            </p:nvSpPr>
            <p:spPr bwMode="auto">
              <a:xfrm flipH="1">
                <a:off x="4385" y="3070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2615" name="Group 181"/>
              <p:cNvGrpSpPr>
                <a:grpSpLocks/>
              </p:cNvGrpSpPr>
              <p:nvPr/>
            </p:nvGrpSpPr>
            <p:grpSpPr bwMode="auto">
              <a:xfrm>
                <a:off x="4422" y="3070"/>
                <a:ext cx="60" cy="132"/>
                <a:chOff x="4316" y="3070"/>
                <a:chExt cx="60" cy="132"/>
              </a:xfrm>
            </p:grpSpPr>
            <p:sp>
              <p:nvSpPr>
                <p:cNvPr id="22617" name="Line 182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18" name="Line 183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19" name="Line 184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20" name="Line 185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21" name="Line 186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22" name="Line 187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23" name="Line 188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22616" name="Rectangle 189"/>
              <p:cNvSpPr>
                <a:spLocks noChangeArrowheads="1"/>
              </p:cNvSpPr>
              <p:nvPr/>
            </p:nvSpPr>
            <p:spPr bwMode="auto">
              <a:xfrm flipH="1">
                <a:off x="4493" y="3070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2" name="Group 190"/>
            <p:cNvGrpSpPr>
              <a:grpSpLocks/>
            </p:cNvGrpSpPr>
            <p:nvPr/>
          </p:nvGrpSpPr>
          <p:grpSpPr bwMode="auto">
            <a:xfrm>
              <a:off x="2532063" y="5254625"/>
              <a:ext cx="554038" cy="212725"/>
              <a:chOff x="4171" y="3070"/>
              <a:chExt cx="349" cy="134"/>
            </a:xfrm>
          </p:grpSpPr>
          <p:sp>
            <p:nvSpPr>
              <p:cNvPr id="22582" name="Rectangle 191"/>
              <p:cNvSpPr>
                <a:spLocks noChangeArrowheads="1"/>
              </p:cNvSpPr>
              <p:nvPr/>
            </p:nvSpPr>
            <p:spPr bwMode="auto">
              <a:xfrm flipH="1">
                <a:off x="4171" y="3072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83" name="Rectangle 192"/>
              <p:cNvSpPr>
                <a:spLocks noChangeArrowheads="1"/>
              </p:cNvSpPr>
              <p:nvPr/>
            </p:nvSpPr>
            <p:spPr bwMode="auto">
              <a:xfrm flipH="1">
                <a:off x="4275" y="3072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2584" name="Group 193"/>
              <p:cNvGrpSpPr>
                <a:grpSpLocks/>
              </p:cNvGrpSpPr>
              <p:nvPr/>
            </p:nvGrpSpPr>
            <p:grpSpPr bwMode="auto">
              <a:xfrm>
                <a:off x="4316" y="3070"/>
                <a:ext cx="60" cy="132"/>
                <a:chOff x="4316" y="3070"/>
                <a:chExt cx="60" cy="132"/>
              </a:xfrm>
            </p:grpSpPr>
            <p:sp>
              <p:nvSpPr>
                <p:cNvPr id="22603" name="Line 194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04" name="Line 195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05" name="Line 196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06" name="Line 197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07" name="Line 198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08" name="Line 199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09" name="Line 200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85" name="Group 201"/>
              <p:cNvGrpSpPr>
                <a:grpSpLocks/>
              </p:cNvGrpSpPr>
              <p:nvPr/>
            </p:nvGrpSpPr>
            <p:grpSpPr bwMode="auto">
              <a:xfrm>
                <a:off x="4206" y="3072"/>
                <a:ext cx="60" cy="132"/>
                <a:chOff x="4316" y="3070"/>
                <a:chExt cx="60" cy="132"/>
              </a:xfrm>
            </p:grpSpPr>
            <p:sp>
              <p:nvSpPr>
                <p:cNvPr id="22596" name="Line 202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597" name="Line 203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598" name="Line 204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599" name="Line 205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00" name="Line 206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01" name="Line 207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602" name="Line 208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22586" name="Rectangle 209"/>
              <p:cNvSpPr>
                <a:spLocks noChangeArrowheads="1"/>
              </p:cNvSpPr>
              <p:nvPr/>
            </p:nvSpPr>
            <p:spPr bwMode="auto">
              <a:xfrm flipH="1">
                <a:off x="4385" y="3070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2587" name="Group 210"/>
              <p:cNvGrpSpPr>
                <a:grpSpLocks/>
              </p:cNvGrpSpPr>
              <p:nvPr/>
            </p:nvGrpSpPr>
            <p:grpSpPr bwMode="auto">
              <a:xfrm>
                <a:off x="4422" y="3070"/>
                <a:ext cx="60" cy="132"/>
                <a:chOff x="4316" y="3070"/>
                <a:chExt cx="60" cy="132"/>
              </a:xfrm>
            </p:grpSpPr>
            <p:sp>
              <p:nvSpPr>
                <p:cNvPr id="22589" name="Line 211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590" name="Line 212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591" name="Line 213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592" name="Line 214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593" name="Line 215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594" name="Line 216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22595" name="Line 217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22588" name="Rectangle 218"/>
              <p:cNvSpPr>
                <a:spLocks noChangeArrowheads="1"/>
              </p:cNvSpPr>
              <p:nvPr/>
            </p:nvSpPr>
            <p:spPr bwMode="auto">
              <a:xfrm flipH="1">
                <a:off x="4493" y="3070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3" name="Group 219"/>
            <p:cNvGrpSpPr>
              <a:grpSpLocks/>
            </p:cNvGrpSpPr>
            <p:nvPr/>
          </p:nvGrpSpPr>
          <p:grpSpPr bwMode="auto">
            <a:xfrm>
              <a:off x="7605713" y="5259388"/>
              <a:ext cx="595313" cy="204788"/>
              <a:chOff x="4533" y="2906"/>
              <a:chExt cx="375" cy="129"/>
            </a:xfrm>
          </p:grpSpPr>
          <p:sp>
            <p:nvSpPr>
              <p:cNvPr id="22579" name="Rectangle 220"/>
              <p:cNvSpPr>
                <a:spLocks noChangeArrowheads="1"/>
              </p:cNvSpPr>
              <p:nvPr/>
            </p:nvSpPr>
            <p:spPr bwMode="auto">
              <a:xfrm flipH="1">
                <a:off x="4533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80" name="Rectangle 221"/>
              <p:cNvSpPr>
                <a:spLocks noChangeArrowheads="1"/>
              </p:cNvSpPr>
              <p:nvPr/>
            </p:nvSpPr>
            <p:spPr bwMode="auto">
              <a:xfrm flipH="1">
                <a:off x="4707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81" name="Rectangle 222"/>
              <p:cNvSpPr>
                <a:spLocks noChangeArrowheads="1"/>
              </p:cNvSpPr>
              <p:nvPr/>
            </p:nvSpPr>
            <p:spPr bwMode="auto">
              <a:xfrm flipH="1">
                <a:off x="4881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4" name="Group 223"/>
            <p:cNvGrpSpPr>
              <a:grpSpLocks/>
            </p:cNvGrpSpPr>
            <p:nvPr/>
          </p:nvGrpSpPr>
          <p:grpSpPr bwMode="auto">
            <a:xfrm>
              <a:off x="1309688" y="5259388"/>
              <a:ext cx="595313" cy="204788"/>
              <a:chOff x="4533" y="2906"/>
              <a:chExt cx="375" cy="129"/>
            </a:xfrm>
          </p:grpSpPr>
          <p:sp>
            <p:nvSpPr>
              <p:cNvPr id="22576" name="Rectangle 224"/>
              <p:cNvSpPr>
                <a:spLocks noChangeArrowheads="1"/>
              </p:cNvSpPr>
              <p:nvPr/>
            </p:nvSpPr>
            <p:spPr bwMode="auto">
              <a:xfrm flipH="1">
                <a:off x="4533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77" name="Rectangle 225"/>
              <p:cNvSpPr>
                <a:spLocks noChangeArrowheads="1"/>
              </p:cNvSpPr>
              <p:nvPr/>
            </p:nvSpPr>
            <p:spPr bwMode="auto">
              <a:xfrm flipH="1">
                <a:off x="4707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78" name="Rectangle 226"/>
              <p:cNvSpPr>
                <a:spLocks noChangeArrowheads="1"/>
              </p:cNvSpPr>
              <p:nvPr/>
            </p:nvSpPr>
            <p:spPr bwMode="auto">
              <a:xfrm flipH="1">
                <a:off x="4881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5" name="Group 227"/>
            <p:cNvGrpSpPr>
              <a:grpSpLocks/>
            </p:cNvGrpSpPr>
            <p:nvPr/>
          </p:nvGrpSpPr>
          <p:grpSpPr bwMode="auto">
            <a:xfrm>
              <a:off x="7140575" y="5194300"/>
              <a:ext cx="346075" cy="323850"/>
              <a:chOff x="4264" y="2970"/>
              <a:chExt cx="218" cy="204"/>
            </a:xfrm>
          </p:grpSpPr>
          <p:sp>
            <p:nvSpPr>
              <p:cNvPr id="22572" name="Oval 228"/>
              <p:cNvSpPr>
                <a:spLocks noChangeArrowheads="1"/>
              </p:cNvSpPr>
              <p:nvPr/>
            </p:nvSpPr>
            <p:spPr bwMode="auto">
              <a:xfrm>
                <a:off x="4264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73" name="Oval 229"/>
              <p:cNvSpPr>
                <a:spLocks noChangeArrowheads="1"/>
              </p:cNvSpPr>
              <p:nvPr/>
            </p:nvSpPr>
            <p:spPr bwMode="auto">
              <a:xfrm>
                <a:off x="4318" y="2973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74" name="Oval 230"/>
              <p:cNvSpPr>
                <a:spLocks noChangeArrowheads="1"/>
              </p:cNvSpPr>
              <p:nvPr/>
            </p:nvSpPr>
            <p:spPr bwMode="auto">
              <a:xfrm>
                <a:off x="4372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75" name="Oval 231"/>
              <p:cNvSpPr>
                <a:spLocks noChangeArrowheads="1"/>
              </p:cNvSpPr>
              <p:nvPr/>
            </p:nvSpPr>
            <p:spPr bwMode="auto">
              <a:xfrm>
                <a:off x="4426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6" name="Group 232"/>
            <p:cNvGrpSpPr>
              <a:grpSpLocks/>
            </p:cNvGrpSpPr>
            <p:nvPr/>
          </p:nvGrpSpPr>
          <p:grpSpPr bwMode="auto">
            <a:xfrm>
              <a:off x="1987550" y="5194300"/>
              <a:ext cx="346075" cy="323850"/>
              <a:chOff x="4264" y="2970"/>
              <a:chExt cx="218" cy="204"/>
            </a:xfrm>
          </p:grpSpPr>
          <p:sp>
            <p:nvSpPr>
              <p:cNvPr id="22568" name="Oval 233"/>
              <p:cNvSpPr>
                <a:spLocks noChangeArrowheads="1"/>
              </p:cNvSpPr>
              <p:nvPr/>
            </p:nvSpPr>
            <p:spPr bwMode="auto">
              <a:xfrm>
                <a:off x="4264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69" name="Oval 234"/>
              <p:cNvSpPr>
                <a:spLocks noChangeArrowheads="1"/>
              </p:cNvSpPr>
              <p:nvPr/>
            </p:nvSpPr>
            <p:spPr bwMode="auto">
              <a:xfrm>
                <a:off x="4318" y="2973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70" name="Oval 235"/>
              <p:cNvSpPr>
                <a:spLocks noChangeArrowheads="1"/>
              </p:cNvSpPr>
              <p:nvPr/>
            </p:nvSpPr>
            <p:spPr bwMode="auto">
              <a:xfrm>
                <a:off x="4372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71" name="Oval 236"/>
              <p:cNvSpPr>
                <a:spLocks noChangeArrowheads="1"/>
              </p:cNvSpPr>
              <p:nvPr/>
            </p:nvSpPr>
            <p:spPr bwMode="auto">
              <a:xfrm>
                <a:off x="4426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57" name="Text Box 237"/>
            <p:cNvSpPr txBox="1">
              <a:spLocks noChangeArrowheads="1"/>
            </p:cNvSpPr>
            <p:nvPr/>
          </p:nvSpPr>
          <p:spPr bwMode="auto">
            <a:xfrm>
              <a:off x="6934437" y="5520650"/>
              <a:ext cx="697907" cy="39169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200">
                  <a:latin typeface="Arial" charset="0"/>
                  <a:cs typeface="Arial" charset="0"/>
                </a:rPr>
                <a:t>Crab cavity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58" name="Text Box 238"/>
            <p:cNvSpPr txBox="1">
              <a:spLocks noChangeArrowheads="1"/>
            </p:cNvSpPr>
            <p:nvPr/>
          </p:nvSpPr>
          <p:spPr bwMode="auto">
            <a:xfrm>
              <a:off x="5638948" y="5517911"/>
              <a:ext cx="914549" cy="39169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200">
                  <a:latin typeface="Arial" charset="0"/>
                  <a:cs typeface="Arial" charset="0"/>
                </a:rPr>
                <a:t>Matching quad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59" name="Text Box 239"/>
            <p:cNvSpPr txBox="1">
              <a:spLocks noChangeArrowheads="1"/>
            </p:cNvSpPr>
            <p:nvPr/>
          </p:nvSpPr>
          <p:spPr bwMode="auto">
            <a:xfrm>
              <a:off x="6331039" y="5445323"/>
              <a:ext cx="679005" cy="2341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200">
                  <a:latin typeface="Arial" charset="0"/>
                  <a:cs typeface="Arial" charset="0"/>
                </a:rPr>
                <a:t>Chrom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60" name="Text Box 240"/>
            <p:cNvSpPr txBox="1">
              <a:spLocks noChangeArrowheads="1"/>
            </p:cNvSpPr>
            <p:nvPr/>
          </p:nvSpPr>
          <p:spPr bwMode="auto">
            <a:xfrm>
              <a:off x="7468045" y="5475454"/>
              <a:ext cx="846212" cy="2341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200">
                  <a:latin typeface="Arial" charset="0"/>
                  <a:cs typeface="Arial" charset="0"/>
                </a:rPr>
                <a:t>FODO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61" name="Text Box 241"/>
            <p:cNvSpPr txBox="1">
              <a:spLocks noChangeArrowheads="1"/>
            </p:cNvSpPr>
            <p:nvPr/>
          </p:nvSpPr>
          <p:spPr bwMode="auto">
            <a:xfrm>
              <a:off x="2954916" y="5517911"/>
              <a:ext cx="854936" cy="39169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200">
                  <a:latin typeface="Arial" charset="0"/>
                  <a:cs typeface="Arial" charset="0"/>
                </a:rPr>
                <a:t>Matching quads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62" name="Text Box 242"/>
            <p:cNvSpPr txBox="1">
              <a:spLocks noChangeArrowheads="1"/>
            </p:cNvSpPr>
            <p:nvPr/>
          </p:nvSpPr>
          <p:spPr bwMode="auto">
            <a:xfrm>
              <a:off x="2438756" y="5454910"/>
              <a:ext cx="708084" cy="2341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200">
                  <a:latin typeface="Arial" charset="0"/>
                  <a:cs typeface="Arial" charset="0"/>
                </a:rPr>
                <a:t>Chrom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63" name="Text Box 243"/>
            <p:cNvSpPr txBox="1">
              <a:spLocks noChangeArrowheads="1"/>
            </p:cNvSpPr>
            <p:nvPr/>
          </p:nvSpPr>
          <p:spPr bwMode="auto">
            <a:xfrm>
              <a:off x="1752481" y="5520650"/>
              <a:ext cx="697907" cy="39169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200">
                  <a:latin typeface="Arial" charset="0"/>
                  <a:cs typeface="Arial" charset="0"/>
                </a:rPr>
                <a:t>Crab cavity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64" name="Text Box 244"/>
            <p:cNvSpPr txBox="1">
              <a:spLocks noChangeArrowheads="1"/>
            </p:cNvSpPr>
            <p:nvPr/>
          </p:nvSpPr>
          <p:spPr bwMode="auto">
            <a:xfrm>
              <a:off x="1218874" y="5445323"/>
              <a:ext cx="700814" cy="2341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200">
                  <a:latin typeface="Arial" charset="0"/>
                  <a:cs typeface="Arial" charset="0"/>
                </a:rPr>
                <a:t>FODO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65" name="Rectangle 245"/>
            <p:cNvSpPr>
              <a:spLocks noChangeArrowheads="1"/>
            </p:cNvSpPr>
            <p:nvPr/>
          </p:nvSpPr>
          <p:spPr bwMode="auto">
            <a:xfrm>
              <a:off x="1073150" y="5241925"/>
              <a:ext cx="114300" cy="254000"/>
            </a:xfrm>
            <a:prstGeom prst="rect">
              <a:avLst/>
            </a:prstGeom>
            <a:solidFill>
              <a:srgbClr val="003399"/>
            </a:solidFill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66" name="Rectangle 246"/>
            <p:cNvSpPr>
              <a:spLocks noChangeArrowheads="1"/>
            </p:cNvSpPr>
            <p:nvPr/>
          </p:nvSpPr>
          <p:spPr bwMode="auto">
            <a:xfrm>
              <a:off x="8343900" y="5235575"/>
              <a:ext cx="114300" cy="254000"/>
            </a:xfrm>
            <a:prstGeom prst="rect">
              <a:avLst/>
            </a:prstGeom>
            <a:solidFill>
              <a:srgbClr val="003399"/>
            </a:solidFill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67" name="Text Box 247"/>
            <p:cNvSpPr txBox="1">
              <a:spLocks noChangeArrowheads="1"/>
            </p:cNvSpPr>
            <p:nvPr/>
          </p:nvSpPr>
          <p:spPr bwMode="auto">
            <a:xfrm>
              <a:off x="990600" y="4538662"/>
              <a:ext cx="1904703" cy="290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0000FF"/>
                  </a:solidFill>
                  <a:latin typeface="Arial" charset="0"/>
                  <a:cs typeface="Arial" charset="0"/>
                </a:rPr>
                <a:t>Interaction Region</a:t>
              </a: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2534" name="Group 221"/>
          <p:cNvGrpSpPr>
            <a:grpSpLocks/>
          </p:cNvGrpSpPr>
          <p:nvPr/>
        </p:nvGrpSpPr>
        <p:grpSpPr bwMode="auto">
          <a:xfrm>
            <a:off x="5562600" y="3700463"/>
            <a:ext cx="2209800" cy="338137"/>
            <a:chOff x="5562600" y="3657600"/>
            <a:chExt cx="2209800" cy="338554"/>
          </a:xfrm>
        </p:grpSpPr>
        <p:sp>
          <p:nvSpPr>
            <p:cNvPr id="22535" name="Rectangular Callout 219"/>
            <p:cNvSpPr>
              <a:spLocks noChangeArrowheads="1"/>
            </p:cNvSpPr>
            <p:nvPr/>
          </p:nvSpPr>
          <p:spPr bwMode="auto">
            <a:xfrm>
              <a:off x="5638800" y="3657600"/>
              <a:ext cx="2057400" cy="304800"/>
            </a:xfrm>
            <a:prstGeom prst="wedgeRectCallout">
              <a:avLst>
                <a:gd name="adj1" fmla="val -48912"/>
                <a:gd name="adj2" fmla="val -367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TextBox 220"/>
            <p:cNvSpPr txBox="1">
              <a:spLocks noChangeArrowheads="1"/>
            </p:cNvSpPr>
            <p:nvPr/>
          </p:nvSpPr>
          <p:spPr bwMode="auto">
            <a:xfrm>
              <a:off x="5562600" y="3657600"/>
              <a:ext cx="2209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  <a:cs typeface="Arial" charset="0"/>
                </a:rPr>
                <a:t>Optional 2</a:t>
              </a:r>
              <a:r>
                <a:rPr lang="en-US" sz="1600" b="1" baseline="30000">
                  <a:latin typeface="Arial" charset="0"/>
                  <a:cs typeface="Arial" charset="0"/>
                </a:rPr>
                <a:t>nd</a:t>
              </a:r>
              <a:r>
                <a:rPr lang="en-US" sz="1600" b="1">
                  <a:latin typeface="Arial" charset="0"/>
                  <a:cs typeface="Arial" charset="0"/>
                </a:rPr>
                <a:t> detector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33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Introduction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An EIC@JLab: </a:t>
            </a:r>
            <a:r>
              <a:rPr lang="en-US" sz="28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100&lt;s&lt;2600 with high luminosity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An EIC@JLab at High Energy: Design Update &amp; Staging</a:t>
            </a:r>
          </a:p>
          <a:p>
            <a:pPr eaLnBrk="1" hangingPunct="1">
              <a:buFontTx/>
              <a:buNone/>
            </a:pPr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More details on EIC@JLab Design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EIC@JLab R&amp;D 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7620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Interaction Regions and Detectors</a:t>
            </a:r>
            <a:endParaRPr lang="en-US" sz="4000" smtClean="0"/>
          </a:p>
        </p:txBody>
      </p:sp>
      <p:grpSp>
        <p:nvGrpSpPr>
          <p:cNvPr id="23555" name="Group 78"/>
          <p:cNvGrpSpPr>
            <a:grpSpLocks/>
          </p:cNvGrpSpPr>
          <p:nvPr/>
        </p:nvGrpSpPr>
        <p:grpSpPr bwMode="auto">
          <a:xfrm>
            <a:off x="152400" y="685800"/>
            <a:ext cx="4876800" cy="2743200"/>
            <a:chOff x="0" y="480"/>
            <a:chExt cx="3072" cy="1728"/>
          </a:xfrm>
        </p:grpSpPr>
        <p:pic>
          <p:nvPicPr>
            <p:cNvPr id="23629" name="Picture 1" descr="eic_det_cartoon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" y="599"/>
              <a:ext cx="2207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30" name="TextBox 2"/>
            <p:cNvSpPr txBox="1">
              <a:spLocks noChangeArrowheads="1"/>
            </p:cNvSpPr>
            <p:nvPr/>
          </p:nvSpPr>
          <p:spPr bwMode="auto">
            <a:xfrm>
              <a:off x="1003" y="1902"/>
              <a:ext cx="4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</a:rPr>
                <a:t>solenoid</a:t>
              </a:r>
              <a:endParaRPr lang="en-US" sz="1000"/>
            </a:p>
          </p:txBody>
        </p:sp>
        <p:sp>
          <p:nvSpPr>
            <p:cNvPr id="23631" name="TextBox 3"/>
            <p:cNvSpPr txBox="1">
              <a:spLocks noChangeArrowheads="1"/>
            </p:cNvSpPr>
            <p:nvPr/>
          </p:nvSpPr>
          <p:spPr bwMode="auto">
            <a:xfrm>
              <a:off x="2008" y="1529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</a:rPr>
                <a:t>dipole</a:t>
              </a:r>
              <a:endParaRPr lang="en-US" sz="1000"/>
            </a:p>
          </p:txBody>
        </p:sp>
        <p:sp>
          <p:nvSpPr>
            <p:cNvPr id="23632" name="TextBox 4"/>
            <p:cNvSpPr txBox="1">
              <a:spLocks noChangeArrowheads="1"/>
            </p:cNvSpPr>
            <p:nvPr/>
          </p:nvSpPr>
          <p:spPr bwMode="auto">
            <a:xfrm>
              <a:off x="48" y="1104"/>
              <a:ext cx="4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PbWO</a:t>
              </a:r>
              <a:r>
                <a:rPr lang="en-US" sz="1000" baseline="-25000">
                  <a:latin typeface="Comic Sans MS" pitchFamily="66" charset="0"/>
                </a:rPr>
                <a:t>4</a:t>
              </a:r>
              <a:r>
                <a:rPr lang="en-US" sz="1000">
                  <a:latin typeface="Comic Sans MS" pitchFamily="66" charset="0"/>
                </a:rPr>
                <a:t> ECAL</a:t>
              </a:r>
              <a:endParaRPr lang="en-US" sz="1000"/>
            </a:p>
          </p:txBody>
        </p:sp>
        <p:sp>
          <p:nvSpPr>
            <p:cNvPr id="23633" name="TextBox 5"/>
            <p:cNvSpPr txBox="1">
              <a:spLocks noChangeArrowheads="1"/>
            </p:cNvSpPr>
            <p:nvPr/>
          </p:nvSpPr>
          <p:spPr bwMode="auto">
            <a:xfrm>
              <a:off x="1514" y="1603"/>
              <a:ext cx="3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</a:rPr>
                <a:t>RICH</a:t>
              </a:r>
              <a:endParaRPr lang="en-US" sz="1000"/>
            </a:p>
          </p:txBody>
        </p:sp>
        <p:sp>
          <p:nvSpPr>
            <p:cNvPr id="23634" name="TextBox 6"/>
            <p:cNvSpPr txBox="1">
              <a:spLocks noChangeArrowheads="1"/>
            </p:cNvSpPr>
            <p:nvPr/>
          </p:nvSpPr>
          <p:spPr bwMode="auto">
            <a:xfrm>
              <a:off x="2033" y="933"/>
              <a:ext cx="3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</a:rPr>
                <a:t>HCAL</a:t>
              </a:r>
              <a:endParaRPr lang="en-US" sz="1000"/>
            </a:p>
          </p:txBody>
        </p:sp>
        <p:sp>
          <p:nvSpPr>
            <p:cNvPr id="23635" name="TextBox 7"/>
            <p:cNvSpPr txBox="1">
              <a:spLocks noChangeArrowheads="1"/>
            </p:cNvSpPr>
            <p:nvPr/>
          </p:nvSpPr>
          <p:spPr bwMode="auto">
            <a:xfrm>
              <a:off x="967" y="1707"/>
              <a:ext cx="3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</a:rPr>
                <a:t>HCAL</a:t>
              </a:r>
              <a:endParaRPr lang="en-US" sz="1000"/>
            </a:p>
          </p:txBody>
        </p:sp>
        <p:sp>
          <p:nvSpPr>
            <p:cNvPr id="23636" name="TextBox 8"/>
            <p:cNvSpPr txBox="1">
              <a:spLocks noChangeArrowheads="1"/>
            </p:cNvSpPr>
            <p:nvPr/>
          </p:nvSpPr>
          <p:spPr bwMode="auto">
            <a:xfrm>
              <a:off x="882" y="480"/>
              <a:ext cx="8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</a:rPr>
                <a:t>8 meters (for scale)</a:t>
              </a:r>
              <a:endParaRPr lang="en-US" sz="1000"/>
            </a:p>
          </p:txBody>
        </p:sp>
        <p:sp>
          <p:nvSpPr>
            <p:cNvPr id="23637" name="TextBox 11"/>
            <p:cNvSpPr txBox="1">
              <a:spLocks noChangeArrowheads="1"/>
            </p:cNvSpPr>
            <p:nvPr/>
          </p:nvSpPr>
          <p:spPr bwMode="auto">
            <a:xfrm>
              <a:off x="200" y="733"/>
              <a:ext cx="2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</a:rPr>
                <a:t>TOF</a:t>
              </a:r>
              <a:endParaRPr lang="en-US" sz="1000"/>
            </a:p>
          </p:txBody>
        </p:sp>
        <p:sp>
          <p:nvSpPr>
            <p:cNvPr id="23638" name="TextBox 12"/>
            <p:cNvSpPr txBox="1">
              <a:spLocks noChangeArrowheads="1"/>
            </p:cNvSpPr>
            <p:nvPr/>
          </p:nvSpPr>
          <p:spPr bwMode="auto">
            <a:xfrm>
              <a:off x="1175" y="1278"/>
              <a:ext cx="4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</a:rPr>
                <a:t>Tracking</a:t>
              </a:r>
              <a:endParaRPr lang="en-US" sz="1000"/>
            </a:p>
          </p:txBody>
        </p:sp>
        <p:sp>
          <p:nvSpPr>
            <p:cNvPr id="23639" name="TextBox 13"/>
            <p:cNvSpPr txBox="1">
              <a:spLocks noChangeArrowheads="1"/>
            </p:cNvSpPr>
            <p:nvPr/>
          </p:nvSpPr>
          <p:spPr bwMode="auto">
            <a:xfrm>
              <a:off x="2352" y="480"/>
              <a:ext cx="582" cy="1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  <a:latin typeface="Comic Sans MS" pitchFamily="66" charset="0"/>
                </a:rPr>
                <a:t>140 degrees</a:t>
              </a:r>
              <a:endParaRPr lang="en-US" sz="100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 flipV="1">
              <a:off x="1959" y="590"/>
              <a:ext cx="393" cy="114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41" name="TextBox 17"/>
            <p:cNvSpPr txBox="1">
              <a:spLocks noChangeArrowheads="1"/>
            </p:cNvSpPr>
            <p:nvPr/>
          </p:nvSpPr>
          <p:spPr bwMode="auto">
            <a:xfrm>
              <a:off x="904" y="654"/>
              <a:ext cx="4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</a:rPr>
                <a:t>Offset IP</a:t>
              </a:r>
              <a:endParaRPr lang="en-US" sz="100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739" y="1066"/>
              <a:ext cx="624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910" y="1054"/>
              <a:ext cx="711" cy="7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23644" name="TextBox 18"/>
            <p:cNvSpPr txBox="1">
              <a:spLocks noChangeArrowheads="1"/>
            </p:cNvSpPr>
            <p:nvPr/>
          </p:nvSpPr>
          <p:spPr bwMode="auto">
            <a:xfrm>
              <a:off x="2017" y="1872"/>
              <a:ext cx="911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  <a:latin typeface="Comic Sans MS" pitchFamily="66" charset="0"/>
                </a:rPr>
                <a:t>Add’l dipole field needed on ion side!</a:t>
              </a:r>
              <a:endParaRPr lang="en-US" sz="100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028" y="884"/>
              <a:ext cx="1815" cy="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46" name="TextBox 22"/>
            <p:cNvSpPr txBox="1">
              <a:spLocks noChangeArrowheads="1"/>
            </p:cNvSpPr>
            <p:nvPr/>
          </p:nvSpPr>
          <p:spPr bwMode="auto">
            <a:xfrm>
              <a:off x="0" y="1390"/>
              <a:ext cx="458" cy="44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  <a:latin typeface="Comic Sans MS" pitchFamily="66" charset="0"/>
                </a:rPr>
                <a:t>No need for add’l dipole!:</a:t>
              </a:r>
            </a:p>
            <a:p>
              <a:r>
                <a:rPr lang="en-US" sz="1000" b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US" sz="1000" b="1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sz="1000" b="1">
                  <a:solidFill>
                    <a:srgbClr val="FF0000"/>
                  </a:solidFill>
                  <a:latin typeface="Comic Sans MS" pitchFamily="66" charset="0"/>
                </a:rPr>
                <a:t> &gt; 10</a:t>
              </a:r>
              <a:r>
                <a:rPr lang="en-US" sz="1000" b="1" baseline="30000">
                  <a:solidFill>
                    <a:srgbClr val="FF0000"/>
                  </a:solidFill>
                  <a:latin typeface="Comic Sans MS" pitchFamily="66" charset="0"/>
                </a:rPr>
                <a:t>o</a:t>
              </a:r>
              <a:r>
                <a:rPr lang="en-US" sz="1000" b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endParaRPr lang="en-US" sz="1000"/>
            </a:p>
          </p:txBody>
        </p:sp>
        <p:sp>
          <p:nvSpPr>
            <p:cNvPr id="23647" name="TextBox 23"/>
            <p:cNvSpPr txBox="1">
              <a:spLocks noChangeArrowheads="1"/>
            </p:cNvSpPr>
            <p:nvPr/>
          </p:nvSpPr>
          <p:spPr bwMode="auto">
            <a:xfrm>
              <a:off x="2017" y="672"/>
              <a:ext cx="1055" cy="1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</a:t>
              </a:r>
              <a:r>
                <a:rPr lang="en-US" sz="1000" b="1">
                  <a:solidFill>
                    <a:srgbClr val="FF0000"/>
                  </a:solidFill>
                  <a:latin typeface="Comic Sans MS" pitchFamily="66" charset="0"/>
                </a:rPr>
                <a:t> ID ~ length solenoid</a:t>
              </a:r>
              <a:endParaRPr lang="en-US" sz="1000"/>
            </a:p>
          </p:txBody>
        </p:sp>
      </p:grp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905000"/>
            <a:ext cx="28289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638800" y="13716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Magnetic Field in cold yoke around electron pass</a:t>
            </a:r>
            <a:r>
              <a:rPr lang="en-US" sz="14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3558" name="Text Box 130"/>
          <p:cNvSpPr txBox="1">
            <a:spLocks noChangeArrowheads="1"/>
          </p:cNvSpPr>
          <p:nvPr/>
        </p:nvSpPr>
        <p:spPr bwMode="auto">
          <a:xfrm>
            <a:off x="5486400" y="609600"/>
            <a:ext cx="3200400" cy="6461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Arial" charset="0"/>
              </a:rPr>
              <a:t>Ent’s</a:t>
            </a:r>
            <a:r>
              <a:rPr lang="en-US" sz="1800" b="1" dirty="0">
                <a:latin typeface="Arial" charset="0"/>
              </a:rPr>
              <a:t> talk on ELIC detector design in this Workshop</a:t>
            </a:r>
          </a:p>
        </p:txBody>
      </p:sp>
      <p:sp>
        <p:nvSpPr>
          <p:cNvPr id="23559" name="Text Box 132"/>
          <p:cNvSpPr txBox="1">
            <a:spLocks noChangeArrowheads="1"/>
          </p:cNvSpPr>
          <p:nvPr/>
        </p:nvSpPr>
        <p:spPr bwMode="auto">
          <a:xfrm>
            <a:off x="304800" y="609600"/>
            <a:ext cx="411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 </a:t>
            </a:r>
          </a:p>
        </p:txBody>
      </p:sp>
      <p:graphicFrame>
        <p:nvGraphicFramePr>
          <p:cNvPr id="19668" name="Group 212"/>
          <p:cNvGraphicFramePr>
            <a:graphicFrameLocks noGrp="1"/>
          </p:cNvGraphicFramePr>
          <p:nvPr/>
        </p:nvGraphicFramePr>
        <p:xfrm>
          <a:off x="304800" y="3505200"/>
          <a:ext cx="3810000" cy="1524000"/>
        </p:xfrm>
        <a:graphic>
          <a:graphicData uri="http://schemas.openxmlformats.org/drawingml/2006/table">
            <a:tbl>
              <a:tblPr/>
              <a:tblGrid>
                <a:gridCol w="431800"/>
                <a:gridCol w="866775"/>
                <a:gridCol w="1733550"/>
                <a:gridCol w="7778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General purpose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9+9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Diffraction/low_Q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DVCS-type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(polarimetry)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3614" name="Rectangle 11"/>
          <p:cNvSpPr>
            <a:spLocks noChangeArrowheads="1"/>
          </p:cNvSpPr>
          <p:nvPr/>
        </p:nvSpPr>
        <p:spPr bwMode="auto">
          <a:xfrm>
            <a:off x="5071682" y="4785946"/>
            <a:ext cx="2698337" cy="38649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615" name="Rectangle 12"/>
          <p:cNvSpPr>
            <a:spLocks noChangeArrowheads="1"/>
          </p:cNvSpPr>
          <p:nvPr/>
        </p:nvSpPr>
        <p:spPr bwMode="auto">
          <a:xfrm>
            <a:off x="5071682" y="4304201"/>
            <a:ext cx="2698337" cy="38649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616" name="Line 13"/>
          <p:cNvSpPr>
            <a:spLocks noChangeShapeType="1"/>
          </p:cNvSpPr>
          <p:nvPr/>
        </p:nvSpPr>
        <p:spPr bwMode="auto">
          <a:xfrm>
            <a:off x="4648200" y="4740153"/>
            <a:ext cx="3387852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7" name="Line 16"/>
          <p:cNvSpPr>
            <a:spLocks noChangeShapeType="1"/>
          </p:cNvSpPr>
          <p:nvPr/>
        </p:nvSpPr>
        <p:spPr bwMode="auto">
          <a:xfrm rot="21319718">
            <a:off x="4771263" y="4382965"/>
            <a:ext cx="3420428" cy="168519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18" name="Text Box 28"/>
          <p:cNvSpPr txBox="1">
            <a:spLocks noChangeArrowheads="1"/>
          </p:cNvSpPr>
          <p:nvPr/>
        </p:nvSpPr>
        <p:spPr bwMode="auto">
          <a:xfrm>
            <a:off x="6639496" y="4030174"/>
            <a:ext cx="1132904" cy="31322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200" b="1" dirty="0">
                <a:latin typeface="Arial" charset="0"/>
                <a:cs typeface="Arial" charset="0"/>
              </a:rPr>
              <a:t>Electron</a:t>
            </a:r>
          </a:p>
        </p:txBody>
      </p:sp>
      <p:sp>
        <p:nvSpPr>
          <p:cNvPr id="23619" name="Text Box 29"/>
          <p:cNvSpPr txBox="1">
            <a:spLocks noChangeArrowheads="1"/>
          </p:cNvSpPr>
          <p:nvPr/>
        </p:nvSpPr>
        <p:spPr bwMode="auto">
          <a:xfrm>
            <a:off x="4821936" y="4687033"/>
            <a:ext cx="1344644" cy="31322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200" b="1">
                <a:latin typeface="Arial" charset="0"/>
                <a:cs typeface="Arial" charset="0"/>
              </a:rPr>
              <a:t>Proton</a:t>
            </a:r>
            <a:r>
              <a:rPr lang="en-US" sz="1000" b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3620" name="Line 30"/>
          <p:cNvSpPr>
            <a:spLocks noChangeShapeType="1"/>
          </p:cNvSpPr>
          <p:nvPr/>
        </p:nvSpPr>
        <p:spPr bwMode="auto">
          <a:xfrm rot="21319718">
            <a:off x="4771263" y="4458066"/>
            <a:ext cx="3420428" cy="168519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1" name="Line 31"/>
          <p:cNvSpPr>
            <a:spLocks noChangeShapeType="1"/>
          </p:cNvSpPr>
          <p:nvPr/>
        </p:nvSpPr>
        <p:spPr bwMode="auto">
          <a:xfrm rot="21319718">
            <a:off x="4771263" y="4304201"/>
            <a:ext cx="3420428" cy="166688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2" name="Oval 35"/>
          <p:cNvSpPr>
            <a:spLocks noChangeArrowheads="1"/>
          </p:cNvSpPr>
          <p:nvPr/>
        </p:nvSpPr>
        <p:spPr bwMode="auto">
          <a:xfrm>
            <a:off x="8103013" y="4306033"/>
            <a:ext cx="888587" cy="8682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623" name="Oval 36"/>
          <p:cNvSpPr>
            <a:spLocks noChangeArrowheads="1"/>
          </p:cNvSpPr>
          <p:nvPr/>
        </p:nvSpPr>
        <p:spPr bwMode="auto">
          <a:xfrm>
            <a:off x="8504777" y="4513018"/>
            <a:ext cx="76010" cy="751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624" name="Oval 37"/>
          <p:cNvSpPr>
            <a:spLocks noChangeArrowheads="1"/>
          </p:cNvSpPr>
          <p:nvPr/>
        </p:nvSpPr>
        <p:spPr bwMode="auto">
          <a:xfrm>
            <a:off x="8504777" y="4701687"/>
            <a:ext cx="76010" cy="751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625" name="Line 38"/>
          <p:cNvSpPr>
            <a:spLocks noChangeShapeType="1"/>
          </p:cNvSpPr>
          <p:nvPr/>
        </p:nvSpPr>
        <p:spPr bwMode="auto">
          <a:xfrm>
            <a:off x="8097584" y="4740153"/>
            <a:ext cx="88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6" name="Line 39"/>
          <p:cNvSpPr>
            <a:spLocks noChangeShapeType="1"/>
          </p:cNvSpPr>
          <p:nvPr/>
        </p:nvSpPr>
        <p:spPr bwMode="auto">
          <a:xfrm flipV="1">
            <a:off x="8542782" y="4304201"/>
            <a:ext cx="1810" cy="870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7" name="Text Box 52"/>
          <p:cNvSpPr txBox="1">
            <a:spLocks noChangeArrowheads="1"/>
          </p:cNvSpPr>
          <p:nvPr/>
        </p:nvSpPr>
        <p:spPr bwMode="auto">
          <a:xfrm>
            <a:off x="5777484" y="4864711"/>
            <a:ext cx="2189798" cy="31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CC0000"/>
                </a:solidFill>
                <a:latin typeface="Arial" charset="0"/>
                <a:cs typeface="Arial" charset="0"/>
              </a:rPr>
              <a:t>1</a:t>
            </a:r>
            <a:r>
              <a:rPr lang="en-US" sz="1200" b="1" baseline="30000" dirty="0">
                <a:solidFill>
                  <a:srgbClr val="CC0000"/>
                </a:solidFill>
                <a:latin typeface="Arial" charset="0"/>
                <a:cs typeface="Arial" charset="0"/>
              </a:rPr>
              <a:t>st</a:t>
            </a:r>
            <a:r>
              <a:rPr lang="en-US" sz="1200" b="1" dirty="0">
                <a:solidFill>
                  <a:srgbClr val="CC0000"/>
                </a:solidFill>
                <a:latin typeface="Arial" charset="0"/>
                <a:cs typeface="Arial" charset="0"/>
              </a:rPr>
              <a:t> SC FF quad for ion</a:t>
            </a:r>
          </a:p>
        </p:txBody>
      </p:sp>
      <p:sp>
        <p:nvSpPr>
          <p:cNvPr id="23628" name="Text Box 213"/>
          <p:cNvSpPr txBox="1">
            <a:spLocks noChangeArrowheads="1"/>
          </p:cNvSpPr>
          <p:nvPr/>
        </p:nvSpPr>
        <p:spPr bwMode="auto">
          <a:xfrm>
            <a:off x="7467600" y="5029200"/>
            <a:ext cx="16002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(P. </a:t>
            </a:r>
            <a:r>
              <a:rPr lang="en-US" sz="1400" b="1" dirty="0" err="1">
                <a:latin typeface="Arial" charset="0"/>
              </a:rPr>
              <a:t>Brindza</a:t>
            </a:r>
            <a:r>
              <a:rPr lang="en-US" sz="1400" b="1" dirty="0">
                <a:latin typeface="Arial" charset="0"/>
              </a:rPr>
              <a:t>, ME)</a:t>
            </a:r>
          </a:p>
        </p:txBody>
      </p:sp>
      <p:grpSp>
        <p:nvGrpSpPr>
          <p:cNvPr id="23593" name="Group 118"/>
          <p:cNvGrpSpPr>
            <a:grpSpLocks/>
          </p:cNvGrpSpPr>
          <p:nvPr/>
        </p:nvGrpSpPr>
        <p:grpSpPr bwMode="auto">
          <a:xfrm>
            <a:off x="1066800" y="5530850"/>
            <a:ext cx="8066088" cy="1327150"/>
            <a:chOff x="1154325" y="5455211"/>
            <a:chExt cx="8065875" cy="1326589"/>
          </a:xfrm>
        </p:grpSpPr>
        <p:sp>
          <p:nvSpPr>
            <p:cNvPr id="23594" name="Text Box 44"/>
            <p:cNvSpPr txBox="1">
              <a:spLocks noChangeArrowheads="1"/>
            </p:cNvSpPr>
            <p:nvPr/>
          </p:nvSpPr>
          <p:spPr bwMode="auto">
            <a:xfrm>
              <a:off x="6324600" y="6199589"/>
              <a:ext cx="1751960" cy="58221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  <a:cs typeface="Arial" charset="0"/>
                </a:rPr>
                <a:t>Vertical crossing angle</a:t>
              </a:r>
            </a:p>
          </p:txBody>
        </p:sp>
        <p:sp>
          <p:nvSpPr>
            <p:cNvPr id="23595" name="Text Box 3"/>
            <p:cNvSpPr txBox="1">
              <a:spLocks noChangeArrowheads="1"/>
            </p:cNvSpPr>
            <p:nvPr/>
          </p:nvSpPr>
          <p:spPr bwMode="auto">
            <a:xfrm>
              <a:off x="1154325" y="6293411"/>
              <a:ext cx="555465" cy="30521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400" b="1">
                  <a:solidFill>
                    <a:srgbClr val="9900CC"/>
                  </a:solidFill>
                  <a:latin typeface="Arial" charset="0"/>
                  <a:cs typeface="Arial" charset="0"/>
                </a:rPr>
                <a:t>IP</a:t>
              </a:r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23596" name="Rectangle 4"/>
            <p:cNvSpPr>
              <a:spLocks noChangeArrowheads="1"/>
            </p:cNvSpPr>
            <p:nvPr/>
          </p:nvSpPr>
          <p:spPr bwMode="auto">
            <a:xfrm>
              <a:off x="4574360" y="5975036"/>
              <a:ext cx="1256339" cy="272923"/>
            </a:xfrm>
            <a:prstGeom prst="rect">
              <a:avLst/>
            </a:prstGeom>
            <a:solidFill>
              <a:srgbClr val="009900"/>
            </a:solidFill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sz="1000" b="1">
                <a:latin typeface="Arial" charset="0"/>
                <a:cs typeface="Arial" charset="0"/>
              </a:endParaRPr>
            </a:p>
          </p:txBody>
        </p:sp>
        <p:sp>
          <p:nvSpPr>
            <p:cNvPr id="23597" name="Rectangle 5"/>
            <p:cNvSpPr>
              <a:spLocks noChangeArrowheads="1"/>
            </p:cNvSpPr>
            <p:nvPr/>
          </p:nvSpPr>
          <p:spPr bwMode="auto">
            <a:xfrm>
              <a:off x="6528666" y="5975036"/>
              <a:ext cx="2093899" cy="272923"/>
            </a:xfrm>
            <a:prstGeom prst="rect">
              <a:avLst/>
            </a:prstGeom>
            <a:solidFill>
              <a:srgbClr val="009900"/>
            </a:solidFill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sz="1000" b="1">
                <a:latin typeface="Arial" charset="0"/>
                <a:cs typeface="Arial" charset="0"/>
              </a:endParaRPr>
            </a:p>
          </p:txBody>
        </p:sp>
        <p:sp>
          <p:nvSpPr>
            <p:cNvPr id="23598" name="Line 7"/>
            <p:cNvSpPr>
              <a:spLocks noChangeShapeType="1"/>
            </p:cNvSpPr>
            <p:nvPr/>
          </p:nvSpPr>
          <p:spPr bwMode="auto">
            <a:xfrm flipV="1">
              <a:off x="1433512" y="6084205"/>
              <a:ext cx="0" cy="225162"/>
            </a:xfrm>
            <a:prstGeom prst="line">
              <a:avLst/>
            </a:prstGeom>
            <a:noFill/>
            <a:ln w="12699">
              <a:solidFill>
                <a:srgbClr val="9900CC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3599" name="Rectangle 16"/>
            <p:cNvSpPr>
              <a:spLocks noChangeArrowheads="1"/>
            </p:cNvSpPr>
            <p:nvPr/>
          </p:nvSpPr>
          <p:spPr bwMode="auto">
            <a:xfrm>
              <a:off x="4085784" y="5920451"/>
              <a:ext cx="348983" cy="27292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 b="1">
                <a:latin typeface="Arial" charset="0"/>
                <a:cs typeface="Arial" charset="0"/>
              </a:endParaRPr>
            </a:p>
          </p:txBody>
        </p:sp>
        <p:sp>
          <p:nvSpPr>
            <p:cNvPr id="23600" name="Rectangle 17"/>
            <p:cNvSpPr>
              <a:spLocks noChangeArrowheads="1"/>
            </p:cNvSpPr>
            <p:nvPr/>
          </p:nvSpPr>
          <p:spPr bwMode="auto">
            <a:xfrm>
              <a:off x="5970293" y="5865867"/>
              <a:ext cx="418780" cy="27292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 b="1">
                <a:latin typeface="Arial" charset="0"/>
                <a:cs typeface="Arial" charset="0"/>
              </a:endParaRPr>
            </a:p>
          </p:txBody>
        </p:sp>
        <p:sp>
          <p:nvSpPr>
            <p:cNvPr id="23601" name="Line 20"/>
            <p:cNvSpPr>
              <a:spLocks noChangeShapeType="1"/>
            </p:cNvSpPr>
            <p:nvPr/>
          </p:nvSpPr>
          <p:spPr bwMode="auto">
            <a:xfrm flipV="1">
              <a:off x="1433512" y="5975036"/>
              <a:ext cx="7747427" cy="11713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triangle" w="med" len="med"/>
              <a:tailEnd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3602" name="Line 21"/>
            <p:cNvSpPr>
              <a:spLocks noChangeShapeType="1"/>
            </p:cNvSpPr>
            <p:nvPr/>
          </p:nvSpPr>
          <p:spPr bwMode="auto">
            <a:xfrm>
              <a:off x="1433512" y="6100126"/>
              <a:ext cx="7786688" cy="20469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3603" name="Line 38"/>
            <p:cNvSpPr>
              <a:spLocks noChangeShapeType="1"/>
            </p:cNvSpPr>
            <p:nvPr/>
          </p:nvSpPr>
          <p:spPr bwMode="auto">
            <a:xfrm flipH="1">
              <a:off x="4085784" y="5702113"/>
              <a:ext cx="0" cy="327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Line 43"/>
            <p:cNvSpPr>
              <a:spLocks noChangeShapeType="1"/>
            </p:cNvSpPr>
            <p:nvPr/>
          </p:nvSpPr>
          <p:spPr bwMode="auto">
            <a:xfrm>
              <a:off x="1363715" y="5865867"/>
              <a:ext cx="11865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Text Box 44"/>
            <p:cNvSpPr txBox="1">
              <a:spLocks noChangeArrowheads="1"/>
            </p:cNvSpPr>
            <p:nvPr/>
          </p:nvSpPr>
          <p:spPr bwMode="auto">
            <a:xfrm>
              <a:off x="2362840" y="5683811"/>
              <a:ext cx="837560" cy="33598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  <a:cs typeface="Arial" charset="0"/>
                </a:rPr>
                <a:t>9 m</a:t>
              </a:r>
            </a:p>
          </p:txBody>
        </p:sp>
        <p:sp>
          <p:nvSpPr>
            <p:cNvPr id="23606" name="Line 45"/>
            <p:cNvSpPr>
              <a:spLocks noChangeShapeType="1"/>
            </p:cNvSpPr>
            <p:nvPr/>
          </p:nvSpPr>
          <p:spPr bwMode="auto">
            <a:xfrm>
              <a:off x="2969038" y="5865867"/>
              <a:ext cx="11167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07" name="Straight Arrow Connector 102"/>
            <p:cNvCxnSpPr>
              <a:cxnSpLocks noChangeShapeType="1"/>
            </p:cNvCxnSpPr>
            <p:nvPr/>
          </p:nvCxnSpPr>
          <p:spPr bwMode="auto">
            <a:xfrm flipV="1">
              <a:off x="7924800" y="6064811"/>
              <a:ext cx="914400" cy="3810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3608" name="Text Box 44"/>
            <p:cNvSpPr txBox="1">
              <a:spLocks noChangeArrowheads="1"/>
            </p:cNvSpPr>
            <p:nvPr/>
          </p:nvSpPr>
          <p:spPr bwMode="auto">
            <a:xfrm>
              <a:off x="4114800" y="6445811"/>
              <a:ext cx="2133600" cy="33598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  <a:cs typeface="Arial" charset="0"/>
                </a:rPr>
                <a:t>Electron FF quads</a:t>
              </a:r>
            </a:p>
          </p:txBody>
        </p:sp>
        <p:sp>
          <p:nvSpPr>
            <p:cNvPr id="23609" name="Text Box 44"/>
            <p:cNvSpPr txBox="1">
              <a:spLocks noChangeArrowheads="1"/>
            </p:cNvSpPr>
            <p:nvPr/>
          </p:nvSpPr>
          <p:spPr bwMode="auto">
            <a:xfrm>
              <a:off x="5029200" y="5455211"/>
              <a:ext cx="2133600" cy="33598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  <a:cs typeface="Arial" charset="0"/>
                </a:rPr>
                <a:t>Electron FF quads</a:t>
              </a:r>
            </a:p>
          </p:txBody>
        </p:sp>
        <p:cxnSp>
          <p:nvCxnSpPr>
            <p:cNvPr id="23610" name="Straight Arrow Connector 106"/>
            <p:cNvCxnSpPr>
              <a:cxnSpLocks noChangeShapeType="1"/>
            </p:cNvCxnSpPr>
            <p:nvPr/>
          </p:nvCxnSpPr>
          <p:spPr bwMode="auto">
            <a:xfrm flipV="1">
              <a:off x="5562600" y="6217211"/>
              <a:ext cx="533400" cy="3048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611" name="Straight Arrow Connector 108"/>
            <p:cNvCxnSpPr>
              <a:cxnSpLocks noChangeShapeType="1"/>
            </p:cNvCxnSpPr>
            <p:nvPr/>
          </p:nvCxnSpPr>
          <p:spPr bwMode="auto">
            <a:xfrm flipH="1" flipV="1">
              <a:off x="4267200" y="6217211"/>
              <a:ext cx="533400" cy="3048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612" name="Straight Arrow Connector 109"/>
            <p:cNvCxnSpPr>
              <a:cxnSpLocks noChangeShapeType="1"/>
              <a:endCxn id="23596" idx="0"/>
            </p:cNvCxnSpPr>
            <p:nvPr/>
          </p:nvCxnSpPr>
          <p:spPr bwMode="auto">
            <a:xfrm rot="5400000">
              <a:off x="5198853" y="5763688"/>
              <a:ext cx="215025" cy="20767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613" name="Straight Arrow Connector 112"/>
            <p:cNvCxnSpPr>
              <a:cxnSpLocks noChangeShapeType="1"/>
            </p:cNvCxnSpPr>
            <p:nvPr/>
          </p:nvCxnSpPr>
          <p:spPr bwMode="auto">
            <a:xfrm rot="16200000" flipH="1">
              <a:off x="6667500" y="5798111"/>
              <a:ext cx="228600" cy="1524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65" name="Text Box 130"/>
          <p:cNvSpPr txBox="1">
            <a:spLocks noChangeArrowheads="1"/>
          </p:cNvSpPr>
          <p:nvPr/>
        </p:nvSpPr>
        <p:spPr bwMode="auto">
          <a:xfrm>
            <a:off x="4495800" y="3962400"/>
            <a:ext cx="2133600" cy="36933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Arial" charset="0"/>
              </a:rPr>
              <a:t>Leant from </a:t>
            </a:r>
            <a:r>
              <a:rPr lang="en-US" sz="1800" b="1" dirty="0" err="1" smtClean="0">
                <a:latin typeface="Arial" charset="0"/>
              </a:rPr>
              <a:t>LHeC</a:t>
            </a:r>
            <a:endParaRPr lang="en-US" sz="1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8600" y="4191000"/>
            <a:ext cx="3657600" cy="609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3300"/>
                </a:solidFill>
                <a:latin typeface="Arial" charset="0"/>
              </a:rPr>
              <a:t>Outline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Introduction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An EIC@JLab: </a:t>
            </a:r>
            <a:r>
              <a:rPr lang="en-US" sz="28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100&lt;s&lt;2600 with high luminosity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An EIC@JLab at High Energy: Design Update &amp; Staging</a:t>
            </a:r>
          </a:p>
          <a:p>
            <a:pPr eaLnBrk="1" hangingPunct="1">
              <a:buFontTx/>
              <a:buNone/>
            </a:pPr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More on EIC@JLab Design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EIC@JLab R&amp;D 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EIC@JLab Accelerator R&amp;D</a:t>
            </a:r>
          </a:p>
        </p:txBody>
      </p:sp>
      <p:graphicFrame>
        <p:nvGraphicFramePr>
          <p:cNvPr id="23583" name="Group 31"/>
          <p:cNvGraphicFramePr>
            <a:graphicFrameLocks noGrp="1"/>
          </p:cNvGraphicFramePr>
          <p:nvPr/>
        </p:nvGraphicFramePr>
        <p:xfrm>
          <a:off x="533400" y="3505200"/>
          <a:ext cx="8382000" cy="2895600"/>
        </p:xfrm>
        <a:graphic>
          <a:graphicData uri="http://schemas.openxmlformats.org/drawingml/2006/table">
            <a:tbl>
              <a:tblPr/>
              <a:tblGrid>
                <a:gridCol w="1371600"/>
                <a:gridCol w="3886200"/>
                <a:gridCol w="31242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of R&amp;D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Low-to-Medium Energy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(12x3 GeV/c)  &amp;   (60x5 GeV/c)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Energy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(up to 250x10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GeV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Challenging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Electron cooling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Semi Challenging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Electron cooling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Traveling focusing (for very low i energy)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Crab crossing/crab cavity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Likely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Crab crossing/crab cavity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intensity low energy i beam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Beam-beam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intensity low energy i beam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Beam-beam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Know-how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Spin tracking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IP design/chromaticity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Spin tracking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IP design/chromaticity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29" name="TextBox 4"/>
          <p:cNvSpPr txBox="1">
            <a:spLocks noChangeArrowheads="1"/>
          </p:cNvSpPr>
          <p:nvPr/>
        </p:nvSpPr>
        <p:spPr bwMode="auto">
          <a:xfrm>
            <a:off x="76200" y="685800"/>
            <a:ext cx="9067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1" indent="-228600">
              <a:tabLst>
                <a:tab pos="401638" algn="l"/>
              </a:tabLst>
            </a:pPr>
            <a:r>
              <a:rPr lang="en-US" dirty="0">
                <a:latin typeface="Arial" charset="0"/>
                <a:cs typeface="Arial" charset="0"/>
              </a:rPr>
              <a:t>We have identified the following critical R&amp;D for ELIC  </a:t>
            </a:r>
          </a:p>
          <a:p>
            <a:pPr marL="685800" lvl="2" indent="-228600">
              <a:buFont typeface="Arial" charset="0"/>
              <a:buChar char="•"/>
              <a:tabLst>
                <a:tab pos="401638" algn="l"/>
              </a:tabLst>
            </a:pPr>
            <a:endParaRPr lang="en-US" sz="800" dirty="0">
              <a:latin typeface="Arial" charset="0"/>
              <a:cs typeface="Arial" charset="0"/>
            </a:endParaRPr>
          </a:p>
          <a:p>
            <a:pPr marL="685800" lvl="2" indent="-228600">
              <a:buFont typeface="Arial" charset="0"/>
              <a:buChar char="•"/>
              <a:tabLst>
                <a:tab pos="401638" algn="l"/>
              </a:tabLst>
            </a:pPr>
            <a:r>
              <a:rPr lang="en-US" sz="1800" dirty="0">
                <a:latin typeface="Arial" charset="0"/>
                <a:cs typeface="Arial" charset="0"/>
              </a:rPr>
              <a:t>Electron </a:t>
            </a:r>
            <a:r>
              <a:rPr lang="en-US" sz="1800" dirty="0" smtClean="0">
                <a:latin typeface="Arial" charset="0"/>
                <a:cs typeface="Arial" charset="0"/>
              </a:rPr>
              <a:t>cooling</a:t>
            </a:r>
            <a:endParaRPr lang="en-US" sz="1800" dirty="0">
              <a:latin typeface="Arial" charset="0"/>
              <a:cs typeface="Arial" charset="0"/>
            </a:endParaRPr>
          </a:p>
          <a:p>
            <a:pPr marL="685800" lvl="2" indent="-228600">
              <a:buFont typeface="Arial" charset="0"/>
              <a:buChar char="•"/>
              <a:tabLst>
                <a:tab pos="401638" algn="l"/>
              </a:tabLst>
            </a:pPr>
            <a:r>
              <a:rPr lang="en-US" sz="1800" dirty="0">
                <a:latin typeface="Arial" charset="0"/>
                <a:cs typeface="Arial" charset="0"/>
              </a:rPr>
              <a:t>Crab crossing and crab </a:t>
            </a:r>
            <a:r>
              <a:rPr lang="en-US" sz="1800" dirty="0" smtClean="0">
                <a:latin typeface="Arial" charset="0"/>
                <a:cs typeface="Arial" charset="0"/>
              </a:rPr>
              <a:t>cavity</a:t>
            </a:r>
            <a:endParaRPr lang="en-US" sz="1800" dirty="0">
              <a:latin typeface="Arial" charset="0"/>
              <a:cs typeface="Arial" charset="0"/>
            </a:endParaRPr>
          </a:p>
          <a:p>
            <a:pPr marL="685800" lvl="2" indent="-228600">
              <a:buFont typeface="Arial" charset="0"/>
              <a:buChar char="•"/>
              <a:tabLst>
                <a:tab pos="401638" algn="l"/>
              </a:tabLst>
            </a:pPr>
            <a:r>
              <a:rPr lang="en-US" sz="1800" dirty="0">
                <a:latin typeface="Arial" charset="0"/>
                <a:cs typeface="Arial" charset="0"/>
              </a:rPr>
              <a:t>Forming high intensity low energy ion </a:t>
            </a:r>
            <a:r>
              <a:rPr lang="en-US" sz="1800" dirty="0" smtClean="0">
                <a:latin typeface="Arial" charset="0"/>
                <a:cs typeface="Arial" charset="0"/>
              </a:rPr>
              <a:t>beam</a:t>
            </a:r>
            <a:endParaRPr lang="en-US" sz="1800" dirty="0">
              <a:latin typeface="Arial" charset="0"/>
              <a:cs typeface="Arial" charset="0"/>
            </a:endParaRPr>
          </a:p>
          <a:p>
            <a:pPr marL="685800" lvl="2" indent="-228600">
              <a:buFont typeface="Arial" charset="0"/>
              <a:buChar char="•"/>
              <a:tabLst>
                <a:tab pos="401638" algn="l"/>
              </a:tabLst>
            </a:pPr>
            <a:r>
              <a:rPr lang="en-US" sz="1800" dirty="0">
                <a:latin typeface="Arial" charset="0"/>
                <a:cs typeface="Arial" charset="0"/>
              </a:rPr>
              <a:t>Beam-beam </a:t>
            </a:r>
            <a:r>
              <a:rPr lang="en-US" sz="1800" dirty="0" smtClean="0">
                <a:latin typeface="Arial" charset="0"/>
                <a:cs typeface="Arial" charset="0"/>
              </a:rPr>
              <a:t>effect</a:t>
            </a:r>
            <a:endParaRPr lang="en-US" sz="1800" dirty="0">
              <a:latin typeface="Arial" charset="0"/>
              <a:cs typeface="Arial" charset="0"/>
            </a:endParaRPr>
          </a:p>
          <a:p>
            <a:pPr marL="685800" lvl="2" indent="-228600">
              <a:buFont typeface="Arial" charset="0"/>
              <a:buChar char="•"/>
              <a:tabLst>
                <a:tab pos="401638" algn="l"/>
              </a:tabLst>
            </a:pPr>
            <a:r>
              <a:rPr lang="en-US" sz="1800" dirty="0">
                <a:latin typeface="Arial" charset="0"/>
                <a:cs typeface="Arial" charset="0"/>
              </a:rPr>
              <a:t>Traveling </a:t>
            </a:r>
            <a:r>
              <a:rPr lang="en-US" sz="1800" dirty="0" smtClean="0">
                <a:latin typeface="Arial" charset="0"/>
                <a:cs typeface="Arial" charset="0"/>
              </a:rPr>
              <a:t>focusing for very low energy ion beam</a:t>
            </a:r>
          </a:p>
          <a:p>
            <a:pPr marL="685800" lvl="2" indent="-228600">
              <a:tabLst>
                <a:tab pos="401638" algn="l"/>
              </a:tabLst>
            </a:pPr>
            <a:endParaRPr lang="en-US" sz="1800" dirty="0">
              <a:latin typeface="Arial" charset="0"/>
              <a:cs typeface="Arial" charset="0"/>
            </a:endParaRPr>
          </a:p>
          <a:p>
            <a:pPr marL="228600" lvl="1" indent="-228600">
              <a:tabLst>
                <a:tab pos="401638" algn="l"/>
              </a:tabLst>
            </a:pPr>
            <a:r>
              <a:rPr lang="en-US" dirty="0" smtClean="0">
                <a:latin typeface="Arial" charset="0"/>
                <a:cs typeface="Arial" charset="0"/>
              </a:rPr>
              <a:t>Will discuss issues/requirements/state-of-art/challenges/activities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Electron Cooling: ERL Circulator Cooler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1000" y="533400"/>
            <a:ext cx="533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spcBef>
                <a:spcPct val="20000"/>
              </a:spcBef>
            </a:pPr>
            <a:r>
              <a:rPr lang="en-US" sz="2200" b="1" dirty="0">
                <a:solidFill>
                  <a:srgbClr val="0000FF"/>
                </a:solidFill>
                <a:latin typeface="Arial" charset="0"/>
              </a:rPr>
              <a:t>Issues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Essential for delivering ion bunches with small </a:t>
            </a:r>
            <a:r>
              <a:rPr lang="en-US" sz="1600" dirty="0" err="1">
                <a:latin typeface="Arial" charset="0"/>
                <a:cs typeface="Arial" charset="0"/>
              </a:rPr>
              <a:t>emittances</a:t>
            </a:r>
            <a:r>
              <a:rPr lang="en-US" sz="1600" dirty="0">
                <a:latin typeface="Arial" charset="0"/>
                <a:cs typeface="Arial" charset="0"/>
              </a:rPr>
              <a:t> and short length.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Cooling electron energy</a:t>
            </a:r>
          </a:p>
          <a:p>
            <a:pPr lvl="1" indent="-109538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 up to 6.5 </a:t>
            </a:r>
            <a:r>
              <a:rPr lang="en-US" sz="1600" dirty="0" err="1">
                <a:latin typeface="Arial" charset="0"/>
                <a:cs typeface="Arial" charset="0"/>
              </a:rPr>
              <a:t>MeV</a:t>
            </a:r>
            <a:r>
              <a:rPr lang="en-US" sz="1600" dirty="0">
                <a:latin typeface="Arial" charset="0"/>
                <a:cs typeface="Arial" charset="0"/>
              </a:rPr>
              <a:t> for low energy ELIC</a:t>
            </a:r>
          </a:p>
          <a:p>
            <a:pPr lvl="1" indent="-109538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 up to 33 </a:t>
            </a:r>
            <a:r>
              <a:rPr lang="en-US" sz="1600" dirty="0" err="1">
                <a:latin typeface="Arial" charset="0"/>
                <a:cs typeface="Arial" charset="0"/>
              </a:rPr>
              <a:t>MeV</a:t>
            </a:r>
            <a:r>
              <a:rPr lang="en-US" sz="1600" dirty="0">
                <a:latin typeface="Arial" charset="0"/>
                <a:cs typeface="Arial" charset="0"/>
              </a:rPr>
              <a:t> for medium energy ELIC</a:t>
            </a:r>
          </a:p>
          <a:p>
            <a:pPr lvl="1" indent="-109538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 up to 136 </a:t>
            </a:r>
            <a:r>
              <a:rPr lang="en-US" sz="1600" dirty="0" err="1">
                <a:latin typeface="Arial" charset="0"/>
                <a:cs typeface="Arial" charset="0"/>
              </a:rPr>
              <a:t>MeV</a:t>
            </a:r>
            <a:r>
              <a:rPr lang="en-US" sz="1600" dirty="0">
                <a:latin typeface="Arial" charset="0"/>
                <a:cs typeface="Arial" charset="0"/>
              </a:rPr>
              <a:t> for high energy 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Up to </a:t>
            </a:r>
            <a:r>
              <a:rPr lang="en-US" sz="1600" dirty="0" smtClean="0">
                <a:latin typeface="Arial" charset="0"/>
                <a:cs typeface="Arial" charset="0"/>
              </a:rPr>
              <a:t>3 </a:t>
            </a:r>
            <a:r>
              <a:rPr lang="en-US" sz="1600" dirty="0">
                <a:latin typeface="Arial" charset="0"/>
                <a:cs typeface="Arial" charset="0"/>
              </a:rPr>
              <a:t>A CW un-polarized beam (~</a:t>
            </a:r>
            <a:r>
              <a:rPr lang="en-US" sz="1600" dirty="0" err="1">
                <a:latin typeface="Arial" charset="0"/>
                <a:cs typeface="Arial" charset="0"/>
              </a:rPr>
              <a:t>nC</a:t>
            </a:r>
            <a:r>
              <a:rPr lang="en-US" sz="1600" dirty="0">
                <a:latin typeface="Arial" charset="0"/>
                <a:cs typeface="Arial" charset="0"/>
              </a:rPr>
              <a:t> bunch charge)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marL="233363" indent="-233363">
              <a:spcBef>
                <a:spcPct val="20000"/>
              </a:spcBef>
            </a:pPr>
            <a:r>
              <a:rPr lang="en-US" sz="2200" b="1" dirty="0">
                <a:solidFill>
                  <a:srgbClr val="0000FF"/>
                </a:solidFill>
                <a:latin typeface="Arial" charset="0"/>
                <a:cs typeface="Arial" charset="0"/>
              </a:rPr>
              <a:t>ERL Based Circulator Cooler</a:t>
            </a:r>
            <a:endParaRPr lang="en-US" sz="1800" dirty="0">
              <a:latin typeface="Arial" charset="0"/>
              <a:cs typeface="Arial" charset="0"/>
            </a:endParaRPr>
          </a:p>
          <a:p>
            <a:pPr marL="233363" indent="-233363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SRF ERL able to provide high average current CW beam with minimum RF power</a:t>
            </a:r>
          </a:p>
          <a:p>
            <a:pPr marL="233363" indent="-233363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Circulator ring for reducing average current from source/ERL</a:t>
            </a:r>
          </a:p>
          <a:p>
            <a:pPr marL="233363" indent="-233363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endParaRPr lang="en-US" sz="800" dirty="0">
              <a:latin typeface="Arial" charset="0"/>
              <a:cs typeface="Arial" charset="0"/>
            </a:endParaRPr>
          </a:p>
          <a:p>
            <a:pPr marL="233363" indent="-233363">
              <a:spcBef>
                <a:spcPct val="20000"/>
              </a:spcBef>
              <a:buClr>
                <a:schemeClr val="tx1"/>
              </a:buClr>
              <a:buSzPts val="1600"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ERL Key technologies</a:t>
            </a: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233363" indent="-233363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High intensity un-polarized electron source/injector</a:t>
            </a:r>
          </a:p>
          <a:p>
            <a:pPr marL="233363" indent="-233363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Energy Recovery </a:t>
            </a:r>
            <a:r>
              <a:rPr lang="en-US" sz="1600" dirty="0" err="1">
                <a:latin typeface="Arial" charset="0"/>
                <a:cs typeface="Arial" charset="0"/>
              </a:rPr>
              <a:t>Linac</a:t>
            </a:r>
            <a:r>
              <a:rPr lang="en-US" sz="1600" dirty="0">
                <a:latin typeface="Arial" charset="0"/>
                <a:cs typeface="Arial" charset="0"/>
              </a:rPr>
              <a:t> (ERL)</a:t>
            </a:r>
          </a:p>
          <a:p>
            <a:pPr marL="233363" indent="-233363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Fast kicker</a:t>
            </a:r>
            <a:endParaRPr lang="en-US" sz="1600" dirty="0">
              <a:latin typeface="Arial" charset="0"/>
            </a:endParaRPr>
          </a:p>
          <a:p>
            <a:pPr marL="233363" indent="-233363">
              <a:buFontTx/>
              <a:buChar char="•"/>
            </a:pPr>
            <a:endParaRPr lang="en-US" sz="800" dirty="0">
              <a:latin typeface="Arial" charset="0"/>
            </a:endParaRPr>
          </a:p>
          <a:p>
            <a:pPr marL="233363" indent="-233363"/>
            <a:r>
              <a:rPr lang="en-US" sz="2200" b="1" dirty="0">
                <a:solidFill>
                  <a:srgbClr val="0000FF"/>
                </a:solidFill>
                <a:latin typeface="Arial" charset="0"/>
              </a:rPr>
              <a:t>Beam Dynamics R&amp;D (staged cooling)</a:t>
            </a:r>
          </a:p>
        </p:txBody>
      </p:sp>
      <p:pic>
        <p:nvPicPr>
          <p:cNvPr id="26628" name="Picture 1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5715000" y="762000"/>
            <a:ext cx="3048000" cy="85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State-of-Art</a:t>
            </a:r>
          </a:p>
          <a:p>
            <a:pPr marL="233363" lvl="1"/>
            <a:r>
              <a:rPr kumimoji="1" lang="en-US" sz="1600" b="1">
                <a:latin typeface="Arial" charset="0"/>
              </a:rPr>
              <a:t>Fermilab electron cooling demo. (4.34 MeV, 0.5 A DC)</a:t>
            </a:r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 flipV="1">
            <a:off x="4191000" y="1447800"/>
            <a:ext cx="1371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13"/>
          <p:cNvGrpSpPr>
            <a:grpSpLocks/>
          </p:cNvGrpSpPr>
          <p:nvPr/>
        </p:nvGrpSpPr>
        <p:grpSpPr bwMode="auto">
          <a:xfrm>
            <a:off x="7848600" y="3733800"/>
            <a:ext cx="1295400" cy="457200"/>
            <a:chOff x="4848" y="2496"/>
            <a:chExt cx="816" cy="288"/>
          </a:xfrm>
        </p:grpSpPr>
        <p:sp>
          <p:nvSpPr>
            <p:cNvPr id="26633" name="Rectangle 10"/>
            <p:cNvSpPr>
              <a:spLocks noChangeArrowheads="1"/>
            </p:cNvSpPr>
            <p:nvPr/>
          </p:nvSpPr>
          <p:spPr bwMode="auto">
            <a:xfrm>
              <a:off x="4896" y="2496"/>
              <a:ext cx="720" cy="28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Text Box 11"/>
            <p:cNvSpPr txBox="1">
              <a:spLocks noChangeArrowheads="1"/>
            </p:cNvSpPr>
            <p:nvPr/>
          </p:nvSpPr>
          <p:spPr bwMode="auto">
            <a:xfrm>
              <a:off x="4848" y="2496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Electron circulator ring</a:t>
              </a:r>
            </a:p>
          </p:txBody>
        </p:sp>
      </p:grpSp>
      <p:sp>
        <p:nvSpPr>
          <p:cNvPr id="26632" name="Line 14"/>
          <p:cNvSpPr>
            <a:spLocks noChangeShapeType="1"/>
          </p:cNvSpPr>
          <p:nvPr/>
        </p:nvSpPr>
        <p:spPr bwMode="auto">
          <a:xfrm flipH="1" flipV="1">
            <a:off x="8153400" y="3276600"/>
            <a:ext cx="304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EC Enabling Technologies</a:t>
            </a:r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50292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76800"/>
            <a:ext cx="39624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817" name="Group 217"/>
          <p:cNvGraphicFramePr>
            <a:graphicFrameLocks noGrp="1"/>
          </p:cNvGraphicFramePr>
          <p:nvPr/>
        </p:nvGraphicFramePr>
        <p:xfrm>
          <a:off x="5791200" y="2209800"/>
          <a:ext cx="2743200" cy="2442210"/>
        </p:xfrm>
        <a:graphic>
          <a:graphicData uri="http://schemas.openxmlformats.org/drawingml/2006/table">
            <a:tbl>
              <a:tblPr/>
              <a:tblGrid>
                <a:gridCol w="1681163"/>
                <a:gridCol w="566737"/>
                <a:gridCol w="4953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Beam energy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Kick angle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Integrated BdL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GM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1.25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 BW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GHz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Kicker Aperture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Cm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Peak kicker field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Kicker Repetition Rate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MHz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Peak power/cell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KW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 power/cell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Number of cells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9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20000"/>
              </a:spcBef>
            </a:pPr>
            <a:r>
              <a:rPr lang="en-US" sz="2200" b="1" dirty="0">
                <a:latin typeface="Arial" charset="0"/>
                <a:cs typeface="Arial" charset="0"/>
              </a:rPr>
              <a:t>High intensity </a:t>
            </a:r>
            <a:r>
              <a:rPr lang="en-US" sz="2200" b="1" i="1" dirty="0">
                <a:latin typeface="Arial" charset="0"/>
                <a:cs typeface="Arial" charset="0"/>
              </a:rPr>
              <a:t>e</a:t>
            </a:r>
            <a:r>
              <a:rPr lang="en-US" sz="2200" b="1" dirty="0">
                <a:latin typeface="Arial" charset="0"/>
                <a:cs typeface="Arial" charset="0"/>
              </a:rPr>
              <a:t> source/injector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30 </a:t>
            </a:r>
            <a:r>
              <a:rPr lang="en-US" sz="1800" dirty="0" err="1">
                <a:latin typeface="Arial" charset="0"/>
                <a:cs typeface="Arial" charset="0"/>
              </a:rPr>
              <a:t>mA</a:t>
            </a:r>
            <a:r>
              <a:rPr lang="en-US" sz="1800" dirty="0">
                <a:latin typeface="Arial" charset="0"/>
                <a:cs typeface="Arial" charset="0"/>
              </a:rPr>
              <a:t>, up to </a:t>
            </a:r>
            <a:r>
              <a:rPr lang="en-US" sz="1800" dirty="0" smtClean="0">
                <a:latin typeface="Arial" charset="0"/>
                <a:cs typeface="Arial" charset="0"/>
              </a:rPr>
              <a:t>136 </a:t>
            </a:r>
            <a:r>
              <a:rPr lang="en-US" sz="1800" dirty="0" err="1">
                <a:latin typeface="Arial" charset="0"/>
                <a:cs typeface="Arial" charset="0"/>
              </a:rPr>
              <a:t>MeV</a:t>
            </a:r>
            <a:r>
              <a:rPr lang="en-US" sz="1800" dirty="0">
                <a:latin typeface="Arial" charset="0"/>
                <a:cs typeface="Arial" charset="0"/>
              </a:rPr>
              <a:t>, 1 </a:t>
            </a:r>
            <a:r>
              <a:rPr lang="en-US" sz="1800" dirty="0" err="1">
                <a:latin typeface="Arial" charset="0"/>
                <a:cs typeface="Arial" charset="0"/>
              </a:rPr>
              <a:t>nC</a:t>
            </a:r>
            <a:r>
              <a:rPr lang="en-US" sz="1800" dirty="0">
                <a:latin typeface="Arial" charset="0"/>
                <a:cs typeface="Arial" charset="0"/>
              </a:rPr>
              <a:t> bunch charge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Cathode lifetime is ok with circulator ring</a:t>
            </a:r>
            <a:endParaRPr lang="en-US" sz="1800" dirty="0">
              <a:latin typeface="Arial" charset="0"/>
              <a:cs typeface="Arial" charset="0"/>
              <a:sym typeface="Wingdings" pitchFamily="2" charset="2"/>
            </a:endParaRP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Conceptual design adopts light source (FEL) photo-injector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Beam qualities should be OK</a:t>
            </a:r>
          </a:p>
        </p:txBody>
      </p:sp>
      <p:pic>
        <p:nvPicPr>
          <p:cNvPr id="27700" name="Picture 2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233521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01" name="Rectangle 3"/>
          <p:cNvSpPr txBox="1">
            <a:spLocks noChangeArrowheads="1"/>
          </p:cNvSpPr>
          <p:nvPr/>
        </p:nvSpPr>
        <p:spPr bwMode="auto">
          <a:xfrm>
            <a:off x="5257800" y="685800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20000"/>
              </a:spcBef>
            </a:pPr>
            <a:r>
              <a:rPr lang="en-US" sz="2200" b="1">
                <a:latin typeface="Arial" charset="0"/>
                <a:cs typeface="Arial" charset="0"/>
              </a:rPr>
              <a:t>Fast kicker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  <a:cs typeface="Arial" charset="0"/>
              </a:rPr>
              <a:t>RF deflecting cavity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  <a:cs typeface="Arial" charset="0"/>
              </a:rPr>
              <a:t>High power ultra-short pulse </a:t>
            </a:r>
          </a:p>
          <a:p>
            <a:pPr marL="228600" indent="-228600" eaLnBrk="1" hangingPunct="1">
              <a:spcBef>
                <a:spcPct val="20000"/>
              </a:spcBef>
            </a:pPr>
            <a:r>
              <a:rPr lang="en-US" sz="1800">
                <a:latin typeface="Arial" charset="0"/>
                <a:cs typeface="Arial" charset="0"/>
              </a:rPr>
              <a:t>      (sub-ns, 20kW)</a:t>
            </a:r>
          </a:p>
        </p:txBody>
      </p:sp>
      <p:pic>
        <p:nvPicPr>
          <p:cNvPr id="27702" name="Picture 2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7275" y="5029200"/>
            <a:ext cx="2549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03" name="TextBox 59"/>
          <p:cNvSpPr txBox="1">
            <a:spLocks noChangeArrowheads="1"/>
          </p:cNvSpPr>
          <p:nvPr/>
        </p:nvSpPr>
        <p:spPr bwMode="auto">
          <a:xfrm>
            <a:off x="1600200" y="4495800"/>
            <a:ext cx="3276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FF"/>
                </a:solidFill>
                <a:latin typeface="Arial" charset="0"/>
                <a:cs typeface="Arial" charset="0"/>
              </a:rPr>
              <a:t>JLab FEL Gun R&amp;D</a:t>
            </a:r>
          </a:p>
        </p:txBody>
      </p:sp>
      <p:sp>
        <p:nvSpPr>
          <p:cNvPr id="27704" name="TextBox 60"/>
          <p:cNvSpPr txBox="1">
            <a:spLocks noChangeArrowheads="1"/>
          </p:cNvSpPr>
          <p:nvPr/>
        </p:nvSpPr>
        <p:spPr bwMode="auto">
          <a:xfrm>
            <a:off x="6096000" y="6324600"/>
            <a:ext cx="2819400" cy="396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  <a:latin typeface="Arial" charset="0"/>
                <a:cs typeface="Arial" charset="0"/>
              </a:rPr>
              <a:t>(J. Musson JLab, EE)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2000" cy="6858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EC Enabling Technology: ERL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2971800"/>
            <a:ext cx="5410200" cy="2362200"/>
          </a:xfrm>
        </p:spPr>
        <p:txBody>
          <a:bodyPr/>
          <a:lstStyle/>
          <a:p>
            <a:pPr marL="233363" indent="-233363">
              <a:lnSpc>
                <a:spcPct val="9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ERL based FEL </a:t>
            </a:r>
          </a:p>
          <a:p>
            <a:pPr marL="233363" indent="-233363">
              <a:lnSpc>
                <a:spcPct val="9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High average power up to14 kW (</a:t>
            </a:r>
            <a:r>
              <a:rPr lang="en-US" sz="1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world record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marL="233363" indent="-233363">
              <a:lnSpc>
                <a:spcPct val="9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mid-infrared region, extension to UV is planned</a:t>
            </a:r>
          </a:p>
          <a:p>
            <a:pPr marL="233363" indent="-233363">
              <a:lnSpc>
                <a:spcPct val="9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Photocathode DC injector, 10 </a:t>
            </a:r>
            <a:r>
              <a:rPr lang="en-US" sz="1800" dirty="0" err="1" smtClean="0">
                <a:latin typeface="Arial" charset="0"/>
                <a:cs typeface="Arial" charset="0"/>
              </a:rPr>
              <a:t>mA</a:t>
            </a:r>
            <a:r>
              <a:rPr lang="en-US" sz="1800" dirty="0" smtClean="0">
                <a:latin typeface="Arial" charset="0"/>
                <a:cs typeface="Arial" charset="0"/>
              </a:rPr>
              <a:t> class CW beam, sub-</a:t>
            </a:r>
            <a:r>
              <a:rPr lang="en-US" sz="1800" dirty="0" err="1" smtClean="0">
                <a:latin typeface="Arial" charset="0"/>
                <a:cs typeface="Arial" charset="0"/>
              </a:rPr>
              <a:t>nC</a:t>
            </a:r>
            <a:r>
              <a:rPr lang="en-US" sz="1800" dirty="0" smtClean="0">
                <a:latin typeface="Arial" charset="0"/>
                <a:cs typeface="Arial" charset="0"/>
              </a:rPr>
              <a:t> bunch charge</a:t>
            </a:r>
          </a:p>
          <a:p>
            <a:pPr marL="233363" indent="-233363">
              <a:lnSpc>
                <a:spcPct val="9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Beam energy up to 200 </a:t>
            </a:r>
            <a:r>
              <a:rPr lang="en-US" sz="1800" dirty="0" err="1" smtClean="0">
                <a:latin typeface="Arial" charset="0"/>
                <a:cs typeface="Arial" charset="0"/>
              </a:rPr>
              <a:t>MeV</a:t>
            </a:r>
            <a:r>
              <a:rPr lang="en-US" sz="1800" dirty="0" smtClean="0">
                <a:latin typeface="Arial" charset="0"/>
                <a:cs typeface="Arial" charset="0"/>
              </a:rPr>
              <a:t>, energy recovery</a:t>
            </a:r>
          </a:p>
          <a:p>
            <a:pPr marL="233363" indent="-233363">
              <a:lnSpc>
                <a:spcPct val="9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Next step/proposal: 100kW average power, 100 </a:t>
            </a:r>
            <a:r>
              <a:rPr lang="en-US" sz="1800" dirty="0" err="1" smtClean="0">
                <a:latin typeface="Arial" charset="0"/>
                <a:cs typeface="Arial" charset="0"/>
              </a:rPr>
              <a:t>mA</a:t>
            </a:r>
            <a:r>
              <a:rPr lang="en-US" sz="1800" dirty="0" smtClean="0">
                <a:latin typeface="Arial" charset="0"/>
                <a:cs typeface="Arial" charset="0"/>
              </a:rPr>
              <a:t> CW beam with ERL, </a:t>
            </a:r>
            <a:r>
              <a:rPr lang="en-US" sz="1800" dirty="0" err="1" smtClean="0">
                <a:latin typeface="Arial" charset="0"/>
                <a:cs typeface="Arial" charset="0"/>
              </a:rPr>
              <a:t>nC</a:t>
            </a:r>
            <a:r>
              <a:rPr lang="en-US" sz="1800" dirty="0" smtClean="0">
                <a:latin typeface="Arial" charset="0"/>
                <a:cs typeface="Arial" charset="0"/>
              </a:rPr>
              <a:t>-class bunch charge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7848600" cy="232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52400" y="685800"/>
            <a:ext cx="2895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66FF"/>
                </a:solidFill>
                <a:latin typeface="Arial" charset="0"/>
                <a:cs typeface="Arial" charset="0"/>
              </a:rPr>
              <a:t>JLab</a:t>
            </a:r>
            <a:r>
              <a:rPr lang="en-US" b="1" dirty="0">
                <a:solidFill>
                  <a:srgbClr val="0066FF"/>
                </a:solidFill>
                <a:latin typeface="Arial" charset="0"/>
                <a:cs typeface="Arial" charset="0"/>
              </a:rPr>
              <a:t> FEL Program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4267200" y="1371600"/>
            <a:ext cx="1905000" cy="3365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66FF"/>
                </a:solidFill>
                <a:latin typeface="Arial" charset="0"/>
                <a:cs typeface="Arial" charset="0"/>
              </a:rPr>
              <a:t>Energy Recovery</a:t>
            </a:r>
          </a:p>
        </p:txBody>
      </p:sp>
      <p:graphicFrame>
        <p:nvGraphicFramePr>
          <p:cNvPr id="26677" name="Group 53"/>
          <p:cNvGraphicFramePr>
            <a:graphicFrameLocks noGrp="1"/>
          </p:cNvGraphicFramePr>
          <p:nvPr/>
        </p:nvGraphicFramePr>
        <p:xfrm>
          <a:off x="152400" y="2895600"/>
          <a:ext cx="3581400" cy="2468880"/>
        </p:xfrm>
        <a:graphic>
          <a:graphicData uri="http://schemas.openxmlformats.org/drawingml/2006/table">
            <a:tbl>
              <a:tblPr/>
              <a:tblGrid>
                <a:gridCol w="2035175"/>
                <a:gridCol w="784225"/>
                <a:gridCol w="762000"/>
              </a:tblGrid>
              <a:tr h="320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9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Charge/bunch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9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9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Peak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9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9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Energy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9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Normalized emittance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µm-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28717" name="TextBox 4"/>
          <p:cNvSpPr txBox="1">
            <a:spLocks noChangeArrowheads="1"/>
          </p:cNvSpPr>
          <p:nvPr/>
        </p:nvSpPr>
        <p:spPr bwMode="auto">
          <a:xfrm>
            <a:off x="3048000" y="5334000"/>
            <a:ext cx="6096000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CC0000"/>
                </a:solidFill>
                <a:latin typeface="Arial" charset="0"/>
                <a:cs typeface="Arial" charset="0"/>
              </a:rPr>
              <a:t>JLab</a:t>
            </a:r>
            <a:r>
              <a:rPr lang="en-US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 is world leader in ERL technology !</a:t>
            </a:r>
          </a:p>
        </p:txBody>
      </p:sp>
      <p:pic>
        <p:nvPicPr>
          <p:cNvPr id="28718" name="Picture 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19325"/>
            <a:ext cx="2971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0600" y="5791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are considering using this facility to test ERL based circulator cooler ring and for beam dynamics studies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Crab Crossing &amp; Crab Cavity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5181600" cy="2133600"/>
          </a:xfrm>
        </p:spPr>
        <p:txBody>
          <a:bodyPr/>
          <a:lstStyle/>
          <a:p>
            <a:pPr marL="231775" indent="-231775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latin typeface="Arial" charset="0"/>
              </a:rPr>
              <a:t>Issues</a:t>
            </a:r>
          </a:p>
          <a:p>
            <a:pPr marL="231775" indent="-231775" eaLnBrk="1" hangingPunct="1">
              <a:buClr>
                <a:schemeClr val="tx1"/>
              </a:buClr>
            </a:pPr>
            <a:r>
              <a:rPr lang="en-US" sz="1800" dirty="0" smtClean="0">
                <a:latin typeface="Arial" charset="0"/>
              </a:rPr>
              <a:t>High bunch repetition requires crab crossing colliding beams to avoid parasitic beam-beam </a:t>
            </a:r>
          </a:p>
          <a:p>
            <a:pPr marL="231775" indent="-231775" eaLnBrk="1" hangingPunct="1">
              <a:buClr>
                <a:schemeClr val="tx1"/>
              </a:buClr>
            </a:pPr>
            <a:r>
              <a:rPr lang="en-US" sz="1800" dirty="0" smtClean="0">
                <a:latin typeface="Arial" charset="0"/>
              </a:rPr>
              <a:t>Crab cavities are needed to restore head-on collision and avoid luminosity reduction</a:t>
            </a:r>
          </a:p>
          <a:p>
            <a:pPr marL="231775" indent="-231775" eaLnBrk="1" hangingPunct="1">
              <a:buClr>
                <a:schemeClr val="tx1"/>
              </a:buClr>
            </a:pPr>
            <a:r>
              <a:rPr lang="en-US" sz="1800" dirty="0" smtClean="0">
                <a:latin typeface="Arial" charset="0"/>
              </a:rPr>
              <a:t>ELIC crossing angle: ~ </a:t>
            </a: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2x12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mrad</a:t>
            </a:r>
            <a:r>
              <a:rPr lang="en-US" sz="1800" dirty="0" smtClean="0">
                <a:latin typeface="Arial" charset="0"/>
              </a:rPr>
              <a:t> (9+9 m IR)</a:t>
            </a:r>
          </a:p>
        </p:txBody>
      </p:sp>
      <p:pic>
        <p:nvPicPr>
          <p:cNvPr id="29700" name="Picture 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838200"/>
            <a:ext cx="3505200" cy="20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863" name="Group 215"/>
          <p:cNvGraphicFramePr>
            <a:graphicFrameLocks noGrp="1"/>
          </p:cNvGraphicFramePr>
          <p:nvPr/>
        </p:nvGraphicFramePr>
        <p:xfrm>
          <a:off x="228600" y="2743200"/>
          <a:ext cx="4648200" cy="1950720"/>
        </p:xfrm>
        <a:graphic>
          <a:graphicData uri="http://schemas.openxmlformats.org/drawingml/2006/table">
            <a:tbl>
              <a:tblPr/>
              <a:tblGrid>
                <a:gridCol w="914400"/>
                <a:gridCol w="838200"/>
                <a:gridCol w="1295400"/>
                <a:gridCol w="1600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Stage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Beam Energy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(GeV/c)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Integrated Kicking Voltage (MV)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R&amp;D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 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State-of-art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 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State-of-art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too far away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pic>
        <p:nvPicPr>
          <p:cNvPr id="29733" name="Picture 2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2004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4" name="Rectangle 212"/>
          <p:cNvSpPr>
            <a:spLocks noChangeArrowheads="1"/>
          </p:cNvSpPr>
          <p:nvPr/>
        </p:nvSpPr>
        <p:spPr bwMode="auto">
          <a:xfrm>
            <a:off x="5257800" y="5334000"/>
            <a:ext cx="3810000" cy="1130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State-of-art: </a:t>
            </a:r>
          </a:p>
          <a:p>
            <a:r>
              <a:rPr lang="en-US" sz="1600">
                <a:latin typeface="Arial" charset="0"/>
              </a:rPr>
              <a:t>   </a:t>
            </a:r>
            <a:r>
              <a:rPr lang="en-US" sz="1600" b="1">
                <a:latin typeface="Arial" charset="0"/>
              </a:rPr>
              <a:t>KEKB Squashed cell@TM110 Mode </a:t>
            </a:r>
          </a:p>
          <a:p>
            <a:r>
              <a:rPr lang="en-US" sz="1600" b="1">
                <a:latin typeface="Arial" charset="0"/>
              </a:rPr>
              <a:t>   Crossing angle = 2 x 11 mrad </a:t>
            </a:r>
          </a:p>
          <a:p>
            <a:r>
              <a:rPr lang="en-US" sz="1600" b="1">
                <a:latin typeface="Arial" charset="0"/>
              </a:rPr>
              <a:t>   V</a:t>
            </a:r>
            <a:r>
              <a:rPr lang="en-US" sz="1600" b="1" baseline="-25000">
                <a:latin typeface="Arial" charset="0"/>
              </a:rPr>
              <a:t>kick</a:t>
            </a:r>
            <a:r>
              <a:rPr lang="en-US" sz="1600" b="1">
                <a:latin typeface="Arial" charset="0"/>
              </a:rPr>
              <a:t>=1.4 MV, E</a:t>
            </a:r>
            <a:r>
              <a:rPr lang="en-US" sz="1600" b="1" baseline="-25000">
                <a:latin typeface="Arial" charset="0"/>
              </a:rPr>
              <a:t>sp</a:t>
            </a:r>
            <a:r>
              <a:rPr lang="en-US" sz="1600" b="1">
                <a:latin typeface="Arial" charset="0"/>
              </a:rPr>
              <a:t>= 21 MV/m</a:t>
            </a:r>
          </a:p>
        </p:txBody>
      </p:sp>
      <p:sp>
        <p:nvSpPr>
          <p:cNvPr id="29735" name="Rectangle 3"/>
          <p:cNvSpPr>
            <a:spLocks noChangeArrowheads="1"/>
          </p:cNvSpPr>
          <p:nvPr/>
        </p:nvSpPr>
        <p:spPr bwMode="auto">
          <a:xfrm>
            <a:off x="304800" y="4953000"/>
            <a:ext cx="472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dirty="0">
                <a:latin typeface="Arial" charset="0"/>
              </a:rPr>
              <a:t>Crab cavity development &amp; gradient limits</a:t>
            </a:r>
          </a:p>
          <a:p>
            <a:pPr marL="233363" indent="-233363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dirty="0">
                <a:latin typeface="Arial" charset="0"/>
              </a:rPr>
              <a:t>Phase &amp; amplitude stability requirements</a:t>
            </a:r>
          </a:p>
          <a:p>
            <a:pPr marL="233363" indent="-233363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dirty="0">
                <a:latin typeface="Arial" charset="0"/>
              </a:rPr>
              <a:t>Beam dynamics/luminosity dependence of crab crossing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6096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JLab Crab Cavity Development</a:t>
            </a:r>
          </a:p>
        </p:txBody>
      </p:sp>
      <p:pic>
        <p:nvPicPr>
          <p:cNvPr id="30723" name="Picture 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20788"/>
            <a:ext cx="28956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 l="4546" t="11766" r="4546" b="11766"/>
          <a:stretch>
            <a:fillRect/>
          </a:stretch>
        </p:blipFill>
        <p:spPr bwMode="auto">
          <a:xfrm>
            <a:off x="7162800" y="1071563"/>
            <a:ext cx="1752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D:\IMG_0260.JPG"/>
          <p:cNvPicPr>
            <a:picLocks noChangeAspect="1" noChangeArrowheads="1"/>
          </p:cNvPicPr>
          <p:nvPr/>
        </p:nvPicPr>
        <p:blipFill>
          <a:blip r:embed="rId5"/>
          <a:srcRect t="22223"/>
          <a:stretch>
            <a:fillRect/>
          </a:stretch>
        </p:blipFill>
        <p:spPr bwMode="auto">
          <a:xfrm>
            <a:off x="7162800" y="2057400"/>
            <a:ext cx="17240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4876800" y="714375"/>
            <a:ext cx="403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Elliptical squashed SRF cavity R&amp;D for APS (JLab/LBNL/AL/Tsinghua Univ.)</a:t>
            </a:r>
          </a:p>
        </p:txBody>
      </p:sp>
      <p:pic>
        <p:nvPicPr>
          <p:cNvPr id="30727" name="Picture 20"/>
          <p:cNvPicPr>
            <a:picLocks noChangeAspect="1" noChangeArrowheads="1"/>
          </p:cNvPicPr>
          <p:nvPr/>
        </p:nvPicPr>
        <p:blipFill>
          <a:blip r:embed="rId6"/>
          <a:srcRect l="30682" r="32948"/>
          <a:stretch>
            <a:fillRect/>
          </a:stretch>
        </p:blipFill>
        <p:spPr bwMode="auto">
          <a:xfrm>
            <a:off x="914400" y="1219200"/>
            <a:ext cx="2209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76200" y="714375"/>
            <a:ext cx="449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chemeClr val="tx2"/>
                </a:solidFill>
                <a:latin typeface="Arial" charset="0"/>
                <a:ea typeface="SimSun" pitchFamily="2" charset="-122"/>
              </a:rPr>
              <a:t>Multi-cell TM110 and Loaded Structure of Crabbing Cavity (JLab/Cockcroft/Lancaster)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6019800" y="3673475"/>
            <a:ext cx="3124200" cy="517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" charset="0"/>
              </a:rPr>
              <a:t>J. Delayen, H. Wang, PRST 2009 </a:t>
            </a:r>
          </a:p>
          <a:p>
            <a:r>
              <a:rPr lang="en-US" sz="1400" b="1">
                <a:latin typeface="Arial" charset="0"/>
              </a:rPr>
              <a:t>J. Delayen, JLab seminar, 02/19/09 </a:t>
            </a:r>
          </a:p>
        </p:txBody>
      </p:sp>
      <p:pic>
        <p:nvPicPr>
          <p:cNvPr id="3073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276600"/>
            <a:ext cx="1981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99050"/>
            <a:ext cx="2286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2" name="Group 22"/>
          <p:cNvGrpSpPr>
            <a:grpSpLocks/>
          </p:cNvGrpSpPr>
          <p:nvPr/>
        </p:nvGrpSpPr>
        <p:grpSpPr bwMode="auto">
          <a:xfrm>
            <a:off x="6324600" y="4213225"/>
            <a:ext cx="2743200" cy="2644775"/>
            <a:chOff x="1296" y="2496"/>
            <a:chExt cx="1728" cy="1666"/>
          </a:xfrm>
        </p:grpSpPr>
        <p:pic>
          <p:nvPicPr>
            <p:cNvPr id="30738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16" y="2496"/>
              <a:ext cx="844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9" name="Picture 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60" y="2502"/>
              <a:ext cx="864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0" name="Picture 2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96" y="3326"/>
              <a:ext cx="864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1" name="Picture 2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60" y="3334"/>
              <a:ext cx="864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0" y="3276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Arial" charset="0"/>
              </a:rPr>
              <a:t>Single cell</a:t>
            </a:r>
          </a:p>
        </p:txBody>
      </p:sp>
      <p:sp>
        <p:nvSpPr>
          <p:cNvPr id="30734" name="Text Box 24"/>
          <p:cNvSpPr txBox="1">
            <a:spLocks noChangeArrowheads="1"/>
          </p:cNvSpPr>
          <p:nvPr/>
        </p:nvSpPr>
        <p:spPr bwMode="auto">
          <a:xfrm>
            <a:off x="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Arial" charset="0"/>
              </a:rPr>
              <a:t>Multi cell</a:t>
            </a:r>
          </a:p>
        </p:txBody>
      </p:sp>
      <p:sp>
        <p:nvSpPr>
          <p:cNvPr id="30735" name="Text Box 25"/>
          <p:cNvSpPr txBox="1">
            <a:spLocks noChangeArrowheads="1"/>
          </p:cNvSpPr>
          <p:nvPr/>
        </p:nvSpPr>
        <p:spPr bwMode="auto">
          <a:xfrm>
            <a:off x="2286000" y="3733800"/>
            <a:ext cx="42672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  <a:latin typeface="Arial" charset="0"/>
              </a:rPr>
              <a:t>New (Innovative) Program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Compact TEM-type, parallel-bar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 Deflecting </a:t>
            </a:r>
            <a:r>
              <a:rPr lang="en-US" sz="1800">
                <a:latin typeface="Arial" charset="0"/>
                <a:sym typeface="Wingdings" pitchFamily="2" charset="2"/>
              </a:rPr>
              <a:t> 12 GeV CEBAF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  <a:sym typeface="Wingdings" pitchFamily="2" charset="2"/>
              </a:rPr>
              <a:t> Crabbing  ELIC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  <a:sym typeface="Wingdings" pitchFamily="2" charset="2"/>
              </a:rPr>
              <a:t> Providing high transverse kinking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  <a:sym typeface="Wingdings" pitchFamily="2" charset="2"/>
              </a:rPr>
              <a:t>Single cell: 37x50cm, 4 MV@500MHz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Multi-cell: ~ n x (37 cm), n x (4 MV)</a:t>
            </a:r>
          </a:p>
        </p:txBody>
      </p:sp>
      <p:sp>
        <p:nvSpPr>
          <p:cNvPr id="30736" name="Rectangle 14"/>
          <p:cNvSpPr>
            <a:spLocks noChangeArrowheads="1"/>
          </p:cNvSpPr>
          <p:nvPr/>
        </p:nvSpPr>
        <p:spPr bwMode="auto">
          <a:xfrm>
            <a:off x="3048000" y="2743200"/>
            <a:ext cx="2971800" cy="517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" charset="0"/>
              </a:rPr>
              <a:t>H. Wang, R. Rimmer, 12/10/2008 Moun Collider Design Workshop</a:t>
            </a:r>
          </a:p>
        </p:txBody>
      </p:sp>
      <p:sp>
        <p:nvSpPr>
          <p:cNvPr id="30737" name="Text Box 30"/>
          <p:cNvSpPr txBox="1">
            <a:spLocks noChangeArrowheads="1"/>
          </p:cNvSpPr>
          <p:nvPr/>
        </p:nvSpPr>
        <p:spPr bwMode="auto">
          <a:xfrm>
            <a:off x="6477000" y="52578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charset="0"/>
              </a:rPr>
              <a:t>E&amp;M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848600" cy="6096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Great News From KEK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2672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152400" y="838200"/>
            <a:ext cx="4038600" cy="10683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  <a:latin typeface="Arial" charset="0"/>
              </a:rPr>
              <a:t>KEK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 Press Release </a:t>
            </a:r>
            <a:r>
              <a:rPr lang="en-US" sz="1600" b="1">
                <a:solidFill>
                  <a:srgbClr val="FF3300"/>
                </a:solidFill>
                <a:latin typeface="Arial" charset="0"/>
              </a:rPr>
              <a:t>(05/11/09)</a:t>
            </a:r>
            <a:endParaRPr lang="en-US" b="1">
              <a:solidFill>
                <a:srgbClr val="FF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“Using Crab Cavities, KEKB Breaks Luminosity World Record”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152400" y="2055813"/>
            <a:ext cx="4038600" cy="10683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Symmetry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Breaking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FF3300"/>
                </a:solidFill>
                <a:latin typeface="Arial" charset="0"/>
              </a:rPr>
              <a:t>(05/11/09)</a:t>
            </a:r>
            <a:endParaRPr lang="en-US" b="1">
              <a:solidFill>
                <a:srgbClr val="FF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“Record luminosity collisions due to “crab” crossing, </a:t>
            </a:r>
          </a:p>
        </p:txBody>
      </p:sp>
      <p:pic>
        <p:nvPicPr>
          <p:cNvPr id="3175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44958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648200"/>
            <a:ext cx="2667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551363"/>
            <a:ext cx="23622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4800600" y="6400800"/>
            <a:ext cx="4021138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Trick: 28 skew sextupoles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153400" cy="6858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Forming High Intensity Ion Beam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733800"/>
            <a:ext cx="5181600" cy="2362200"/>
          </a:xfrm>
        </p:spPr>
        <p:txBody>
          <a:bodyPr/>
          <a:lstStyle/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Arial" charset="0"/>
              </a:rPr>
              <a:t>Stacking/accumulation process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Multi-turn (~20) pulse injection from SRF </a:t>
            </a:r>
            <a:r>
              <a:rPr lang="en-US" sz="1800" dirty="0" err="1" smtClean="0">
                <a:latin typeface="Arial" charset="0"/>
              </a:rPr>
              <a:t>linac</a:t>
            </a:r>
            <a:r>
              <a:rPr lang="en-US" sz="1800" dirty="0" smtClean="0">
                <a:latin typeface="Arial" charset="0"/>
              </a:rPr>
              <a:t> into an accumulator-cooler ring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Damping/cooling of injected beam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Accumulation of 1 A coasted beam at space charge limited </a:t>
            </a:r>
            <a:r>
              <a:rPr lang="en-US" sz="1800" dirty="0" err="1" smtClean="0">
                <a:latin typeface="Arial" charset="0"/>
              </a:rPr>
              <a:t>emittence</a:t>
            </a:r>
            <a:r>
              <a:rPr lang="en-US" sz="1800" dirty="0" smtClean="0">
                <a:latin typeface="Arial" charset="0"/>
              </a:rPr>
              <a:t> 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Fill </a:t>
            </a:r>
            <a:r>
              <a:rPr lang="en-US" sz="1800" dirty="0" err="1" smtClean="0">
                <a:latin typeface="Arial" charset="0"/>
              </a:rPr>
              <a:t>prebooster</a:t>
            </a:r>
            <a:r>
              <a:rPr lang="en-US" sz="1800" dirty="0" smtClean="0">
                <a:latin typeface="Arial" charset="0"/>
              </a:rPr>
              <a:t>/large booster, then acceleration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Switch to collider ring for energy booster, RF bunching and initial/continuous cooing </a:t>
            </a:r>
            <a:endParaRPr lang="en-US" sz="1800" b="1" i="1" dirty="0" smtClean="0">
              <a:latin typeface="Arial" charset="0"/>
            </a:endParaRPr>
          </a:p>
          <a:p>
            <a:pPr marL="228600" indent="-228600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>
              <a:latin typeface="Arial" charset="0"/>
            </a:endParaRPr>
          </a:p>
        </p:txBody>
      </p:sp>
      <p:graphicFrame>
        <p:nvGraphicFramePr>
          <p:cNvPr id="106500" name="Group 4"/>
          <p:cNvGraphicFramePr>
            <a:graphicFrameLocks noGrp="1"/>
          </p:cNvGraphicFramePr>
          <p:nvPr>
            <p:ph sz="quarter" idx="2"/>
          </p:nvPr>
        </p:nvGraphicFramePr>
        <p:xfrm>
          <a:off x="5715000" y="4038598"/>
          <a:ext cx="3276600" cy="1981202"/>
        </p:xfrm>
        <a:graphic>
          <a:graphicData uri="http://schemas.openxmlformats.org/drawingml/2006/table">
            <a:tbl>
              <a:tblPr/>
              <a:tblGrid>
                <a:gridCol w="1981200"/>
                <a:gridCol w="533400"/>
                <a:gridCol w="762000"/>
              </a:tblGrid>
              <a:tr h="2095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Circumference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Arc radius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Crossing straights length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x 15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Energy/u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GeV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0.2 -0.4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Electron current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Electron energy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KeV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100-200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Cooling time for protons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Stacked ion current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Norm. emit. After stacking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µm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6019800" y="3733800"/>
            <a:ext cx="266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686050" algn="l"/>
              </a:tabLst>
            </a:pPr>
            <a:r>
              <a:rPr lang="en-GB" sz="1200" b="1" dirty="0">
                <a:latin typeface="Arial" charset="0"/>
              </a:rPr>
              <a:t>Stacking proton beam in ACR</a:t>
            </a:r>
          </a:p>
        </p:txBody>
      </p:sp>
      <p:graphicFrame>
        <p:nvGraphicFramePr>
          <p:cNvPr id="106543" name="Group 47"/>
          <p:cNvGraphicFramePr>
            <a:graphicFrameLocks noGrp="1"/>
          </p:cNvGraphicFramePr>
          <p:nvPr>
            <p:ph sz="quarter" idx="3"/>
          </p:nvPr>
        </p:nvGraphicFramePr>
        <p:xfrm>
          <a:off x="152400" y="738227"/>
          <a:ext cx="8763000" cy="2919373"/>
        </p:xfrm>
        <a:graphic>
          <a:graphicData uri="http://schemas.openxmlformats.org/drawingml/2006/table">
            <a:tbl>
              <a:tblPr/>
              <a:tblGrid>
                <a:gridCol w="2286000"/>
                <a:gridCol w="1143000"/>
                <a:gridCol w="1447800"/>
                <a:gridCol w="1524000"/>
                <a:gridCol w="2362200"/>
              </a:tblGrid>
              <a:tr h="3712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Length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/c)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Cooling Scheme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Source/SRF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stripping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Accumulator-cooler Ring 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prebooster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 electron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Stacking/accumulating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booster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energy ring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(booster)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 ring/Energy boosting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bunching (for collision)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energy ring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(large booster)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boosting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bunching (for collision)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energy ring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 ring/energy boosting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bunching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00200" y="6096000"/>
            <a:ext cx="6629400" cy="707886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addition to simulation study, we are considering team up with ORNL to study space charge effect at SNS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3820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Great Opportunities Ahead of 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914400"/>
            <a:ext cx="4191000" cy="39624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en-US" sz="2000" b="1" smtClean="0">
                <a:latin typeface="Arial" charset="0"/>
              </a:rPr>
              <a:t>12 GeV CEBAF Upgrade</a:t>
            </a:r>
          </a:p>
          <a:p>
            <a:pPr marL="569913" lvl="1" indent="-2222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CD3 for upgrade approved,</a:t>
            </a:r>
          </a:p>
          <a:p>
            <a:pPr marL="569913" lvl="1" indent="-2222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Construction already started</a:t>
            </a:r>
          </a:p>
          <a:p>
            <a:pPr marL="569913" lvl="1" indent="-2222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Exciting fixed target program beyond 2020</a:t>
            </a:r>
          </a:p>
          <a:p>
            <a:pPr marL="569913" lvl="1" indent="-22225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000" smtClean="0">
              <a:latin typeface="Arial" charset="0"/>
            </a:endParaRPr>
          </a:p>
          <a:p>
            <a:pPr marL="233363" indent="-233363" eaLnBrk="1" hangingPunct="1">
              <a:lnSpc>
                <a:spcPct val="90000"/>
              </a:lnSpc>
            </a:pPr>
            <a:r>
              <a:rPr lang="en-US" sz="2000" b="1" smtClean="0">
                <a:latin typeface="Arial" charset="0"/>
              </a:rPr>
              <a:t>What CEBAF will provide</a:t>
            </a:r>
          </a:p>
          <a:p>
            <a:pPr marL="569913" lvl="1" indent="-2222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Up to 12 GeV CW electron beam</a:t>
            </a:r>
          </a:p>
          <a:p>
            <a:pPr marL="569913" lvl="1" indent="-2222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High repetition rate (3x499 MHz)</a:t>
            </a:r>
          </a:p>
          <a:p>
            <a:pPr marL="569913" lvl="1" indent="-2222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High polarization (&gt;80%)</a:t>
            </a:r>
          </a:p>
          <a:p>
            <a:pPr marL="569913" lvl="1" indent="-2222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Very good beam quality</a:t>
            </a:r>
          </a:p>
          <a:p>
            <a:pPr marL="569913" lvl="1" indent="-2222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World first multi-pass recirculated SRF linac above GeV energy  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62000" y="4800600"/>
            <a:ext cx="815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9913" lvl="1" indent="-2222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700">
              <a:latin typeface="Arial" charset="0"/>
            </a:endParaRPr>
          </a:p>
          <a:p>
            <a:pPr marL="233363" indent="-233363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latin typeface="Arial" charset="0"/>
              </a:rPr>
              <a:t>Opportunity</a:t>
            </a:r>
            <a:r>
              <a:rPr lang="en-US"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 </a:t>
            </a:r>
            <a:r>
              <a:rPr lang="en-US" sz="3600" b="1" i="1">
                <a:solidFill>
                  <a:srgbClr val="0066FF"/>
                </a:solidFill>
                <a:latin typeface="Arial" charset="0"/>
              </a:rPr>
              <a:t>Electron-Ion Collider</a:t>
            </a:r>
            <a:r>
              <a:rPr lang="en-US" sz="2800" b="1" i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on CEBAF</a:t>
            </a:r>
          </a:p>
          <a:p>
            <a:pPr marL="569913" lvl="1" indent="-22225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latin typeface="Arial" charset="0"/>
              </a:rPr>
              <a:t>Add a </a:t>
            </a:r>
            <a:r>
              <a:rPr lang="en-US" sz="1800" i="1">
                <a:solidFill>
                  <a:srgbClr val="FF3300"/>
                </a:solidFill>
                <a:latin typeface="Arial" charset="0"/>
              </a:rPr>
              <a:t>modern</a:t>
            </a:r>
            <a:r>
              <a:rPr lang="en-US" sz="1800">
                <a:latin typeface="Arial" charset="0"/>
              </a:rPr>
              <a:t> ion complex with a </a:t>
            </a:r>
            <a:r>
              <a:rPr lang="en-US" sz="1800" i="1">
                <a:latin typeface="Arial" charset="0"/>
              </a:rPr>
              <a:t>Green Field</a:t>
            </a:r>
            <a:r>
              <a:rPr lang="en-US" sz="1800">
                <a:latin typeface="Arial" charset="0"/>
              </a:rPr>
              <a:t> design</a:t>
            </a:r>
          </a:p>
          <a:p>
            <a:pPr marL="569913" lvl="1" indent="-22225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latin typeface="Arial" charset="0"/>
                <a:cs typeface="Arial" charset="0"/>
              </a:rPr>
              <a:t>Expand science program beyond 12 GeV CEBAF fixed target physics</a:t>
            </a:r>
          </a:p>
          <a:p>
            <a:pPr marL="569913" lvl="1" indent="-22225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latin typeface="Arial" charset="0"/>
                <a:cs typeface="Arial" charset="0"/>
              </a:rPr>
              <a:t>Open up new science domain with higher CM energy</a:t>
            </a:r>
            <a:endParaRPr lang="en-US" sz="2800" b="1" i="1">
              <a:solidFill>
                <a:srgbClr val="CC0000"/>
              </a:solidFill>
              <a:latin typeface="Arial" charset="0"/>
            </a:endParaRPr>
          </a:p>
        </p:txBody>
      </p:sp>
      <p:grpSp>
        <p:nvGrpSpPr>
          <p:cNvPr id="7173" name="Group 20"/>
          <p:cNvGrpSpPr>
            <a:grpSpLocks/>
          </p:cNvGrpSpPr>
          <p:nvPr/>
        </p:nvGrpSpPr>
        <p:grpSpPr bwMode="auto">
          <a:xfrm>
            <a:off x="304800" y="1335088"/>
            <a:ext cx="4114800" cy="3465512"/>
            <a:chOff x="240" y="804"/>
            <a:chExt cx="2928" cy="2502"/>
          </a:xfrm>
        </p:grpSpPr>
        <p:pic>
          <p:nvPicPr>
            <p:cNvPr id="717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49"/>
              <a:ext cx="2928" cy="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Line 13"/>
            <p:cNvSpPr>
              <a:spLocks noChangeShapeType="1"/>
            </p:cNvSpPr>
            <p:nvPr/>
          </p:nvSpPr>
          <p:spPr bwMode="auto">
            <a:xfrm flipH="1" flipV="1">
              <a:off x="1464" y="2478"/>
              <a:ext cx="87" cy="49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Text Box 14"/>
            <p:cNvSpPr txBox="1">
              <a:spLocks noChangeArrowheads="1"/>
            </p:cNvSpPr>
            <p:nvPr/>
          </p:nvSpPr>
          <p:spPr bwMode="auto">
            <a:xfrm>
              <a:off x="1114" y="2976"/>
              <a:ext cx="8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11 GeV max energy</a:t>
              </a:r>
            </a:p>
          </p:txBody>
        </p:sp>
        <p:sp>
          <p:nvSpPr>
            <p:cNvPr id="7177" name="Text Box 18"/>
            <p:cNvSpPr txBox="1">
              <a:spLocks noChangeArrowheads="1"/>
            </p:cNvSpPr>
            <p:nvPr/>
          </p:nvSpPr>
          <p:spPr bwMode="auto">
            <a:xfrm>
              <a:off x="1680" y="804"/>
              <a:ext cx="701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12 GeV max 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620000" cy="457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Beam-Beam Interactions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5800" y="4343400"/>
            <a:ext cx="4572000" cy="2133600"/>
          </a:xfrm>
          <a:ln w="19050">
            <a:solidFill>
              <a:srgbClr val="0000FF"/>
            </a:solidFill>
          </a:ln>
        </p:spPr>
        <p:txBody>
          <a:bodyPr/>
          <a:lstStyle/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Arial" charset="0"/>
              </a:rPr>
              <a:t>Low-to-medium energy b-b problem</a:t>
            </a:r>
          </a:p>
          <a:p>
            <a:pPr marL="230188" indent="-230188" eaLnBrk="1" hangingPunct="1">
              <a:lnSpc>
                <a:spcPct val="80000"/>
              </a:lnSpc>
            </a:pPr>
            <a:r>
              <a:rPr lang="en-US" sz="1800" smtClean="0">
                <a:latin typeface="Arial" charset="0"/>
              </a:rPr>
              <a:t>Non-relativistic, space charge dominated</a:t>
            </a:r>
          </a:p>
          <a:p>
            <a:pPr marL="230188" indent="-230188" eaLnBrk="1" hangingPunct="1">
              <a:lnSpc>
                <a:spcPct val="80000"/>
              </a:lnSpc>
            </a:pPr>
            <a:r>
              <a:rPr lang="en-US" sz="1800" smtClean="0">
                <a:latin typeface="Arial" charset="0"/>
              </a:rPr>
              <a:t>Ring transport can’t be treated as a one-turn map, coupling everywhere</a:t>
            </a:r>
          </a:p>
          <a:p>
            <a:pPr marL="230188" indent="-230188" eaLnBrk="1" hangingPunct="1">
              <a:lnSpc>
                <a:spcPct val="80000"/>
              </a:lnSpc>
            </a:pPr>
            <a:r>
              <a:rPr lang="en-US" sz="1800" smtClean="0">
                <a:latin typeface="Arial" charset="0"/>
              </a:rPr>
              <a:t>Long ion bunch (up to 20 x </a:t>
            </a:r>
            <a:r>
              <a:rPr lang="el-GR" sz="1800" smtClean="0">
                <a:latin typeface="Arial" charset="0"/>
                <a:cs typeface="Arial" charset="0"/>
              </a:rPr>
              <a:t>β</a:t>
            </a:r>
            <a:r>
              <a:rPr lang="en-US" sz="1800" smtClean="0">
                <a:latin typeface="Arial" charset="0"/>
                <a:cs typeface="Arial" charset="0"/>
              </a:rPr>
              <a:t>*), longitudinal dynamics important</a:t>
            </a:r>
          </a:p>
          <a:p>
            <a:pPr marL="230188" indent="-230188" eaLnBrk="1" hangingPunct="1">
              <a:lnSpc>
                <a:spcPct val="8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Traveling focusing scheme introduces non-linear optics</a:t>
            </a:r>
            <a:endParaRPr lang="el-GR" sz="1800" smtClean="0">
              <a:latin typeface="Arial" charset="0"/>
              <a:cs typeface="Arial" charset="0"/>
            </a:endParaRPr>
          </a:p>
        </p:txBody>
      </p:sp>
      <p:grpSp>
        <p:nvGrpSpPr>
          <p:cNvPr id="2054" name="Group 1512"/>
          <p:cNvGrpSpPr>
            <a:grpSpLocks/>
          </p:cNvGrpSpPr>
          <p:nvPr/>
        </p:nvGrpSpPr>
        <p:grpSpPr bwMode="auto">
          <a:xfrm>
            <a:off x="457200" y="4419600"/>
            <a:ext cx="3886200" cy="2022475"/>
            <a:chOff x="96" y="694"/>
            <a:chExt cx="2448" cy="1274"/>
          </a:xfrm>
        </p:grpSpPr>
        <p:grpSp>
          <p:nvGrpSpPr>
            <p:cNvPr id="2059" name="Group 6"/>
            <p:cNvGrpSpPr>
              <a:grpSpLocks noChangeAspect="1"/>
            </p:cNvGrpSpPr>
            <p:nvPr/>
          </p:nvGrpSpPr>
          <p:grpSpPr bwMode="auto">
            <a:xfrm>
              <a:off x="270" y="927"/>
              <a:ext cx="2101" cy="880"/>
              <a:chOff x="648" y="1558"/>
              <a:chExt cx="4252" cy="1550"/>
            </a:xfrm>
          </p:grpSpPr>
          <p:sp>
            <p:nvSpPr>
              <p:cNvPr id="2179" name="Line 7"/>
              <p:cNvSpPr>
                <a:spLocks noChangeAspect="1" noChangeShapeType="1"/>
              </p:cNvSpPr>
              <p:nvPr/>
            </p:nvSpPr>
            <p:spPr bwMode="auto">
              <a:xfrm>
                <a:off x="2746" y="2338"/>
                <a:ext cx="2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2770" y="2338"/>
                <a:ext cx="1" cy="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2770" y="2332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10"/>
              <p:cNvSpPr>
                <a:spLocks noChangeAspect="1"/>
              </p:cNvSpPr>
              <p:nvPr/>
            </p:nvSpPr>
            <p:spPr bwMode="auto">
              <a:xfrm>
                <a:off x="2776" y="2308"/>
                <a:ext cx="31" cy="24"/>
              </a:xfrm>
              <a:custGeom>
                <a:avLst/>
                <a:gdLst>
                  <a:gd name="T0" fmla="*/ 0 w 31"/>
                  <a:gd name="T1" fmla="*/ 24 h 24"/>
                  <a:gd name="T2" fmla="*/ 13 w 31"/>
                  <a:gd name="T3" fmla="*/ 12 h 24"/>
                  <a:gd name="T4" fmla="*/ 31 w 3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24"/>
                  <a:gd name="T11" fmla="*/ 31 w 3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24">
                    <a:moveTo>
                      <a:pt x="0" y="24"/>
                    </a:moveTo>
                    <a:lnTo>
                      <a:pt x="13" y="12"/>
                    </a:lnTo>
                    <a:lnTo>
                      <a:pt x="31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2807" y="2283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2837" y="2259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3"/>
              <p:cNvSpPr>
                <a:spLocks noChangeAspect="1"/>
              </p:cNvSpPr>
              <p:nvPr/>
            </p:nvSpPr>
            <p:spPr bwMode="auto">
              <a:xfrm>
                <a:off x="2868" y="2235"/>
                <a:ext cx="37" cy="24"/>
              </a:xfrm>
              <a:custGeom>
                <a:avLst/>
                <a:gdLst>
                  <a:gd name="T0" fmla="*/ 0 w 37"/>
                  <a:gd name="T1" fmla="*/ 24 h 24"/>
                  <a:gd name="T2" fmla="*/ 18 w 37"/>
                  <a:gd name="T3" fmla="*/ 12 h 24"/>
                  <a:gd name="T4" fmla="*/ 37 w 3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24"/>
                  <a:gd name="T11" fmla="*/ 37 w 3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24">
                    <a:moveTo>
                      <a:pt x="0" y="24"/>
                    </a:moveTo>
                    <a:lnTo>
                      <a:pt x="18" y="12"/>
                    </a:lnTo>
                    <a:lnTo>
                      <a:pt x="3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2905" y="2210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2935" y="2186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2966" y="2161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2996" y="2137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3027" y="2113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3057" y="2088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20"/>
              <p:cNvSpPr>
                <a:spLocks noChangeAspect="1"/>
              </p:cNvSpPr>
              <p:nvPr/>
            </p:nvSpPr>
            <p:spPr bwMode="auto">
              <a:xfrm>
                <a:off x="3088" y="2064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18 w 36"/>
                  <a:gd name="T3" fmla="*/ 12 h 24"/>
                  <a:gd name="T4" fmla="*/ 36 w 36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24"/>
                  <a:gd name="T11" fmla="*/ 36 w 3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24">
                    <a:moveTo>
                      <a:pt x="0" y="24"/>
                    </a:moveTo>
                    <a:lnTo>
                      <a:pt x="18" y="12"/>
                    </a:lnTo>
                    <a:lnTo>
                      <a:pt x="3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3124" y="2039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3155" y="2015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3185" y="1991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3216" y="1966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3246" y="1936"/>
                <a:ext cx="31" cy="3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26"/>
              <p:cNvSpPr>
                <a:spLocks noChangeAspect="1"/>
              </p:cNvSpPr>
              <p:nvPr/>
            </p:nvSpPr>
            <p:spPr bwMode="auto">
              <a:xfrm>
                <a:off x="3277" y="1911"/>
                <a:ext cx="36" cy="25"/>
              </a:xfrm>
              <a:custGeom>
                <a:avLst/>
                <a:gdLst>
                  <a:gd name="T0" fmla="*/ 0 w 36"/>
                  <a:gd name="T1" fmla="*/ 25 h 25"/>
                  <a:gd name="T2" fmla="*/ 18 w 36"/>
                  <a:gd name="T3" fmla="*/ 12 h 25"/>
                  <a:gd name="T4" fmla="*/ 36 w 36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25"/>
                  <a:gd name="T11" fmla="*/ 36 w 36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25">
                    <a:moveTo>
                      <a:pt x="0" y="25"/>
                    </a:moveTo>
                    <a:lnTo>
                      <a:pt x="18" y="12"/>
                    </a:lnTo>
                    <a:lnTo>
                      <a:pt x="3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3313" y="1887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3344" y="1862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3374" y="1838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3405" y="1814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31"/>
              <p:cNvSpPr>
                <a:spLocks noChangeAspect="1"/>
              </p:cNvSpPr>
              <p:nvPr/>
            </p:nvSpPr>
            <p:spPr bwMode="auto">
              <a:xfrm>
                <a:off x="3435" y="1789"/>
                <a:ext cx="31" cy="25"/>
              </a:xfrm>
              <a:custGeom>
                <a:avLst/>
                <a:gdLst>
                  <a:gd name="T0" fmla="*/ 0 w 31"/>
                  <a:gd name="T1" fmla="*/ 25 h 25"/>
                  <a:gd name="T2" fmla="*/ 19 w 31"/>
                  <a:gd name="T3" fmla="*/ 12 h 25"/>
                  <a:gd name="T4" fmla="*/ 31 w 3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25"/>
                  <a:gd name="T11" fmla="*/ 31 w 3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25">
                    <a:moveTo>
                      <a:pt x="0" y="25"/>
                    </a:moveTo>
                    <a:lnTo>
                      <a:pt x="19" y="12"/>
                    </a:lnTo>
                    <a:lnTo>
                      <a:pt x="31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Line 32"/>
              <p:cNvSpPr>
                <a:spLocks noChangeAspect="1" noChangeShapeType="1"/>
              </p:cNvSpPr>
              <p:nvPr/>
            </p:nvSpPr>
            <p:spPr bwMode="auto">
              <a:xfrm>
                <a:off x="3466" y="1789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33"/>
              <p:cNvSpPr>
                <a:spLocks noChangeAspect="1"/>
              </p:cNvSpPr>
              <p:nvPr/>
            </p:nvSpPr>
            <p:spPr bwMode="auto">
              <a:xfrm>
                <a:off x="3472" y="178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Line 34"/>
              <p:cNvSpPr>
                <a:spLocks noChangeAspect="1" noChangeShapeType="1"/>
              </p:cNvSpPr>
              <p:nvPr/>
            </p:nvSpPr>
            <p:spPr bwMode="auto">
              <a:xfrm>
                <a:off x="3478" y="1783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3478" y="1777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36"/>
              <p:cNvSpPr>
                <a:spLocks noChangeAspect="1"/>
              </p:cNvSpPr>
              <p:nvPr/>
            </p:nvSpPr>
            <p:spPr bwMode="auto">
              <a:xfrm>
                <a:off x="3484" y="1765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2 w 18"/>
                  <a:gd name="T3" fmla="*/ 6 h 12"/>
                  <a:gd name="T4" fmla="*/ 18 w 1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0" y="12"/>
                    </a:moveTo>
                    <a:lnTo>
                      <a:pt x="12" y="6"/>
                    </a:lnTo>
                    <a:lnTo>
                      <a:pt x="18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Line 37"/>
              <p:cNvSpPr>
                <a:spLocks noChangeAspect="1" noChangeShapeType="1"/>
              </p:cNvSpPr>
              <p:nvPr/>
            </p:nvSpPr>
            <p:spPr bwMode="auto">
              <a:xfrm>
                <a:off x="3502" y="1765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3502" y="1759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3508" y="1753"/>
                <a:ext cx="13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3521" y="1747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3527" y="1740"/>
                <a:ext cx="6" cy="7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Line 42"/>
              <p:cNvSpPr>
                <a:spLocks noChangeAspect="1" noChangeShapeType="1"/>
              </p:cNvSpPr>
              <p:nvPr/>
            </p:nvSpPr>
            <p:spPr bwMode="auto">
              <a:xfrm flipV="1">
                <a:off x="3533" y="1734"/>
                <a:ext cx="12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Line 43"/>
              <p:cNvSpPr>
                <a:spLocks noChangeAspect="1" noChangeShapeType="1"/>
              </p:cNvSpPr>
              <p:nvPr/>
            </p:nvSpPr>
            <p:spPr bwMode="auto">
              <a:xfrm flipV="1">
                <a:off x="3545" y="1728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Line 44"/>
              <p:cNvSpPr>
                <a:spLocks noChangeAspect="1" noChangeShapeType="1"/>
              </p:cNvSpPr>
              <p:nvPr/>
            </p:nvSpPr>
            <p:spPr bwMode="auto">
              <a:xfrm>
                <a:off x="3551" y="172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45"/>
              <p:cNvSpPr>
                <a:spLocks noChangeAspect="1"/>
              </p:cNvSpPr>
              <p:nvPr/>
            </p:nvSpPr>
            <p:spPr bwMode="auto">
              <a:xfrm>
                <a:off x="3551" y="172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Line 46"/>
              <p:cNvSpPr>
                <a:spLocks noChangeAspect="1" noChangeShapeType="1"/>
              </p:cNvSpPr>
              <p:nvPr/>
            </p:nvSpPr>
            <p:spPr bwMode="auto">
              <a:xfrm>
                <a:off x="3557" y="172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3563" y="1716"/>
                <a:ext cx="13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3576" y="1710"/>
                <a:ext cx="12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3588" y="1698"/>
                <a:ext cx="12" cy="1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3600" y="1692"/>
                <a:ext cx="12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51"/>
              <p:cNvSpPr>
                <a:spLocks noChangeAspect="1"/>
              </p:cNvSpPr>
              <p:nvPr/>
            </p:nvSpPr>
            <p:spPr bwMode="auto">
              <a:xfrm>
                <a:off x="3612" y="16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52"/>
              <p:cNvSpPr>
                <a:spLocks noChangeAspect="1"/>
              </p:cNvSpPr>
              <p:nvPr/>
            </p:nvSpPr>
            <p:spPr bwMode="auto">
              <a:xfrm>
                <a:off x="3618" y="1679"/>
                <a:ext cx="19" cy="7"/>
              </a:xfrm>
              <a:custGeom>
                <a:avLst/>
                <a:gdLst>
                  <a:gd name="T0" fmla="*/ 0 w 19"/>
                  <a:gd name="T1" fmla="*/ 7 h 7"/>
                  <a:gd name="T2" fmla="*/ 12 w 19"/>
                  <a:gd name="T3" fmla="*/ 0 h 7"/>
                  <a:gd name="T4" fmla="*/ 19 w 19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7"/>
                  <a:gd name="T11" fmla="*/ 19 w 19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7">
                    <a:moveTo>
                      <a:pt x="0" y="7"/>
                    </a:moveTo>
                    <a:lnTo>
                      <a:pt x="12" y="0"/>
                    </a:lnTo>
                    <a:lnTo>
                      <a:pt x="19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Line 53"/>
              <p:cNvSpPr>
                <a:spLocks noChangeAspect="1" noChangeShapeType="1"/>
              </p:cNvSpPr>
              <p:nvPr/>
            </p:nvSpPr>
            <p:spPr bwMode="auto">
              <a:xfrm>
                <a:off x="3637" y="1679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54"/>
              <p:cNvSpPr>
                <a:spLocks noChangeAspect="1"/>
              </p:cNvSpPr>
              <p:nvPr/>
            </p:nvSpPr>
            <p:spPr bwMode="auto">
              <a:xfrm>
                <a:off x="3637" y="16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Line 55"/>
              <p:cNvSpPr>
                <a:spLocks noChangeAspect="1" noChangeShapeType="1"/>
              </p:cNvSpPr>
              <p:nvPr/>
            </p:nvSpPr>
            <p:spPr bwMode="auto">
              <a:xfrm>
                <a:off x="3643" y="1673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56"/>
              <p:cNvSpPr>
                <a:spLocks noChangeAspect="1"/>
              </p:cNvSpPr>
              <p:nvPr/>
            </p:nvSpPr>
            <p:spPr bwMode="auto">
              <a:xfrm>
                <a:off x="3649" y="166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Line 57"/>
              <p:cNvSpPr>
                <a:spLocks noChangeAspect="1" noChangeShapeType="1"/>
              </p:cNvSpPr>
              <p:nvPr/>
            </p:nvSpPr>
            <p:spPr bwMode="auto">
              <a:xfrm>
                <a:off x="3655" y="1667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58"/>
              <p:cNvSpPr>
                <a:spLocks noChangeAspect="1"/>
              </p:cNvSpPr>
              <p:nvPr/>
            </p:nvSpPr>
            <p:spPr bwMode="auto">
              <a:xfrm>
                <a:off x="3655" y="166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59"/>
              <p:cNvSpPr>
                <a:spLocks noChangeAspect="1"/>
              </p:cNvSpPr>
              <p:nvPr/>
            </p:nvSpPr>
            <p:spPr bwMode="auto">
              <a:xfrm>
                <a:off x="3661" y="166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Line 60"/>
              <p:cNvSpPr>
                <a:spLocks noChangeAspect="1" noChangeShapeType="1"/>
              </p:cNvSpPr>
              <p:nvPr/>
            </p:nvSpPr>
            <p:spPr bwMode="auto">
              <a:xfrm>
                <a:off x="3673" y="166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61"/>
              <p:cNvSpPr>
                <a:spLocks noChangeAspect="1"/>
              </p:cNvSpPr>
              <p:nvPr/>
            </p:nvSpPr>
            <p:spPr bwMode="auto">
              <a:xfrm>
                <a:off x="3673" y="165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Line 62"/>
              <p:cNvSpPr>
                <a:spLocks noChangeAspect="1" noChangeShapeType="1"/>
              </p:cNvSpPr>
              <p:nvPr/>
            </p:nvSpPr>
            <p:spPr bwMode="auto">
              <a:xfrm>
                <a:off x="3679" y="1655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63"/>
              <p:cNvSpPr>
                <a:spLocks noChangeAspect="1"/>
              </p:cNvSpPr>
              <p:nvPr/>
            </p:nvSpPr>
            <p:spPr bwMode="auto">
              <a:xfrm>
                <a:off x="3679" y="1649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Line 64"/>
              <p:cNvSpPr>
                <a:spLocks noChangeAspect="1" noChangeShapeType="1"/>
              </p:cNvSpPr>
              <p:nvPr/>
            </p:nvSpPr>
            <p:spPr bwMode="auto">
              <a:xfrm>
                <a:off x="3691" y="1649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65"/>
              <p:cNvSpPr>
                <a:spLocks noChangeAspect="1"/>
              </p:cNvSpPr>
              <p:nvPr/>
            </p:nvSpPr>
            <p:spPr bwMode="auto">
              <a:xfrm>
                <a:off x="3691" y="1643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Line 66"/>
              <p:cNvSpPr>
                <a:spLocks noChangeAspect="1" noChangeShapeType="1"/>
              </p:cNvSpPr>
              <p:nvPr/>
            </p:nvSpPr>
            <p:spPr bwMode="auto">
              <a:xfrm>
                <a:off x="3698" y="1643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Line 67"/>
              <p:cNvSpPr>
                <a:spLocks noChangeAspect="1" noChangeShapeType="1"/>
              </p:cNvSpPr>
              <p:nvPr/>
            </p:nvSpPr>
            <p:spPr bwMode="auto">
              <a:xfrm>
                <a:off x="3704" y="1643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68"/>
              <p:cNvSpPr>
                <a:spLocks noChangeAspect="1"/>
              </p:cNvSpPr>
              <p:nvPr/>
            </p:nvSpPr>
            <p:spPr bwMode="auto">
              <a:xfrm>
                <a:off x="3710" y="163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Line 69"/>
              <p:cNvSpPr>
                <a:spLocks noChangeAspect="1" noChangeShapeType="1"/>
              </p:cNvSpPr>
              <p:nvPr/>
            </p:nvSpPr>
            <p:spPr bwMode="auto">
              <a:xfrm>
                <a:off x="3716" y="1637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70"/>
              <p:cNvSpPr>
                <a:spLocks noChangeAspect="1"/>
              </p:cNvSpPr>
              <p:nvPr/>
            </p:nvSpPr>
            <p:spPr bwMode="auto">
              <a:xfrm>
                <a:off x="3716" y="1631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Line 71"/>
              <p:cNvSpPr>
                <a:spLocks noChangeAspect="1" noChangeShapeType="1"/>
              </p:cNvSpPr>
              <p:nvPr/>
            </p:nvSpPr>
            <p:spPr bwMode="auto">
              <a:xfrm>
                <a:off x="3728" y="163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72"/>
              <p:cNvSpPr>
                <a:spLocks noChangeAspect="1"/>
              </p:cNvSpPr>
              <p:nvPr/>
            </p:nvSpPr>
            <p:spPr bwMode="auto">
              <a:xfrm>
                <a:off x="3728" y="162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73"/>
              <p:cNvSpPr>
                <a:spLocks noChangeAspect="1"/>
              </p:cNvSpPr>
              <p:nvPr/>
            </p:nvSpPr>
            <p:spPr bwMode="auto">
              <a:xfrm>
                <a:off x="3734" y="1625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Line 74"/>
              <p:cNvSpPr>
                <a:spLocks noChangeAspect="1" noChangeShapeType="1"/>
              </p:cNvSpPr>
              <p:nvPr/>
            </p:nvSpPr>
            <p:spPr bwMode="auto">
              <a:xfrm>
                <a:off x="3746" y="1625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75"/>
              <p:cNvSpPr>
                <a:spLocks noChangeAspect="1"/>
              </p:cNvSpPr>
              <p:nvPr/>
            </p:nvSpPr>
            <p:spPr bwMode="auto">
              <a:xfrm>
                <a:off x="3746" y="161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Line 76"/>
              <p:cNvSpPr>
                <a:spLocks noChangeAspect="1" noChangeShapeType="1"/>
              </p:cNvSpPr>
              <p:nvPr/>
            </p:nvSpPr>
            <p:spPr bwMode="auto">
              <a:xfrm>
                <a:off x="3752" y="1618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Line 77"/>
              <p:cNvSpPr>
                <a:spLocks noChangeAspect="1" noChangeShapeType="1"/>
              </p:cNvSpPr>
              <p:nvPr/>
            </p:nvSpPr>
            <p:spPr bwMode="auto">
              <a:xfrm>
                <a:off x="3759" y="161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Line 78"/>
              <p:cNvSpPr>
                <a:spLocks noChangeAspect="1" noChangeShapeType="1"/>
              </p:cNvSpPr>
              <p:nvPr/>
            </p:nvSpPr>
            <p:spPr bwMode="auto">
              <a:xfrm>
                <a:off x="3765" y="161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79"/>
              <p:cNvSpPr>
                <a:spLocks noChangeAspect="1"/>
              </p:cNvSpPr>
              <p:nvPr/>
            </p:nvSpPr>
            <p:spPr bwMode="auto">
              <a:xfrm>
                <a:off x="3765" y="161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Line 80"/>
              <p:cNvSpPr>
                <a:spLocks noChangeAspect="1" noChangeShapeType="1"/>
              </p:cNvSpPr>
              <p:nvPr/>
            </p:nvSpPr>
            <p:spPr bwMode="auto">
              <a:xfrm>
                <a:off x="3777" y="161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Line 81"/>
              <p:cNvSpPr>
                <a:spLocks noChangeAspect="1" noChangeShapeType="1"/>
              </p:cNvSpPr>
              <p:nvPr/>
            </p:nvSpPr>
            <p:spPr bwMode="auto">
              <a:xfrm>
                <a:off x="3783" y="161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Freeform 82"/>
              <p:cNvSpPr>
                <a:spLocks noChangeAspect="1"/>
              </p:cNvSpPr>
              <p:nvPr/>
            </p:nvSpPr>
            <p:spPr bwMode="auto">
              <a:xfrm>
                <a:off x="3783" y="160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Line 83"/>
              <p:cNvSpPr>
                <a:spLocks noChangeAspect="1" noChangeShapeType="1"/>
              </p:cNvSpPr>
              <p:nvPr/>
            </p:nvSpPr>
            <p:spPr bwMode="auto">
              <a:xfrm>
                <a:off x="3795" y="160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Freeform 84"/>
              <p:cNvSpPr>
                <a:spLocks noChangeAspect="1"/>
              </p:cNvSpPr>
              <p:nvPr/>
            </p:nvSpPr>
            <p:spPr bwMode="auto">
              <a:xfrm>
                <a:off x="3795" y="16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Line 85"/>
              <p:cNvSpPr>
                <a:spLocks noChangeAspect="1" noChangeShapeType="1"/>
              </p:cNvSpPr>
              <p:nvPr/>
            </p:nvSpPr>
            <p:spPr bwMode="auto">
              <a:xfrm>
                <a:off x="3801" y="160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Line 86"/>
              <p:cNvSpPr>
                <a:spLocks noChangeAspect="1" noChangeShapeType="1"/>
              </p:cNvSpPr>
              <p:nvPr/>
            </p:nvSpPr>
            <p:spPr bwMode="auto">
              <a:xfrm>
                <a:off x="3807" y="160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Line 87"/>
              <p:cNvSpPr>
                <a:spLocks noChangeAspect="1" noChangeShapeType="1"/>
              </p:cNvSpPr>
              <p:nvPr/>
            </p:nvSpPr>
            <p:spPr bwMode="auto">
              <a:xfrm>
                <a:off x="3813" y="160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Freeform 88"/>
              <p:cNvSpPr>
                <a:spLocks noChangeAspect="1"/>
              </p:cNvSpPr>
              <p:nvPr/>
            </p:nvSpPr>
            <p:spPr bwMode="auto">
              <a:xfrm>
                <a:off x="3819" y="1594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Freeform 89"/>
              <p:cNvSpPr>
                <a:spLocks noChangeAspect="1"/>
              </p:cNvSpPr>
              <p:nvPr/>
            </p:nvSpPr>
            <p:spPr bwMode="auto">
              <a:xfrm>
                <a:off x="3819" y="1594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7 w 13"/>
                  <a:gd name="T3" fmla="*/ 0 h 1"/>
                  <a:gd name="T4" fmla="*/ 13 w 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"/>
                  <a:gd name="T11" fmla="*/ 13 w 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Line 90"/>
              <p:cNvSpPr>
                <a:spLocks noChangeAspect="1" noChangeShapeType="1"/>
              </p:cNvSpPr>
              <p:nvPr/>
            </p:nvSpPr>
            <p:spPr bwMode="auto">
              <a:xfrm>
                <a:off x="3832" y="159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Freeform 91"/>
              <p:cNvSpPr>
                <a:spLocks noChangeAspect="1"/>
              </p:cNvSpPr>
              <p:nvPr/>
            </p:nvSpPr>
            <p:spPr bwMode="auto">
              <a:xfrm>
                <a:off x="3832" y="159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Freeform 92"/>
              <p:cNvSpPr>
                <a:spLocks noChangeAspect="1"/>
              </p:cNvSpPr>
              <p:nvPr/>
            </p:nvSpPr>
            <p:spPr bwMode="auto">
              <a:xfrm>
                <a:off x="3844" y="1588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Line 93"/>
              <p:cNvSpPr>
                <a:spLocks noChangeAspect="1" noChangeShapeType="1"/>
              </p:cNvSpPr>
              <p:nvPr/>
            </p:nvSpPr>
            <p:spPr bwMode="auto">
              <a:xfrm>
                <a:off x="3844" y="15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Freeform 94"/>
              <p:cNvSpPr>
                <a:spLocks noChangeAspect="1"/>
              </p:cNvSpPr>
              <p:nvPr/>
            </p:nvSpPr>
            <p:spPr bwMode="auto">
              <a:xfrm>
                <a:off x="3850" y="1588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Line 95"/>
              <p:cNvSpPr>
                <a:spLocks noChangeAspect="1" noChangeShapeType="1"/>
              </p:cNvSpPr>
              <p:nvPr/>
            </p:nvSpPr>
            <p:spPr bwMode="auto">
              <a:xfrm>
                <a:off x="3862" y="158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Freeform 96"/>
              <p:cNvSpPr>
                <a:spLocks noChangeAspect="1"/>
              </p:cNvSpPr>
              <p:nvPr/>
            </p:nvSpPr>
            <p:spPr bwMode="auto">
              <a:xfrm>
                <a:off x="3862" y="158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Line 97"/>
              <p:cNvSpPr>
                <a:spLocks noChangeAspect="1" noChangeShapeType="1"/>
              </p:cNvSpPr>
              <p:nvPr/>
            </p:nvSpPr>
            <p:spPr bwMode="auto">
              <a:xfrm>
                <a:off x="3868" y="15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Line 98"/>
              <p:cNvSpPr>
                <a:spLocks noChangeAspect="1" noChangeShapeType="1"/>
              </p:cNvSpPr>
              <p:nvPr/>
            </p:nvSpPr>
            <p:spPr bwMode="auto">
              <a:xfrm>
                <a:off x="3874" y="15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Line 99"/>
              <p:cNvSpPr>
                <a:spLocks noChangeAspect="1" noChangeShapeType="1"/>
              </p:cNvSpPr>
              <p:nvPr/>
            </p:nvSpPr>
            <p:spPr bwMode="auto">
              <a:xfrm>
                <a:off x="3880" y="15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Freeform 100"/>
              <p:cNvSpPr>
                <a:spLocks noChangeAspect="1"/>
              </p:cNvSpPr>
              <p:nvPr/>
            </p:nvSpPr>
            <p:spPr bwMode="auto">
              <a:xfrm>
                <a:off x="3880" y="1582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7 w 13"/>
                  <a:gd name="T3" fmla="*/ 0 h 1"/>
                  <a:gd name="T4" fmla="*/ 13 w 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"/>
                  <a:gd name="T11" fmla="*/ 13 w 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Freeform 101"/>
              <p:cNvSpPr>
                <a:spLocks noChangeAspect="1"/>
              </p:cNvSpPr>
              <p:nvPr/>
            </p:nvSpPr>
            <p:spPr bwMode="auto">
              <a:xfrm>
                <a:off x="3893" y="157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Line 102"/>
              <p:cNvSpPr>
                <a:spLocks noChangeAspect="1" noChangeShapeType="1"/>
              </p:cNvSpPr>
              <p:nvPr/>
            </p:nvSpPr>
            <p:spPr bwMode="auto">
              <a:xfrm>
                <a:off x="3899" y="157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Freeform 103"/>
              <p:cNvSpPr>
                <a:spLocks noChangeAspect="1"/>
              </p:cNvSpPr>
              <p:nvPr/>
            </p:nvSpPr>
            <p:spPr bwMode="auto">
              <a:xfrm>
                <a:off x="3899" y="157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Line 104"/>
              <p:cNvSpPr>
                <a:spLocks noChangeAspect="1" noChangeShapeType="1"/>
              </p:cNvSpPr>
              <p:nvPr/>
            </p:nvSpPr>
            <p:spPr bwMode="auto">
              <a:xfrm>
                <a:off x="3911" y="157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Freeform 105"/>
              <p:cNvSpPr>
                <a:spLocks noChangeAspect="1"/>
              </p:cNvSpPr>
              <p:nvPr/>
            </p:nvSpPr>
            <p:spPr bwMode="auto">
              <a:xfrm>
                <a:off x="3911" y="157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Line 106"/>
              <p:cNvSpPr>
                <a:spLocks noChangeAspect="1" noChangeShapeType="1"/>
              </p:cNvSpPr>
              <p:nvPr/>
            </p:nvSpPr>
            <p:spPr bwMode="auto">
              <a:xfrm>
                <a:off x="3923" y="157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Freeform 107"/>
              <p:cNvSpPr>
                <a:spLocks noChangeAspect="1"/>
              </p:cNvSpPr>
              <p:nvPr/>
            </p:nvSpPr>
            <p:spPr bwMode="auto">
              <a:xfrm>
                <a:off x="3923" y="157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Line 108"/>
              <p:cNvSpPr>
                <a:spLocks noChangeAspect="1" noChangeShapeType="1"/>
              </p:cNvSpPr>
              <p:nvPr/>
            </p:nvSpPr>
            <p:spPr bwMode="auto">
              <a:xfrm>
                <a:off x="3935" y="15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Line 109"/>
              <p:cNvSpPr>
                <a:spLocks noChangeAspect="1" noChangeShapeType="1"/>
              </p:cNvSpPr>
              <p:nvPr/>
            </p:nvSpPr>
            <p:spPr bwMode="auto">
              <a:xfrm>
                <a:off x="3941" y="157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Freeform 110"/>
              <p:cNvSpPr>
                <a:spLocks noChangeAspect="1"/>
              </p:cNvSpPr>
              <p:nvPr/>
            </p:nvSpPr>
            <p:spPr bwMode="auto">
              <a:xfrm>
                <a:off x="3941" y="1570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7 w 13"/>
                  <a:gd name="T3" fmla="*/ 0 h 1"/>
                  <a:gd name="T4" fmla="*/ 13 w 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"/>
                  <a:gd name="T11" fmla="*/ 13 w 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Line 111"/>
              <p:cNvSpPr>
                <a:spLocks noChangeAspect="1" noChangeShapeType="1"/>
              </p:cNvSpPr>
              <p:nvPr/>
            </p:nvSpPr>
            <p:spPr bwMode="auto">
              <a:xfrm>
                <a:off x="3954" y="157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Line 112"/>
              <p:cNvSpPr>
                <a:spLocks noChangeAspect="1" noChangeShapeType="1"/>
              </p:cNvSpPr>
              <p:nvPr/>
            </p:nvSpPr>
            <p:spPr bwMode="auto">
              <a:xfrm>
                <a:off x="3954" y="15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Line 113"/>
              <p:cNvSpPr>
                <a:spLocks noChangeAspect="1" noChangeShapeType="1"/>
              </p:cNvSpPr>
              <p:nvPr/>
            </p:nvSpPr>
            <p:spPr bwMode="auto">
              <a:xfrm>
                <a:off x="3960" y="15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Freeform 114"/>
              <p:cNvSpPr>
                <a:spLocks noChangeAspect="1"/>
              </p:cNvSpPr>
              <p:nvPr/>
            </p:nvSpPr>
            <p:spPr bwMode="auto">
              <a:xfrm>
                <a:off x="3966" y="156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Line 115"/>
              <p:cNvSpPr>
                <a:spLocks noChangeAspect="1" noChangeShapeType="1"/>
              </p:cNvSpPr>
              <p:nvPr/>
            </p:nvSpPr>
            <p:spPr bwMode="auto">
              <a:xfrm>
                <a:off x="3972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Line 116"/>
              <p:cNvSpPr>
                <a:spLocks noChangeAspect="1" noChangeShapeType="1"/>
              </p:cNvSpPr>
              <p:nvPr/>
            </p:nvSpPr>
            <p:spPr bwMode="auto">
              <a:xfrm>
                <a:off x="3978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Line 117"/>
              <p:cNvSpPr>
                <a:spLocks noChangeAspect="1" noChangeShapeType="1"/>
              </p:cNvSpPr>
              <p:nvPr/>
            </p:nvSpPr>
            <p:spPr bwMode="auto">
              <a:xfrm>
                <a:off x="3984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Line 118"/>
              <p:cNvSpPr>
                <a:spLocks noChangeAspect="1" noChangeShapeType="1"/>
              </p:cNvSpPr>
              <p:nvPr/>
            </p:nvSpPr>
            <p:spPr bwMode="auto">
              <a:xfrm>
                <a:off x="3990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Line 119"/>
              <p:cNvSpPr>
                <a:spLocks noChangeAspect="1" noChangeShapeType="1"/>
              </p:cNvSpPr>
              <p:nvPr/>
            </p:nvSpPr>
            <p:spPr bwMode="auto">
              <a:xfrm>
                <a:off x="3996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Line 120"/>
              <p:cNvSpPr>
                <a:spLocks noChangeAspect="1" noChangeShapeType="1"/>
              </p:cNvSpPr>
              <p:nvPr/>
            </p:nvSpPr>
            <p:spPr bwMode="auto">
              <a:xfrm>
                <a:off x="4002" y="15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Freeform 121"/>
              <p:cNvSpPr>
                <a:spLocks noChangeAspect="1"/>
              </p:cNvSpPr>
              <p:nvPr/>
            </p:nvSpPr>
            <p:spPr bwMode="auto">
              <a:xfrm>
                <a:off x="4002" y="1564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7 w 13"/>
                  <a:gd name="T3" fmla="*/ 0 h 1"/>
                  <a:gd name="T4" fmla="*/ 13 w 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"/>
                  <a:gd name="T11" fmla="*/ 13 w 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Line 122"/>
              <p:cNvSpPr>
                <a:spLocks noChangeAspect="1" noChangeShapeType="1"/>
              </p:cNvSpPr>
              <p:nvPr/>
            </p:nvSpPr>
            <p:spPr bwMode="auto">
              <a:xfrm>
                <a:off x="4015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Line 123"/>
              <p:cNvSpPr>
                <a:spLocks noChangeAspect="1" noChangeShapeType="1"/>
              </p:cNvSpPr>
              <p:nvPr/>
            </p:nvSpPr>
            <p:spPr bwMode="auto">
              <a:xfrm>
                <a:off x="4021" y="15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Freeform 124"/>
              <p:cNvSpPr>
                <a:spLocks noChangeAspect="1"/>
              </p:cNvSpPr>
              <p:nvPr/>
            </p:nvSpPr>
            <p:spPr bwMode="auto">
              <a:xfrm>
                <a:off x="4021" y="156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Line 125"/>
              <p:cNvSpPr>
                <a:spLocks noChangeAspect="1" noChangeShapeType="1"/>
              </p:cNvSpPr>
              <p:nvPr/>
            </p:nvSpPr>
            <p:spPr bwMode="auto">
              <a:xfrm>
                <a:off x="4033" y="15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Freeform 126"/>
              <p:cNvSpPr>
                <a:spLocks noChangeAspect="1"/>
              </p:cNvSpPr>
              <p:nvPr/>
            </p:nvSpPr>
            <p:spPr bwMode="auto">
              <a:xfrm>
                <a:off x="4033" y="155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Line 127"/>
              <p:cNvSpPr>
                <a:spLocks noChangeAspect="1" noChangeShapeType="1"/>
              </p:cNvSpPr>
              <p:nvPr/>
            </p:nvSpPr>
            <p:spPr bwMode="auto">
              <a:xfrm>
                <a:off x="4045" y="15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Freeform 128"/>
              <p:cNvSpPr>
                <a:spLocks noChangeAspect="1"/>
              </p:cNvSpPr>
              <p:nvPr/>
            </p:nvSpPr>
            <p:spPr bwMode="auto">
              <a:xfrm>
                <a:off x="4045" y="1558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Line 129"/>
              <p:cNvSpPr>
                <a:spLocks noChangeAspect="1" noChangeShapeType="1"/>
              </p:cNvSpPr>
              <p:nvPr/>
            </p:nvSpPr>
            <p:spPr bwMode="auto">
              <a:xfrm>
                <a:off x="4057" y="155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Line 130"/>
              <p:cNvSpPr>
                <a:spLocks noChangeAspect="1" noChangeShapeType="1"/>
              </p:cNvSpPr>
              <p:nvPr/>
            </p:nvSpPr>
            <p:spPr bwMode="auto">
              <a:xfrm>
                <a:off x="4063" y="15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Freeform 131"/>
              <p:cNvSpPr>
                <a:spLocks noChangeAspect="1"/>
              </p:cNvSpPr>
              <p:nvPr/>
            </p:nvSpPr>
            <p:spPr bwMode="auto">
              <a:xfrm>
                <a:off x="4063" y="1558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7 w 13"/>
                  <a:gd name="T3" fmla="*/ 0 h 1"/>
                  <a:gd name="T4" fmla="*/ 13 w 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"/>
                  <a:gd name="T11" fmla="*/ 13 w 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Line 132"/>
              <p:cNvSpPr>
                <a:spLocks noChangeAspect="1" noChangeShapeType="1"/>
              </p:cNvSpPr>
              <p:nvPr/>
            </p:nvSpPr>
            <p:spPr bwMode="auto">
              <a:xfrm>
                <a:off x="4076" y="15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Freeform 133"/>
              <p:cNvSpPr>
                <a:spLocks noChangeAspect="1"/>
              </p:cNvSpPr>
              <p:nvPr/>
            </p:nvSpPr>
            <p:spPr bwMode="auto">
              <a:xfrm>
                <a:off x="4076" y="1558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Line 134"/>
              <p:cNvSpPr>
                <a:spLocks noChangeAspect="1" noChangeShapeType="1"/>
              </p:cNvSpPr>
              <p:nvPr/>
            </p:nvSpPr>
            <p:spPr bwMode="auto">
              <a:xfrm>
                <a:off x="4088" y="15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Line 135"/>
              <p:cNvSpPr>
                <a:spLocks noChangeAspect="1" noChangeShapeType="1"/>
              </p:cNvSpPr>
              <p:nvPr/>
            </p:nvSpPr>
            <p:spPr bwMode="auto">
              <a:xfrm>
                <a:off x="4088" y="155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Freeform 136"/>
              <p:cNvSpPr>
                <a:spLocks noChangeAspect="1"/>
              </p:cNvSpPr>
              <p:nvPr/>
            </p:nvSpPr>
            <p:spPr bwMode="auto">
              <a:xfrm>
                <a:off x="4094" y="1558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Line 137"/>
              <p:cNvSpPr>
                <a:spLocks noChangeAspect="1" noChangeShapeType="1"/>
              </p:cNvSpPr>
              <p:nvPr/>
            </p:nvSpPr>
            <p:spPr bwMode="auto">
              <a:xfrm>
                <a:off x="4106" y="15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Line 138"/>
              <p:cNvSpPr>
                <a:spLocks noChangeAspect="1" noChangeShapeType="1"/>
              </p:cNvSpPr>
              <p:nvPr/>
            </p:nvSpPr>
            <p:spPr bwMode="auto">
              <a:xfrm>
                <a:off x="4106" y="155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Freeform 139"/>
              <p:cNvSpPr>
                <a:spLocks noChangeAspect="1"/>
              </p:cNvSpPr>
              <p:nvPr/>
            </p:nvSpPr>
            <p:spPr bwMode="auto">
              <a:xfrm>
                <a:off x="4112" y="155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Line 140"/>
              <p:cNvSpPr>
                <a:spLocks noChangeAspect="1" noChangeShapeType="1"/>
              </p:cNvSpPr>
              <p:nvPr/>
            </p:nvSpPr>
            <p:spPr bwMode="auto">
              <a:xfrm>
                <a:off x="4118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Line 141"/>
              <p:cNvSpPr>
                <a:spLocks noChangeAspect="1" noChangeShapeType="1"/>
              </p:cNvSpPr>
              <p:nvPr/>
            </p:nvSpPr>
            <p:spPr bwMode="auto">
              <a:xfrm>
                <a:off x="4124" y="1564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Line 142"/>
              <p:cNvSpPr>
                <a:spLocks noChangeAspect="1" noChangeShapeType="1"/>
              </p:cNvSpPr>
              <p:nvPr/>
            </p:nvSpPr>
            <p:spPr bwMode="auto">
              <a:xfrm>
                <a:off x="4131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Line 143"/>
              <p:cNvSpPr>
                <a:spLocks noChangeAspect="1" noChangeShapeType="1"/>
              </p:cNvSpPr>
              <p:nvPr/>
            </p:nvSpPr>
            <p:spPr bwMode="auto">
              <a:xfrm>
                <a:off x="4137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Line 144"/>
              <p:cNvSpPr>
                <a:spLocks noChangeAspect="1" noChangeShapeType="1"/>
              </p:cNvSpPr>
              <p:nvPr/>
            </p:nvSpPr>
            <p:spPr bwMode="auto">
              <a:xfrm>
                <a:off x="4143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Line 145"/>
              <p:cNvSpPr>
                <a:spLocks noChangeAspect="1" noChangeShapeType="1"/>
              </p:cNvSpPr>
              <p:nvPr/>
            </p:nvSpPr>
            <p:spPr bwMode="auto">
              <a:xfrm>
                <a:off x="4149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Line 146"/>
              <p:cNvSpPr>
                <a:spLocks noChangeAspect="1" noChangeShapeType="1"/>
              </p:cNvSpPr>
              <p:nvPr/>
            </p:nvSpPr>
            <p:spPr bwMode="auto">
              <a:xfrm>
                <a:off x="4155" y="15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147"/>
              <p:cNvSpPr>
                <a:spLocks noChangeAspect="1"/>
              </p:cNvSpPr>
              <p:nvPr/>
            </p:nvSpPr>
            <p:spPr bwMode="auto">
              <a:xfrm>
                <a:off x="4155" y="156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Line 148"/>
              <p:cNvSpPr>
                <a:spLocks noChangeAspect="1" noChangeShapeType="1"/>
              </p:cNvSpPr>
              <p:nvPr/>
            </p:nvSpPr>
            <p:spPr bwMode="auto">
              <a:xfrm>
                <a:off x="4167" y="15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Freeform 149"/>
              <p:cNvSpPr>
                <a:spLocks noChangeAspect="1"/>
              </p:cNvSpPr>
              <p:nvPr/>
            </p:nvSpPr>
            <p:spPr bwMode="auto">
              <a:xfrm>
                <a:off x="4167" y="156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Line 150"/>
              <p:cNvSpPr>
                <a:spLocks noChangeAspect="1" noChangeShapeType="1"/>
              </p:cNvSpPr>
              <p:nvPr/>
            </p:nvSpPr>
            <p:spPr bwMode="auto">
              <a:xfrm>
                <a:off x="4179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Freeform 151"/>
              <p:cNvSpPr>
                <a:spLocks noChangeAspect="1"/>
              </p:cNvSpPr>
              <p:nvPr/>
            </p:nvSpPr>
            <p:spPr bwMode="auto">
              <a:xfrm>
                <a:off x="4185" y="1564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152"/>
              <p:cNvSpPr>
                <a:spLocks noChangeAspect="1"/>
              </p:cNvSpPr>
              <p:nvPr/>
            </p:nvSpPr>
            <p:spPr bwMode="auto">
              <a:xfrm>
                <a:off x="4185" y="1570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7 w 13"/>
                  <a:gd name="T3" fmla="*/ 0 h 1"/>
                  <a:gd name="T4" fmla="*/ 13 w 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"/>
                  <a:gd name="T11" fmla="*/ 13 w 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Line 153"/>
              <p:cNvSpPr>
                <a:spLocks noChangeAspect="1" noChangeShapeType="1"/>
              </p:cNvSpPr>
              <p:nvPr/>
            </p:nvSpPr>
            <p:spPr bwMode="auto">
              <a:xfrm>
                <a:off x="4198" y="157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154"/>
              <p:cNvSpPr>
                <a:spLocks noChangeAspect="1"/>
              </p:cNvSpPr>
              <p:nvPr/>
            </p:nvSpPr>
            <p:spPr bwMode="auto">
              <a:xfrm>
                <a:off x="4198" y="1570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Line 155"/>
              <p:cNvSpPr>
                <a:spLocks noChangeAspect="1" noChangeShapeType="1"/>
              </p:cNvSpPr>
              <p:nvPr/>
            </p:nvSpPr>
            <p:spPr bwMode="auto">
              <a:xfrm>
                <a:off x="4210" y="157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Line 156"/>
              <p:cNvSpPr>
                <a:spLocks noChangeAspect="1" noChangeShapeType="1"/>
              </p:cNvSpPr>
              <p:nvPr/>
            </p:nvSpPr>
            <p:spPr bwMode="auto">
              <a:xfrm>
                <a:off x="4210" y="15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157"/>
              <p:cNvSpPr>
                <a:spLocks noChangeAspect="1"/>
              </p:cNvSpPr>
              <p:nvPr/>
            </p:nvSpPr>
            <p:spPr bwMode="auto">
              <a:xfrm>
                <a:off x="4216" y="1570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Freeform 158"/>
              <p:cNvSpPr>
                <a:spLocks noChangeAspect="1"/>
              </p:cNvSpPr>
              <p:nvPr/>
            </p:nvSpPr>
            <p:spPr bwMode="auto">
              <a:xfrm>
                <a:off x="4228" y="1570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Line 159"/>
              <p:cNvSpPr>
                <a:spLocks noChangeAspect="1" noChangeShapeType="1"/>
              </p:cNvSpPr>
              <p:nvPr/>
            </p:nvSpPr>
            <p:spPr bwMode="auto">
              <a:xfrm>
                <a:off x="4228" y="157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Line 160"/>
              <p:cNvSpPr>
                <a:spLocks noChangeAspect="1" noChangeShapeType="1"/>
              </p:cNvSpPr>
              <p:nvPr/>
            </p:nvSpPr>
            <p:spPr bwMode="auto">
              <a:xfrm>
                <a:off x="4234" y="157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Line 161"/>
              <p:cNvSpPr>
                <a:spLocks noChangeAspect="1" noChangeShapeType="1"/>
              </p:cNvSpPr>
              <p:nvPr/>
            </p:nvSpPr>
            <p:spPr bwMode="auto">
              <a:xfrm>
                <a:off x="4240" y="157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Line 162"/>
              <p:cNvSpPr>
                <a:spLocks noChangeAspect="1" noChangeShapeType="1"/>
              </p:cNvSpPr>
              <p:nvPr/>
            </p:nvSpPr>
            <p:spPr bwMode="auto">
              <a:xfrm>
                <a:off x="4246" y="1576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Freeform 163"/>
              <p:cNvSpPr>
                <a:spLocks noChangeAspect="1"/>
              </p:cNvSpPr>
              <p:nvPr/>
            </p:nvSpPr>
            <p:spPr bwMode="auto">
              <a:xfrm>
                <a:off x="4253" y="157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Line 164"/>
              <p:cNvSpPr>
                <a:spLocks noChangeAspect="1" noChangeShapeType="1"/>
              </p:cNvSpPr>
              <p:nvPr/>
            </p:nvSpPr>
            <p:spPr bwMode="auto">
              <a:xfrm>
                <a:off x="4259" y="15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Line 165"/>
              <p:cNvSpPr>
                <a:spLocks noChangeAspect="1" noChangeShapeType="1"/>
              </p:cNvSpPr>
              <p:nvPr/>
            </p:nvSpPr>
            <p:spPr bwMode="auto">
              <a:xfrm>
                <a:off x="4265" y="15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Line 166"/>
              <p:cNvSpPr>
                <a:spLocks noChangeAspect="1" noChangeShapeType="1"/>
              </p:cNvSpPr>
              <p:nvPr/>
            </p:nvSpPr>
            <p:spPr bwMode="auto">
              <a:xfrm>
                <a:off x="4271" y="15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Line 167"/>
              <p:cNvSpPr>
                <a:spLocks noChangeAspect="1" noChangeShapeType="1"/>
              </p:cNvSpPr>
              <p:nvPr/>
            </p:nvSpPr>
            <p:spPr bwMode="auto">
              <a:xfrm>
                <a:off x="4277" y="15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Freeform 168"/>
              <p:cNvSpPr>
                <a:spLocks noChangeAspect="1"/>
              </p:cNvSpPr>
              <p:nvPr/>
            </p:nvSpPr>
            <p:spPr bwMode="auto">
              <a:xfrm>
                <a:off x="4277" y="1582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0 h 6"/>
                  <a:gd name="T4" fmla="*/ 12 w 12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Line 169"/>
              <p:cNvSpPr>
                <a:spLocks noChangeAspect="1" noChangeShapeType="1"/>
              </p:cNvSpPr>
              <p:nvPr/>
            </p:nvSpPr>
            <p:spPr bwMode="auto">
              <a:xfrm>
                <a:off x="4289" y="158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Freeform 170"/>
              <p:cNvSpPr>
                <a:spLocks noChangeAspect="1"/>
              </p:cNvSpPr>
              <p:nvPr/>
            </p:nvSpPr>
            <p:spPr bwMode="auto">
              <a:xfrm>
                <a:off x="4289" y="1588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Line 171"/>
              <p:cNvSpPr>
                <a:spLocks noChangeAspect="1" noChangeShapeType="1"/>
              </p:cNvSpPr>
              <p:nvPr/>
            </p:nvSpPr>
            <p:spPr bwMode="auto">
              <a:xfrm>
                <a:off x="4301" y="15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Line 172"/>
              <p:cNvSpPr>
                <a:spLocks noChangeAspect="1" noChangeShapeType="1"/>
              </p:cNvSpPr>
              <p:nvPr/>
            </p:nvSpPr>
            <p:spPr bwMode="auto">
              <a:xfrm>
                <a:off x="4307" y="158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Freeform 173"/>
              <p:cNvSpPr>
                <a:spLocks noChangeAspect="1"/>
              </p:cNvSpPr>
              <p:nvPr/>
            </p:nvSpPr>
            <p:spPr bwMode="auto">
              <a:xfrm>
                <a:off x="4307" y="1588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Line 174"/>
              <p:cNvSpPr>
                <a:spLocks noChangeAspect="1" noChangeShapeType="1"/>
              </p:cNvSpPr>
              <p:nvPr/>
            </p:nvSpPr>
            <p:spPr bwMode="auto">
              <a:xfrm>
                <a:off x="4314" y="15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Line 175"/>
              <p:cNvSpPr>
                <a:spLocks noChangeAspect="1" noChangeShapeType="1"/>
              </p:cNvSpPr>
              <p:nvPr/>
            </p:nvSpPr>
            <p:spPr bwMode="auto">
              <a:xfrm>
                <a:off x="4320" y="15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Line 176"/>
              <p:cNvSpPr>
                <a:spLocks noChangeAspect="1" noChangeShapeType="1"/>
              </p:cNvSpPr>
              <p:nvPr/>
            </p:nvSpPr>
            <p:spPr bwMode="auto">
              <a:xfrm>
                <a:off x="4326" y="15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Freeform 177"/>
              <p:cNvSpPr>
                <a:spLocks noChangeAspect="1"/>
              </p:cNvSpPr>
              <p:nvPr/>
            </p:nvSpPr>
            <p:spPr bwMode="auto">
              <a:xfrm>
                <a:off x="4332" y="159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Line 178"/>
              <p:cNvSpPr>
                <a:spLocks noChangeAspect="1" noChangeShapeType="1"/>
              </p:cNvSpPr>
              <p:nvPr/>
            </p:nvSpPr>
            <p:spPr bwMode="auto">
              <a:xfrm>
                <a:off x="4338" y="160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Line 179"/>
              <p:cNvSpPr>
                <a:spLocks noChangeAspect="1" noChangeShapeType="1"/>
              </p:cNvSpPr>
              <p:nvPr/>
            </p:nvSpPr>
            <p:spPr bwMode="auto">
              <a:xfrm>
                <a:off x="4344" y="160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Freeform 180"/>
              <p:cNvSpPr>
                <a:spLocks noChangeAspect="1"/>
              </p:cNvSpPr>
              <p:nvPr/>
            </p:nvSpPr>
            <p:spPr bwMode="auto">
              <a:xfrm>
                <a:off x="4344" y="160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0 h 6"/>
                  <a:gd name="T4" fmla="*/ 12 w 12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Line 181"/>
              <p:cNvSpPr>
                <a:spLocks noChangeAspect="1" noChangeShapeType="1"/>
              </p:cNvSpPr>
              <p:nvPr/>
            </p:nvSpPr>
            <p:spPr bwMode="auto">
              <a:xfrm>
                <a:off x="4356" y="160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Freeform 182"/>
              <p:cNvSpPr>
                <a:spLocks noChangeAspect="1"/>
              </p:cNvSpPr>
              <p:nvPr/>
            </p:nvSpPr>
            <p:spPr bwMode="auto">
              <a:xfrm>
                <a:off x="4356" y="160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Freeform 183"/>
              <p:cNvSpPr>
                <a:spLocks noChangeAspect="1"/>
              </p:cNvSpPr>
              <p:nvPr/>
            </p:nvSpPr>
            <p:spPr bwMode="auto">
              <a:xfrm>
                <a:off x="4368" y="160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Line 184"/>
              <p:cNvSpPr>
                <a:spLocks noChangeAspect="1" noChangeShapeType="1"/>
              </p:cNvSpPr>
              <p:nvPr/>
            </p:nvSpPr>
            <p:spPr bwMode="auto">
              <a:xfrm>
                <a:off x="4368" y="1612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Line 185"/>
              <p:cNvSpPr>
                <a:spLocks noChangeAspect="1" noChangeShapeType="1"/>
              </p:cNvSpPr>
              <p:nvPr/>
            </p:nvSpPr>
            <p:spPr bwMode="auto">
              <a:xfrm>
                <a:off x="4375" y="161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Freeform 186"/>
              <p:cNvSpPr>
                <a:spLocks noChangeAspect="1"/>
              </p:cNvSpPr>
              <p:nvPr/>
            </p:nvSpPr>
            <p:spPr bwMode="auto">
              <a:xfrm>
                <a:off x="4381" y="16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Line 187"/>
              <p:cNvSpPr>
                <a:spLocks noChangeAspect="1" noChangeShapeType="1"/>
              </p:cNvSpPr>
              <p:nvPr/>
            </p:nvSpPr>
            <p:spPr bwMode="auto">
              <a:xfrm>
                <a:off x="4387" y="161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Line 188"/>
              <p:cNvSpPr>
                <a:spLocks noChangeAspect="1" noChangeShapeType="1"/>
              </p:cNvSpPr>
              <p:nvPr/>
            </p:nvSpPr>
            <p:spPr bwMode="auto">
              <a:xfrm>
                <a:off x="4393" y="161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Freeform 189"/>
              <p:cNvSpPr>
                <a:spLocks noChangeAspect="1"/>
              </p:cNvSpPr>
              <p:nvPr/>
            </p:nvSpPr>
            <p:spPr bwMode="auto">
              <a:xfrm>
                <a:off x="4393" y="1618"/>
                <a:ext cx="12" cy="7"/>
              </a:xfrm>
              <a:custGeom>
                <a:avLst/>
                <a:gdLst>
                  <a:gd name="T0" fmla="*/ 0 w 12"/>
                  <a:gd name="T1" fmla="*/ 0 h 7"/>
                  <a:gd name="T2" fmla="*/ 6 w 12"/>
                  <a:gd name="T3" fmla="*/ 0 h 7"/>
                  <a:gd name="T4" fmla="*/ 12 w 12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7"/>
                  <a:gd name="T11" fmla="*/ 12 w 1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7">
                    <a:moveTo>
                      <a:pt x="0" y="0"/>
                    </a:moveTo>
                    <a:lnTo>
                      <a:pt x="6" y="0"/>
                    </a:lnTo>
                    <a:lnTo>
                      <a:pt x="12" y="7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62" name="Group 190"/>
              <p:cNvGrpSpPr>
                <a:grpSpLocks noChangeAspect="1"/>
              </p:cNvGrpSpPr>
              <p:nvPr/>
            </p:nvGrpSpPr>
            <p:grpSpPr bwMode="auto">
              <a:xfrm>
                <a:off x="4405" y="1625"/>
                <a:ext cx="495" cy="903"/>
                <a:chOff x="4405" y="1610"/>
                <a:chExt cx="495" cy="903"/>
              </a:xfrm>
            </p:grpSpPr>
            <p:sp>
              <p:nvSpPr>
                <p:cNvPr id="34085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4405" y="161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6" name="Freeform 192"/>
                <p:cNvSpPr>
                  <a:spLocks noChangeAspect="1"/>
                </p:cNvSpPr>
                <p:nvPr/>
              </p:nvSpPr>
              <p:spPr bwMode="auto">
                <a:xfrm>
                  <a:off x="4405" y="1610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6 w 12"/>
                    <a:gd name="T3" fmla="*/ 0 h 6"/>
                    <a:gd name="T4" fmla="*/ 12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7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417" y="161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8" name="Line 194"/>
                <p:cNvSpPr>
                  <a:spLocks noChangeAspect="1" noChangeShapeType="1"/>
                </p:cNvSpPr>
                <p:nvPr/>
              </p:nvSpPr>
              <p:spPr bwMode="auto">
                <a:xfrm>
                  <a:off x="4423" y="161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9" name="Freeform 195"/>
                <p:cNvSpPr>
                  <a:spLocks noChangeAspect="1"/>
                </p:cNvSpPr>
                <p:nvPr/>
              </p:nvSpPr>
              <p:spPr bwMode="auto">
                <a:xfrm>
                  <a:off x="4423" y="161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0" name="Line 196"/>
                <p:cNvSpPr>
                  <a:spLocks noChangeAspect="1" noChangeShapeType="1"/>
                </p:cNvSpPr>
                <p:nvPr/>
              </p:nvSpPr>
              <p:spPr bwMode="auto">
                <a:xfrm>
                  <a:off x="4429" y="1622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1" name="Line 197"/>
                <p:cNvSpPr>
                  <a:spLocks noChangeAspect="1" noChangeShapeType="1"/>
                </p:cNvSpPr>
                <p:nvPr/>
              </p:nvSpPr>
              <p:spPr bwMode="auto">
                <a:xfrm>
                  <a:off x="4436" y="162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2" name="Freeform 198"/>
                <p:cNvSpPr>
                  <a:spLocks noChangeAspect="1"/>
                </p:cNvSpPr>
                <p:nvPr/>
              </p:nvSpPr>
              <p:spPr bwMode="auto">
                <a:xfrm>
                  <a:off x="4442" y="1622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3" name="Freeform 199"/>
                <p:cNvSpPr>
                  <a:spLocks noChangeAspect="1"/>
                </p:cNvSpPr>
                <p:nvPr/>
              </p:nvSpPr>
              <p:spPr bwMode="auto">
                <a:xfrm>
                  <a:off x="4442" y="1628"/>
                  <a:ext cx="12" cy="1"/>
                </a:xfrm>
                <a:custGeom>
                  <a:avLst/>
                  <a:gdLst>
                    <a:gd name="T0" fmla="*/ 0 w 12"/>
                    <a:gd name="T1" fmla="*/ 0 h 1"/>
                    <a:gd name="T2" fmla="*/ 6 w 12"/>
                    <a:gd name="T3" fmla="*/ 0 h 1"/>
                    <a:gd name="T4" fmla="*/ 12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4" name="Freeform 200"/>
                <p:cNvSpPr>
                  <a:spLocks noChangeAspect="1"/>
                </p:cNvSpPr>
                <p:nvPr/>
              </p:nvSpPr>
              <p:spPr bwMode="auto">
                <a:xfrm>
                  <a:off x="4454" y="162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5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460" y="163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6" name="Freeform 202"/>
                <p:cNvSpPr>
                  <a:spLocks noChangeAspect="1"/>
                </p:cNvSpPr>
                <p:nvPr/>
              </p:nvSpPr>
              <p:spPr bwMode="auto">
                <a:xfrm>
                  <a:off x="4460" y="163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7" name="Line 203"/>
                <p:cNvSpPr>
                  <a:spLocks noChangeAspect="1" noChangeShapeType="1"/>
                </p:cNvSpPr>
                <p:nvPr/>
              </p:nvSpPr>
              <p:spPr bwMode="auto">
                <a:xfrm>
                  <a:off x="4466" y="164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8" name="Line 204"/>
                <p:cNvSpPr>
                  <a:spLocks noChangeAspect="1" noChangeShapeType="1"/>
                </p:cNvSpPr>
                <p:nvPr/>
              </p:nvSpPr>
              <p:spPr bwMode="auto">
                <a:xfrm>
                  <a:off x="4472" y="164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9" name="Freeform 205"/>
                <p:cNvSpPr>
                  <a:spLocks noChangeAspect="1"/>
                </p:cNvSpPr>
                <p:nvPr/>
              </p:nvSpPr>
              <p:spPr bwMode="auto">
                <a:xfrm>
                  <a:off x="4478" y="1640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0" name="Line 206"/>
                <p:cNvSpPr>
                  <a:spLocks noChangeAspect="1" noChangeShapeType="1"/>
                </p:cNvSpPr>
                <p:nvPr/>
              </p:nvSpPr>
              <p:spPr bwMode="auto">
                <a:xfrm>
                  <a:off x="4478" y="164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1" name="Freeform 207"/>
                <p:cNvSpPr>
                  <a:spLocks noChangeAspect="1"/>
                </p:cNvSpPr>
                <p:nvPr/>
              </p:nvSpPr>
              <p:spPr bwMode="auto">
                <a:xfrm>
                  <a:off x="4484" y="1646"/>
                  <a:ext cx="13" cy="6"/>
                </a:xfrm>
                <a:custGeom>
                  <a:avLst/>
                  <a:gdLst>
                    <a:gd name="T0" fmla="*/ 0 w 13"/>
                    <a:gd name="T1" fmla="*/ 0 h 6"/>
                    <a:gd name="T2" fmla="*/ 6 w 13"/>
                    <a:gd name="T3" fmla="*/ 0 h 6"/>
                    <a:gd name="T4" fmla="*/ 13 w 13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6"/>
                    <a:gd name="T11" fmla="*/ 13 w 1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3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2" name="Line 208"/>
                <p:cNvSpPr>
                  <a:spLocks noChangeAspect="1" noChangeShapeType="1"/>
                </p:cNvSpPr>
                <p:nvPr/>
              </p:nvSpPr>
              <p:spPr bwMode="auto">
                <a:xfrm>
                  <a:off x="4497" y="165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3" name="Freeform 209"/>
                <p:cNvSpPr>
                  <a:spLocks noChangeAspect="1"/>
                </p:cNvSpPr>
                <p:nvPr/>
              </p:nvSpPr>
              <p:spPr bwMode="auto">
                <a:xfrm>
                  <a:off x="4497" y="1652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4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4503" y="165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5" name="Freeform 211"/>
                <p:cNvSpPr>
                  <a:spLocks noChangeAspect="1"/>
                </p:cNvSpPr>
                <p:nvPr/>
              </p:nvSpPr>
              <p:spPr bwMode="auto">
                <a:xfrm>
                  <a:off x="4503" y="1658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6 w 12"/>
                    <a:gd name="T3" fmla="*/ 0 h 6"/>
                    <a:gd name="T4" fmla="*/ 12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6" name="Line 212"/>
                <p:cNvSpPr>
                  <a:spLocks noChangeAspect="1" noChangeShapeType="1"/>
                </p:cNvSpPr>
                <p:nvPr/>
              </p:nvSpPr>
              <p:spPr bwMode="auto">
                <a:xfrm>
                  <a:off x="4515" y="166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7" name="Freeform 213"/>
                <p:cNvSpPr>
                  <a:spLocks noChangeAspect="1"/>
                </p:cNvSpPr>
                <p:nvPr/>
              </p:nvSpPr>
              <p:spPr bwMode="auto">
                <a:xfrm>
                  <a:off x="4515" y="1664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0 h 7"/>
                    <a:gd name="T4" fmla="*/ 6 w 6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7"/>
                    <a:gd name="T11" fmla="*/ 6 w 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8" name="Line 214"/>
                <p:cNvSpPr>
                  <a:spLocks noChangeAspect="1" noChangeShapeType="1"/>
                </p:cNvSpPr>
                <p:nvPr/>
              </p:nvSpPr>
              <p:spPr bwMode="auto">
                <a:xfrm>
                  <a:off x="4521" y="167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9" name="Line 215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167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0" name="Freeform 216"/>
                <p:cNvSpPr>
                  <a:spLocks noChangeAspect="1"/>
                </p:cNvSpPr>
                <p:nvPr/>
              </p:nvSpPr>
              <p:spPr bwMode="auto">
                <a:xfrm>
                  <a:off x="4533" y="16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1" name="Line 217"/>
                <p:cNvSpPr>
                  <a:spLocks noChangeAspect="1" noChangeShapeType="1"/>
                </p:cNvSpPr>
                <p:nvPr/>
              </p:nvSpPr>
              <p:spPr bwMode="auto">
                <a:xfrm>
                  <a:off x="4539" y="167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2" name="Freeform 218"/>
                <p:cNvSpPr>
                  <a:spLocks noChangeAspect="1"/>
                </p:cNvSpPr>
                <p:nvPr/>
              </p:nvSpPr>
              <p:spPr bwMode="auto">
                <a:xfrm>
                  <a:off x="4539" y="167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3" name="Line 219"/>
                <p:cNvSpPr>
                  <a:spLocks noChangeAspect="1" noChangeShapeType="1"/>
                </p:cNvSpPr>
                <p:nvPr/>
              </p:nvSpPr>
              <p:spPr bwMode="auto">
                <a:xfrm>
                  <a:off x="4545" y="168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4" name="Line 220"/>
                <p:cNvSpPr>
                  <a:spLocks noChangeAspect="1" noChangeShapeType="1"/>
                </p:cNvSpPr>
                <p:nvPr/>
              </p:nvSpPr>
              <p:spPr bwMode="auto">
                <a:xfrm>
                  <a:off x="4551" y="1683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5" name="Line 221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689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6" name="Line 222"/>
                <p:cNvSpPr>
                  <a:spLocks noChangeAspect="1" noChangeShapeType="1"/>
                </p:cNvSpPr>
                <p:nvPr/>
              </p:nvSpPr>
              <p:spPr bwMode="auto">
                <a:xfrm>
                  <a:off x="4564" y="169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7" name="Freeform 223"/>
                <p:cNvSpPr>
                  <a:spLocks noChangeAspect="1"/>
                </p:cNvSpPr>
                <p:nvPr/>
              </p:nvSpPr>
              <p:spPr bwMode="auto">
                <a:xfrm>
                  <a:off x="4564" y="169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8" name="Line 224"/>
                <p:cNvSpPr>
                  <a:spLocks noChangeAspect="1" noChangeShapeType="1"/>
                </p:cNvSpPr>
                <p:nvPr/>
              </p:nvSpPr>
              <p:spPr bwMode="auto">
                <a:xfrm>
                  <a:off x="4570" y="170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9" name="Freeform 225"/>
                <p:cNvSpPr>
                  <a:spLocks noChangeAspect="1"/>
                </p:cNvSpPr>
                <p:nvPr/>
              </p:nvSpPr>
              <p:spPr bwMode="auto">
                <a:xfrm>
                  <a:off x="4576" y="170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0" name="Line 226"/>
                <p:cNvSpPr>
                  <a:spLocks noChangeAspect="1" noChangeShapeType="1"/>
                </p:cNvSpPr>
                <p:nvPr/>
              </p:nvSpPr>
              <p:spPr bwMode="auto">
                <a:xfrm>
                  <a:off x="4582" y="170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1" name="Line 227"/>
                <p:cNvSpPr>
                  <a:spLocks noChangeAspect="1" noChangeShapeType="1"/>
                </p:cNvSpPr>
                <p:nvPr/>
              </p:nvSpPr>
              <p:spPr bwMode="auto">
                <a:xfrm>
                  <a:off x="4582" y="1707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2" name="Line 228"/>
                <p:cNvSpPr>
                  <a:spLocks noChangeAspect="1" noChangeShapeType="1"/>
                </p:cNvSpPr>
                <p:nvPr/>
              </p:nvSpPr>
              <p:spPr bwMode="auto">
                <a:xfrm>
                  <a:off x="4588" y="1713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3" name="Line 229"/>
                <p:cNvSpPr>
                  <a:spLocks noChangeAspect="1" noChangeShapeType="1"/>
                </p:cNvSpPr>
                <p:nvPr/>
              </p:nvSpPr>
              <p:spPr bwMode="auto">
                <a:xfrm>
                  <a:off x="4594" y="171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4" name="Freeform 230"/>
                <p:cNvSpPr>
                  <a:spLocks noChangeAspect="1"/>
                </p:cNvSpPr>
                <p:nvPr/>
              </p:nvSpPr>
              <p:spPr bwMode="auto">
                <a:xfrm>
                  <a:off x="4594" y="1719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6 w 12"/>
                    <a:gd name="T3" fmla="*/ 0 h 6"/>
                    <a:gd name="T4" fmla="*/ 12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5" name="Line 231"/>
                <p:cNvSpPr>
                  <a:spLocks noChangeAspect="1" noChangeShapeType="1"/>
                </p:cNvSpPr>
                <p:nvPr/>
              </p:nvSpPr>
              <p:spPr bwMode="auto">
                <a:xfrm>
                  <a:off x="4606" y="172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6" name="Freeform 232"/>
                <p:cNvSpPr>
                  <a:spLocks noChangeAspect="1"/>
                </p:cNvSpPr>
                <p:nvPr/>
              </p:nvSpPr>
              <p:spPr bwMode="auto">
                <a:xfrm>
                  <a:off x="4606" y="1725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0 h 7"/>
                    <a:gd name="T4" fmla="*/ 6 w 6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7"/>
                    <a:gd name="T11" fmla="*/ 6 w 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7" name="Line 233"/>
                <p:cNvSpPr>
                  <a:spLocks noChangeAspect="1" noChangeShapeType="1"/>
                </p:cNvSpPr>
                <p:nvPr/>
              </p:nvSpPr>
              <p:spPr bwMode="auto">
                <a:xfrm>
                  <a:off x="4612" y="173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8" name="Line 234"/>
                <p:cNvSpPr>
                  <a:spLocks noChangeAspect="1" noChangeShapeType="1"/>
                </p:cNvSpPr>
                <p:nvPr/>
              </p:nvSpPr>
              <p:spPr bwMode="auto">
                <a:xfrm>
                  <a:off x="4612" y="1732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9" name="Line 235"/>
                <p:cNvSpPr>
                  <a:spLocks noChangeAspect="1" noChangeShapeType="1"/>
                </p:cNvSpPr>
                <p:nvPr/>
              </p:nvSpPr>
              <p:spPr bwMode="auto">
                <a:xfrm>
                  <a:off x="4619" y="173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0" name="Line 236"/>
                <p:cNvSpPr>
                  <a:spLocks noChangeAspect="1" noChangeShapeType="1"/>
                </p:cNvSpPr>
                <p:nvPr/>
              </p:nvSpPr>
              <p:spPr bwMode="auto">
                <a:xfrm>
                  <a:off x="4625" y="174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1" name="Freeform 237"/>
                <p:cNvSpPr>
                  <a:spLocks noChangeAspect="1"/>
                </p:cNvSpPr>
                <p:nvPr/>
              </p:nvSpPr>
              <p:spPr bwMode="auto">
                <a:xfrm>
                  <a:off x="4625" y="1744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6 w 12"/>
                    <a:gd name="T3" fmla="*/ 0 h 6"/>
                    <a:gd name="T4" fmla="*/ 12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2" name="Line 238"/>
                <p:cNvSpPr>
                  <a:spLocks noChangeAspect="1" noChangeShapeType="1"/>
                </p:cNvSpPr>
                <p:nvPr/>
              </p:nvSpPr>
              <p:spPr bwMode="auto">
                <a:xfrm>
                  <a:off x="4637" y="175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3" name="Freeform 239"/>
                <p:cNvSpPr>
                  <a:spLocks noChangeAspect="1"/>
                </p:cNvSpPr>
                <p:nvPr/>
              </p:nvSpPr>
              <p:spPr bwMode="auto">
                <a:xfrm>
                  <a:off x="4637" y="175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4" name="Line 240"/>
                <p:cNvSpPr>
                  <a:spLocks noChangeAspect="1" noChangeShapeType="1"/>
                </p:cNvSpPr>
                <p:nvPr/>
              </p:nvSpPr>
              <p:spPr bwMode="auto">
                <a:xfrm>
                  <a:off x="4643" y="175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5" name="Line 241"/>
                <p:cNvSpPr>
                  <a:spLocks noChangeAspect="1" noChangeShapeType="1"/>
                </p:cNvSpPr>
                <p:nvPr/>
              </p:nvSpPr>
              <p:spPr bwMode="auto">
                <a:xfrm>
                  <a:off x="4643" y="175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6" name="Line 242"/>
                <p:cNvSpPr>
                  <a:spLocks noChangeAspect="1" noChangeShapeType="1"/>
                </p:cNvSpPr>
                <p:nvPr/>
              </p:nvSpPr>
              <p:spPr bwMode="auto">
                <a:xfrm>
                  <a:off x="4649" y="1762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7" name="Line 243"/>
                <p:cNvSpPr>
                  <a:spLocks noChangeAspect="1" noChangeShapeType="1"/>
                </p:cNvSpPr>
                <p:nvPr/>
              </p:nvSpPr>
              <p:spPr bwMode="auto">
                <a:xfrm>
                  <a:off x="4655" y="176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8" name="Freeform 244"/>
                <p:cNvSpPr>
                  <a:spLocks noChangeAspect="1"/>
                </p:cNvSpPr>
                <p:nvPr/>
              </p:nvSpPr>
              <p:spPr bwMode="auto">
                <a:xfrm>
                  <a:off x="4655" y="176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9" name="Line 245"/>
                <p:cNvSpPr>
                  <a:spLocks noChangeAspect="1" noChangeShapeType="1"/>
                </p:cNvSpPr>
                <p:nvPr/>
              </p:nvSpPr>
              <p:spPr bwMode="auto">
                <a:xfrm>
                  <a:off x="4661" y="1774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0" name="Line 246"/>
                <p:cNvSpPr>
                  <a:spLocks noChangeAspect="1" noChangeShapeType="1"/>
                </p:cNvSpPr>
                <p:nvPr/>
              </p:nvSpPr>
              <p:spPr bwMode="auto">
                <a:xfrm>
                  <a:off x="4667" y="177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1" name="Line 247"/>
                <p:cNvSpPr>
                  <a:spLocks noChangeAspect="1" noChangeShapeType="1"/>
                </p:cNvSpPr>
                <p:nvPr/>
              </p:nvSpPr>
              <p:spPr bwMode="auto">
                <a:xfrm>
                  <a:off x="4673" y="178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2" name="Line 248"/>
                <p:cNvSpPr>
                  <a:spLocks noChangeAspect="1" noChangeShapeType="1"/>
                </p:cNvSpPr>
                <p:nvPr/>
              </p:nvSpPr>
              <p:spPr bwMode="auto">
                <a:xfrm>
                  <a:off x="4673" y="1786"/>
                  <a:ext cx="7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3" name="Line 249"/>
                <p:cNvSpPr>
                  <a:spLocks noChangeAspect="1" noChangeShapeType="1"/>
                </p:cNvSpPr>
                <p:nvPr/>
              </p:nvSpPr>
              <p:spPr bwMode="auto">
                <a:xfrm>
                  <a:off x="4680" y="179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4" name="Line 250"/>
                <p:cNvSpPr>
                  <a:spLocks noChangeAspect="1" noChangeShapeType="1"/>
                </p:cNvSpPr>
                <p:nvPr/>
              </p:nvSpPr>
              <p:spPr bwMode="auto">
                <a:xfrm>
                  <a:off x="4686" y="179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5" name="Freeform 251"/>
                <p:cNvSpPr>
                  <a:spLocks noChangeAspect="1"/>
                </p:cNvSpPr>
                <p:nvPr/>
              </p:nvSpPr>
              <p:spPr bwMode="auto">
                <a:xfrm>
                  <a:off x="4686" y="179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6" name="Line 252"/>
                <p:cNvSpPr>
                  <a:spLocks noChangeAspect="1" noChangeShapeType="1"/>
                </p:cNvSpPr>
                <p:nvPr/>
              </p:nvSpPr>
              <p:spPr bwMode="auto">
                <a:xfrm>
                  <a:off x="4692" y="180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7" name="Freeform 253"/>
                <p:cNvSpPr>
                  <a:spLocks noChangeAspect="1"/>
                </p:cNvSpPr>
                <p:nvPr/>
              </p:nvSpPr>
              <p:spPr bwMode="auto">
                <a:xfrm>
                  <a:off x="4692" y="180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8" name="Line 254"/>
                <p:cNvSpPr>
                  <a:spLocks noChangeAspect="1" noChangeShapeType="1"/>
                </p:cNvSpPr>
                <p:nvPr/>
              </p:nvSpPr>
              <p:spPr bwMode="auto">
                <a:xfrm>
                  <a:off x="4698" y="181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9" name="Line 255"/>
                <p:cNvSpPr>
                  <a:spLocks noChangeAspect="1" noChangeShapeType="1"/>
                </p:cNvSpPr>
                <p:nvPr/>
              </p:nvSpPr>
              <p:spPr bwMode="auto">
                <a:xfrm>
                  <a:off x="4698" y="1811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0" name="Line 256"/>
                <p:cNvSpPr>
                  <a:spLocks noChangeAspect="1" noChangeShapeType="1"/>
                </p:cNvSpPr>
                <p:nvPr/>
              </p:nvSpPr>
              <p:spPr bwMode="auto">
                <a:xfrm>
                  <a:off x="4704" y="1817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1" name="Line 257"/>
                <p:cNvSpPr>
                  <a:spLocks noChangeAspect="1" noChangeShapeType="1"/>
                </p:cNvSpPr>
                <p:nvPr/>
              </p:nvSpPr>
              <p:spPr bwMode="auto">
                <a:xfrm>
                  <a:off x="4710" y="182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2" name="Freeform 258"/>
                <p:cNvSpPr>
                  <a:spLocks noChangeAspect="1"/>
                </p:cNvSpPr>
                <p:nvPr/>
              </p:nvSpPr>
              <p:spPr bwMode="auto">
                <a:xfrm>
                  <a:off x="4710" y="182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3" name="Freeform 259"/>
                <p:cNvSpPr>
                  <a:spLocks noChangeAspect="1"/>
                </p:cNvSpPr>
                <p:nvPr/>
              </p:nvSpPr>
              <p:spPr bwMode="auto">
                <a:xfrm>
                  <a:off x="4716" y="1835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4" name="Freeform 260"/>
                <p:cNvSpPr>
                  <a:spLocks noChangeAspect="1"/>
                </p:cNvSpPr>
                <p:nvPr/>
              </p:nvSpPr>
              <p:spPr bwMode="auto">
                <a:xfrm>
                  <a:off x="4722" y="183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5" name="Line 261"/>
                <p:cNvSpPr>
                  <a:spLocks noChangeAspect="1" noChangeShapeType="1"/>
                </p:cNvSpPr>
                <p:nvPr/>
              </p:nvSpPr>
              <p:spPr bwMode="auto">
                <a:xfrm>
                  <a:off x="4728" y="184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6" name="Freeform 262"/>
                <p:cNvSpPr>
                  <a:spLocks noChangeAspect="1"/>
                </p:cNvSpPr>
                <p:nvPr/>
              </p:nvSpPr>
              <p:spPr bwMode="auto">
                <a:xfrm>
                  <a:off x="4728" y="184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7" name="Line 263"/>
                <p:cNvSpPr>
                  <a:spLocks noChangeAspect="1" noChangeShapeType="1"/>
                </p:cNvSpPr>
                <p:nvPr/>
              </p:nvSpPr>
              <p:spPr bwMode="auto">
                <a:xfrm>
                  <a:off x="4734" y="1847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8" name="Freeform 264"/>
                <p:cNvSpPr>
                  <a:spLocks noChangeAspect="1"/>
                </p:cNvSpPr>
                <p:nvPr/>
              </p:nvSpPr>
              <p:spPr bwMode="auto">
                <a:xfrm>
                  <a:off x="4734" y="185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9" name="Freeform 265"/>
                <p:cNvSpPr>
                  <a:spLocks noChangeAspect="1"/>
                </p:cNvSpPr>
                <p:nvPr/>
              </p:nvSpPr>
              <p:spPr bwMode="auto">
                <a:xfrm>
                  <a:off x="4741" y="1854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6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0" name="Line 266"/>
                <p:cNvSpPr>
                  <a:spLocks noChangeAspect="1" noChangeShapeType="1"/>
                </p:cNvSpPr>
                <p:nvPr/>
              </p:nvSpPr>
              <p:spPr bwMode="auto">
                <a:xfrm>
                  <a:off x="4747" y="186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1" name="Freeform 267"/>
                <p:cNvSpPr>
                  <a:spLocks noChangeAspect="1"/>
                </p:cNvSpPr>
                <p:nvPr/>
              </p:nvSpPr>
              <p:spPr bwMode="auto">
                <a:xfrm>
                  <a:off x="4747" y="186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2" name="Line 268"/>
                <p:cNvSpPr>
                  <a:spLocks noChangeAspect="1" noChangeShapeType="1"/>
                </p:cNvSpPr>
                <p:nvPr/>
              </p:nvSpPr>
              <p:spPr bwMode="auto">
                <a:xfrm>
                  <a:off x="4753" y="187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3" name="Freeform 269"/>
                <p:cNvSpPr>
                  <a:spLocks noChangeAspect="1"/>
                </p:cNvSpPr>
                <p:nvPr/>
              </p:nvSpPr>
              <p:spPr bwMode="auto">
                <a:xfrm>
                  <a:off x="4753" y="1872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4" name="Line 270"/>
                <p:cNvSpPr>
                  <a:spLocks noChangeAspect="1" noChangeShapeType="1"/>
                </p:cNvSpPr>
                <p:nvPr/>
              </p:nvSpPr>
              <p:spPr bwMode="auto">
                <a:xfrm>
                  <a:off x="4759" y="187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5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4759" y="188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6" name="Line 272"/>
                <p:cNvSpPr>
                  <a:spLocks noChangeAspect="1" noChangeShapeType="1"/>
                </p:cNvSpPr>
                <p:nvPr/>
              </p:nvSpPr>
              <p:spPr bwMode="auto">
                <a:xfrm>
                  <a:off x="4759" y="1890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7" name="Line 273"/>
                <p:cNvSpPr>
                  <a:spLocks noChangeAspect="1" noChangeShapeType="1"/>
                </p:cNvSpPr>
                <p:nvPr/>
              </p:nvSpPr>
              <p:spPr bwMode="auto">
                <a:xfrm>
                  <a:off x="4765" y="189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8" name="Freeform 274"/>
                <p:cNvSpPr>
                  <a:spLocks noChangeAspect="1"/>
                </p:cNvSpPr>
                <p:nvPr/>
              </p:nvSpPr>
              <p:spPr bwMode="auto">
                <a:xfrm>
                  <a:off x="4771" y="1896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9" name="Freeform 275"/>
                <p:cNvSpPr>
                  <a:spLocks noChangeAspect="1"/>
                </p:cNvSpPr>
                <p:nvPr/>
              </p:nvSpPr>
              <p:spPr bwMode="auto">
                <a:xfrm>
                  <a:off x="4771" y="1902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0" name="Freeform 276"/>
                <p:cNvSpPr>
                  <a:spLocks noChangeAspect="1"/>
                </p:cNvSpPr>
                <p:nvPr/>
              </p:nvSpPr>
              <p:spPr bwMode="auto">
                <a:xfrm>
                  <a:off x="4777" y="1902"/>
                  <a:ext cx="1" cy="13"/>
                </a:xfrm>
                <a:custGeom>
                  <a:avLst/>
                  <a:gdLst>
                    <a:gd name="T0" fmla="*/ 0 w 1"/>
                    <a:gd name="T1" fmla="*/ 0 h 13"/>
                    <a:gd name="T2" fmla="*/ 0 w 1"/>
                    <a:gd name="T3" fmla="*/ 6 h 13"/>
                    <a:gd name="T4" fmla="*/ 0 w 1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3"/>
                    <a:gd name="T11" fmla="*/ 1 w 1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1" name="Freeform 277"/>
                <p:cNvSpPr>
                  <a:spLocks noChangeAspect="1"/>
                </p:cNvSpPr>
                <p:nvPr/>
              </p:nvSpPr>
              <p:spPr bwMode="auto">
                <a:xfrm>
                  <a:off x="4777" y="191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2" name="Line 278"/>
                <p:cNvSpPr>
                  <a:spLocks noChangeAspect="1" noChangeShapeType="1"/>
                </p:cNvSpPr>
                <p:nvPr/>
              </p:nvSpPr>
              <p:spPr bwMode="auto">
                <a:xfrm>
                  <a:off x="4783" y="192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3" name="Freeform 279"/>
                <p:cNvSpPr>
                  <a:spLocks noChangeAspect="1"/>
                </p:cNvSpPr>
                <p:nvPr/>
              </p:nvSpPr>
              <p:spPr bwMode="auto">
                <a:xfrm>
                  <a:off x="4783" y="192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4" name="Line 280"/>
                <p:cNvSpPr>
                  <a:spLocks noChangeAspect="1" noChangeShapeType="1"/>
                </p:cNvSpPr>
                <p:nvPr/>
              </p:nvSpPr>
              <p:spPr bwMode="auto">
                <a:xfrm>
                  <a:off x="4789" y="192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5" name="Freeform 281"/>
                <p:cNvSpPr>
                  <a:spLocks noChangeAspect="1"/>
                </p:cNvSpPr>
                <p:nvPr/>
              </p:nvSpPr>
              <p:spPr bwMode="auto">
                <a:xfrm>
                  <a:off x="4789" y="1927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6" name="Line 282"/>
                <p:cNvSpPr>
                  <a:spLocks noChangeAspect="1" noChangeShapeType="1"/>
                </p:cNvSpPr>
                <p:nvPr/>
              </p:nvSpPr>
              <p:spPr bwMode="auto">
                <a:xfrm>
                  <a:off x="4795" y="193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7" name="Freeform 283"/>
                <p:cNvSpPr>
                  <a:spLocks noChangeAspect="1"/>
                </p:cNvSpPr>
                <p:nvPr/>
              </p:nvSpPr>
              <p:spPr bwMode="auto">
                <a:xfrm>
                  <a:off x="4795" y="1939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0 w 7"/>
                    <a:gd name="T3" fmla="*/ 0 h 6"/>
                    <a:gd name="T4" fmla="*/ 7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8" name="Line 284"/>
                <p:cNvSpPr>
                  <a:spLocks noChangeAspect="1" noChangeShapeType="1"/>
                </p:cNvSpPr>
                <p:nvPr/>
              </p:nvSpPr>
              <p:spPr bwMode="auto">
                <a:xfrm>
                  <a:off x="4802" y="194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9" name="Line 285"/>
                <p:cNvSpPr>
                  <a:spLocks noChangeAspect="1" noChangeShapeType="1"/>
                </p:cNvSpPr>
                <p:nvPr/>
              </p:nvSpPr>
              <p:spPr bwMode="auto">
                <a:xfrm>
                  <a:off x="4802" y="195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0" name="Freeform 286"/>
                <p:cNvSpPr>
                  <a:spLocks noChangeAspect="1"/>
                </p:cNvSpPr>
                <p:nvPr/>
              </p:nvSpPr>
              <p:spPr bwMode="auto">
                <a:xfrm>
                  <a:off x="4802" y="1951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1" name="Line 287"/>
                <p:cNvSpPr>
                  <a:spLocks noChangeAspect="1" noChangeShapeType="1"/>
                </p:cNvSpPr>
                <p:nvPr/>
              </p:nvSpPr>
              <p:spPr bwMode="auto">
                <a:xfrm>
                  <a:off x="4808" y="196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2" name="Freeform 288"/>
                <p:cNvSpPr>
                  <a:spLocks noChangeAspect="1"/>
                </p:cNvSpPr>
                <p:nvPr/>
              </p:nvSpPr>
              <p:spPr bwMode="auto">
                <a:xfrm>
                  <a:off x="4808" y="196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3" name="Line 289"/>
                <p:cNvSpPr>
                  <a:spLocks noChangeAspect="1" noChangeShapeType="1"/>
                </p:cNvSpPr>
                <p:nvPr/>
              </p:nvSpPr>
              <p:spPr bwMode="auto">
                <a:xfrm>
                  <a:off x="4814" y="196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4" name="Freeform 290"/>
                <p:cNvSpPr>
                  <a:spLocks noChangeAspect="1"/>
                </p:cNvSpPr>
                <p:nvPr/>
              </p:nvSpPr>
              <p:spPr bwMode="auto">
                <a:xfrm>
                  <a:off x="4814" y="1969"/>
                  <a:ext cx="6" cy="13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7 h 13"/>
                    <a:gd name="T4" fmla="*/ 6 w 6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3"/>
                    <a:gd name="T11" fmla="*/ 6 w 6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6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5" name="Line 291"/>
                <p:cNvSpPr>
                  <a:spLocks noChangeAspect="1" noChangeShapeType="1"/>
                </p:cNvSpPr>
                <p:nvPr/>
              </p:nvSpPr>
              <p:spPr bwMode="auto">
                <a:xfrm>
                  <a:off x="4820" y="198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6" name="Line 292"/>
                <p:cNvSpPr>
                  <a:spLocks noChangeAspect="1" noChangeShapeType="1"/>
                </p:cNvSpPr>
                <p:nvPr/>
              </p:nvSpPr>
              <p:spPr bwMode="auto">
                <a:xfrm>
                  <a:off x="4820" y="198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7" name="Freeform 293"/>
                <p:cNvSpPr>
                  <a:spLocks noChangeAspect="1"/>
                </p:cNvSpPr>
                <p:nvPr/>
              </p:nvSpPr>
              <p:spPr bwMode="auto">
                <a:xfrm>
                  <a:off x="4820" y="198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8" name="Line 294"/>
                <p:cNvSpPr>
                  <a:spLocks noChangeAspect="1" noChangeShapeType="1"/>
                </p:cNvSpPr>
                <p:nvPr/>
              </p:nvSpPr>
              <p:spPr bwMode="auto">
                <a:xfrm>
                  <a:off x="4826" y="199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9" name="Freeform 295"/>
                <p:cNvSpPr>
                  <a:spLocks noChangeAspect="1"/>
                </p:cNvSpPr>
                <p:nvPr/>
              </p:nvSpPr>
              <p:spPr bwMode="auto">
                <a:xfrm>
                  <a:off x="4826" y="200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0" name="Line 296"/>
                <p:cNvSpPr>
                  <a:spLocks noChangeAspect="1" noChangeShapeType="1"/>
                </p:cNvSpPr>
                <p:nvPr/>
              </p:nvSpPr>
              <p:spPr bwMode="auto">
                <a:xfrm>
                  <a:off x="4832" y="200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1" name="Freeform 297"/>
                <p:cNvSpPr>
                  <a:spLocks noChangeAspect="1"/>
                </p:cNvSpPr>
                <p:nvPr/>
              </p:nvSpPr>
              <p:spPr bwMode="auto">
                <a:xfrm>
                  <a:off x="4832" y="200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2" name="Line 298"/>
                <p:cNvSpPr>
                  <a:spLocks noChangeAspect="1" noChangeShapeType="1"/>
                </p:cNvSpPr>
                <p:nvPr/>
              </p:nvSpPr>
              <p:spPr bwMode="auto">
                <a:xfrm>
                  <a:off x="4838" y="201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3" name="Line 299"/>
                <p:cNvSpPr>
                  <a:spLocks noChangeAspect="1" noChangeShapeType="1"/>
                </p:cNvSpPr>
                <p:nvPr/>
              </p:nvSpPr>
              <p:spPr bwMode="auto">
                <a:xfrm>
                  <a:off x="4838" y="201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4" name="Freeform 300"/>
                <p:cNvSpPr>
                  <a:spLocks noChangeAspect="1"/>
                </p:cNvSpPr>
                <p:nvPr/>
              </p:nvSpPr>
              <p:spPr bwMode="auto">
                <a:xfrm>
                  <a:off x="4838" y="202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5" name="Line 301"/>
                <p:cNvSpPr>
                  <a:spLocks noChangeAspect="1" noChangeShapeType="1"/>
                </p:cNvSpPr>
                <p:nvPr/>
              </p:nvSpPr>
              <p:spPr bwMode="auto">
                <a:xfrm>
                  <a:off x="4844" y="203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6" name="Freeform 302"/>
                <p:cNvSpPr>
                  <a:spLocks noChangeAspect="1"/>
                </p:cNvSpPr>
                <p:nvPr/>
              </p:nvSpPr>
              <p:spPr bwMode="auto">
                <a:xfrm>
                  <a:off x="4844" y="2030"/>
                  <a:ext cx="1" cy="13"/>
                </a:xfrm>
                <a:custGeom>
                  <a:avLst/>
                  <a:gdLst>
                    <a:gd name="T0" fmla="*/ 0 w 1"/>
                    <a:gd name="T1" fmla="*/ 0 h 13"/>
                    <a:gd name="T2" fmla="*/ 0 w 1"/>
                    <a:gd name="T3" fmla="*/ 7 h 13"/>
                    <a:gd name="T4" fmla="*/ 0 w 1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3"/>
                    <a:gd name="T11" fmla="*/ 1 w 1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7" name="Freeform 303"/>
                <p:cNvSpPr>
                  <a:spLocks noChangeAspect="1"/>
                </p:cNvSpPr>
                <p:nvPr/>
              </p:nvSpPr>
              <p:spPr bwMode="auto">
                <a:xfrm>
                  <a:off x="4844" y="2043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8" name="Line 304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204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9" name="Line 305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204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0" name="Freeform 306"/>
                <p:cNvSpPr>
                  <a:spLocks noChangeAspect="1"/>
                </p:cNvSpPr>
                <p:nvPr/>
              </p:nvSpPr>
              <p:spPr bwMode="auto">
                <a:xfrm>
                  <a:off x="4850" y="205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1" name="Line 307"/>
                <p:cNvSpPr>
                  <a:spLocks noChangeAspect="1" noChangeShapeType="1"/>
                </p:cNvSpPr>
                <p:nvPr/>
              </p:nvSpPr>
              <p:spPr bwMode="auto">
                <a:xfrm>
                  <a:off x="4856" y="206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2" name="Line 308"/>
                <p:cNvSpPr>
                  <a:spLocks noChangeAspect="1" noChangeShapeType="1"/>
                </p:cNvSpPr>
                <p:nvPr/>
              </p:nvSpPr>
              <p:spPr bwMode="auto">
                <a:xfrm>
                  <a:off x="4856" y="20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3" name="Freeform 309"/>
                <p:cNvSpPr>
                  <a:spLocks noChangeAspect="1"/>
                </p:cNvSpPr>
                <p:nvPr/>
              </p:nvSpPr>
              <p:spPr bwMode="auto">
                <a:xfrm>
                  <a:off x="4856" y="2067"/>
                  <a:ext cx="7" cy="12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6 h 12"/>
                    <a:gd name="T4" fmla="*/ 7 w 7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2"/>
                    <a:gd name="T11" fmla="*/ 7 w 7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4" name="Line 310"/>
                <p:cNvSpPr>
                  <a:spLocks noChangeAspect="1" noChangeShapeType="1"/>
                </p:cNvSpPr>
                <p:nvPr/>
              </p:nvSpPr>
              <p:spPr bwMode="auto">
                <a:xfrm>
                  <a:off x="4863" y="20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5" name="Line 311"/>
                <p:cNvSpPr>
                  <a:spLocks noChangeAspect="1" noChangeShapeType="1"/>
                </p:cNvSpPr>
                <p:nvPr/>
              </p:nvSpPr>
              <p:spPr bwMode="auto">
                <a:xfrm>
                  <a:off x="4863" y="207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6" name="Freeform 312"/>
                <p:cNvSpPr>
                  <a:spLocks noChangeAspect="1"/>
                </p:cNvSpPr>
                <p:nvPr/>
              </p:nvSpPr>
              <p:spPr bwMode="auto">
                <a:xfrm>
                  <a:off x="4863" y="208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7" name="Line 313"/>
                <p:cNvSpPr>
                  <a:spLocks noChangeAspect="1" noChangeShapeType="1"/>
                </p:cNvSpPr>
                <p:nvPr/>
              </p:nvSpPr>
              <p:spPr bwMode="auto">
                <a:xfrm>
                  <a:off x="4869" y="2091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8" name="Line 314"/>
                <p:cNvSpPr>
                  <a:spLocks noChangeAspect="1" noChangeShapeType="1"/>
                </p:cNvSpPr>
                <p:nvPr/>
              </p:nvSpPr>
              <p:spPr bwMode="auto">
                <a:xfrm>
                  <a:off x="4869" y="209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9" name="Line 315"/>
                <p:cNvSpPr>
                  <a:spLocks noChangeAspect="1" noChangeShapeType="1"/>
                </p:cNvSpPr>
                <p:nvPr/>
              </p:nvSpPr>
              <p:spPr bwMode="auto">
                <a:xfrm>
                  <a:off x="4869" y="210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0" name="Freeform 316"/>
                <p:cNvSpPr>
                  <a:spLocks noChangeAspect="1"/>
                </p:cNvSpPr>
                <p:nvPr/>
              </p:nvSpPr>
              <p:spPr bwMode="auto">
                <a:xfrm>
                  <a:off x="4869" y="2104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1" name="Line 317"/>
                <p:cNvSpPr>
                  <a:spLocks noChangeAspect="1" noChangeShapeType="1"/>
                </p:cNvSpPr>
                <p:nvPr/>
              </p:nvSpPr>
              <p:spPr bwMode="auto">
                <a:xfrm>
                  <a:off x="4875" y="211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2" name="Line 318"/>
                <p:cNvSpPr>
                  <a:spLocks noChangeAspect="1" noChangeShapeType="1"/>
                </p:cNvSpPr>
                <p:nvPr/>
              </p:nvSpPr>
              <p:spPr bwMode="auto">
                <a:xfrm>
                  <a:off x="4875" y="211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3" name="Line 319"/>
                <p:cNvSpPr>
                  <a:spLocks noChangeAspect="1" noChangeShapeType="1"/>
                </p:cNvSpPr>
                <p:nvPr/>
              </p:nvSpPr>
              <p:spPr bwMode="auto">
                <a:xfrm>
                  <a:off x="4875" y="212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4" name="Line 320"/>
                <p:cNvSpPr>
                  <a:spLocks noChangeAspect="1" noChangeShapeType="1"/>
                </p:cNvSpPr>
                <p:nvPr/>
              </p:nvSpPr>
              <p:spPr bwMode="auto">
                <a:xfrm>
                  <a:off x="4875" y="212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5" name="Freeform 321"/>
                <p:cNvSpPr>
                  <a:spLocks noChangeAspect="1"/>
                </p:cNvSpPr>
                <p:nvPr/>
              </p:nvSpPr>
              <p:spPr bwMode="auto">
                <a:xfrm>
                  <a:off x="4875" y="213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6" name="Line 322"/>
                <p:cNvSpPr>
                  <a:spLocks noChangeAspect="1" noChangeShapeType="1"/>
                </p:cNvSpPr>
                <p:nvPr/>
              </p:nvSpPr>
              <p:spPr bwMode="auto">
                <a:xfrm>
                  <a:off x="4881" y="214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7" name="Freeform 323"/>
                <p:cNvSpPr>
                  <a:spLocks noChangeAspect="1"/>
                </p:cNvSpPr>
                <p:nvPr/>
              </p:nvSpPr>
              <p:spPr bwMode="auto">
                <a:xfrm>
                  <a:off x="4881" y="2140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8" name="Line 324"/>
                <p:cNvSpPr>
                  <a:spLocks noChangeAspect="1" noChangeShapeType="1"/>
                </p:cNvSpPr>
                <p:nvPr/>
              </p:nvSpPr>
              <p:spPr bwMode="auto">
                <a:xfrm>
                  <a:off x="4881" y="215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9" name="Freeform 325"/>
                <p:cNvSpPr>
                  <a:spLocks noChangeAspect="1"/>
                </p:cNvSpPr>
                <p:nvPr/>
              </p:nvSpPr>
              <p:spPr bwMode="auto">
                <a:xfrm>
                  <a:off x="4881" y="2152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0 h 7"/>
                    <a:gd name="T4" fmla="*/ 6 w 6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7"/>
                    <a:gd name="T11" fmla="*/ 6 w 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0" name="Freeform 326"/>
                <p:cNvSpPr>
                  <a:spLocks noChangeAspect="1"/>
                </p:cNvSpPr>
                <p:nvPr/>
              </p:nvSpPr>
              <p:spPr bwMode="auto">
                <a:xfrm>
                  <a:off x="4887" y="2159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1" name="Line 327"/>
                <p:cNvSpPr>
                  <a:spLocks noChangeAspect="1" noChangeShapeType="1"/>
                </p:cNvSpPr>
                <p:nvPr/>
              </p:nvSpPr>
              <p:spPr bwMode="auto">
                <a:xfrm>
                  <a:off x="4887" y="217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2" name="Line 328"/>
                <p:cNvSpPr>
                  <a:spLocks noChangeAspect="1" noChangeShapeType="1"/>
                </p:cNvSpPr>
                <p:nvPr/>
              </p:nvSpPr>
              <p:spPr bwMode="auto">
                <a:xfrm>
                  <a:off x="4887" y="217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3" name="Line 329"/>
                <p:cNvSpPr>
                  <a:spLocks noChangeAspect="1" noChangeShapeType="1"/>
                </p:cNvSpPr>
                <p:nvPr/>
              </p:nvSpPr>
              <p:spPr bwMode="auto">
                <a:xfrm>
                  <a:off x="4887" y="217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4" name="Freeform 330"/>
                <p:cNvSpPr>
                  <a:spLocks noChangeAspect="1"/>
                </p:cNvSpPr>
                <p:nvPr/>
              </p:nvSpPr>
              <p:spPr bwMode="auto">
                <a:xfrm>
                  <a:off x="4887" y="218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5" name="Line 331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18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6" name="Freeform 332"/>
                <p:cNvSpPr>
                  <a:spLocks noChangeAspect="1"/>
                </p:cNvSpPr>
                <p:nvPr/>
              </p:nvSpPr>
              <p:spPr bwMode="auto">
                <a:xfrm>
                  <a:off x="4893" y="2189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7" name="Line 333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20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8" name="Line 334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20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9" name="Line 335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20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0" name="Line 336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213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1" name="Line 337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22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2" name="Freeform 338"/>
                <p:cNvSpPr>
                  <a:spLocks noChangeAspect="1"/>
                </p:cNvSpPr>
                <p:nvPr/>
              </p:nvSpPr>
              <p:spPr bwMode="auto">
                <a:xfrm>
                  <a:off x="4893" y="2226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3" name="Freeform 339"/>
                <p:cNvSpPr>
                  <a:spLocks noChangeAspect="1"/>
                </p:cNvSpPr>
                <p:nvPr/>
              </p:nvSpPr>
              <p:spPr bwMode="auto">
                <a:xfrm>
                  <a:off x="4899" y="2226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4" name="Line 340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23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5" name="Line 341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24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6" name="Freeform 342"/>
                <p:cNvSpPr>
                  <a:spLocks noChangeAspect="1"/>
                </p:cNvSpPr>
                <p:nvPr/>
              </p:nvSpPr>
              <p:spPr bwMode="auto">
                <a:xfrm>
                  <a:off x="4899" y="2244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7" name="Line 343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25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8" name="Line 344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25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9" name="Line 345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26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0" name="Line 346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26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1" name="Line 347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274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2" name="Line 348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28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3" name="Line 349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28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4" name="Line 350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29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5" name="Freeform 351"/>
                <p:cNvSpPr>
                  <a:spLocks noChangeAspect="1"/>
                </p:cNvSpPr>
                <p:nvPr/>
              </p:nvSpPr>
              <p:spPr bwMode="auto">
                <a:xfrm>
                  <a:off x="4899" y="2293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6" name="Line 352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0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7" name="Line 353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0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8" name="Freeform 354"/>
                <p:cNvSpPr>
                  <a:spLocks noChangeAspect="1"/>
                </p:cNvSpPr>
                <p:nvPr/>
              </p:nvSpPr>
              <p:spPr bwMode="auto">
                <a:xfrm>
                  <a:off x="4899" y="2311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9" name="Line 355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2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0" name="Line 356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2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1" name="Line 357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2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2" name="Line 358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3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3" name="Line 359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4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4" name="Freeform 360"/>
                <p:cNvSpPr>
                  <a:spLocks noChangeAspect="1"/>
                </p:cNvSpPr>
                <p:nvPr/>
              </p:nvSpPr>
              <p:spPr bwMode="auto">
                <a:xfrm>
                  <a:off x="4899" y="2341"/>
                  <a:ext cx="1" cy="13"/>
                </a:xfrm>
                <a:custGeom>
                  <a:avLst/>
                  <a:gdLst>
                    <a:gd name="T0" fmla="*/ 0 w 1"/>
                    <a:gd name="T1" fmla="*/ 0 h 13"/>
                    <a:gd name="T2" fmla="*/ 0 w 1"/>
                    <a:gd name="T3" fmla="*/ 7 h 13"/>
                    <a:gd name="T4" fmla="*/ 0 w 1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3"/>
                    <a:gd name="T11" fmla="*/ 1 w 1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5" name="Line 361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5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6" name="Line 362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6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7" name="Freeform 363"/>
                <p:cNvSpPr>
                  <a:spLocks noChangeAspect="1"/>
                </p:cNvSpPr>
                <p:nvPr/>
              </p:nvSpPr>
              <p:spPr bwMode="auto">
                <a:xfrm>
                  <a:off x="4899" y="2360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8" name="Line 364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7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9" name="Line 365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7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0" name="Line 366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7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1" name="Line 367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8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2" name="Line 368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9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3" name="Line 369"/>
                <p:cNvSpPr>
                  <a:spLocks noChangeAspect="1" noChangeShapeType="1"/>
                </p:cNvSpPr>
                <p:nvPr/>
              </p:nvSpPr>
              <p:spPr bwMode="auto">
                <a:xfrm>
                  <a:off x="4899" y="239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4" name="Freeform 370"/>
                <p:cNvSpPr>
                  <a:spLocks noChangeAspect="1"/>
                </p:cNvSpPr>
                <p:nvPr/>
              </p:nvSpPr>
              <p:spPr bwMode="auto">
                <a:xfrm>
                  <a:off x="4899" y="2396"/>
                  <a:ext cx="1" cy="13"/>
                </a:xfrm>
                <a:custGeom>
                  <a:avLst/>
                  <a:gdLst>
                    <a:gd name="T0" fmla="*/ 0 w 1"/>
                    <a:gd name="T1" fmla="*/ 0 h 13"/>
                    <a:gd name="T2" fmla="*/ 0 w 1"/>
                    <a:gd name="T3" fmla="*/ 6 h 13"/>
                    <a:gd name="T4" fmla="*/ 0 w 1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3"/>
                    <a:gd name="T11" fmla="*/ 1 w 1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5" name="Freeform 371"/>
                <p:cNvSpPr>
                  <a:spLocks noChangeAspect="1"/>
                </p:cNvSpPr>
                <p:nvPr/>
              </p:nvSpPr>
              <p:spPr bwMode="auto">
                <a:xfrm>
                  <a:off x="4893" y="2409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6" name="Freeform 372"/>
                <p:cNvSpPr>
                  <a:spLocks noChangeAspect="1"/>
                </p:cNvSpPr>
                <p:nvPr/>
              </p:nvSpPr>
              <p:spPr bwMode="auto">
                <a:xfrm>
                  <a:off x="4893" y="2409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7" name="Line 373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42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8" name="Line 374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42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9" name="Line 375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42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0" name="Line 376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43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1" name="Line 377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43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2" name="Line 378"/>
                <p:cNvSpPr>
                  <a:spLocks noChangeAspect="1" noChangeShapeType="1"/>
                </p:cNvSpPr>
                <p:nvPr/>
              </p:nvSpPr>
              <p:spPr bwMode="auto">
                <a:xfrm>
                  <a:off x="4893" y="244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3" name="Freeform 379"/>
                <p:cNvSpPr>
                  <a:spLocks noChangeAspect="1"/>
                </p:cNvSpPr>
                <p:nvPr/>
              </p:nvSpPr>
              <p:spPr bwMode="auto">
                <a:xfrm>
                  <a:off x="4887" y="2445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6 h 12"/>
                    <a:gd name="T4" fmla="*/ 0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4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4887" y="245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5" name="Line 381"/>
                <p:cNvSpPr>
                  <a:spLocks noChangeAspect="1" noChangeShapeType="1"/>
                </p:cNvSpPr>
                <p:nvPr/>
              </p:nvSpPr>
              <p:spPr bwMode="auto">
                <a:xfrm>
                  <a:off x="4887" y="245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6" name="Freeform 382"/>
                <p:cNvSpPr>
                  <a:spLocks noChangeAspect="1"/>
                </p:cNvSpPr>
                <p:nvPr/>
              </p:nvSpPr>
              <p:spPr bwMode="auto">
                <a:xfrm>
                  <a:off x="4887" y="2463"/>
                  <a:ext cx="1" cy="13"/>
                </a:xfrm>
                <a:custGeom>
                  <a:avLst/>
                  <a:gdLst>
                    <a:gd name="T0" fmla="*/ 0 w 1"/>
                    <a:gd name="T1" fmla="*/ 0 h 13"/>
                    <a:gd name="T2" fmla="*/ 0 w 1"/>
                    <a:gd name="T3" fmla="*/ 7 h 13"/>
                    <a:gd name="T4" fmla="*/ 0 w 1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3"/>
                    <a:gd name="T11" fmla="*/ 1 w 1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7" name="Line 383"/>
                <p:cNvSpPr>
                  <a:spLocks noChangeAspect="1" noChangeShapeType="1"/>
                </p:cNvSpPr>
                <p:nvPr/>
              </p:nvSpPr>
              <p:spPr bwMode="auto">
                <a:xfrm>
                  <a:off x="4887" y="247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8" name="Freeform 384"/>
                <p:cNvSpPr>
                  <a:spLocks noChangeAspect="1"/>
                </p:cNvSpPr>
                <p:nvPr/>
              </p:nvSpPr>
              <p:spPr bwMode="auto">
                <a:xfrm>
                  <a:off x="4881" y="2476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9" name="Line 385"/>
                <p:cNvSpPr>
                  <a:spLocks noChangeAspect="1" noChangeShapeType="1"/>
                </p:cNvSpPr>
                <p:nvPr/>
              </p:nvSpPr>
              <p:spPr bwMode="auto">
                <a:xfrm>
                  <a:off x="4881" y="248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80" name="Line 386"/>
                <p:cNvSpPr>
                  <a:spLocks noChangeAspect="1" noChangeShapeType="1"/>
                </p:cNvSpPr>
                <p:nvPr/>
              </p:nvSpPr>
              <p:spPr bwMode="auto">
                <a:xfrm>
                  <a:off x="4881" y="248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81" name="Line 387"/>
                <p:cNvSpPr>
                  <a:spLocks noChangeAspect="1" noChangeShapeType="1"/>
                </p:cNvSpPr>
                <p:nvPr/>
              </p:nvSpPr>
              <p:spPr bwMode="auto">
                <a:xfrm>
                  <a:off x="4881" y="249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82" name="Freeform 388"/>
                <p:cNvSpPr>
                  <a:spLocks noChangeAspect="1"/>
                </p:cNvSpPr>
                <p:nvPr/>
              </p:nvSpPr>
              <p:spPr bwMode="auto">
                <a:xfrm>
                  <a:off x="4875" y="2494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6 h 12"/>
                    <a:gd name="T4" fmla="*/ 0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83" name="Line 389"/>
                <p:cNvSpPr>
                  <a:spLocks noChangeAspect="1" noChangeShapeType="1"/>
                </p:cNvSpPr>
                <p:nvPr/>
              </p:nvSpPr>
              <p:spPr bwMode="auto">
                <a:xfrm>
                  <a:off x="4875" y="250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84" name="Line 390"/>
                <p:cNvSpPr>
                  <a:spLocks noChangeAspect="1" noChangeShapeType="1"/>
                </p:cNvSpPr>
                <p:nvPr/>
              </p:nvSpPr>
              <p:spPr bwMode="auto">
                <a:xfrm>
                  <a:off x="4875" y="251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3" name="Group 391"/>
              <p:cNvGrpSpPr>
                <a:grpSpLocks noChangeAspect="1"/>
              </p:cNvGrpSpPr>
              <p:nvPr/>
            </p:nvGrpSpPr>
            <p:grpSpPr bwMode="auto">
              <a:xfrm>
                <a:off x="3990" y="2527"/>
                <a:ext cx="886" cy="581"/>
                <a:chOff x="3990" y="2512"/>
                <a:chExt cx="886" cy="581"/>
              </a:xfrm>
            </p:grpSpPr>
            <p:sp>
              <p:nvSpPr>
                <p:cNvPr id="33885" name="Line 392"/>
                <p:cNvSpPr>
                  <a:spLocks noChangeAspect="1" noChangeShapeType="1"/>
                </p:cNvSpPr>
                <p:nvPr/>
              </p:nvSpPr>
              <p:spPr bwMode="auto">
                <a:xfrm>
                  <a:off x="4875" y="251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6" name="Line 393"/>
                <p:cNvSpPr>
                  <a:spLocks noChangeAspect="1" noChangeShapeType="1"/>
                </p:cNvSpPr>
                <p:nvPr/>
              </p:nvSpPr>
              <p:spPr bwMode="auto">
                <a:xfrm>
                  <a:off x="4875" y="251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7" name="Freeform 394"/>
                <p:cNvSpPr>
                  <a:spLocks noChangeAspect="1"/>
                </p:cNvSpPr>
                <p:nvPr/>
              </p:nvSpPr>
              <p:spPr bwMode="auto">
                <a:xfrm>
                  <a:off x="4869" y="2524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7 h 7"/>
                    <a:gd name="T4" fmla="*/ 0 w 6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7"/>
                    <a:gd name="T11" fmla="*/ 6 w 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7">
                      <a:moveTo>
                        <a:pt x="6" y="0"/>
                      </a:move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8" name="Line 395"/>
                <p:cNvSpPr>
                  <a:spLocks noChangeAspect="1" noChangeShapeType="1"/>
                </p:cNvSpPr>
                <p:nvPr/>
              </p:nvSpPr>
              <p:spPr bwMode="auto">
                <a:xfrm>
                  <a:off x="4869" y="253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9" name="Freeform 396"/>
                <p:cNvSpPr>
                  <a:spLocks noChangeAspect="1"/>
                </p:cNvSpPr>
                <p:nvPr/>
              </p:nvSpPr>
              <p:spPr bwMode="auto">
                <a:xfrm>
                  <a:off x="4869" y="2531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0" name="Freeform 397"/>
                <p:cNvSpPr>
                  <a:spLocks noChangeAspect="1"/>
                </p:cNvSpPr>
                <p:nvPr/>
              </p:nvSpPr>
              <p:spPr bwMode="auto">
                <a:xfrm>
                  <a:off x="4863" y="254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1" name="Line 398"/>
                <p:cNvSpPr>
                  <a:spLocks noChangeAspect="1" noChangeShapeType="1"/>
                </p:cNvSpPr>
                <p:nvPr/>
              </p:nvSpPr>
              <p:spPr bwMode="auto">
                <a:xfrm>
                  <a:off x="4863" y="25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2" name="Line 399"/>
                <p:cNvSpPr>
                  <a:spLocks noChangeAspect="1" noChangeShapeType="1"/>
                </p:cNvSpPr>
                <p:nvPr/>
              </p:nvSpPr>
              <p:spPr bwMode="auto">
                <a:xfrm>
                  <a:off x="4863" y="254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3" name="Line 400"/>
                <p:cNvSpPr>
                  <a:spLocks noChangeAspect="1" noChangeShapeType="1"/>
                </p:cNvSpPr>
                <p:nvPr/>
              </p:nvSpPr>
              <p:spPr bwMode="auto">
                <a:xfrm>
                  <a:off x="4863" y="255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4" name="Freeform 401"/>
                <p:cNvSpPr>
                  <a:spLocks noChangeAspect="1"/>
                </p:cNvSpPr>
                <p:nvPr/>
              </p:nvSpPr>
              <p:spPr bwMode="auto">
                <a:xfrm>
                  <a:off x="4856" y="2561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6 h 6"/>
                    <a:gd name="T4" fmla="*/ 0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5" name="Line 402"/>
                <p:cNvSpPr>
                  <a:spLocks noChangeAspect="1" noChangeShapeType="1"/>
                </p:cNvSpPr>
                <p:nvPr/>
              </p:nvSpPr>
              <p:spPr bwMode="auto">
                <a:xfrm>
                  <a:off x="4856" y="25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6" name="Freeform 403"/>
                <p:cNvSpPr>
                  <a:spLocks noChangeAspect="1"/>
                </p:cNvSpPr>
                <p:nvPr/>
              </p:nvSpPr>
              <p:spPr bwMode="auto">
                <a:xfrm>
                  <a:off x="4856" y="2567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7" name="Freeform 404"/>
                <p:cNvSpPr>
                  <a:spLocks noChangeAspect="1"/>
                </p:cNvSpPr>
                <p:nvPr/>
              </p:nvSpPr>
              <p:spPr bwMode="auto">
                <a:xfrm>
                  <a:off x="4850" y="257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8" name="Line 405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258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9" name="Line 406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2585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0" name="Freeform 407"/>
                <p:cNvSpPr>
                  <a:spLocks noChangeAspect="1"/>
                </p:cNvSpPr>
                <p:nvPr/>
              </p:nvSpPr>
              <p:spPr bwMode="auto">
                <a:xfrm>
                  <a:off x="4844" y="259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1" name="Line 408"/>
                <p:cNvSpPr>
                  <a:spLocks noChangeAspect="1" noChangeShapeType="1"/>
                </p:cNvSpPr>
                <p:nvPr/>
              </p:nvSpPr>
              <p:spPr bwMode="auto">
                <a:xfrm>
                  <a:off x="4844" y="259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2" name="Line 409"/>
                <p:cNvSpPr>
                  <a:spLocks noChangeAspect="1" noChangeShapeType="1"/>
                </p:cNvSpPr>
                <p:nvPr/>
              </p:nvSpPr>
              <p:spPr bwMode="auto">
                <a:xfrm>
                  <a:off x="4844" y="260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3" name="Freeform 410"/>
                <p:cNvSpPr>
                  <a:spLocks noChangeAspect="1"/>
                </p:cNvSpPr>
                <p:nvPr/>
              </p:nvSpPr>
              <p:spPr bwMode="auto">
                <a:xfrm>
                  <a:off x="4838" y="2604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6 h 12"/>
                    <a:gd name="T4" fmla="*/ 0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4" name="Line 411"/>
                <p:cNvSpPr>
                  <a:spLocks noChangeAspect="1" noChangeShapeType="1"/>
                </p:cNvSpPr>
                <p:nvPr/>
              </p:nvSpPr>
              <p:spPr bwMode="auto">
                <a:xfrm>
                  <a:off x="4838" y="261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5" name="Line 412"/>
                <p:cNvSpPr>
                  <a:spLocks noChangeAspect="1" noChangeShapeType="1"/>
                </p:cNvSpPr>
                <p:nvPr/>
              </p:nvSpPr>
              <p:spPr bwMode="auto">
                <a:xfrm>
                  <a:off x="4838" y="262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6" name="Freeform 413"/>
                <p:cNvSpPr>
                  <a:spLocks noChangeAspect="1"/>
                </p:cNvSpPr>
                <p:nvPr/>
              </p:nvSpPr>
              <p:spPr bwMode="auto">
                <a:xfrm>
                  <a:off x="4832" y="262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7" name="Line 414"/>
                <p:cNvSpPr>
                  <a:spLocks noChangeAspect="1" noChangeShapeType="1"/>
                </p:cNvSpPr>
                <p:nvPr/>
              </p:nvSpPr>
              <p:spPr bwMode="auto">
                <a:xfrm>
                  <a:off x="4832" y="262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8" name="Freeform 415"/>
                <p:cNvSpPr>
                  <a:spLocks noChangeAspect="1"/>
                </p:cNvSpPr>
                <p:nvPr/>
              </p:nvSpPr>
              <p:spPr bwMode="auto">
                <a:xfrm>
                  <a:off x="4826" y="2628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6 h 12"/>
                    <a:gd name="T4" fmla="*/ 0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9" name="Line 416"/>
                <p:cNvSpPr>
                  <a:spLocks noChangeAspect="1" noChangeShapeType="1"/>
                </p:cNvSpPr>
                <p:nvPr/>
              </p:nvSpPr>
              <p:spPr bwMode="auto">
                <a:xfrm>
                  <a:off x="4826" y="264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0" name="Freeform 417"/>
                <p:cNvSpPr>
                  <a:spLocks noChangeAspect="1"/>
                </p:cNvSpPr>
                <p:nvPr/>
              </p:nvSpPr>
              <p:spPr bwMode="auto">
                <a:xfrm>
                  <a:off x="4820" y="2640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1" name="Line 418"/>
                <p:cNvSpPr>
                  <a:spLocks noChangeAspect="1" noChangeShapeType="1"/>
                </p:cNvSpPr>
                <p:nvPr/>
              </p:nvSpPr>
              <p:spPr bwMode="auto">
                <a:xfrm>
                  <a:off x="4820" y="2646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2" name="Line 419"/>
                <p:cNvSpPr>
                  <a:spLocks noChangeAspect="1" noChangeShapeType="1"/>
                </p:cNvSpPr>
                <p:nvPr/>
              </p:nvSpPr>
              <p:spPr bwMode="auto">
                <a:xfrm>
                  <a:off x="4820" y="265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3" name="Freeform 420"/>
                <p:cNvSpPr>
                  <a:spLocks noChangeAspect="1"/>
                </p:cNvSpPr>
                <p:nvPr/>
              </p:nvSpPr>
              <p:spPr bwMode="auto">
                <a:xfrm>
                  <a:off x="4814" y="265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4" name="Line 421"/>
                <p:cNvSpPr>
                  <a:spLocks noChangeAspect="1" noChangeShapeType="1"/>
                </p:cNvSpPr>
                <p:nvPr/>
              </p:nvSpPr>
              <p:spPr bwMode="auto">
                <a:xfrm>
                  <a:off x="4814" y="266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5" name="Freeform 422"/>
                <p:cNvSpPr>
                  <a:spLocks noChangeAspect="1"/>
                </p:cNvSpPr>
                <p:nvPr/>
              </p:nvSpPr>
              <p:spPr bwMode="auto">
                <a:xfrm>
                  <a:off x="4808" y="2665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6" name="Line 423"/>
                <p:cNvSpPr>
                  <a:spLocks noChangeAspect="1" noChangeShapeType="1"/>
                </p:cNvSpPr>
                <p:nvPr/>
              </p:nvSpPr>
              <p:spPr bwMode="auto">
                <a:xfrm>
                  <a:off x="4808" y="267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7" name="Freeform 424"/>
                <p:cNvSpPr>
                  <a:spLocks noChangeAspect="1"/>
                </p:cNvSpPr>
                <p:nvPr/>
              </p:nvSpPr>
              <p:spPr bwMode="auto">
                <a:xfrm>
                  <a:off x="4802" y="2677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8" name="Line 425"/>
                <p:cNvSpPr>
                  <a:spLocks noChangeAspect="1" noChangeShapeType="1"/>
                </p:cNvSpPr>
                <p:nvPr/>
              </p:nvSpPr>
              <p:spPr bwMode="auto">
                <a:xfrm>
                  <a:off x="4802" y="268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9" name="Line 426"/>
                <p:cNvSpPr>
                  <a:spLocks noChangeAspect="1" noChangeShapeType="1"/>
                </p:cNvSpPr>
                <p:nvPr/>
              </p:nvSpPr>
              <p:spPr bwMode="auto">
                <a:xfrm>
                  <a:off x="4802" y="268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0" name="Freeform 427"/>
                <p:cNvSpPr>
                  <a:spLocks noChangeAspect="1"/>
                </p:cNvSpPr>
                <p:nvPr/>
              </p:nvSpPr>
              <p:spPr bwMode="auto">
                <a:xfrm>
                  <a:off x="4795" y="2689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0 h 6"/>
                    <a:gd name="T4" fmla="*/ 0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1" name="Line 428"/>
                <p:cNvSpPr>
                  <a:spLocks noChangeAspect="1" noChangeShapeType="1"/>
                </p:cNvSpPr>
                <p:nvPr/>
              </p:nvSpPr>
              <p:spPr bwMode="auto">
                <a:xfrm>
                  <a:off x="4795" y="269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2" name="Freeform 429"/>
                <p:cNvSpPr>
                  <a:spLocks noChangeAspect="1"/>
                </p:cNvSpPr>
                <p:nvPr/>
              </p:nvSpPr>
              <p:spPr bwMode="auto">
                <a:xfrm>
                  <a:off x="4789" y="2701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3" name="Line 430"/>
                <p:cNvSpPr>
                  <a:spLocks noChangeAspect="1" noChangeShapeType="1"/>
                </p:cNvSpPr>
                <p:nvPr/>
              </p:nvSpPr>
              <p:spPr bwMode="auto">
                <a:xfrm>
                  <a:off x="4789" y="270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4" name="Line 43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83" y="2707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5" name="Line 4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77" y="271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6" name="Line 433"/>
                <p:cNvSpPr>
                  <a:spLocks noChangeAspect="1" noChangeShapeType="1"/>
                </p:cNvSpPr>
                <p:nvPr/>
              </p:nvSpPr>
              <p:spPr bwMode="auto">
                <a:xfrm>
                  <a:off x="4777" y="272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7" name="Line 434"/>
                <p:cNvSpPr>
                  <a:spLocks noChangeAspect="1" noChangeShapeType="1"/>
                </p:cNvSpPr>
                <p:nvPr/>
              </p:nvSpPr>
              <p:spPr bwMode="auto">
                <a:xfrm>
                  <a:off x="4777" y="272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8" name="Freeform 435"/>
                <p:cNvSpPr>
                  <a:spLocks noChangeAspect="1"/>
                </p:cNvSpPr>
                <p:nvPr/>
              </p:nvSpPr>
              <p:spPr bwMode="auto">
                <a:xfrm>
                  <a:off x="4771" y="2732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9" name="Line 436"/>
                <p:cNvSpPr>
                  <a:spLocks noChangeAspect="1" noChangeShapeType="1"/>
                </p:cNvSpPr>
                <p:nvPr/>
              </p:nvSpPr>
              <p:spPr bwMode="auto">
                <a:xfrm>
                  <a:off x="4771" y="273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0" name="Line 4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65" y="273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1" name="Line 43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59" y="274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2" name="Line 439"/>
                <p:cNvSpPr>
                  <a:spLocks noChangeAspect="1" noChangeShapeType="1"/>
                </p:cNvSpPr>
                <p:nvPr/>
              </p:nvSpPr>
              <p:spPr bwMode="auto">
                <a:xfrm>
                  <a:off x="4759" y="275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3" name="Line 440"/>
                <p:cNvSpPr>
                  <a:spLocks noChangeAspect="1" noChangeShapeType="1"/>
                </p:cNvSpPr>
                <p:nvPr/>
              </p:nvSpPr>
              <p:spPr bwMode="auto">
                <a:xfrm>
                  <a:off x="4759" y="275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4" name="Freeform 441"/>
                <p:cNvSpPr>
                  <a:spLocks noChangeAspect="1"/>
                </p:cNvSpPr>
                <p:nvPr/>
              </p:nvSpPr>
              <p:spPr bwMode="auto">
                <a:xfrm>
                  <a:off x="4753" y="2756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5" name="Line 442"/>
                <p:cNvSpPr>
                  <a:spLocks noChangeAspect="1" noChangeShapeType="1"/>
                </p:cNvSpPr>
                <p:nvPr/>
              </p:nvSpPr>
              <p:spPr bwMode="auto">
                <a:xfrm>
                  <a:off x="4753" y="276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6" name="Freeform 443"/>
                <p:cNvSpPr>
                  <a:spLocks noChangeAspect="1"/>
                </p:cNvSpPr>
                <p:nvPr/>
              </p:nvSpPr>
              <p:spPr bwMode="auto">
                <a:xfrm>
                  <a:off x="4747" y="2762"/>
                  <a:ext cx="6" cy="13"/>
                </a:xfrm>
                <a:custGeom>
                  <a:avLst/>
                  <a:gdLst>
                    <a:gd name="T0" fmla="*/ 6 w 6"/>
                    <a:gd name="T1" fmla="*/ 0 h 13"/>
                    <a:gd name="T2" fmla="*/ 0 w 6"/>
                    <a:gd name="T3" fmla="*/ 6 h 13"/>
                    <a:gd name="T4" fmla="*/ 0 w 6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3"/>
                    <a:gd name="T11" fmla="*/ 6 w 6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3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7" name="Line 444"/>
                <p:cNvSpPr>
                  <a:spLocks noChangeAspect="1" noChangeShapeType="1"/>
                </p:cNvSpPr>
                <p:nvPr/>
              </p:nvSpPr>
              <p:spPr bwMode="auto">
                <a:xfrm>
                  <a:off x="4747" y="277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8" name="Line 4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41" y="2775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9" name="Line 4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34" y="2781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0" name="Line 447"/>
                <p:cNvSpPr>
                  <a:spLocks noChangeAspect="1" noChangeShapeType="1"/>
                </p:cNvSpPr>
                <p:nvPr/>
              </p:nvSpPr>
              <p:spPr bwMode="auto">
                <a:xfrm>
                  <a:off x="4734" y="278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1" name="Freeform 448"/>
                <p:cNvSpPr>
                  <a:spLocks noChangeAspect="1"/>
                </p:cNvSpPr>
                <p:nvPr/>
              </p:nvSpPr>
              <p:spPr bwMode="auto">
                <a:xfrm>
                  <a:off x="4728" y="2787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2" name="Line 449"/>
                <p:cNvSpPr>
                  <a:spLocks noChangeAspect="1" noChangeShapeType="1"/>
                </p:cNvSpPr>
                <p:nvPr/>
              </p:nvSpPr>
              <p:spPr bwMode="auto">
                <a:xfrm>
                  <a:off x="4728" y="279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3" name="Freeform 450"/>
                <p:cNvSpPr>
                  <a:spLocks noChangeAspect="1"/>
                </p:cNvSpPr>
                <p:nvPr/>
              </p:nvSpPr>
              <p:spPr bwMode="auto">
                <a:xfrm>
                  <a:off x="4722" y="2793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6 w 6"/>
                    <a:gd name="T3" fmla="*/ 6 h 12"/>
                    <a:gd name="T4" fmla="*/ 0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4" name="Freeform 451"/>
                <p:cNvSpPr>
                  <a:spLocks noChangeAspect="1"/>
                </p:cNvSpPr>
                <p:nvPr/>
              </p:nvSpPr>
              <p:spPr bwMode="auto">
                <a:xfrm>
                  <a:off x="4716" y="2805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5" name="Line 4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10" y="2805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6" name="Line 453"/>
                <p:cNvSpPr>
                  <a:spLocks noChangeAspect="1" noChangeShapeType="1"/>
                </p:cNvSpPr>
                <p:nvPr/>
              </p:nvSpPr>
              <p:spPr bwMode="auto">
                <a:xfrm>
                  <a:off x="4710" y="281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7" name="Line 45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04" y="281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8" name="Freeform 455"/>
                <p:cNvSpPr>
                  <a:spLocks noChangeAspect="1"/>
                </p:cNvSpPr>
                <p:nvPr/>
              </p:nvSpPr>
              <p:spPr bwMode="auto">
                <a:xfrm>
                  <a:off x="4698" y="2817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9" name="Line 456"/>
                <p:cNvSpPr>
                  <a:spLocks noChangeAspect="1" noChangeShapeType="1"/>
                </p:cNvSpPr>
                <p:nvPr/>
              </p:nvSpPr>
              <p:spPr bwMode="auto">
                <a:xfrm>
                  <a:off x="4698" y="282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0" name="Freeform 457"/>
                <p:cNvSpPr>
                  <a:spLocks noChangeAspect="1"/>
                </p:cNvSpPr>
                <p:nvPr/>
              </p:nvSpPr>
              <p:spPr bwMode="auto">
                <a:xfrm>
                  <a:off x="4692" y="282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1" name="Line 458"/>
                <p:cNvSpPr>
                  <a:spLocks noChangeAspect="1" noChangeShapeType="1"/>
                </p:cNvSpPr>
                <p:nvPr/>
              </p:nvSpPr>
              <p:spPr bwMode="auto">
                <a:xfrm>
                  <a:off x="4692" y="2829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2" name="Line 4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86" y="283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3" name="Line 46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80" y="284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4" name="Line 461"/>
                <p:cNvSpPr>
                  <a:spLocks noChangeAspect="1" noChangeShapeType="1"/>
                </p:cNvSpPr>
                <p:nvPr/>
              </p:nvSpPr>
              <p:spPr bwMode="auto">
                <a:xfrm>
                  <a:off x="4680" y="284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5" name="Freeform 462"/>
                <p:cNvSpPr>
                  <a:spLocks noChangeAspect="1"/>
                </p:cNvSpPr>
                <p:nvPr/>
              </p:nvSpPr>
              <p:spPr bwMode="auto">
                <a:xfrm>
                  <a:off x="4673" y="2848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6 h 6"/>
                    <a:gd name="T4" fmla="*/ 0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6" name="Line 463"/>
                <p:cNvSpPr>
                  <a:spLocks noChangeAspect="1" noChangeShapeType="1"/>
                </p:cNvSpPr>
                <p:nvPr/>
              </p:nvSpPr>
              <p:spPr bwMode="auto">
                <a:xfrm>
                  <a:off x="4673" y="285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7" name="Freeform 464"/>
                <p:cNvSpPr>
                  <a:spLocks noChangeAspect="1"/>
                </p:cNvSpPr>
                <p:nvPr/>
              </p:nvSpPr>
              <p:spPr bwMode="auto">
                <a:xfrm>
                  <a:off x="4667" y="2854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8" name="Line 4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61" y="286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9" name="Line 4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55" y="2860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0" name="Line 467"/>
                <p:cNvSpPr>
                  <a:spLocks noChangeAspect="1" noChangeShapeType="1"/>
                </p:cNvSpPr>
                <p:nvPr/>
              </p:nvSpPr>
              <p:spPr bwMode="auto">
                <a:xfrm>
                  <a:off x="4655" y="286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1" name="Line 4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49" y="287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2" name="Freeform 469"/>
                <p:cNvSpPr>
                  <a:spLocks noChangeAspect="1"/>
                </p:cNvSpPr>
                <p:nvPr/>
              </p:nvSpPr>
              <p:spPr bwMode="auto">
                <a:xfrm>
                  <a:off x="4643" y="287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3" name="Line 470"/>
                <p:cNvSpPr>
                  <a:spLocks noChangeAspect="1" noChangeShapeType="1"/>
                </p:cNvSpPr>
                <p:nvPr/>
              </p:nvSpPr>
              <p:spPr bwMode="auto">
                <a:xfrm>
                  <a:off x="4643" y="287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4" name="Freeform 471"/>
                <p:cNvSpPr>
                  <a:spLocks noChangeAspect="1"/>
                </p:cNvSpPr>
                <p:nvPr/>
              </p:nvSpPr>
              <p:spPr bwMode="auto">
                <a:xfrm>
                  <a:off x="4637" y="2878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5" name="Freeform 472"/>
                <p:cNvSpPr>
                  <a:spLocks noChangeAspect="1"/>
                </p:cNvSpPr>
                <p:nvPr/>
              </p:nvSpPr>
              <p:spPr bwMode="auto">
                <a:xfrm>
                  <a:off x="4637" y="2884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6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6" name="Freeform 473"/>
                <p:cNvSpPr>
                  <a:spLocks noChangeAspect="1"/>
                </p:cNvSpPr>
                <p:nvPr/>
              </p:nvSpPr>
              <p:spPr bwMode="auto">
                <a:xfrm>
                  <a:off x="4625" y="2890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7" name="Freeform 474"/>
                <p:cNvSpPr>
                  <a:spLocks noChangeAspect="1"/>
                </p:cNvSpPr>
                <p:nvPr/>
              </p:nvSpPr>
              <p:spPr bwMode="auto">
                <a:xfrm>
                  <a:off x="4625" y="2890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8" name="Line 4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19" y="289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9" name="Line 4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12" y="2897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0" name="Line 477"/>
                <p:cNvSpPr>
                  <a:spLocks noChangeAspect="1" noChangeShapeType="1"/>
                </p:cNvSpPr>
                <p:nvPr/>
              </p:nvSpPr>
              <p:spPr bwMode="auto">
                <a:xfrm>
                  <a:off x="4612" y="290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1" name="Freeform 478"/>
                <p:cNvSpPr>
                  <a:spLocks noChangeAspect="1"/>
                </p:cNvSpPr>
                <p:nvPr/>
              </p:nvSpPr>
              <p:spPr bwMode="auto">
                <a:xfrm>
                  <a:off x="4606" y="2909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2" name="Freeform 479"/>
                <p:cNvSpPr>
                  <a:spLocks noChangeAspect="1"/>
                </p:cNvSpPr>
                <p:nvPr/>
              </p:nvSpPr>
              <p:spPr bwMode="auto">
                <a:xfrm>
                  <a:off x="4606" y="2909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3" name="Freeform 480"/>
                <p:cNvSpPr>
                  <a:spLocks noChangeAspect="1"/>
                </p:cNvSpPr>
                <p:nvPr/>
              </p:nvSpPr>
              <p:spPr bwMode="auto">
                <a:xfrm>
                  <a:off x="4594" y="2915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6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4" name="Line 4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88" y="292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5" name="Line 482"/>
                <p:cNvSpPr>
                  <a:spLocks noChangeAspect="1" noChangeShapeType="1"/>
                </p:cNvSpPr>
                <p:nvPr/>
              </p:nvSpPr>
              <p:spPr bwMode="auto">
                <a:xfrm>
                  <a:off x="4588" y="292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6" name="Freeform 483"/>
                <p:cNvSpPr>
                  <a:spLocks noChangeAspect="1"/>
                </p:cNvSpPr>
                <p:nvPr/>
              </p:nvSpPr>
              <p:spPr bwMode="auto">
                <a:xfrm>
                  <a:off x="4582" y="2921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7" name="Line 484"/>
                <p:cNvSpPr>
                  <a:spLocks noChangeAspect="1" noChangeShapeType="1"/>
                </p:cNvSpPr>
                <p:nvPr/>
              </p:nvSpPr>
              <p:spPr bwMode="auto">
                <a:xfrm>
                  <a:off x="4582" y="292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8" name="Line 4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76" y="293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9" name="Freeform 486"/>
                <p:cNvSpPr>
                  <a:spLocks noChangeAspect="1"/>
                </p:cNvSpPr>
                <p:nvPr/>
              </p:nvSpPr>
              <p:spPr bwMode="auto">
                <a:xfrm>
                  <a:off x="4570" y="293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0" name="Line 48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64" y="293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1" name="Freeform 488"/>
                <p:cNvSpPr>
                  <a:spLocks noChangeAspect="1"/>
                </p:cNvSpPr>
                <p:nvPr/>
              </p:nvSpPr>
              <p:spPr bwMode="auto">
                <a:xfrm>
                  <a:off x="4558" y="293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2" name="Line 489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294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3" name="Freeform 490"/>
                <p:cNvSpPr>
                  <a:spLocks noChangeAspect="1"/>
                </p:cNvSpPr>
                <p:nvPr/>
              </p:nvSpPr>
              <p:spPr bwMode="auto">
                <a:xfrm>
                  <a:off x="4551" y="2945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7 w 7"/>
                    <a:gd name="T3" fmla="*/ 0 h 6"/>
                    <a:gd name="T4" fmla="*/ 0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4" name="Line 4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45" y="295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5" name="Freeform 492"/>
                <p:cNvSpPr>
                  <a:spLocks noChangeAspect="1"/>
                </p:cNvSpPr>
                <p:nvPr/>
              </p:nvSpPr>
              <p:spPr bwMode="auto">
                <a:xfrm>
                  <a:off x="4539" y="2951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0 h 7"/>
                    <a:gd name="T4" fmla="*/ 0 w 6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7"/>
                    <a:gd name="T11" fmla="*/ 6 w 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7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6" name="Line 493"/>
                <p:cNvSpPr>
                  <a:spLocks noChangeAspect="1" noChangeShapeType="1"/>
                </p:cNvSpPr>
                <p:nvPr/>
              </p:nvSpPr>
              <p:spPr bwMode="auto">
                <a:xfrm>
                  <a:off x="4539" y="295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7" name="Line 4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33" y="295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8" name="Line 49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27" y="296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9" name="Line 49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21" y="297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0" name="Freeform 497"/>
                <p:cNvSpPr>
                  <a:spLocks noChangeAspect="1"/>
                </p:cNvSpPr>
                <p:nvPr/>
              </p:nvSpPr>
              <p:spPr bwMode="auto">
                <a:xfrm>
                  <a:off x="4515" y="2970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1" name="Line 498"/>
                <p:cNvSpPr>
                  <a:spLocks noChangeAspect="1" noChangeShapeType="1"/>
                </p:cNvSpPr>
                <p:nvPr/>
              </p:nvSpPr>
              <p:spPr bwMode="auto">
                <a:xfrm>
                  <a:off x="4515" y="297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2" name="Freeform 499"/>
                <p:cNvSpPr>
                  <a:spLocks noChangeAspect="1"/>
                </p:cNvSpPr>
                <p:nvPr/>
              </p:nvSpPr>
              <p:spPr bwMode="auto">
                <a:xfrm>
                  <a:off x="4503" y="2976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3" name="Freeform 500"/>
                <p:cNvSpPr>
                  <a:spLocks noChangeAspect="1"/>
                </p:cNvSpPr>
                <p:nvPr/>
              </p:nvSpPr>
              <p:spPr bwMode="auto">
                <a:xfrm>
                  <a:off x="4503" y="2976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4" name="Line 5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97" y="298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5" name="Freeform 502"/>
                <p:cNvSpPr>
                  <a:spLocks noChangeAspect="1"/>
                </p:cNvSpPr>
                <p:nvPr/>
              </p:nvSpPr>
              <p:spPr bwMode="auto">
                <a:xfrm>
                  <a:off x="4490" y="2982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0 h 6"/>
                    <a:gd name="T4" fmla="*/ 0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6" name="Line 5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84" y="2988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7" name="Freeform 504"/>
                <p:cNvSpPr>
                  <a:spLocks noChangeAspect="1"/>
                </p:cNvSpPr>
                <p:nvPr/>
              </p:nvSpPr>
              <p:spPr bwMode="auto">
                <a:xfrm>
                  <a:off x="4478" y="2988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8" name="Line 505"/>
                <p:cNvSpPr>
                  <a:spLocks noChangeAspect="1" noChangeShapeType="1"/>
                </p:cNvSpPr>
                <p:nvPr/>
              </p:nvSpPr>
              <p:spPr bwMode="auto">
                <a:xfrm>
                  <a:off x="4478" y="299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9" name="Freeform 506"/>
                <p:cNvSpPr>
                  <a:spLocks noChangeAspect="1"/>
                </p:cNvSpPr>
                <p:nvPr/>
              </p:nvSpPr>
              <p:spPr bwMode="auto">
                <a:xfrm>
                  <a:off x="4472" y="2994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0" name="Line 50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6" y="300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1" name="Line 5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300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2" name="Freeform 509"/>
                <p:cNvSpPr>
                  <a:spLocks noChangeAspect="1"/>
                </p:cNvSpPr>
                <p:nvPr/>
              </p:nvSpPr>
              <p:spPr bwMode="auto">
                <a:xfrm>
                  <a:off x="4454" y="3000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3" name="Line 510"/>
                <p:cNvSpPr>
                  <a:spLocks noChangeAspect="1" noChangeShapeType="1"/>
                </p:cNvSpPr>
                <p:nvPr/>
              </p:nvSpPr>
              <p:spPr bwMode="auto">
                <a:xfrm>
                  <a:off x="4454" y="300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4" name="Freeform 511"/>
                <p:cNvSpPr>
                  <a:spLocks noChangeAspect="1"/>
                </p:cNvSpPr>
                <p:nvPr/>
              </p:nvSpPr>
              <p:spPr bwMode="auto">
                <a:xfrm>
                  <a:off x="4442" y="3006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5" name="Line 512"/>
                <p:cNvSpPr>
                  <a:spLocks noChangeAspect="1" noChangeShapeType="1"/>
                </p:cNvSpPr>
                <p:nvPr/>
              </p:nvSpPr>
              <p:spPr bwMode="auto">
                <a:xfrm>
                  <a:off x="4442" y="301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6" name="Line 5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36" y="301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7" name="Freeform 514"/>
                <p:cNvSpPr>
                  <a:spLocks noChangeAspect="1"/>
                </p:cNvSpPr>
                <p:nvPr/>
              </p:nvSpPr>
              <p:spPr bwMode="auto">
                <a:xfrm>
                  <a:off x="4429" y="3012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0 h 7"/>
                    <a:gd name="T4" fmla="*/ 0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8" name="Line 5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23" y="301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9" name="Freeform 516"/>
                <p:cNvSpPr>
                  <a:spLocks noChangeAspect="1"/>
                </p:cNvSpPr>
                <p:nvPr/>
              </p:nvSpPr>
              <p:spPr bwMode="auto">
                <a:xfrm>
                  <a:off x="4417" y="301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0" name="Line 517"/>
                <p:cNvSpPr>
                  <a:spLocks noChangeAspect="1" noChangeShapeType="1"/>
                </p:cNvSpPr>
                <p:nvPr/>
              </p:nvSpPr>
              <p:spPr bwMode="auto">
                <a:xfrm>
                  <a:off x="4417" y="302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1" name="Freeform 518"/>
                <p:cNvSpPr>
                  <a:spLocks noChangeAspect="1"/>
                </p:cNvSpPr>
                <p:nvPr/>
              </p:nvSpPr>
              <p:spPr bwMode="auto">
                <a:xfrm>
                  <a:off x="4405" y="3025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2" name="Freeform 519"/>
                <p:cNvSpPr>
                  <a:spLocks noChangeAspect="1"/>
                </p:cNvSpPr>
                <p:nvPr/>
              </p:nvSpPr>
              <p:spPr bwMode="auto">
                <a:xfrm>
                  <a:off x="4405" y="3025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3" name="Freeform 520"/>
                <p:cNvSpPr>
                  <a:spLocks noChangeAspect="1"/>
                </p:cNvSpPr>
                <p:nvPr/>
              </p:nvSpPr>
              <p:spPr bwMode="auto">
                <a:xfrm>
                  <a:off x="4393" y="3031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4" name="Line 521"/>
                <p:cNvSpPr>
                  <a:spLocks noChangeAspect="1" noChangeShapeType="1"/>
                </p:cNvSpPr>
                <p:nvPr/>
              </p:nvSpPr>
              <p:spPr bwMode="auto">
                <a:xfrm>
                  <a:off x="4393" y="303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5" name="Freeform 522"/>
                <p:cNvSpPr>
                  <a:spLocks noChangeAspect="1"/>
                </p:cNvSpPr>
                <p:nvPr/>
              </p:nvSpPr>
              <p:spPr bwMode="auto">
                <a:xfrm>
                  <a:off x="4387" y="3031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6" name="Line 5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81" y="303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7" name="Line 5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75" y="303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8" name="Freeform 525"/>
                <p:cNvSpPr>
                  <a:spLocks noChangeAspect="1"/>
                </p:cNvSpPr>
                <p:nvPr/>
              </p:nvSpPr>
              <p:spPr bwMode="auto">
                <a:xfrm>
                  <a:off x="4368" y="3037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0 h 6"/>
                    <a:gd name="T4" fmla="*/ 0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9" name="Line 526"/>
                <p:cNvSpPr>
                  <a:spLocks noChangeAspect="1" noChangeShapeType="1"/>
                </p:cNvSpPr>
                <p:nvPr/>
              </p:nvSpPr>
              <p:spPr bwMode="auto">
                <a:xfrm>
                  <a:off x="4368" y="30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0" name="Freeform 527"/>
                <p:cNvSpPr>
                  <a:spLocks noChangeAspect="1"/>
                </p:cNvSpPr>
                <p:nvPr/>
              </p:nvSpPr>
              <p:spPr bwMode="auto">
                <a:xfrm>
                  <a:off x="4356" y="3043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1" name="Line 528"/>
                <p:cNvSpPr>
                  <a:spLocks noChangeAspect="1" noChangeShapeType="1"/>
                </p:cNvSpPr>
                <p:nvPr/>
              </p:nvSpPr>
              <p:spPr bwMode="auto">
                <a:xfrm>
                  <a:off x="4356" y="30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2" name="Freeform 529"/>
                <p:cNvSpPr>
                  <a:spLocks noChangeAspect="1"/>
                </p:cNvSpPr>
                <p:nvPr/>
              </p:nvSpPr>
              <p:spPr bwMode="auto">
                <a:xfrm>
                  <a:off x="4344" y="3043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3" name="Line 53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38" y="30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4" name="Line 531"/>
                <p:cNvSpPr>
                  <a:spLocks noChangeAspect="1" noChangeShapeType="1"/>
                </p:cNvSpPr>
                <p:nvPr/>
              </p:nvSpPr>
              <p:spPr bwMode="auto">
                <a:xfrm>
                  <a:off x="4338" y="30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5" name="Freeform 532"/>
                <p:cNvSpPr>
                  <a:spLocks noChangeAspect="1"/>
                </p:cNvSpPr>
                <p:nvPr/>
              </p:nvSpPr>
              <p:spPr bwMode="auto">
                <a:xfrm>
                  <a:off x="4332" y="304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6" name="Line 53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26" y="30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7" name="Line 5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20" y="30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8" name="Line 5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4" y="30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9" name="Freeform 536"/>
                <p:cNvSpPr>
                  <a:spLocks noChangeAspect="1"/>
                </p:cNvSpPr>
                <p:nvPr/>
              </p:nvSpPr>
              <p:spPr bwMode="auto">
                <a:xfrm>
                  <a:off x="4307" y="3055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0 h 6"/>
                    <a:gd name="T4" fmla="*/ 0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0" name="Line 5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01" y="30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1" name="Line 538"/>
                <p:cNvSpPr>
                  <a:spLocks noChangeAspect="1" noChangeShapeType="1"/>
                </p:cNvSpPr>
                <p:nvPr/>
              </p:nvSpPr>
              <p:spPr bwMode="auto">
                <a:xfrm>
                  <a:off x="4301" y="30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2" name="Freeform 539"/>
                <p:cNvSpPr>
                  <a:spLocks noChangeAspect="1"/>
                </p:cNvSpPr>
                <p:nvPr/>
              </p:nvSpPr>
              <p:spPr bwMode="auto">
                <a:xfrm>
                  <a:off x="4289" y="3061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3" name="Line 540"/>
                <p:cNvSpPr>
                  <a:spLocks noChangeAspect="1" noChangeShapeType="1"/>
                </p:cNvSpPr>
                <p:nvPr/>
              </p:nvSpPr>
              <p:spPr bwMode="auto">
                <a:xfrm>
                  <a:off x="4289" y="30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4" name="Freeform 541"/>
                <p:cNvSpPr>
                  <a:spLocks noChangeAspect="1"/>
                </p:cNvSpPr>
                <p:nvPr/>
              </p:nvSpPr>
              <p:spPr bwMode="auto">
                <a:xfrm>
                  <a:off x="4277" y="3067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5" name="Line 542"/>
                <p:cNvSpPr>
                  <a:spLocks noChangeAspect="1" noChangeShapeType="1"/>
                </p:cNvSpPr>
                <p:nvPr/>
              </p:nvSpPr>
              <p:spPr bwMode="auto">
                <a:xfrm>
                  <a:off x="4277" y="30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6" name="Line 54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71" y="30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7" name="Freeform 544"/>
                <p:cNvSpPr>
                  <a:spLocks noChangeAspect="1"/>
                </p:cNvSpPr>
                <p:nvPr/>
              </p:nvSpPr>
              <p:spPr bwMode="auto">
                <a:xfrm>
                  <a:off x="4259" y="3067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8" name="Line 545"/>
                <p:cNvSpPr>
                  <a:spLocks noChangeAspect="1" noChangeShapeType="1"/>
                </p:cNvSpPr>
                <p:nvPr/>
              </p:nvSpPr>
              <p:spPr bwMode="auto">
                <a:xfrm>
                  <a:off x="4259" y="30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9" name="Line 5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53" y="30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0" name="Line 5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46" y="3073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1" name="Line 5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40" y="30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2" name="Freeform 549"/>
                <p:cNvSpPr>
                  <a:spLocks noChangeAspect="1"/>
                </p:cNvSpPr>
                <p:nvPr/>
              </p:nvSpPr>
              <p:spPr bwMode="auto">
                <a:xfrm>
                  <a:off x="4234" y="307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3" name="Line 5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28" y="30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4" name="Line 5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22" y="30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5" name="Line 5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16" y="30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6" name="Line 5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10" y="30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7" name="Line 554"/>
                <p:cNvSpPr>
                  <a:spLocks noChangeAspect="1" noChangeShapeType="1"/>
                </p:cNvSpPr>
                <p:nvPr/>
              </p:nvSpPr>
              <p:spPr bwMode="auto">
                <a:xfrm>
                  <a:off x="4210" y="30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8" name="Freeform 555"/>
                <p:cNvSpPr>
                  <a:spLocks noChangeAspect="1"/>
                </p:cNvSpPr>
                <p:nvPr/>
              </p:nvSpPr>
              <p:spPr bwMode="auto">
                <a:xfrm>
                  <a:off x="4198" y="3079"/>
                  <a:ext cx="12" cy="7"/>
                </a:xfrm>
                <a:custGeom>
                  <a:avLst/>
                  <a:gdLst>
                    <a:gd name="T0" fmla="*/ 12 w 12"/>
                    <a:gd name="T1" fmla="*/ 0 h 7"/>
                    <a:gd name="T2" fmla="*/ 6 w 12"/>
                    <a:gd name="T3" fmla="*/ 0 h 7"/>
                    <a:gd name="T4" fmla="*/ 0 w 12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7"/>
                    <a:gd name="T11" fmla="*/ 12 w 12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7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9" name="Line 556"/>
                <p:cNvSpPr>
                  <a:spLocks noChangeAspect="1" noChangeShapeType="1"/>
                </p:cNvSpPr>
                <p:nvPr/>
              </p:nvSpPr>
              <p:spPr bwMode="auto">
                <a:xfrm>
                  <a:off x="4198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0" name="Freeform 557"/>
                <p:cNvSpPr>
                  <a:spLocks noChangeAspect="1"/>
                </p:cNvSpPr>
                <p:nvPr/>
              </p:nvSpPr>
              <p:spPr bwMode="auto">
                <a:xfrm>
                  <a:off x="4185" y="3086"/>
                  <a:ext cx="13" cy="1"/>
                </a:xfrm>
                <a:custGeom>
                  <a:avLst/>
                  <a:gdLst>
                    <a:gd name="T0" fmla="*/ 13 w 13"/>
                    <a:gd name="T1" fmla="*/ 0 h 1"/>
                    <a:gd name="T2" fmla="*/ 7 w 13"/>
                    <a:gd name="T3" fmla="*/ 0 h 1"/>
                    <a:gd name="T4" fmla="*/ 0 w 1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"/>
                    <a:gd name="T11" fmla="*/ 13 w 1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1" name="Line 5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79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2" name="Line 559"/>
                <p:cNvSpPr>
                  <a:spLocks noChangeAspect="1" noChangeShapeType="1"/>
                </p:cNvSpPr>
                <p:nvPr/>
              </p:nvSpPr>
              <p:spPr bwMode="auto">
                <a:xfrm>
                  <a:off x="4179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3" name="Freeform 560"/>
                <p:cNvSpPr>
                  <a:spLocks noChangeAspect="1"/>
                </p:cNvSpPr>
                <p:nvPr/>
              </p:nvSpPr>
              <p:spPr bwMode="auto">
                <a:xfrm>
                  <a:off x="4167" y="3086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4" name="Line 561"/>
                <p:cNvSpPr>
                  <a:spLocks noChangeAspect="1" noChangeShapeType="1"/>
                </p:cNvSpPr>
                <p:nvPr/>
              </p:nvSpPr>
              <p:spPr bwMode="auto">
                <a:xfrm>
                  <a:off x="4167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5" name="Freeform 562"/>
                <p:cNvSpPr>
                  <a:spLocks noChangeAspect="1"/>
                </p:cNvSpPr>
                <p:nvPr/>
              </p:nvSpPr>
              <p:spPr bwMode="auto">
                <a:xfrm>
                  <a:off x="4155" y="3086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6" name="Line 563"/>
                <p:cNvSpPr>
                  <a:spLocks noChangeAspect="1" noChangeShapeType="1"/>
                </p:cNvSpPr>
                <p:nvPr/>
              </p:nvSpPr>
              <p:spPr bwMode="auto">
                <a:xfrm>
                  <a:off x="4155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7" name="Line 5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49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8" name="Freeform 565"/>
                <p:cNvSpPr>
                  <a:spLocks noChangeAspect="1"/>
                </p:cNvSpPr>
                <p:nvPr/>
              </p:nvSpPr>
              <p:spPr bwMode="auto">
                <a:xfrm>
                  <a:off x="4137" y="3086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9" name="Line 566"/>
                <p:cNvSpPr>
                  <a:spLocks noChangeAspect="1" noChangeShapeType="1"/>
                </p:cNvSpPr>
                <p:nvPr/>
              </p:nvSpPr>
              <p:spPr bwMode="auto">
                <a:xfrm>
                  <a:off x="4137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0" name="Line 56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31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1" name="Line 5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24" y="3092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2" name="Line 5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18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3" name="Line 5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12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4" name="Line 5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06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5" name="Line 5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00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6" name="Line 5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94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7" name="Line 57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8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8" name="Line 575"/>
                <p:cNvSpPr>
                  <a:spLocks noChangeAspect="1" noChangeShapeType="1"/>
                </p:cNvSpPr>
                <p:nvPr/>
              </p:nvSpPr>
              <p:spPr bwMode="auto">
                <a:xfrm>
                  <a:off x="4088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9" name="Freeform 576"/>
                <p:cNvSpPr>
                  <a:spLocks noChangeAspect="1"/>
                </p:cNvSpPr>
                <p:nvPr/>
              </p:nvSpPr>
              <p:spPr bwMode="auto">
                <a:xfrm>
                  <a:off x="4076" y="3092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0" name="Line 577"/>
                <p:cNvSpPr>
                  <a:spLocks noChangeAspect="1" noChangeShapeType="1"/>
                </p:cNvSpPr>
                <p:nvPr/>
              </p:nvSpPr>
              <p:spPr bwMode="auto">
                <a:xfrm>
                  <a:off x="4076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1" name="Freeform 578"/>
                <p:cNvSpPr>
                  <a:spLocks noChangeAspect="1"/>
                </p:cNvSpPr>
                <p:nvPr/>
              </p:nvSpPr>
              <p:spPr bwMode="auto">
                <a:xfrm>
                  <a:off x="4063" y="3092"/>
                  <a:ext cx="13" cy="1"/>
                </a:xfrm>
                <a:custGeom>
                  <a:avLst/>
                  <a:gdLst>
                    <a:gd name="T0" fmla="*/ 13 w 13"/>
                    <a:gd name="T1" fmla="*/ 0 h 1"/>
                    <a:gd name="T2" fmla="*/ 7 w 13"/>
                    <a:gd name="T3" fmla="*/ 0 h 1"/>
                    <a:gd name="T4" fmla="*/ 0 w 1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"/>
                    <a:gd name="T11" fmla="*/ 13 w 1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2" name="Line 5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57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3" name="Line 580"/>
                <p:cNvSpPr>
                  <a:spLocks noChangeAspect="1" noChangeShapeType="1"/>
                </p:cNvSpPr>
                <p:nvPr/>
              </p:nvSpPr>
              <p:spPr bwMode="auto">
                <a:xfrm>
                  <a:off x="4057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4" name="Freeform 581"/>
                <p:cNvSpPr>
                  <a:spLocks noChangeAspect="1"/>
                </p:cNvSpPr>
                <p:nvPr/>
              </p:nvSpPr>
              <p:spPr bwMode="auto">
                <a:xfrm>
                  <a:off x="4045" y="3092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5" name="Line 582"/>
                <p:cNvSpPr>
                  <a:spLocks noChangeAspect="1" noChangeShapeType="1"/>
                </p:cNvSpPr>
                <p:nvPr/>
              </p:nvSpPr>
              <p:spPr bwMode="auto">
                <a:xfrm>
                  <a:off x="4045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6" name="Freeform 583"/>
                <p:cNvSpPr>
                  <a:spLocks noChangeAspect="1"/>
                </p:cNvSpPr>
                <p:nvPr/>
              </p:nvSpPr>
              <p:spPr bwMode="auto">
                <a:xfrm>
                  <a:off x="4033" y="3092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7" name="Line 584"/>
                <p:cNvSpPr>
                  <a:spLocks noChangeAspect="1" noChangeShapeType="1"/>
                </p:cNvSpPr>
                <p:nvPr/>
              </p:nvSpPr>
              <p:spPr bwMode="auto">
                <a:xfrm>
                  <a:off x="4033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8" name="Freeform 585"/>
                <p:cNvSpPr>
                  <a:spLocks noChangeAspect="1"/>
                </p:cNvSpPr>
                <p:nvPr/>
              </p:nvSpPr>
              <p:spPr bwMode="auto">
                <a:xfrm>
                  <a:off x="4021" y="3092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9" name="Line 5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15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0" name="Line 587"/>
                <p:cNvSpPr>
                  <a:spLocks noChangeAspect="1" noChangeShapeType="1"/>
                </p:cNvSpPr>
                <p:nvPr/>
              </p:nvSpPr>
              <p:spPr bwMode="auto">
                <a:xfrm>
                  <a:off x="4015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1" name="Freeform 588"/>
                <p:cNvSpPr>
                  <a:spLocks noChangeAspect="1"/>
                </p:cNvSpPr>
                <p:nvPr/>
              </p:nvSpPr>
              <p:spPr bwMode="auto">
                <a:xfrm>
                  <a:off x="4002" y="3086"/>
                  <a:ext cx="13" cy="6"/>
                </a:xfrm>
                <a:custGeom>
                  <a:avLst/>
                  <a:gdLst>
                    <a:gd name="T0" fmla="*/ 13 w 13"/>
                    <a:gd name="T1" fmla="*/ 6 h 6"/>
                    <a:gd name="T2" fmla="*/ 7 w 13"/>
                    <a:gd name="T3" fmla="*/ 0 h 6"/>
                    <a:gd name="T4" fmla="*/ 0 w 13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6"/>
                    <a:gd name="T11" fmla="*/ 13 w 1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6">
                      <a:moveTo>
                        <a:pt x="13" y="6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2" name="Line 589"/>
                <p:cNvSpPr>
                  <a:spLocks noChangeAspect="1" noChangeShapeType="1"/>
                </p:cNvSpPr>
                <p:nvPr/>
              </p:nvSpPr>
              <p:spPr bwMode="auto">
                <a:xfrm>
                  <a:off x="4002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3" name="Line 59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96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4" name="Line 5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90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4" name="Group 592"/>
              <p:cNvGrpSpPr>
                <a:grpSpLocks noChangeAspect="1"/>
              </p:cNvGrpSpPr>
              <p:nvPr/>
            </p:nvGrpSpPr>
            <p:grpSpPr bwMode="auto">
              <a:xfrm>
                <a:off x="1648" y="1576"/>
                <a:ext cx="2342" cy="1526"/>
                <a:chOff x="1648" y="1561"/>
                <a:chExt cx="2342" cy="1526"/>
              </a:xfrm>
            </p:grpSpPr>
            <p:sp>
              <p:nvSpPr>
                <p:cNvPr id="2965" name="Line 5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4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" name="Line 5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78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" name="Line 59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72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" name="Line 59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66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9" name="Line 59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60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0" name="Line 59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54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" name="Line 599"/>
                <p:cNvSpPr>
                  <a:spLocks noChangeAspect="1" noChangeShapeType="1"/>
                </p:cNvSpPr>
                <p:nvPr/>
              </p:nvSpPr>
              <p:spPr bwMode="auto">
                <a:xfrm>
                  <a:off x="3954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" name="Freeform 600"/>
                <p:cNvSpPr>
                  <a:spLocks noChangeAspect="1"/>
                </p:cNvSpPr>
                <p:nvPr/>
              </p:nvSpPr>
              <p:spPr bwMode="auto">
                <a:xfrm>
                  <a:off x="3941" y="3079"/>
                  <a:ext cx="13" cy="7"/>
                </a:xfrm>
                <a:custGeom>
                  <a:avLst/>
                  <a:gdLst>
                    <a:gd name="T0" fmla="*/ 13 w 13"/>
                    <a:gd name="T1" fmla="*/ 7 h 7"/>
                    <a:gd name="T2" fmla="*/ 7 w 13"/>
                    <a:gd name="T3" fmla="*/ 0 h 7"/>
                    <a:gd name="T4" fmla="*/ 0 w 13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7"/>
                    <a:gd name="T11" fmla="*/ 13 w 13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7">
                      <a:moveTo>
                        <a:pt x="13" y="7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" name="Line 6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35" y="30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" name="Line 602"/>
                <p:cNvSpPr>
                  <a:spLocks noChangeAspect="1" noChangeShapeType="1"/>
                </p:cNvSpPr>
                <p:nvPr/>
              </p:nvSpPr>
              <p:spPr bwMode="auto">
                <a:xfrm>
                  <a:off x="3935" y="30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" name="Freeform 603"/>
                <p:cNvSpPr>
                  <a:spLocks noChangeAspect="1"/>
                </p:cNvSpPr>
                <p:nvPr/>
              </p:nvSpPr>
              <p:spPr bwMode="auto">
                <a:xfrm>
                  <a:off x="3923" y="3079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" name="Line 604"/>
                <p:cNvSpPr>
                  <a:spLocks noChangeAspect="1" noChangeShapeType="1"/>
                </p:cNvSpPr>
                <p:nvPr/>
              </p:nvSpPr>
              <p:spPr bwMode="auto">
                <a:xfrm>
                  <a:off x="3923" y="30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" name="Freeform 605"/>
                <p:cNvSpPr>
                  <a:spLocks noChangeAspect="1"/>
                </p:cNvSpPr>
                <p:nvPr/>
              </p:nvSpPr>
              <p:spPr bwMode="auto">
                <a:xfrm>
                  <a:off x="3911" y="3073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" name="Line 606"/>
                <p:cNvSpPr>
                  <a:spLocks noChangeAspect="1" noChangeShapeType="1"/>
                </p:cNvSpPr>
                <p:nvPr/>
              </p:nvSpPr>
              <p:spPr bwMode="auto">
                <a:xfrm>
                  <a:off x="3911" y="30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" name="Freeform 607"/>
                <p:cNvSpPr>
                  <a:spLocks noChangeAspect="1"/>
                </p:cNvSpPr>
                <p:nvPr/>
              </p:nvSpPr>
              <p:spPr bwMode="auto">
                <a:xfrm>
                  <a:off x="3899" y="3073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" name="Line 6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93" y="30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" name="Line 609"/>
                <p:cNvSpPr>
                  <a:spLocks noChangeAspect="1" noChangeShapeType="1"/>
                </p:cNvSpPr>
                <p:nvPr/>
              </p:nvSpPr>
              <p:spPr bwMode="auto">
                <a:xfrm>
                  <a:off x="3893" y="30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" name="Freeform 610"/>
                <p:cNvSpPr>
                  <a:spLocks noChangeAspect="1"/>
                </p:cNvSpPr>
                <p:nvPr/>
              </p:nvSpPr>
              <p:spPr bwMode="auto">
                <a:xfrm>
                  <a:off x="3880" y="3067"/>
                  <a:ext cx="13" cy="6"/>
                </a:xfrm>
                <a:custGeom>
                  <a:avLst/>
                  <a:gdLst>
                    <a:gd name="T0" fmla="*/ 13 w 13"/>
                    <a:gd name="T1" fmla="*/ 6 h 6"/>
                    <a:gd name="T2" fmla="*/ 7 w 13"/>
                    <a:gd name="T3" fmla="*/ 0 h 6"/>
                    <a:gd name="T4" fmla="*/ 0 w 13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6"/>
                    <a:gd name="T11" fmla="*/ 13 w 1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6">
                      <a:moveTo>
                        <a:pt x="13" y="6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" name="Line 611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30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" name="Line 6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74" y="30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" name="Line 6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68" y="30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" name="Line 6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62" y="30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" name="Freeform 615"/>
                <p:cNvSpPr>
                  <a:spLocks noChangeAspect="1"/>
                </p:cNvSpPr>
                <p:nvPr/>
              </p:nvSpPr>
              <p:spPr bwMode="auto">
                <a:xfrm>
                  <a:off x="3856" y="306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" name="Line 61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50" y="30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" name="Line 6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44" y="30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" name="Line 618"/>
                <p:cNvSpPr>
                  <a:spLocks noChangeAspect="1" noChangeShapeType="1"/>
                </p:cNvSpPr>
                <p:nvPr/>
              </p:nvSpPr>
              <p:spPr bwMode="auto">
                <a:xfrm>
                  <a:off x="3844" y="30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" name="Freeform 619"/>
                <p:cNvSpPr>
                  <a:spLocks noChangeAspect="1"/>
                </p:cNvSpPr>
                <p:nvPr/>
              </p:nvSpPr>
              <p:spPr bwMode="auto">
                <a:xfrm>
                  <a:off x="3832" y="3055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" name="Line 620"/>
                <p:cNvSpPr>
                  <a:spLocks noChangeAspect="1" noChangeShapeType="1"/>
                </p:cNvSpPr>
                <p:nvPr/>
              </p:nvSpPr>
              <p:spPr bwMode="auto">
                <a:xfrm>
                  <a:off x="3832" y="30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" name="Freeform 621"/>
                <p:cNvSpPr>
                  <a:spLocks noChangeAspect="1"/>
                </p:cNvSpPr>
                <p:nvPr/>
              </p:nvSpPr>
              <p:spPr bwMode="auto">
                <a:xfrm>
                  <a:off x="3819" y="3055"/>
                  <a:ext cx="13" cy="1"/>
                </a:xfrm>
                <a:custGeom>
                  <a:avLst/>
                  <a:gdLst>
                    <a:gd name="T0" fmla="*/ 13 w 13"/>
                    <a:gd name="T1" fmla="*/ 0 h 1"/>
                    <a:gd name="T2" fmla="*/ 7 w 13"/>
                    <a:gd name="T3" fmla="*/ 0 h 1"/>
                    <a:gd name="T4" fmla="*/ 0 w 1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"/>
                    <a:gd name="T11" fmla="*/ 13 w 1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" name="Freeform 622"/>
                <p:cNvSpPr>
                  <a:spLocks noChangeAspect="1"/>
                </p:cNvSpPr>
                <p:nvPr/>
              </p:nvSpPr>
              <p:spPr bwMode="auto">
                <a:xfrm>
                  <a:off x="3813" y="304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" name="Line 623"/>
                <p:cNvSpPr>
                  <a:spLocks noChangeAspect="1" noChangeShapeType="1"/>
                </p:cNvSpPr>
                <p:nvPr/>
              </p:nvSpPr>
              <p:spPr bwMode="auto">
                <a:xfrm>
                  <a:off x="3813" y="30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" name="Line 6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07" y="30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" name="Line 6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01" y="30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" name="Freeform 626"/>
                <p:cNvSpPr>
                  <a:spLocks noChangeAspect="1"/>
                </p:cNvSpPr>
                <p:nvPr/>
              </p:nvSpPr>
              <p:spPr bwMode="auto">
                <a:xfrm>
                  <a:off x="3795" y="304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" name="Line 627"/>
                <p:cNvSpPr>
                  <a:spLocks noChangeAspect="1" noChangeShapeType="1"/>
                </p:cNvSpPr>
                <p:nvPr/>
              </p:nvSpPr>
              <p:spPr bwMode="auto">
                <a:xfrm>
                  <a:off x="3795" y="30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" name="Freeform 628"/>
                <p:cNvSpPr>
                  <a:spLocks noChangeAspect="1"/>
                </p:cNvSpPr>
                <p:nvPr/>
              </p:nvSpPr>
              <p:spPr bwMode="auto">
                <a:xfrm>
                  <a:off x="3783" y="3043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" name="Freeform 629"/>
                <p:cNvSpPr>
                  <a:spLocks noChangeAspect="1"/>
                </p:cNvSpPr>
                <p:nvPr/>
              </p:nvSpPr>
              <p:spPr bwMode="auto">
                <a:xfrm>
                  <a:off x="3777" y="303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" name="Line 630"/>
                <p:cNvSpPr>
                  <a:spLocks noChangeAspect="1" noChangeShapeType="1"/>
                </p:cNvSpPr>
                <p:nvPr/>
              </p:nvSpPr>
              <p:spPr bwMode="auto">
                <a:xfrm>
                  <a:off x="3777" y="303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" name="Freeform 631"/>
                <p:cNvSpPr>
                  <a:spLocks noChangeAspect="1"/>
                </p:cNvSpPr>
                <p:nvPr/>
              </p:nvSpPr>
              <p:spPr bwMode="auto">
                <a:xfrm>
                  <a:off x="3765" y="3037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" name="Line 632"/>
                <p:cNvSpPr>
                  <a:spLocks noChangeAspect="1" noChangeShapeType="1"/>
                </p:cNvSpPr>
                <p:nvPr/>
              </p:nvSpPr>
              <p:spPr bwMode="auto">
                <a:xfrm>
                  <a:off x="3765" y="303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" name="Freeform 633"/>
                <p:cNvSpPr>
                  <a:spLocks noChangeAspect="1"/>
                </p:cNvSpPr>
                <p:nvPr/>
              </p:nvSpPr>
              <p:spPr bwMode="auto">
                <a:xfrm>
                  <a:off x="3759" y="303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" name="Line 6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52" y="3031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" name="Freeform 635"/>
                <p:cNvSpPr>
                  <a:spLocks noChangeAspect="1"/>
                </p:cNvSpPr>
                <p:nvPr/>
              </p:nvSpPr>
              <p:spPr bwMode="auto">
                <a:xfrm>
                  <a:off x="3746" y="3025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" name="Line 6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40" y="302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" name="Line 6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34" y="302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" name="Freeform 638"/>
                <p:cNvSpPr>
                  <a:spLocks noChangeAspect="1"/>
                </p:cNvSpPr>
                <p:nvPr/>
              </p:nvSpPr>
              <p:spPr bwMode="auto">
                <a:xfrm>
                  <a:off x="3728" y="301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" name="Line 639"/>
                <p:cNvSpPr>
                  <a:spLocks noChangeAspect="1" noChangeShapeType="1"/>
                </p:cNvSpPr>
                <p:nvPr/>
              </p:nvSpPr>
              <p:spPr bwMode="auto">
                <a:xfrm>
                  <a:off x="3728" y="301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" name="Freeform 640"/>
                <p:cNvSpPr>
                  <a:spLocks noChangeAspect="1"/>
                </p:cNvSpPr>
                <p:nvPr/>
              </p:nvSpPr>
              <p:spPr bwMode="auto">
                <a:xfrm>
                  <a:off x="3716" y="3012"/>
                  <a:ext cx="12" cy="7"/>
                </a:xfrm>
                <a:custGeom>
                  <a:avLst/>
                  <a:gdLst>
                    <a:gd name="T0" fmla="*/ 12 w 12"/>
                    <a:gd name="T1" fmla="*/ 7 h 7"/>
                    <a:gd name="T2" fmla="*/ 6 w 12"/>
                    <a:gd name="T3" fmla="*/ 0 h 7"/>
                    <a:gd name="T4" fmla="*/ 0 w 12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7"/>
                    <a:gd name="T11" fmla="*/ 12 w 12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7">
                      <a:moveTo>
                        <a:pt x="12" y="7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" name="Line 641"/>
                <p:cNvSpPr>
                  <a:spLocks noChangeAspect="1" noChangeShapeType="1"/>
                </p:cNvSpPr>
                <p:nvPr/>
              </p:nvSpPr>
              <p:spPr bwMode="auto">
                <a:xfrm>
                  <a:off x="3716" y="301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" name="Line 64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10" y="301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" name="Freeform 643"/>
                <p:cNvSpPr>
                  <a:spLocks noChangeAspect="1"/>
                </p:cNvSpPr>
                <p:nvPr/>
              </p:nvSpPr>
              <p:spPr bwMode="auto">
                <a:xfrm>
                  <a:off x="3704" y="3006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" name="Line 6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98" y="300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" name="Freeform 645"/>
                <p:cNvSpPr>
                  <a:spLocks noChangeAspect="1"/>
                </p:cNvSpPr>
                <p:nvPr/>
              </p:nvSpPr>
              <p:spPr bwMode="auto">
                <a:xfrm>
                  <a:off x="3691" y="3000"/>
                  <a:ext cx="7" cy="6"/>
                </a:xfrm>
                <a:custGeom>
                  <a:avLst/>
                  <a:gdLst>
                    <a:gd name="T0" fmla="*/ 7 w 7"/>
                    <a:gd name="T1" fmla="*/ 6 h 6"/>
                    <a:gd name="T2" fmla="*/ 0 w 7"/>
                    <a:gd name="T3" fmla="*/ 0 h 6"/>
                    <a:gd name="T4" fmla="*/ 0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" name="Line 646"/>
                <p:cNvSpPr>
                  <a:spLocks noChangeAspect="1" noChangeShapeType="1"/>
                </p:cNvSpPr>
                <p:nvPr/>
              </p:nvSpPr>
              <p:spPr bwMode="auto">
                <a:xfrm>
                  <a:off x="3691" y="300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" name="Freeform 647"/>
                <p:cNvSpPr>
                  <a:spLocks noChangeAspect="1"/>
                </p:cNvSpPr>
                <p:nvPr/>
              </p:nvSpPr>
              <p:spPr bwMode="auto">
                <a:xfrm>
                  <a:off x="3679" y="3000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" name="Freeform 648"/>
                <p:cNvSpPr>
                  <a:spLocks noChangeAspect="1"/>
                </p:cNvSpPr>
                <p:nvPr/>
              </p:nvSpPr>
              <p:spPr bwMode="auto">
                <a:xfrm>
                  <a:off x="3679" y="299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" name="Line 6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73" y="2994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" name="Freeform 650"/>
                <p:cNvSpPr>
                  <a:spLocks noChangeAspect="1"/>
                </p:cNvSpPr>
                <p:nvPr/>
              </p:nvSpPr>
              <p:spPr bwMode="auto">
                <a:xfrm>
                  <a:off x="3667" y="2988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" name="Line 6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61" y="2988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" name="Freeform 652"/>
                <p:cNvSpPr>
                  <a:spLocks noChangeAspect="1"/>
                </p:cNvSpPr>
                <p:nvPr/>
              </p:nvSpPr>
              <p:spPr bwMode="auto">
                <a:xfrm>
                  <a:off x="3655" y="2982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" name="Line 653"/>
                <p:cNvSpPr>
                  <a:spLocks noChangeAspect="1" noChangeShapeType="1"/>
                </p:cNvSpPr>
                <p:nvPr/>
              </p:nvSpPr>
              <p:spPr bwMode="auto">
                <a:xfrm>
                  <a:off x="3655" y="298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" name="Freeform 654"/>
                <p:cNvSpPr>
                  <a:spLocks noChangeAspect="1"/>
                </p:cNvSpPr>
                <p:nvPr/>
              </p:nvSpPr>
              <p:spPr bwMode="auto">
                <a:xfrm>
                  <a:off x="3649" y="2976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" name="Line 6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43" y="297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" name="Line 6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37" y="297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" name="Line 65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630" y="2970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" name="Line 6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618" y="2964"/>
                  <a:ext cx="12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" name="Freeform 659"/>
                <p:cNvSpPr>
                  <a:spLocks noChangeAspect="1"/>
                </p:cNvSpPr>
                <p:nvPr/>
              </p:nvSpPr>
              <p:spPr bwMode="auto">
                <a:xfrm>
                  <a:off x="3612" y="2958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" name="Freeform 660"/>
                <p:cNvSpPr>
                  <a:spLocks noChangeAspect="1"/>
                </p:cNvSpPr>
                <p:nvPr/>
              </p:nvSpPr>
              <p:spPr bwMode="auto">
                <a:xfrm>
                  <a:off x="3594" y="2951"/>
                  <a:ext cx="18" cy="7"/>
                </a:xfrm>
                <a:custGeom>
                  <a:avLst/>
                  <a:gdLst>
                    <a:gd name="T0" fmla="*/ 18 w 18"/>
                    <a:gd name="T1" fmla="*/ 7 h 7"/>
                    <a:gd name="T2" fmla="*/ 6 w 18"/>
                    <a:gd name="T3" fmla="*/ 7 h 7"/>
                    <a:gd name="T4" fmla="*/ 0 w 18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7"/>
                    <a:gd name="T11" fmla="*/ 18 w 18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7">
                      <a:moveTo>
                        <a:pt x="18" y="7"/>
                      </a:moveTo>
                      <a:lnTo>
                        <a:pt x="6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" name="Freeform 661"/>
                <p:cNvSpPr>
                  <a:spLocks noChangeAspect="1"/>
                </p:cNvSpPr>
                <p:nvPr/>
              </p:nvSpPr>
              <p:spPr bwMode="auto">
                <a:xfrm>
                  <a:off x="3588" y="2939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0 w 6"/>
                    <a:gd name="T3" fmla="*/ 6 h 12"/>
                    <a:gd name="T4" fmla="*/ 0 w 6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6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4" name="Freeform 662"/>
                <p:cNvSpPr>
                  <a:spLocks noChangeAspect="1"/>
                </p:cNvSpPr>
                <p:nvPr/>
              </p:nvSpPr>
              <p:spPr bwMode="auto">
                <a:xfrm>
                  <a:off x="3576" y="2939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5" name="Freeform 663"/>
                <p:cNvSpPr>
                  <a:spLocks noChangeAspect="1"/>
                </p:cNvSpPr>
                <p:nvPr/>
              </p:nvSpPr>
              <p:spPr bwMode="auto">
                <a:xfrm>
                  <a:off x="3563" y="2927"/>
                  <a:ext cx="13" cy="12"/>
                </a:xfrm>
                <a:custGeom>
                  <a:avLst/>
                  <a:gdLst>
                    <a:gd name="T0" fmla="*/ 13 w 13"/>
                    <a:gd name="T1" fmla="*/ 12 h 12"/>
                    <a:gd name="T2" fmla="*/ 6 w 13"/>
                    <a:gd name="T3" fmla="*/ 6 h 12"/>
                    <a:gd name="T4" fmla="*/ 0 w 13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2"/>
                    <a:gd name="T11" fmla="*/ 13 w 13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2">
                      <a:moveTo>
                        <a:pt x="13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6" name="Freeform 664"/>
                <p:cNvSpPr>
                  <a:spLocks noChangeAspect="1"/>
                </p:cNvSpPr>
                <p:nvPr/>
              </p:nvSpPr>
              <p:spPr bwMode="auto">
                <a:xfrm>
                  <a:off x="3557" y="2927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7" name="Freeform 665"/>
                <p:cNvSpPr>
                  <a:spLocks noChangeAspect="1"/>
                </p:cNvSpPr>
                <p:nvPr/>
              </p:nvSpPr>
              <p:spPr bwMode="auto">
                <a:xfrm>
                  <a:off x="3551" y="292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8" name="Line 666"/>
                <p:cNvSpPr>
                  <a:spLocks noChangeAspect="1" noChangeShapeType="1"/>
                </p:cNvSpPr>
                <p:nvPr/>
              </p:nvSpPr>
              <p:spPr bwMode="auto">
                <a:xfrm>
                  <a:off x="3551" y="292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9" name="Line 66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545" y="2915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0" name="Freeform 668"/>
                <p:cNvSpPr>
                  <a:spLocks noChangeAspect="1"/>
                </p:cNvSpPr>
                <p:nvPr/>
              </p:nvSpPr>
              <p:spPr bwMode="auto">
                <a:xfrm>
                  <a:off x="3527" y="2903"/>
                  <a:ext cx="18" cy="12"/>
                </a:xfrm>
                <a:custGeom>
                  <a:avLst/>
                  <a:gdLst>
                    <a:gd name="T0" fmla="*/ 18 w 18"/>
                    <a:gd name="T1" fmla="*/ 12 h 12"/>
                    <a:gd name="T2" fmla="*/ 6 w 18"/>
                    <a:gd name="T3" fmla="*/ 6 h 12"/>
                    <a:gd name="T4" fmla="*/ 0 w 18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2"/>
                    <a:gd name="T11" fmla="*/ 18 w 18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2">
                      <a:moveTo>
                        <a:pt x="18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1" name="Line 669"/>
                <p:cNvSpPr>
                  <a:spLocks noChangeAspect="1" noChangeShapeType="1"/>
                </p:cNvSpPr>
                <p:nvPr/>
              </p:nvSpPr>
              <p:spPr bwMode="auto">
                <a:xfrm>
                  <a:off x="3527" y="290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2" name="Line 67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521" y="2897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3" name="Line 67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508" y="2890"/>
                  <a:ext cx="13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4" name="Line 67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502" y="288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5" name="Freeform 673"/>
                <p:cNvSpPr>
                  <a:spLocks noChangeAspect="1"/>
                </p:cNvSpPr>
                <p:nvPr/>
              </p:nvSpPr>
              <p:spPr bwMode="auto">
                <a:xfrm>
                  <a:off x="3496" y="2884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6" name="Freeform 674"/>
                <p:cNvSpPr>
                  <a:spLocks noChangeAspect="1"/>
                </p:cNvSpPr>
                <p:nvPr/>
              </p:nvSpPr>
              <p:spPr bwMode="auto">
                <a:xfrm>
                  <a:off x="3484" y="2872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6 w 12"/>
                    <a:gd name="T3" fmla="*/ 6 h 12"/>
                    <a:gd name="T4" fmla="*/ 0 w 12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2"/>
                    <a:gd name="T11" fmla="*/ 12 w 12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2">
                      <a:moveTo>
                        <a:pt x="12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7" name="Line 67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78" y="286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8" name="Line 676"/>
                <p:cNvSpPr>
                  <a:spLocks noChangeAspect="1" noChangeShapeType="1"/>
                </p:cNvSpPr>
                <p:nvPr/>
              </p:nvSpPr>
              <p:spPr bwMode="auto">
                <a:xfrm>
                  <a:off x="3478" y="286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9" name="Freeform 677"/>
                <p:cNvSpPr>
                  <a:spLocks noChangeAspect="1"/>
                </p:cNvSpPr>
                <p:nvPr/>
              </p:nvSpPr>
              <p:spPr bwMode="auto">
                <a:xfrm>
                  <a:off x="3472" y="286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0" name="Line 6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66" y="286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" name="Freeform 679"/>
                <p:cNvSpPr>
                  <a:spLocks noChangeAspect="1"/>
                </p:cNvSpPr>
                <p:nvPr/>
              </p:nvSpPr>
              <p:spPr bwMode="auto">
                <a:xfrm>
                  <a:off x="3435" y="2836"/>
                  <a:ext cx="31" cy="24"/>
                </a:xfrm>
                <a:custGeom>
                  <a:avLst/>
                  <a:gdLst>
                    <a:gd name="T0" fmla="*/ 31 w 31"/>
                    <a:gd name="T1" fmla="*/ 24 h 24"/>
                    <a:gd name="T2" fmla="*/ 19 w 31"/>
                    <a:gd name="T3" fmla="*/ 12 h 24"/>
                    <a:gd name="T4" fmla="*/ 0 w 31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24"/>
                    <a:gd name="T11" fmla="*/ 31 w 31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24">
                      <a:moveTo>
                        <a:pt x="31" y="24"/>
                      </a:moveTo>
                      <a:lnTo>
                        <a:pt x="19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2" name="Freeform 680"/>
                <p:cNvSpPr>
                  <a:spLocks noChangeAspect="1"/>
                </p:cNvSpPr>
                <p:nvPr/>
              </p:nvSpPr>
              <p:spPr bwMode="auto">
                <a:xfrm>
                  <a:off x="3399" y="2805"/>
                  <a:ext cx="36" cy="31"/>
                </a:xfrm>
                <a:custGeom>
                  <a:avLst/>
                  <a:gdLst>
                    <a:gd name="T0" fmla="*/ 36 w 36"/>
                    <a:gd name="T1" fmla="*/ 31 h 31"/>
                    <a:gd name="T2" fmla="*/ 18 w 36"/>
                    <a:gd name="T3" fmla="*/ 12 h 31"/>
                    <a:gd name="T4" fmla="*/ 0 w 36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31"/>
                    <a:gd name="T11" fmla="*/ 36 w 36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31">
                      <a:moveTo>
                        <a:pt x="36" y="31"/>
                      </a:move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3" name="Line 68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368" y="2781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4" name="Line 68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338" y="2756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5" name="Line 68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307" y="2732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6" name="Line 68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277" y="2707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7" name="Line 68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246" y="2683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8" name="Freeform 686"/>
                <p:cNvSpPr>
                  <a:spLocks noChangeAspect="1"/>
                </p:cNvSpPr>
                <p:nvPr/>
              </p:nvSpPr>
              <p:spPr bwMode="auto">
                <a:xfrm>
                  <a:off x="3210" y="2659"/>
                  <a:ext cx="36" cy="24"/>
                </a:xfrm>
                <a:custGeom>
                  <a:avLst/>
                  <a:gdLst>
                    <a:gd name="T0" fmla="*/ 36 w 36"/>
                    <a:gd name="T1" fmla="*/ 24 h 24"/>
                    <a:gd name="T2" fmla="*/ 18 w 36"/>
                    <a:gd name="T3" fmla="*/ 12 h 24"/>
                    <a:gd name="T4" fmla="*/ 0 w 36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24"/>
                    <a:gd name="T11" fmla="*/ 36 w 36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24">
                      <a:moveTo>
                        <a:pt x="36" y="24"/>
                      </a:move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9" name="Line 68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179" y="2634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0" name="Line 68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149" y="2610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1" name="Line 68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118" y="2585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" name="Line 69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88" y="2561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" name="Line 69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57" y="2537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" name="Freeform 692"/>
                <p:cNvSpPr>
                  <a:spLocks noChangeAspect="1"/>
                </p:cNvSpPr>
                <p:nvPr/>
              </p:nvSpPr>
              <p:spPr bwMode="auto">
                <a:xfrm>
                  <a:off x="3020" y="2512"/>
                  <a:ext cx="37" cy="25"/>
                </a:xfrm>
                <a:custGeom>
                  <a:avLst/>
                  <a:gdLst>
                    <a:gd name="T0" fmla="*/ 37 w 37"/>
                    <a:gd name="T1" fmla="*/ 25 h 25"/>
                    <a:gd name="T2" fmla="*/ 19 w 37"/>
                    <a:gd name="T3" fmla="*/ 12 h 25"/>
                    <a:gd name="T4" fmla="*/ 0 w 37"/>
                    <a:gd name="T5" fmla="*/ 0 h 2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25"/>
                    <a:gd name="T11" fmla="*/ 37 w 37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25">
                      <a:moveTo>
                        <a:pt x="37" y="25"/>
                      </a:moveTo>
                      <a:lnTo>
                        <a:pt x="19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" name="Line 69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990" y="2488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" name="Line 69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959" y="2463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" name="Line 69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929" y="2439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8" name="Line 69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898" y="2415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9" name="Line 69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868" y="2390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0" name="Line 69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837" y="2366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1" name="Freeform 699"/>
                <p:cNvSpPr>
                  <a:spLocks noChangeAspect="1"/>
                </p:cNvSpPr>
                <p:nvPr/>
              </p:nvSpPr>
              <p:spPr bwMode="auto">
                <a:xfrm>
                  <a:off x="2801" y="2341"/>
                  <a:ext cx="36" cy="25"/>
                </a:xfrm>
                <a:custGeom>
                  <a:avLst/>
                  <a:gdLst>
                    <a:gd name="T0" fmla="*/ 36 w 36"/>
                    <a:gd name="T1" fmla="*/ 25 h 25"/>
                    <a:gd name="T2" fmla="*/ 18 w 36"/>
                    <a:gd name="T3" fmla="*/ 13 h 25"/>
                    <a:gd name="T4" fmla="*/ 0 w 36"/>
                    <a:gd name="T5" fmla="*/ 0 h 25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25"/>
                    <a:gd name="T11" fmla="*/ 36 w 36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25">
                      <a:moveTo>
                        <a:pt x="36" y="25"/>
                      </a:moveTo>
                      <a:lnTo>
                        <a:pt x="18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2" name="Line 70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770" y="2317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" name="Line 70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740" y="2287"/>
                  <a:ext cx="30" cy="30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4" name="Line 70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709" y="2262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5" name="Line 70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679" y="2238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6" name="Line 70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648" y="2213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7" name="Freeform 705"/>
                <p:cNvSpPr>
                  <a:spLocks noChangeAspect="1"/>
                </p:cNvSpPr>
                <p:nvPr/>
              </p:nvSpPr>
              <p:spPr bwMode="auto">
                <a:xfrm>
                  <a:off x="2612" y="2189"/>
                  <a:ext cx="36" cy="24"/>
                </a:xfrm>
                <a:custGeom>
                  <a:avLst/>
                  <a:gdLst>
                    <a:gd name="T0" fmla="*/ 36 w 36"/>
                    <a:gd name="T1" fmla="*/ 24 h 24"/>
                    <a:gd name="T2" fmla="*/ 18 w 36"/>
                    <a:gd name="T3" fmla="*/ 12 h 24"/>
                    <a:gd name="T4" fmla="*/ 0 w 36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24"/>
                    <a:gd name="T11" fmla="*/ 36 w 36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24">
                      <a:moveTo>
                        <a:pt x="36" y="24"/>
                      </a:move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8" name="Line 70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581" y="2165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9" name="Line 70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551" y="2140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0" name="Line 70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520" y="2116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1" name="Line 70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490" y="2091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2" name="Line 71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459" y="2067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3" name="Line 71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429" y="2043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4" name="Freeform 712"/>
                <p:cNvSpPr>
                  <a:spLocks noChangeAspect="1"/>
                </p:cNvSpPr>
                <p:nvPr/>
              </p:nvSpPr>
              <p:spPr bwMode="auto">
                <a:xfrm>
                  <a:off x="2392" y="2018"/>
                  <a:ext cx="37" cy="25"/>
                </a:xfrm>
                <a:custGeom>
                  <a:avLst/>
                  <a:gdLst>
                    <a:gd name="T0" fmla="*/ 37 w 37"/>
                    <a:gd name="T1" fmla="*/ 25 h 25"/>
                    <a:gd name="T2" fmla="*/ 18 w 37"/>
                    <a:gd name="T3" fmla="*/ 12 h 25"/>
                    <a:gd name="T4" fmla="*/ 0 w 37"/>
                    <a:gd name="T5" fmla="*/ 0 h 2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25"/>
                    <a:gd name="T11" fmla="*/ 37 w 37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25">
                      <a:moveTo>
                        <a:pt x="37" y="25"/>
                      </a:move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5" name="Line 71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62" y="1994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6" name="Line 71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31" y="1969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7" name="Line 7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01" y="1945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8" name="Line 71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70" y="1921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" name="Line 71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40" y="1896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0" name="Freeform 718"/>
                <p:cNvSpPr>
                  <a:spLocks noChangeAspect="1"/>
                </p:cNvSpPr>
                <p:nvPr/>
              </p:nvSpPr>
              <p:spPr bwMode="auto">
                <a:xfrm>
                  <a:off x="2203" y="1872"/>
                  <a:ext cx="37" cy="24"/>
                </a:xfrm>
                <a:custGeom>
                  <a:avLst/>
                  <a:gdLst>
                    <a:gd name="T0" fmla="*/ 37 w 37"/>
                    <a:gd name="T1" fmla="*/ 24 h 24"/>
                    <a:gd name="T2" fmla="*/ 18 w 37"/>
                    <a:gd name="T3" fmla="*/ 12 h 24"/>
                    <a:gd name="T4" fmla="*/ 0 w 37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24"/>
                    <a:gd name="T11" fmla="*/ 37 w 37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24">
                      <a:moveTo>
                        <a:pt x="37" y="24"/>
                      </a:move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1" name="Line 71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173" y="1847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2" name="Line 72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142" y="1823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3" name="Line 72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112" y="1793"/>
                  <a:ext cx="30" cy="30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4" name="Freeform 722"/>
                <p:cNvSpPr>
                  <a:spLocks noChangeAspect="1"/>
                </p:cNvSpPr>
                <p:nvPr/>
              </p:nvSpPr>
              <p:spPr bwMode="auto">
                <a:xfrm>
                  <a:off x="2081" y="1768"/>
                  <a:ext cx="31" cy="25"/>
                </a:xfrm>
                <a:custGeom>
                  <a:avLst/>
                  <a:gdLst>
                    <a:gd name="T0" fmla="*/ 31 w 31"/>
                    <a:gd name="T1" fmla="*/ 25 h 25"/>
                    <a:gd name="T2" fmla="*/ 12 w 31"/>
                    <a:gd name="T3" fmla="*/ 12 h 25"/>
                    <a:gd name="T4" fmla="*/ 0 w 31"/>
                    <a:gd name="T5" fmla="*/ 0 h 25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25"/>
                    <a:gd name="T11" fmla="*/ 31 w 31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25">
                      <a:moveTo>
                        <a:pt x="31" y="25"/>
                      </a:moveTo>
                      <a:lnTo>
                        <a:pt x="12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5" name="Line 723"/>
                <p:cNvSpPr>
                  <a:spLocks noChangeAspect="1" noChangeShapeType="1"/>
                </p:cNvSpPr>
                <p:nvPr/>
              </p:nvSpPr>
              <p:spPr bwMode="auto">
                <a:xfrm>
                  <a:off x="2081" y="176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6" name="Freeform 724"/>
                <p:cNvSpPr>
                  <a:spLocks noChangeAspect="1"/>
                </p:cNvSpPr>
                <p:nvPr/>
              </p:nvSpPr>
              <p:spPr bwMode="auto">
                <a:xfrm>
                  <a:off x="2069" y="1762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7" name="Line 725"/>
                <p:cNvSpPr>
                  <a:spLocks noChangeAspect="1" noChangeShapeType="1"/>
                </p:cNvSpPr>
                <p:nvPr/>
              </p:nvSpPr>
              <p:spPr bwMode="auto">
                <a:xfrm>
                  <a:off x="2069" y="176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8" name="Line 72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063" y="175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9" name="Freeform 727"/>
                <p:cNvSpPr>
                  <a:spLocks noChangeAspect="1"/>
                </p:cNvSpPr>
                <p:nvPr/>
              </p:nvSpPr>
              <p:spPr bwMode="auto">
                <a:xfrm>
                  <a:off x="2051" y="1744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6 w 12"/>
                    <a:gd name="T3" fmla="*/ 6 h 12"/>
                    <a:gd name="T4" fmla="*/ 0 w 12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2"/>
                    <a:gd name="T11" fmla="*/ 12 w 12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2">
                      <a:moveTo>
                        <a:pt x="12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0" name="Freeform 728"/>
                <p:cNvSpPr>
                  <a:spLocks noChangeAspect="1"/>
                </p:cNvSpPr>
                <p:nvPr/>
              </p:nvSpPr>
              <p:spPr bwMode="auto">
                <a:xfrm>
                  <a:off x="2044" y="174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1" name="Line 72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038" y="173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2" name="Line 73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026" y="1732"/>
                  <a:ext cx="12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3" name="Line 73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020" y="1725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4" name="Freeform 732"/>
                <p:cNvSpPr>
                  <a:spLocks noChangeAspect="1"/>
                </p:cNvSpPr>
                <p:nvPr/>
              </p:nvSpPr>
              <p:spPr bwMode="auto">
                <a:xfrm>
                  <a:off x="2014" y="1725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5" name="Freeform 733"/>
                <p:cNvSpPr>
                  <a:spLocks noChangeAspect="1"/>
                </p:cNvSpPr>
                <p:nvPr/>
              </p:nvSpPr>
              <p:spPr bwMode="auto">
                <a:xfrm>
                  <a:off x="2002" y="1713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6 w 12"/>
                    <a:gd name="T3" fmla="*/ 6 h 12"/>
                    <a:gd name="T4" fmla="*/ 0 w 12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2"/>
                    <a:gd name="T11" fmla="*/ 12 w 12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2">
                      <a:moveTo>
                        <a:pt x="12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6" name="Freeform 734"/>
                <p:cNvSpPr>
                  <a:spLocks noChangeAspect="1"/>
                </p:cNvSpPr>
                <p:nvPr/>
              </p:nvSpPr>
              <p:spPr bwMode="auto">
                <a:xfrm>
                  <a:off x="1996" y="1713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7" name="Freeform 735"/>
                <p:cNvSpPr>
                  <a:spLocks noChangeAspect="1"/>
                </p:cNvSpPr>
                <p:nvPr/>
              </p:nvSpPr>
              <p:spPr bwMode="auto">
                <a:xfrm>
                  <a:off x="1996" y="1707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8" name="Line 7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90" y="170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9" name="Line 73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983" y="1701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0" name="Line 73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971" y="1695"/>
                  <a:ext cx="12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1" name="Freeform 739"/>
                <p:cNvSpPr>
                  <a:spLocks noChangeAspect="1"/>
                </p:cNvSpPr>
                <p:nvPr/>
              </p:nvSpPr>
              <p:spPr bwMode="auto">
                <a:xfrm>
                  <a:off x="1965" y="168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2" name="Freeform 740"/>
                <p:cNvSpPr>
                  <a:spLocks noChangeAspect="1"/>
                </p:cNvSpPr>
                <p:nvPr/>
              </p:nvSpPr>
              <p:spPr bwMode="auto">
                <a:xfrm>
                  <a:off x="1947" y="1683"/>
                  <a:ext cx="18" cy="6"/>
                </a:xfrm>
                <a:custGeom>
                  <a:avLst/>
                  <a:gdLst>
                    <a:gd name="T0" fmla="*/ 18 w 18"/>
                    <a:gd name="T1" fmla="*/ 6 h 6"/>
                    <a:gd name="T2" fmla="*/ 12 w 18"/>
                    <a:gd name="T3" fmla="*/ 6 h 6"/>
                    <a:gd name="T4" fmla="*/ 0 w 18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6"/>
                    <a:gd name="T11" fmla="*/ 18 w 1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6">
                      <a:moveTo>
                        <a:pt x="18" y="6"/>
                      </a:moveTo>
                      <a:lnTo>
                        <a:pt x="12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3" name="Freeform 741"/>
                <p:cNvSpPr>
                  <a:spLocks noChangeAspect="1"/>
                </p:cNvSpPr>
                <p:nvPr/>
              </p:nvSpPr>
              <p:spPr bwMode="auto">
                <a:xfrm>
                  <a:off x="1935" y="1671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6 w 12"/>
                    <a:gd name="T3" fmla="*/ 6 h 12"/>
                    <a:gd name="T4" fmla="*/ 0 w 12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2"/>
                    <a:gd name="T11" fmla="*/ 12 w 12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2">
                      <a:moveTo>
                        <a:pt x="12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4" name="Freeform 742"/>
                <p:cNvSpPr>
                  <a:spLocks noChangeAspect="1"/>
                </p:cNvSpPr>
                <p:nvPr/>
              </p:nvSpPr>
              <p:spPr bwMode="auto">
                <a:xfrm>
                  <a:off x="1929" y="1671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5" name="Freeform 743"/>
                <p:cNvSpPr>
                  <a:spLocks noChangeAspect="1"/>
                </p:cNvSpPr>
                <p:nvPr/>
              </p:nvSpPr>
              <p:spPr bwMode="auto">
                <a:xfrm>
                  <a:off x="1910" y="1658"/>
                  <a:ext cx="19" cy="13"/>
                </a:xfrm>
                <a:custGeom>
                  <a:avLst/>
                  <a:gdLst>
                    <a:gd name="T0" fmla="*/ 19 w 19"/>
                    <a:gd name="T1" fmla="*/ 13 h 13"/>
                    <a:gd name="T2" fmla="*/ 6 w 19"/>
                    <a:gd name="T3" fmla="*/ 6 h 13"/>
                    <a:gd name="T4" fmla="*/ 0 w 19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13"/>
                    <a:gd name="T11" fmla="*/ 19 w 19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13">
                      <a:moveTo>
                        <a:pt x="19" y="13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6" name="Line 744"/>
                <p:cNvSpPr>
                  <a:spLocks noChangeAspect="1" noChangeShapeType="1"/>
                </p:cNvSpPr>
                <p:nvPr/>
              </p:nvSpPr>
              <p:spPr bwMode="auto">
                <a:xfrm>
                  <a:off x="1910" y="165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7" name="Freeform 745"/>
                <p:cNvSpPr>
                  <a:spLocks noChangeAspect="1"/>
                </p:cNvSpPr>
                <p:nvPr/>
              </p:nvSpPr>
              <p:spPr bwMode="auto">
                <a:xfrm>
                  <a:off x="1904" y="1652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8" name="Line 746"/>
                <p:cNvSpPr>
                  <a:spLocks noChangeAspect="1" noChangeShapeType="1"/>
                </p:cNvSpPr>
                <p:nvPr/>
              </p:nvSpPr>
              <p:spPr bwMode="auto">
                <a:xfrm>
                  <a:off x="1904" y="165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9" name="Freeform 747"/>
                <p:cNvSpPr>
                  <a:spLocks noChangeAspect="1"/>
                </p:cNvSpPr>
                <p:nvPr/>
              </p:nvSpPr>
              <p:spPr bwMode="auto">
                <a:xfrm>
                  <a:off x="1892" y="1646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0" name="Line 748"/>
                <p:cNvSpPr>
                  <a:spLocks noChangeAspect="1" noChangeShapeType="1"/>
                </p:cNvSpPr>
                <p:nvPr/>
              </p:nvSpPr>
              <p:spPr bwMode="auto">
                <a:xfrm>
                  <a:off x="1892" y="164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1" name="Freeform 749"/>
                <p:cNvSpPr>
                  <a:spLocks noChangeAspect="1"/>
                </p:cNvSpPr>
                <p:nvPr/>
              </p:nvSpPr>
              <p:spPr bwMode="auto">
                <a:xfrm>
                  <a:off x="1886" y="164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2" name="Line 7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80" y="164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3" name="Line 7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74" y="164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4" name="Freeform 752"/>
                <p:cNvSpPr>
                  <a:spLocks noChangeAspect="1"/>
                </p:cNvSpPr>
                <p:nvPr/>
              </p:nvSpPr>
              <p:spPr bwMode="auto">
                <a:xfrm>
                  <a:off x="1868" y="1634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5" name="Line 753"/>
                <p:cNvSpPr>
                  <a:spLocks noChangeAspect="1" noChangeShapeType="1"/>
                </p:cNvSpPr>
                <p:nvPr/>
              </p:nvSpPr>
              <p:spPr bwMode="auto">
                <a:xfrm>
                  <a:off x="1868" y="163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6" name="Freeform 754"/>
                <p:cNvSpPr>
                  <a:spLocks noChangeAspect="1"/>
                </p:cNvSpPr>
                <p:nvPr/>
              </p:nvSpPr>
              <p:spPr bwMode="auto">
                <a:xfrm>
                  <a:off x="1855" y="1628"/>
                  <a:ext cx="13" cy="6"/>
                </a:xfrm>
                <a:custGeom>
                  <a:avLst/>
                  <a:gdLst>
                    <a:gd name="T0" fmla="*/ 13 w 13"/>
                    <a:gd name="T1" fmla="*/ 6 h 6"/>
                    <a:gd name="T2" fmla="*/ 7 w 13"/>
                    <a:gd name="T3" fmla="*/ 0 h 6"/>
                    <a:gd name="T4" fmla="*/ 0 w 13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6"/>
                    <a:gd name="T11" fmla="*/ 13 w 1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6">
                      <a:moveTo>
                        <a:pt x="13" y="6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7" name="Line 755"/>
                <p:cNvSpPr>
                  <a:spLocks noChangeAspect="1" noChangeShapeType="1"/>
                </p:cNvSpPr>
                <p:nvPr/>
              </p:nvSpPr>
              <p:spPr bwMode="auto">
                <a:xfrm>
                  <a:off x="1855" y="162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8" name="Freeform 756"/>
                <p:cNvSpPr>
                  <a:spLocks noChangeAspect="1"/>
                </p:cNvSpPr>
                <p:nvPr/>
              </p:nvSpPr>
              <p:spPr bwMode="auto">
                <a:xfrm>
                  <a:off x="1849" y="1622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9" name="Line 7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43" y="162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0" name="Line 7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37" y="162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1" name="Freeform 759"/>
                <p:cNvSpPr>
                  <a:spLocks noChangeAspect="1"/>
                </p:cNvSpPr>
                <p:nvPr/>
              </p:nvSpPr>
              <p:spPr bwMode="auto">
                <a:xfrm>
                  <a:off x="1831" y="1616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2" name="Line 760"/>
                <p:cNvSpPr>
                  <a:spLocks noChangeAspect="1" noChangeShapeType="1"/>
                </p:cNvSpPr>
                <p:nvPr/>
              </p:nvSpPr>
              <p:spPr bwMode="auto">
                <a:xfrm>
                  <a:off x="1831" y="161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3" name="Freeform 761"/>
                <p:cNvSpPr>
                  <a:spLocks noChangeAspect="1"/>
                </p:cNvSpPr>
                <p:nvPr/>
              </p:nvSpPr>
              <p:spPr bwMode="auto">
                <a:xfrm>
                  <a:off x="1819" y="1610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4" name="Line 762"/>
                <p:cNvSpPr>
                  <a:spLocks noChangeAspect="1" noChangeShapeType="1"/>
                </p:cNvSpPr>
                <p:nvPr/>
              </p:nvSpPr>
              <p:spPr bwMode="auto">
                <a:xfrm>
                  <a:off x="1819" y="161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5" name="Line 7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13" y="161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6" name="Freeform 764"/>
                <p:cNvSpPr>
                  <a:spLocks noChangeAspect="1"/>
                </p:cNvSpPr>
                <p:nvPr/>
              </p:nvSpPr>
              <p:spPr bwMode="auto">
                <a:xfrm>
                  <a:off x="1807" y="1603"/>
                  <a:ext cx="6" cy="7"/>
                </a:xfrm>
                <a:custGeom>
                  <a:avLst/>
                  <a:gdLst>
                    <a:gd name="T0" fmla="*/ 6 w 6"/>
                    <a:gd name="T1" fmla="*/ 7 h 7"/>
                    <a:gd name="T2" fmla="*/ 0 w 6"/>
                    <a:gd name="T3" fmla="*/ 0 h 7"/>
                    <a:gd name="T4" fmla="*/ 0 w 6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7"/>
                    <a:gd name="T11" fmla="*/ 6 w 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7">
                      <a:moveTo>
                        <a:pt x="6" y="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7" name="Line 7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01" y="160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8" name="Line 7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94" y="1603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9" name="Freeform 767"/>
                <p:cNvSpPr>
                  <a:spLocks noChangeAspect="1"/>
                </p:cNvSpPr>
                <p:nvPr/>
              </p:nvSpPr>
              <p:spPr bwMode="auto">
                <a:xfrm>
                  <a:off x="1794" y="1597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0" name="Freeform 768"/>
                <p:cNvSpPr>
                  <a:spLocks noChangeAspect="1"/>
                </p:cNvSpPr>
                <p:nvPr/>
              </p:nvSpPr>
              <p:spPr bwMode="auto">
                <a:xfrm>
                  <a:off x="1782" y="1597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1" name="Line 769"/>
                <p:cNvSpPr>
                  <a:spLocks noChangeAspect="1" noChangeShapeType="1"/>
                </p:cNvSpPr>
                <p:nvPr/>
              </p:nvSpPr>
              <p:spPr bwMode="auto">
                <a:xfrm>
                  <a:off x="1782" y="159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2" name="Freeform 770"/>
                <p:cNvSpPr>
                  <a:spLocks noChangeAspect="1"/>
                </p:cNvSpPr>
                <p:nvPr/>
              </p:nvSpPr>
              <p:spPr bwMode="auto">
                <a:xfrm>
                  <a:off x="1776" y="159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3" name="Freeform 771"/>
                <p:cNvSpPr>
                  <a:spLocks noChangeAspect="1"/>
                </p:cNvSpPr>
                <p:nvPr/>
              </p:nvSpPr>
              <p:spPr bwMode="auto">
                <a:xfrm>
                  <a:off x="1764" y="1591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4" name="Line 772"/>
                <p:cNvSpPr>
                  <a:spLocks noChangeAspect="1" noChangeShapeType="1"/>
                </p:cNvSpPr>
                <p:nvPr/>
              </p:nvSpPr>
              <p:spPr bwMode="auto">
                <a:xfrm>
                  <a:off x="1764" y="159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5" name="Freeform 773"/>
                <p:cNvSpPr>
                  <a:spLocks noChangeAspect="1"/>
                </p:cNvSpPr>
                <p:nvPr/>
              </p:nvSpPr>
              <p:spPr bwMode="auto">
                <a:xfrm>
                  <a:off x="1758" y="1585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6" name="Line 77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52" y="158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7" name="Line 7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46" y="158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8" name="Line 776"/>
                <p:cNvSpPr>
                  <a:spLocks noChangeAspect="1" noChangeShapeType="1"/>
                </p:cNvSpPr>
                <p:nvPr/>
              </p:nvSpPr>
              <p:spPr bwMode="auto">
                <a:xfrm>
                  <a:off x="1746" y="158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9" name="Freeform 777"/>
                <p:cNvSpPr>
                  <a:spLocks noChangeAspect="1"/>
                </p:cNvSpPr>
                <p:nvPr/>
              </p:nvSpPr>
              <p:spPr bwMode="auto">
                <a:xfrm>
                  <a:off x="1733" y="1579"/>
                  <a:ext cx="13" cy="6"/>
                </a:xfrm>
                <a:custGeom>
                  <a:avLst/>
                  <a:gdLst>
                    <a:gd name="T0" fmla="*/ 13 w 13"/>
                    <a:gd name="T1" fmla="*/ 6 h 6"/>
                    <a:gd name="T2" fmla="*/ 7 w 13"/>
                    <a:gd name="T3" fmla="*/ 0 h 6"/>
                    <a:gd name="T4" fmla="*/ 0 w 13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6"/>
                    <a:gd name="T11" fmla="*/ 13 w 1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6">
                      <a:moveTo>
                        <a:pt x="13" y="6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0" name="Line 7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27" y="15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1" name="Line 779"/>
                <p:cNvSpPr>
                  <a:spLocks noChangeAspect="1" noChangeShapeType="1"/>
                </p:cNvSpPr>
                <p:nvPr/>
              </p:nvSpPr>
              <p:spPr bwMode="auto">
                <a:xfrm>
                  <a:off x="1727" y="15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2" name="Freeform 780"/>
                <p:cNvSpPr>
                  <a:spLocks noChangeAspect="1"/>
                </p:cNvSpPr>
                <p:nvPr/>
              </p:nvSpPr>
              <p:spPr bwMode="auto">
                <a:xfrm>
                  <a:off x="1715" y="1573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3" name="Line 781"/>
                <p:cNvSpPr>
                  <a:spLocks noChangeAspect="1" noChangeShapeType="1"/>
                </p:cNvSpPr>
                <p:nvPr/>
              </p:nvSpPr>
              <p:spPr bwMode="auto">
                <a:xfrm>
                  <a:off x="1715" y="15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4" name="Line 78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09" y="15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5" name="Line 7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03" y="15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6" name="Freeform 784"/>
                <p:cNvSpPr>
                  <a:spLocks noChangeAspect="1"/>
                </p:cNvSpPr>
                <p:nvPr/>
              </p:nvSpPr>
              <p:spPr bwMode="auto">
                <a:xfrm>
                  <a:off x="1697" y="156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7" name="Line 7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91" y="15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8" name="Line 7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5" y="15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9" name="Line 78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79" y="15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0" name="Freeform 788"/>
                <p:cNvSpPr>
                  <a:spLocks noChangeAspect="1"/>
                </p:cNvSpPr>
                <p:nvPr/>
              </p:nvSpPr>
              <p:spPr bwMode="auto">
                <a:xfrm>
                  <a:off x="1672" y="1561"/>
                  <a:ext cx="7" cy="6"/>
                </a:xfrm>
                <a:custGeom>
                  <a:avLst/>
                  <a:gdLst>
                    <a:gd name="T0" fmla="*/ 7 w 7"/>
                    <a:gd name="T1" fmla="*/ 6 h 6"/>
                    <a:gd name="T2" fmla="*/ 0 w 7"/>
                    <a:gd name="T3" fmla="*/ 0 h 6"/>
                    <a:gd name="T4" fmla="*/ 0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1" name="Line 78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66" y="15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2" name="Line 790"/>
                <p:cNvSpPr>
                  <a:spLocks noChangeAspect="1" noChangeShapeType="1"/>
                </p:cNvSpPr>
                <p:nvPr/>
              </p:nvSpPr>
              <p:spPr bwMode="auto">
                <a:xfrm>
                  <a:off x="1666" y="15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3" name="Freeform 791"/>
                <p:cNvSpPr>
                  <a:spLocks noChangeAspect="1"/>
                </p:cNvSpPr>
                <p:nvPr/>
              </p:nvSpPr>
              <p:spPr bwMode="auto">
                <a:xfrm>
                  <a:off x="1654" y="1561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4" name="Line 7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48" y="15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5" name="Group 793"/>
              <p:cNvGrpSpPr>
                <a:grpSpLocks noChangeAspect="1"/>
              </p:cNvGrpSpPr>
              <p:nvPr/>
            </p:nvGrpSpPr>
            <p:grpSpPr bwMode="auto">
              <a:xfrm>
                <a:off x="703" y="1558"/>
                <a:ext cx="946" cy="494"/>
                <a:chOff x="703" y="1543"/>
                <a:chExt cx="946" cy="494"/>
              </a:xfrm>
            </p:grpSpPr>
            <p:sp>
              <p:nvSpPr>
                <p:cNvPr id="2765" name="Freeform 794"/>
                <p:cNvSpPr>
                  <a:spLocks noChangeAspect="1"/>
                </p:cNvSpPr>
                <p:nvPr/>
              </p:nvSpPr>
              <p:spPr bwMode="auto">
                <a:xfrm>
                  <a:off x="1648" y="1555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" name="Freeform 795"/>
                <p:cNvSpPr>
                  <a:spLocks noChangeAspect="1"/>
                </p:cNvSpPr>
                <p:nvPr/>
              </p:nvSpPr>
              <p:spPr bwMode="auto">
                <a:xfrm>
                  <a:off x="1636" y="1555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" name="Line 796"/>
                <p:cNvSpPr>
                  <a:spLocks noChangeAspect="1" noChangeShapeType="1"/>
                </p:cNvSpPr>
                <p:nvPr/>
              </p:nvSpPr>
              <p:spPr bwMode="auto">
                <a:xfrm>
                  <a:off x="1636" y="15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" name="Freeform 797"/>
                <p:cNvSpPr>
                  <a:spLocks noChangeAspect="1"/>
                </p:cNvSpPr>
                <p:nvPr/>
              </p:nvSpPr>
              <p:spPr bwMode="auto">
                <a:xfrm>
                  <a:off x="1624" y="1555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" name="Line 798"/>
                <p:cNvSpPr>
                  <a:spLocks noChangeAspect="1" noChangeShapeType="1"/>
                </p:cNvSpPr>
                <p:nvPr/>
              </p:nvSpPr>
              <p:spPr bwMode="auto">
                <a:xfrm>
                  <a:off x="1624" y="15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" name="Line 7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18" y="15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" name="Freeform 800"/>
                <p:cNvSpPr>
                  <a:spLocks noChangeAspect="1"/>
                </p:cNvSpPr>
                <p:nvPr/>
              </p:nvSpPr>
              <p:spPr bwMode="auto">
                <a:xfrm>
                  <a:off x="1605" y="1549"/>
                  <a:ext cx="13" cy="6"/>
                </a:xfrm>
                <a:custGeom>
                  <a:avLst/>
                  <a:gdLst>
                    <a:gd name="T0" fmla="*/ 13 w 13"/>
                    <a:gd name="T1" fmla="*/ 6 h 6"/>
                    <a:gd name="T2" fmla="*/ 6 w 13"/>
                    <a:gd name="T3" fmla="*/ 0 h 6"/>
                    <a:gd name="T4" fmla="*/ 0 w 13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6"/>
                    <a:gd name="T11" fmla="*/ 13 w 1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6">
                      <a:moveTo>
                        <a:pt x="13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" name="Line 801"/>
                <p:cNvSpPr>
                  <a:spLocks noChangeAspect="1" noChangeShapeType="1"/>
                </p:cNvSpPr>
                <p:nvPr/>
              </p:nvSpPr>
              <p:spPr bwMode="auto">
                <a:xfrm>
                  <a:off x="1605" y="15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" name="Line 80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99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" name="Line 8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93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" name="Line 80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87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" name="Line 8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81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" name="Line 8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75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" name="Freeform 807"/>
                <p:cNvSpPr>
                  <a:spLocks noChangeAspect="1"/>
                </p:cNvSpPr>
                <p:nvPr/>
              </p:nvSpPr>
              <p:spPr bwMode="auto">
                <a:xfrm>
                  <a:off x="1569" y="154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" name="Line 8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63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" name="Line 8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57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" name="Line 810"/>
                <p:cNvSpPr>
                  <a:spLocks noChangeAspect="1" noChangeShapeType="1"/>
                </p:cNvSpPr>
                <p:nvPr/>
              </p:nvSpPr>
              <p:spPr bwMode="auto">
                <a:xfrm>
                  <a:off x="1557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" name="Freeform 811"/>
                <p:cNvSpPr>
                  <a:spLocks noChangeAspect="1"/>
                </p:cNvSpPr>
                <p:nvPr/>
              </p:nvSpPr>
              <p:spPr bwMode="auto">
                <a:xfrm>
                  <a:off x="1544" y="1543"/>
                  <a:ext cx="13" cy="1"/>
                </a:xfrm>
                <a:custGeom>
                  <a:avLst/>
                  <a:gdLst>
                    <a:gd name="T0" fmla="*/ 13 w 13"/>
                    <a:gd name="T1" fmla="*/ 0 h 1"/>
                    <a:gd name="T2" fmla="*/ 6 w 13"/>
                    <a:gd name="T3" fmla="*/ 0 h 1"/>
                    <a:gd name="T4" fmla="*/ 0 w 1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"/>
                    <a:gd name="T11" fmla="*/ 13 w 1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">
                      <a:moveTo>
                        <a:pt x="13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" name="Line 812"/>
                <p:cNvSpPr>
                  <a:spLocks noChangeAspect="1" noChangeShapeType="1"/>
                </p:cNvSpPr>
                <p:nvPr/>
              </p:nvSpPr>
              <p:spPr bwMode="auto">
                <a:xfrm>
                  <a:off x="1544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" name="Freeform 813"/>
                <p:cNvSpPr>
                  <a:spLocks noChangeAspect="1"/>
                </p:cNvSpPr>
                <p:nvPr/>
              </p:nvSpPr>
              <p:spPr bwMode="auto">
                <a:xfrm>
                  <a:off x="1532" y="1543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" name="Line 8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26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" name="Line 815"/>
                <p:cNvSpPr>
                  <a:spLocks noChangeAspect="1" noChangeShapeType="1"/>
                </p:cNvSpPr>
                <p:nvPr/>
              </p:nvSpPr>
              <p:spPr bwMode="auto">
                <a:xfrm>
                  <a:off x="1526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" name="Freeform 816"/>
                <p:cNvSpPr>
                  <a:spLocks noChangeAspect="1"/>
                </p:cNvSpPr>
                <p:nvPr/>
              </p:nvSpPr>
              <p:spPr bwMode="auto">
                <a:xfrm>
                  <a:off x="1514" y="1543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" name="Line 817"/>
                <p:cNvSpPr>
                  <a:spLocks noChangeAspect="1" noChangeShapeType="1"/>
                </p:cNvSpPr>
                <p:nvPr/>
              </p:nvSpPr>
              <p:spPr bwMode="auto">
                <a:xfrm>
                  <a:off x="1514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" name="Freeform 818"/>
                <p:cNvSpPr>
                  <a:spLocks noChangeAspect="1"/>
                </p:cNvSpPr>
                <p:nvPr/>
              </p:nvSpPr>
              <p:spPr bwMode="auto">
                <a:xfrm>
                  <a:off x="1502" y="1543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" name="Line 819"/>
                <p:cNvSpPr>
                  <a:spLocks noChangeAspect="1" noChangeShapeType="1"/>
                </p:cNvSpPr>
                <p:nvPr/>
              </p:nvSpPr>
              <p:spPr bwMode="auto">
                <a:xfrm>
                  <a:off x="1502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" name="Line 8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96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" name="Freeform 821"/>
                <p:cNvSpPr>
                  <a:spLocks noChangeAspect="1"/>
                </p:cNvSpPr>
                <p:nvPr/>
              </p:nvSpPr>
              <p:spPr bwMode="auto">
                <a:xfrm>
                  <a:off x="1483" y="1543"/>
                  <a:ext cx="13" cy="1"/>
                </a:xfrm>
                <a:custGeom>
                  <a:avLst/>
                  <a:gdLst>
                    <a:gd name="T0" fmla="*/ 13 w 13"/>
                    <a:gd name="T1" fmla="*/ 0 h 1"/>
                    <a:gd name="T2" fmla="*/ 6 w 13"/>
                    <a:gd name="T3" fmla="*/ 0 h 1"/>
                    <a:gd name="T4" fmla="*/ 0 w 1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"/>
                    <a:gd name="T11" fmla="*/ 13 w 1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">
                      <a:moveTo>
                        <a:pt x="13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" name="Line 822"/>
                <p:cNvSpPr>
                  <a:spLocks noChangeAspect="1" noChangeShapeType="1"/>
                </p:cNvSpPr>
                <p:nvPr/>
              </p:nvSpPr>
              <p:spPr bwMode="auto">
                <a:xfrm>
                  <a:off x="1483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" name="Line 8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77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" name="Line 8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71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" name="Line 8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65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" name="Line 8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59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8" name="Line 8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53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9" name="Line 8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47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0" name="Line 8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41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1" name="Line 83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35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2" name="Line 83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28" y="1543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3" name="Line 8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22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4" name="Line 833"/>
                <p:cNvSpPr>
                  <a:spLocks noChangeAspect="1" noChangeShapeType="1"/>
                </p:cNvSpPr>
                <p:nvPr/>
              </p:nvSpPr>
              <p:spPr bwMode="auto">
                <a:xfrm>
                  <a:off x="1422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5" name="Freeform 834"/>
                <p:cNvSpPr>
                  <a:spLocks noChangeAspect="1"/>
                </p:cNvSpPr>
                <p:nvPr/>
              </p:nvSpPr>
              <p:spPr bwMode="auto">
                <a:xfrm>
                  <a:off x="1410" y="1543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6" name="Line 8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4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7" name="Line 836"/>
                <p:cNvSpPr>
                  <a:spLocks noChangeAspect="1" noChangeShapeType="1"/>
                </p:cNvSpPr>
                <p:nvPr/>
              </p:nvSpPr>
              <p:spPr bwMode="auto">
                <a:xfrm>
                  <a:off x="1404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8" name="Freeform 837"/>
                <p:cNvSpPr>
                  <a:spLocks noChangeAspect="1"/>
                </p:cNvSpPr>
                <p:nvPr/>
              </p:nvSpPr>
              <p:spPr bwMode="auto">
                <a:xfrm>
                  <a:off x="1392" y="1543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9" name="Line 838"/>
                <p:cNvSpPr>
                  <a:spLocks noChangeAspect="1" noChangeShapeType="1"/>
                </p:cNvSpPr>
                <p:nvPr/>
              </p:nvSpPr>
              <p:spPr bwMode="auto">
                <a:xfrm>
                  <a:off x="1392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" name="Freeform 839"/>
                <p:cNvSpPr>
                  <a:spLocks noChangeAspect="1"/>
                </p:cNvSpPr>
                <p:nvPr/>
              </p:nvSpPr>
              <p:spPr bwMode="auto">
                <a:xfrm>
                  <a:off x="1380" y="1543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1" name="Line 840"/>
                <p:cNvSpPr>
                  <a:spLocks noChangeAspect="1" noChangeShapeType="1"/>
                </p:cNvSpPr>
                <p:nvPr/>
              </p:nvSpPr>
              <p:spPr bwMode="auto">
                <a:xfrm>
                  <a:off x="1380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2" name="Freeform 841"/>
                <p:cNvSpPr>
                  <a:spLocks noChangeAspect="1"/>
                </p:cNvSpPr>
                <p:nvPr/>
              </p:nvSpPr>
              <p:spPr bwMode="auto">
                <a:xfrm>
                  <a:off x="1367" y="1543"/>
                  <a:ext cx="13" cy="6"/>
                </a:xfrm>
                <a:custGeom>
                  <a:avLst/>
                  <a:gdLst>
                    <a:gd name="T0" fmla="*/ 13 w 13"/>
                    <a:gd name="T1" fmla="*/ 0 h 6"/>
                    <a:gd name="T2" fmla="*/ 7 w 13"/>
                    <a:gd name="T3" fmla="*/ 0 h 6"/>
                    <a:gd name="T4" fmla="*/ 0 w 13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6"/>
                    <a:gd name="T11" fmla="*/ 13 w 1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6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" name="Line 84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61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4" name="Line 843"/>
                <p:cNvSpPr>
                  <a:spLocks noChangeAspect="1" noChangeShapeType="1"/>
                </p:cNvSpPr>
                <p:nvPr/>
              </p:nvSpPr>
              <p:spPr bwMode="auto">
                <a:xfrm>
                  <a:off x="1361" y="15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" name="Freeform 844"/>
                <p:cNvSpPr>
                  <a:spLocks noChangeAspect="1"/>
                </p:cNvSpPr>
                <p:nvPr/>
              </p:nvSpPr>
              <p:spPr bwMode="auto">
                <a:xfrm>
                  <a:off x="1349" y="1549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" name="Line 845"/>
                <p:cNvSpPr>
                  <a:spLocks noChangeAspect="1" noChangeShapeType="1"/>
                </p:cNvSpPr>
                <p:nvPr/>
              </p:nvSpPr>
              <p:spPr bwMode="auto">
                <a:xfrm>
                  <a:off x="1349" y="15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7" name="Line 8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43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8" name="Line 8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37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" name="Freeform 848"/>
                <p:cNvSpPr>
                  <a:spLocks noChangeAspect="1"/>
                </p:cNvSpPr>
                <p:nvPr/>
              </p:nvSpPr>
              <p:spPr bwMode="auto">
                <a:xfrm>
                  <a:off x="1331" y="154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0" name="Line 8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25" y="15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" name="Line 8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19" y="15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" name="Line 8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13" y="15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" name="Line 8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06" y="1555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" name="Line 8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00" y="15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" name="Line 854"/>
                <p:cNvSpPr>
                  <a:spLocks noChangeAspect="1" noChangeShapeType="1"/>
                </p:cNvSpPr>
                <p:nvPr/>
              </p:nvSpPr>
              <p:spPr bwMode="auto">
                <a:xfrm>
                  <a:off x="1300" y="15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" name="Freeform 855"/>
                <p:cNvSpPr>
                  <a:spLocks noChangeAspect="1"/>
                </p:cNvSpPr>
                <p:nvPr/>
              </p:nvSpPr>
              <p:spPr bwMode="auto">
                <a:xfrm>
                  <a:off x="1288" y="1555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" name="Line 8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82" y="15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" name="Line 857"/>
                <p:cNvSpPr>
                  <a:spLocks noChangeAspect="1" noChangeShapeType="1"/>
                </p:cNvSpPr>
                <p:nvPr/>
              </p:nvSpPr>
              <p:spPr bwMode="auto">
                <a:xfrm>
                  <a:off x="1282" y="15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" name="Freeform 858"/>
                <p:cNvSpPr>
                  <a:spLocks noChangeAspect="1"/>
                </p:cNvSpPr>
                <p:nvPr/>
              </p:nvSpPr>
              <p:spPr bwMode="auto">
                <a:xfrm>
                  <a:off x="1270" y="1561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0" name="Line 859"/>
                <p:cNvSpPr>
                  <a:spLocks noChangeAspect="1" noChangeShapeType="1"/>
                </p:cNvSpPr>
                <p:nvPr/>
              </p:nvSpPr>
              <p:spPr bwMode="auto">
                <a:xfrm>
                  <a:off x="1270" y="15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1" name="Freeform 860"/>
                <p:cNvSpPr>
                  <a:spLocks noChangeAspect="1"/>
                </p:cNvSpPr>
                <p:nvPr/>
              </p:nvSpPr>
              <p:spPr bwMode="auto">
                <a:xfrm>
                  <a:off x="1258" y="1561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2" name="Line 861"/>
                <p:cNvSpPr>
                  <a:spLocks noChangeAspect="1" noChangeShapeType="1"/>
                </p:cNvSpPr>
                <p:nvPr/>
              </p:nvSpPr>
              <p:spPr bwMode="auto">
                <a:xfrm>
                  <a:off x="1258" y="15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3" name="Line 8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52" y="15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4" name="Freeform 863"/>
                <p:cNvSpPr>
                  <a:spLocks noChangeAspect="1"/>
                </p:cNvSpPr>
                <p:nvPr/>
              </p:nvSpPr>
              <p:spPr bwMode="auto">
                <a:xfrm>
                  <a:off x="1239" y="1567"/>
                  <a:ext cx="13" cy="6"/>
                </a:xfrm>
                <a:custGeom>
                  <a:avLst/>
                  <a:gdLst>
                    <a:gd name="T0" fmla="*/ 13 w 13"/>
                    <a:gd name="T1" fmla="*/ 0 h 6"/>
                    <a:gd name="T2" fmla="*/ 6 w 13"/>
                    <a:gd name="T3" fmla="*/ 0 h 6"/>
                    <a:gd name="T4" fmla="*/ 0 w 13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6"/>
                    <a:gd name="T11" fmla="*/ 13 w 1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6">
                      <a:moveTo>
                        <a:pt x="13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5" name="Line 864"/>
                <p:cNvSpPr>
                  <a:spLocks noChangeAspect="1" noChangeShapeType="1"/>
                </p:cNvSpPr>
                <p:nvPr/>
              </p:nvSpPr>
              <p:spPr bwMode="auto">
                <a:xfrm>
                  <a:off x="1239" y="15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" name="Line 8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33" y="15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7" name="Line 8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27" y="15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8" name="Freeform 867"/>
                <p:cNvSpPr>
                  <a:spLocks noChangeAspect="1"/>
                </p:cNvSpPr>
                <p:nvPr/>
              </p:nvSpPr>
              <p:spPr bwMode="auto">
                <a:xfrm>
                  <a:off x="1221" y="157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9" name="Line 868"/>
                <p:cNvSpPr>
                  <a:spLocks noChangeAspect="1" noChangeShapeType="1"/>
                </p:cNvSpPr>
                <p:nvPr/>
              </p:nvSpPr>
              <p:spPr bwMode="auto">
                <a:xfrm>
                  <a:off x="1221" y="15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0" name="Freeform 869"/>
                <p:cNvSpPr>
                  <a:spLocks noChangeAspect="1"/>
                </p:cNvSpPr>
                <p:nvPr/>
              </p:nvSpPr>
              <p:spPr bwMode="auto">
                <a:xfrm>
                  <a:off x="1209" y="1579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1" name="Freeform 870"/>
                <p:cNvSpPr>
                  <a:spLocks noChangeAspect="1"/>
                </p:cNvSpPr>
                <p:nvPr/>
              </p:nvSpPr>
              <p:spPr bwMode="auto">
                <a:xfrm>
                  <a:off x="1203" y="157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2" name="Line 871"/>
                <p:cNvSpPr>
                  <a:spLocks noChangeAspect="1" noChangeShapeType="1"/>
                </p:cNvSpPr>
                <p:nvPr/>
              </p:nvSpPr>
              <p:spPr bwMode="auto">
                <a:xfrm>
                  <a:off x="1203" y="158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3" name="Freeform 872"/>
                <p:cNvSpPr>
                  <a:spLocks noChangeAspect="1"/>
                </p:cNvSpPr>
                <p:nvPr/>
              </p:nvSpPr>
              <p:spPr bwMode="auto">
                <a:xfrm>
                  <a:off x="1191" y="1585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4" name="Line 873"/>
                <p:cNvSpPr>
                  <a:spLocks noChangeAspect="1" noChangeShapeType="1"/>
                </p:cNvSpPr>
                <p:nvPr/>
              </p:nvSpPr>
              <p:spPr bwMode="auto">
                <a:xfrm>
                  <a:off x="1191" y="158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5" name="Freeform 874"/>
                <p:cNvSpPr>
                  <a:spLocks noChangeAspect="1"/>
                </p:cNvSpPr>
                <p:nvPr/>
              </p:nvSpPr>
              <p:spPr bwMode="auto">
                <a:xfrm>
                  <a:off x="1184" y="1585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7 w 7"/>
                    <a:gd name="T3" fmla="*/ 0 h 6"/>
                    <a:gd name="T4" fmla="*/ 0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6" name="Line 8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78" y="159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7" name="Line 8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72" y="159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8" name="Freeform 877"/>
                <p:cNvSpPr>
                  <a:spLocks noChangeAspect="1"/>
                </p:cNvSpPr>
                <p:nvPr/>
              </p:nvSpPr>
              <p:spPr bwMode="auto">
                <a:xfrm>
                  <a:off x="1166" y="1591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9" name="Line 8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60" y="159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0" name="Line 8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54" y="159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1" name="Line 880"/>
                <p:cNvSpPr>
                  <a:spLocks noChangeAspect="1" noChangeShapeType="1"/>
                </p:cNvSpPr>
                <p:nvPr/>
              </p:nvSpPr>
              <p:spPr bwMode="auto">
                <a:xfrm>
                  <a:off x="1154" y="159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2" name="Freeform 881"/>
                <p:cNvSpPr>
                  <a:spLocks noChangeAspect="1"/>
                </p:cNvSpPr>
                <p:nvPr/>
              </p:nvSpPr>
              <p:spPr bwMode="auto">
                <a:xfrm>
                  <a:off x="1142" y="1597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3" name="Line 882"/>
                <p:cNvSpPr>
                  <a:spLocks noChangeAspect="1" noChangeShapeType="1"/>
                </p:cNvSpPr>
                <p:nvPr/>
              </p:nvSpPr>
              <p:spPr bwMode="auto">
                <a:xfrm>
                  <a:off x="1142" y="160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4" name="Freeform 883"/>
                <p:cNvSpPr>
                  <a:spLocks noChangeAspect="1"/>
                </p:cNvSpPr>
                <p:nvPr/>
              </p:nvSpPr>
              <p:spPr bwMode="auto">
                <a:xfrm>
                  <a:off x="1136" y="1603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6 w 6"/>
                    <a:gd name="T3" fmla="*/ 0 h 7"/>
                    <a:gd name="T4" fmla="*/ 0 w 6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7"/>
                    <a:gd name="T11" fmla="*/ 6 w 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5" name="Line 88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30" y="161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6" name="Line 8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23" y="1610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7" name="Freeform 886"/>
                <p:cNvSpPr>
                  <a:spLocks noChangeAspect="1"/>
                </p:cNvSpPr>
                <p:nvPr/>
              </p:nvSpPr>
              <p:spPr bwMode="auto">
                <a:xfrm>
                  <a:off x="1117" y="1610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8" name="Line 887"/>
                <p:cNvSpPr>
                  <a:spLocks noChangeAspect="1" noChangeShapeType="1"/>
                </p:cNvSpPr>
                <p:nvPr/>
              </p:nvSpPr>
              <p:spPr bwMode="auto">
                <a:xfrm>
                  <a:off x="1117" y="161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9" name="Freeform 888"/>
                <p:cNvSpPr>
                  <a:spLocks noChangeAspect="1"/>
                </p:cNvSpPr>
                <p:nvPr/>
              </p:nvSpPr>
              <p:spPr bwMode="auto">
                <a:xfrm>
                  <a:off x="1105" y="1616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0" name="Line 889"/>
                <p:cNvSpPr>
                  <a:spLocks noChangeAspect="1" noChangeShapeType="1"/>
                </p:cNvSpPr>
                <p:nvPr/>
              </p:nvSpPr>
              <p:spPr bwMode="auto">
                <a:xfrm>
                  <a:off x="1105" y="162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1" name="Line 89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99" y="162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2" name="Freeform 891"/>
                <p:cNvSpPr>
                  <a:spLocks noChangeAspect="1"/>
                </p:cNvSpPr>
                <p:nvPr/>
              </p:nvSpPr>
              <p:spPr bwMode="auto">
                <a:xfrm>
                  <a:off x="1093" y="162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3" name="Line 8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87" y="1628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4" name="Freeform 893"/>
                <p:cNvSpPr>
                  <a:spLocks noChangeAspect="1"/>
                </p:cNvSpPr>
                <p:nvPr/>
              </p:nvSpPr>
              <p:spPr bwMode="auto">
                <a:xfrm>
                  <a:off x="1081" y="1628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5" name="Line 894"/>
                <p:cNvSpPr>
                  <a:spLocks noChangeAspect="1" noChangeShapeType="1"/>
                </p:cNvSpPr>
                <p:nvPr/>
              </p:nvSpPr>
              <p:spPr bwMode="auto">
                <a:xfrm>
                  <a:off x="1081" y="163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6" name="Freeform 895"/>
                <p:cNvSpPr>
                  <a:spLocks noChangeAspect="1"/>
                </p:cNvSpPr>
                <p:nvPr/>
              </p:nvSpPr>
              <p:spPr bwMode="auto">
                <a:xfrm>
                  <a:off x="1069" y="1634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7" name="Line 896"/>
                <p:cNvSpPr>
                  <a:spLocks noChangeAspect="1" noChangeShapeType="1"/>
                </p:cNvSpPr>
                <p:nvPr/>
              </p:nvSpPr>
              <p:spPr bwMode="auto">
                <a:xfrm>
                  <a:off x="1069" y="164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" name="Line 89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62" y="1640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" name="Freeform 898"/>
                <p:cNvSpPr>
                  <a:spLocks noChangeAspect="1"/>
                </p:cNvSpPr>
                <p:nvPr/>
              </p:nvSpPr>
              <p:spPr bwMode="auto">
                <a:xfrm>
                  <a:off x="1056" y="1640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" name="Line 8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50" y="164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" name="Freeform 900"/>
                <p:cNvSpPr>
                  <a:spLocks noChangeAspect="1"/>
                </p:cNvSpPr>
                <p:nvPr/>
              </p:nvSpPr>
              <p:spPr bwMode="auto">
                <a:xfrm>
                  <a:off x="1044" y="1646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" name="Line 901"/>
                <p:cNvSpPr>
                  <a:spLocks noChangeAspect="1" noChangeShapeType="1"/>
                </p:cNvSpPr>
                <p:nvPr/>
              </p:nvSpPr>
              <p:spPr bwMode="auto">
                <a:xfrm>
                  <a:off x="1044" y="165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3" name="Freeform 902"/>
                <p:cNvSpPr>
                  <a:spLocks noChangeAspect="1"/>
                </p:cNvSpPr>
                <p:nvPr/>
              </p:nvSpPr>
              <p:spPr bwMode="auto">
                <a:xfrm>
                  <a:off x="1032" y="1652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" name="Line 903"/>
                <p:cNvSpPr>
                  <a:spLocks noChangeAspect="1" noChangeShapeType="1"/>
                </p:cNvSpPr>
                <p:nvPr/>
              </p:nvSpPr>
              <p:spPr bwMode="auto">
                <a:xfrm>
                  <a:off x="1032" y="165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5" name="Freeform 904"/>
                <p:cNvSpPr>
                  <a:spLocks noChangeAspect="1"/>
                </p:cNvSpPr>
                <p:nvPr/>
              </p:nvSpPr>
              <p:spPr bwMode="auto">
                <a:xfrm>
                  <a:off x="1026" y="1658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6" name="Line 9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0" y="1664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" name="Freeform 906"/>
                <p:cNvSpPr>
                  <a:spLocks noChangeAspect="1"/>
                </p:cNvSpPr>
                <p:nvPr/>
              </p:nvSpPr>
              <p:spPr bwMode="auto">
                <a:xfrm>
                  <a:off x="1020" y="1664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" name="Freeform 907"/>
                <p:cNvSpPr>
                  <a:spLocks noChangeAspect="1"/>
                </p:cNvSpPr>
                <p:nvPr/>
              </p:nvSpPr>
              <p:spPr bwMode="auto">
                <a:xfrm>
                  <a:off x="1008" y="1671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6 w 12"/>
                    <a:gd name="T3" fmla="*/ 0 h 1"/>
                    <a:gd name="T4" fmla="*/ 0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" name="Line 908"/>
                <p:cNvSpPr>
                  <a:spLocks noChangeAspect="1" noChangeShapeType="1"/>
                </p:cNvSpPr>
                <p:nvPr/>
              </p:nvSpPr>
              <p:spPr bwMode="auto">
                <a:xfrm>
                  <a:off x="1008" y="167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" name="Freeform 909"/>
                <p:cNvSpPr>
                  <a:spLocks noChangeAspect="1"/>
                </p:cNvSpPr>
                <p:nvPr/>
              </p:nvSpPr>
              <p:spPr bwMode="auto">
                <a:xfrm>
                  <a:off x="1001" y="1671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0 h 6"/>
                    <a:gd name="T4" fmla="*/ 0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" name="Line 910"/>
                <p:cNvSpPr>
                  <a:spLocks noChangeAspect="1" noChangeShapeType="1"/>
                </p:cNvSpPr>
                <p:nvPr/>
              </p:nvSpPr>
              <p:spPr bwMode="auto">
                <a:xfrm>
                  <a:off x="1001" y="167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" name="Freeform 911"/>
                <p:cNvSpPr>
                  <a:spLocks noChangeAspect="1"/>
                </p:cNvSpPr>
                <p:nvPr/>
              </p:nvSpPr>
              <p:spPr bwMode="auto">
                <a:xfrm>
                  <a:off x="989" y="1677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" name="Line 9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83" y="1683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" name="Line 913"/>
                <p:cNvSpPr>
                  <a:spLocks noChangeAspect="1" noChangeShapeType="1"/>
                </p:cNvSpPr>
                <p:nvPr/>
              </p:nvSpPr>
              <p:spPr bwMode="auto">
                <a:xfrm>
                  <a:off x="983" y="168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" name="Freeform 914"/>
                <p:cNvSpPr>
                  <a:spLocks noChangeAspect="1"/>
                </p:cNvSpPr>
                <p:nvPr/>
              </p:nvSpPr>
              <p:spPr bwMode="auto">
                <a:xfrm>
                  <a:off x="977" y="168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" name="Line 915"/>
                <p:cNvSpPr>
                  <a:spLocks noChangeAspect="1" noChangeShapeType="1"/>
                </p:cNvSpPr>
                <p:nvPr/>
              </p:nvSpPr>
              <p:spPr bwMode="auto">
                <a:xfrm>
                  <a:off x="977" y="169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" name="Freeform 916"/>
                <p:cNvSpPr>
                  <a:spLocks noChangeAspect="1"/>
                </p:cNvSpPr>
                <p:nvPr/>
              </p:nvSpPr>
              <p:spPr bwMode="auto">
                <a:xfrm>
                  <a:off x="965" y="1695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" name="Line 917"/>
                <p:cNvSpPr>
                  <a:spLocks noChangeAspect="1" noChangeShapeType="1"/>
                </p:cNvSpPr>
                <p:nvPr/>
              </p:nvSpPr>
              <p:spPr bwMode="auto">
                <a:xfrm>
                  <a:off x="965" y="170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" name="Line 9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59" y="1701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" name="Line 9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53" y="1707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" name="Line 920"/>
                <p:cNvSpPr>
                  <a:spLocks noChangeAspect="1" noChangeShapeType="1"/>
                </p:cNvSpPr>
                <p:nvPr/>
              </p:nvSpPr>
              <p:spPr bwMode="auto">
                <a:xfrm>
                  <a:off x="953" y="171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" name="Freeform 921"/>
                <p:cNvSpPr>
                  <a:spLocks noChangeAspect="1"/>
                </p:cNvSpPr>
                <p:nvPr/>
              </p:nvSpPr>
              <p:spPr bwMode="auto">
                <a:xfrm>
                  <a:off x="947" y="171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" name="Line 9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40" y="1719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" name="Freeform 923"/>
                <p:cNvSpPr>
                  <a:spLocks noChangeAspect="1"/>
                </p:cNvSpPr>
                <p:nvPr/>
              </p:nvSpPr>
              <p:spPr bwMode="auto">
                <a:xfrm>
                  <a:off x="934" y="171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" name="Line 924"/>
                <p:cNvSpPr>
                  <a:spLocks noChangeAspect="1" noChangeShapeType="1"/>
                </p:cNvSpPr>
                <p:nvPr/>
              </p:nvSpPr>
              <p:spPr bwMode="auto">
                <a:xfrm>
                  <a:off x="934" y="172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" name="Line 9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28" y="1725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" name="Line 9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22" y="1732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" name="Line 927"/>
                <p:cNvSpPr>
                  <a:spLocks noChangeAspect="1" noChangeShapeType="1"/>
                </p:cNvSpPr>
                <p:nvPr/>
              </p:nvSpPr>
              <p:spPr bwMode="auto">
                <a:xfrm>
                  <a:off x="922" y="173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" name="Freeform 928"/>
                <p:cNvSpPr>
                  <a:spLocks noChangeAspect="1"/>
                </p:cNvSpPr>
                <p:nvPr/>
              </p:nvSpPr>
              <p:spPr bwMode="auto">
                <a:xfrm>
                  <a:off x="916" y="1738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" name="Line 9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10" y="1744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" name="Freeform 930"/>
                <p:cNvSpPr>
                  <a:spLocks noChangeAspect="1"/>
                </p:cNvSpPr>
                <p:nvPr/>
              </p:nvSpPr>
              <p:spPr bwMode="auto">
                <a:xfrm>
                  <a:off x="904" y="1744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" name="Line 931"/>
                <p:cNvSpPr>
                  <a:spLocks noChangeAspect="1" noChangeShapeType="1"/>
                </p:cNvSpPr>
                <p:nvPr/>
              </p:nvSpPr>
              <p:spPr bwMode="auto">
                <a:xfrm>
                  <a:off x="904" y="175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" name="Line 9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98" y="1750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" name="Line 93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92" y="175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" name="Line 934"/>
                <p:cNvSpPr>
                  <a:spLocks noChangeAspect="1" noChangeShapeType="1"/>
                </p:cNvSpPr>
                <p:nvPr/>
              </p:nvSpPr>
              <p:spPr bwMode="auto">
                <a:xfrm>
                  <a:off x="892" y="176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" name="Line 9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86" y="1762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" name="Line 9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79" y="1768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" name="Line 9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73" y="177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" name="Line 938"/>
                <p:cNvSpPr>
                  <a:spLocks noChangeAspect="1" noChangeShapeType="1"/>
                </p:cNvSpPr>
                <p:nvPr/>
              </p:nvSpPr>
              <p:spPr bwMode="auto">
                <a:xfrm>
                  <a:off x="873" y="178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" name="Line 93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67" y="1780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" name="Line 9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61" y="1786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" name="Line 941"/>
                <p:cNvSpPr>
                  <a:spLocks noChangeAspect="1" noChangeShapeType="1"/>
                </p:cNvSpPr>
                <p:nvPr/>
              </p:nvSpPr>
              <p:spPr bwMode="auto">
                <a:xfrm>
                  <a:off x="861" y="179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" name="Freeform 942"/>
                <p:cNvSpPr>
                  <a:spLocks noChangeAspect="1"/>
                </p:cNvSpPr>
                <p:nvPr/>
              </p:nvSpPr>
              <p:spPr bwMode="auto">
                <a:xfrm>
                  <a:off x="855" y="179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" name="Line 943"/>
                <p:cNvSpPr>
                  <a:spLocks noChangeAspect="1" noChangeShapeType="1"/>
                </p:cNvSpPr>
                <p:nvPr/>
              </p:nvSpPr>
              <p:spPr bwMode="auto">
                <a:xfrm>
                  <a:off x="855" y="179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" name="Freeform 944"/>
                <p:cNvSpPr>
                  <a:spLocks noChangeAspect="1"/>
                </p:cNvSpPr>
                <p:nvPr/>
              </p:nvSpPr>
              <p:spPr bwMode="auto">
                <a:xfrm>
                  <a:off x="849" y="179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" name="Line 945"/>
                <p:cNvSpPr>
                  <a:spLocks noChangeAspect="1" noChangeShapeType="1"/>
                </p:cNvSpPr>
                <p:nvPr/>
              </p:nvSpPr>
              <p:spPr bwMode="auto">
                <a:xfrm>
                  <a:off x="849" y="180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" name="Line 9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43" y="1811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" name="Line 9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37" y="181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" name="Line 948"/>
                <p:cNvSpPr>
                  <a:spLocks noChangeAspect="1" noChangeShapeType="1"/>
                </p:cNvSpPr>
                <p:nvPr/>
              </p:nvSpPr>
              <p:spPr bwMode="auto">
                <a:xfrm>
                  <a:off x="837" y="181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" name="Freeform 949"/>
                <p:cNvSpPr>
                  <a:spLocks noChangeAspect="1"/>
                </p:cNvSpPr>
                <p:nvPr/>
              </p:nvSpPr>
              <p:spPr bwMode="auto">
                <a:xfrm>
                  <a:off x="831" y="182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" name="Line 950"/>
                <p:cNvSpPr>
                  <a:spLocks noChangeAspect="1" noChangeShapeType="1"/>
                </p:cNvSpPr>
                <p:nvPr/>
              </p:nvSpPr>
              <p:spPr bwMode="auto">
                <a:xfrm>
                  <a:off x="831" y="182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" name="Freeform 951"/>
                <p:cNvSpPr>
                  <a:spLocks noChangeAspect="1"/>
                </p:cNvSpPr>
                <p:nvPr/>
              </p:nvSpPr>
              <p:spPr bwMode="auto">
                <a:xfrm>
                  <a:off x="825" y="182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" name="Freeform 952"/>
                <p:cNvSpPr>
                  <a:spLocks noChangeAspect="1"/>
                </p:cNvSpPr>
                <p:nvPr/>
              </p:nvSpPr>
              <p:spPr bwMode="auto">
                <a:xfrm>
                  <a:off x="818" y="183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" name="Freeform 953"/>
                <p:cNvSpPr>
                  <a:spLocks noChangeAspect="1"/>
                </p:cNvSpPr>
                <p:nvPr/>
              </p:nvSpPr>
              <p:spPr bwMode="auto">
                <a:xfrm>
                  <a:off x="812" y="1835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6 h 12"/>
                    <a:gd name="T4" fmla="*/ 0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" name="Line 954"/>
                <p:cNvSpPr>
                  <a:spLocks noChangeAspect="1" noChangeShapeType="1"/>
                </p:cNvSpPr>
                <p:nvPr/>
              </p:nvSpPr>
              <p:spPr bwMode="auto">
                <a:xfrm>
                  <a:off x="812" y="184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" name="Line 955"/>
                <p:cNvSpPr>
                  <a:spLocks noChangeAspect="1" noChangeShapeType="1"/>
                </p:cNvSpPr>
                <p:nvPr/>
              </p:nvSpPr>
              <p:spPr bwMode="auto">
                <a:xfrm>
                  <a:off x="812" y="1847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7" name="Line 9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06" y="185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" name="Line 9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00" y="186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" name="Freeform 958"/>
                <p:cNvSpPr>
                  <a:spLocks noChangeAspect="1"/>
                </p:cNvSpPr>
                <p:nvPr/>
              </p:nvSpPr>
              <p:spPr bwMode="auto">
                <a:xfrm>
                  <a:off x="800" y="1860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" name="Freeform 959"/>
                <p:cNvSpPr>
                  <a:spLocks noChangeAspect="1"/>
                </p:cNvSpPr>
                <p:nvPr/>
              </p:nvSpPr>
              <p:spPr bwMode="auto">
                <a:xfrm>
                  <a:off x="794" y="1866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" name="Freeform 960"/>
                <p:cNvSpPr>
                  <a:spLocks noChangeAspect="1"/>
                </p:cNvSpPr>
                <p:nvPr/>
              </p:nvSpPr>
              <p:spPr bwMode="auto">
                <a:xfrm>
                  <a:off x="794" y="1866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" name="Freeform 961"/>
                <p:cNvSpPr>
                  <a:spLocks noChangeAspect="1"/>
                </p:cNvSpPr>
                <p:nvPr/>
              </p:nvSpPr>
              <p:spPr bwMode="auto">
                <a:xfrm>
                  <a:off x="788" y="1878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" name="Line 962"/>
                <p:cNvSpPr>
                  <a:spLocks noChangeAspect="1" noChangeShapeType="1"/>
                </p:cNvSpPr>
                <p:nvPr/>
              </p:nvSpPr>
              <p:spPr bwMode="auto">
                <a:xfrm>
                  <a:off x="788" y="188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" name="Freeform 963"/>
                <p:cNvSpPr>
                  <a:spLocks noChangeAspect="1"/>
                </p:cNvSpPr>
                <p:nvPr/>
              </p:nvSpPr>
              <p:spPr bwMode="auto">
                <a:xfrm>
                  <a:off x="782" y="1884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" name="Line 964"/>
                <p:cNvSpPr>
                  <a:spLocks noChangeAspect="1" noChangeShapeType="1"/>
                </p:cNvSpPr>
                <p:nvPr/>
              </p:nvSpPr>
              <p:spPr bwMode="auto">
                <a:xfrm>
                  <a:off x="782" y="189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" name="Freeform 965"/>
                <p:cNvSpPr>
                  <a:spLocks noChangeAspect="1"/>
                </p:cNvSpPr>
                <p:nvPr/>
              </p:nvSpPr>
              <p:spPr bwMode="auto">
                <a:xfrm>
                  <a:off x="776" y="1890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" name="Line 966"/>
                <p:cNvSpPr>
                  <a:spLocks noChangeAspect="1" noChangeShapeType="1"/>
                </p:cNvSpPr>
                <p:nvPr/>
              </p:nvSpPr>
              <p:spPr bwMode="auto">
                <a:xfrm>
                  <a:off x="776" y="189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" name="Line 96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70" y="1902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" name="Line 9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64" y="1908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" name="Line 969"/>
                <p:cNvSpPr>
                  <a:spLocks noChangeAspect="1" noChangeShapeType="1"/>
                </p:cNvSpPr>
                <p:nvPr/>
              </p:nvSpPr>
              <p:spPr bwMode="auto">
                <a:xfrm>
                  <a:off x="764" y="191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" name="Freeform 970"/>
                <p:cNvSpPr>
                  <a:spLocks noChangeAspect="1"/>
                </p:cNvSpPr>
                <p:nvPr/>
              </p:nvSpPr>
              <p:spPr bwMode="auto">
                <a:xfrm>
                  <a:off x="757" y="1915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0 h 6"/>
                    <a:gd name="T4" fmla="*/ 0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" name="Line 971"/>
                <p:cNvSpPr>
                  <a:spLocks noChangeAspect="1" noChangeShapeType="1"/>
                </p:cNvSpPr>
                <p:nvPr/>
              </p:nvSpPr>
              <p:spPr bwMode="auto">
                <a:xfrm>
                  <a:off x="757" y="192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" name="Freeform 972"/>
                <p:cNvSpPr>
                  <a:spLocks noChangeAspect="1"/>
                </p:cNvSpPr>
                <p:nvPr/>
              </p:nvSpPr>
              <p:spPr bwMode="auto">
                <a:xfrm>
                  <a:off x="751" y="1927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" name="Line 973"/>
                <p:cNvSpPr>
                  <a:spLocks noChangeAspect="1" noChangeShapeType="1"/>
                </p:cNvSpPr>
                <p:nvPr/>
              </p:nvSpPr>
              <p:spPr bwMode="auto">
                <a:xfrm>
                  <a:off x="751" y="193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" name="Freeform 974"/>
                <p:cNvSpPr>
                  <a:spLocks noChangeAspect="1"/>
                </p:cNvSpPr>
                <p:nvPr/>
              </p:nvSpPr>
              <p:spPr bwMode="auto">
                <a:xfrm>
                  <a:off x="745" y="193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" name="Line 975"/>
                <p:cNvSpPr>
                  <a:spLocks noChangeAspect="1" noChangeShapeType="1"/>
                </p:cNvSpPr>
                <p:nvPr/>
              </p:nvSpPr>
              <p:spPr bwMode="auto">
                <a:xfrm>
                  <a:off x="745" y="193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" name="Line 976"/>
                <p:cNvSpPr>
                  <a:spLocks noChangeAspect="1" noChangeShapeType="1"/>
                </p:cNvSpPr>
                <p:nvPr/>
              </p:nvSpPr>
              <p:spPr bwMode="auto">
                <a:xfrm>
                  <a:off x="745" y="194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" name="Freeform 977"/>
                <p:cNvSpPr>
                  <a:spLocks noChangeAspect="1"/>
                </p:cNvSpPr>
                <p:nvPr/>
              </p:nvSpPr>
              <p:spPr bwMode="auto">
                <a:xfrm>
                  <a:off x="739" y="1951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" name="Line 978"/>
                <p:cNvSpPr>
                  <a:spLocks noChangeAspect="1" noChangeShapeType="1"/>
                </p:cNvSpPr>
                <p:nvPr/>
              </p:nvSpPr>
              <p:spPr bwMode="auto">
                <a:xfrm>
                  <a:off x="739" y="195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" name="Freeform 979"/>
                <p:cNvSpPr>
                  <a:spLocks noChangeAspect="1"/>
                </p:cNvSpPr>
                <p:nvPr/>
              </p:nvSpPr>
              <p:spPr bwMode="auto">
                <a:xfrm>
                  <a:off x="733" y="1957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" name="Line 980"/>
                <p:cNvSpPr>
                  <a:spLocks noChangeAspect="1" noChangeShapeType="1"/>
                </p:cNvSpPr>
                <p:nvPr/>
              </p:nvSpPr>
              <p:spPr bwMode="auto">
                <a:xfrm>
                  <a:off x="733" y="196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" name="Freeform 981"/>
                <p:cNvSpPr>
                  <a:spLocks noChangeAspect="1"/>
                </p:cNvSpPr>
                <p:nvPr/>
              </p:nvSpPr>
              <p:spPr bwMode="auto">
                <a:xfrm>
                  <a:off x="727" y="1969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0 h 7"/>
                    <a:gd name="T4" fmla="*/ 0 w 6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7"/>
                    <a:gd name="T11" fmla="*/ 6 w 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7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" name="Line 982"/>
                <p:cNvSpPr>
                  <a:spLocks noChangeAspect="1" noChangeShapeType="1"/>
                </p:cNvSpPr>
                <p:nvPr/>
              </p:nvSpPr>
              <p:spPr bwMode="auto">
                <a:xfrm>
                  <a:off x="727" y="197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" name="Line 983"/>
                <p:cNvSpPr>
                  <a:spLocks noChangeAspect="1" noChangeShapeType="1"/>
                </p:cNvSpPr>
                <p:nvPr/>
              </p:nvSpPr>
              <p:spPr bwMode="auto">
                <a:xfrm>
                  <a:off x="727" y="198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" name="Freeform 984"/>
                <p:cNvSpPr>
                  <a:spLocks noChangeAspect="1"/>
                </p:cNvSpPr>
                <p:nvPr/>
              </p:nvSpPr>
              <p:spPr bwMode="auto">
                <a:xfrm>
                  <a:off x="721" y="1982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6 h 12"/>
                    <a:gd name="T4" fmla="*/ 0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" name="Line 985"/>
                <p:cNvSpPr>
                  <a:spLocks noChangeAspect="1" noChangeShapeType="1"/>
                </p:cNvSpPr>
                <p:nvPr/>
              </p:nvSpPr>
              <p:spPr bwMode="auto">
                <a:xfrm>
                  <a:off x="721" y="199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" name="Freeform 986"/>
                <p:cNvSpPr>
                  <a:spLocks noChangeAspect="1"/>
                </p:cNvSpPr>
                <p:nvPr/>
              </p:nvSpPr>
              <p:spPr bwMode="auto">
                <a:xfrm>
                  <a:off x="715" y="1994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" name="Line 987"/>
                <p:cNvSpPr>
                  <a:spLocks noChangeAspect="1" noChangeShapeType="1"/>
                </p:cNvSpPr>
                <p:nvPr/>
              </p:nvSpPr>
              <p:spPr bwMode="auto">
                <a:xfrm>
                  <a:off x="715" y="200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" name="Freeform 988"/>
                <p:cNvSpPr>
                  <a:spLocks noChangeAspect="1"/>
                </p:cNvSpPr>
                <p:nvPr/>
              </p:nvSpPr>
              <p:spPr bwMode="auto">
                <a:xfrm>
                  <a:off x="715" y="2000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" name="Freeform 989"/>
                <p:cNvSpPr>
                  <a:spLocks noChangeAspect="1"/>
                </p:cNvSpPr>
                <p:nvPr/>
              </p:nvSpPr>
              <p:spPr bwMode="auto">
                <a:xfrm>
                  <a:off x="709" y="201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" name="Line 990"/>
                <p:cNvSpPr>
                  <a:spLocks noChangeAspect="1" noChangeShapeType="1"/>
                </p:cNvSpPr>
                <p:nvPr/>
              </p:nvSpPr>
              <p:spPr bwMode="auto">
                <a:xfrm>
                  <a:off x="709" y="201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" name="Freeform 991"/>
                <p:cNvSpPr>
                  <a:spLocks noChangeAspect="1"/>
                </p:cNvSpPr>
                <p:nvPr/>
              </p:nvSpPr>
              <p:spPr bwMode="auto">
                <a:xfrm>
                  <a:off x="703" y="2018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" name="Line 992"/>
                <p:cNvSpPr>
                  <a:spLocks noChangeAspect="1" noChangeShapeType="1"/>
                </p:cNvSpPr>
                <p:nvPr/>
              </p:nvSpPr>
              <p:spPr bwMode="auto">
                <a:xfrm>
                  <a:off x="703" y="202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" name="Line 993"/>
                <p:cNvSpPr>
                  <a:spLocks noChangeAspect="1" noChangeShapeType="1"/>
                </p:cNvSpPr>
                <p:nvPr/>
              </p:nvSpPr>
              <p:spPr bwMode="auto">
                <a:xfrm>
                  <a:off x="703" y="2030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6" name="Group 994"/>
              <p:cNvGrpSpPr>
                <a:grpSpLocks noChangeAspect="1"/>
              </p:cNvGrpSpPr>
              <p:nvPr/>
            </p:nvGrpSpPr>
            <p:grpSpPr bwMode="auto">
              <a:xfrm>
                <a:off x="648" y="2052"/>
                <a:ext cx="414" cy="946"/>
                <a:chOff x="648" y="2037"/>
                <a:chExt cx="414" cy="946"/>
              </a:xfrm>
            </p:grpSpPr>
            <p:sp>
              <p:nvSpPr>
                <p:cNvPr id="2565" name="Line 995"/>
                <p:cNvSpPr>
                  <a:spLocks noChangeAspect="1" noChangeShapeType="1"/>
                </p:cNvSpPr>
                <p:nvPr/>
              </p:nvSpPr>
              <p:spPr bwMode="auto">
                <a:xfrm>
                  <a:off x="703" y="203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" name="Freeform 996"/>
                <p:cNvSpPr>
                  <a:spLocks noChangeAspect="1"/>
                </p:cNvSpPr>
                <p:nvPr/>
              </p:nvSpPr>
              <p:spPr bwMode="auto">
                <a:xfrm>
                  <a:off x="696" y="2037"/>
                  <a:ext cx="7" cy="12"/>
                </a:xfrm>
                <a:custGeom>
                  <a:avLst/>
                  <a:gdLst>
                    <a:gd name="T0" fmla="*/ 7 w 7"/>
                    <a:gd name="T1" fmla="*/ 0 h 12"/>
                    <a:gd name="T2" fmla="*/ 0 w 7"/>
                    <a:gd name="T3" fmla="*/ 6 h 12"/>
                    <a:gd name="T4" fmla="*/ 0 w 7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2"/>
                    <a:gd name="T11" fmla="*/ 7 w 7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2">
                      <a:moveTo>
                        <a:pt x="7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" name="Line 997"/>
                <p:cNvSpPr>
                  <a:spLocks noChangeAspect="1" noChangeShapeType="1"/>
                </p:cNvSpPr>
                <p:nvPr/>
              </p:nvSpPr>
              <p:spPr bwMode="auto">
                <a:xfrm>
                  <a:off x="696" y="204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" name="Line 998"/>
                <p:cNvSpPr>
                  <a:spLocks noChangeAspect="1" noChangeShapeType="1"/>
                </p:cNvSpPr>
                <p:nvPr/>
              </p:nvSpPr>
              <p:spPr bwMode="auto">
                <a:xfrm>
                  <a:off x="696" y="20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" name="Freeform 999"/>
                <p:cNvSpPr>
                  <a:spLocks noChangeAspect="1"/>
                </p:cNvSpPr>
                <p:nvPr/>
              </p:nvSpPr>
              <p:spPr bwMode="auto">
                <a:xfrm>
                  <a:off x="690" y="2055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" name="Line 1000"/>
                <p:cNvSpPr>
                  <a:spLocks noChangeAspect="1" noChangeShapeType="1"/>
                </p:cNvSpPr>
                <p:nvPr/>
              </p:nvSpPr>
              <p:spPr bwMode="auto">
                <a:xfrm>
                  <a:off x="690" y="20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" name="Freeform 1001"/>
                <p:cNvSpPr>
                  <a:spLocks noChangeAspect="1"/>
                </p:cNvSpPr>
                <p:nvPr/>
              </p:nvSpPr>
              <p:spPr bwMode="auto">
                <a:xfrm>
                  <a:off x="684" y="2061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6 h 12"/>
                    <a:gd name="T4" fmla="*/ 0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" name="Line 1002"/>
                <p:cNvSpPr>
                  <a:spLocks noChangeAspect="1" noChangeShapeType="1"/>
                </p:cNvSpPr>
                <p:nvPr/>
              </p:nvSpPr>
              <p:spPr bwMode="auto">
                <a:xfrm>
                  <a:off x="684" y="20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" name="Line 1003"/>
                <p:cNvSpPr>
                  <a:spLocks noChangeAspect="1" noChangeShapeType="1"/>
                </p:cNvSpPr>
                <p:nvPr/>
              </p:nvSpPr>
              <p:spPr bwMode="auto">
                <a:xfrm>
                  <a:off x="684" y="207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" name="Freeform 1004"/>
                <p:cNvSpPr>
                  <a:spLocks noChangeAspect="1"/>
                </p:cNvSpPr>
                <p:nvPr/>
              </p:nvSpPr>
              <p:spPr bwMode="auto">
                <a:xfrm>
                  <a:off x="684" y="2079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" name="Freeform 1005"/>
                <p:cNvSpPr>
                  <a:spLocks noChangeAspect="1"/>
                </p:cNvSpPr>
                <p:nvPr/>
              </p:nvSpPr>
              <p:spPr bwMode="auto">
                <a:xfrm>
                  <a:off x="678" y="2091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" name="Freeform 1006"/>
                <p:cNvSpPr>
                  <a:spLocks noChangeAspect="1"/>
                </p:cNvSpPr>
                <p:nvPr/>
              </p:nvSpPr>
              <p:spPr bwMode="auto">
                <a:xfrm>
                  <a:off x="678" y="2091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" name="Line 1007"/>
                <p:cNvSpPr>
                  <a:spLocks noChangeAspect="1" noChangeShapeType="1"/>
                </p:cNvSpPr>
                <p:nvPr/>
              </p:nvSpPr>
              <p:spPr bwMode="auto">
                <a:xfrm>
                  <a:off x="678" y="209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" name="Freeform 1008"/>
                <p:cNvSpPr>
                  <a:spLocks noChangeAspect="1"/>
                </p:cNvSpPr>
                <p:nvPr/>
              </p:nvSpPr>
              <p:spPr bwMode="auto">
                <a:xfrm>
                  <a:off x="678" y="2098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" name="Freeform 1009"/>
                <p:cNvSpPr>
                  <a:spLocks noChangeAspect="1"/>
                </p:cNvSpPr>
                <p:nvPr/>
              </p:nvSpPr>
              <p:spPr bwMode="auto">
                <a:xfrm>
                  <a:off x="672" y="2110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" name="Freeform 1010"/>
                <p:cNvSpPr>
                  <a:spLocks noChangeAspect="1"/>
                </p:cNvSpPr>
                <p:nvPr/>
              </p:nvSpPr>
              <p:spPr bwMode="auto">
                <a:xfrm>
                  <a:off x="672" y="2110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" name="Line 1011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212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" name="Line 1012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212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" name="Freeform 1013"/>
                <p:cNvSpPr>
                  <a:spLocks noChangeAspect="1"/>
                </p:cNvSpPr>
                <p:nvPr/>
              </p:nvSpPr>
              <p:spPr bwMode="auto">
                <a:xfrm>
                  <a:off x="666" y="2128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" name="Line 1014"/>
                <p:cNvSpPr>
                  <a:spLocks noChangeAspect="1" noChangeShapeType="1"/>
                </p:cNvSpPr>
                <p:nvPr/>
              </p:nvSpPr>
              <p:spPr bwMode="auto">
                <a:xfrm>
                  <a:off x="666" y="213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" name="Line 1015"/>
                <p:cNvSpPr>
                  <a:spLocks noChangeAspect="1" noChangeShapeType="1"/>
                </p:cNvSpPr>
                <p:nvPr/>
              </p:nvSpPr>
              <p:spPr bwMode="auto">
                <a:xfrm>
                  <a:off x="666" y="214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" name="Line 1016"/>
                <p:cNvSpPr>
                  <a:spLocks noChangeAspect="1" noChangeShapeType="1"/>
                </p:cNvSpPr>
                <p:nvPr/>
              </p:nvSpPr>
              <p:spPr bwMode="auto">
                <a:xfrm>
                  <a:off x="666" y="214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" name="Freeform 1017"/>
                <p:cNvSpPr>
                  <a:spLocks noChangeAspect="1"/>
                </p:cNvSpPr>
                <p:nvPr/>
              </p:nvSpPr>
              <p:spPr bwMode="auto">
                <a:xfrm>
                  <a:off x="666" y="2146"/>
                  <a:ext cx="1" cy="13"/>
                </a:xfrm>
                <a:custGeom>
                  <a:avLst/>
                  <a:gdLst>
                    <a:gd name="T0" fmla="*/ 0 w 1"/>
                    <a:gd name="T1" fmla="*/ 0 h 13"/>
                    <a:gd name="T2" fmla="*/ 0 w 1"/>
                    <a:gd name="T3" fmla="*/ 6 h 13"/>
                    <a:gd name="T4" fmla="*/ 0 w 1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3"/>
                    <a:gd name="T11" fmla="*/ 1 w 1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" name="Freeform 1018"/>
                <p:cNvSpPr>
                  <a:spLocks noChangeAspect="1"/>
                </p:cNvSpPr>
                <p:nvPr/>
              </p:nvSpPr>
              <p:spPr bwMode="auto">
                <a:xfrm>
                  <a:off x="660" y="2159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" name="Line 1019"/>
                <p:cNvSpPr>
                  <a:spLocks noChangeAspect="1" noChangeShapeType="1"/>
                </p:cNvSpPr>
                <p:nvPr/>
              </p:nvSpPr>
              <p:spPr bwMode="auto">
                <a:xfrm>
                  <a:off x="660" y="216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0" name="Line 1020"/>
                <p:cNvSpPr>
                  <a:spLocks noChangeAspect="1" noChangeShapeType="1"/>
                </p:cNvSpPr>
                <p:nvPr/>
              </p:nvSpPr>
              <p:spPr bwMode="auto">
                <a:xfrm>
                  <a:off x="660" y="216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" name="Line 1021"/>
                <p:cNvSpPr>
                  <a:spLocks noChangeAspect="1" noChangeShapeType="1"/>
                </p:cNvSpPr>
                <p:nvPr/>
              </p:nvSpPr>
              <p:spPr bwMode="auto">
                <a:xfrm>
                  <a:off x="660" y="217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2" name="Line 1022"/>
                <p:cNvSpPr>
                  <a:spLocks noChangeAspect="1" noChangeShapeType="1"/>
                </p:cNvSpPr>
                <p:nvPr/>
              </p:nvSpPr>
              <p:spPr bwMode="auto">
                <a:xfrm>
                  <a:off x="660" y="217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" name="Line 1023"/>
                <p:cNvSpPr>
                  <a:spLocks noChangeAspect="1" noChangeShapeType="1"/>
                </p:cNvSpPr>
                <p:nvPr/>
              </p:nvSpPr>
              <p:spPr bwMode="auto">
                <a:xfrm>
                  <a:off x="660" y="218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" name="Freeform 1024"/>
                <p:cNvSpPr>
                  <a:spLocks noChangeAspect="1"/>
                </p:cNvSpPr>
                <p:nvPr/>
              </p:nvSpPr>
              <p:spPr bwMode="auto">
                <a:xfrm>
                  <a:off x="654" y="2183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6 h 12"/>
                    <a:gd name="T4" fmla="*/ 0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" name="Line 1025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19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" name="Line 1026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20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" name="Freeform 1027"/>
                <p:cNvSpPr>
                  <a:spLocks noChangeAspect="1"/>
                </p:cNvSpPr>
                <p:nvPr/>
              </p:nvSpPr>
              <p:spPr bwMode="auto">
                <a:xfrm>
                  <a:off x="654" y="2201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" name="Line 1028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21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" name="Line 1029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213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" name="Line 1030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22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1" name="Freeform 1031"/>
                <p:cNvSpPr>
                  <a:spLocks noChangeAspect="1"/>
                </p:cNvSpPr>
                <p:nvPr/>
              </p:nvSpPr>
              <p:spPr bwMode="auto">
                <a:xfrm>
                  <a:off x="648" y="2226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" name="Line 1032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3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" name="Line 1033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3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4" name="Line 1034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4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" name="Line 1035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5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6" name="Freeform 1036"/>
                <p:cNvSpPr>
                  <a:spLocks noChangeAspect="1"/>
                </p:cNvSpPr>
                <p:nvPr/>
              </p:nvSpPr>
              <p:spPr bwMode="auto">
                <a:xfrm>
                  <a:off x="648" y="2250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7" name="Line 1037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6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" name="Line 1038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6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" name="Freeform 1039"/>
                <p:cNvSpPr>
                  <a:spLocks noChangeAspect="1"/>
                </p:cNvSpPr>
                <p:nvPr/>
              </p:nvSpPr>
              <p:spPr bwMode="auto">
                <a:xfrm>
                  <a:off x="648" y="2268"/>
                  <a:ext cx="1" cy="13"/>
                </a:xfrm>
                <a:custGeom>
                  <a:avLst/>
                  <a:gdLst>
                    <a:gd name="T0" fmla="*/ 0 w 1"/>
                    <a:gd name="T1" fmla="*/ 0 h 13"/>
                    <a:gd name="T2" fmla="*/ 0 w 1"/>
                    <a:gd name="T3" fmla="*/ 6 h 13"/>
                    <a:gd name="T4" fmla="*/ 0 w 1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3"/>
                    <a:gd name="T11" fmla="*/ 1 w 1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" name="Line 1040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8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" name="Line 1041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8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" name="Line 1042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8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" name="Line 1043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9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4" name="Line 1044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29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5" name="Freeform 1045"/>
                <p:cNvSpPr>
                  <a:spLocks noChangeAspect="1"/>
                </p:cNvSpPr>
                <p:nvPr/>
              </p:nvSpPr>
              <p:spPr bwMode="auto">
                <a:xfrm>
                  <a:off x="648" y="2299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" name="Line 1046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1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7" name="Line 1047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1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8" name="Freeform 1048"/>
                <p:cNvSpPr>
                  <a:spLocks noChangeAspect="1"/>
                </p:cNvSpPr>
                <p:nvPr/>
              </p:nvSpPr>
              <p:spPr bwMode="auto">
                <a:xfrm>
                  <a:off x="648" y="2317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" name="Line 1049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2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0" name="Line 1050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2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1" name="Line 1051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3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2" name="Line 1052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41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3" name="Line 1053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4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4" name="Line 1054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5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" name="Freeform 1055"/>
                <p:cNvSpPr>
                  <a:spLocks noChangeAspect="1"/>
                </p:cNvSpPr>
                <p:nvPr/>
              </p:nvSpPr>
              <p:spPr bwMode="auto">
                <a:xfrm>
                  <a:off x="648" y="2354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6" name="Line 1056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6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7" name="Freeform 1057"/>
                <p:cNvSpPr>
                  <a:spLocks noChangeAspect="1"/>
                </p:cNvSpPr>
                <p:nvPr/>
              </p:nvSpPr>
              <p:spPr bwMode="auto">
                <a:xfrm>
                  <a:off x="648" y="2366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8" name="Line 1058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7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9" name="Line 1059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7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0" name="Line 1060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8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" name="Line 1061"/>
                <p:cNvSpPr>
                  <a:spLocks noChangeAspect="1" noChangeShapeType="1"/>
                </p:cNvSpPr>
                <p:nvPr/>
              </p:nvSpPr>
              <p:spPr bwMode="auto">
                <a:xfrm>
                  <a:off x="648" y="239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" name="Freeform 1062"/>
                <p:cNvSpPr>
                  <a:spLocks noChangeAspect="1"/>
                </p:cNvSpPr>
                <p:nvPr/>
              </p:nvSpPr>
              <p:spPr bwMode="auto">
                <a:xfrm>
                  <a:off x="648" y="239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" name="Line 1063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40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" name="Freeform 1064"/>
                <p:cNvSpPr>
                  <a:spLocks noChangeAspect="1"/>
                </p:cNvSpPr>
                <p:nvPr/>
              </p:nvSpPr>
              <p:spPr bwMode="auto">
                <a:xfrm>
                  <a:off x="654" y="2402"/>
                  <a:ext cx="1" cy="13"/>
                </a:xfrm>
                <a:custGeom>
                  <a:avLst/>
                  <a:gdLst>
                    <a:gd name="T0" fmla="*/ 0 w 1"/>
                    <a:gd name="T1" fmla="*/ 0 h 13"/>
                    <a:gd name="T2" fmla="*/ 0 w 1"/>
                    <a:gd name="T3" fmla="*/ 7 h 13"/>
                    <a:gd name="T4" fmla="*/ 0 w 1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3"/>
                    <a:gd name="T11" fmla="*/ 1 w 1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" name="Line 1065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41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6" name="Freeform 1066"/>
                <p:cNvSpPr>
                  <a:spLocks noChangeAspect="1"/>
                </p:cNvSpPr>
                <p:nvPr/>
              </p:nvSpPr>
              <p:spPr bwMode="auto">
                <a:xfrm>
                  <a:off x="654" y="2415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" name="Line 1067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42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" name="Line 1068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43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9" name="Freeform 1069"/>
                <p:cNvSpPr>
                  <a:spLocks noChangeAspect="1"/>
                </p:cNvSpPr>
                <p:nvPr/>
              </p:nvSpPr>
              <p:spPr bwMode="auto">
                <a:xfrm>
                  <a:off x="654" y="243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" name="Line 1070"/>
                <p:cNvSpPr>
                  <a:spLocks noChangeAspect="1" noChangeShapeType="1"/>
                </p:cNvSpPr>
                <p:nvPr/>
              </p:nvSpPr>
              <p:spPr bwMode="auto">
                <a:xfrm>
                  <a:off x="660" y="243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" name="Line 1071"/>
                <p:cNvSpPr>
                  <a:spLocks noChangeAspect="1" noChangeShapeType="1"/>
                </p:cNvSpPr>
                <p:nvPr/>
              </p:nvSpPr>
              <p:spPr bwMode="auto">
                <a:xfrm>
                  <a:off x="660" y="244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" name="Line 1072"/>
                <p:cNvSpPr>
                  <a:spLocks noChangeAspect="1" noChangeShapeType="1"/>
                </p:cNvSpPr>
                <p:nvPr/>
              </p:nvSpPr>
              <p:spPr bwMode="auto">
                <a:xfrm>
                  <a:off x="660" y="245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3" name="Freeform 1073"/>
                <p:cNvSpPr>
                  <a:spLocks noChangeAspect="1"/>
                </p:cNvSpPr>
                <p:nvPr/>
              </p:nvSpPr>
              <p:spPr bwMode="auto">
                <a:xfrm>
                  <a:off x="660" y="2451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" name="Line 1074"/>
                <p:cNvSpPr>
                  <a:spLocks noChangeAspect="1" noChangeShapeType="1"/>
                </p:cNvSpPr>
                <p:nvPr/>
              </p:nvSpPr>
              <p:spPr bwMode="auto">
                <a:xfrm>
                  <a:off x="660" y="2463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5" name="Freeform 1075"/>
                <p:cNvSpPr>
                  <a:spLocks noChangeAspect="1"/>
                </p:cNvSpPr>
                <p:nvPr/>
              </p:nvSpPr>
              <p:spPr bwMode="auto">
                <a:xfrm>
                  <a:off x="660" y="2470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6" name="Freeform 1076"/>
                <p:cNvSpPr>
                  <a:spLocks noChangeAspect="1"/>
                </p:cNvSpPr>
                <p:nvPr/>
              </p:nvSpPr>
              <p:spPr bwMode="auto">
                <a:xfrm>
                  <a:off x="666" y="2470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7" name="Line 1077"/>
                <p:cNvSpPr>
                  <a:spLocks noChangeAspect="1" noChangeShapeType="1"/>
                </p:cNvSpPr>
                <p:nvPr/>
              </p:nvSpPr>
              <p:spPr bwMode="auto">
                <a:xfrm>
                  <a:off x="666" y="248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8" name="Freeform 1078"/>
                <p:cNvSpPr>
                  <a:spLocks noChangeAspect="1"/>
                </p:cNvSpPr>
                <p:nvPr/>
              </p:nvSpPr>
              <p:spPr bwMode="auto">
                <a:xfrm>
                  <a:off x="666" y="2482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9" name="Line 1079"/>
                <p:cNvSpPr>
                  <a:spLocks noChangeAspect="1" noChangeShapeType="1"/>
                </p:cNvSpPr>
                <p:nvPr/>
              </p:nvSpPr>
              <p:spPr bwMode="auto">
                <a:xfrm>
                  <a:off x="666" y="248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0" name="Freeform 1080"/>
                <p:cNvSpPr>
                  <a:spLocks noChangeAspect="1"/>
                </p:cNvSpPr>
                <p:nvPr/>
              </p:nvSpPr>
              <p:spPr bwMode="auto">
                <a:xfrm>
                  <a:off x="666" y="2488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1" name="Line 1081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250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2" name="Line 1082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250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3" name="Freeform 1083"/>
                <p:cNvSpPr>
                  <a:spLocks noChangeAspect="1"/>
                </p:cNvSpPr>
                <p:nvPr/>
              </p:nvSpPr>
              <p:spPr bwMode="auto">
                <a:xfrm>
                  <a:off x="672" y="2506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4" name="Freeform 1084"/>
                <p:cNvSpPr>
                  <a:spLocks noChangeAspect="1"/>
                </p:cNvSpPr>
                <p:nvPr/>
              </p:nvSpPr>
              <p:spPr bwMode="auto">
                <a:xfrm>
                  <a:off x="672" y="2518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5" name="Line 1085"/>
                <p:cNvSpPr>
                  <a:spLocks noChangeAspect="1" noChangeShapeType="1"/>
                </p:cNvSpPr>
                <p:nvPr/>
              </p:nvSpPr>
              <p:spPr bwMode="auto">
                <a:xfrm>
                  <a:off x="678" y="251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6" name="Line 1086"/>
                <p:cNvSpPr>
                  <a:spLocks noChangeAspect="1" noChangeShapeType="1"/>
                </p:cNvSpPr>
                <p:nvPr/>
              </p:nvSpPr>
              <p:spPr bwMode="auto">
                <a:xfrm>
                  <a:off x="678" y="2524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7" name="Line 1087"/>
                <p:cNvSpPr>
                  <a:spLocks noChangeAspect="1" noChangeShapeType="1"/>
                </p:cNvSpPr>
                <p:nvPr/>
              </p:nvSpPr>
              <p:spPr bwMode="auto">
                <a:xfrm>
                  <a:off x="678" y="253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8" name="Freeform 1088"/>
                <p:cNvSpPr>
                  <a:spLocks noChangeAspect="1"/>
                </p:cNvSpPr>
                <p:nvPr/>
              </p:nvSpPr>
              <p:spPr bwMode="auto">
                <a:xfrm>
                  <a:off x="678" y="253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" name="Line 1089"/>
                <p:cNvSpPr>
                  <a:spLocks noChangeAspect="1" noChangeShapeType="1"/>
                </p:cNvSpPr>
                <p:nvPr/>
              </p:nvSpPr>
              <p:spPr bwMode="auto">
                <a:xfrm>
                  <a:off x="684" y="2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0" name="Freeform 1090"/>
                <p:cNvSpPr>
                  <a:spLocks noChangeAspect="1"/>
                </p:cNvSpPr>
                <p:nvPr/>
              </p:nvSpPr>
              <p:spPr bwMode="auto">
                <a:xfrm>
                  <a:off x="684" y="2543"/>
                  <a:ext cx="1" cy="12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6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1" name="Line 1091"/>
                <p:cNvSpPr>
                  <a:spLocks noChangeAspect="1" noChangeShapeType="1"/>
                </p:cNvSpPr>
                <p:nvPr/>
              </p:nvSpPr>
              <p:spPr bwMode="auto">
                <a:xfrm>
                  <a:off x="684" y="25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" name="Freeform 1092"/>
                <p:cNvSpPr>
                  <a:spLocks noChangeAspect="1"/>
                </p:cNvSpPr>
                <p:nvPr/>
              </p:nvSpPr>
              <p:spPr bwMode="auto">
                <a:xfrm>
                  <a:off x="684" y="255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3" name="Line 1093"/>
                <p:cNvSpPr>
                  <a:spLocks noChangeAspect="1" noChangeShapeType="1"/>
                </p:cNvSpPr>
                <p:nvPr/>
              </p:nvSpPr>
              <p:spPr bwMode="auto">
                <a:xfrm>
                  <a:off x="690" y="256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" name="Freeform 1094"/>
                <p:cNvSpPr>
                  <a:spLocks noChangeAspect="1"/>
                </p:cNvSpPr>
                <p:nvPr/>
              </p:nvSpPr>
              <p:spPr bwMode="auto">
                <a:xfrm>
                  <a:off x="690" y="256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" name="Line 1095"/>
                <p:cNvSpPr>
                  <a:spLocks noChangeAspect="1" noChangeShapeType="1"/>
                </p:cNvSpPr>
                <p:nvPr/>
              </p:nvSpPr>
              <p:spPr bwMode="auto">
                <a:xfrm>
                  <a:off x="696" y="257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" name="Line 1096"/>
                <p:cNvSpPr>
                  <a:spLocks noChangeAspect="1" noChangeShapeType="1"/>
                </p:cNvSpPr>
                <p:nvPr/>
              </p:nvSpPr>
              <p:spPr bwMode="auto">
                <a:xfrm>
                  <a:off x="696" y="25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" name="Freeform 1097"/>
                <p:cNvSpPr>
                  <a:spLocks noChangeAspect="1"/>
                </p:cNvSpPr>
                <p:nvPr/>
              </p:nvSpPr>
              <p:spPr bwMode="auto">
                <a:xfrm>
                  <a:off x="696" y="2579"/>
                  <a:ext cx="7" cy="13"/>
                </a:xfrm>
                <a:custGeom>
                  <a:avLst/>
                  <a:gdLst>
                    <a:gd name="T0" fmla="*/ 0 w 7"/>
                    <a:gd name="T1" fmla="*/ 0 h 13"/>
                    <a:gd name="T2" fmla="*/ 0 w 7"/>
                    <a:gd name="T3" fmla="*/ 6 h 13"/>
                    <a:gd name="T4" fmla="*/ 7 w 7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3"/>
                    <a:gd name="T11" fmla="*/ 7 w 7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" name="Line 1098"/>
                <p:cNvSpPr>
                  <a:spLocks noChangeAspect="1" noChangeShapeType="1"/>
                </p:cNvSpPr>
                <p:nvPr/>
              </p:nvSpPr>
              <p:spPr bwMode="auto">
                <a:xfrm>
                  <a:off x="703" y="25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" name="Freeform 1099"/>
                <p:cNvSpPr>
                  <a:spLocks noChangeAspect="1"/>
                </p:cNvSpPr>
                <p:nvPr/>
              </p:nvSpPr>
              <p:spPr bwMode="auto">
                <a:xfrm>
                  <a:off x="703" y="2592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" name="Line 1100"/>
                <p:cNvSpPr>
                  <a:spLocks noChangeAspect="1" noChangeShapeType="1"/>
                </p:cNvSpPr>
                <p:nvPr/>
              </p:nvSpPr>
              <p:spPr bwMode="auto">
                <a:xfrm>
                  <a:off x="703" y="259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" name="Freeform 1101"/>
                <p:cNvSpPr>
                  <a:spLocks noChangeAspect="1"/>
                </p:cNvSpPr>
                <p:nvPr/>
              </p:nvSpPr>
              <p:spPr bwMode="auto">
                <a:xfrm>
                  <a:off x="703" y="2598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" name="Line 1102"/>
                <p:cNvSpPr>
                  <a:spLocks noChangeAspect="1" noChangeShapeType="1"/>
                </p:cNvSpPr>
                <p:nvPr/>
              </p:nvSpPr>
              <p:spPr bwMode="auto">
                <a:xfrm>
                  <a:off x="709" y="261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" name="Freeform 1103"/>
                <p:cNvSpPr>
                  <a:spLocks noChangeAspect="1"/>
                </p:cNvSpPr>
                <p:nvPr/>
              </p:nvSpPr>
              <p:spPr bwMode="auto">
                <a:xfrm>
                  <a:off x="709" y="2616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4" name="Line 1104"/>
                <p:cNvSpPr>
                  <a:spLocks noChangeAspect="1" noChangeShapeType="1"/>
                </p:cNvSpPr>
                <p:nvPr/>
              </p:nvSpPr>
              <p:spPr bwMode="auto">
                <a:xfrm>
                  <a:off x="715" y="261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" name="Line 1105"/>
                <p:cNvSpPr>
                  <a:spLocks noChangeAspect="1" noChangeShapeType="1"/>
                </p:cNvSpPr>
                <p:nvPr/>
              </p:nvSpPr>
              <p:spPr bwMode="auto">
                <a:xfrm>
                  <a:off x="715" y="262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6" name="Freeform 1106"/>
                <p:cNvSpPr>
                  <a:spLocks noChangeAspect="1"/>
                </p:cNvSpPr>
                <p:nvPr/>
              </p:nvSpPr>
              <p:spPr bwMode="auto">
                <a:xfrm>
                  <a:off x="715" y="262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" name="Line 1107"/>
                <p:cNvSpPr>
                  <a:spLocks noChangeAspect="1" noChangeShapeType="1"/>
                </p:cNvSpPr>
                <p:nvPr/>
              </p:nvSpPr>
              <p:spPr bwMode="auto">
                <a:xfrm>
                  <a:off x="721" y="263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" name="Freeform 1108"/>
                <p:cNvSpPr>
                  <a:spLocks noChangeAspect="1"/>
                </p:cNvSpPr>
                <p:nvPr/>
              </p:nvSpPr>
              <p:spPr bwMode="auto">
                <a:xfrm>
                  <a:off x="721" y="2634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" name="Line 1109"/>
                <p:cNvSpPr>
                  <a:spLocks noChangeAspect="1" noChangeShapeType="1"/>
                </p:cNvSpPr>
                <p:nvPr/>
              </p:nvSpPr>
              <p:spPr bwMode="auto">
                <a:xfrm>
                  <a:off x="727" y="2646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" name="Line 1110"/>
                <p:cNvSpPr>
                  <a:spLocks noChangeAspect="1" noChangeShapeType="1"/>
                </p:cNvSpPr>
                <p:nvPr/>
              </p:nvSpPr>
              <p:spPr bwMode="auto">
                <a:xfrm>
                  <a:off x="727" y="265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" name="Freeform 1111"/>
                <p:cNvSpPr>
                  <a:spLocks noChangeAspect="1"/>
                </p:cNvSpPr>
                <p:nvPr/>
              </p:nvSpPr>
              <p:spPr bwMode="auto">
                <a:xfrm>
                  <a:off x="727" y="265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" name="Line 1112"/>
                <p:cNvSpPr>
                  <a:spLocks noChangeAspect="1" noChangeShapeType="1"/>
                </p:cNvSpPr>
                <p:nvPr/>
              </p:nvSpPr>
              <p:spPr bwMode="auto">
                <a:xfrm>
                  <a:off x="733" y="265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" name="Freeform 1113"/>
                <p:cNvSpPr>
                  <a:spLocks noChangeAspect="1"/>
                </p:cNvSpPr>
                <p:nvPr/>
              </p:nvSpPr>
              <p:spPr bwMode="auto">
                <a:xfrm>
                  <a:off x="733" y="2659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" name="Line 1114"/>
                <p:cNvSpPr>
                  <a:spLocks noChangeAspect="1" noChangeShapeType="1"/>
                </p:cNvSpPr>
                <p:nvPr/>
              </p:nvSpPr>
              <p:spPr bwMode="auto">
                <a:xfrm>
                  <a:off x="739" y="267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" name="Freeform 1115"/>
                <p:cNvSpPr>
                  <a:spLocks noChangeAspect="1"/>
                </p:cNvSpPr>
                <p:nvPr/>
              </p:nvSpPr>
              <p:spPr bwMode="auto">
                <a:xfrm>
                  <a:off x="739" y="26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6" name="Line 1116"/>
                <p:cNvSpPr>
                  <a:spLocks noChangeAspect="1" noChangeShapeType="1"/>
                </p:cNvSpPr>
                <p:nvPr/>
              </p:nvSpPr>
              <p:spPr bwMode="auto">
                <a:xfrm>
                  <a:off x="745" y="267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7" name="Line 1117"/>
                <p:cNvSpPr>
                  <a:spLocks noChangeAspect="1" noChangeShapeType="1"/>
                </p:cNvSpPr>
                <p:nvPr/>
              </p:nvSpPr>
              <p:spPr bwMode="auto">
                <a:xfrm>
                  <a:off x="745" y="268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" name="Freeform 1118"/>
                <p:cNvSpPr>
                  <a:spLocks noChangeAspect="1"/>
                </p:cNvSpPr>
                <p:nvPr/>
              </p:nvSpPr>
              <p:spPr bwMode="auto">
                <a:xfrm>
                  <a:off x="745" y="268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9" name="Line 1119"/>
                <p:cNvSpPr>
                  <a:spLocks noChangeAspect="1" noChangeShapeType="1"/>
                </p:cNvSpPr>
                <p:nvPr/>
              </p:nvSpPr>
              <p:spPr bwMode="auto">
                <a:xfrm>
                  <a:off x="751" y="269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0" name="Freeform 1120"/>
                <p:cNvSpPr>
                  <a:spLocks noChangeAspect="1"/>
                </p:cNvSpPr>
                <p:nvPr/>
              </p:nvSpPr>
              <p:spPr bwMode="auto">
                <a:xfrm>
                  <a:off x="751" y="269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1" name="Line 1121"/>
                <p:cNvSpPr>
                  <a:spLocks noChangeAspect="1" noChangeShapeType="1"/>
                </p:cNvSpPr>
                <p:nvPr/>
              </p:nvSpPr>
              <p:spPr bwMode="auto">
                <a:xfrm>
                  <a:off x="757" y="270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2" name="Freeform 1122"/>
                <p:cNvSpPr>
                  <a:spLocks noChangeAspect="1"/>
                </p:cNvSpPr>
                <p:nvPr/>
              </p:nvSpPr>
              <p:spPr bwMode="auto">
                <a:xfrm>
                  <a:off x="757" y="2701"/>
                  <a:ext cx="7" cy="13"/>
                </a:xfrm>
                <a:custGeom>
                  <a:avLst/>
                  <a:gdLst>
                    <a:gd name="T0" fmla="*/ 0 w 7"/>
                    <a:gd name="T1" fmla="*/ 0 h 13"/>
                    <a:gd name="T2" fmla="*/ 0 w 7"/>
                    <a:gd name="T3" fmla="*/ 6 h 13"/>
                    <a:gd name="T4" fmla="*/ 7 w 7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3"/>
                    <a:gd name="T11" fmla="*/ 7 w 7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3" name="Line 1123"/>
                <p:cNvSpPr>
                  <a:spLocks noChangeAspect="1" noChangeShapeType="1"/>
                </p:cNvSpPr>
                <p:nvPr/>
              </p:nvSpPr>
              <p:spPr bwMode="auto">
                <a:xfrm>
                  <a:off x="764" y="271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4" name="Line 1124"/>
                <p:cNvSpPr>
                  <a:spLocks noChangeAspect="1" noChangeShapeType="1"/>
                </p:cNvSpPr>
                <p:nvPr/>
              </p:nvSpPr>
              <p:spPr bwMode="auto">
                <a:xfrm>
                  <a:off x="770" y="272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" name="Freeform 1125"/>
                <p:cNvSpPr>
                  <a:spLocks noChangeAspect="1"/>
                </p:cNvSpPr>
                <p:nvPr/>
              </p:nvSpPr>
              <p:spPr bwMode="auto">
                <a:xfrm>
                  <a:off x="770" y="272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" name="Line 1126"/>
                <p:cNvSpPr>
                  <a:spLocks noChangeAspect="1" noChangeShapeType="1"/>
                </p:cNvSpPr>
                <p:nvPr/>
              </p:nvSpPr>
              <p:spPr bwMode="auto">
                <a:xfrm>
                  <a:off x="776" y="272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" name="Freeform 1127"/>
                <p:cNvSpPr>
                  <a:spLocks noChangeAspect="1"/>
                </p:cNvSpPr>
                <p:nvPr/>
              </p:nvSpPr>
              <p:spPr bwMode="auto">
                <a:xfrm>
                  <a:off x="776" y="2726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2"/>
                    <a:gd name="T11" fmla="*/ 6 w 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8" name="Line 1128"/>
                <p:cNvSpPr>
                  <a:spLocks noChangeAspect="1" noChangeShapeType="1"/>
                </p:cNvSpPr>
                <p:nvPr/>
              </p:nvSpPr>
              <p:spPr bwMode="auto">
                <a:xfrm>
                  <a:off x="782" y="273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" name="Freeform 1129"/>
                <p:cNvSpPr>
                  <a:spLocks noChangeAspect="1"/>
                </p:cNvSpPr>
                <p:nvPr/>
              </p:nvSpPr>
              <p:spPr bwMode="auto">
                <a:xfrm>
                  <a:off x="782" y="273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0" name="Line 1130"/>
                <p:cNvSpPr>
                  <a:spLocks noChangeAspect="1" noChangeShapeType="1"/>
                </p:cNvSpPr>
                <p:nvPr/>
              </p:nvSpPr>
              <p:spPr bwMode="auto">
                <a:xfrm>
                  <a:off x="788" y="274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" name="Freeform 1131"/>
                <p:cNvSpPr>
                  <a:spLocks noChangeAspect="1"/>
                </p:cNvSpPr>
                <p:nvPr/>
              </p:nvSpPr>
              <p:spPr bwMode="auto">
                <a:xfrm>
                  <a:off x="788" y="2750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" name="Line 1132"/>
                <p:cNvSpPr>
                  <a:spLocks noChangeAspect="1" noChangeShapeType="1"/>
                </p:cNvSpPr>
                <p:nvPr/>
              </p:nvSpPr>
              <p:spPr bwMode="auto">
                <a:xfrm>
                  <a:off x="794" y="275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" name="Freeform 1133"/>
                <p:cNvSpPr>
                  <a:spLocks noChangeAspect="1"/>
                </p:cNvSpPr>
                <p:nvPr/>
              </p:nvSpPr>
              <p:spPr bwMode="auto">
                <a:xfrm>
                  <a:off x="794" y="275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" name="Line 1134"/>
                <p:cNvSpPr>
                  <a:spLocks noChangeAspect="1" noChangeShapeType="1"/>
                </p:cNvSpPr>
                <p:nvPr/>
              </p:nvSpPr>
              <p:spPr bwMode="auto">
                <a:xfrm>
                  <a:off x="800" y="276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" name="Line 1135"/>
                <p:cNvSpPr>
                  <a:spLocks noChangeAspect="1" noChangeShapeType="1"/>
                </p:cNvSpPr>
                <p:nvPr/>
              </p:nvSpPr>
              <p:spPr bwMode="auto">
                <a:xfrm>
                  <a:off x="800" y="2768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" name="Line 1136"/>
                <p:cNvSpPr>
                  <a:spLocks noChangeAspect="1" noChangeShapeType="1"/>
                </p:cNvSpPr>
                <p:nvPr/>
              </p:nvSpPr>
              <p:spPr bwMode="auto">
                <a:xfrm>
                  <a:off x="806" y="2768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7" name="Line 1137"/>
                <p:cNvSpPr>
                  <a:spLocks noChangeAspect="1" noChangeShapeType="1"/>
                </p:cNvSpPr>
                <p:nvPr/>
              </p:nvSpPr>
              <p:spPr bwMode="auto">
                <a:xfrm>
                  <a:off x="812" y="277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" name="Line 1138"/>
                <p:cNvSpPr>
                  <a:spLocks noChangeAspect="1" noChangeShapeType="1"/>
                </p:cNvSpPr>
                <p:nvPr/>
              </p:nvSpPr>
              <p:spPr bwMode="auto">
                <a:xfrm>
                  <a:off x="812" y="278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9" name="Line 1139"/>
                <p:cNvSpPr>
                  <a:spLocks noChangeAspect="1" noChangeShapeType="1"/>
                </p:cNvSpPr>
                <p:nvPr/>
              </p:nvSpPr>
              <p:spPr bwMode="auto">
                <a:xfrm>
                  <a:off x="812" y="2781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0" name="Line 1140"/>
                <p:cNvSpPr>
                  <a:spLocks noChangeAspect="1" noChangeShapeType="1"/>
                </p:cNvSpPr>
                <p:nvPr/>
              </p:nvSpPr>
              <p:spPr bwMode="auto">
                <a:xfrm>
                  <a:off x="818" y="2787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" name="Line 1141"/>
                <p:cNvSpPr>
                  <a:spLocks noChangeAspect="1" noChangeShapeType="1"/>
                </p:cNvSpPr>
                <p:nvPr/>
              </p:nvSpPr>
              <p:spPr bwMode="auto">
                <a:xfrm>
                  <a:off x="825" y="2793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2" name="Line 1142"/>
                <p:cNvSpPr>
                  <a:spLocks noChangeAspect="1" noChangeShapeType="1"/>
                </p:cNvSpPr>
                <p:nvPr/>
              </p:nvSpPr>
              <p:spPr bwMode="auto">
                <a:xfrm>
                  <a:off x="831" y="279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3" name="Freeform 1143"/>
                <p:cNvSpPr>
                  <a:spLocks noChangeAspect="1"/>
                </p:cNvSpPr>
                <p:nvPr/>
              </p:nvSpPr>
              <p:spPr bwMode="auto">
                <a:xfrm>
                  <a:off x="831" y="279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" name="Line 1144"/>
                <p:cNvSpPr>
                  <a:spLocks noChangeAspect="1" noChangeShapeType="1"/>
                </p:cNvSpPr>
                <p:nvPr/>
              </p:nvSpPr>
              <p:spPr bwMode="auto">
                <a:xfrm>
                  <a:off x="837" y="280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5" name="Line 1145"/>
                <p:cNvSpPr>
                  <a:spLocks noChangeAspect="1" noChangeShapeType="1"/>
                </p:cNvSpPr>
                <p:nvPr/>
              </p:nvSpPr>
              <p:spPr bwMode="auto">
                <a:xfrm>
                  <a:off x="837" y="281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6" name="Line 1146"/>
                <p:cNvSpPr>
                  <a:spLocks noChangeAspect="1" noChangeShapeType="1"/>
                </p:cNvSpPr>
                <p:nvPr/>
              </p:nvSpPr>
              <p:spPr bwMode="auto">
                <a:xfrm>
                  <a:off x="843" y="2811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" name="Line 1147"/>
                <p:cNvSpPr>
                  <a:spLocks noChangeAspect="1" noChangeShapeType="1"/>
                </p:cNvSpPr>
                <p:nvPr/>
              </p:nvSpPr>
              <p:spPr bwMode="auto">
                <a:xfrm>
                  <a:off x="849" y="281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" name="Freeform 1148"/>
                <p:cNvSpPr>
                  <a:spLocks noChangeAspect="1"/>
                </p:cNvSpPr>
                <p:nvPr/>
              </p:nvSpPr>
              <p:spPr bwMode="auto">
                <a:xfrm>
                  <a:off x="849" y="282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9" name="Line 1149"/>
                <p:cNvSpPr>
                  <a:spLocks noChangeAspect="1" noChangeShapeType="1"/>
                </p:cNvSpPr>
                <p:nvPr/>
              </p:nvSpPr>
              <p:spPr bwMode="auto">
                <a:xfrm>
                  <a:off x="855" y="282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" name="Line 1150"/>
                <p:cNvSpPr>
                  <a:spLocks noChangeAspect="1" noChangeShapeType="1"/>
                </p:cNvSpPr>
                <p:nvPr/>
              </p:nvSpPr>
              <p:spPr bwMode="auto">
                <a:xfrm>
                  <a:off x="855" y="2829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" name="Line 1151"/>
                <p:cNvSpPr>
                  <a:spLocks noChangeAspect="1" noChangeShapeType="1"/>
                </p:cNvSpPr>
                <p:nvPr/>
              </p:nvSpPr>
              <p:spPr bwMode="auto">
                <a:xfrm>
                  <a:off x="861" y="283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2" name="Line 1152"/>
                <p:cNvSpPr>
                  <a:spLocks noChangeAspect="1" noChangeShapeType="1"/>
                </p:cNvSpPr>
                <p:nvPr/>
              </p:nvSpPr>
              <p:spPr bwMode="auto">
                <a:xfrm>
                  <a:off x="867" y="284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3" name="Freeform 1153"/>
                <p:cNvSpPr>
                  <a:spLocks noChangeAspect="1"/>
                </p:cNvSpPr>
                <p:nvPr/>
              </p:nvSpPr>
              <p:spPr bwMode="auto">
                <a:xfrm>
                  <a:off x="867" y="2842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4" name="Line 1154"/>
                <p:cNvSpPr>
                  <a:spLocks noChangeAspect="1" noChangeShapeType="1"/>
                </p:cNvSpPr>
                <p:nvPr/>
              </p:nvSpPr>
              <p:spPr bwMode="auto">
                <a:xfrm>
                  <a:off x="873" y="284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5" name="Freeform 1155"/>
                <p:cNvSpPr>
                  <a:spLocks noChangeAspect="1"/>
                </p:cNvSpPr>
                <p:nvPr/>
              </p:nvSpPr>
              <p:spPr bwMode="auto">
                <a:xfrm>
                  <a:off x="873" y="284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6" name="Line 1156"/>
                <p:cNvSpPr>
                  <a:spLocks noChangeAspect="1" noChangeShapeType="1"/>
                </p:cNvSpPr>
                <p:nvPr/>
              </p:nvSpPr>
              <p:spPr bwMode="auto">
                <a:xfrm>
                  <a:off x="879" y="2854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7" name="Line 1157"/>
                <p:cNvSpPr>
                  <a:spLocks noChangeAspect="1" noChangeShapeType="1"/>
                </p:cNvSpPr>
                <p:nvPr/>
              </p:nvSpPr>
              <p:spPr bwMode="auto">
                <a:xfrm>
                  <a:off x="886" y="285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8" name="Line 1158"/>
                <p:cNvSpPr>
                  <a:spLocks noChangeAspect="1" noChangeShapeType="1"/>
                </p:cNvSpPr>
                <p:nvPr/>
              </p:nvSpPr>
              <p:spPr bwMode="auto">
                <a:xfrm>
                  <a:off x="892" y="2860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9" name="Line 1159"/>
                <p:cNvSpPr>
                  <a:spLocks noChangeAspect="1" noChangeShapeType="1"/>
                </p:cNvSpPr>
                <p:nvPr/>
              </p:nvSpPr>
              <p:spPr bwMode="auto">
                <a:xfrm>
                  <a:off x="898" y="286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0" name="Freeform 1160"/>
                <p:cNvSpPr>
                  <a:spLocks noChangeAspect="1"/>
                </p:cNvSpPr>
                <p:nvPr/>
              </p:nvSpPr>
              <p:spPr bwMode="auto">
                <a:xfrm>
                  <a:off x="898" y="286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1" name="Line 1161"/>
                <p:cNvSpPr>
                  <a:spLocks noChangeAspect="1" noChangeShapeType="1"/>
                </p:cNvSpPr>
                <p:nvPr/>
              </p:nvSpPr>
              <p:spPr bwMode="auto">
                <a:xfrm>
                  <a:off x="904" y="287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2" name="Line 1162"/>
                <p:cNvSpPr>
                  <a:spLocks noChangeAspect="1" noChangeShapeType="1"/>
                </p:cNvSpPr>
                <p:nvPr/>
              </p:nvSpPr>
              <p:spPr bwMode="auto">
                <a:xfrm>
                  <a:off x="904" y="287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3" name="Line 1163"/>
                <p:cNvSpPr>
                  <a:spLocks noChangeAspect="1" noChangeShapeType="1"/>
                </p:cNvSpPr>
                <p:nvPr/>
              </p:nvSpPr>
              <p:spPr bwMode="auto">
                <a:xfrm>
                  <a:off x="910" y="2884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4" name="Freeform 1164"/>
                <p:cNvSpPr>
                  <a:spLocks noChangeAspect="1"/>
                </p:cNvSpPr>
                <p:nvPr/>
              </p:nvSpPr>
              <p:spPr bwMode="auto">
                <a:xfrm>
                  <a:off x="916" y="288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5" name="Line 1165"/>
                <p:cNvSpPr>
                  <a:spLocks noChangeAspect="1" noChangeShapeType="1"/>
                </p:cNvSpPr>
                <p:nvPr/>
              </p:nvSpPr>
              <p:spPr bwMode="auto">
                <a:xfrm>
                  <a:off x="922" y="289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6" name="Line 1166"/>
                <p:cNvSpPr>
                  <a:spLocks noChangeAspect="1" noChangeShapeType="1"/>
                </p:cNvSpPr>
                <p:nvPr/>
              </p:nvSpPr>
              <p:spPr bwMode="auto">
                <a:xfrm>
                  <a:off x="928" y="2890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7" name="Freeform 1167"/>
                <p:cNvSpPr>
                  <a:spLocks noChangeAspect="1"/>
                </p:cNvSpPr>
                <p:nvPr/>
              </p:nvSpPr>
              <p:spPr bwMode="auto">
                <a:xfrm>
                  <a:off x="928" y="289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8" name="Line 1168"/>
                <p:cNvSpPr>
                  <a:spLocks noChangeAspect="1" noChangeShapeType="1"/>
                </p:cNvSpPr>
                <p:nvPr/>
              </p:nvSpPr>
              <p:spPr bwMode="auto">
                <a:xfrm>
                  <a:off x="934" y="290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9" name="Freeform 1169"/>
                <p:cNvSpPr>
                  <a:spLocks noChangeAspect="1"/>
                </p:cNvSpPr>
                <p:nvPr/>
              </p:nvSpPr>
              <p:spPr bwMode="auto">
                <a:xfrm>
                  <a:off x="934" y="290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0" name="Line 1170"/>
                <p:cNvSpPr>
                  <a:spLocks noChangeAspect="1" noChangeShapeType="1"/>
                </p:cNvSpPr>
                <p:nvPr/>
              </p:nvSpPr>
              <p:spPr bwMode="auto">
                <a:xfrm>
                  <a:off x="940" y="2909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1" name="Line 1171"/>
                <p:cNvSpPr>
                  <a:spLocks noChangeAspect="1" noChangeShapeType="1"/>
                </p:cNvSpPr>
                <p:nvPr/>
              </p:nvSpPr>
              <p:spPr bwMode="auto">
                <a:xfrm>
                  <a:off x="947" y="2909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2" name="Line 1172"/>
                <p:cNvSpPr>
                  <a:spLocks noChangeAspect="1" noChangeShapeType="1"/>
                </p:cNvSpPr>
                <p:nvPr/>
              </p:nvSpPr>
              <p:spPr bwMode="auto">
                <a:xfrm>
                  <a:off x="953" y="2915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3" name="Line 1173"/>
                <p:cNvSpPr>
                  <a:spLocks noChangeAspect="1" noChangeShapeType="1"/>
                </p:cNvSpPr>
                <p:nvPr/>
              </p:nvSpPr>
              <p:spPr bwMode="auto">
                <a:xfrm>
                  <a:off x="959" y="292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4" name="Freeform 1174"/>
                <p:cNvSpPr>
                  <a:spLocks noChangeAspect="1"/>
                </p:cNvSpPr>
                <p:nvPr/>
              </p:nvSpPr>
              <p:spPr bwMode="auto">
                <a:xfrm>
                  <a:off x="959" y="292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" name="Line 1175"/>
                <p:cNvSpPr>
                  <a:spLocks noChangeAspect="1" noChangeShapeType="1"/>
                </p:cNvSpPr>
                <p:nvPr/>
              </p:nvSpPr>
              <p:spPr bwMode="auto">
                <a:xfrm>
                  <a:off x="965" y="292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6" name="Freeform 1176"/>
                <p:cNvSpPr>
                  <a:spLocks noChangeAspect="1"/>
                </p:cNvSpPr>
                <p:nvPr/>
              </p:nvSpPr>
              <p:spPr bwMode="auto">
                <a:xfrm>
                  <a:off x="965" y="2927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6 w 12"/>
                    <a:gd name="T3" fmla="*/ 0 h 6"/>
                    <a:gd name="T4" fmla="*/ 12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7" name="Line 1177"/>
                <p:cNvSpPr>
                  <a:spLocks noChangeAspect="1" noChangeShapeType="1"/>
                </p:cNvSpPr>
                <p:nvPr/>
              </p:nvSpPr>
              <p:spPr bwMode="auto">
                <a:xfrm>
                  <a:off x="977" y="293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8" name="Freeform 1178"/>
                <p:cNvSpPr>
                  <a:spLocks noChangeAspect="1"/>
                </p:cNvSpPr>
                <p:nvPr/>
              </p:nvSpPr>
              <p:spPr bwMode="auto">
                <a:xfrm>
                  <a:off x="977" y="293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9" name="Line 1179"/>
                <p:cNvSpPr>
                  <a:spLocks noChangeAspect="1" noChangeShapeType="1"/>
                </p:cNvSpPr>
                <p:nvPr/>
              </p:nvSpPr>
              <p:spPr bwMode="auto">
                <a:xfrm>
                  <a:off x="983" y="293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0" name="Freeform 1180"/>
                <p:cNvSpPr>
                  <a:spLocks noChangeAspect="1"/>
                </p:cNvSpPr>
                <p:nvPr/>
              </p:nvSpPr>
              <p:spPr bwMode="auto">
                <a:xfrm>
                  <a:off x="989" y="2939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1" name="Freeform 1181"/>
                <p:cNvSpPr>
                  <a:spLocks noChangeAspect="1"/>
                </p:cNvSpPr>
                <p:nvPr/>
              </p:nvSpPr>
              <p:spPr bwMode="auto">
                <a:xfrm>
                  <a:off x="989" y="2945"/>
                  <a:ext cx="12" cy="1"/>
                </a:xfrm>
                <a:custGeom>
                  <a:avLst/>
                  <a:gdLst>
                    <a:gd name="T0" fmla="*/ 0 w 12"/>
                    <a:gd name="T1" fmla="*/ 0 h 1"/>
                    <a:gd name="T2" fmla="*/ 6 w 12"/>
                    <a:gd name="T3" fmla="*/ 0 h 1"/>
                    <a:gd name="T4" fmla="*/ 12 w 1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"/>
                    <a:gd name="T11" fmla="*/ 12 w 1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2" name="Freeform 1182"/>
                <p:cNvSpPr>
                  <a:spLocks noChangeAspect="1"/>
                </p:cNvSpPr>
                <p:nvPr/>
              </p:nvSpPr>
              <p:spPr bwMode="auto">
                <a:xfrm>
                  <a:off x="1001" y="2945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3" name="Freeform 1183"/>
                <p:cNvSpPr>
                  <a:spLocks noChangeAspect="1"/>
                </p:cNvSpPr>
                <p:nvPr/>
              </p:nvSpPr>
              <p:spPr bwMode="auto">
                <a:xfrm>
                  <a:off x="1001" y="29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4" name="Line 1184"/>
                <p:cNvSpPr>
                  <a:spLocks noChangeAspect="1" noChangeShapeType="1"/>
                </p:cNvSpPr>
                <p:nvPr/>
              </p:nvSpPr>
              <p:spPr bwMode="auto">
                <a:xfrm>
                  <a:off x="1008" y="295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5" name="Freeform 1185"/>
                <p:cNvSpPr>
                  <a:spLocks noChangeAspect="1"/>
                </p:cNvSpPr>
                <p:nvPr/>
              </p:nvSpPr>
              <p:spPr bwMode="auto">
                <a:xfrm>
                  <a:off x="1008" y="2951"/>
                  <a:ext cx="12" cy="7"/>
                </a:xfrm>
                <a:custGeom>
                  <a:avLst/>
                  <a:gdLst>
                    <a:gd name="T0" fmla="*/ 0 w 12"/>
                    <a:gd name="T1" fmla="*/ 0 h 7"/>
                    <a:gd name="T2" fmla="*/ 6 w 12"/>
                    <a:gd name="T3" fmla="*/ 0 h 7"/>
                    <a:gd name="T4" fmla="*/ 12 w 12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7"/>
                    <a:gd name="T11" fmla="*/ 12 w 12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7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" name="Line 1186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295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7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026" y="296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8" name="Freeform 1188"/>
                <p:cNvSpPr>
                  <a:spLocks noChangeAspect="1"/>
                </p:cNvSpPr>
                <p:nvPr/>
              </p:nvSpPr>
              <p:spPr bwMode="auto">
                <a:xfrm>
                  <a:off x="1026" y="296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9" name="Line 1189"/>
                <p:cNvSpPr>
                  <a:spLocks noChangeAspect="1" noChangeShapeType="1"/>
                </p:cNvSpPr>
                <p:nvPr/>
              </p:nvSpPr>
              <p:spPr bwMode="auto">
                <a:xfrm>
                  <a:off x="1032" y="297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0" name="Freeform 1190"/>
                <p:cNvSpPr>
                  <a:spLocks noChangeAspect="1"/>
                </p:cNvSpPr>
                <p:nvPr/>
              </p:nvSpPr>
              <p:spPr bwMode="auto">
                <a:xfrm>
                  <a:off x="1032" y="2970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6 w 12"/>
                    <a:gd name="T3" fmla="*/ 0 h 6"/>
                    <a:gd name="T4" fmla="*/ 12 w 1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6"/>
                    <a:gd name="T11" fmla="*/ 12 w 1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1" name="Line 1191"/>
                <p:cNvSpPr>
                  <a:spLocks noChangeAspect="1" noChangeShapeType="1"/>
                </p:cNvSpPr>
                <p:nvPr/>
              </p:nvSpPr>
              <p:spPr bwMode="auto">
                <a:xfrm>
                  <a:off x="1044" y="297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2" name="Freeform 1192"/>
                <p:cNvSpPr>
                  <a:spLocks noChangeAspect="1"/>
                </p:cNvSpPr>
                <p:nvPr/>
              </p:nvSpPr>
              <p:spPr bwMode="auto">
                <a:xfrm>
                  <a:off x="1044" y="297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3" name="Line 1193"/>
                <p:cNvSpPr>
                  <a:spLocks noChangeAspect="1" noChangeShapeType="1"/>
                </p:cNvSpPr>
                <p:nvPr/>
              </p:nvSpPr>
              <p:spPr bwMode="auto">
                <a:xfrm>
                  <a:off x="1050" y="298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4" name="Line 1194"/>
                <p:cNvSpPr>
                  <a:spLocks noChangeAspect="1" noChangeShapeType="1"/>
                </p:cNvSpPr>
                <p:nvPr/>
              </p:nvSpPr>
              <p:spPr bwMode="auto">
                <a:xfrm>
                  <a:off x="1056" y="298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67" name="Freeform 1195"/>
              <p:cNvSpPr>
                <a:spLocks noChangeAspect="1"/>
              </p:cNvSpPr>
              <p:nvPr/>
            </p:nvSpPr>
            <p:spPr bwMode="auto">
              <a:xfrm>
                <a:off x="1062" y="299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Line 1196"/>
              <p:cNvSpPr>
                <a:spLocks noChangeAspect="1" noChangeShapeType="1"/>
              </p:cNvSpPr>
              <p:nvPr/>
            </p:nvSpPr>
            <p:spPr bwMode="auto">
              <a:xfrm>
                <a:off x="1069" y="3003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Freeform 1197"/>
              <p:cNvSpPr>
                <a:spLocks noChangeAspect="1"/>
              </p:cNvSpPr>
              <p:nvPr/>
            </p:nvSpPr>
            <p:spPr bwMode="auto">
              <a:xfrm>
                <a:off x="1069" y="3003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0 h 6"/>
                  <a:gd name="T4" fmla="*/ 12 w 12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Line 1198"/>
              <p:cNvSpPr>
                <a:spLocks noChangeAspect="1" noChangeShapeType="1"/>
              </p:cNvSpPr>
              <p:nvPr/>
            </p:nvSpPr>
            <p:spPr bwMode="auto">
              <a:xfrm>
                <a:off x="1081" y="3009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Freeform 1199"/>
              <p:cNvSpPr>
                <a:spLocks noChangeAspect="1"/>
              </p:cNvSpPr>
              <p:nvPr/>
            </p:nvSpPr>
            <p:spPr bwMode="auto">
              <a:xfrm>
                <a:off x="1081" y="300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Line 1200"/>
              <p:cNvSpPr>
                <a:spLocks noChangeAspect="1" noChangeShapeType="1"/>
              </p:cNvSpPr>
              <p:nvPr/>
            </p:nvSpPr>
            <p:spPr bwMode="auto">
              <a:xfrm>
                <a:off x="1087" y="3015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Line 1201"/>
              <p:cNvSpPr>
                <a:spLocks noChangeAspect="1" noChangeShapeType="1"/>
              </p:cNvSpPr>
              <p:nvPr/>
            </p:nvSpPr>
            <p:spPr bwMode="auto">
              <a:xfrm>
                <a:off x="1093" y="3015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Freeform 1202"/>
              <p:cNvSpPr>
                <a:spLocks noChangeAspect="1"/>
              </p:cNvSpPr>
              <p:nvPr/>
            </p:nvSpPr>
            <p:spPr bwMode="auto">
              <a:xfrm>
                <a:off x="1099" y="301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Line 1203"/>
              <p:cNvSpPr>
                <a:spLocks noChangeAspect="1" noChangeShapeType="1"/>
              </p:cNvSpPr>
              <p:nvPr/>
            </p:nvSpPr>
            <p:spPr bwMode="auto">
              <a:xfrm>
                <a:off x="1105" y="302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Freeform 1204"/>
              <p:cNvSpPr>
                <a:spLocks noChangeAspect="1"/>
              </p:cNvSpPr>
              <p:nvPr/>
            </p:nvSpPr>
            <p:spPr bwMode="auto">
              <a:xfrm>
                <a:off x="1105" y="3021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0 h 6"/>
                  <a:gd name="T4" fmla="*/ 12 w 12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Line 1205"/>
              <p:cNvSpPr>
                <a:spLocks noChangeAspect="1" noChangeShapeType="1"/>
              </p:cNvSpPr>
              <p:nvPr/>
            </p:nvSpPr>
            <p:spPr bwMode="auto">
              <a:xfrm>
                <a:off x="1117" y="3027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Line 1206"/>
              <p:cNvSpPr>
                <a:spLocks noChangeAspect="1" noChangeShapeType="1"/>
              </p:cNvSpPr>
              <p:nvPr/>
            </p:nvSpPr>
            <p:spPr bwMode="auto">
              <a:xfrm>
                <a:off x="1117" y="3027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1207"/>
              <p:cNvSpPr>
                <a:spLocks noChangeAspect="1"/>
              </p:cNvSpPr>
              <p:nvPr/>
            </p:nvSpPr>
            <p:spPr bwMode="auto">
              <a:xfrm>
                <a:off x="1123" y="302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7 w 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7" y="7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Line 1208"/>
              <p:cNvSpPr>
                <a:spLocks noChangeAspect="1" noChangeShapeType="1"/>
              </p:cNvSpPr>
              <p:nvPr/>
            </p:nvSpPr>
            <p:spPr bwMode="auto">
              <a:xfrm>
                <a:off x="1130" y="303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Freeform 1209"/>
              <p:cNvSpPr>
                <a:spLocks noChangeAspect="1"/>
              </p:cNvSpPr>
              <p:nvPr/>
            </p:nvSpPr>
            <p:spPr bwMode="auto">
              <a:xfrm>
                <a:off x="1136" y="30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Line 1210"/>
              <p:cNvSpPr>
                <a:spLocks noChangeAspect="1" noChangeShapeType="1"/>
              </p:cNvSpPr>
              <p:nvPr/>
            </p:nvSpPr>
            <p:spPr bwMode="auto">
              <a:xfrm>
                <a:off x="1142" y="304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1211"/>
              <p:cNvSpPr>
                <a:spLocks noChangeAspect="1"/>
              </p:cNvSpPr>
              <p:nvPr/>
            </p:nvSpPr>
            <p:spPr bwMode="auto">
              <a:xfrm>
                <a:off x="1142" y="3040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Line 1212"/>
              <p:cNvSpPr>
                <a:spLocks noChangeAspect="1" noChangeShapeType="1"/>
              </p:cNvSpPr>
              <p:nvPr/>
            </p:nvSpPr>
            <p:spPr bwMode="auto">
              <a:xfrm>
                <a:off x="1154" y="304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1213"/>
              <p:cNvSpPr>
                <a:spLocks noChangeAspect="1"/>
              </p:cNvSpPr>
              <p:nvPr/>
            </p:nvSpPr>
            <p:spPr bwMode="auto">
              <a:xfrm>
                <a:off x="1154" y="304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1214"/>
              <p:cNvSpPr>
                <a:spLocks noChangeAspect="1"/>
              </p:cNvSpPr>
              <p:nvPr/>
            </p:nvSpPr>
            <p:spPr bwMode="auto">
              <a:xfrm>
                <a:off x="1160" y="304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Line 1215"/>
              <p:cNvSpPr>
                <a:spLocks noChangeAspect="1" noChangeShapeType="1"/>
              </p:cNvSpPr>
              <p:nvPr/>
            </p:nvSpPr>
            <p:spPr bwMode="auto">
              <a:xfrm>
                <a:off x="1172" y="304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1216"/>
              <p:cNvSpPr>
                <a:spLocks noChangeAspect="1"/>
              </p:cNvSpPr>
              <p:nvPr/>
            </p:nvSpPr>
            <p:spPr bwMode="auto">
              <a:xfrm>
                <a:off x="1172" y="304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Line 1217"/>
              <p:cNvSpPr>
                <a:spLocks noChangeAspect="1" noChangeShapeType="1"/>
              </p:cNvSpPr>
              <p:nvPr/>
            </p:nvSpPr>
            <p:spPr bwMode="auto">
              <a:xfrm>
                <a:off x="1178" y="305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1218"/>
              <p:cNvSpPr>
                <a:spLocks noChangeAspect="1"/>
              </p:cNvSpPr>
              <p:nvPr/>
            </p:nvSpPr>
            <p:spPr bwMode="auto">
              <a:xfrm>
                <a:off x="1184" y="3052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Line 1219"/>
              <p:cNvSpPr>
                <a:spLocks noChangeAspect="1" noChangeShapeType="1"/>
              </p:cNvSpPr>
              <p:nvPr/>
            </p:nvSpPr>
            <p:spPr bwMode="auto">
              <a:xfrm>
                <a:off x="1191" y="30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1220"/>
              <p:cNvSpPr>
                <a:spLocks noChangeAspect="1"/>
              </p:cNvSpPr>
              <p:nvPr/>
            </p:nvSpPr>
            <p:spPr bwMode="auto">
              <a:xfrm>
                <a:off x="1191" y="3058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Freeform 1221"/>
              <p:cNvSpPr>
                <a:spLocks noChangeAspect="1"/>
              </p:cNvSpPr>
              <p:nvPr/>
            </p:nvSpPr>
            <p:spPr bwMode="auto">
              <a:xfrm>
                <a:off x="1203" y="305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Line 1222"/>
              <p:cNvSpPr>
                <a:spLocks noChangeAspect="1" noChangeShapeType="1"/>
              </p:cNvSpPr>
              <p:nvPr/>
            </p:nvSpPr>
            <p:spPr bwMode="auto">
              <a:xfrm>
                <a:off x="1209" y="30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Freeform 1223"/>
              <p:cNvSpPr>
                <a:spLocks noChangeAspect="1"/>
              </p:cNvSpPr>
              <p:nvPr/>
            </p:nvSpPr>
            <p:spPr bwMode="auto">
              <a:xfrm>
                <a:off x="1209" y="306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Line 1224"/>
              <p:cNvSpPr>
                <a:spLocks noChangeAspect="1" noChangeShapeType="1"/>
              </p:cNvSpPr>
              <p:nvPr/>
            </p:nvSpPr>
            <p:spPr bwMode="auto">
              <a:xfrm>
                <a:off x="1221" y="30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1225"/>
              <p:cNvSpPr>
                <a:spLocks noChangeAspect="1"/>
              </p:cNvSpPr>
              <p:nvPr/>
            </p:nvSpPr>
            <p:spPr bwMode="auto">
              <a:xfrm>
                <a:off x="1221" y="306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Line 1226"/>
              <p:cNvSpPr>
                <a:spLocks noChangeAspect="1" noChangeShapeType="1"/>
              </p:cNvSpPr>
              <p:nvPr/>
            </p:nvSpPr>
            <p:spPr bwMode="auto">
              <a:xfrm>
                <a:off x="1227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Line 1227"/>
              <p:cNvSpPr>
                <a:spLocks noChangeAspect="1" noChangeShapeType="1"/>
              </p:cNvSpPr>
              <p:nvPr/>
            </p:nvSpPr>
            <p:spPr bwMode="auto">
              <a:xfrm>
                <a:off x="1233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Line 1228"/>
              <p:cNvSpPr>
                <a:spLocks noChangeAspect="1" noChangeShapeType="1"/>
              </p:cNvSpPr>
              <p:nvPr/>
            </p:nvSpPr>
            <p:spPr bwMode="auto">
              <a:xfrm>
                <a:off x="1239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Line 1229"/>
              <p:cNvSpPr>
                <a:spLocks noChangeAspect="1" noChangeShapeType="1"/>
              </p:cNvSpPr>
              <p:nvPr/>
            </p:nvSpPr>
            <p:spPr bwMode="auto">
              <a:xfrm>
                <a:off x="1245" y="3070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Freeform 1230"/>
              <p:cNvSpPr>
                <a:spLocks noChangeAspect="1"/>
              </p:cNvSpPr>
              <p:nvPr/>
            </p:nvSpPr>
            <p:spPr bwMode="auto">
              <a:xfrm>
                <a:off x="1252" y="307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Line 1231"/>
              <p:cNvSpPr>
                <a:spLocks noChangeAspect="1" noChangeShapeType="1"/>
              </p:cNvSpPr>
              <p:nvPr/>
            </p:nvSpPr>
            <p:spPr bwMode="auto">
              <a:xfrm>
                <a:off x="1258" y="307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Freeform 1232"/>
              <p:cNvSpPr>
                <a:spLocks noChangeAspect="1"/>
              </p:cNvSpPr>
              <p:nvPr/>
            </p:nvSpPr>
            <p:spPr bwMode="auto">
              <a:xfrm>
                <a:off x="1258" y="307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Line 1233"/>
              <p:cNvSpPr>
                <a:spLocks noChangeAspect="1" noChangeShapeType="1"/>
              </p:cNvSpPr>
              <p:nvPr/>
            </p:nvSpPr>
            <p:spPr bwMode="auto">
              <a:xfrm>
                <a:off x="1270" y="307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Freeform 1234"/>
              <p:cNvSpPr>
                <a:spLocks noChangeAspect="1"/>
              </p:cNvSpPr>
              <p:nvPr/>
            </p:nvSpPr>
            <p:spPr bwMode="auto">
              <a:xfrm>
                <a:off x="1270" y="30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0 h 6"/>
                  <a:gd name="T4" fmla="*/ 12 w 12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Line 1235"/>
              <p:cNvSpPr>
                <a:spLocks noChangeAspect="1" noChangeShapeType="1"/>
              </p:cNvSpPr>
              <p:nvPr/>
            </p:nvSpPr>
            <p:spPr bwMode="auto">
              <a:xfrm>
                <a:off x="1282" y="30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Line 1236"/>
              <p:cNvSpPr>
                <a:spLocks noChangeAspect="1" noChangeShapeType="1"/>
              </p:cNvSpPr>
              <p:nvPr/>
            </p:nvSpPr>
            <p:spPr bwMode="auto">
              <a:xfrm>
                <a:off x="1288" y="30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1237"/>
              <p:cNvSpPr>
                <a:spLocks noChangeAspect="1"/>
              </p:cNvSpPr>
              <p:nvPr/>
            </p:nvSpPr>
            <p:spPr bwMode="auto">
              <a:xfrm>
                <a:off x="1288" y="3082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Line 1238"/>
              <p:cNvSpPr>
                <a:spLocks noChangeAspect="1" noChangeShapeType="1"/>
              </p:cNvSpPr>
              <p:nvPr/>
            </p:nvSpPr>
            <p:spPr bwMode="auto">
              <a:xfrm>
                <a:off x="1300" y="30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Freeform 1239"/>
              <p:cNvSpPr>
                <a:spLocks noChangeAspect="1"/>
              </p:cNvSpPr>
              <p:nvPr/>
            </p:nvSpPr>
            <p:spPr bwMode="auto">
              <a:xfrm>
                <a:off x="1300" y="30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Line 1240"/>
              <p:cNvSpPr>
                <a:spLocks noChangeAspect="1" noChangeShapeType="1"/>
              </p:cNvSpPr>
              <p:nvPr/>
            </p:nvSpPr>
            <p:spPr bwMode="auto">
              <a:xfrm>
                <a:off x="1306" y="3088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Line 1241"/>
              <p:cNvSpPr>
                <a:spLocks noChangeAspect="1" noChangeShapeType="1"/>
              </p:cNvSpPr>
              <p:nvPr/>
            </p:nvSpPr>
            <p:spPr bwMode="auto">
              <a:xfrm>
                <a:off x="1313" y="30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Line 1242"/>
              <p:cNvSpPr>
                <a:spLocks noChangeAspect="1" noChangeShapeType="1"/>
              </p:cNvSpPr>
              <p:nvPr/>
            </p:nvSpPr>
            <p:spPr bwMode="auto">
              <a:xfrm>
                <a:off x="1319" y="30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Line 1243"/>
              <p:cNvSpPr>
                <a:spLocks noChangeAspect="1" noChangeShapeType="1"/>
              </p:cNvSpPr>
              <p:nvPr/>
            </p:nvSpPr>
            <p:spPr bwMode="auto">
              <a:xfrm>
                <a:off x="1325" y="30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Freeform 1244"/>
              <p:cNvSpPr>
                <a:spLocks noChangeAspect="1"/>
              </p:cNvSpPr>
              <p:nvPr/>
            </p:nvSpPr>
            <p:spPr bwMode="auto">
              <a:xfrm>
                <a:off x="1331" y="308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Line 1245"/>
              <p:cNvSpPr>
                <a:spLocks noChangeAspect="1" noChangeShapeType="1"/>
              </p:cNvSpPr>
              <p:nvPr/>
            </p:nvSpPr>
            <p:spPr bwMode="auto">
              <a:xfrm>
                <a:off x="1337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Line 1246"/>
              <p:cNvSpPr>
                <a:spLocks noChangeAspect="1" noChangeShapeType="1"/>
              </p:cNvSpPr>
              <p:nvPr/>
            </p:nvSpPr>
            <p:spPr bwMode="auto">
              <a:xfrm>
                <a:off x="1343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Line 1247"/>
              <p:cNvSpPr>
                <a:spLocks noChangeAspect="1" noChangeShapeType="1"/>
              </p:cNvSpPr>
              <p:nvPr/>
            </p:nvSpPr>
            <p:spPr bwMode="auto">
              <a:xfrm>
                <a:off x="1349" y="309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Freeform 1248"/>
              <p:cNvSpPr>
                <a:spLocks noChangeAspect="1"/>
              </p:cNvSpPr>
              <p:nvPr/>
            </p:nvSpPr>
            <p:spPr bwMode="auto">
              <a:xfrm>
                <a:off x="1349" y="309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Line 1249"/>
              <p:cNvSpPr>
                <a:spLocks noChangeAspect="1" noChangeShapeType="1"/>
              </p:cNvSpPr>
              <p:nvPr/>
            </p:nvSpPr>
            <p:spPr bwMode="auto">
              <a:xfrm>
                <a:off x="1361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Line 1250"/>
              <p:cNvSpPr>
                <a:spLocks noChangeAspect="1" noChangeShapeType="1"/>
              </p:cNvSpPr>
              <p:nvPr/>
            </p:nvSpPr>
            <p:spPr bwMode="auto">
              <a:xfrm>
                <a:off x="1367" y="309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Freeform 1251"/>
              <p:cNvSpPr>
                <a:spLocks noChangeAspect="1"/>
              </p:cNvSpPr>
              <p:nvPr/>
            </p:nvSpPr>
            <p:spPr bwMode="auto">
              <a:xfrm>
                <a:off x="1367" y="3094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7 w 13"/>
                  <a:gd name="T3" fmla="*/ 0 h 1"/>
                  <a:gd name="T4" fmla="*/ 13 w 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"/>
                  <a:gd name="T11" fmla="*/ 13 w 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Line 1252"/>
              <p:cNvSpPr>
                <a:spLocks noChangeAspect="1" noChangeShapeType="1"/>
              </p:cNvSpPr>
              <p:nvPr/>
            </p:nvSpPr>
            <p:spPr bwMode="auto">
              <a:xfrm>
                <a:off x="1380" y="309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Freeform 1253"/>
              <p:cNvSpPr>
                <a:spLocks noChangeAspect="1"/>
              </p:cNvSpPr>
              <p:nvPr/>
            </p:nvSpPr>
            <p:spPr bwMode="auto">
              <a:xfrm>
                <a:off x="1380" y="3094"/>
                <a:ext cx="12" cy="7"/>
              </a:xfrm>
              <a:custGeom>
                <a:avLst/>
                <a:gdLst>
                  <a:gd name="T0" fmla="*/ 0 w 12"/>
                  <a:gd name="T1" fmla="*/ 0 h 7"/>
                  <a:gd name="T2" fmla="*/ 6 w 12"/>
                  <a:gd name="T3" fmla="*/ 0 h 7"/>
                  <a:gd name="T4" fmla="*/ 12 w 12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7"/>
                  <a:gd name="T11" fmla="*/ 12 w 1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7">
                    <a:moveTo>
                      <a:pt x="0" y="0"/>
                    </a:moveTo>
                    <a:lnTo>
                      <a:pt x="6" y="0"/>
                    </a:lnTo>
                    <a:lnTo>
                      <a:pt x="12" y="7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Line 1254"/>
              <p:cNvSpPr>
                <a:spLocks noChangeAspect="1" noChangeShapeType="1"/>
              </p:cNvSpPr>
              <p:nvPr/>
            </p:nvSpPr>
            <p:spPr bwMode="auto">
              <a:xfrm>
                <a:off x="1392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Freeform 1255"/>
              <p:cNvSpPr>
                <a:spLocks noChangeAspect="1"/>
              </p:cNvSpPr>
              <p:nvPr/>
            </p:nvSpPr>
            <p:spPr bwMode="auto">
              <a:xfrm>
                <a:off x="1392" y="310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Line 1256"/>
              <p:cNvSpPr>
                <a:spLocks noChangeAspect="1" noChangeShapeType="1"/>
              </p:cNvSpPr>
              <p:nvPr/>
            </p:nvSpPr>
            <p:spPr bwMode="auto">
              <a:xfrm>
                <a:off x="1404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Line 1257"/>
              <p:cNvSpPr>
                <a:spLocks noChangeAspect="1" noChangeShapeType="1"/>
              </p:cNvSpPr>
              <p:nvPr/>
            </p:nvSpPr>
            <p:spPr bwMode="auto">
              <a:xfrm>
                <a:off x="1410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Freeform 1258"/>
              <p:cNvSpPr>
                <a:spLocks noChangeAspect="1"/>
              </p:cNvSpPr>
              <p:nvPr/>
            </p:nvSpPr>
            <p:spPr bwMode="auto">
              <a:xfrm>
                <a:off x="1410" y="310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Line 1259"/>
              <p:cNvSpPr>
                <a:spLocks noChangeAspect="1" noChangeShapeType="1"/>
              </p:cNvSpPr>
              <p:nvPr/>
            </p:nvSpPr>
            <p:spPr bwMode="auto">
              <a:xfrm>
                <a:off x="1422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Line 1260"/>
              <p:cNvSpPr>
                <a:spLocks noChangeAspect="1" noChangeShapeType="1"/>
              </p:cNvSpPr>
              <p:nvPr/>
            </p:nvSpPr>
            <p:spPr bwMode="auto">
              <a:xfrm>
                <a:off x="1422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Line 1261"/>
              <p:cNvSpPr>
                <a:spLocks noChangeAspect="1" noChangeShapeType="1"/>
              </p:cNvSpPr>
              <p:nvPr/>
            </p:nvSpPr>
            <p:spPr bwMode="auto">
              <a:xfrm>
                <a:off x="1428" y="3101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Line 1262"/>
              <p:cNvSpPr>
                <a:spLocks noChangeAspect="1" noChangeShapeType="1"/>
              </p:cNvSpPr>
              <p:nvPr/>
            </p:nvSpPr>
            <p:spPr bwMode="auto">
              <a:xfrm>
                <a:off x="1435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1263"/>
              <p:cNvSpPr>
                <a:spLocks noChangeAspect="1"/>
              </p:cNvSpPr>
              <p:nvPr/>
            </p:nvSpPr>
            <p:spPr bwMode="auto">
              <a:xfrm>
                <a:off x="1441" y="310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Line 1264"/>
              <p:cNvSpPr>
                <a:spLocks noChangeAspect="1" noChangeShapeType="1"/>
              </p:cNvSpPr>
              <p:nvPr/>
            </p:nvSpPr>
            <p:spPr bwMode="auto">
              <a:xfrm>
                <a:off x="1453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Line 1265"/>
              <p:cNvSpPr>
                <a:spLocks noChangeAspect="1" noChangeShapeType="1"/>
              </p:cNvSpPr>
              <p:nvPr/>
            </p:nvSpPr>
            <p:spPr bwMode="auto">
              <a:xfrm>
                <a:off x="1453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Line 1266"/>
              <p:cNvSpPr>
                <a:spLocks noChangeAspect="1" noChangeShapeType="1"/>
              </p:cNvSpPr>
              <p:nvPr/>
            </p:nvSpPr>
            <p:spPr bwMode="auto">
              <a:xfrm>
                <a:off x="1459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Line 1267"/>
              <p:cNvSpPr>
                <a:spLocks noChangeAspect="1" noChangeShapeType="1"/>
              </p:cNvSpPr>
              <p:nvPr/>
            </p:nvSpPr>
            <p:spPr bwMode="auto">
              <a:xfrm>
                <a:off x="1465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Line 1268"/>
              <p:cNvSpPr>
                <a:spLocks noChangeAspect="1" noChangeShapeType="1"/>
              </p:cNvSpPr>
              <p:nvPr/>
            </p:nvSpPr>
            <p:spPr bwMode="auto">
              <a:xfrm>
                <a:off x="1471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Line 1269"/>
              <p:cNvSpPr>
                <a:spLocks noChangeAspect="1" noChangeShapeType="1"/>
              </p:cNvSpPr>
              <p:nvPr/>
            </p:nvSpPr>
            <p:spPr bwMode="auto">
              <a:xfrm>
                <a:off x="1477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Line 1270"/>
              <p:cNvSpPr>
                <a:spLocks noChangeAspect="1" noChangeShapeType="1"/>
              </p:cNvSpPr>
              <p:nvPr/>
            </p:nvSpPr>
            <p:spPr bwMode="auto">
              <a:xfrm>
                <a:off x="1483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Line 1271"/>
              <p:cNvSpPr>
                <a:spLocks noChangeAspect="1" noChangeShapeType="1"/>
              </p:cNvSpPr>
              <p:nvPr/>
            </p:nvSpPr>
            <p:spPr bwMode="auto">
              <a:xfrm>
                <a:off x="1489" y="3101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Line 1272"/>
              <p:cNvSpPr>
                <a:spLocks noChangeAspect="1" noChangeShapeType="1"/>
              </p:cNvSpPr>
              <p:nvPr/>
            </p:nvSpPr>
            <p:spPr bwMode="auto">
              <a:xfrm>
                <a:off x="1496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Line 1273"/>
              <p:cNvSpPr>
                <a:spLocks noChangeAspect="1" noChangeShapeType="1"/>
              </p:cNvSpPr>
              <p:nvPr/>
            </p:nvSpPr>
            <p:spPr bwMode="auto">
              <a:xfrm>
                <a:off x="1502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Freeform 1274"/>
              <p:cNvSpPr>
                <a:spLocks noChangeAspect="1"/>
              </p:cNvSpPr>
              <p:nvPr/>
            </p:nvSpPr>
            <p:spPr bwMode="auto">
              <a:xfrm>
                <a:off x="1502" y="310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Line 1275"/>
              <p:cNvSpPr>
                <a:spLocks noChangeAspect="1" noChangeShapeType="1"/>
              </p:cNvSpPr>
              <p:nvPr/>
            </p:nvSpPr>
            <p:spPr bwMode="auto">
              <a:xfrm>
                <a:off x="1514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Freeform 1276"/>
              <p:cNvSpPr>
                <a:spLocks noChangeAspect="1"/>
              </p:cNvSpPr>
              <p:nvPr/>
            </p:nvSpPr>
            <p:spPr bwMode="auto">
              <a:xfrm>
                <a:off x="1514" y="310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Line 1277"/>
              <p:cNvSpPr>
                <a:spLocks noChangeAspect="1" noChangeShapeType="1"/>
              </p:cNvSpPr>
              <p:nvPr/>
            </p:nvSpPr>
            <p:spPr bwMode="auto">
              <a:xfrm>
                <a:off x="1526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Line 1278"/>
              <p:cNvSpPr>
                <a:spLocks noChangeAspect="1" noChangeShapeType="1"/>
              </p:cNvSpPr>
              <p:nvPr/>
            </p:nvSpPr>
            <p:spPr bwMode="auto">
              <a:xfrm>
                <a:off x="1532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1279"/>
              <p:cNvSpPr>
                <a:spLocks noChangeAspect="1"/>
              </p:cNvSpPr>
              <p:nvPr/>
            </p:nvSpPr>
            <p:spPr bwMode="auto">
              <a:xfrm>
                <a:off x="1532" y="310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Line 1280"/>
              <p:cNvSpPr>
                <a:spLocks noChangeAspect="1" noChangeShapeType="1"/>
              </p:cNvSpPr>
              <p:nvPr/>
            </p:nvSpPr>
            <p:spPr bwMode="auto">
              <a:xfrm>
                <a:off x="1544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1281"/>
              <p:cNvSpPr>
                <a:spLocks noChangeAspect="1"/>
              </p:cNvSpPr>
              <p:nvPr/>
            </p:nvSpPr>
            <p:spPr bwMode="auto">
              <a:xfrm>
                <a:off x="1544" y="3101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6 w 13"/>
                  <a:gd name="T3" fmla="*/ 0 h 1"/>
                  <a:gd name="T4" fmla="*/ 13 w 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"/>
                  <a:gd name="T11" fmla="*/ 13 w 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">
                    <a:moveTo>
                      <a:pt x="0" y="0"/>
                    </a:move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Line 1282"/>
              <p:cNvSpPr>
                <a:spLocks noChangeAspect="1" noChangeShapeType="1"/>
              </p:cNvSpPr>
              <p:nvPr/>
            </p:nvSpPr>
            <p:spPr bwMode="auto">
              <a:xfrm>
                <a:off x="1557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1283"/>
              <p:cNvSpPr>
                <a:spLocks noChangeAspect="1"/>
              </p:cNvSpPr>
              <p:nvPr/>
            </p:nvSpPr>
            <p:spPr bwMode="auto">
              <a:xfrm>
                <a:off x="1557" y="3094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1284"/>
              <p:cNvSpPr>
                <a:spLocks noChangeAspect="1"/>
              </p:cNvSpPr>
              <p:nvPr/>
            </p:nvSpPr>
            <p:spPr bwMode="auto">
              <a:xfrm>
                <a:off x="1563" y="309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Line 1285"/>
              <p:cNvSpPr>
                <a:spLocks noChangeAspect="1" noChangeShapeType="1"/>
              </p:cNvSpPr>
              <p:nvPr/>
            </p:nvSpPr>
            <p:spPr bwMode="auto">
              <a:xfrm>
                <a:off x="1575" y="309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Line 1286"/>
              <p:cNvSpPr>
                <a:spLocks noChangeAspect="1" noChangeShapeType="1"/>
              </p:cNvSpPr>
              <p:nvPr/>
            </p:nvSpPr>
            <p:spPr bwMode="auto">
              <a:xfrm>
                <a:off x="1575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Line 1287"/>
              <p:cNvSpPr>
                <a:spLocks noChangeAspect="1" noChangeShapeType="1"/>
              </p:cNvSpPr>
              <p:nvPr/>
            </p:nvSpPr>
            <p:spPr bwMode="auto">
              <a:xfrm>
                <a:off x="1581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Line 1288"/>
              <p:cNvSpPr>
                <a:spLocks noChangeAspect="1" noChangeShapeType="1"/>
              </p:cNvSpPr>
              <p:nvPr/>
            </p:nvSpPr>
            <p:spPr bwMode="auto">
              <a:xfrm>
                <a:off x="1587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Line 1289"/>
              <p:cNvSpPr>
                <a:spLocks noChangeAspect="1" noChangeShapeType="1"/>
              </p:cNvSpPr>
              <p:nvPr/>
            </p:nvSpPr>
            <p:spPr bwMode="auto">
              <a:xfrm>
                <a:off x="1593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Line 1290"/>
              <p:cNvSpPr>
                <a:spLocks noChangeAspect="1" noChangeShapeType="1"/>
              </p:cNvSpPr>
              <p:nvPr/>
            </p:nvSpPr>
            <p:spPr bwMode="auto">
              <a:xfrm>
                <a:off x="1599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1291"/>
              <p:cNvSpPr>
                <a:spLocks noChangeAspect="1"/>
              </p:cNvSpPr>
              <p:nvPr/>
            </p:nvSpPr>
            <p:spPr bwMode="auto">
              <a:xfrm>
                <a:off x="1605" y="308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Line 1292"/>
              <p:cNvSpPr>
                <a:spLocks noChangeAspect="1" noChangeShapeType="1"/>
              </p:cNvSpPr>
              <p:nvPr/>
            </p:nvSpPr>
            <p:spPr bwMode="auto">
              <a:xfrm>
                <a:off x="1611" y="3088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Line 1293"/>
              <p:cNvSpPr>
                <a:spLocks noChangeAspect="1" noChangeShapeType="1"/>
              </p:cNvSpPr>
              <p:nvPr/>
            </p:nvSpPr>
            <p:spPr bwMode="auto">
              <a:xfrm>
                <a:off x="1618" y="30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Line 1294"/>
              <p:cNvSpPr>
                <a:spLocks noChangeAspect="1" noChangeShapeType="1"/>
              </p:cNvSpPr>
              <p:nvPr/>
            </p:nvSpPr>
            <p:spPr bwMode="auto">
              <a:xfrm>
                <a:off x="1624" y="308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1295"/>
              <p:cNvSpPr>
                <a:spLocks noChangeAspect="1"/>
              </p:cNvSpPr>
              <p:nvPr/>
            </p:nvSpPr>
            <p:spPr bwMode="auto">
              <a:xfrm>
                <a:off x="1624" y="3088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Line 1296"/>
              <p:cNvSpPr>
                <a:spLocks noChangeAspect="1" noChangeShapeType="1"/>
              </p:cNvSpPr>
              <p:nvPr/>
            </p:nvSpPr>
            <p:spPr bwMode="auto">
              <a:xfrm>
                <a:off x="1636" y="308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Freeform 1297"/>
              <p:cNvSpPr>
                <a:spLocks noChangeAspect="1"/>
              </p:cNvSpPr>
              <p:nvPr/>
            </p:nvSpPr>
            <p:spPr bwMode="auto">
              <a:xfrm>
                <a:off x="1636" y="308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Line 1298"/>
              <p:cNvSpPr>
                <a:spLocks noChangeAspect="1" noChangeShapeType="1"/>
              </p:cNvSpPr>
              <p:nvPr/>
            </p:nvSpPr>
            <p:spPr bwMode="auto">
              <a:xfrm>
                <a:off x="1648" y="30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Line 1299"/>
              <p:cNvSpPr>
                <a:spLocks noChangeAspect="1" noChangeShapeType="1"/>
              </p:cNvSpPr>
              <p:nvPr/>
            </p:nvSpPr>
            <p:spPr bwMode="auto">
              <a:xfrm>
                <a:off x="1654" y="30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Freeform 1300"/>
              <p:cNvSpPr>
                <a:spLocks noChangeAspect="1"/>
              </p:cNvSpPr>
              <p:nvPr/>
            </p:nvSpPr>
            <p:spPr bwMode="auto">
              <a:xfrm>
                <a:off x="1654" y="3082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Line 1301"/>
              <p:cNvSpPr>
                <a:spLocks noChangeAspect="1" noChangeShapeType="1"/>
              </p:cNvSpPr>
              <p:nvPr/>
            </p:nvSpPr>
            <p:spPr bwMode="auto">
              <a:xfrm>
                <a:off x="1666" y="30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Freeform 1302"/>
              <p:cNvSpPr>
                <a:spLocks noChangeAspect="1"/>
              </p:cNvSpPr>
              <p:nvPr/>
            </p:nvSpPr>
            <p:spPr bwMode="auto">
              <a:xfrm>
                <a:off x="1666" y="307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Line 1303"/>
              <p:cNvSpPr>
                <a:spLocks noChangeAspect="1" noChangeShapeType="1"/>
              </p:cNvSpPr>
              <p:nvPr/>
            </p:nvSpPr>
            <p:spPr bwMode="auto">
              <a:xfrm>
                <a:off x="1672" y="3076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Line 1304"/>
              <p:cNvSpPr>
                <a:spLocks noChangeAspect="1" noChangeShapeType="1"/>
              </p:cNvSpPr>
              <p:nvPr/>
            </p:nvSpPr>
            <p:spPr bwMode="auto">
              <a:xfrm>
                <a:off x="1679" y="307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Line 1305"/>
              <p:cNvSpPr>
                <a:spLocks noChangeAspect="1" noChangeShapeType="1"/>
              </p:cNvSpPr>
              <p:nvPr/>
            </p:nvSpPr>
            <p:spPr bwMode="auto">
              <a:xfrm>
                <a:off x="1685" y="307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1306"/>
              <p:cNvSpPr>
                <a:spLocks noChangeAspect="1"/>
              </p:cNvSpPr>
              <p:nvPr/>
            </p:nvSpPr>
            <p:spPr bwMode="auto">
              <a:xfrm>
                <a:off x="1691" y="307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Line 1307"/>
              <p:cNvSpPr>
                <a:spLocks noChangeAspect="1" noChangeShapeType="1"/>
              </p:cNvSpPr>
              <p:nvPr/>
            </p:nvSpPr>
            <p:spPr bwMode="auto">
              <a:xfrm>
                <a:off x="1697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Line 1308"/>
              <p:cNvSpPr>
                <a:spLocks noChangeAspect="1" noChangeShapeType="1"/>
              </p:cNvSpPr>
              <p:nvPr/>
            </p:nvSpPr>
            <p:spPr bwMode="auto">
              <a:xfrm>
                <a:off x="1703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Line 1309"/>
              <p:cNvSpPr>
                <a:spLocks noChangeAspect="1" noChangeShapeType="1"/>
              </p:cNvSpPr>
              <p:nvPr/>
            </p:nvSpPr>
            <p:spPr bwMode="auto">
              <a:xfrm>
                <a:off x="1709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Line 1310"/>
              <p:cNvSpPr>
                <a:spLocks noChangeAspect="1" noChangeShapeType="1"/>
              </p:cNvSpPr>
              <p:nvPr/>
            </p:nvSpPr>
            <p:spPr bwMode="auto">
              <a:xfrm>
                <a:off x="1715" y="307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Freeform 1311"/>
              <p:cNvSpPr>
                <a:spLocks noChangeAspect="1"/>
              </p:cNvSpPr>
              <p:nvPr/>
            </p:nvSpPr>
            <p:spPr bwMode="auto">
              <a:xfrm>
                <a:off x="1715" y="30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Line 1312"/>
              <p:cNvSpPr>
                <a:spLocks noChangeAspect="1" noChangeShapeType="1"/>
              </p:cNvSpPr>
              <p:nvPr/>
            </p:nvSpPr>
            <p:spPr bwMode="auto">
              <a:xfrm>
                <a:off x="1727" y="30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Line 1313"/>
              <p:cNvSpPr>
                <a:spLocks noChangeAspect="1" noChangeShapeType="1"/>
              </p:cNvSpPr>
              <p:nvPr/>
            </p:nvSpPr>
            <p:spPr bwMode="auto">
              <a:xfrm>
                <a:off x="1733" y="30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Freeform 1314"/>
              <p:cNvSpPr>
                <a:spLocks noChangeAspect="1"/>
              </p:cNvSpPr>
              <p:nvPr/>
            </p:nvSpPr>
            <p:spPr bwMode="auto">
              <a:xfrm>
                <a:off x="1733" y="3058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7 w 13"/>
                  <a:gd name="T3" fmla="*/ 0 h 6"/>
                  <a:gd name="T4" fmla="*/ 13 w 1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6"/>
                  <a:gd name="T11" fmla="*/ 13 w 1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6">
                    <a:moveTo>
                      <a:pt x="0" y="6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Line 1315"/>
              <p:cNvSpPr>
                <a:spLocks noChangeAspect="1" noChangeShapeType="1"/>
              </p:cNvSpPr>
              <p:nvPr/>
            </p:nvSpPr>
            <p:spPr bwMode="auto">
              <a:xfrm>
                <a:off x="1746" y="30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Line 1316"/>
              <p:cNvSpPr>
                <a:spLocks noChangeAspect="1" noChangeShapeType="1"/>
              </p:cNvSpPr>
              <p:nvPr/>
            </p:nvSpPr>
            <p:spPr bwMode="auto">
              <a:xfrm>
                <a:off x="1746" y="305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Line 1317"/>
              <p:cNvSpPr>
                <a:spLocks noChangeAspect="1" noChangeShapeType="1"/>
              </p:cNvSpPr>
              <p:nvPr/>
            </p:nvSpPr>
            <p:spPr bwMode="auto">
              <a:xfrm>
                <a:off x="1752" y="305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Freeform 1318"/>
              <p:cNvSpPr>
                <a:spLocks noChangeAspect="1"/>
              </p:cNvSpPr>
              <p:nvPr/>
            </p:nvSpPr>
            <p:spPr bwMode="auto">
              <a:xfrm>
                <a:off x="1758" y="305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Line 1319"/>
              <p:cNvSpPr>
                <a:spLocks noChangeAspect="1" noChangeShapeType="1"/>
              </p:cNvSpPr>
              <p:nvPr/>
            </p:nvSpPr>
            <p:spPr bwMode="auto">
              <a:xfrm>
                <a:off x="1764" y="305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Freeform 1320"/>
              <p:cNvSpPr>
                <a:spLocks noChangeAspect="1"/>
              </p:cNvSpPr>
              <p:nvPr/>
            </p:nvSpPr>
            <p:spPr bwMode="auto">
              <a:xfrm>
                <a:off x="1770" y="30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Line 1321"/>
              <p:cNvSpPr>
                <a:spLocks noChangeAspect="1" noChangeShapeType="1"/>
              </p:cNvSpPr>
              <p:nvPr/>
            </p:nvSpPr>
            <p:spPr bwMode="auto">
              <a:xfrm>
                <a:off x="1776" y="304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Line 1322"/>
              <p:cNvSpPr>
                <a:spLocks noChangeAspect="1" noChangeShapeType="1"/>
              </p:cNvSpPr>
              <p:nvPr/>
            </p:nvSpPr>
            <p:spPr bwMode="auto">
              <a:xfrm>
                <a:off x="1782" y="304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Freeform 1323"/>
              <p:cNvSpPr>
                <a:spLocks noChangeAspect="1"/>
              </p:cNvSpPr>
              <p:nvPr/>
            </p:nvSpPr>
            <p:spPr bwMode="auto">
              <a:xfrm>
                <a:off x="1782" y="304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Line 1324"/>
              <p:cNvSpPr>
                <a:spLocks noChangeAspect="1" noChangeShapeType="1"/>
              </p:cNvSpPr>
              <p:nvPr/>
            </p:nvSpPr>
            <p:spPr bwMode="auto">
              <a:xfrm>
                <a:off x="1794" y="304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Line 1325"/>
              <p:cNvSpPr>
                <a:spLocks noChangeAspect="1" noChangeShapeType="1"/>
              </p:cNvSpPr>
              <p:nvPr/>
            </p:nvSpPr>
            <p:spPr bwMode="auto">
              <a:xfrm>
                <a:off x="1794" y="3040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Freeform 1326"/>
              <p:cNvSpPr>
                <a:spLocks noChangeAspect="1"/>
              </p:cNvSpPr>
              <p:nvPr/>
            </p:nvSpPr>
            <p:spPr bwMode="auto">
              <a:xfrm>
                <a:off x="1801" y="303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" name="Line 1327"/>
              <p:cNvSpPr>
                <a:spLocks noChangeAspect="1" noChangeShapeType="1"/>
              </p:cNvSpPr>
              <p:nvPr/>
            </p:nvSpPr>
            <p:spPr bwMode="auto">
              <a:xfrm>
                <a:off x="1807" y="303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" name="Freeform 1328"/>
              <p:cNvSpPr>
                <a:spLocks noChangeAspect="1"/>
              </p:cNvSpPr>
              <p:nvPr/>
            </p:nvSpPr>
            <p:spPr bwMode="auto">
              <a:xfrm>
                <a:off x="1813" y="302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0" y="7"/>
                    </a:move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" name="Line 1329"/>
              <p:cNvSpPr>
                <a:spLocks noChangeAspect="1" noChangeShapeType="1"/>
              </p:cNvSpPr>
              <p:nvPr/>
            </p:nvSpPr>
            <p:spPr bwMode="auto">
              <a:xfrm>
                <a:off x="1819" y="3027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" name="Freeform 1330"/>
              <p:cNvSpPr>
                <a:spLocks noChangeAspect="1"/>
              </p:cNvSpPr>
              <p:nvPr/>
            </p:nvSpPr>
            <p:spPr bwMode="auto">
              <a:xfrm>
                <a:off x="1819" y="302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Line 1331"/>
              <p:cNvSpPr>
                <a:spLocks noChangeAspect="1" noChangeShapeType="1"/>
              </p:cNvSpPr>
              <p:nvPr/>
            </p:nvSpPr>
            <p:spPr bwMode="auto">
              <a:xfrm>
                <a:off x="1831" y="3027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Line 1332"/>
              <p:cNvSpPr>
                <a:spLocks noChangeAspect="1" noChangeShapeType="1"/>
              </p:cNvSpPr>
              <p:nvPr/>
            </p:nvSpPr>
            <p:spPr bwMode="auto">
              <a:xfrm flipV="1">
                <a:off x="1831" y="3021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1333"/>
              <p:cNvSpPr>
                <a:spLocks noChangeAspect="1"/>
              </p:cNvSpPr>
              <p:nvPr/>
            </p:nvSpPr>
            <p:spPr bwMode="auto">
              <a:xfrm>
                <a:off x="1837" y="3015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Line 1334"/>
              <p:cNvSpPr>
                <a:spLocks noChangeAspect="1" noChangeShapeType="1"/>
              </p:cNvSpPr>
              <p:nvPr/>
            </p:nvSpPr>
            <p:spPr bwMode="auto">
              <a:xfrm>
                <a:off x="1849" y="3015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1335"/>
              <p:cNvSpPr>
                <a:spLocks noChangeAspect="1"/>
              </p:cNvSpPr>
              <p:nvPr/>
            </p:nvSpPr>
            <p:spPr bwMode="auto">
              <a:xfrm>
                <a:off x="1849" y="3015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Line 1336"/>
              <p:cNvSpPr>
                <a:spLocks noChangeAspect="1" noChangeShapeType="1"/>
              </p:cNvSpPr>
              <p:nvPr/>
            </p:nvSpPr>
            <p:spPr bwMode="auto">
              <a:xfrm>
                <a:off x="1855" y="3015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Freeform 1337"/>
              <p:cNvSpPr>
                <a:spLocks noChangeAspect="1"/>
              </p:cNvSpPr>
              <p:nvPr/>
            </p:nvSpPr>
            <p:spPr bwMode="auto">
              <a:xfrm>
                <a:off x="1855" y="3009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7 w 13"/>
                  <a:gd name="T3" fmla="*/ 0 h 6"/>
                  <a:gd name="T4" fmla="*/ 13 w 1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6"/>
                  <a:gd name="T11" fmla="*/ 13 w 1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6">
                    <a:moveTo>
                      <a:pt x="0" y="6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Line 1338"/>
              <p:cNvSpPr>
                <a:spLocks noChangeAspect="1" noChangeShapeType="1"/>
              </p:cNvSpPr>
              <p:nvPr/>
            </p:nvSpPr>
            <p:spPr bwMode="auto">
              <a:xfrm>
                <a:off x="1868" y="3009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Line 1339"/>
              <p:cNvSpPr>
                <a:spLocks noChangeAspect="1" noChangeShapeType="1"/>
              </p:cNvSpPr>
              <p:nvPr/>
            </p:nvSpPr>
            <p:spPr bwMode="auto">
              <a:xfrm flipV="1">
                <a:off x="1868" y="3003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Line 1340"/>
              <p:cNvSpPr>
                <a:spLocks noChangeAspect="1" noChangeShapeType="1"/>
              </p:cNvSpPr>
              <p:nvPr/>
            </p:nvSpPr>
            <p:spPr bwMode="auto">
              <a:xfrm flipV="1">
                <a:off x="1874" y="2997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Line 1341"/>
              <p:cNvSpPr>
                <a:spLocks noChangeAspect="1" noChangeShapeType="1"/>
              </p:cNvSpPr>
              <p:nvPr/>
            </p:nvSpPr>
            <p:spPr bwMode="auto">
              <a:xfrm>
                <a:off x="1880" y="2997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Line 1342"/>
              <p:cNvSpPr>
                <a:spLocks noChangeAspect="1" noChangeShapeType="1"/>
              </p:cNvSpPr>
              <p:nvPr/>
            </p:nvSpPr>
            <p:spPr bwMode="auto">
              <a:xfrm>
                <a:off x="1886" y="2997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Freeform 1343"/>
              <p:cNvSpPr>
                <a:spLocks noChangeAspect="1"/>
              </p:cNvSpPr>
              <p:nvPr/>
            </p:nvSpPr>
            <p:spPr bwMode="auto">
              <a:xfrm>
                <a:off x="1892" y="2991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Freeform 1344"/>
              <p:cNvSpPr>
                <a:spLocks noChangeAspect="1"/>
              </p:cNvSpPr>
              <p:nvPr/>
            </p:nvSpPr>
            <p:spPr bwMode="auto">
              <a:xfrm>
                <a:off x="1892" y="299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Line 1345"/>
              <p:cNvSpPr>
                <a:spLocks noChangeAspect="1" noChangeShapeType="1"/>
              </p:cNvSpPr>
              <p:nvPr/>
            </p:nvSpPr>
            <p:spPr bwMode="auto">
              <a:xfrm>
                <a:off x="1904" y="299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Line 1346"/>
              <p:cNvSpPr>
                <a:spLocks noChangeAspect="1" noChangeShapeType="1"/>
              </p:cNvSpPr>
              <p:nvPr/>
            </p:nvSpPr>
            <p:spPr bwMode="auto">
              <a:xfrm flipV="1">
                <a:off x="1904" y="2985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Line 1347"/>
              <p:cNvSpPr>
                <a:spLocks noChangeAspect="1" noChangeShapeType="1"/>
              </p:cNvSpPr>
              <p:nvPr/>
            </p:nvSpPr>
            <p:spPr bwMode="auto">
              <a:xfrm flipV="1">
                <a:off x="1910" y="2979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Line 1348"/>
              <p:cNvSpPr>
                <a:spLocks noChangeAspect="1" noChangeShapeType="1"/>
              </p:cNvSpPr>
              <p:nvPr/>
            </p:nvSpPr>
            <p:spPr bwMode="auto">
              <a:xfrm flipV="1">
                <a:off x="1916" y="2973"/>
                <a:ext cx="13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Freeform 1349"/>
              <p:cNvSpPr>
                <a:spLocks noChangeAspect="1"/>
              </p:cNvSpPr>
              <p:nvPr/>
            </p:nvSpPr>
            <p:spPr bwMode="auto">
              <a:xfrm>
                <a:off x="1929" y="296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Freeform 1350"/>
              <p:cNvSpPr>
                <a:spLocks noChangeAspect="1"/>
              </p:cNvSpPr>
              <p:nvPr/>
            </p:nvSpPr>
            <p:spPr bwMode="auto">
              <a:xfrm>
                <a:off x="1935" y="2960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6 w 18"/>
                  <a:gd name="T3" fmla="*/ 0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6"/>
                    </a:moveTo>
                    <a:lnTo>
                      <a:pt x="6" y="0"/>
                    </a:lnTo>
                    <a:lnTo>
                      <a:pt x="18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Line 1351"/>
              <p:cNvSpPr>
                <a:spLocks noChangeAspect="1" noChangeShapeType="1"/>
              </p:cNvSpPr>
              <p:nvPr/>
            </p:nvSpPr>
            <p:spPr bwMode="auto">
              <a:xfrm flipV="1">
                <a:off x="1953" y="2954"/>
                <a:ext cx="12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Line 1352"/>
              <p:cNvSpPr>
                <a:spLocks noChangeAspect="1" noChangeShapeType="1"/>
              </p:cNvSpPr>
              <p:nvPr/>
            </p:nvSpPr>
            <p:spPr bwMode="auto">
              <a:xfrm flipV="1">
                <a:off x="1965" y="2948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Freeform 1353"/>
              <p:cNvSpPr>
                <a:spLocks noChangeAspect="1"/>
              </p:cNvSpPr>
              <p:nvPr/>
            </p:nvSpPr>
            <p:spPr bwMode="auto">
              <a:xfrm>
                <a:off x="1971" y="293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6 h 12"/>
                  <a:gd name="T4" fmla="*/ 12 w 12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2"/>
                  <a:gd name="T11" fmla="*/ 12 w 1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1354"/>
              <p:cNvSpPr>
                <a:spLocks noChangeAspect="1"/>
              </p:cNvSpPr>
              <p:nvPr/>
            </p:nvSpPr>
            <p:spPr bwMode="auto">
              <a:xfrm>
                <a:off x="1983" y="293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1355"/>
              <p:cNvSpPr>
                <a:spLocks noChangeAspect="1"/>
              </p:cNvSpPr>
              <p:nvPr/>
            </p:nvSpPr>
            <p:spPr bwMode="auto">
              <a:xfrm>
                <a:off x="1990" y="293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Line 1356"/>
              <p:cNvSpPr>
                <a:spLocks noChangeAspect="1" noChangeShapeType="1"/>
              </p:cNvSpPr>
              <p:nvPr/>
            </p:nvSpPr>
            <p:spPr bwMode="auto">
              <a:xfrm>
                <a:off x="1996" y="293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Line 1357"/>
              <p:cNvSpPr>
                <a:spLocks noChangeAspect="1" noChangeShapeType="1"/>
              </p:cNvSpPr>
              <p:nvPr/>
            </p:nvSpPr>
            <p:spPr bwMode="auto">
              <a:xfrm flipV="1">
                <a:off x="1996" y="2924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1358"/>
              <p:cNvSpPr>
                <a:spLocks noChangeAspect="1"/>
              </p:cNvSpPr>
              <p:nvPr/>
            </p:nvSpPr>
            <p:spPr bwMode="auto">
              <a:xfrm>
                <a:off x="2002" y="2918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2 w 18"/>
                  <a:gd name="T3" fmla="*/ 0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6"/>
                    </a:moveTo>
                    <a:lnTo>
                      <a:pt x="12" y="0"/>
                    </a:lnTo>
                    <a:lnTo>
                      <a:pt x="18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1359"/>
              <p:cNvSpPr>
                <a:spLocks noChangeAspect="1"/>
              </p:cNvSpPr>
              <p:nvPr/>
            </p:nvSpPr>
            <p:spPr bwMode="auto">
              <a:xfrm>
                <a:off x="2020" y="2912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1360"/>
              <p:cNvSpPr>
                <a:spLocks noChangeAspect="1"/>
              </p:cNvSpPr>
              <p:nvPr/>
            </p:nvSpPr>
            <p:spPr bwMode="auto">
              <a:xfrm>
                <a:off x="2020" y="2912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1361"/>
              <p:cNvSpPr>
                <a:spLocks noChangeAspect="1"/>
              </p:cNvSpPr>
              <p:nvPr/>
            </p:nvSpPr>
            <p:spPr bwMode="auto">
              <a:xfrm>
                <a:off x="2026" y="2899"/>
                <a:ext cx="12" cy="13"/>
              </a:xfrm>
              <a:custGeom>
                <a:avLst/>
                <a:gdLst>
                  <a:gd name="T0" fmla="*/ 0 w 12"/>
                  <a:gd name="T1" fmla="*/ 13 h 13"/>
                  <a:gd name="T2" fmla="*/ 6 w 12"/>
                  <a:gd name="T3" fmla="*/ 6 h 13"/>
                  <a:gd name="T4" fmla="*/ 12 w 12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3"/>
                  <a:gd name="T11" fmla="*/ 12 w 12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3">
                    <a:moveTo>
                      <a:pt x="0" y="13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Line 1362"/>
              <p:cNvSpPr>
                <a:spLocks noChangeAspect="1" noChangeShapeType="1"/>
              </p:cNvSpPr>
              <p:nvPr/>
            </p:nvSpPr>
            <p:spPr bwMode="auto">
              <a:xfrm flipV="1">
                <a:off x="2038" y="2893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Line 1363"/>
              <p:cNvSpPr>
                <a:spLocks noChangeAspect="1" noChangeShapeType="1"/>
              </p:cNvSpPr>
              <p:nvPr/>
            </p:nvSpPr>
            <p:spPr bwMode="auto">
              <a:xfrm>
                <a:off x="2044" y="2893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Line 1364"/>
              <p:cNvSpPr>
                <a:spLocks noChangeAspect="1" noChangeShapeType="1"/>
              </p:cNvSpPr>
              <p:nvPr/>
            </p:nvSpPr>
            <p:spPr bwMode="auto">
              <a:xfrm flipV="1">
                <a:off x="2051" y="2887"/>
                <a:ext cx="12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Line 1365"/>
              <p:cNvSpPr>
                <a:spLocks noChangeAspect="1" noChangeShapeType="1"/>
              </p:cNvSpPr>
              <p:nvPr/>
            </p:nvSpPr>
            <p:spPr bwMode="auto">
              <a:xfrm flipV="1">
                <a:off x="2063" y="2881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1366"/>
              <p:cNvSpPr>
                <a:spLocks noChangeAspect="1"/>
              </p:cNvSpPr>
              <p:nvPr/>
            </p:nvSpPr>
            <p:spPr bwMode="auto">
              <a:xfrm>
                <a:off x="2069" y="287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1367"/>
              <p:cNvSpPr>
                <a:spLocks noChangeAspect="1"/>
              </p:cNvSpPr>
              <p:nvPr/>
            </p:nvSpPr>
            <p:spPr bwMode="auto">
              <a:xfrm>
                <a:off x="2069" y="2875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1368"/>
              <p:cNvSpPr>
                <a:spLocks noChangeAspect="1"/>
              </p:cNvSpPr>
              <p:nvPr/>
            </p:nvSpPr>
            <p:spPr bwMode="auto">
              <a:xfrm>
                <a:off x="2081" y="286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1369"/>
              <p:cNvSpPr>
                <a:spLocks noChangeAspect="1"/>
              </p:cNvSpPr>
              <p:nvPr/>
            </p:nvSpPr>
            <p:spPr bwMode="auto">
              <a:xfrm>
                <a:off x="2081" y="2844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6 w 37"/>
                  <a:gd name="T3" fmla="*/ 19 h 25"/>
                  <a:gd name="T4" fmla="*/ 18 w 37"/>
                  <a:gd name="T5" fmla="*/ 13 h 25"/>
                  <a:gd name="T6" fmla="*/ 37 w 37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25"/>
                  <a:gd name="T14" fmla="*/ 37 w 37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25">
                    <a:moveTo>
                      <a:pt x="0" y="25"/>
                    </a:moveTo>
                    <a:lnTo>
                      <a:pt x="6" y="19"/>
                    </a:lnTo>
                    <a:lnTo>
                      <a:pt x="18" y="13"/>
                    </a:lnTo>
                    <a:lnTo>
                      <a:pt x="3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Line 1370"/>
              <p:cNvSpPr>
                <a:spLocks noChangeAspect="1" noChangeShapeType="1"/>
              </p:cNvSpPr>
              <p:nvPr/>
            </p:nvSpPr>
            <p:spPr bwMode="auto">
              <a:xfrm flipV="1">
                <a:off x="2118" y="2820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Line 1371"/>
              <p:cNvSpPr>
                <a:spLocks noChangeAspect="1" noChangeShapeType="1"/>
              </p:cNvSpPr>
              <p:nvPr/>
            </p:nvSpPr>
            <p:spPr bwMode="auto">
              <a:xfrm flipV="1">
                <a:off x="2148" y="2796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Line 1372"/>
              <p:cNvSpPr>
                <a:spLocks noChangeAspect="1" noChangeShapeType="1"/>
              </p:cNvSpPr>
              <p:nvPr/>
            </p:nvSpPr>
            <p:spPr bwMode="auto">
              <a:xfrm flipV="1">
                <a:off x="2179" y="2771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Line 1373"/>
              <p:cNvSpPr>
                <a:spLocks noChangeAspect="1" noChangeShapeType="1"/>
              </p:cNvSpPr>
              <p:nvPr/>
            </p:nvSpPr>
            <p:spPr bwMode="auto">
              <a:xfrm flipV="1">
                <a:off x="2209" y="2747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Line 1374"/>
              <p:cNvSpPr>
                <a:spLocks noChangeAspect="1" noChangeShapeType="1"/>
              </p:cNvSpPr>
              <p:nvPr/>
            </p:nvSpPr>
            <p:spPr bwMode="auto">
              <a:xfrm flipV="1">
                <a:off x="2240" y="2722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1375"/>
              <p:cNvSpPr>
                <a:spLocks noChangeAspect="1"/>
              </p:cNvSpPr>
              <p:nvPr/>
            </p:nvSpPr>
            <p:spPr bwMode="auto">
              <a:xfrm>
                <a:off x="2270" y="2692"/>
                <a:ext cx="37" cy="30"/>
              </a:xfrm>
              <a:custGeom>
                <a:avLst/>
                <a:gdLst>
                  <a:gd name="T0" fmla="*/ 0 w 37"/>
                  <a:gd name="T1" fmla="*/ 30 h 30"/>
                  <a:gd name="T2" fmla="*/ 18 w 37"/>
                  <a:gd name="T3" fmla="*/ 12 h 30"/>
                  <a:gd name="T4" fmla="*/ 37 w 37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30"/>
                  <a:gd name="T11" fmla="*/ 37 w 37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30">
                    <a:moveTo>
                      <a:pt x="0" y="30"/>
                    </a:moveTo>
                    <a:lnTo>
                      <a:pt x="18" y="12"/>
                    </a:lnTo>
                    <a:lnTo>
                      <a:pt x="3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Line 1376"/>
              <p:cNvSpPr>
                <a:spLocks noChangeAspect="1" noChangeShapeType="1"/>
              </p:cNvSpPr>
              <p:nvPr/>
            </p:nvSpPr>
            <p:spPr bwMode="auto">
              <a:xfrm flipV="1">
                <a:off x="2307" y="2668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Line 1377"/>
              <p:cNvSpPr>
                <a:spLocks noChangeAspect="1" noChangeShapeType="1"/>
              </p:cNvSpPr>
              <p:nvPr/>
            </p:nvSpPr>
            <p:spPr bwMode="auto">
              <a:xfrm flipV="1">
                <a:off x="2337" y="2643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Line 1378"/>
              <p:cNvSpPr>
                <a:spLocks noChangeAspect="1" noChangeShapeType="1"/>
              </p:cNvSpPr>
              <p:nvPr/>
            </p:nvSpPr>
            <p:spPr bwMode="auto">
              <a:xfrm flipV="1">
                <a:off x="2368" y="2619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Line 1379"/>
              <p:cNvSpPr>
                <a:spLocks noChangeAspect="1" noChangeShapeType="1"/>
              </p:cNvSpPr>
              <p:nvPr/>
            </p:nvSpPr>
            <p:spPr bwMode="auto">
              <a:xfrm flipV="1">
                <a:off x="2398" y="2594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2429" y="2570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1381"/>
              <p:cNvSpPr>
                <a:spLocks noChangeAspect="1"/>
              </p:cNvSpPr>
              <p:nvPr/>
            </p:nvSpPr>
            <p:spPr bwMode="auto">
              <a:xfrm>
                <a:off x="2459" y="2546"/>
                <a:ext cx="37" cy="24"/>
              </a:xfrm>
              <a:custGeom>
                <a:avLst/>
                <a:gdLst>
                  <a:gd name="T0" fmla="*/ 0 w 37"/>
                  <a:gd name="T1" fmla="*/ 24 h 24"/>
                  <a:gd name="T2" fmla="*/ 19 w 37"/>
                  <a:gd name="T3" fmla="*/ 12 h 24"/>
                  <a:gd name="T4" fmla="*/ 37 w 3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24"/>
                  <a:gd name="T11" fmla="*/ 37 w 3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24">
                    <a:moveTo>
                      <a:pt x="0" y="24"/>
                    </a:moveTo>
                    <a:lnTo>
                      <a:pt x="19" y="12"/>
                    </a:lnTo>
                    <a:lnTo>
                      <a:pt x="3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Line 1382"/>
              <p:cNvSpPr>
                <a:spLocks noChangeAspect="1" noChangeShapeType="1"/>
              </p:cNvSpPr>
              <p:nvPr/>
            </p:nvSpPr>
            <p:spPr bwMode="auto">
              <a:xfrm flipV="1">
                <a:off x="2496" y="2521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Line 1383"/>
              <p:cNvSpPr>
                <a:spLocks noChangeAspect="1" noChangeShapeType="1"/>
              </p:cNvSpPr>
              <p:nvPr/>
            </p:nvSpPr>
            <p:spPr bwMode="auto">
              <a:xfrm flipV="1">
                <a:off x="2526" y="2497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Line 1384"/>
              <p:cNvSpPr>
                <a:spLocks noChangeAspect="1" noChangeShapeType="1"/>
              </p:cNvSpPr>
              <p:nvPr/>
            </p:nvSpPr>
            <p:spPr bwMode="auto">
              <a:xfrm flipV="1">
                <a:off x="2557" y="2472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Line 1385"/>
              <p:cNvSpPr>
                <a:spLocks noChangeAspect="1" noChangeShapeType="1"/>
              </p:cNvSpPr>
              <p:nvPr/>
            </p:nvSpPr>
            <p:spPr bwMode="auto">
              <a:xfrm flipV="1">
                <a:off x="2587" y="2448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2618" y="2424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Line 1387"/>
              <p:cNvSpPr>
                <a:spLocks noChangeAspect="1" noChangeShapeType="1"/>
              </p:cNvSpPr>
              <p:nvPr/>
            </p:nvSpPr>
            <p:spPr bwMode="auto">
              <a:xfrm flipV="1">
                <a:off x="2648" y="2399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1388"/>
              <p:cNvSpPr>
                <a:spLocks noChangeAspect="1"/>
              </p:cNvSpPr>
              <p:nvPr/>
            </p:nvSpPr>
            <p:spPr bwMode="auto">
              <a:xfrm>
                <a:off x="2679" y="2375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18 w 36"/>
                  <a:gd name="T3" fmla="*/ 12 h 24"/>
                  <a:gd name="T4" fmla="*/ 36 w 36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24"/>
                  <a:gd name="T11" fmla="*/ 36 w 3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24">
                    <a:moveTo>
                      <a:pt x="0" y="24"/>
                    </a:moveTo>
                    <a:lnTo>
                      <a:pt x="18" y="12"/>
                    </a:lnTo>
                    <a:lnTo>
                      <a:pt x="3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Line 1389"/>
              <p:cNvSpPr>
                <a:spLocks noChangeAspect="1" noChangeShapeType="1"/>
              </p:cNvSpPr>
              <p:nvPr/>
            </p:nvSpPr>
            <p:spPr bwMode="auto">
              <a:xfrm flipV="1">
                <a:off x="2715" y="2350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Line 1390"/>
              <p:cNvSpPr>
                <a:spLocks noChangeAspect="1" noChangeShapeType="1"/>
              </p:cNvSpPr>
              <p:nvPr/>
            </p:nvSpPr>
            <p:spPr bwMode="auto">
              <a:xfrm flipV="1">
                <a:off x="2746" y="2326"/>
                <a:ext cx="24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Line 1391"/>
              <p:cNvSpPr>
                <a:spLocks noChangeAspect="1" noChangeShapeType="1"/>
              </p:cNvSpPr>
              <p:nvPr/>
            </p:nvSpPr>
            <p:spPr bwMode="auto">
              <a:xfrm flipH="1">
                <a:off x="1921" y="1689"/>
                <a:ext cx="1686" cy="129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564" name="Line 13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7" y="1745"/>
                <a:ext cx="1686" cy="129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2060" name="Group 1393"/>
            <p:cNvGrpSpPr>
              <a:grpSpLocks noChangeAspect="1"/>
            </p:cNvGrpSpPr>
            <p:nvPr/>
          </p:nvGrpSpPr>
          <p:grpSpPr bwMode="auto">
            <a:xfrm>
              <a:off x="1397" y="1209"/>
              <a:ext cx="82" cy="96"/>
              <a:chOff x="2551" y="2988"/>
              <a:chExt cx="104" cy="119"/>
            </a:xfrm>
          </p:grpSpPr>
          <p:sp>
            <p:nvSpPr>
              <p:cNvPr id="2177" name="Line 1394"/>
              <p:cNvSpPr>
                <a:spLocks noChangeAspect="1" noChangeShapeType="1"/>
              </p:cNvSpPr>
              <p:nvPr/>
            </p:nvSpPr>
            <p:spPr bwMode="auto">
              <a:xfrm flipV="1">
                <a:off x="2551" y="3045"/>
                <a:ext cx="10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78" name="Line 1395"/>
              <p:cNvSpPr>
                <a:spLocks noChangeAspect="1" noChangeShapeType="1"/>
              </p:cNvSpPr>
              <p:nvPr/>
            </p:nvSpPr>
            <p:spPr bwMode="auto">
              <a:xfrm>
                <a:off x="2600" y="2988"/>
                <a:ext cx="2" cy="1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2061" name="Group 1396"/>
            <p:cNvGrpSpPr>
              <a:grpSpLocks noChangeAspect="1"/>
            </p:cNvGrpSpPr>
            <p:nvPr/>
          </p:nvGrpSpPr>
          <p:grpSpPr bwMode="auto">
            <a:xfrm>
              <a:off x="1396" y="1421"/>
              <a:ext cx="82" cy="95"/>
              <a:chOff x="2551" y="2988"/>
              <a:chExt cx="104" cy="119"/>
            </a:xfrm>
          </p:grpSpPr>
          <p:sp>
            <p:nvSpPr>
              <p:cNvPr id="2175" name="Line 1397"/>
              <p:cNvSpPr>
                <a:spLocks noChangeAspect="1" noChangeShapeType="1"/>
              </p:cNvSpPr>
              <p:nvPr/>
            </p:nvSpPr>
            <p:spPr bwMode="auto">
              <a:xfrm flipV="1">
                <a:off x="2551" y="3045"/>
                <a:ext cx="10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76" name="Line 1398"/>
              <p:cNvSpPr>
                <a:spLocks noChangeAspect="1" noChangeShapeType="1"/>
              </p:cNvSpPr>
              <p:nvPr/>
            </p:nvSpPr>
            <p:spPr bwMode="auto">
              <a:xfrm>
                <a:off x="2600" y="2988"/>
                <a:ext cx="2" cy="1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2062" name="Oval 1399"/>
            <p:cNvSpPr>
              <a:spLocks noChangeAspect="1" noChangeArrowheads="1"/>
            </p:cNvSpPr>
            <p:nvPr/>
          </p:nvSpPr>
          <p:spPr bwMode="auto">
            <a:xfrm rot="2125152">
              <a:off x="1417" y="1469"/>
              <a:ext cx="88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63" name="Oval 1400"/>
            <p:cNvSpPr>
              <a:spLocks noChangeAspect="1" noChangeArrowheads="1"/>
            </p:cNvSpPr>
            <p:nvPr/>
          </p:nvSpPr>
          <p:spPr bwMode="auto">
            <a:xfrm rot="1942995">
              <a:off x="1593" y="1585"/>
              <a:ext cx="88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64" name="Oval 1401"/>
            <p:cNvSpPr>
              <a:spLocks noChangeAspect="1" noChangeArrowheads="1"/>
            </p:cNvSpPr>
            <p:nvPr/>
          </p:nvSpPr>
          <p:spPr bwMode="auto">
            <a:xfrm rot="1086523">
              <a:off x="1763" y="1725"/>
              <a:ext cx="89" cy="3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65" name="Oval 1402"/>
            <p:cNvSpPr>
              <a:spLocks noChangeAspect="1" noChangeArrowheads="1"/>
            </p:cNvSpPr>
            <p:nvPr/>
          </p:nvSpPr>
          <p:spPr bwMode="auto">
            <a:xfrm rot="-692669">
              <a:off x="1985" y="1756"/>
              <a:ext cx="88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66" name="Oval 1403"/>
            <p:cNvSpPr>
              <a:spLocks noChangeAspect="1" noChangeArrowheads="1"/>
            </p:cNvSpPr>
            <p:nvPr/>
          </p:nvSpPr>
          <p:spPr bwMode="auto">
            <a:xfrm rot="-2641392">
              <a:off x="2176" y="1655"/>
              <a:ext cx="89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67" name="Oval 1404"/>
            <p:cNvSpPr>
              <a:spLocks noChangeAspect="1" noChangeArrowheads="1"/>
            </p:cNvSpPr>
            <p:nvPr/>
          </p:nvSpPr>
          <p:spPr bwMode="auto">
            <a:xfrm rot="-4609002">
              <a:off x="2288" y="1450"/>
              <a:ext cx="101" cy="2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68" name="Oval 1405"/>
            <p:cNvSpPr>
              <a:spLocks noChangeAspect="1" noChangeArrowheads="1"/>
            </p:cNvSpPr>
            <p:nvPr/>
          </p:nvSpPr>
          <p:spPr bwMode="auto">
            <a:xfrm rot="-6500192">
              <a:off x="2268" y="1199"/>
              <a:ext cx="101" cy="2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69" name="Oval 1406"/>
            <p:cNvSpPr>
              <a:spLocks noChangeAspect="1" noChangeArrowheads="1"/>
            </p:cNvSpPr>
            <p:nvPr/>
          </p:nvSpPr>
          <p:spPr bwMode="auto">
            <a:xfrm rot="2178678">
              <a:off x="2147" y="1010"/>
              <a:ext cx="88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70" name="Oval 1407"/>
            <p:cNvSpPr>
              <a:spLocks noChangeAspect="1" noChangeArrowheads="1"/>
            </p:cNvSpPr>
            <p:nvPr/>
          </p:nvSpPr>
          <p:spPr bwMode="auto">
            <a:xfrm rot="189370">
              <a:off x="1955" y="944"/>
              <a:ext cx="88" cy="3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71" name="Oval 1408"/>
            <p:cNvSpPr>
              <a:spLocks noChangeAspect="1" noChangeArrowheads="1"/>
            </p:cNvSpPr>
            <p:nvPr/>
          </p:nvSpPr>
          <p:spPr bwMode="auto">
            <a:xfrm rot="-1401974">
              <a:off x="1736" y="978"/>
              <a:ext cx="87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72" name="Oval 1409"/>
            <p:cNvSpPr>
              <a:spLocks noChangeAspect="1" noChangeArrowheads="1"/>
            </p:cNvSpPr>
            <p:nvPr/>
          </p:nvSpPr>
          <p:spPr bwMode="auto">
            <a:xfrm rot="-2083041">
              <a:off x="1573" y="1113"/>
              <a:ext cx="87" cy="3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73" name="Oval 1410"/>
            <p:cNvSpPr>
              <a:spLocks noChangeAspect="1" noChangeArrowheads="1"/>
            </p:cNvSpPr>
            <p:nvPr/>
          </p:nvSpPr>
          <p:spPr bwMode="auto">
            <a:xfrm rot="-2377320">
              <a:off x="1376" y="1254"/>
              <a:ext cx="88" cy="3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74" name="Oval 1411"/>
            <p:cNvSpPr>
              <a:spLocks noChangeAspect="1" noChangeArrowheads="1"/>
            </p:cNvSpPr>
            <p:nvPr/>
          </p:nvSpPr>
          <p:spPr bwMode="auto">
            <a:xfrm rot="2125152">
              <a:off x="1393" y="1447"/>
              <a:ext cx="88" cy="3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75" name="Oval 1412"/>
            <p:cNvSpPr>
              <a:spLocks noChangeAspect="1" noChangeArrowheads="1"/>
            </p:cNvSpPr>
            <p:nvPr/>
          </p:nvSpPr>
          <p:spPr bwMode="auto">
            <a:xfrm rot="1942995">
              <a:off x="1562" y="1640"/>
              <a:ext cx="87" cy="34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76" name="Oval 1413"/>
            <p:cNvSpPr>
              <a:spLocks noChangeAspect="1" noChangeArrowheads="1"/>
            </p:cNvSpPr>
            <p:nvPr/>
          </p:nvSpPr>
          <p:spPr bwMode="auto">
            <a:xfrm rot="1086523">
              <a:off x="1755" y="1783"/>
              <a:ext cx="88" cy="3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77" name="Oval 1414"/>
            <p:cNvSpPr>
              <a:spLocks noChangeAspect="1" noChangeArrowheads="1"/>
            </p:cNvSpPr>
            <p:nvPr/>
          </p:nvSpPr>
          <p:spPr bwMode="auto">
            <a:xfrm rot="-692669">
              <a:off x="1993" y="1807"/>
              <a:ext cx="88" cy="3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78" name="Oval 1415"/>
            <p:cNvSpPr>
              <a:spLocks noChangeAspect="1" noChangeArrowheads="1"/>
            </p:cNvSpPr>
            <p:nvPr/>
          </p:nvSpPr>
          <p:spPr bwMode="auto">
            <a:xfrm rot="-2641392">
              <a:off x="2214" y="1695"/>
              <a:ext cx="88" cy="3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79" name="Oval 1416"/>
            <p:cNvSpPr>
              <a:spLocks noChangeAspect="1" noChangeArrowheads="1"/>
            </p:cNvSpPr>
            <p:nvPr/>
          </p:nvSpPr>
          <p:spPr bwMode="auto">
            <a:xfrm rot="-4609002">
              <a:off x="2332" y="1467"/>
              <a:ext cx="102" cy="28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80" name="Oval 1417"/>
            <p:cNvSpPr>
              <a:spLocks noChangeAspect="1" noChangeArrowheads="1"/>
            </p:cNvSpPr>
            <p:nvPr/>
          </p:nvSpPr>
          <p:spPr bwMode="auto">
            <a:xfrm rot="-6500192">
              <a:off x="2310" y="1172"/>
              <a:ext cx="101" cy="28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81" name="Oval 1418"/>
            <p:cNvSpPr>
              <a:spLocks noChangeAspect="1" noChangeArrowheads="1"/>
            </p:cNvSpPr>
            <p:nvPr/>
          </p:nvSpPr>
          <p:spPr bwMode="auto">
            <a:xfrm rot="2178678">
              <a:off x="2171" y="965"/>
              <a:ext cx="89" cy="3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82" name="Oval 1419"/>
            <p:cNvSpPr>
              <a:spLocks noChangeAspect="1" noChangeArrowheads="1"/>
            </p:cNvSpPr>
            <p:nvPr/>
          </p:nvSpPr>
          <p:spPr bwMode="auto">
            <a:xfrm rot="189370">
              <a:off x="1955" y="882"/>
              <a:ext cx="88" cy="3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83" name="Oval 1420"/>
            <p:cNvSpPr>
              <a:spLocks noChangeAspect="1" noChangeArrowheads="1"/>
            </p:cNvSpPr>
            <p:nvPr/>
          </p:nvSpPr>
          <p:spPr bwMode="auto">
            <a:xfrm rot="-1401974">
              <a:off x="1713" y="931"/>
              <a:ext cx="88" cy="3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84" name="Oval 1421"/>
            <p:cNvSpPr>
              <a:spLocks noChangeAspect="1" noChangeArrowheads="1"/>
            </p:cNvSpPr>
            <p:nvPr/>
          </p:nvSpPr>
          <p:spPr bwMode="auto">
            <a:xfrm rot="-2083041">
              <a:off x="1543" y="1070"/>
              <a:ext cx="89" cy="3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85" name="Oval 1422"/>
            <p:cNvSpPr>
              <a:spLocks noChangeAspect="1" noChangeArrowheads="1"/>
            </p:cNvSpPr>
            <p:nvPr/>
          </p:nvSpPr>
          <p:spPr bwMode="auto">
            <a:xfrm rot="-2377320">
              <a:off x="1403" y="1229"/>
              <a:ext cx="88" cy="3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grpSp>
          <p:nvGrpSpPr>
            <p:cNvPr id="2086" name="Group 1423"/>
            <p:cNvGrpSpPr>
              <a:grpSpLocks noChangeAspect="1"/>
            </p:cNvGrpSpPr>
            <p:nvPr/>
          </p:nvGrpSpPr>
          <p:grpSpPr bwMode="auto">
            <a:xfrm>
              <a:off x="1177" y="1412"/>
              <a:ext cx="83" cy="96"/>
              <a:chOff x="2551" y="2988"/>
              <a:chExt cx="104" cy="119"/>
            </a:xfrm>
          </p:grpSpPr>
          <p:sp>
            <p:nvSpPr>
              <p:cNvPr id="2173" name="Line 1424"/>
              <p:cNvSpPr>
                <a:spLocks noChangeAspect="1" noChangeShapeType="1"/>
              </p:cNvSpPr>
              <p:nvPr/>
            </p:nvSpPr>
            <p:spPr bwMode="auto">
              <a:xfrm flipV="1">
                <a:off x="2551" y="3045"/>
                <a:ext cx="10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74" name="Line 1425"/>
              <p:cNvSpPr>
                <a:spLocks noChangeAspect="1" noChangeShapeType="1"/>
              </p:cNvSpPr>
              <p:nvPr/>
            </p:nvSpPr>
            <p:spPr bwMode="auto">
              <a:xfrm>
                <a:off x="2600" y="2988"/>
                <a:ext cx="2" cy="1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2087" name="Group 1426"/>
            <p:cNvGrpSpPr>
              <a:grpSpLocks noChangeAspect="1"/>
            </p:cNvGrpSpPr>
            <p:nvPr/>
          </p:nvGrpSpPr>
          <p:grpSpPr bwMode="auto">
            <a:xfrm>
              <a:off x="1171" y="1224"/>
              <a:ext cx="82" cy="95"/>
              <a:chOff x="2551" y="2988"/>
              <a:chExt cx="104" cy="119"/>
            </a:xfrm>
          </p:grpSpPr>
          <p:sp>
            <p:nvSpPr>
              <p:cNvPr id="2171" name="Line 1427"/>
              <p:cNvSpPr>
                <a:spLocks noChangeAspect="1" noChangeShapeType="1"/>
              </p:cNvSpPr>
              <p:nvPr/>
            </p:nvSpPr>
            <p:spPr bwMode="auto">
              <a:xfrm flipV="1">
                <a:off x="2551" y="3045"/>
                <a:ext cx="10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72" name="Line 1428"/>
              <p:cNvSpPr>
                <a:spLocks noChangeAspect="1" noChangeShapeType="1"/>
              </p:cNvSpPr>
              <p:nvPr/>
            </p:nvSpPr>
            <p:spPr bwMode="auto">
              <a:xfrm>
                <a:off x="2600" y="2988"/>
                <a:ext cx="2" cy="1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2088" name="Oval 1429"/>
            <p:cNvSpPr>
              <a:spLocks noChangeAspect="1" noChangeArrowheads="1"/>
            </p:cNvSpPr>
            <p:nvPr/>
          </p:nvSpPr>
          <p:spPr bwMode="auto">
            <a:xfrm rot="2125152">
              <a:off x="1182" y="1269"/>
              <a:ext cx="89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89" name="Oval 1430"/>
            <p:cNvSpPr>
              <a:spLocks noChangeAspect="1" noChangeArrowheads="1"/>
            </p:cNvSpPr>
            <p:nvPr/>
          </p:nvSpPr>
          <p:spPr bwMode="auto">
            <a:xfrm rot="-2377320">
              <a:off x="1154" y="1453"/>
              <a:ext cx="87" cy="3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90" name="Oval 1431"/>
            <p:cNvSpPr>
              <a:spLocks noChangeAspect="1" noChangeArrowheads="1"/>
            </p:cNvSpPr>
            <p:nvPr/>
          </p:nvSpPr>
          <p:spPr bwMode="auto">
            <a:xfrm rot="2125152">
              <a:off x="1158" y="1246"/>
              <a:ext cx="88" cy="3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91" name="Oval 1432"/>
            <p:cNvSpPr>
              <a:spLocks noChangeAspect="1" noChangeArrowheads="1"/>
            </p:cNvSpPr>
            <p:nvPr/>
          </p:nvSpPr>
          <p:spPr bwMode="auto">
            <a:xfrm rot="19657005" flipH="1">
              <a:off x="960" y="1588"/>
              <a:ext cx="88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92" name="Oval 1433"/>
            <p:cNvSpPr>
              <a:spLocks noChangeAspect="1" noChangeArrowheads="1"/>
            </p:cNvSpPr>
            <p:nvPr/>
          </p:nvSpPr>
          <p:spPr bwMode="auto">
            <a:xfrm rot="20513477" flipH="1">
              <a:off x="785" y="1723"/>
              <a:ext cx="88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93" name="Oval 1434"/>
            <p:cNvSpPr>
              <a:spLocks noChangeAspect="1" noChangeArrowheads="1"/>
            </p:cNvSpPr>
            <p:nvPr/>
          </p:nvSpPr>
          <p:spPr bwMode="auto">
            <a:xfrm rot="692669" flipH="1">
              <a:off x="579" y="1750"/>
              <a:ext cx="88" cy="3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94" name="Oval 1435"/>
            <p:cNvSpPr>
              <a:spLocks noChangeAspect="1" noChangeArrowheads="1"/>
            </p:cNvSpPr>
            <p:nvPr/>
          </p:nvSpPr>
          <p:spPr bwMode="auto">
            <a:xfrm rot="2641392" flipH="1">
              <a:off x="373" y="1650"/>
              <a:ext cx="88" cy="3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95" name="Oval 1436"/>
            <p:cNvSpPr>
              <a:spLocks noChangeAspect="1" noChangeArrowheads="1"/>
            </p:cNvSpPr>
            <p:nvPr/>
          </p:nvSpPr>
          <p:spPr bwMode="auto">
            <a:xfrm rot="4609002" flipH="1">
              <a:off x="247" y="1449"/>
              <a:ext cx="102" cy="2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rot="10800000"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96" name="Oval 1437"/>
            <p:cNvSpPr>
              <a:spLocks noChangeAspect="1" noChangeArrowheads="1"/>
            </p:cNvSpPr>
            <p:nvPr/>
          </p:nvSpPr>
          <p:spPr bwMode="auto">
            <a:xfrm rot="6500192" flipH="1">
              <a:off x="270" y="1198"/>
              <a:ext cx="100" cy="2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rot="10800000"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97" name="Oval 1438"/>
            <p:cNvSpPr>
              <a:spLocks noChangeAspect="1" noChangeArrowheads="1"/>
            </p:cNvSpPr>
            <p:nvPr/>
          </p:nvSpPr>
          <p:spPr bwMode="auto">
            <a:xfrm rot="19421322" flipH="1">
              <a:off x="411" y="1012"/>
              <a:ext cx="88" cy="3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98" name="Oval 1439"/>
            <p:cNvSpPr>
              <a:spLocks noChangeAspect="1" noChangeArrowheads="1"/>
            </p:cNvSpPr>
            <p:nvPr/>
          </p:nvSpPr>
          <p:spPr bwMode="auto">
            <a:xfrm rot="21410630" flipH="1">
              <a:off x="593" y="939"/>
              <a:ext cx="89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99" name="Oval 1440"/>
            <p:cNvSpPr>
              <a:spLocks noChangeAspect="1" noChangeArrowheads="1"/>
            </p:cNvSpPr>
            <p:nvPr/>
          </p:nvSpPr>
          <p:spPr bwMode="auto">
            <a:xfrm rot="1401974" flipH="1">
              <a:off x="809" y="988"/>
              <a:ext cx="88" cy="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00" name="Oval 1441"/>
            <p:cNvSpPr>
              <a:spLocks noChangeAspect="1" noChangeArrowheads="1"/>
            </p:cNvSpPr>
            <p:nvPr/>
          </p:nvSpPr>
          <p:spPr bwMode="auto">
            <a:xfrm rot="2083041" flipH="1">
              <a:off x="976" y="1116"/>
              <a:ext cx="88" cy="3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01" name="Oval 1442"/>
            <p:cNvSpPr>
              <a:spLocks noChangeAspect="1" noChangeArrowheads="1"/>
            </p:cNvSpPr>
            <p:nvPr/>
          </p:nvSpPr>
          <p:spPr bwMode="auto">
            <a:xfrm rot="19657005" flipH="1">
              <a:off x="995" y="1635"/>
              <a:ext cx="89" cy="3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02" name="Oval 1443"/>
            <p:cNvSpPr>
              <a:spLocks noChangeAspect="1" noChangeArrowheads="1"/>
            </p:cNvSpPr>
            <p:nvPr/>
          </p:nvSpPr>
          <p:spPr bwMode="auto">
            <a:xfrm rot="20513477" flipH="1">
              <a:off x="794" y="1780"/>
              <a:ext cx="88" cy="3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03" name="Oval 1444"/>
            <p:cNvSpPr>
              <a:spLocks noChangeAspect="1" noChangeArrowheads="1"/>
            </p:cNvSpPr>
            <p:nvPr/>
          </p:nvSpPr>
          <p:spPr bwMode="auto">
            <a:xfrm rot="692669" flipH="1">
              <a:off x="571" y="1815"/>
              <a:ext cx="88" cy="3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04" name="Oval 1445"/>
            <p:cNvSpPr>
              <a:spLocks noChangeAspect="1" noChangeArrowheads="1"/>
            </p:cNvSpPr>
            <p:nvPr/>
          </p:nvSpPr>
          <p:spPr bwMode="auto">
            <a:xfrm rot="2641392" flipH="1">
              <a:off x="341" y="1689"/>
              <a:ext cx="87" cy="3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05" name="Oval 1446"/>
            <p:cNvSpPr>
              <a:spLocks noChangeAspect="1" noChangeArrowheads="1"/>
            </p:cNvSpPr>
            <p:nvPr/>
          </p:nvSpPr>
          <p:spPr bwMode="auto">
            <a:xfrm rot="4609002" flipH="1">
              <a:off x="204" y="1465"/>
              <a:ext cx="101" cy="29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rot="10800000"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06" name="Oval 1447"/>
            <p:cNvSpPr>
              <a:spLocks noChangeAspect="1" noChangeArrowheads="1"/>
            </p:cNvSpPr>
            <p:nvPr/>
          </p:nvSpPr>
          <p:spPr bwMode="auto">
            <a:xfrm rot="6500192" flipH="1">
              <a:off x="223" y="1179"/>
              <a:ext cx="101" cy="29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rot="10800000"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07" name="Oval 1448"/>
            <p:cNvSpPr>
              <a:spLocks noChangeAspect="1" noChangeArrowheads="1"/>
            </p:cNvSpPr>
            <p:nvPr/>
          </p:nvSpPr>
          <p:spPr bwMode="auto">
            <a:xfrm rot="19421322" flipH="1">
              <a:off x="378" y="964"/>
              <a:ext cx="88" cy="3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08" name="Oval 1449"/>
            <p:cNvSpPr>
              <a:spLocks noChangeAspect="1" noChangeArrowheads="1"/>
            </p:cNvSpPr>
            <p:nvPr/>
          </p:nvSpPr>
          <p:spPr bwMode="auto">
            <a:xfrm rot="21410630" flipH="1">
              <a:off x="593" y="881"/>
              <a:ext cx="89" cy="3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09" name="Oval 1450"/>
            <p:cNvSpPr>
              <a:spLocks noChangeAspect="1" noChangeArrowheads="1"/>
            </p:cNvSpPr>
            <p:nvPr/>
          </p:nvSpPr>
          <p:spPr bwMode="auto">
            <a:xfrm rot="1401974" flipH="1">
              <a:off x="836" y="930"/>
              <a:ext cx="89" cy="3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10" name="Oval 1451"/>
            <p:cNvSpPr>
              <a:spLocks noChangeAspect="1" noChangeArrowheads="1"/>
            </p:cNvSpPr>
            <p:nvPr/>
          </p:nvSpPr>
          <p:spPr bwMode="auto">
            <a:xfrm rot="2083041" flipH="1">
              <a:off x="1006" y="1069"/>
              <a:ext cx="88" cy="3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11" name="Oval 1452"/>
            <p:cNvSpPr>
              <a:spLocks noChangeAspect="1" noChangeArrowheads="1"/>
            </p:cNvSpPr>
            <p:nvPr/>
          </p:nvSpPr>
          <p:spPr bwMode="auto">
            <a:xfrm rot="-2377320">
              <a:off x="1180" y="1428"/>
              <a:ext cx="88" cy="3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12" name="Line 1453"/>
            <p:cNvSpPr>
              <a:spLocks noChangeAspect="1" noChangeShapeType="1"/>
            </p:cNvSpPr>
            <p:nvPr/>
          </p:nvSpPr>
          <p:spPr bwMode="auto">
            <a:xfrm flipH="1" flipV="1">
              <a:off x="2310" y="1062"/>
              <a:ext cx="55" cy="121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113" name="Line 1454"/>
            <p:cNvSpPr>
              <a:spLocks noChangeAspect="1" noChangeShapeType="1"/>
            </p:cNvSpPr>
            <p:nvPr/>
          </p:nvSpPr>
          <p:spPr bwMode="auto">
            <a:xfrm flipH="1" flipV="1">
              <a:off x="2195" y="1030"/>
              <a:ext cx="80" cy="10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114" name="Line 1455"/>
            <p:cNvSpPr>
              <a:spLocks noChangeAspect="1" noChangeShapeType="1"/>
            </p:cNvSpPr>
            <p:nvPr/>
          </p:nvSpPr>
          <p:spPr bwMode="auto">
            <a:xfrm>
              <a:off x="1234" y="1242"/>
              <a:ext cx="72" cy="56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115" name="Line 1456"/>
            <p:cNvSpPr>
              <a:spLocks noChangeAspect="1" noChangeShapeType="1"/>
            </p:cNvSpPr>
            <p:nvPr/>
          </p:nvSpPr>
          <p:spPr bwMode="auto">
            <a:xfrm flipH="1" flipV="1">
              <a:off x="1124" y="1249"/>
              <a:ext cx="84" cy="6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116" name="Text Box 1457"/>
            <p:cNvSpPr txBox="1">
              <a:spLocks noChangeAspect="1" noChangeArrowheads="1"/>
            </p:cNvSpPr>
            <p:nvPr/>
          </p:nvSpPr>
          <p:spPr bwMode="auto">
            <a:xfrm>
              <a:off x="1156" y="1103"/>
              <a:ext cx="1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2117" name="Text Box 1458"/>
            <p:cNvSpPr txBox="1">
              <a:spLocks noChangeAspect="1" noChangeArrowheads="1"/>
            </p:cNvSpPr>
            <p:nvPr/>
          </p:nvSpPr>
          <p:spPr bwMode="auto">
            <a:xfrm>
              <a:off x="1023" y="961"/>
              <a:ext cx="1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2</a:t>
              </a:r>
            </a:p>
          </p:txBody>
        </p:sp>
        <p:sp>
          <p:nvSpPr>
            <p:cNvPr id="2118" name="Text Box 1459"/>
            <p:cNvSpPr txBox="1">
              <a:spLocks noChangeAspect="1" noChangeArrowheads="1"/>
            </p:cNvSpPr>
            <p:nvPr/>
          </p:nvSpPr>
          <p:spPr bwMode="auto">
            <a:xfrm>
              <a:off x="847" y="831"/>
              <a:ext cx="1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3</a:t>
              </a:r>
            </a:p>
          </p:txBody>
        </p:sp>
        <p:sp>
          <p:nvSpPr>
            <p:cNvPr id="2119" name="Text Box 1460"/>
            <p:cNvSpPr txBox="1">
              <a:spLocks noChangeAspect="1" noChangeArrowheads="1"/>
            </p:cNvSpPr>
            <p:nvPr/>
          </p:nvSpPr>
          <p:spPr bwMode="auto">
            <a:xfrm>
              <a:off x="575" y="770"/>
              <a:ext cx="1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4</a:t>
              </a:r>
            </a:p>
          </p:txBody>
        </p:sp>
        <p:sp>
          <p:nvSpPr>
            <p:cNvPr id="2120" name="Text Box 1461"/>
            <p:cNvSpPr txBox="1">
              <a:spLocks noChangeAspect="1" noChangeArrowheads="1"/>
            </p:cNvSpPr>
            <p:nvPr/>
          </p:nvSpPr>
          <p:spPr bwMode="auto">
            <a:xfrm>
              <a:off x="340" y="859"/>
              <a:ext cx="1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5</a:t>
              </a:r>
            </a:p>
          </p:txBody>
        </p:sp>
        <p:sp>
          <p:nvSpPr>
            <p:cNvPr id="2121" name="Text Box 1462"/>
            <p:cNvSpPr txBox="1">
              <a:spLocks noChangeAspect="1" noChangeArrowheads="1"/>
            </p:cNvSpPr>
            <p:nvPr/>
          </p:nvSpPr>
          <p:spPr bwMode="auto">
            <a:xfrm>
              <a:off x="160" y="1087"/>
              <a:ext cx="1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6</a:t>
              </a:r>
            </a:p>
          </p:txBody>
        </p:sp>
        <p:sp>
          <p:nvSpPr>
            <p:cNvPr id="2122" name="Text Box 1463"/>
            <p:cNvSpPr txBox="1">
              <a:spLocks noChangeAspect="1" noChangeArrowheads="1"/>
            </p:cNvSpPr>
            <p:nvPr/>
          </p:nvSpPr>
          <p:spPr bwMode="auto">
            <a:xfrm>
              <a:off x="96" y="1416"/>
              <a:ext cx="11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7</a:t>
              </a:r>
            </a:p>
          </p:txBody>
        </p:sp>
        <p:sp>
          <p:nvSpPr>
            <p:cNvPr id="2123" name="Text Box 1464"/>
            <p:cNvSpPr txBox="1">
              <a:spLocks noChangeAspect="1" noChangeArrowheads="1"/>
            </p:cNvSpPr>
            <p:nvPr/>
          </p:nvSpPr>
          <p:spPr bwMode="auto">
            <a:xfrm>
              <a:off x="284" y="1682"/>
              <a:ext cx="1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8</a:t>
              </a:r>
            </a:p>
          </p:txBody>
        </p:sp>
        <p:sp>
          <p:nvSpPr>
            <p:cNvPr id="2124" name="Text Box 1465"/>
            <p:cNvSpPr txBox="1">
              <a:spLocks noChangeAspect="1" noChangeArrowheads="1"/>
            </p:cNvSpPr>
            <p:nvPr/>
          </p:nvSpPr>
          <p:spPr bwMode="auto">
            <a:xfrm>
              <a:off x="565" y="1835"/>
              <a:ext cx="11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9</a:t>
              </a:r>
            </a:p>
          </p:txBody>
        </p:sp>
        <p:sp>
          <p:nvSpPr>
            <p:cNvPr id="2125" name="Text Box 1466"/>
            <p:cNvSpPr txBox="1">
              <a:spLocks noChangeAspect="1" noChangeArrowheads="1"/>
            </p:cNvSpPr>
            <p:nvPr/>
          </p:nvSpPr>
          <p:spPr bwMode="auto">
            <a:xfrm>
              <a:off x="776" y="1791"/>
              <a:ext cx="21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10</a:t>
              </a:r>
            </a:p>
          </p:txBody>
        </p:sp>
        <p:sp>
          <p:nvSpPr>
            <p:cNvPr id="2126" name="Text Box 1467"/>
            <p:cNvSpPr txBox="1">
              <a:spLocks noChangeAspect="1" noChangeArrowheads="1"/>
            </p:cNvSpPr>
            <p:nvPr/>
          </p:nvSpPr>
          <p:spPr bwMode="auto">
            <a:xfrm>
              <a:off x="972" y="1673"/>
              <a:ext cx="19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11</a:t>
              </a:r>
            </a:p>
          </p:txBody>
        </p:sp>
        <p:sp>
          <p:nvSpPr>
            <p:cNvPr id="2127" name="Text Box 1468"/>
            <p:cNvSpPr txBox="1">
              <a:spLocks noChangeAspect="1" noChangeArrowheads="1"/>
            </p:cNvSpPr>
            <p:nvPr/>
          </p:nvSpPr>
          <p:spPr bwMode="auto">
            <a:xfrm>
              <a:off x="1097" y="1485"/>
              <a:ext cx="247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12</a:t>
              </a:r>
            </a:p>
          </p:txBody>
        </p:sp>
        <p:sp>
          <p:nvSpPr>
            <p:cNvPr id="2128" name="Text Box 1469"/>
            <p:cNvSpPr txBox="1">
              <a:spLocks noChangeAspect="1" noChangeArrowheads="1"/>
            </p:cNvSpPr>
            <p:nvPr/>
          </p:nvSpPr>
          <p:spPr bwMode="auto">
            <a:xfrm>
              <a:off x="1328" y="1096"/>
              <a:ext cx="178" cy="2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13</a:t>
              </a:r>
            </a:p>
          </p:txBody>
        </p:sp>
        <p:sp>
          <p:nvSpPr>
            <p:cNvPr id="2129" name="Text Box 1470"/>
            <p:cNvSpPr txBox="1">
              <a:spLocks noChangeAspect="1" noChangeArrowheads="1"/>
            </p:cNvSpPr>
            <p:nvPr/>
          </p:nvSpPr>
          <p:spPr bwMode="auto">
            <a:xfrm>
              <a:off x="1472" y="949"/>
              <a:ext cx="19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14</a:t>
              </a:r>
            </a:p>
          </p:txBody>
        </p:sp>
        <p:sp>
          <p:nvSpPr>
            <p:cNvPr id="2130" name="Text Box 1471"/>
            <p:cNvSpPr txBox="1">
              <a:spLocks noChangeAspect="1" noChangeArrowheads="1"/>
            </p:cNvSpPr>
            <p:nvPr/>
          </p:nvSpPr>
          <p:spPr bwMode="auto">
            <a:xfrm>
              <a:off x="1640" y="809"/>
              <a:ext cx="197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15</a:t>
              </a:r>
            </a:p>
          </p:txBody>
        </p:sp>
        <p:sp>
          <p:nvSpPr>
            <p:cNvPr id="2131" name="Text Box 1472"/>
            <p:cNvSpPr txBox="1">
              <a:spLocks noChangeAspect="1" noChangeArrowheads="1"/>
            </p:cNvSpPr>
            <p:nvPr/>
          </p:nvSpPr>
          <p:spPr bwMode="auto">
            <a:xfrm>
              <a:off x="1889" y="770"/>
              <a:ext cx="19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16</a:t>
              </a:r>
            </a:p>
          </p:txBody>
        </p:sp>
        <p:sp>
          <p:nvSpPr>
            <p:cNvPr id="2132" name="Text Box 1473"/>
            <p:cNvSpPr txBox="1">
              <a:spLocks noChangeAspect="1" noChangeArrowheads="1"/>
            </p:cNvSpPr>
            <p:nvPr/>
          </p:nvSpPr>
          <p:spPr bwMode="auto">
            <a:xfrm>
              <a:off x="2170" y="902"/>
              <a:ext cx="227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17</a:t>
              </a:r>
            </a:p>
          </p:txBody>
        </p:sp>
        <p:sp>
          <p:nvSpPr>
            <p:cNvPr id="2133" name="Text Box 1474"/>
            <p:cNvSpPr txBox="1">
              <a:spLocks noChangeAspect="1" noChangeArrowheads="1"/>
            </p:cNvSpPr>
            <p:nvPr/>
          </p:nvSpPr>
          <p:spPr bwMode="auto">
            <a:xfrm>
              <a:off x="2304" y="1056"/>
              <a:ext cx="2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18</a:t>
              </a:r>
            </a:p>
          </p:txBody>
        </p:sp>
        <p:sp>
          <p:nvSpPr>
            <p:cNvPr id="2134" name="Text Box 1475"/>
            <p:cNvSpPr txBox="1">
              <a:spLocks noChangeAspect="1" noChangeArrowheads="1"/>
            </p:cNvSpPr>
            <p:nvPr/>
          </p:nvSpPr>
          <p:spPr bwMode="auto">
            <a:xfrm>
              <a:off x="2326" y="1478"/>
              <a:ext cx="194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19</a:t>
              </a:r>
            </a:p>
          </p:txBody>
        </p:sp>
        <p:sp>
          <p:nvSpPr>
            <p:cNvPr id="2135" name="Text Box 1476"/>
            <p:cNvSpPr txBox="1">
              <a:spLocks noChangeAspect="1" noChangeArrowheads="1"/>
            </p:cNvSpPr>
            <p:nvPr/>
          </p:nvSpPr>
          <p:spPr bwMode="auto">
            <a:xfrm>
              <a:off x="2201" y="1711"/>
              <a:ext cx="201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20</a:t>
              </a:r>
            </a:p>
          </p:txBody>
        </p:sp>
        <p:sp>
          <p:nvSpPr>
            <p:cNvPr id="2136" name="Text Box 1477"/>
            <p:cNvSpPr txBox="1">
              <a:spLocks noChangeAspect="1" noChangeArrowheads="1"/>
            </p:cNvSpPr>
            <p:nvPr/>
          </p:nvSpPr>
          <p:spPr bwMode="auto">
            <a:xfrm>
              <a:off x="1952" y="1825"/>
              <a:ext cx="191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21</a:t>
              </a:r>
            </a:p>
          </p:txBody>
        </p:sp>
        <p:sp>
          <p:nvSpPr>
            <p:cNvPr id="2137" name="Text Box 1478"/>
            <p:cNvSpPr txBox="1">
              <a:spLocks noChangeAspect="1" noChangeArrowheads="1"/>
            </p:cNvSpPr>
            <p:nvPr/>
          </p:nvSpPr>
          <p:spPr bwMode="auto">
            <a:xfrm>
              <a:off x="1702" y="1813"/>
              <a:ext cx="191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22</a:t>
              </a:r>
            </a:p>
          </p:txBody>
        </p:sp>
        <p:sp>
          <p:nvSpPr>
            <p:cNvPr id="2138" name="Text Box 1479"/>
            <p:cNvSpPr txBox="1">
              <a:spLocks noChangeAspect="1" noChangeArrowheads="1"/>
            </p:cNvSpPr>
            <p:nvPr/>
          </p:nvSpPr>
          <p:spPr bwMode="auto">
            <a:xfrm>
              <a:off x="1501" y="1653"/>
              <a:ext cx="216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23</a:t>
              </a:r>
            </a:p>
          </p:txBody>
        </p:sp>
        <p:sp>
          <p:nvSpPr>
            <p:cNvPr id="2139" name="Text Box 1480"/>
            <p:cNvSpPr txBox="1">
              <a:spLocks noChangeAspect="1" noChangeArrowheads="1"/>
            </p:cNvSpPr>
            <p:nvPr/>
          </p:nvSpPr>
          <p:spPr bwMode="auto">
            <a:xfrm>
              <a:off x="1338" y="1499"/>
              <a:ext cx="19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FF00FF"/>
                  </a:solidFill>
                  <a:latin typeface="Arial Unicode MS" pitchFamily="34" charset="-128"/>
                </a:rPr>
                <a:t>24</a:t>
              </a:r>
            </a:p>
          </p:txBody>
        </p:sp>
        <p:sp>
          <p:nvSpPr>
            <p:cNvPr id="2140" name="Text Box 1481"/>
            <p:cNvSpPr txBox="1">
              <a:spLocks noChangeAspect="1" noChangeArrowheads="1"/>
            </p:cNvSpPr>
            <p:nvPr/>
          </p:nvSpPr>
          <p:spPr bwMode="auto">
            <a:xfrm>
              <a:off x="1102" y="1264"/>
              <a:ext cx="1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2141" name="Text Box 1482"/>
            <p:cNvSpPr txBox="1">
              <a:spLocks noChangeAspect="1" noChangeArrowheads="1"/>
            </p:cNvSpPr>
            <p:nvPr/>
          </p:nvSpPr>
          <p:spPr bwMode="auto">
            <a:xfrm>
              <a:off x="926" y="1118"/>
              <a:ext cx="11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2</a:t>
              </a:r>
            </a:p>
          </p:txBody>
        </p:sp>
        <p:sp>
          <p:nvSpPr>
            <p:cNvPr id="2142" name="Text Box 1483"/>
            <p:cNvSpPr txBox="1">
              <a:spLocks noChangeAspect="1" noChangeArrowheads="1"/>
            </p:cNvSpPr>
            <p:nvPr/>
          </p:nvSpPr>
          <p:spPr bwMode="auto">
            <a:xfrm>
              <a:off x="757" y="992"/>
              <a:ext cx="11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3</a:t>
              </a:r>
            </a:p>
          </p:txBody>
        </p:sp>
        <p:sp>
          <p:nvSpPr>
            <p:cNvPr id="2143" name="Text Box 1484"/>
            <p:cNvSpPr txBox="1">
              <a:spLocks noChangeAspect="1" noChangeArrowheads="1"/>
            </p:cNvSpPr>
            <p:nvPr/>
          </p:nvSpPr>
          <p:spPr bwMode="auto">
            <a:xfrm>
              <a:off x="573" y="953"/>
              <a:ext cx="11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4</a:t>
              </a:r>
            </a:p>
          </p:txBody>
        </p:sp>
        <p:sp>
          <p:nvSpPr>
            <p:cNvPr id="2144" name="Text Box 1485"/>
            <p:cNvSpPr txBox="1">
              <a:spLocks noChangeAspect="1" noChangeArrowheads="1"/>
            </p:cNvSpPr>
            <p:nvPr/>
          </p:nvSpPr>
          <p:spPr bwMode="auto">
            <a:xfrm>
              <a:off x="425" y="1014"/>
              <a:ext cx="12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5</a:t>
              </a:r>
            </a:p>
          </p:txBody>
        </p:sp>
        <p:sp>
          <p:nvSpPr>
            <p:cNvPr id="2145" name="Text Box 1486"/>
            <p:cNvSpPr txBox="1">
              <a:spLocks noChangeAspect="1" noChangeArrowheads="1"/>
            </p:cNvSpPr>
            <p:nvPr/>
          </p:nvSpPr>
          <p:spPr bwMode="auto">
            <a:xfrm>
              <a:off x="306" y="1160"/>
              <a:ext cx="1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6</a:t>
              </a:r>
            </a:p>
          </p:txBody>
        </p:sp>
        <p:sp>
          <p:nvSpPr>
            <p:cNvPr id="2146" name="Text Box 1487"/>
            <p:cNvSpPr txBox="1">
              <a:spLocks noChangeAspect="1" noChangeArrowheads="1"/>
            </p:cNvSpPr>
            <p:nvPr/>
          </p:nvSpPr>
          <p:spPr bwMode="auto">
            <a:xfrm>
              <a:off x="282" y="1382"/>
              <a:ext cx="11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7</a:t>
              </a:r>
            </a:p>
          </p:txBody>
        </p:sp>
        <p:sp>
          <p:nvSpPr>
            <p:cNvPr id="2147" name="Text Box 1488"/>
            <p:cNvSpPr txBox="1">
              <a:spLocks noChangeAspect="1" noChangeArrowheads="1"/>
            </p:cNvSpPr>
            <p:nvPr/>
          </p:nvSpPr>
          <p:spPr bwMode="auto">
            <a:xfrm>
              <a:off x="387" y="1559"/>
              <a:ext cx="11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8</a:t>
              </a:r>
            </a:p>
          </p:txBody>
        </p:sp>
        <p:sp>
          <p:nvSpPr>
            <p:cNvPr id="2148" name="Text Box 1489"/>
            <p:cNvSpPr txBox="1">
              <a:spLocks noChangeAspect="1" noChangeArrowheads="1"/>
            </p:cNvSpPr>
            <p:nvPr/>
          </p:nvSpPr>
          <p:spPr bwMode="auto">
            <a:xfrm>
              <a:off x="565" y="1640"/>
              <a:ext cx="11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9</a:t>
              </a:r>
            </a:p>
          </p:txBody>
        </p:sp>
        <p:sp>
          <p:nvSpPr>
            <p:cNvPr id="2149" name="Text Box 1490"/>
            <p:cNvSpPr txBox="1">
              <a:spLocks noChangeAspect="1" noChangeArrowheads="1"/>
            </p:cNvSpPr>
            <p:nvPr/>
          </p:nvSpPr>
          <p:spPr bwMode="auto">
            <a:xfrm>
              <a:off x="705" y="1605"/>
              <a:ext cx="188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10</a:t>
              </a:r>
            </a:p>
          </p:txBody>
        </p:sp>
        <p:sp>
          <p:nvSpPr>
            <p:cNvPr id="2150" name="Text Box 1491"/>
            <p:cNvSpPr txBox="1">
              <a:spLocks noChangeAspect="1" noChangeArrowheads="1"/>
            </p:cNvSpPr>
            <p:nvPr/>
          </p:nvSpPr>
          <p:spPr bwMode="auto">
            <a:xfrm>
              <a:off x="889" y="1458"/>
              <a:ext cx="221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11</a:t>
              </a:r>
            </a:p>
          </p:txBody>
        </p:sp>
        <p:sp>
          <p:nvSpPr>
            <p:cNvPr id="2151" name="Text Box 1492"/>
            <p:cNvSpPr txBox="1">
              <a:spLocks noChangeAspect="1" noChangeArrowheads="1"/>
            </p:cNvSpPr>
            <p:nvPr/>
          </p:nvSpPr>
          <p:spPr bwMode="auto">
            <a:xfrm>
              <a:off x="1034" y="1363"/>
              <a:ext cx="23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12</a:t>
              </a:r>
            </a:p>
          </p:txBody>
        </p:sp>
        <p:sp>
          <p:nvSpPr>
            <p:cNvPr id="2152" name="Text Box 1493"/>
            <p:cNvSpPr txBox="1">
              <a:spLocks noChangeAspect="1" noChangeArrowheads="1"/>
            </p:cNvSpPr>
            <p:nvPr/>
          </p:nvSpPr>
          <p:spPr bwMode="auto">
            <a:xfrm>
              <a:off x="1402" y="1238"/>
              <a:ext cx="207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13</a:t>
              </a:r>
            </a:p>
          </p:txBody>
        </p:sp>
        <p:sp>
          <p:nvSpPr>
            <p:cNvPr id="2153" name="Text Box 1494"/>
            <p:cNvSpPr txBox="1">
              <a:spLocks noChangeAspect="1" noChangeArrowheads="1"/>
            </p:cNvSpPr>
            <p:nvPr/>
          </p:nvSpPr>
          <p:spPr bwMode="auto">
            <a:xfrm>
              <a:off x="1584" y="1118"/>
              <a:ext cx="21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14</a:t>
              </a:r>
            </a:p>
          </p:txBody>
        </p:sp>
        <p:sp>
          <p:nvSpPr>
            <p:cNvPr id="2154" name="Text Box 1495"/>
            <p:cNvSpPr txBox="1">
              <a:spLocks noChangeAspect="1" noChangeArrowheads="1"/>
            </p:cNvSpPr>
            <p:nvPr/>
          </p:nvSpPr>
          <p:spPr bwMode="auto">
            <a:xfrm>
              <a:off x="1718" y="995"/>
              <a:ext cx="203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15</a:t>
              </a:r>
            </a:p>
          </p:txBody>
        </p:sp>
        <p:sp>
          <p:nvSpPr>
            <p:cNvPr id="2155" name="Text Box 1496"/>
            <p:cNvSpPr txBox="1">
              <a:spLocks noChangeAspect="1" noChangeArrowheads="1"/>
            </p:cNvSpPr>
            <p:nvPr/>
          </p:nvSpPr>
          <p:spPr bwMode="auto">
            <a:xfrm>
              <a:off x="1909" y="971"/>
              <a:ext cx="191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16</a:t>
              </a:r>
            </a:p>
          </p:txBody>
        </p:sp>
        <p:sp>
          <p:nvSpPr>
            <p:cNvPr id="2156" name="Text Box 1497"/>
            <p:cNvSpPr txBox="1">
              <a:spLocks noChangeAspect="1" noChangeArrowheads="1"/>
            </p:cNvSpPr>
            <p:nvPr/>
          </p:nvSpPr>
          <p:spPr bwMode="auto">
            <a:xfrm>
              <a:off x="2045" y="1032"/>
              <a:ext cx="22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17</a:t>
              </a:r>
            </a:p>
          </p:txBody>
        </p:sp>
        <p:sp>
          <p:nvSpPr>
            <p:cNvPr id="2157" name="Text Box 1498"/>
            <p:cNvSpPr txBox="1">
              <a:spLocks noChangeAspect="1" noChangeArrowheads="1"/>
            </p:cNvSpPr>
            <p:nvPr/>
          </p:nvSpPr>
          <p:spPr bwMode="auto">
            <a:xfrm>
              <a:off x="2139" y="1176"/>
              <a:ext cx="22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18</a:t>
              </a:r>
            </a:p>
          </p:txBody>
        </p:sp>
        <p:sp>
          <p:nvSpPr>
            <p:cNvPr id="2158" name="Text Box 1499"/>
            <p:cNvSpPr txBox="1">
              <a:spLocks noChangeAspect="1" noChangeArrowheads="1"/>
            </p:cNvSpPr>
            <p:nvPr/>
          </p:nvSpPr>
          <p:spPr bwMode="auto">
            <a:xfrm>
              <a:off x="2170" y="1381"/>
              <a:ext cx="204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19</a:t>
              </a:r>
            </a:p>
          </p:txBody>
        </p:sp>
        <p:sp>
          <p:nvSpPr>
            <p:cNvPr id="2159" name="Text Box 1500"/>
            <p:cNvSpPr txBox="1">
              <a:spLocks noChangeAspect="1" noChangeArrowheads="1"/>
            </p:cNvSpPr>
            <p:nvPr/>
          </p:nvSpPr>
          <p:spPr bwMode="auto">
            <a:xfrm>
              <a:off x="2060" y="1554"/>
              <a:ext cx="203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20</a:t>
              </a:r>
            </a:p>
          </p:txBody>
        </p:sp>
        <p:sp>
          <p:nvSpPr>
            <p:cNvPr id="2160" name="Text Box 1501"/>
            <p:cNvSpPr txBox="1">
              <a:spLocks noChangeAspect="1" noChangeArrowheads="1"/>
            </p:cNvSpPr>
            <p:nvPr/>
          </p:nvSpPr>
          <p:spPr bwMode="auto">
            <a:xfrm>
              <a:off x="1921" y="1641"/>
              <a:ext cx="20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21</a:t>
              </a:r>
            </a:p>
          </p:txBody>
        </p:sp>
        <p:sp>
          <p:nvSpPr>
            <p:cNvPr id="2161" name="Text Box 1502"/>
            <p:cNvSpPr txBox="1">
              <a:spLocks noChangeAspect="1" noChangeArrowheads="1"/>
            </p:cNvSpPr>
            <p:nvPr/>
          </p:nvSpPr>
          <p:spPr bwMode="auto">
            <a:xfrm>
              <a:off x="1758" y="1617"/>
              <a:ext cx="20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22</a:t>
              </a:r>
            </a:p>
          </p:txBody>
        </p:sp>
        <p:sp>
          <p:nvSpPr>
            <p:cNvPr id="2162" name="Text Box 1503"/>
            <p:cNvSpPr txBox="1">
              <a:spLocks noChangeAspect="1" noChangeArrowheads="1"/>
            </p:cNvSpPr>
            <p:nvPr/>
          </p:nvSpPr>
          <p:spPr bwMode="auto">
            <a:xfrm>
              <a:off x="1611" y="1487"/>
              <a:ext cx="21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23</a:t>
              </a:r>
            </a:p>
          </p:txBody>
        </p:sp>
        <p:sp>
          <p:nvSpPr>
            <p:cNvPr id="2163" name="Text Box 1504"/>
            <p:cNvSpPr txBox="1">
              <a:spLocks noChangeAspect="1" noChangeArrowheads="1"/>
            </p:cNvSpPr>
            <p:nvPr/>
          </p:nvSpPr>
          <p:spPr bwMode="auto">
            <a:xfrm>
              <a:off x="1444" y="1379"/>
              <a:ext cx="20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solidFill>
                    <a:srgbClr val="0000FF"/>
                  </a:solidFill>
                  <a:latin typeface="Arial Unicode MS" pitchFamily="34" charset="-128"/>
                </a:rPr>
                <a:t>24</a:t>
              </a:r>
            </a:p>
          </p:txBody>
        </p:sp>
        <p:sp>
          <p:nvSpPr>
            <p:cNvPr id="2164" name="Arc 1505"/>
            <p:cNvSpPr>
              <a:spLocks noChangeAspect="1"/>
            </p:cNvSpPr>
            <p:nvPr/>
          </p:nvSpPr>
          <p:spPr bwMode="auto">
            <a:xfrm rot="4638653">
              <a:off x="2108" y="1438"/>
              <a:ext cx="445" cy="4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FF"/>
              </a:solidFill>
              <a:prstDash val="dash"/>
              <a:round/>
              <a:headEnd type="triangle" w="med" len="med"/>
              <a:tailEnd/>
            </a:ln>
          </p:spPr>
          <p:txBody>
            <a:bodyPr rot="10800000"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65" name="Arc 1506"/>
            <p:cNvSpPr>
              <a:spLocks noChangeAspect="1"/>
            </p:cNvSpPr>
            <p:nvPr/>
          </p:nvSpPr>
          <p:spPr bwMode="auto">
            <a:xfrm rot="5040062">
              <a:off x="1962" y="1368"/>
              <a:ext cx="256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 rot="10800000"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66" name="AutoShape 1507"/>
            <p:cNvSpPr>
              <a:spLocks noChangeAspect="1"/>
            </p:cNvSpPr>
            <p:nvPr/>
          </p:nvSpPr>
          <p:spPr bwMode="auto">
            <a:xfrm rot="6868485">
              <a:off x="2134" y="676"/>
              <a:ext cx="85" cy="283"/>
            </a:xfrm>
            <a:prstGeom prst="leftBrace">
              <a:avLst>
                <a:gd name="adj1" fmla="val 27745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67" name="AutoShape 1508"/>
            <p:cNvSpPr>
              <a:spLocks noChangeAspect="1"/>
            </p:cNvSpPr>
            <p:nvPr/>
          </p:nvSpPr>
          <p:spPr bwMode="auto">
            <a:xfrm rot="-7561357">
              <a:off x="1332" y="1292"/>
              <a:ext cx="95" cy="291"/>
            </a:xfrm>
            <a:prstGeom prst="leftBrace">
              <a:avLst>
                <a:gd name="adj1" fmla="val 25526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68" name="Text Box 1509"/>
            <p:cNvSpPr txBox="1">
              <a:spLocks noChangeAspect="1" noChangeArrowheads="1"/>
            </p:cNvSpPr>
            <p:nvPr/>
          </p:nvSpPr>
          <p:spPr bwMode="auto">
            <a:xfrm>
              <a:off x="2160" y="694"/>
              <a:ext cx="335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>
                  <a:latin typeface="Arial Unicode MS" pitchFamily="34" charset="-128"/>
                </a:rPr>
                <a:t>~</a:t>
              </a:r>
              <a:r>
                <a:rPr lang="en-US" sz="800" b="1" i="1">
                  <a:latin typeface="Arial Unicode MS" pitchFamily="34" charset="-128"/>
                </a:rPr>
                <a:t>D</a:t>
              </a:r>
              <a:r>
                <a:rPr lang="en-US" sz="800" b="1" baseline="-25000">
                  <a:latin typeface="Arial Unicode MS" pitchFamily="34" charset="-128"/>
                </a:rPr>
                <a:t>ip-ip</a:t>
              </a:r>
            </a:p>
          </p:txBody>
        </p:sp>
        <p:sp>
          <p:nvSpPr>
            <p:cNvPr id="2169" name="Text Box 1510"/>
            <p:cNvSpPr txBox="1">
              <a:spLocks noChangeAspect="1" noChangeArrowheads="1"/>
            </p:cNvSpPr>
            <p:nvPr/>
          </p:nvSpPr>
          <p:spPr bwMode="auto">
            <a:xfrm>
              <a:off x="1165" y="1659"/>
              <a:ext cx="339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i="1">
                  <a:latin typeface="Arial Unicode MS" pitchFamily="34" charset="-128"/>
                </a:rPr>
                <a:t>D</a:t>
              </a:r>
              <a:r>
                <a:rPr lang="en-US" sz="800" b="1" baseline="-25000">
                  <a:latin typeface="Arial Unicode MS" pitchFamily="34" charset="-128"/>
                </a:rPr>
                <a:t>ip-ip</a:t>
              </a:r>
            </a:p>
          </p:txBody>
        </p:sp>
        <p:sp>
          <p:nvSpPr>
            <p:cNvPr id="2170" name="Line 1511"/>
            <p:cNvSpPr>
              <a:spLocks noChangeAspect="1" noChangeShapeType="1"/>
            </p:cNvSpPr>
            <p:nvPr/>
          </p:nvSpPr>
          <p:spPr bwMode="auto">
            <a:xfrm flipH="1">
              <a:off x="1335" y="1501"/>
              <a:ext cx="40" cy="195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graphicFrame>
        <p:nvGraphicFramePr>
          <p:cNvPr id="2050" name="Object 1513"/>
          <p:cNvGraphicFramePr>
            <a:graphicFrameLocks/>
          </p:cNvGraphicFramePr>
          <p:nvPr/>
        </p:nvGraphicFramePr>
        <p:xfrm>
          <a:off x="4876800" y="2438400"/>
          <a:ext cx="4114800" cy="1600200"/>
        </p:xfrm>
        <a:graphic>
          <a:graphicData uri="http://schemas.openxmlformats.org/presentationml/2006/ole">
            <p:oleObj spid="_x0000_s2050" name="Chart" r:id="rId4" imgW="5798932" imgH="3025189" progId="Excel.Sheet.8">
              <p:embed/>
            </p:oleObj>
          </a:graphicData>
        </a:graphic>
      </p:graphicFrame>
      <p:sp>
        <p:nvSpPr>
          <p:cNvPr id="2055" name="Rectangle 1515"/>
          <p:cNvSpPr>
            <a:spLocks noChangeArrowheads="1"/>
          </p:cNvSpPr>
          <p:nvPr/>
        </p:nvSpPr>
        <p:spPr bwMode="auto">
          <a:xfrm>
            <a:off x="76200" y="609600"/>
            <a:ext cx="46482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Simulation Model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Single/multiple IP, head-on collisions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 Ideal rings for e &amp; p, a </a:t>
            </a:r>
            <a:r>
              <a:rPr lang="en-US" sz="1800">
                <a:latin typeface="Arial" charset="0"/>
                <a:sym typeface="Wingdings" pitchFamily="2" charset="2"/>
              </a:rPr>
              <a:t>linear one-turn map</a:t>
            </a:r>
            <a:endParaRPr lang="en-US" sz="18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 Radiation damping &amp; quantum excitations  </a:t>
            </a:r>
          </a:p>
          <a:p>
            <a:endParaRPr lang="en-US" sz="800" b="1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Simulation Codes 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BeamBeam3D by LBNL</a:t>
            </a:r>
          </a:p>
          <a:p>
            <a:endParaRPr lang="en-US" sz="800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Simulation Scope &amp; Limitations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10k ~ 30k turns for a typical simulation run          </a:t>
            </a:r>
          </a:p>
          <a:p>
            <a:r>
              <a:rPr lang="en-US" sz="1800">
                <a:latin typeface="Arial" charset="0"/>
              </a:rPr>
              <a:t>   (multi-days of NERSC supercomputer)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 0.15 s of storing time (12 damping times) 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  <a:sym typeface="Wingdings" pitchFamily="2" charset="2"/>
              </a:rPr>
              <a:t> reveals short-time dynamics with accuracy 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 can’t predict long term (&gt;min) dynamics</a:t>
            </a:r>
          </a:p>
        </p:txBody>
      </p:sp>
      <p:sp>
        <p:nvSpPr>
          <p:cNvPr id="2056" name="Text Box 1517"/>
          <p:cNvSpPr txBox="1">
            <a:spLocks noChangeArrowheads="1"/>
          </p:cNvSpPr>
          <p:nvPr/>
        </p:nvSpPr>
        <p:spPr bwMode="auto">
          <a:xfrm>
            <a:off x="5334000" y="33528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  <a:latin typeface="Arial" charset="0"/>
              </a:rPr>
              <a:t>Coherent instability</a:t>
            </a:r>
          </a:p>
        </p:txBody>
      </p:sp>
      <p:graphicFrame>
        <p:nvGraphicFramePr>
          <p:cNvPr id="2051" name="Object 1519"/>
          <p:cNvGraphicFramePr>
            <a:graphicFrameLocks/>
          </p:cNvGraphicFramePr>
          <p:nvPr/>
        </p:nvGraphicFramePr>
        <p:xfrm>
          <a:off x="4876800" y="762000"/>
          <a:ext cx="4114800" cy="1676400"/>
        </p:xfrm>
        <a:graphic>
          <a:graphicData uri="http://schemas.openxmlformats.org/presentationml/2006/ole">
            <p:oleObj spid="_x0000_s2051" name="Chart" r:id="rId5" imgW="6545617" imgH="3025189" progId="Excel.Sheet.8">
              <p:embed/>
            </p:oleObj>
          </a:graphicData>
        </a:graphic>
      </p:graphicFrame>
      <p:sp>
        <p:nvSpPr>
          <p:cNvPr id="2057" name="Text Box 1518"/>
          <p:cNvSpPr txBox="1">
            <a:spLocks noChangeArrowheads="1"/>
          </p:cNvSpPr>
          <p:nvPr/>
        </p:nvSpPr>
        <p:spPr bwMode="auto">
          <a:xfrm>
            <a:off x="6172200" y="9906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  <a:latin typeface="Arial" charset="0"/>
              </a:rPr>
              <a:t>70% of peak luminosity</a:t>
            </a:r>
          </a:p>
        </p:txBody>
      </p:sp>
      <p:sp>
        <p:nvSpPr>
          <p:cNvPr id="2058" name="Text Box 130"/>
          <p:cNvSpPr txBox="1">
            <a:spLocks noChangeArrowheads="1"/>
          </p:cNvSpPr>
          <p:nvPr/>
        </p:nvSpPr>
        <p:spPr bwMode="auto">
          <a:xfrm>
            <a:off x="1905000" y="1828800"/>
            <a:ext cx="4191000" cy="4619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My talk in this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Arial" charset="0"/>
              </a:rPr>
              <a:t>Boosting luminosity at low ion energy: Traveling Final Focusing/Crab Waist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4819" name="Text Box 59"/>
          <p:cNvSpPr>
            <a:spLocks noGrp="1" noChangeArrowheads="1"/>
          </p:cNvSpPr>
          <p:nvPr>
            <p:ph idx="4294967295"/>
          </p:nvPr>
        </p:nvSpPr>
        <p:spPr>
          <a:xfrm>
            <a:off x="76200" y="1143000"/>
            <a:ext cx="4648200" cy="4038600"/>
          </a:xfrm>
        </p:spPr>
        <p:txBody>
          <a:bodyPr/>
          <a:lstStyle/>
          <a:p>
            <a:pPr marL="174625" indent="-174625">
              <a:buFontTx/>
              <a:buNone/>
            </a:pPr>
            <a:r>
              <a:rPr lang="en-US" sz="2200" b="1" smtClean="0">
                <a:latin typeface="Arial" charset="0"/>
              </a:rPr>
              <a:t>Traveling Final Focusing</a:t>
            </a:r>
          </a:p>
          <a:p>
            <a:pPr marL="174625" indent="-174625"/>
            <a:r>
              <a:rPr lang="en-US" sz="1800" smtClean="0">
                <a:latin typeface="Arial" charset="0"/>
              </a:rPr>
              <a:t>Laslett tune-shift limits bunch charge for very low energy ions (space charge dominated)</a:t>
            </a:r>
          </a:p>
          <a:p>
            <a:pPr marL="174625" indent="-174625"/>
            <a:r>
              <a:rPr lang="en-US" sz="1800" smtClean="0">
                <a:latin typeface="Arial" charset="0"/>
              </a:rPr>
              <a:t>Long bunch length enables more bunch charges, therefore high luminosity</a:t>
            </a:r>
          </a:p>
          <a:p>
            <a:pPr marL="174625" indent="-174625"/>
            <a:r>
              <a:rPr lang="en-US" sz="1800" smtClean="0">
                <a:latin typeface="Arial" charset="0"/>
              </a:rPr>
              <a:t>Hour glass effect could kill luminosity if bunch length is much large than beta-star</a:t>
            </a:r>
          </a:p>
          <a:p>
            <a:pPr marL="174625" indent="-174625"/>
            <a:r>
              <a:rPr lang="en-US" sz="1800" smtClean="0">
                <a:latin typeface="Arial" charset="0"/>
              </a:rPr>
              <a:t>“Traveling Focusing” (Brinkmann/Dohlus), can mitigate hour-glass effect</a:t>
            </a:r>
          </a:p>
          <a:p>
            <a:pPr marL="174625" indent="-174625"/>
            <a:r>
              <a:rPr lang="en-US" sz="1800" smtClean="0">
                <a:latin typeface="Arial" charset="0"/>
              </a:rPr>
              <a:t>New realization: crab crossing beam with sextuples </a:t>
            </a:r>
          </a:p>
        </p:txBody>
      </p:sp>
      <p:grpSp>
        <p:nvGrpSpPr>
          <p:cNvPr id="34820" name="Group 164"/>
          <p:cNvGrpSpPr>
            <a:grpSpLocks/>
          </p:cNvGrpSpPr>
          <p:nvPr/>
        </p:nvGrpSpPr>
        <p:grpSpPr bwMode="auto">
          <a:xfrm>
            <a:off x="0" y="4829175"/>
            <a:ext cx="4724400" cy="1571625"/>
            <a:chOff x="0" y="3072"/>
            <a:chExt cx="2976" cy="990"/>
          </a:xfrm>
        </p:grpSpPr>
        <p:sp>
          <p:nvSpPr>
            <p:cNvPr id="34917" name="Text Box 93"/>
            <p:cNvSpPr txBox="1">
              <a:spLocks noChangeArrowheads="1"/>
            </p:cNvSpPr>
            <p:nvPr/>
          </p:nvSpPr>
          <p:spPr bwMode="auto">
            <a:xfrm flipH="1">
              <a:off x="1056" y="3552"/>
              <a:ext cx="5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  <a:cs typeface="Arial" charset="0"/>
                </a:rPr>
                <a:t>slice 2</a:t>
              </a:r>
            </a:p>
          </p:txBody>
        </p:sp>
        <p:grpSp>
          <p:nvGrpSpPr>
            <p:cNvPr id="34918" name="Group 42"/>
            <p:cNvGrpSpPr>
              <a:grpSpLocks/>
            </p:cNvGrpSpPr>
            <p:nvPr/>
          </p:nvGrpSpPr>
          <p:grpSpPr bwMode="auto">
            <a:xfrm flipH="1">
              <a:off x="807" y="3684"/>
              <a:ext cx="618" cy="191"/>
              <a:chOff x="1872" y="3648"/>
              <a:chExt cx="528" cy="144"/>
            </a:xfrm>
          </p:grpSpPr>
          <p:sp>
            <p:nvSpPr>
              <p:cNvPr id="34944" name="Oval 62"/>
              <p:cNvSpPr>
                <a:spLocks noChangeArrowheads="1"/>
              </p:cNvSpPr>
              <p:nvPr/>
            </p:nvSpPr>
            <p:spPr bwMode="auto">
              <a:xfrm>
                <a:off x="1872" y="3648"/>
                <a:ext cx="288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945" name="Oval 62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288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4919" name="Oval 62"/>
            <p:cNvSpPr>
              <a:spLocks noChangeArrowheads="1"/>
            </p:cNvSpPr>
            <p:nvPr/>
          </p:nvSpPr>
          <p:spPr bwMode="auto">
            <a:xfrm rot="20883711" flipH="1">
              <a:off x="2306" y="3262"/>
              <a:ext cx="619" cy="19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20" name="Line 63"/>
            <p:cNvSpPr>
              <a:spLocks noChangeShapeType="1"/>
            </p:cNvSpPr>
            <p:nvPr/>
          </p:nvSpPr>
          <p:spPr bwMode="auto">
            <a:xfrm flipH="1">
              <a:off x="1074" y="3301"/>
              <a:ext cx="1810" cy="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Oval 65"/>
            <p:cNvSpPr>
              <a:spLocks noChangeArrowheads="1"/>
            </p:cNvSpPr>
            <p:nvPr/>
          </p:nvSpPr>
          <p:spPr bwMode="auto">
            <a:xfrm rot="1108332" flipH="1">
              <a:off x="378" y="3541"/>
              <a:ext cx="33" cy="15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22" name="Rectangle 67"/>
            <p:cNvSpPr>
              <a:spLocks noChangeArrowheads="1"/>
            </p:cNvSpPr>
            <p:nvPr/>
          </p:nvSpPr>
          <p:spPr bwMode="auto">
            <a:xfrm rot="852235" flipH="1">
              <a:off x="99" y="3454"/>
              <a:ext cx="65" cy="18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23" name="Rectangle 69"/>
            <p:cNvSpPr>
              <a:spLocks noChangeArrowheads="1"/>
            </p:cNvSpPr>
            <p:nvPr/>
          </p:nvSpPr>
          <p:spPr bwMode="auto">
            <a:xfrm rot="852235" flipH="1">
              <a:off x="196" y="3480"/>
              <a:ext cx="63" cy="18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24" name="Oval 73"/>
            <p:cNvSpPr>
              <a:spLocks noChangeArrowheads="1"/>
            </p:cNvSpPr>
            <p:nvPr/>
          </p:nvSpPr>
          <p:spPr bwMode="auto">
            <a:xfrm flipH="1">
              <a:off x="1086" y="3690"/>
              <a:ext cx="32" cy="185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25" name="Line 74"/>
            <p:cNvSpPr>
              <a:spLocks noChangeShapeType="1"/>
            </p:cNvSpPr>
            <p:nvPr/>
          </p:nvSpPr>
          <p:spPr bwMode="auto">
            <a:xfrm flipH="1">
              <a:off x="1104" y="3425"/>
              <a:ext cx="693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Text Box 75"/>
            <p:cNvSpPr txBox="1">
              <a:spLocks noChangeArrowheads="1"/>
            </p:cNvSpPr>
            <p:nvPr/>
          </p:nvSpPr>
          <p:spPr bwMode="auto">
            <a:xfrm flipH="1">
              <a:off x="1285" y="3360"/>
              <a:ext cx="3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F</a:t>
              </a:r>
              <a:r>
                <a:rPr lang="en-US" sz="1200" b="1" baseline="-25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4927" name="Oval 76"/>
            <p:cNvSpPr>
              <a:spLocks noChangeArrowheads="1"/>
            </p:cNvSpPr>
            <p:nvPr/>
          </p:nvSpPr>
          <p:spPr bwMode="auto">
            <a:xfrm rot="20744738" flipH="1">
              <a:off x="2736" y="3216"/>
              <a:ext cx="32" cy="188"/>
            </a:xfrm>
            <a:prstGeom prst="ellipse">
              <a:avLst/>
            </a:prstGeom>
            <a:solidFill>
              <a:srgbClr val="214C4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28" name="Oval 77"/>
            <p:cNvSpPr>
              <a:spLocks noChangeArrowheads="1"/>
            </p:cNvSpPr>
            <p:nvPr/>
          </p:nvSpPr>
          <p:spPr bwMode="auto">
            <a:xfrm rot="20637344" flipH="1">
              <a:off x="2592" y="3264"/>
              <a:ext cx="32" cy="187"/>
            </a:xfrm>
            <a:prstGeom prst="ellipse">
              <a:avLst/>
            </a:prstGeom>
            <a:solidFill>
              <a:srgbClr val="214C4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29" name="Text Box 78"/>
            <p:cNvSpPr txBox="1">
              <a:spLocks noChangeArrowheads="1"/>
            </p:cNvSpPr>
            <p:nvPr/>
          </p:nvSpPr>
          <p:spPr bwMode="auto">
            <a:xfrm flipH="1">
              <a:off x="2513" y="3072"/>
              <a:ext cx="4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  <a:cs typeface="Arial" charset="0"/>
                </a:rPr>
                <a:t>slice 2</a:t>
              </a:r>
            </a:p>
          </p:txBody>
        </p:sp>
        <p:sp>
          <p:nvSpPr>
            <p:cNvPr id="34930" name="Text Box 79"/>
            <p:cNvSpPr txBox="1">
              <a:spLocks noChangeArrowheads="1"/>
            </p:cNvSpPr>
            <p:nvPr/>
          </p:nvSpPr>
          <p:spPr bwMode="auto">
            <a:xfrm flipH="1">
              <a:off x="2374" y="3427"/>
              <a:ext cx="5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  <a:cs typeface="Arial" charset="0"/>
                </a:rPr>
                <a:t>slice 1</a:t>
              </a:r>
            </a:p>
          </p:txBody>
        </p:sp>
        <p:sp>
          <p:nvSpPr>
            <p:cNvPr id="34931" name="Oval 86"/>
            <p:cNvSpPr>
              <a:spLocks noChangeArrowheads="1"/>
            </p:cNvSpPr>
            <p:nvPr/>
          </p:nvSpPr>
          <p:spPr bwMode="auto">
            <a:xfrm flipH="1">
              <a:off x="1121" y="3711"/>
              <a:ext cx="31" cy="187"/>
            </a:xfrm>
            <a:prstGeom prst="ellipse">
              <a:avLst/>
            </a:prstGeom>
            <a:solidFill>
              <a:srgbClr val="214C4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32" name="Oval 87"/>
            <p:cNvSpPr>
              <a:spLocks noChangeArrowheads="1"/>
            </p:cNvSpPr>
            <p:nvPr/>
          </p:nvSpPr>
          <p:spPr bwMode="auto">
            <a:xfrm flipH="1">
              <a:off x="1296" y="3696"/>
              <a:ext cx="31" cy="188"/>
            </a:xfrm>
            <a:prstGeom prst="ellipse">
              <a:avLst/>
            </a:prstGeom>
            <a:solidFill>
              <a:srgbClr val="214C4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33" name="Line 88"/>
            <p:cNvSpPr>
              <a:spLocks noChangeShapeType="1"/>
            </p:cNvSpPr>
            <p:nvPr/>
          </p:nvSpPr>
          <p:spPr bwMode="auto">
            <a:xfrm flipH="1">
              <a:off x="1296" y="3755"/>
              <a:ext cx="55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4" name="Text Box 89"/>
            <p:cNvSpPr txBox="1">
              <a:spLocks noChangeArrowheads="1"/>
            </p:cNvSpPr>
            <p:nvPr/>
          </p:nvSpPr>
          <p:spPr bwMode="auto">
            <a:xfrm flipH="1">
              <a:off x="1594" y="3812"/>
              <a:ext cx="2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F</a:t>
              </a:r>
              <a:r>
                <a:rPr lang="en-US" sz="1200" b="1" baseline="-2500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4935" name="Rectangle 90" descr="Large checker board"/>
            <p:cNvSpPr>
              <a:spLocks noChangeArrowheads="1"/>
            </p:cNvSpPr>
            <p:nvPr/>
          </p:nvSpPr>
          <p:spPr bwMode="auto">
            <a:xfrm rot="20846547" flipH="1">
              <a:off x="1938" y="3423"/>
              <a:ext cx="78" cy="229"/>
            </a:xfrm>
            <a:prstGeom prst="rect">
              <a:avLst/>
            </a:prstGeom>
            <a:pattFill prst="lgCheck">
              <a:fgClr>
                <a:srgbClr val="FFCC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36" name="Text Box 91"/>
            <p:cNvSpPr txBox="1">
              <a:spLocks noChangeArrowheads="1"/>
            </p:cNvSpPr>
            <p:nvPr/>
          </p:nvSpPr>
          <p:spPr bwMode="auto">
            <a:xfrm flipH="1">
              <a:off x="1760" y="3645"/>
              <a:ext cx="6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  <a:cs typeface="Arial" charset="0"/>
                </a:rPr>
                <a:t>sextuple</a:t>
              </a:r>
            </a:p>
          </p:txBody>
        </p:sp>
        <p:sp>
          <p:nvSpPr>
            <p:cNvPr id="34937" name="Text Box 92"/>
            <p:cNvSpPr txBox="1">
              <a:spLocks noChangeArrowheads="1"/>
            </p:cNvSpPr>
            <p:nvPr/>
          </p:nvSpPr>
          <p:spPr bwMode="auto">
            <a:xfrm flipH="1">
              <a:off x="864" y="3888"/>
              <a:ext cx="50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  <a:cs typeface="Arial" charset="0"/>
                </a:rPr>
                <a:t>slice 1</a:t>
              </a:r>
            </a:p>
          </p:txBody>
        </p:sp>
        <p:sp>
          <p:nvSpPr>
            <p:cNvPr id="34938" name="Line 63"/>
            <p:cNvSpPr>
              <a:spLocks noChangeShapeType="1"/>
            </p:cNvSpPr>
            <p:nvPr/>
          </p:nvSpPr>
          <p:spPr bwMode="auto">
            <a:xfrm>
              <a:off x="0" y="3535"/>
              <a:ext cx="1088" cy="2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39" name="Group 48"/>
            <p:cNvGrpSpPr>
              <a:grpSpLocks/>
            </p:cNvGrpSpPr>
            <p:nvPr/>
          </p:nvGrpSpPr>
          <p:grpSpPr bwMode="auto">
            <a:xfrm rot="19725709" flipH="1">
              <a:off x="1746" y="3488"/>
              <a:ext cx="157" cy="212"/>
              <a:chOff x="2751" y="3343"/>
              <a:chExt cx="135" cy="161"/>
            </a:xfrm>
          </p:grpSpPr>
          <p:sp>
            <p:nvSpPr>
              <p:cNvPr id="34942" name="Rectangle 67"/>
              <p:cNvSpPr>
                <a:spLocks noChangeArrowheads="1"/>
              </p:cNvSpPr>
              <p:nvPr/>
            </p:nvSpPr>
            <p:spPr bwMode="auto">
              <a:xfrm rot="-852235">
                <a:off x="2832" y="3343"/>
                <a:ext cx="54" cy="141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943" name="Rectangle 69"/>
              <p:cNvSpPr>
                <a:spLocks noChangeArrowheads="1"/>
              </p:cNvSpPr>
              <p:nvPr/>
            </p:nvSpPr>
            <p:spPr bwMode="auto">
              <a:xfrm rot="-852235">
                <a:off x="2751" y="3363"/>
                <a:ext cx="54" cy="141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4940" name="Rectangle 90" descr="Large checker board"/>
            <p:cNvSpPr>
              <a:spLocks noChangeArrowheads="1"/>
            </p:cNvSpPr>
            <p:nvPr/>
          </p:nvSpPr>
          <p:spPr bwMode="auto">
            <a:xfrm rot="20846547" flipH="1">
              <a:off x="2072" y="3361"/>
              <a:ext cx="191" cy="189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4941" name="Text Box 91"/>
            <p:cNvSpPr txBox="1">
              <a:spLocks noChangeArrowheads="1"/>
            </p:cNvSpPr>
            <p:nvPr/>
          </p:nvSpPr>
          <p:spPr bwMode="auto">
            <a:xfrm flipH="1">
              <a:off x="1968" y="3072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  <a:cs typeface="Arial" charset="0"/>
                </a:rPr>
                <a:t>Crab cavity</a:t>
              </a:r>
            </a:p>
          </p:txBody>
        </p:sp>
      </p:grpSp>
      <p:sp>
        <p:nvSpPr>
          <p:cNvPr id="34821" name="Text Box 59"/>
          <p:cNvSpPr>
            <a:spLocks noChangeArrowheads="1"/>
          </p:cNvSpPr>
          <p:nvPr/>
        </p:nvSpPr>
        <p:spPr bwMode="auto">
          <a:xfrm>
            <a:off x="4800600" y="11430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spcBef>
                <a:spcPct val="20000"/>
              </a:spcBef>
            </a:pPr>
            <a:r>
              <a:rPr lang="en-US" sz="2200" b="1">
                <a:latin typeface="Arial" charset="0"/>
              </a:rPr>
              <a:t>Crab Waist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Proposed by P. Raimondi for Super-B factory for luminosity enhancement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It deals with large Piwinski angle and low vertical beat-star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Current Super-B design calls 0.2 mm beta-star while bunch length is 6 mm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Recent proof-of-principle experiment done at DA</a:t>
            </a:r>
            <a:r>
              <a:rPr lang="el-GR" sz="1800">
                <a:latin typeface="Arial" charset="0"/>
                <a:cs typeface="Arial" charset="0"/>
              </a:rPr>
              <a:t>Φ</a:t>
            </a:r>
            <a:r>
              <a:rPr lang="en-US" sz="1800">
                <a:latin typeface="Arial" charset="0"/>
              </a:rPr>
              <a:t>NE very positive</a:t>
            </a:r>
          </a:p>
        </p:txBody>
      </p:sp>
      <p:sp>
        <p:nvSpPr>
          <p:cNvPr id="34822" name="Rectangle 60"/>
          <p:cNvSpPr>
            <a:spLocks noChangeArrowheads="1"/>
          </p:cNvSpPr>
          <p:nvPr/>
        </p:nvSpPr>
        <p:spPr bwMode="auto">
          <a:xfrm>
            <a:off x="5016500" y="6065838"/>
            <a:ext cx="38877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61"/>
          <p:cNvSpPr>
            <a:spLocks noChangeArrowheads="1"/>
          </p:cNvSpPr>
          <p:nvPr/>
        </p:nvSpPr>
        <p:spPr bwMode="auto">
          <a:xfrm>
            <a:off x="4724400" y="6356350"/>
            <a:ext cx="35814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>
                <a:solidFill>
                  <a:srgbClr val="333399"/>
                </a:solidFill>
                <a:latin typeface="Comic Sans MS" pitchFamily="66" charset="0"/>
              </a:rPr>
              <a:t>Crabbed waist can be realized with a sextupole in with IP in x and at </a:t>
            </a:r>
            <a:r>
              <a:rPr lang="el-GR" sz="1400" b="1">
                <a:solidFill>
                  <a:srgbClr val="333399"/>
                </a:solidFill>
                <a:latin typeface="Comic Sans MS" pitchFamily="66" charset="0"/>
              </a:rPr>
              <a:t>π</a:t>
            </a:r>
            <a:r>
              <a:rPr lang="en-US" sz="1400" b="1">
                <a:solidFill>
                  <a:srgbClr val="333399"/>
                </a:solidFill>
                <a:latin typeface="Comic Sans MS" pitchFamily="66" charset="0"/>
              </a:rPr>
              <a:t>/2 in y</a:t>
            </a:r>
            <a:endParaRPr lang="el-GR" sz="1400" b="1">
              <a:latin typeface="Comic Sans MS" pitchFamily="66" charset="0"/>
            </a:endParaRPr>
          </a:p>
        </p:txBody>
      </p:sp>
      <p:grpSp>
        <p:nvGrpSpPr>
          <p:cNvPr id="34824" name="Group 160"/>
          <p:cNvGrpSpPr>
            <a:grpSpLocks/>
          </p:cNvGrpSpPr>
          <p:nvPr/>
        </p:nvGrpSpPr>
        <p:grpSpPr bwMode="auto">
          <a:xfrm>
            <a:off x="4800600" y="4083050"/>
            <a:ext cx="4276725" cy="2165350"/>
            <a:chOff x="3182" y="1948"/>
            <a:chExt cx="2392" cy="1172"/>
          </a:xfrm>
        </p:grpSpPr>
        <p:sp>
          <p:nvSpPr>
            <p:cNvPr id="34825" name="Freeform 59"/>
            <p:cNvSpPr>
              <a:spLocks/>
            </p:cNvSpPr>
            <p:nvPr/>
          </p:nvSpPr>
          <p:spPr bwMode="auto">
            <a:xfrm>
              <a:off x="3959" y="2558"/>
              <a:ext cx="751" cy="193"/>
            </a:xfrm>
            <a:custGeom>
              <a:avLst/>
              <a:gdLst>
                <a:gd name="T0" fmla="*/ 750 w 1502"/>
                <a:gd name="T1" fmla="*/ 0 h 386"/>
                <a:gd name="T2" fmla="*/ 0 w 1502"/>
                <a:gd name="T3" fmla="*/ 193 h 386"/>
                <a:gd name="T4" fmla="*/ 750 w 1502"/>
                <a:gd name="T5" fmla="*/ 386 h 386"/>
                <a:gd name="T6" fmla="*/ 1502 w 1502"/>
                <a:gd name="T7" fmla="*/ 193 h 386"/>
                <a:gd name="T8" fmla="*/ 750 w 1502"/>
                <a:gd name="T9" fmla="*/ 0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2"/>
                <a:gd name="T16" fmla="*/ 0 h 386"/>
                <a:gd name="T17" fmla="*/ 1502 w 1502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2" h="386">
                  <a:moveTo>
                    <a:pt x="750" y="0"/>
                  </a:moveTo>
                  <a:lnTo>
                    <a:pt x="0" y="193"/>
                  </a:lnTo>
                  <a:lnTo>
                    <a:pt x="750" y="386"/>
                  </a:lnTo>
                  <a:lnTo>
                    <a:pt x="1502" y="193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FFFF00"/>
            </a:solidFill>
            <a:ln w="4763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26" name="Group 71"/>
            <p:cNvGrpSpPr>
              <a:grpSpLocks/>
            </p:cNvGrpSpPr>
            <p:nvPr/>
          </p:nvGrpSpPr>
          <p:grpSpPr bwMode="auto">
            <a:xfrm>
              <a:off x="4331" y="1968"/>
              <a:ext cx="26" cy="1152"/>
              <a:chOff x="4331" y="1968"/>
              <a:chExt cx="26" cy="1381"/>
            </a:xfrm>
          </p:grpSpPr>
          <p:sp>
            <p:nvSpPr>
              <p:cNvPr id="34915" name="Line 69"/>
              <p:cNvSpPr>
                <a:spLocks noChangeShapeType="1"/>
              </p:cNvSpPr>
              <p:nvPr/>
            </p:nvSpPr>
            <p:spPr bwMode="auto">
              <a:xfrm flipV="1">
                <a:off x="4344" y="1993"/>
                <a:ext cx="1" cy="135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6" name="Freeform 70"/>
              <p:cNvSpPr>
                <a:spLocks/>
              </p:cNvSpPr>
              <p:nvPr/>
            </p:nvSpPr>
            <p:spPr bwMode="auto">
              <a:xfrm>
                <a:off x="4331" y="1968"/>
                <a:ext cx="26" cy="28"/>
              </a:xfrm>
              <a:custGeom>
                <a:avLst/>
                <a:gdLst>
                  <a:gd name="T0" fmla="*/ 54 w 54"/>
                  <a:gd name="T1" fmla="*/ 55 h 55"/>
                  <a:gd name="T2" fmla="*/ 26 w 54"/>
                  <a:gd name="T3" fmla="*/ 0 h 55"/>
                  <a:gd name="T4" fmla="*/ 0 w 54"/>
                  <a:gd name="T5" fmla="*/ 55 h 55"/>
                  <a:gd name="T6" fmla="*/ 54 w 54"/>
                  <a:gd name="T7" fmla="*/ 55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55"/>
                  <a:gd name="T14" fmla="*/ 54 w 54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55">
                    <a:moveTo>
                      <a:pt x="54" y="55"/>
                    </a:moveTo>
                    <a:lnTo>
                      <a:pt x="26" y="0"/>
                    </a:lnTo>
                    <a:lnTo>
                      <a:pt x="0" y="55"/>
                    </a:lnTo>
                    <a:lnTo>
                      <a:pt x="5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27" name="Group 74"/>
            <p:cNvGrpSpPr>
              <a:grpSpLocks/>
            </p:cNvGrpSpPr>
            <p:nvPr/>
          </p:nvGrpSpPr>
          <p:grpSpPr bwMode="auto">
            <a:xfrm>
              <a:off x="3265" y="2642"/>
              <a:ext cx="2216" cy="26"/>
              <a:chOff x="3265" y="2642"/>
              <a:chExt cx="2216" cy="26"/>
            </a:xfrm>
          </p:grpSpPr>
          <p:sp>
            <p:nvSpPr>
              <p:cNvPr id="34913" name="Line 72"/>
              <p:cNvSpPr>
                <a:spLocks noChangeShapeType="1"/>
              </p:cNvSpPr>
              <p:nvPr/>
            </p:nvSpPr>
            <p:spPr bwMode="auto">
              <a:xfrm>
                <a:off x="3265" y="2655"/>
                <a:ext cx="219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4" name="Freeform 73"/>
              <p:cNvSpPr>
                <a:spLocks/>
              </p:cNvSpPr>
              <p:nvPr/>
            </p:nvSpPr>
            <p:spPr bwMode="auto">
              <a:xfrm>
                <a:off x="5454" y="2642"/>
                <a:ext cx="27" cy="26"/>
              </a:xfrm>
              <a:custGeom>
                <a:avLst/>
                <a:gdLst>
                  <a:gd name="T0" fmla="*/ 0 w 53"/>
                  <a:gd name="T1" fmla="*/ 54 h 54"/>
                  <a:gd name="T2" fmla="*/ 53 w 53"/>
                  <a:gd name="T3" fmla="*/ 26 h 54"/>
                  <a:gd name="T4" fmla="*/ 0 w 53"/>
                  <a:gd name="T5" fmla="*/ 0 h 54"/>
                  <a:gd name="T6" fmla="*/ 0 w 53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0" y="54"/>
                    </a:moveTo>
                    <a:lnTo>
                      <a:pt x="53" y="26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28" name="Group 77"/>
            <p:cNvGrpSpPr>
              <a:grpSpLocks/>
            </p:cNvGrpSpPr>
            <p:nvPr/>
          </p:nvGrpSpPr>
          <p:grpSpPr bwMode="auto">
            <a:xfrm>
              <a:off x="3468" y="2846"/>
              <a:ext cx="864" cy="230"/>
              <a:chOff x="3468" y="2846"/>
              <a:chExt cx="864" cy="230"/>
            </a:xfrm>
          </p:grpSpPr>
          <p:sp>
            <p:nvSpPr>
              <p:cNvPr id="34911" name="Line 75"/>
              <p:cNvSpPr>
                <a:spLocks noChangeShapeType="1"/>
              </p:cNvSpPr>
              <p:nvPr/>
            </p:nvSpPr>
            <p:spPr bwMode="auto">
              <a:xfrm flipH="1">
                <a:off x="3491" y="2846"/>
                <a:ext cx="841" cy="21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2" name="Freeform 76"/>
              <p:cNvSpPr>
                <a:spLocks/>
              </p:cNvSpPr>
              <p:nvPr/>
            </p:nvSpPr>
            <p:spPr bwMode="auto">
              <a:xfrm>
                <a:off x="3468" y="3049"/>
                <a:ext cx="29" cy="27"/>
              </a:xfrm>
              <a:custGeom>
                <a:avLst/>
                <a:gdLst>
                  <a:gd name="T0" fmla="*/ 45 w 59"/>
                  <a:gd name="T1" fmla="*/ 0 h 53"/>
                  <a:gd name="T2" fmla="*/ 0 w 59"/>
                  <a:gd name="T3" fmla="*/ 40 h 53"/>
                  <a:gd name="T4" fmla="*/ 59 w 59"/>
                  <a:gd name="T5" fmla="*/ 53 h 53"/>
                  <a:gd name="T6" fmla="*/ 45 w 59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53"/>
                  <a:gd name="T14" fmla="*/ 59 w 5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53">
                    <a:moveTo>
                      <a:pt x="45" y="0"/>
                    </a:moveTo>
                    <a:lnTo>
                      <a:pt x="0" y="40"/>
                    </a:lnTo>
                    <a:lnTo>
                      <a:pt x="59" y="5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29" name="Group 80"/>
            <p:cNvGrpSpPr>
              <a:grpSpLocks/>
            </p:cNvGrpSpPr>
            <p:nvPr/>
          </p:nvGrpSpPr>
          <p:grpSpPr bwMode="auto">
            <a:xfrm>
              <a:off x="4425" y="2554"/>
              <a:ext cx="1041" cy="274"/>
              <a:chOff x="4425" y="2554"/>
              <a:chExt cx="1041" cy="274"/>
            </a:xfrm>
          </p:grpSpPr>
          <p:sp>
            <p:nvSpPr>
              <p:cNvPr id="34909" name="Line 78"/>
              <p:cNvSpPr>
                <a:spLocks noChangeShapeType="1"/>
              </p:cNvSpPr>
              <p:nvPr/>
            </p:nvSpPr>
            <p:spPr bwMode="auto">
              <a:xfrm flipV="1">
                <a:off x="4425" y="2567"/>
                <a:ext cx="1017" cy="26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0" name="Freeform 79"/>
              <p:cNvSpPr>
                <a:spLocks/>
              </p:cNvSpPr>
              <p:nvPr/>
            </p:nvSpPr>
            <p:spPr bwMode="auto">
              <a:xfrm>
                <a:off x="5436" y="2554"/>
                <a:ext cx="30" cy="27"/>
              </a:xfrm>
              <a:custGeom>
                <a:avLst/>
                <a:gdLst>
                  <a:gd name="T0" fmla="*/ 13 w 58"/>
                  <a:gd name="T1" fmla="*/ 53 h 53"/>
                  <a:gd name="T2" fmla="*/ 58 w 58"/>
                  <a:gd name="T3" fmla="*/ 12 h 53"/>
                  <a:gd name="T4" fmla="*/ 0 w 58"/>
                  <a:gd name="T5" fmla="*/ 0 h 53"/>
                  <a:gd name="T6" fmla="*/ 13 w 58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53"/>
                  <a:gd name="T14" fmla="*/ 58 w 58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53">
                    <a:moveTo>
                      <a:pt x="13" y="53"/>
                    </a:moveTo>
                    <a:lnTo>
                      <a:pt x="58" y="12"/>
                    </a:lnTo>
                    <a:lnTo>
                      <a:pt x="0" y="0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0" name="Rectangle 81"/>
            <p:cNvSpPr>
              <a:spLocks noChangeArrowheads="1"/>
            </p:cNvSpPr>
            <p:nvPr/>
          </p:nvSpPr>
          <p:spPr bwMode="auto">
            <a:xfrm>
              <a:off x="4301" y="2754"/>
              <a:ext cx="186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Rectangle 82"/>
            <p:cNvSpPr>
              <a:spLocks noChangeArrowheads="1"/>
            </p:cNvSpPr>
            <p:nvPr/>
          </p:nvSpPr>
          <p:spPr bwMode="auto">
            <a:xfrm>
              <a:off x="4325" y="2771"/>
              <a:ext cx="3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34832" name="Rectangle 83"/>
            <p:cNvSpPr>
              <a:spLocks noChangeArrowheads="1"/>
            </p:cNvSpPr>
            <p:nvPr/>
          </p:nvSpPr>
          <p:spPr bwMode="auto">
            <a:xfrm>
              <a:off x="4370" y="2764"/>
              <a:ext cx="4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US"/>
            </a:p>
          </p:txBody>
        </p:sp>
        <p:sp>
          <p:nvSpPr>
            <p:cNvPr id="34833" name="Rectangle 84"/>
            <p:cNvSpPr>
              <a:spLocks noChangeArrowheads="1"/>
            </p:cNvSpPr>
            <p:nvPr/>
          </p:nvSpPr>
          <p:spPr bwMode="auto">
            <a:xfrm>
              <a:off x="4419" y="2818"/>
              <a:ext cx="2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z</a:t>
              </a:r>
              <a:endParaRPr lang="en-US"/>
            </a:p>
          </p:txBody>
        </p:sp>
        <p:sp>
          <p:nvSpPr>
            <p:cNvPr id="34834" name="Rectangle 85"/>
            <p:cNvSpPr>
              <a:spLocks noChangeArrowheads="1"/>
            </p:cNvSpPr>
            <p:nvPr/>
          </p:nvSpPr>
          <p:spPr bwMode="auto">
            <a:xfrm>
              <a:off x="5398" y="2871"/>
              <a:ext cx="17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Rectangle 86"/>
            <p:cNvSpPr>
              <a:spLocks noChangeArrowheads="1"/>
            </p:cNvSpPr>
            <p:nvPr/>
          </p:nvSpPr>
          <p:spPr bwMode="auto">
            <a:xfrm>
              <a:off x="5423" y="2887"/>
              <a:ext cx="3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34836" name="Rectangle 87"/>
            <p:cNvSpPr>
              <a:spLocks noChangeArrowheads="1"/>
            </p:cNvSpPr>
            <p:nvPr/>
          </p:nvSpPr>
          <p:spPr bwMode="auto">
            <a:xfrm>
              <a:off x="5469" y="2880"/>
              <a:ext cx="4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US"/>
            </a:p>
          </p:txBody>
        </p:sp>
        <p:sp>
          <p:nvSpPr>
            <p:cNvPr id="34837" name="Rectangle 88"/>
            <p:cNvSpPr>
              <a:spLocks noChangeArrowheads="1"/>
            </p:cNvSpPr>
            <p:nvPr/>
          </p:nvSpPr>
          <p:spPr bwMode="auto">
            <a:xfrm>
              <a:off x="5518" y="2934"/>
              <a:ext cx="2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US"/>
            </a:p>
          </p:txBody>
        </p:sp>
        <p:sp>
          <p:nvSpPr>
            <p:cNvPr id="34838" name="Freeform 89"/>
            <p:cNvSpPr>
              <a:spLocks/>
            </p:cNvSpPr>
            <p:nvPr/>
          </p:nvSpPr>
          <p:spPr bwMode="auto">
            <a:xfrm>
              <a:off x="5019" y="2577"/>
              <a:ext cx="20" cy="78"/>
            </a:xfrm>
            <a:custGeom>
              <a:avLst/>
              <a:gdLst>
                <a:gd name="T0" fmla="*/ 0 w 40"/>
                <a:gd name="T1" fmla="*/ 0 h 155"/>
                <a:gd name="T2" fmla="*/ 7 w 40"/>
                <a:gd name="T3" fmla="*/ 4 h 155"/>
                <a:gd name="T4" fmla="*/ 16 w 40"/>
                <a:gd name="T5" fmla="*/ 12 h 155"/>
                <a:gd name="T6" fmla="*/ 22 w 40"/>
                <a:gd name="T7" fmla="*/ 28 h 155"/>
                <a:gd name="T8" fmla="*/ 28 w 40"/>
                <a:gd name="T9" fmla="*/ 47 h 155"/>
                <a:gd name="T10" fmla="*/ 33 w 40"/>
                <a:gd name="T11" fmla="*/ 69 h 155"/>
                <a:gd name="T12" fmla="*/ 36 w 40"/>
                <a:gd name="T13" fmla="*/ 95 h 155"/>
                <a:gd name="T14" fmla="*/ 40 w 40"/>
                <a:gd name="T15" fmla="*/ 124 h 155"/>
                <a:gd name="T16" fmla="*/ 40 w 40"/>
                <a:gd name="T17" fmla="*/ 15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155"/>
                <a:gd name="T29" fmla="*/ 40 w 40"/>
                <a:gd name="T30" fmla="*/ 155 h 1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155">
                  <a:moveTo>
                    <a:pt x="0" y="0"/>
                  </a:moveTo>
                  <a:lnTo>
                    <a:pt x="7" y="4"/>
                  </a:lnTo>
                  <a:lnTo>
                    <a:pt x="16" y="12"/>
                  </a:lnTo>
                  <a:lnTo>
                    <a:pt x="22" y="28"/>
                  </a:lnTo>
                  <a:lnTo>
                    <a:pt x="28" y="47"/>
                  </a:lnTo>
                  <a:lnTo>
                    <a:pt x="33" y="69"/>
                  </a:lnTo>
                  <a:lnTo>
                    <a:pt x="36" y="95"/>
                  </a:lnTo>
                  <a:lnTo>
                    <a:pt x="40" y="124"/>
                  </a:lnTo>
                  <a:lnTo>
                    <a:pt x="40" y="15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Rectangle 90"/>
            <p:cNvSpPr>
              <a:spLocks noChangeArrowheads="1"/>
            </p:cNvSpPr>
            <p:nvPr/>
          </p:nvSpPr>
          <p:spPr bwMode="auto">
            <a:xfrm>
              <a:off x="5038" y="2539"/>
              <a:ext cx="9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Rectangle 91"/>
            <p:cNvSpPr>
              <a:spLocks noChangeArrowheads="1"/>
            </p:cNvSpPr>
            <p:nvPr/>
          </p:nvSpPr>
          <p:spPr bwMode="auto">
            <a:xfrm>
              <a:off x="5062" y="2549"/>
              <a:ext cx="37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/>
            </a:p>
          </p:txBody>
        </p:sp>
        <p:sp>
          <p:nvSpPr>
            <p:cNvPr id="34841" name="Rectangle 92"/>
            <p:cNvSpPr>
              <a:spLocks noChangeArrowheads="1"/>
            </p:cNvSpPr>
            <p:nvPr/>
          </p:nvSpPr>
          <p:spPr bwMode="auto">
            <a:xfrm>
              <a:off x="5437" y="2621"/>
              <a:ext cx="9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Rectangle 93"/>
            <p:cNvSpPr>
              <a:spLocks noChangeArrowheads="1"/>
            </p:cNvSpPr>
            <p:nvPr/>
          </p:nvSpPr>
          <p:spPr bwMode="auto">
            <a:xfrm>
              <a:off x="5462" y="2636"/>
              <a:ext cx="3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z</a:t>
              </a:r>
              <a:endParaRPr lang="en-US"/>
            </a:p>
          </p:txBody>
        </p:sp>
        <p:sp>
          <p:nvSpPr>
            <p:cNvPr id="34843" name="Rectangle 94"/>
            <p:cNvSpPr>
              <a:spLocks noChangeArrowheads="1"/>
            </p:cNvSpPr>
            <p:nvPr/>
          </p:nvSpPr>
          <p:spPr bwMode="auto">
            <a:xfrm>
              <a:off x="4247" y="1948"/>
              <a:ext cx="9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Rectangle 95"/>
            <p:cNvSpPr>
              <a:spLocks noChangeArrowheads="1"/>
            </p:cNvSpPr>
            <p:nvPr/>
          </p:nvSpPr>
          <p:spPr bwMode="auto">
            <a:xfrm>
              <a:off x="4272" y="1963"/>
              <a:ext cx="3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US"/>
            </a:p>
          </p:txBody>
        </p:sp>
        <p:grpSp>
          <p:nvGrpSpPr>
            <p:cNvPr id="34845" name="Group 98"/>
            <p:cNvGrpSpPr>
              <a:grpSpLocks/>
            </p:cNvGrpSpPr>
            <p:nvPr/>
          </p:nvGrpSpPr>
          <p:grpSpPr bwMode="auto">
            <a:xfrm>
              <a:off x="4382" y="2372"/>
              <a:ext cx="251" cy="27"/>
              <a:chOff x="4382" y="2372"/>
              <a:chExt cx="251" cy="27"/>
            </a:xfrm>
          </p:grpSpPr>
          <p:sp>
            <p:nvSpPr>
              <p:cNvPr id="34907" name="Line 96"/>
              <p:cNvSpPr>
                <a:spLocks noChangeShapeType="1"/>
              </p:cNvSpPr>
              <p:nvPr/>
            </p:nvSpPr>
            <p:spPr bwMode="auto">
              <a:xfrm>
                <a:off x="4382" y="2385"/>
                <a:ext cx="2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8" name="Freeform 97"/>
              <p:cNvSpPr>
                <a:spLocks/>
              </p:cNvSpPr>
              <p:nvPr/>
            </p:nvSpPr>
            <p:spPr bwMode="auto">
              <a:xfrm>
                <a:off x="4606" y="2372"/>
                <a:ext cx="27" cy="27"/>
              </a:xfrm>
              <a:custGeom>
                <a:avLst/>
                <a:gdLst>
                  <a:gd name="T0" fmla="*/ 0 w 53"/>
                  <a:gd name="T1" fmla="*/ 53 h 53"/>
                  <a:gd name="T2" fmla="*/ 53 w 53"/>
                  <a:gd name="T3" fmla="*/ 27 h 53"/>
                  <a:gd name="T4" fmla="*/ 0 w 53"/>
                  <a:gd name="T5" fmla="*/ 0 h 53"/>
                  <a:gd name="T6" fmla="*/ 0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53"/>
                    </a:moveTo>
                    <a:lnTo>
                      <a:pt x="53" y="27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46" name="Group 101"/>
            <p:cNvGrpSpPr>
              <a:grpSpLocks/>
            </p:cNvGrpSpPr>
            <p:nvPr/>
          </p:nvGrpSpPr>
          <p:grpSpPr bwMode="auto">
            <a:xfrm>
              <a:off x="4056" y="2372"/>
              <a:ext cx="250" cy="27"/>
              <a:chOff x="4056" y="2372"/>
              <a:chExt cx="250" cy="27"/>
            </a:xfrm>
          </p:grpSpPr>
          <p:sp>
            <p:nvSpPr>
              <p:cNvPr id="34905" name="Line 99"/>
              <p:cNvSpPr>
                <a:spLocks noChangeShapeType="1"/>
              </p:cNvSpPr>
              <p:nvPr/>
            </p:nvSpPr>
            <p:spPr bwMode="auto">
              <a:xfrm flipH="1">
                <a:off x="4080" y="2385"/>
                <a:ext cx="2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6" name="Freeform 100"/>
              <p:cNvSpPr>
                <a:spLocks/>
              </p:cNvSpPr>
              <p:nvPr/>
            </p:nvSpPr>
            <p:spPr bwMode="auto">
              <a:xfrm>
                <a:off x="4056" y="2372"/>
                <a:ext cx="27" cy="27"/>
              </a:xfrm>
              <a:custGeom>
                <a:avLst/>
                <a:gdLst>
                  <a:gd name="T0" fmla="*/ 54 w 54"/>
                  <a:gd name="T1" fmla="*/ 0 h 53"/>
                  <a:gd name="T2" fmla="*/ 0 w 54"/>
                  <a:gd name="T3" fmla="*/ 27 h 53"/>
                  <a:gd name="T4" fmla="*/ 54 w 54"/>
                  <a:gd name="T5" fmla="*/ 53 h 53"/>
                  <a:gd name="T6" fmla="*/ 54 w 54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53"/>
                  <a:gd name="T14" fmla="*/ 54 w 54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53">
                    <a:moveTo>
                      <a:pt x="54" y="0"/>
                    </a:moveTo>
                    <a:lnTo>
                      <a:pt x="0" y="27"/>
                    </a:lnTo>
                    <a:lnTo>
                      <a:pt x="54" y="5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7" name="Rectangle 102"/>
            <p:cNvSpPr>
              <a:spLocks noChangeArrowheads="1"/>
            </p:cNvSpPr>
            <p:nvPr/>
          </p:nvSpPr>
          <p:spPr bwMode="auto">
            <a:xfrm>
              <a:off x="4221" y="2274"/>
              <a:ext cx="24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Rectangle 103"/>
            <p:cNvSpPr>
              <a:spLocks noChangeArrowheads="1"/>
            </p:cNvSpPr>
            <p:nvPr/>
          </p:nvSpPr>
          <p:spPr bwMode="auto">
            <a:xfrm>
              <a:off x="4246" y="2291"/>
              <a:ext cx="3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34849" name="Rectangle 104"/>
            <p:cNvSpPr>
              <a:spLocks noChangeArrowheads="1"/>
            </p:cNvSpPr>
            <p:nvPr/>
          </p:nvSpPr>
          <p:spPr bwMode="auto">
            <a:xfrm>
              <a:off x="4292" y="2284"/>
              <a:ext cx="42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US"/>
            </a:p>
          </p:txBody>
        </p:sp>
        <p:sp>
          <p:nvSpPr>
            <p:cNvPr id="34850" name="Rectangle 105"/>
            <p:cNvSpPr>
              <a:spLocks noChangeArrowheads="1"/>
            </p:cNvSpPr>
            <p:nvPr/>
          </p:nvSpPr>
          <p:spPr bwMode="auto">
            <a:xfrm>
              <a:off x="4341" y="2338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US"/>
            </a:p>
          </p:txBody>
        </p:sp>
        <p:sp>
          <p:nvSpPr>
            <p:cNvPr id="34851" name="Rectangle 106"/>
            <p:cNvSpPr>
              <a:spLocks noChangeArrowheads="1"/>
            </p:cNvSpPr>
            <p:nvPr/>
          </p:nvSpPr>
          <p:spPr bwMode="auto">
            <a:xfrm>
              <a:off x="4371" y="2291"/>
              <a:ext cx="1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/</a:t>
              </a:r>
              <a:endParaRPr lang="en-US"/>
            </a:p>
          </p:txBody>
        </p:sp>
        <p:sp>
          <p:nvSpPr>
            <p:cNvPr id="34852" name="Rectangle 107"/>
            <p:cNvSpPr>
              <a:spLocks noChangeArrowheads="1"/>
            </p:cNvSpPr>
            <p:nvPr/>
          </p:nvSpPr>
          <p:spPr bwMode="auto">
            <a:xfrm>
              <a:off x="4393" y="2284"/>
              <a:ext cx="37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/>
            </a:p>
          </p:txBody>
        </p:sp>
        <p:grpSp>
          <p:nvGrpSpPr>
            <p:cNvPr id="34853" name="Group 110"/>
            <p:cNvGrpSpPr>
              <a:grpSpLocks/>
            </p:cNvGrpSpPr>
            <p:nvPr/>
          </p:nvGrpSpPr>
          <p:grpSpPr bwMode="auto">
            <a:xfrm>
              <a:off x="3348" y="2712"/>
              <a:ext cx="27" cy="213"/>
              <a:chOff x="3348" y="2712"/>
              <a:chExt cx="27" cy="213"/>
            </a:xfrm>
          </p:grpSpPr>
          <p:sp>
            <p:nvSpPr>
              <p:cNvPr id="34903" name="Line 108"/>
              <p:cNvSpPr>
                <a:spLocks noChangeShapeType="1"/>
              </p:cNvSpPr>
              <p:nvPr/>
            </p:nvSpPr>
            <p:spPr bwMode="auto">
              <a:xfrm>
                <a:off x="3361" y="2712"/>
                <a:ext cx="1" cy="1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4" name="Freeform 109"/>
              <p:cNvSpPr>
                <a:spLocks/>
              </p:cNvSpPr>
              <p:nvPr/>
            </p:nvSpPr>
            <p:spPr bwMode="auto">
              <a:xfrm>
                <a:off x="3348" y="2898"/>
                <a:ext cx="27" cy="27"/>
              </a:xfrm>
              <a:custGeom>
                <a:avLst/>
                <a:gdLst>
                  <a:gd name="T0" fmla="*/ 0 w 53"/>
                  <a:gd name="T1" fmla="*/ 0 h 53"/>
                  <a:gd name="T2" fmla="*/ 26 w 53"/>
                  <a:gd name="T3" fmla="*/ 53 h 53"/>
                  <a:gd name="T4" fmla="*/ 53 w 53"/>
                  <a:gd name="T5" fmla="*/ 0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26" y="53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54" name="Group 113"/>
            <p:cNvGrpSpPr>
              <a:grpSpLocks/>
            </p:cNvGrpSpPr>
            <p:nvPr/>
          </p:nvGrpSpPr>
          <p:grpSpPr bwMode="auto">
            <a:xfrm>
              <a:off x="3351" y="2396"/>
              <a:ext cx="27" cy="251"/>
              <a:chOff x="3351" y="2396"/>
              <a:chExt cx="27" cy="251"/>
            </a:xfrm>
          </p:grpSpPr>
          <p:sp>
            <p:nvSpPr>
              <p:cNvPr id="34901" name="Line 111"/>
              <p:cNvSpPr>
                <a:spLocks noChangeShapeType="1"/>
              </p:cNvSpPr>
              <p:nvPr/>
            </p:nvSpPr>
            <p:spPr bwMode="auto">
              <a:xfrm flipV="1">
                <a:off x="3364" y="2421"/>
                <a:ext cx="1" cy="2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2" name="Freeform 112"/>
              <p:cNvSpPr>
                <a:spLocks/>
              </p:cNvSpPr>
              <p:nvPr/>
            </p:nvSpPr>
            <p:spPr bwMode="auto">
              <a:xfrm>
                <a:off x="3351" y="2396"/>
                <a:ext cx="27" cy="28"/>
              </a:xfrm>
              <a:custGeom>
                <a:avLst/>
                <a:gdLst>
                  <a:gd name="T0" fmla="*/ 53 w 53"/>
                  <a:gd name="T1" fmla="*/ 55 h 55"/>
                  <a:gd name="T2" fmla="*/ 26 w 53"/>
                  <a:gd name="T3" fmla="*/ 0 h 55"/>
                  <a:gd name="T4" fmla="*/ 0 w 53"/>
                  <a:gd name="T5" fmla="*/ 55 h 55"/>
                  <a:gd name="T6" fmla="*/ 53 w 53"/>
                  <a:gd name="T7" fmla="*/ 55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5"/>
                  <a:gd name="T14" fmla="*/ 53 w 53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5">
                    <a:moveTo>
                      <a:pt x="53" y="55"/>
                    </a:moveTo>
                    <a:lnTo>
                      <a:pt x="26" y="0"/>
                    </a:lnTo>
                    <a:lnTo>
                      <a:pt x="0" y="55"/>
                    </a:lnTo>
                    <a:lnTo>
                      <a:pt x="5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55" name="Rectangle 114"/>
            <p:cNvSpPr>
              <a:spLocks noChangeArrowheads="1"/>
            </p:cNvSpPr>
            <p:nvPr/>
          </p:nvSpPr>
          <p:spPr bwMode="auto">
            <a:xfrm>
              <a:off x="3303" y="2616"/>
              <a:ext cx="5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Rectangle 115"/>
            <p:cNvSpPr>
              <a:spLocks noChangeArrowheads="1"/>
            </p:cNvSpPr>
            <p:nvPr/>
          </p:nvSpPr>
          <p:spPr bwMode="auto">
            <a:xfrm>
              <a:off x="3283" y="2600"/>
              <a:ext cx="28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Rectangle 116"/>
            <p:cNvSpPr>
              <a:spLocks noChangeArrowheads="1"/>
            </p:cNvSpPr>
            <p:nvPr/>
          </p:nvSpPr>
          <p:spPr bwMode="auto">
            <a:xfrm>
              <a:off x="3307" y="2617"/>
              <a:ext cx="3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34858" name="Rectangle 117"/>
            <p:cNvSpPr>
              <a:spLocks noChangeArrowheads="1"/>
            </p:cNvSpPr>
            <p:nvPr/>
          </p:nvSpPr>
          <p:spPr bwMode="auto">
            <a:xfrm>
              <a:off x="3352" y="2610"/>
              <a:ext cx="42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US"/>
            </a:p>
          </p:txBody>
        </p:sp>
        <p:sp>
          <p:nvSpPr>
            <p:cNvPr id="34859" name="Rectangle 118"/>
            <p:cNvSpPr>
              <a:spLocks noChangeArrowheads="1"/>
            </p:cNvSpPr>
            <p:nvPr/>
          </p:nvSpPr>
          <p:spPr bwMode="auto">
            <a:xfrm>
              <a:off x="3401" y="2664"/>
              <a:ext cx="25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z</a:t>
              </a:r>
              <a:endParaRPr lang="en-US"/>
            </a:p>
          </p:txBody>
        </p:sp>
        <p:sp>
          <p:nvSpPr>
            <p:cNvPr id="34860" name="Rectangle 119"/>
            <p:cNvSpPr>
              <a:spLocks noChangeArrowheads="1"/>
            </p:cNvSpPr>
            <p:nvPr/>
          </p:nvSpPr>
          <p:spPr bwMode="auto">
            <a:xfrm>
              <a:off x="3429" y="2617"/>
              <a:ext cx="2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/>
            </a:p>
          </p:txBody>
        </p:sp>
        <p:sp>
          <p:nvSpPr>
            <p:cNvPr id="34861" name="Rectangle 120"/>
            <p:cNvSpPr>
              <a:spLocks noChangeArrowheads="1"/>
            </p:cNvSpPr>
            <p:nvPr/>
          </p:nvSpPr>
          <p:spPr bwMode="auto">
            <a:xfrm>
              <a:off x="3461" y="2610"/>
              <a:ext cx="37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/>
            </a:p>
          </p:txBody>
        </p:sp>
        <p:grpSp>
          <p:nvGrpSpPr>
            <p:cNvPr id="34862" name="Group 123"/>
            <p:cNvGrpSpPr>
              <a:grpSpLocks/>
            </p:cNvGrpSpPr>
            <p:nvPr/>
          </p:nvGrpSpPr>
          <p:grpSpPr bwMode="auto">
            <a:xfrm>
              <a:off x="5405" y="2322"/>
              <a:ext cx="135" cy="43"/>
              <a:chOff x="5405" y="2322"/>
              <a:chExt cx="135" cy="43"/>
            </a:xfrm>
          </p:grpSpPr>
          <p:sp>
            <p:nvSpPr>
              <p:cNvPr id="34899" name="Line 121"/>
              <p:cNvSpPr>
                <a:spLocks noChangeShapeType="1"/>
              </p:cNvSpPr>
              <p:nvPr/>
            </p:nvSpPr>
            <p:spPr bwMode="auto">
              <a:xfrm flipV="1">
                <a:off x="5405" y="2335"/>
                <a:ext cx="110" cy="3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0" name="Freeform 122"/>
              <p:cNvSpPr>
                <a:spLocks/>
              </p:cNvSpPr>
              <p:nvPr/>
            </p:nvSpPr>
            <p:spPr bwMode="auto">
              <a:xfrm>
                <a:off x="5509" y="2322"/>
                <a:ext cx="31" cy="25"/>
              </a:xfrm>
              <a:custGeom>
                <a:avLst/>
                <a:gdLst>
                  <a:gd name="T0" fmla="*/ 15 w 60"/>
                  <a:gd name="T1" fmla="*/ 50 h 50"/>
                  <a:gd name="T2" fmla="*/ 60 w 60"/>
                  <a:gd name="T3" fmla="*/ 10 h 50"/>
                  <a:gd name="T4" fmla="*/ 0 w 60"/>
                  <a:gd name="T5" fmla="*/ 0 h 50"/>
                  <a:gd name="T6" fmla="*/ 15 w 60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50"/>
                  <a:gd name="T14" fmla="*/ 60 w 6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50">
                    <a:moveTo>
                      <a:pt x="15" y="50"/>
                    </a:moveTo>
                    <a:lnTo>
                      <a:pt x="60" y="10"/>
                    </a:lnTo>
                    <a:lnTo>
                      <a:pt x="0" y="0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63" name="Group 126"/>
            <p:cNvGrpSpPr>
              <a:grpSpLocks/>
            </p:cNvGrpSpPr>
            <p:nvPr/>
          </p:nvGrpSpPr>
          <p:grpSpPr bwMode="auto">
            <a:xfrm>
              <a:off x="3242" y="2350"/>
              <a:ext cx="135" cy="44"/>
              <a:chOff x="3242" y="2350"/>
              <a:chExt cx="135" cy="44"/>
            </a:xfrm>
          </p:grpSpPr>
          <p:sp>
            <p:nvSpPr>
              <p:cNvPr id="34897" name="Line 124"/>
              <p:cNvSpPr>
                <a:spLocks noChangeShapeType="1"/>
              </p:cNvSpPr>
              <p:nvPr/>
            </p:nvSpPr>
            <p:spPr bwMode="auto">
              <a:xfrm flipH="1" flipV="1">
                <a:off x="3266" y="2363"/>
                <a:ext cx="11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8" name="Freeform 125"/>
              <p:cNvSpPr>
                <a:spLocks/>
              </p:cNvSpPr>
              <p:nvPr/>
            </p:nvSpPr>
            <p:spPr bwMode="auto">
              <a:xfrm>
                <a:off x="3242" y="2350"/>
                <a:ext cx="30" cy="27"/>
              </a:xfrm>
              <a:custGeom>
                <a:avLst/>
                <a:gdLst>
                  <a:gd name="T0" fmla="*/ 61 w 61"/>
                  <a:gd name="T1" fmla="*/ 0 h 53"/>
                  <a:gd name="T2" fmla="*/ 0 w 61"/>
                  <a:gd name="T3" fmla="*/ 14 h 53"/>
                  <a:gd name="T4" fmla="*/ 47 w 61"/>
                  <a:gd name="T5" fmla="*/ 53 h 53"/>
                  <a:gd name="T6" fmla="*/ 61 w 61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53"/>
                  <a:gd name="T14" fmla="*/ 61 w 6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53">
                    <a:moveTo>
                      <a:pt x="61" y="0"/>
                    </a:moveTo>
                    <a:lnTo>
                      <a:pt x="0" y="14"/>
                    </a:lnTo>
                    <a:lnTo>
                      <a:pt x="47" y="5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64" name="Rectangle 127"/>
            <p:cNvSpPr>
              <a:spLocks noChangeArrowheads="1"/>
            </p:cNvSpPr>
            <p:nvPr/>
          </p:nvSpPr>
          <p:spPr bwMode="auto">
            <a:xfrm>
              <a:off x="5398" y="2158"/>
              <a:ext cx="12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Rectangle 128"/>
            <p:cNvSpPr>
              <a:spLocks noChangeArrowheads="1"/>
            </p:cNvSpPr>
            <p:nvPr/>
          </p:nvSpPr>
          <p:spPr bwMode="auto">
            <a:xfrm>
              <a:off x="5423" y="2173"/>
              <a:ext cx="3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</a:t>
              </a:r>
              <a:endParaRPr lang="en-US"/>
            </a:p>
          </p:txBody>
        </p:sp>
        <p:sp>
          <p:nvSpPr>
            <p:cNvPr id="34866" name="Rectangle 129"/>
            <p:cNvSpPr>
              <a:spLocks noChangeArrowheads="1"/>
            </p:cNvSpPr>
            <p:nvPr/>
          </p:nvSpPr>
          <p:spPr bwMode="auto">
            <a:xfrm>
              <a:off x="5469" y="2173"/>
              <a:ext cx="2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/>
            </a:p>
          </p:txBody>
        </p:sp>
        <p:sp>
          <p:nvSpPr>
            <p:cNvPr id="34867" name="Rectangle 130"/>
            <p:cNvSpPr>
              <a:spLocks noChangeArrowheads="1"/>
            </p:cNvSpPr>
            <p:nvPr/>
          </p:nvSpPr>
          <p:spPr bwMode="auto">
            <a:xfrm>
              <a:off x="3182" y="2178"/>
              <a:ext cx="14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Rectangle 131"/>
            <p:cNvSpPr>
              <a:spLocks noChangeArrowheads="1"/>
            </p:cNvSpPr>
            <p:nvPr/>
          </p:nvSpPr>
          <p:spPr bwMode="auto">
            <a:xfrm>
              <a:off x="3207" y="2193"/>
              <a:ext cx="81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e+</a:t>
              </a:r>
              <a:endParaRPr lang="en-US"/>
            </a:p>
          </p:txBody>
        </p:sp>
        <p:sp>
          <p:nvSpPr>
            <p:cNvPr id="34869" name="Freeform 132"/>
            <p:cNvSpPr>
              <a:spLocks/>
            </p:cNvSpPr>
            <p:nvPr/>
          </p:nvSpPr>
          <p:spPr bwMode="auto">
            <a:xfrm>
              <a:off x="4036" y="2501"/>
              <a:ext cx="269" cy="202"/>
            </a:xfrm>
            <a:custGeom>
              <a:avLst/>
              <a:gdLst>
                <a:gd name="T0" fmla="*/ 0 w 539"/>
                <a:gd name="T1" fmla="*/ 0 h 404"/>
                <a:gd name="T2" fmla="*/ 0 w 539"/>
                <a:gd name="T3" fmla="*/ 10 h 404"/>
                <a:gd name="T4" fmla="*/ 0 w 539"/>
                <a:gd name="T5" fmla="*/ 19 h 404"/>
                <a:gd name="T6" fmla="*/ 2 w 539"/>
                <a:gd name="T7" fmla="*/ 59 h 404"/>
                <a:gd name="T8" fmla="*/ 5 w 539"/>
                <a:gd name="T9" fmla="*/ 96 h 404"/>
                <a:gd name="T10" fmla="*/ 12 w 539"/>
                <a:gd name="T11" fmla="*/ 134 h 404"/>
                <a:gd name="T12" fmla="*/ 21 w 539"/>
                <a:gd name="T13" fmla="*/ 169 h 404"/>
                <a:gd name="T14" fmla="*/ 33 w 539"/>
                <a:gd name="T15" fmla="*/ 203 h 404"/>
                <a:gd name="T16" fmla="*/ 47 w 539"/>
                <a:gd name="T17" fmla="*/ 234 h 404"/>
                <a:gd name="T18" fmla="*/ 62 w 539"/>
                <a:gd name="T19" fmla="*/ 265 h 404"/>
                <a:gd name="T20" fmla="*/ 79 w 539"/>
                <a:gd name="T21" fmla="*/ 293 h 404"/>
                <a:gd name="T22" fmla="*/ 98 w 539"/>
                <a:gd name="T23" fmla="*/ 317 h 404"/>
                <a:gd name="T24" fmla="*/ 119 w 539"/>
                <a:gd name="T25" fmla="*/ 339 h 404"/>
                <a:gd name="T26" fmla="*/ 141 w 539"/>
                <a:gd name="T27" fmla="*/ 358 h 404"/>
                <a:gd name="T28" fmla="*/ 164 w 539"/>
                <a:gd name="T29" fmla="*/ 374 h 404"/>
                <a:gd name="T30" fmla="*/ 189 w 539"/>
                <a:gd name="T31" fmla="*/ 387 h 404"/>
                <a:gd name="T32" fmla="*/ 215 w 539"/>
                <a:gd name="T33" fmla="*/ 396 h 404"/>
                <a:gd name="T34" fmla="*/ 241 w 539"/>
                <a:gd name="T35" fmla="*/ 403 h 404"/>
                <a:gd name="T36" fmla="*/ 269 w 539"/>
                <a:gd name="T37" fmla="*/ 404 h 404"/>
                <a:gd name="T38" fmla="*/ 296 w 539"/>
                <a:gd name="T39" fmla="*/ 403 h 404"/>
                <a:gd name="T40" fmla="*/ 324 w 539"/>
                <a:gd name="T41" fmla="*/ 396 h 404"/>
                <a:gd name="T42" fmla="*/ 349 w 539"/>
                <a:gd name="T43" fmla="*/ 387 h 404"/>
                <a:gd name="T44" fmla="*/ 373 w 539"/>
                <a:gd name="T45" fmla="*/ 374 h 404"/>
                <a:gd name="T46" fmla="*/ 398 w 539"/>
                <a:gd name="T47" fmla="*/ 358 h 404"/>
                <a:gd name="T48" fmla="*/ 420 w 539"/>
                <a:gd name="T49" fmla="*/ 339 h 404"/>
                <a:gd name="T50" fmla="*/ 441 w 539"/>
                <a:gd name="T51" fmla="*/ 317 h 404"/>
                <a:gd name="T52" fmla="*/ 460 w 539"/>
                <a:gd name="T53" fmla="*/ 293 h 404"/>
                <a:gd name="T54" fmla="*/ 477 w 539"/>
                <a:gd name="T55" fmla="*/ 265 h 404"/>
                <a:gd name="T56" fmla="*/ 492 w 539"/>
                <a:gd name="T57" fmla="*/ 234 h 404"/>
                <a:gd name="T58" fmla="*/ 506 w 539"/>
                <a:gd name="T59" fmla="*/ 203 h 404"/>
                <a:gd name="T60" fmla="*/ 518 w 539"/>
                <a:gd name="T61" fmla="*/ 169 h 404"/>
                <a:gd name="T62" fmla="*/ 527 w 539"/>
                <a:gd name="T63" fmla="*/ 134 h 404"/>
                <a:gd name="T64" fmla="*/ 534 w 539"/>
                <a:gd name="T65" fmla="*/ 96 h 404"/>
                <a:gd name="T66" fmla="*/ 537 w 539"/>
                <a:gd name="T67" fmla="*/ 59 h 404"/>
                <a:gd name="T68" fmla="*/ 539 w 539"/>
                <a:gd name="T69" fmla="*/ 19 h 404"/>
                <a:gd name="T70" fmla="*/ 539 w 539"/>
                <a:gd name="T71" fmla="*/ 10 h 404"/>
                <a:gd name="T72" fmla="*/ 539 w 539"/>
                <a:gd name="T73" fmla="*/ 0 h 4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9"/>
                <a:gd name="T112" fmla="*/ 0 h 404"/>
                <a:gd name="T113" fmla="*/ 539 w 539"/>
                <a:gd name="T114" fmla="*/ 404 h 4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9" h="404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2" y="59"/>
                  </a:lnTo>
                  <a:lnTo>
                    <a:pt x="5" y="96"/>
                  </a:lnTo>
                  <a:lnTo>
                    <a:pt x="12" y="134"/>
                  </a:lnTo>
                  <a:lnTo>
                    <a:pt x="21" y="169"/>
                  </a:lnTo>
                  <a:lnTo>
                    <a:pt x="33" y="203"/>
                  </a:lnTo>
                  <a:lnTo>
                    <a:pt x="47" y="234"/>
                  </a:lnTo>
                  <a:lnTo>
                    <a:pt x="62" y="265"/>
                  </a:lnTo>
                  <a:lnTo>
                    <a:pt x="79" y="293"/>
                  </a:lnTo>
                  <a:lnTo>
                    <a:pt x="98" y="317"/>
                  </a:lnTo>
                  <a:lnTo>
                    <a:pt x="119" y="339"/>
                  </a:lnTo>
                  <a:lnTo>
                    <a:pt x="141" y="358"/>
                  </a:lnTo>
                  <a:lnTo>
                    <a:pt x="164" y="374"/>
                  </a:lnTo>
                  <a:lnTo>
                    <a:pt x="189" y="387"/>
                  </a:lnTo>
                  <a:lnTo>
                    <a:pt x="215" y="396"/>
                  </a:lnTo>
                  <a:lnTo>
                    <a:pt x="241" y="403"/>
                  </a:lnTo>
                  <a:lnTo>
                    <a:pt x="269" y="404"/>
                  </a:lnTo>
                  <a:lnTo>
                    <a:pt x="296" y="403"/>
                  </a:lnTo>
                  <a:lnTo>
                    <a:pt x="324" y="396"/>
                  </a:lnTo>
                  <a:lnTo>
                    <a:pt x="349" y="387"/>
                  </a:lnTo>
                  <a:lnTo>
                    <a:pt x="373" y="374"/>
                  </a:lnTo>
                  <a:lnTo>
                    <a:pt x="398" y="358"/>
                  </a:lnTo>
                  <a:lnTo>
                    <a:pt x="420" y="339"/>
                  </a:lnTo>
                  <a:lnTo>
                    <a:pt x="441" y="317"/>
                  </a:lnTo>
                  <a:lnTo>
                    <a:pt x="460" y="293"/>
                  </a:lnTo>
                  <a:lnTo>
                    <a:pt x="477" y="265"/>
                  </a:lnTo>
                  <a:lnTo>
                    <a:pt x="492" y="234"/>
                  </a:lnTo>
                  <a:lnTo>
                    <a:pt x="506" y="203"/>
                  </a:lnTo>
                  <a:lnTo>
                    <a:pt x="518" y="169"/>
                  </a:lnTo>
                  <a:lnTo>
                    <a:pt x="527" y="134"/>
                  </a:lnTo>
                  <a:lnTo>
                    <a:pt x="534" y="96"/>
                  </a:lnTo>
                  <a:lnTo>
                    <a:pt x="537" y="59"/>
                  </a:lnTo>
                  <a:lnTo>
                    <a:pt x="539" y="19"/>
                  </a:lnTo>
                  <a:lnTo>
                    <a:pt x="539" y="10"/>
                  </a:lnTo>
                  <a:lnTo>
                    <a:pt x="539" y="0"/>
                  </a:lnTo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Freeform 133"/>
            <p:cNvSpPr>
              <a:spLocks/>
            </p:cNvSpPr>
            <p:nvPr/>
          </p:nvSpPr>
          <p:spPr bwMode="auto">
            <a:xfrm>
              <a:off x="4375" y="2417"/>
              <a:ext cx="290" cy="202"/>
            </a:xfrm>
            <a:custGeom>
              <a:avLst/>
              <a:gdLst>
                <a:gd name="T0" fmla="*/ 0 w 580"/>
                <a:gd name="T1" fmla="*/ 0 h 405"/>
                <a:gd name="T2" fmla="*/ 0 w 580"/>
                <a:gd name="T3" fmla="*/ 17 h 405"/>
                <a:gd name="T4" fmla="*/ 5 w 580"/>
                <a:gd name="T5" fmla="*/ 91 h 405"/>
                <a:gd name="T6" fmla="*/ 14 w 580"/>
                <a:gd name="T7" fmla="*/ 134 h 405"/>
                <a:gd name="T8" fmla="*/ 35 w 580"/>
                <a:gd name="T9" fmla="*/ 200 h 405"/>
                <a:gd name="T10" fmla="*/ 64 w 580"/>
                <a:gd name="T11" fmla="*/ 258 h 405"/>
                <a:gd name="T12" fmla="*/ 84 w 580"/>
                <a:gd name="T13" fmla="*/ 291 h 405"/>
                <a:gd name="T14" fmla="*/ 124 w 580"/>
                <a:gd name="T15" fmla="*/ 336 h 405"/>
                <a:gd name="T16" fmla="*/ 153 w 580"/>
                <a:gd name="T17" fmla="*/ 358 h 405"/>
                <a:gd name="T18" fmla="*/ 201 w 580"/>
                <a:gd name="T19" fmla="*/ 386 h 405"/>
                <a:gd name="T20" fmla="*/ 255 w 580"/>
                <a:gd name="T21" fmla="*/ 401 h 405"/>
                <a:gd name="T22" fmla="*/ 289 w 580"/>
                <a:gd name="T23" fmla="*/ 405 h 405"/>
                <a:gd name="T24" fmla="*/ 325 w 580"/>
                <a:gd name="T25" fmla="*/ 401 h 405"/>
                <a:gd name="T26" fmla="*/ 377 w 580"/>
                <a:gd name="T27" fmla="*/ 386 h 405"/>
                <a:gd name="T28" fmla="*/ 425 w 580"/>
                <a:gd name="T29" fmla="*/ 358 h 405"/>
                <a:gd name="T30" fmla="*/ 454 w 580"/>
                <a:gd name="T31" fmla="*/ 336 h 405"/>
                <a:gd name="T32" fmla="*/ 496 w 580"/>
                <a:gd name="T33" fmla="*/ 291 h 405"/>
                <a:gd name="T34" fmla="*/ 516 w 580"/>
                <a:gd name="T35" fmla="*/ 258 h 405"/>
                <a:gd name="T36" fmla="*/ 546 w 580"/>
                <a:gd name="T37" fmla="*/ 200 h 405"/>
                <a:gd name="T38" fmla="*/ 566 w 580"/>
                <a:gd name="T39" fmla="*/ 134 h 405"/>
                <a:gd name="T40" fmla="*/ 575 w 580"/>
                <a:gd name="T41" fmla="*/ 91 h 405"/>
                <a:gd name="T42" fmla="*/ 580 w 580"/>
                <a:gd name="T43" fmla="*/ 17 h 405"/>
                <a:gd name="T44" fmla="*/ 580 w 580"/>
                <a:gd name="T45" fmla="*/ 0 h 405"/>
                <a:gd name="T46" fmla="*/ 539 w 580"/>
                <a:gd name="T47" fmla="*/ 9 h 405"/>
                <a:gd name="T48" fmla="*/ 537 w 580"/>
                <a:gd name="T49" fmla="*/ 55 h 405"/>
                <a:gd name="T50" fmla="*/ 527 w 580"/>
                <a:gd name="T51" fmla="*/ 128 h 405"/>
                <a:gd name="T52" fmla="*/ 528 w 580"/>
                <a:gd name="T53" fmla="*/ 119 h 405"/>
                <a:gd name="T54" fmla="*/ 508 w 580"/>
                <a:gd name="T55" fmla="*/ 184 h 405"/>
                <a:gd name="T56" fmla="*/ 479 w 580"/>
                <a:gd name="T57" fmla="*/ 243 h 405"/>
                <a:gd name="T58" fmla="*/ 480 w 580"/>
                <a:gd name="T59" fmla="*/ 277 h 405"/>
                <a:gd name="T60" fmla="*/ 448 w 580"/>
                <a:gd name="T61" fmla="*/ 286 h 405"/>
                <a:gd name="T62" fmla="*/ 403 w 580"/>
                <a:gd name="T63" fmla="*/ 325 h 405"/>
                <a:gd name="T64" fmla="*/ 410 w 580"/>
                <a:gd name="T65" fmla="*/ 320 h 405"/>
                <a:gd name="T66" fmla="*/ 361 w 580"/>
                <a:gd name="T67" fmla="*/ 348 h 405"/>
                <a:gd name="T68" fmla="*/ 310 w 580"/>
                <a:gd name="T69" fmla="*/ 363 h 405"/>
                <a:gd name="T70" fmla="*/ 317 w 580"/>
                <a:gd name="T71" fmla="*/ 362 h 405"/>
                <a:gd name="T72" fmla="*/ 262 w 580"/>
                <a:gd name="T73" fmla="*/ 362 h 405"/>
                <a:gd name="T74" fmla="*/ 270 w 580"/>
                <a:gd name="T75" fmla="*/ 363 h 405"/>
                <a:gd name="T76" fmla="*/ 217 w 580"/>
                <a:gd name="T77" fmla="*/ 348 h 405"/>
                <a:gd name="T78" fmla="*/ 169 w 580"/>
                <a:gd name="T79" fmla="*/ 320 h 405"/>
                <a:gd name="T80" fmla="*/ 176 w 580"/>
                <a:gd name="T81" fmla="*/ 325 h 405"/>
                <a:gd name="T82" fmla="*/ 133 w 580"/>
                <a:gd name="T83" fmla="*/ 286 h 405"/>
                <a:gd name="T84" fmla="*/ 100 w 580"/>
                <a:gd name="T85" fmla="*/ 277 h 405"/>
                <a:gd name="T86" fmla="*/ 102 w 580"/>
                <a:gd name="T87" fmla="*/ 243 h 405"/>
                <a:gd name="T88" fmla="*/ 72 w 580"/>
                <a:gd name="T89" fmla="*/ 184 h 405"/>
                <a:gd name="T90" fmla="*/ 52 w 580"/>
                <a:gd name="T91" fmla="*/ 119 h 405"/>
                <a:gd name="T92" fmla="*/ 53 w 580"/>
                <a:gd name="T93" fmla="*/ 128 h 405"/>
                <a:gd name="T94" fmla="*/ 43 w 580"/>
                <a:gd name="T95" fmla="*/ 55 h 405"/>
                <a:gd name="T96" fmla="*/ 41 w 580"/>
                <a:gd name="T97" fmla="*/ 9 h 4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0"/>
                <a:gd name="T148" fmla="*/ 0 h 405"/>
                <a:gd name="T149" fmla="*/ 580 w 580"/>
                <a:gd name="T150" fmla="*/ 405 h 4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0" h="405">
                  <a:moveTo>
                    <a:pt x="41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2" y="55"/>
                  </a:lnTo>
                  <a:lnTo>
                    <a:pt x="5" y="91"/>
                  </a:lnTo>
                  <a:lnTo>
                    <a:pt x="12" y="128"/>
                  </a:lnTo>
                  <a:lnTo>
                    <a:pt x="14" y="134"/>
                  </a:lnTo>
                  <a:lnTo>
                    <a:pt x="22" y="169"/>
                  </a:lnTo>
                  <a:lnTo>
                    <a:pt x="35" y="200"/>
                  </a:lnTo>
                  <a:lnTo>
                    <a:pt x="48" y="231"/>
                  </a:lnTo>
                  <a:lnTo>
                    <a:pt x="64" y="258"/>
                  </a:lnTo>
                  <a:lnTo>
                    <a:pt x="81" y="284"/>
                  </a:lnTo>
                  <a:lnTo>
                    <a:pt x="84" y="291"/>
                  </a:lnTo>
                  <a:lnTo>
                    <a:pt x="103" y="315"/>
                  </a:lnTo>
                  <a:lnTo>
                    <a:pt x="124" y="336"/>
                  </a:lnTo>
                  <a:lnTo>
                    <a:pt x="146" y="355"/>
                  </a:lnTo>
                  <a:lnTo>
                    <a:pt x="153" y="358"/>
                  </a:lnTo>
                  <a:lnTo>
                    <a:pt x="177" y="374"/>
                  </a:lnTo>
                  <a:lnTo>
                    <a:pt x="201" y="386"/>
                  </a:lnTo>
                  <a:lnTo>
                    <a:pt x="227" y="396"/>
                  </a:lnTo>
                  <a:lnTo>
                    <a:pt x="255" y="401"/>
                  </a:lnTo>
                  <a:lnTo>
                    <a:pt x="262" y="403"/>
                  </a:lnTo>
                  <a:lnTo>
                    <a:pt x="289" y="405"/>
                  </a:lnTo>
                  <a:lnTo>
                    <a:pt x="317" y="403"/>
                  </a:lnTo>
                  <a:lnTo>
                    <a:pt x="325" y="401"/>
                  </a:lnTo>
                  <a:lnTo>
                    <a:pt x="351" y="396"/>
                  </a:lnTo>
                  <a:lnTo>
                    <a:pt x="377" y="386"/>
                  </a:lnTo>
                  <a:lnTo>
                    <a:pt x="403" y="374"/>
                  </a:lnTo>
                  <a:lnTo>
                    <a:pt x="425" y="358"/>
                  </a:lnTo>
                  <a:lnTo>
                    <a:pt x="432" y="355"/>
                  </a:lnTo>
                  <a:lnTo>
                    <a:pt x="454" y="336"/>
                  </a:lnTo>
                  <a:lnTo>
                    <a:pt x="477" y="315"/>
                  </a:lnTo>
                  <a:lnTo>
                    <a:pt x="496" y="291"/>
                  </a:lnTo>
                  <a:lnTo>
                    <a:pt x="499" y="284"/>
                  </a:lnTo>
                  <a:lnTo>
                    <a:pt x="516" y="258"/>
                  </a:lnTo>
                  <a:lnTo>
                    <a:pt x="532" y="231"/>
                  </a:lnTo>
                  <a:lnTo>
                    <a:pt x="546" y="200"/>
                  </a:lnTo>
                  <a:lnTo>
                    <a:pt x="558" y="169"/>
                  </a:lnTo>
                  <a:lnTo>
                    <a:pt x="566" y="134"/>
                  </a:lnTo>
                  <a:lnTo>
                    <a:pt x="568" y="128"/>
                  </a:lnTo>
                  <a:lnTo>
                    <a:pt x="575" y="91"/>
                  </a:lnTo>
                  <a:lnTo>
                    <a:pt x="578" y="55"/>
                  </a:lnTo>
                  <a:lnTo>
                    <a:pt x="580" y="17"/>
                  </a:lnTo>
                  <a:lnTo>
                    <a:pt x="580" y="9"/>
                  </a:lnTo>
                  <a:lnTo>
                    <a:pt x="580" y="0"/>
                  </a:lnTo>
                  <a:lnTo>
                    <a:pt x="539" y="0"/>
                  </a:lnTo>
                  <a:lnTo>
                    <a:pt x="539" y="9"/>
                  </a:lnTo>
                  <a:lnTo>
                    <a:pt x="539" y="17"/>
                  </a:lnTo>
                  <a:lnTo>
                    <a:pt x="537" y="55"/>
                  </a:lnTo>
                  <a:lnTo>
                    <a:pt x="534" y="91"/>
                  </a:lnTo>
                  <a:lnTo>
                    <a:pt x="527" y="128"/>
                  </a:lnTo>
                  <a:lnTo>
                    <a:pt x="547" y="128"/>
                  </a:lnTo>
                  <a:lnTo>
                    <a:pt x="528" y="119"/>
                  </a:lnTo>
                  <a:lnTo>
                    <a:pt x="520" y="153"/>
                  </a:lnTo>
                  <a:lnTo>
                    <a:pt x="508" y="184"/>
                  </a:lnTo>
                  <a:lnTo>
                    <a:pt x="494" y="215"/>
                  </a:lnTo>
                  <a:lnTo>
                    <a:pt x="479" y="243"/>
                  </a:lnTo>
                  <a:lnTo>
                    <a:pt x="461" y="269"/>
                  </a:lnTo>
                  <a:lnTo>
                    <a:pt x="480" y="277"/>
                  </a:lnTo>
                  <a:lnTo>
                    <a:pt x="466" y="262"/>
                  </a:lnTo>
                  <a:lnTo>
                    <a:pt x="448" y="286"/>
                  </a:lnTo>
                  <a:lnTo>
                    <a:pt x="425" y="306"/>
                  </a:lnTo>
                  <a:lnTo>
                    <a:pt x="403" y="325"/>
                  </a:lnTo>
                  <a:lnTo>
                    <a:pt x="418" y="339"/>
                  </a:lnTo>
                  <a:lnTo>
                    <a:pt x="410" y="320"/>
                  </a:lnTo>
                  <a:lnTo>
                    <a:pt x="387" y="336"/>
                  </a:lnTo>
                  <a:lnTo>
                    <a:pt x="361" y="348"/>
                  </a:lnTo>
                  <a:lnTo>
                    <a:pt x="336" y="358"/>
                  </a:lnTo>
                  <a:lnTo>
                    <a:pt x="310" y="363"/>
                  </a:lnTo>
                  <a:lnTo>
                    <a:pt x="317" y="382"/>
                  </a:lnTo>
                  <a:lnTo>
                    <a:pt x="317" y="362"/>
                  </a:lnTo>
                  <a:lnTo>
                    <a:pt x="289" y="363"/>
                  </a:lnTo>
                  <a:lnTo>
                    <a:pt x="262" y="362"/>
                  </a:lnTo>
                  <a:lnTo>
                    <a:pt x="262" y="382"/>
                  </a:lnTo>
                  <a:lnTo>
                    <a:pt x="270" y="363"/>
                  </a:lnTo>
                  <a:lnTo>
                    <a:pt x="243" y="358"/>
                  </a:lnTo>
                  <a:lnTo>
                    <a:pt x="217" y="348"/>
                  </a:lnTo>
                  <a:lnTo>
                    <a:pt x="193" y="336"/>
                  </a:lnTo>
                  <a:lnTo>
                    <a:pt x="169" y="320"/>
                  </a:lnTo>
                  <a:lnTo>
                    <a:pt x="162" y="339"/>
                  </a:lnTo>
                  <a:lnTo>
                    <a:pt x="176" y="325"/>
                  </a:lnTo>
                  <a:lnTo>
                    <a:pt x="153" y="306"/>
                  </a:lnTo>
                  <a:lnTo>
                    <a:pt x="133" y="286"/>
                  </a:lnTo>
                  <a:lnTo>
                    <a:pt x="114" y="262"/>
                  </a:lnTo>
                  <a:lnTo>
                    <a:pt x="100" y="277"/>
                  </a:lnTo>
                  <a:lnTo>
                    <a:pt x="119" y="269"/>
                  </a:lnTo>
                  <a:lnTo>
                    <a:pt x="102" y="243"/>
                  </a:lnTo>
                  <a:lnTo>
                    <a:pt x="86" y="215"/>
                  </a:lnTo>
                  <a:lnTo>
                    <a:pt x="72" y="184"/>
                  </a:lnTo>
                  <a:lnTo>
                    <a:pt x="60" y="153"/>
                  </a:lnTo>
                  <a:lnTo>
                    <a:pt x="52" y="119"/>
                  </a:lnTo>
                  <a:lnTo>
                    <a:pt x="33" y="128"/>
                  </a:lnTo>
                  <a:lnTo>
                    <a:pt x="53" y="128"/>
                  </a:lnTo>
                  <a:lnTo>
                    <a:pt x="47" y="91"/>
                  </a:lnTo>
                  <a:lnTo>
                    <a:pt x="43" y="55"/>
                  </a:lnTo>
                  <a:lnTo>
                    <a:pt x="41" y="17"/>
                  </a:lnTo>
                  <a:lnTo>
                    <a:pt x="41" y="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71" name="Group 136"/>
            <p:cNvGrpSpPr>
              <a:grpSpLocks/>
            </p:cNvGrpSpPr>
            <p:nvPr/>
          </p:nvGrpSpPr>
          <p:grpSpPr bwMode="auto">
            <a:xfrm>
              <a:off x="5459" y="2982"/>
              <a:ext cx="25" cy="58"/>
              <a:chOff x="5459" y="2982"/>
              <a:chExt cx="25" cy="58"/>
            </a:xfrm>
          </p:grpSpPr>
          <p:sp>
            <p:nvSpPr>
              <p:cNvPr id="34895" name="Line 134"/>
              <p:cNvSpPr>
                <a:spLocks noChangeShapeType="1"/>
              </p:cNvSpPr>
              <p:nvPr/>
            </p:nvSpPr>
            <p:spPr bwMode="auto">
              <a:xfrm flipH="1">
                <a:off x="5471" y="2982"/>
                <a:ext cx="10" cy="3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6" name="Freeform 135"/>
              <p:cNvSpPr>
                <a:spLocks/>
              </p:cNvSpPr>
              <p:nvPr/>
            </p:nvSpPr>
            <p:spPr bwMode="auto">
              <a:xfrm>
                <a:off x="5459" y="3011"/>
                <a:ext cx="25" cy="29"/>
              </a:xfrm>
              <a:custGeom>
                <a:avLst/>
                <a:gdLst>
                  <a:gd name="T0" fmla="*/ 0 w 50"/>
                  <a:gd name="T1" fmla="*/ 0 h 58"/>
                  <a:gd name="T2" fmla="*/ 7 w 50"/>
                  <a:gd name="T3" fmla="*/ 58 h 58"/>
                  <a:gd name="T4" fmla="*/ 50 w 50"/>
                  <a:gd name="T5" fmla="*/ 17 h 58"/>
                  <a:gd name="T6" fmla="*/ 0 w 50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8"/>
                  <a:gd name="T14" fmla="*/ 50 w 50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8">
                    <a:moveTo>
                      <a:pt x="0" y="0"/>
                    </a:moveTo>
                    <a:lnTo>
                      <a:pt x="7" y="58"/>
                    </a:lnTo>
                    <a:lnTo>
                      <a:pt x="5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72" name="Group 139"/>
            <p:cNvGrpSpPr>
              <a:grpSpLocks/>
            </p:cNvGrpSpPr>
            <p:nvPr/>
          </p:nvGrpSpPr>
          <p:grpSpPr bwMode="auto">
            <a:xfrm>
              <a:off x="5499" y="2868"/>
              <a:ext cx="25" cy="57"/>
              <a:chOff x="5499" y="2868"/>
              <a:chExt cx="25" cy="57"/>
            </a:xfrm>
          </p:grpSpPr>
          <p:sp>
            <p:nvSpPr>
              <p:cNvPr id="34893" name="Line 137"/>
              <p:cNvSpPr>
                <a:spLocks noChangeShapeType="1"/>
              </p:cNvSpPr>
              <p:nvPr/>
            </p:nvSpPr>
            <p:spPr bwMode="auto">
              <a:xfrm flipV="1">
                <a:off x="5501" y="2890"/>
                <a:ext cx="10" cy="3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4" name="Freeform 138"/>
              <p:cNvSpPr>
                <a:spLocks/>
              </p:cNvSpPr>
              <p:nvPr/>
            </p:nvSpPr>
            <p:spPr bwMode="auto">
              <a:xfrm>
                <a:off x="5499" y="2868"/>
                <a:ext cx="25" cy="29"/>
              </a:xfrm>
              <a:custGeom>
                <a:avLst/>
                <a:gdLst>
                  <a:gd name="T0" fmla="*/ 50 w 50"/>
                  <a:gd name="T1" fmla="*/ 58 h 58"/>
                  <a:gd name="T2" fmla="*/ 43 w 50"/>
                  <a:gd name="T3" fmla="*/ 0 h 58"/>
                  <a:gd name="T4" fmla="*/ 0 w 50"/>
                  <a:gd name="T5" fmla="*/ 41 h 58"/>
                  <a:gd name="T6" fmla="*/ 50 w 50"/>
                  <a:gd name="T7" fmla="*/ 58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8"/>
                  <a:gd name="T14" fmla="*/ 50 w 50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8">
                    <a:moveTo>
                      <a:pt x="50" y="58"/>
                    </a:moveTo>
                    <a:lnTo>
                      <a:pt x="43" y="0"/>
                    </a:lnTo>
                    <a:lnTo>
                      <a:pt x="0" y="41"/>
                    </a:lnTo>
                    <a:lnTo>
                      <a:pt x="5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73" name="Freeform 140"/>
            <p:cNvSpPr>
              <a:spLocks/>
            </p:cNvSpPr>
            <p:nvPr/>
          </p:nvSpPr>
          <p:spPr bwMode="auto">
            <a:xfrm>
              <a:off x="3390" y="2316"/>
              <a:ext cx="2062" cy="715"/>
            </a:xfrm>
            <a:custGeom>
              <a:avLst/>
              <a:gdLst>
                <a:gd name="T0" fmla="*/ 98 w 4124"/>
                <a:gd name="T1" fmla="*/ 0 h 1432"/>
                <a:gd name="T2" fmla="*/ 0 w 4124"/>
                <a:gd name="T3" fmla="*/ 374 h 1432"/>
                <a:gd name="T4" fmla="*/ 4026 w 4124"/>
                <a:gd name="T5" fmla="*/ 1432 h 1432"/>
                <a:gd name="T6" fmla="*/ 4124 w 4124"/>
                <a:gd name="T7" fmla="*/ 1060 h 1432"/>
                <a:gd name="T8" fmla="*/ 98 w 4124"/>
                <a:gd name="T9" fmla="*/ 0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24"/>
                <a:gd name="T16" fmla="*/ 0 h 1432"/>
                <a:gd name="T17" fmla="*/ 4124 w 4124"/>
                <a:gd name="T18" fmla="*/ 1432 h 1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24" h="1432">
                  <a:moveTo>
                    <a:pt x="98" y="0"/>
                  </a:moveTo>
                  <a:lnTo>
                    <a:pt x="0" y="374"/>
                  </a:lnTo>
                  <a:lnTo>
                    <a:pt x="4026" y="1432"/>
                  </a:lnTo>
                  <a:lnTo>
                    <a:pt x="4124" y="1060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Freeform 141"/>
            <p:cNvSpPr>
              <a:spLocks/>
            </p:cNvSpPr>
            <p:nvPr/>
          </p:nvSpPr>
          <p:spPr bwMode="auto">
            <a:xfrm>
              <a:off x="3373" y="2289"/>
              <a:ext cx="2066" cy="692"/>
            </a:xfrm>
            <a:custGeom>
              <a:avLst/>
              <a:gdLst>
                <a:gd name="T0" fmla="*/ 0 w 4132"/>
                <a:gd name="T1" fmla="*/ 1012 h 1385"/>
                <a:gd name="T2" fmla="*/ 93 w 4132"/>
                <a:gd name="T3" fmla="*/ 1385 h 1385"/>
                <a:gd name="T4" fmla="*/ 4132 w 4132"/>
                <a:gd name="T5" fmla="*/ 373 h 1385"/>
                <a:gd name="T6" fmla="*/ 4037 w 4132"/>
                <a:gd name="T7" fmla="*/ 0 h 1385"/>
                <a:gd name="T8" fmla="*/ 0 w 4132"/>
                <a:gd name="T9" fmla="*/ 1012 h 1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32"/>
                <a:gd name="T16" fmla="*/ 0 h 1385"/>
                <a:gd name="T17" fmla="*/ 4132 w 4132"/>
                <a:gd name="T18" fmla="*/ 1385 h 1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32" h="1385">
                  <a:moveTo>
                    <a:pt x="0" y="1012"/>
                  </a:moveTo>
                  <a:lnTo>
                    <a:pt x="93" y="1385"/>
                  </a:lnTo>
                  <a:lnTo>
                    <a:pt x="4132" y="373"/>
                  </a:lnTo>
                  <a:lnTo>
                    <a:pt x="4037" y="0"/>
                  </a:lnTo>
                  <a:lnTo>
                    <a:pt x="0" y="1012"/>
                  </a:lnTo>
                  <a:close/>
                </a:path>
              </a:pathLst>
            </a:custGeom>
            <a:noFill/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Line 142"/>
            <p:cNvSpPr>
              <a:spLocks noChangeShapeType="1"/>
            </p:cNvSpPr>
            <p:nvPr/>
          </p:nvSpPr>
          <p:spPr bwMode="auto">
            <a:xfrm flipH="1">
              <a:off x="4151" y="2597"/>
              <a:ext cx="405" cy="115"/>
            </a:xfrm>
            <a:prstGeom prst="line">
              <a:avLst/>
            </a:pr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Rectangle 143"/>
            <p:cNvSpPr>
              <a:spLocks noChangeArrowheads="1"/>
            </p:cNvSpPr>
            <p:nvPr/>
          </p:nvSpPr>
          <p:spPr bwMode="auto">
            <a:xfrm>
              <a:off x="4705" y="2100"/>
              <a:ext cx="15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Rectangle 144"/>
            <p:cNvSpPr>
              <a:spLocks noChangeArrowheads="1"/>
            </p:cNvSpPr>
            <p:nvPr/>
          </p:nvSpPr>
          <p:spPr bwMode="auto">
            <a:xfrm>
              <a:off x="4729" y="2110"/>
              <a:ext cx="3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/>
            </a:p>
          </p:txBody>
        </p:sp>
        <p:sp>
          <p:nvSpPr>
            <p:cNvPr id="34878" name="Rectangle 145"/>
            <p:cNvSpPr>
              <a:spLocks noChangeArrowheads="1"/>
            </p:cNvSpPr>
            <p:nvPr/>
          </p:nvSpPr>
          <p:spPr bwMode="auto">
            <a:xfrm>
              <a:off x="4776" y="2163"/>
              <a:ext cx="33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en-US"/>
            </a:p>
          </p:txBody>
        </p:sp>
        <p:grpSp>
          <p:nvGrpSpPr>
            <p:cNvPr id="34879" name="Group 148"/>
            <p:cNvGrpSpPr>
              <a:grpSpLocks/>
            </p:cNvGrpSpPr>
            <p:nvPr/>
          </p:nvGrpSpPr>
          <p:grpSpPr bwMode="auto">
            <a:xfrm>
              <a:off x="4691" y="2250"/>
              <a:ext cx="97" cy="136"/>
              <a:chOff x="4691" y="2250"/>
              <a:chExt cx="97" cy="136"/>
            </a:xfrm>
          </p:grpSpPr>
          <p:sp>
            <p:nvSpPr>
              <p:cNvPr id="34891" name="Line 146"/>
              <p:cNvSpPr>
                <a:spLocks noChangeShapeType="1"/>
              </p:cNvSpPr>
              <p:nvPr/>
            </p:nvSpPr>
            <p:spPr bwMode="auto">
              <a:xfrm flipH="1">
                <a:off x="4705" y="2250"/>
                <a:ext cx="83" cy="11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2" name="Freeform 147"/>
              <p:cNvSpPr>
                <a:spLocks/>
              </p:cNvSpPr>
              <p:nvPr/>
            </p:nvSpPr>
            <p:spPr bwMode="auto">
              <a:xfrm>
                <a:off x="4691" y="2356"/>
                <a:ext cx="27" cy="30"/>
              </a:xfrm>
              <a:custGeom>
                <a:avLst/>
                <a:gdLst>
                  <a:gd name="T0" fmla="*/ 11 w 54"/>
                  <a:gd name="T1" fmla="*/ 0 h 60"/>
                  <a:gd name="T2" fmla="*/ 0 w 54"/>
                  <a:gd name="T3" fmla="*/ 60 h 60"/>
                  <a:gd name="T4" fmla="*/ 54 w 54"/>
                  <a:gd name="T5" fmla="*/ 31 h 60"/>
                  <a:gd name="T6" fmla="*/ 11 w 54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60"/>
                  <a:gd name="T14" fmla="*/ 54 w 54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60">
                    <a:moveTo>
                      <a:pt x="11" y="0"/>
                    </a:moveTo>
                    <a:lnTo>
                      <a:pt x="0" y="60"/>
                    </a:lnTo>
                    <a:lnTo>
                      <a:pt x="54" y="3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80" name="Group 151"/>
            <p:cNvGrpSpPr>
              <a:grpSpLocks/>
            </p:cNvGrpSpPr>
            <p:nvPr/>
          </p:nvGrpSpPr>
          <p:grpSpPr bwMode="auto">
            <a:xfrm>
              <a:off x="3406" y="2482"/>
              <a:ext cx="2007" cy="567"/>
              <a:chOff x="3406" y="2482"/>
              <a:chExt cx="2007" cy="567"/>
            </a:xfrm>
          </p:grpSpPr>
          <p:sp>
            <p:nvSpPr>
              <p:cNvPr id="34889" name="Freeform 149"/>
              <p:cNvSpPr>
                <a:spLocks/>
              </p:cNvSpPr>
              <p:nvPr/>
            </p:nvSpPr>
            <p:spPr bwMode="auto">
              <a:xfrm>
                <a:off x="3469" y="2507"/>
                <a:ext cx="1944" cy="542"/>
              </a:xfrm>
              <a:custGeom>
                <a:avLst/>
                <a:gdLst>
                  <a:gd name="T0" fmla="*/ 3877 w 3887"/>
                  <a:gd name="T1" fmla="*/ 1084 h 1084"/>
                  <a:gd name="T2" fmla="*/ 3887 w 3887"/>
                  <a:gd name="T3" fmla="*/ 1045 h 1084"/>
                  <a:gd name="T4" fmla="*/ 10 w 3887"/>
                  <a:gd name="T5" fmla="*/ 0 h 1084"/>
                  <a:gd name="T6" fmla="*/ 0 w 3887"/>
                  <a:gd name="T7" fmla="*/ 40 h 1084"/>
                  <a:gd name="T8" fmla="*/ 3877 w 3887"/>
                  <a:gd name="T9" fmla="*/ 1084 h 10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7"/>
                  <a:gd name="T16" fmla="*/ 0 h 1084"/>
                  <a:gd name="T17" fmla="*/ 3887 w 3887"/>
                  <a:gd name="T18" fmla="*/ 1084 h 10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7" h="1084">
                    <a:moveTo>
                      <a:pt x="3877" y="1084"/>
                    </a:moveTo>
                    <a:lnTo>
                      <a:pt x="3887" y="1045"/>
                    </a:lnTo>
                    <a:lnTo>
                      <a:pt x="10" y="0"/>
                    </a:lnTo>
                    <a:lnTo>
                      <a:pt x="0" y="40"/>
                    </a:lnTo>
                    <a:lnTo>
                      <a:pt x="3877" y="1084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0" name="Freeform 150"/>
              <p:cNvSpPr>
                <a:spLocks/>
              </p:cNvSpPr>
              <p:nvPr/>
            </p:nvSpPr>
            <p:spPr bwMode="auto">
              <a:xfrm>
                <a:off x="3406" y="2482"/>
                <a:ext cx="78" cy="69"/>
              </a:xfrm>
              <a:custGeom>
                <a:avLst/>
                <a:gdLst>
                  <a:gd name="T0" fmla="*/ 157 w 157"/>
                  <a:gd name="T1" fmla="*/ 0 h 138"/>
                  <a:gd name="T2" fmla="*/ 0 w 157"/>
                  <a:gd name="T3" fmla="*/ 31 h 138"/>
                  <a:gd name="T4" fmla="*/ 121 w 157"/>
                  <a:gd name="T5" fmla="*/ 138 h 138"/>
                  <a:gd name="T6" fmla="*/ 157 w 157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7"/>
                  <a:gd name="T13" fmla="*/ 0 h 138"/>
                  <a:gd name="T14" fmla="*/ 157 w 157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7" h="138">
                    <a:moveTo>
                      <a:pt x="157" y="0"/>
                    </a:moveTo>
                    <a:lnTo>
                      <a:pt x="0" y="31"/>
                    </a:lnTo>
                    <a:lnTo>
                      <a:pt x="121" y="138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81" name="Group 154"/>
            <p:cNvGrpSpPr>
              <a:grpSpLocks/>
            </p:cNvGrpSpPr>
            <p:nvPr/>
          </p:nvGrpSpPr>
          <p:grpSpPr bwMode="auto">
            <a:xfrm>
              <a:off x="3406" y="2382"/>
              <a:ext cx="2022" cy="575"/>
              <a:chOff x="3406" y="2382"/>
              <a:chExt cx="2022" cy="575"/>
            </a:xfrm>
          </p:grpSpPr>
          <p:sp>
            <p:nvSpPr>
              <p:cNvPr id="34887" name="Freeform 152"/>
              <p:cNvSpPr>
                <a:spLocks/>
              </p:cNvSpPr>
              <p:nvPr/>
            </p:nvSpPr>
            <p:spPr bwMode="auto">
              <a:xfrm>
                <a:off x="3469" y="2406"/>
                <a:ext cx="1959" cy="551"/>
              </a:xfrm>
              <a:custGeom>
                <a:avLst/>
                <a:gdLst>
                  <a:gd name="T0" fmla="*/ 3906 w 3916"/>
                  <a:gd name="T1" fmla="*/ 1103 h 1103"/>
                  <a:gd name="T2" fmla="*/ 3916 w 3916"/>
                  <a:gd name="T3" fmla="*/ 1063 h 1103"/>
                  <a:gd name="T4" fmla="*/ 10 w 3916"/>
                  <a:gd name="T5" fmla="*/ 0 h 1103"/>
                  <a:gd name="T6" fmla="*/ 0 w 3916"/>
                  <a:gd name="T7" fmla="*/ 39 h 1103"/>
                  <a:gd name="T8" fmla="*/ 3906 w 3916"/>
                  <a:gd name="T9" fmla="*/ 1103 h 1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16"/>
                  <a:gd name="T16" fmla="*/ 0 h 1103"/>
                  <a:gd name="T17" fmla="*/ 3916 w 3916"/>
                  <a:gd name="T18" fmla="*/ 1103 h 1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16" h="1103">
                    <a:moveTo>
                      <a:pt x="3906" y="1103"/>
                    </a:moveTo>
                    <a:lnTo>
                      <a:pt x="3916" y="1063"/>
                    </a:lnTo>
                    <a:lnTo>
                      <a:pt x="10" y="0"/>
                    </a:lnTo>
                    <a:lnTo>
                      <a:pt x="0" y="39"/>
                    </a:lnTo>
                    <a:lnTo>
                      <a:pt x="3906" y="1103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8" name="Freeform 153"/>
              <p:cNvSpPr>
                <a:spLocks/>
              </p:cNvSpPr>
              <p:nvPr/>
            </p:nvSpPr>
            <p:spPr bwMode="auto">
              <a:xfrm>
                <a:off x="3406" y="2382"/>
                <a:ext cx="79" cy="69"/>
              </a:xfrm>
              <a:custGeom>
                <a:avLst/>
                <a:gdLst>
                  <a:gd name="T0" fmla="*/ 159 w 159"/>
                  <a:gd name="T1" fmla="*/ 0 h 137"/>
                  <a:gd name="T2" fmla="*/ 0 w 159"/>
                  <a:gd name="T3" fmla="*/ 29 h 137"/>
                  <a:gd name="T4" fmla="*/ 119 w 159"/>
                  <a:gd name="T5" fmla="*/ 137 h 137"/>
                  <a:gd name="T6" fmla="*/ 159 w 159"/>
                  <a:gd name="T7" fmla="*/ 0 h 1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37"/>
                  <a:gd name="T14" fmla="*/ 159 w 159"/>
                  <a:gd name="T15" fmla="*/ 137 h 1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37">
                    <a:moveTo>
                      <a:pt x="159" y="0"/>
                    </a:moveTo>
                    <a:lnTo>
                      <a:pt x="0" y="29"/>
                    </a:lnTo>
                    <a:lnTo>
                      <a:pt x="119" y="137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82" name="Group 157"/>
            <p:cNvGrpSpPr>
              <a:grpSpLocks/>
            </p:cNvGrpSpPr>
            <p:nvPr/>
          </p:nvGrpSpPr>
          <p:grpSpPr bwMode="auto">
            <a:xfrm>
              <a:off x="3447" y="2299"/>
              <a:ext cx="2007" cy="566"/>
              <a:chOff x="3447" y="2299"/>
              <a:chExt cx="2007" cy="566"/>
            </a:xfrm>
          </p:grpSpPr>
          <p:sp>
            <p:nvSpPr>
              <p:cNvPr id="34885" name="Freeform 155"/>
              <p:cNvSpPr>
                <a:spLocks/>
              </p:cNvSpPr>
              <p:nvPr/>
            </p:nvSpPr>
            <p:spPr bwMode="auto">
              <a:xfrm>
                <a:off x="3510" y="2323"/>
                <a:ext cx="1944" cy="542"/>
              </a:xfrm>
              <a:custGeom>
                <a:avLst/>
                <a:gdLst>
                  <a:gd name="T0" fmla="*/ 3879 w 3889"/>
                  <a:gd name="T1" fmla="*/ 1084 h 1084"/>
                  <a:gd name="T2" fmla="*/ 3889 w 3889"/>
                  <a:gd name="T3" fmla="*/ 1044 h 1084"/>
                  <a:gd name="T4" fmla="*/ 10 w 3889"/>
                  <a:gd name="T5" fmla="*/ 0 h 1084"/>
                  <a:gd name="T6" fmla="*/ 0 w 3889"/>
                  <a:gd name="T7" fmla="*/ 39 h 1084"/>
                  <a:gd name="T8" fmla="*/ 3879 w 3889"/>
                  <a:gd name="T9" fmla="*/ 1084 h 10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9"/>
                  <a:gd name="T16" fmla="*/ 0 h 1084"/>
                  <a:gd name="T17" fmla="*/ 3889 w 3889"/>
                  <a:gd name="T18" fmla="*/ 1084 h 10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9" h="1084">
                    <a:moveTo>
                      <a:pt x="3879" y="1084"/>
                    </a:moveTo>
                    <a:lnTo>
                      <a:pt x="3889" y="1044"/>
                    </a:lnTo>
                    <a:lnTo>
                      <a:pt x="10" y="0"/>
                    </a:lnTo>
                    <a:lnTo>
                      <a:pt x="0" y="39"/>
                    </a:lnTo>
                    <a:lnTo>
                      <a:pt x="3879" y="10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6" name="Freeform 156"/>
              <p:cNvSpPr>
                <a:spLocks/>
              </p:cNvSpPr>
              <p:nvPr/>
            </p:nvSpPr>
            <p:spPr bwMode="auto">
              <a:xfrm>
                <a:off x="3447" y="2299"/>
                <a:ext cx="77" cy="69"/>
              </a:xfrm>
              <a:custGeom>
                <a:avLst/>
                <a:gdLst>
                  <a:gd name="T0" fmla="*/ 155 w 155"/>
                  <a:gd name="T1" fmla="*/ 0 h 138"/>
                  <a:gd name="T2" fmla="*/ 0 w 155"/>
                  <a:gd name="T3" fmla="*/ 33 h 138"/>
                  <a:gd name="T4" fmla="*/ 119 w 155"/>
                  <a:gd name="T5" fmla="*/ 138 h 138"/>
                  <a:gd name="T6" fmla="*/ 155 w 155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138"/>
                  <a:gd name="T14" fmla="*/ 155 w 155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138">
                    <a:moveTo>
                      <a:pt x="155" y="0"/>
                    </a:moveTo>
                    <a:lnTo>
                      <a:pt x="0" y="33"/>
                    </a:lnTo>
                    <a:lnTo>
                      <a:pt x="119" y="138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83" name="Freeform 158"/>
            <p:cNvSpPr>
              <a:spLocks/>
            </p:cNvSpPr>
            <p:nvPr/>
          </p:nvSpPr>
          <p:spPr bwMode="auto">
            <a:xfrm>
              <a:off x="4198" y="2459"/>
              <a:ext cx="291" cy="206"/>
            </a:xfrm>
            <a:custGeom>
              <a:avLst/>
              <a:gdLst>
                <a:gd name="T0" fmla="*/ 4 w 582"/>
                <a:gd name="T1" fmla="*/ 0 h 411"/>
                <a:gd name="T2" fmla="*/ 0 w 582"/>
                <a:gd name="T3" fmla="*/ 15 h 411"/>
                <a:gd name="T4" fmla="*/ 2 w 582"/>
                <a:gd name="T5" fmla="*/ 61 h 411"/>
                <a:gd name="T6" fmla="*/ 12 w 582"/>
                <a:gd name="T7" fmla="*/ 132 h 411"/>
                <a:gd name="T8" fmla="*/ 23 w 582"/>
                <a:gd name="T9" fmla="*/ 173 h 411"/>
                <a:gd name="T10" fmla="*/ 48 w 582"/>
                <a:gd name="T11" fmla="*/ 235 h 411"/>
                <a:gd name="T12" fmla="*/ 69 w 582"/>
                <a:gd name="T13" fmla="*/ 271 h 411"/>
                <a:gd name="T14" fmla="*/ 105 w 582"/>
                <a:gd name="T15" fmla="*/ 321 h 411"/>
                <a:gd name="T16" fmla="*/ 148 w 582"/>
                <a:gd name="T17" fmla="*/ 361 h 411"/>
                <a:gd name="T18" fmla="*/ 179 w 582"/>
                <a:gd name="T19" fmla="*/ 380 h 411"/>
                <a:gd name="T20" fmla="*/ 229 w 582"/>
                <a:gd name="T21" fmla="*/ 402 h 411"/>
                <a:gd name="T22" fmla="*/ 264 w 582"/>
                <a:gd name="T23" fmla="*/ 409 h 411"/>
                <a:gd name="T24" fmla="*/ 319 w 582"/>
                <a:gd name="T25" fmla="*/ 409 h 411"/>
                <a:gd name="T26" fmla="*/ 353 w 582"/>
                <a:gd name="T27" fmla="*/ 402 h 411"/>
                <a:gd name="T28" fmla="*/ 403 w 582"/>
                <a:gd name="T29" fmla="*/ 380 h 411"/>
                <a:gd name="T30" fmla="*/ 434 w 582"/>
                <a:gd name="T31" fmla="*/ 361 h 411"/>
                <a:gd name="T32" fmla="*/ 477 w 582"/>
                <a:gd name="T33" fmla="*/ 321 h 411"/>
                <a:gd name="T34" fmla="*/ 513 w 582"/>
                <a:gd name="T35" fmla="*/ 271 h 411"/>
                <a:gd name="T36" fmla="*/ 534 w 582"/>
                <a:gd name="T37" fmla="*/ 235 h 411"/>
                <a:gd name="T38" fmla="*/ 560 w 582"/>
                <a:gd name="T39" fmla="*/ 173 h 411"/>
                <a:gd name="T40" fmla="*/ 570 w 582"/>
                <a:gd name="T41" fmla="*/ 132 h 411"/>
                <a:gd name="T42" fmla="*/ 580 w 582"/>
                <a:gd name="T43" fmla="*/ 61 h 411"/>
                <a:gd name="T44" fmla="*/ 582 w 582"/>
                <a:gd name="T45" fmla="*/ 15 h 411"/>
                <a:gd name="T46" fmla="*/ 580 w 582"/>
                <a:gd name="T47" fmla="*/ 0 h 411"/>
                <a:gd name="T48" fmla="*/ 542 w 582"/>
                <a:gd name="T49" fmla="*/ 22 h 411"/>
                <a:gd name="T50" fmla="*/ 541 w 582"/>
                <a:gd name="T51" fmla="*/ 15 h 411"/>
                <a:gd name="T52" fmla="*/ 539 w 582"/>
                <a:gd name="T53" fmla="*/ 61 h 411"/>
                <a:gd name="T54" fmla="*/ 529 w 582"/>
                <a:gd name="T55" fmla="*/ 132 h 411"/>
                <a:gd name="T56" fmla="*/ 530 w 582"/>
                <a:gd name="T57" fmla="*/ 125 h 411"/>
                <a:gd name="T58" fmla="*/ 510 w 582"/>
                <a:gd name="T59" fmla="*/ 191 h 411"/>
                <a:gd name="T60" fmla="*/ 480 w 582"/>
                <a:gd name="T61" fmla="*/ 249 h 411"/>
                <a:gd name="T62" fmla="*/ 484 w 582"/>
                <a:gd name="T63" fmla="*/ 242 h 411"/>
                <a:gd name="T64" fmla="*/ 448 w 582"/>
                <a:gd name="T65" fmla="*/ 292 h 411"/>
                <a:gd name="T66" fmla="*/ 405 w 582"/>
                <a:gd name="T67" fmla="*/ 332 h 411"/>
                <a:gd name="T68" fmla="*/ 412 w 582"/>
                <a:gd name="T69" fmla="*/ 326 h 411"/>
                <a:gd name="T70" fmla="*/ 363 w 582"/>
                <a:gd name="T71" fmla="*/ 354 h 411"/>
                <a:gd name="T72" fmla="*/ 310 w 582"/>
                <a:gd name="T73" fmla="*/ 369 h 411"/>
                <a:gd name="T74" fmla="*/ 319 w 582"/>
                <a:gd name="T75" fmla="*/ 368 h 411"/>
                <a:gd name="T76" fmla="*/ 264 w 582"/>
                <a:gd name="T77" fmla="*/ 368 h 411"/>
                <a:gd name="T78" fmla="*/ 272 w 582"/>
                <a:gd name="T79" fmla="*/ 369 h 411"/>
                <a:gd name="T80" fmla="*/ 219 w 582"/>
                <a:gd name="T81" fmla="*/ 354 h 411"/>
                <a:gd name="T82" fmla="*/ 171 w 582"/>
                <a:gd name="T83" fmla="*/ 326 h 411"/>
                <a:gd name="T84" fmla="*/ 178 w 582"/>
                <a:gd name="T85" fmla="*/ 332 h 411"/>
                <a:gd name="T86" fmla="*/ 135 w 582"/>
                <a:gd name="T87" fmla="*/ 292 h 411"/>
                <a:gd name="T88" fmla="*/ 98 w 582"/>
                <a:gd name="T89" fmla="*/ 242 h 411"/>
                <a:gd name="T90" fmla="*/ 102 w 582"/>
                <a:gd name="T91" fmla="*/ 249 h 411"/>
                <a:gd name="T92" fmla="*/ 73 w 582"/>
                <a:gd name="T93" fmla="*/ 191 h 411"/>
                <a:gd name="T94" fmla="*/ 52 w 582"/>
                <a:gd name="T95" fmla="*/ 125 h 411"/>
                <a:gd name="T96" fmla="*/ 54 w 582"/>
                <a:gd name="T97" fmla="*/ 132 h 411"/>
                <a:gd name="T98" fmla="*/ 43 w 582"/>
                <a:gd name="T99" fmla="*/ 61 h 411"/>
                <a:gd name="T100" fmla="*/ 42 w 582"/>
                <a:gd name="T101" fmla="*/ 15 h 411"/>
                <a:gd name="T102" fmla="*/ 40 w 582"/>
                <a:gd name="T103" fmla="*/ 22 h 4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2"/>
                <a:gd name="T157" fmla="*/ 0 h 411"/>
                <a:gd name="T158" fmla="*/ 582 w 582"/>
                <a:gd name="T159" fmla="*/ 411 h 4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2" h="411">
                  <a:moveTo>
                    <a:pt x="43" y="10"/>
                  </a:moveTo>
                  <a:lnTo>
                    <a:pt x="4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2" y="61"/>
                  </a:lnTo>
                  <a:lnTo>
                    <a:pt x="5" y="98"/>
                  </a:lnTo>
                  <a:lnTo>
                    <a:pt x="12" y="132"/>
                  </a:lnTo>
                  <a:lnTo>
                    <a:pt x="14" y="141"/>
                  </a:lnTo>
                  <a:lnTo>
                    <a:pt x="23" y="173"/>
                  </a:lnTo>
                  <a:lnTo>
                    <a:pt x="35" y="206"/>
                  </a:lnTo>
                  <a:lnTo>
                    <a:pt x="48" y="235"/>
                  </a:lnTo>
                  <a:lnTo>
                    <a:pt x="64" y="265"/>
                  </a:lnTo>
                  <a:lnTo>
                    <a:pt x="69" y="271"/>
                  </a:lnTo>
                  <a:lnTo>
                    <a:pt x="86" y="297"/>
                  </a:lnTo>
                  <a:lnTo>
                    <a:pt x="105" y="321"/>
                  </a:lnTo>
                  <a:lnTo>
                    <a:pt x="126" y="342"/>
                  </a:lnTo>
                  <a:lnTo>
                    <a:pt x="148" y="361"/>
                  </a:lnTo>
                  <a:lnTo>
                    <a:pt x="155" y="364"/>
                  </a:lnTo>
                  <a:lnTo>
                    <a:pt x="179" y="380"/>
                  </a:lnTo>
                  <a:lnTo>
                    <a:pt x="203" y="392"/>
                  </a:lnTo>
                  <a:lnTo>
                    <a:pt x="229" y="402"/>
                  </a:lnTo>
                  <a:lnTo>
                    <a:pt x="257" y="407"/>
                  </a:lnTo>
                  <a:lnTo>
                    <a:pt x="264" y="409"/>
                  </a:lnTo>
                  <a:lnTo>
                    <a:pt x="291" y="411"/>
                  </a:lnTo>
                  <a:lnTo>
                    <a:pt x="319" y="409"/>
                  </a:lnTo>
                  <a:lnTo>
                    <a:pt x="326" y="407"/>
                  </a:lnTo>
                  <a:lnTo>
                    <a:pt x="353" y="402"/>
                  </a:lnTo>
                  <a:lnTo>
                    <a:pt x="379" y="392"/>
                  </a:lnTo>
                  <a:lnTo>
                    <a:pt x="403" y="380"/>
                  </a:lnTo>
                  <a:lnTo>
                    <a:pt x="427" y="364"/>
                  </a:lnTo>
                  <a:lnTo>
                    <a:pt x="434" y="361"/>
                  </a:lnTo>
                  <a:lnTo>
                    <a:pt x="456" y="342"/>
                  </a:lnTo>
                  <a:lnTo>
                    <a:pt x="477" y="321"/>
                  </a:lnTo>
                  <a:lnTo>
                    <a:pt x="496" y="297"/>
                  </a:lnTo>
                  <a:lnTo>
                    <a:pt x="513" y="271"/>
                  </a:lnTo>
                  <a:lnTo>
                    <a:pt x="518" y="265"/>
                  </a:lnTo>
                  <a:lnTo>
                    <a:pt x="534" y="235"/>
                  </a:lnTo>
                  <a:lnTo>
                    <a:pt x="548" y="206"/>
                  </a:lnTo>
                  <a:lnTo>
                    <a:pt x="560" y="173"/>
                  </a:lnTo>
                  <a:lnTo>
                    <a:pt x="568" y="141"/>
                  </a:lnTo>
                  <a:lnTo>
                    <a:pt x="570" y="132"/>
                  </a:lnTo>
                  <a:lnTo>
                    <a:pt x="577" y="98"/>
                  </a:lnTo>
                  <a:lnTo>
                    <a:pt x="580" y="61"/>
                  </a:lnTo>
                  <a:lnTo>
                    <a:pt x="582" y="24"/>
                  </a:lnTo>
                  <a:lnTo>
                    <a:pt x="582" y="15"/>
                  </a:lnTo>
                  <a:lnTo>
                    <a:pt x="580" y="6"/>
                  </a:lnTo>
                  <a:lnTo>
                    <a:pt x="580" y="0"/>
                  </a:lnTo>
                  <a:lnTo>
                    <a:pt x="541" y="10"/>
                  </a:lnTo>
                  <a:lnTo>
                    <a:pt x="542" y="22"/>
                  </a:lnTo>
                  <a:lnTo>
                    <a:pt x="561" y="15"/>
                  </a:lnTo>
                  <a:lnTo>
                    <a:pt x="541" y="15"/>
                  </a:lnTo>
                  <a:lnTo>
                    <a:pt x="541" y="24"/>
                  </a:lnTo>
                  <a:lnTo>
                    <a:pt x="539" y="61"/>
                  </a:lnTo>
                  <a:lnTo>
                    <a:pt x="536" y="98"/>
                  </a:lnTo>
                  <a:lnTo>
                    <a:pt x="529" y="132"/>
                  </a:lnTo>
                  <a:lnTo>
                    <a:pt x="549" y="132"/>
                  </a:lnTo>
                  <a:lnTo>
                    <a:pt x="530" y="125"/>
                  </a:lnTo>
                  <a:lnTo>
                    <a:pt x="522" y="158"/>
                  </a:lnTo>
                  <a:lnTo>
                    <a:pt x="510" y="191"/>
                  </a:lnTo>
                  <a:lnTo>
                    <a:pt x="496" y="220"/>
                  </a:lnTo>
                  <a:lnTo>
                    <a:pt x="480" y="249"/>
                  </a:lnTo>
                  <a:lnTo>
                    <a:pt x="499" y="256"/>
                  </a:lnTo>
                  <a:lnTo>
                    <a:pt x="484" y="242"/>
                  </a:lnTo>
                  <a:lnTo>
                    <a:pt x="467" y="268"/>
                  </a:lnTo>
                  <a:lnTo>
                    <a:pt x="448" y="292"/>
                  </a:lnTo>
                  <a:lnTo>
                    <a:pt x="427" y="313"/>
                  </a:lnTo>
                  <a:lnTo>
                    <a:pt x="405" y="332"/>
                  </a:lnTo>
                  <a:lnTo>
                    <a:pt x="420" y="345"/>
                  </a:lnTo>
                  <a:lnTo>
                    <a:pt x="412" y="326"/>
                  </a:lnTo>
                  <a:lnTo>
                    <a:pt x="388" y="342"/>
                  </a:lnTo>
                  <a:lnTo>
                    <a:pt x="363" y="354"/>
                  </a:lnTo>
                  <a:lnTo>
                    <a:pt x="338" y="364"/>
                  </a:lnTo>
                  <a:lnTo>
                    <a:pt x="310" y="369"/>
                  </a:lnTo>
                  <a:lnTo>
                    <a:pt x="319" y="388"/>
                  </a:lnTo>
                  <a:lnTo>
                    <a:pt x="319" y="368"/>
                  </a:lnTo>
                  <a:lnTo>
                    <a:pt x="291" y="369"/>
                  </a:lnTo>
                  <a:lnTo>
                    <a:pt x="264" y="368"/>
                  </a:lnTo>
                  <a:lnTo>
                    <a:pt x="264" y="388"/>
                  </a:lnTo>
                  <a:lnTo>
                    <a:pt x="272" y="369"/>
                  </a:lnTo>
                  <a:lnTo>
                    <a:pt x="245" y="364"/>
                  </a:lnTo>
                  <a:lnTo>
                    <a:pt x="219" y="354"/>
                  </a:lnTo>
                  <a:lnTo>
                    <a:pt x="195" y="342"/>
                  </a:lnTo>
                  <a:lnTo>
                    <a:pt x="171" y="326"/>
                  </a:lnTo>
                  <a:lnTo>
                    <a:pt x="164" y="345"/>
                  </a:lnTo>
                  <a:lnTo>
                    <a:pt x="178" y="332"/>
                  </a:lnTo>
                  <a:lnTo>
                    <a:pt x="155" y="313"/>
                  </a:lnTo>
                  <a:lnTo>
                    <a:pt x="135" y="292"/>
                  </a:lnTo>
                  <a:lnTo>
                    <a:pt x="116" y="268"/>
                  </a:lnTo>
                  <a:lnTo>
                    <a:pt x="98" y="242"/>
                  </a:lnTo>
                  <a:lnTo>
                    <a:pt x="83" y="256"/>
                  </a:lnTo>
                  <a:lnTo>
                    <a:pt x="102" y="249"/>
                  </a:lnTo>
                  <a:lnTo>
                    <a:pt x="86" y="220"/>
                  </a:lnTo>
                  <a:lnTo>
                    <a:pt x="73" y="191"/>
                  </a:lnTo>
                  <a:lnTo>
                    <a:pt x="61" y="158"/>
                  </a:lnTo>
                  <a:lnTo>
                    <a:pt x="52" y="125"/>
                  </a:lnTo>
                  <a:lnTo>
                    <a:pt x="33" y="132"/>
                  </a:lnTo>
                  <a:lnTo>
                    <a:pt x="54" y="132"/>
                  </a:lnTo>
                  <a:lnTo>
                    <a:pt x="47" y="98"/>
                  </a:lnTo>
                  <a:lnTo>
                    <a:pt x="43" y="61"/>
                  </a:lnTo>
                  <a:lnTo>
                    <a:pt x="42" y="24"/>
                  </a:lnTo>
                  <a:lnTo>
                    <a:pt x="42" y="15"/>
                  </a:lnTo>
                  <a:lnTo>
                    <a:pt x="21" y="15"/>
                  </a:lnTo>
                  <a:lnTo>
                    <a:pt x="40" y="22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Freeform 159"/>
            <p:cNvSpPr>
              <a:spLocks/>
            </p:cNvSpPr>
            <p:nvPr/>
          </p:nvSpPr>
          <p:spPr bwMode="auto">
            <a:xfrm>
              <a:off x="4028" y="2498"/>
              <a:ext cx="290" cy="203"/>
            </a:xfrm>
            <a:custGeom>
              <a:avLst/>
              <a:gdLst>
                <a:gd name="T0" fmla="*/ 0 w 580"/>
                <a:gd name="T1" fmla="*/ 0 h 406"/>
                <a:gd name="T2" fmla="*/ 0 w 580"/>
                <a:gd name="T3" fmla="*/ 19 h 406"/>
                <a:gd name="T4" fmla="*/ 5 w 580"/>
                <a:gd name="T5" fmla="*/ 93 h 406"/>
                <a:gd name="T6" fmla="*/ 13 w 580"/>
                <a:gd name="T7" fmla="*/ 136 h 406"/>
                <a:gd name="T8" fmla="*/ 34 w 580"/>
                <a:gd name="T9" fmla="*/ 201 h 406"/>
                <a:gd name="T10" fmla="*/ 63 w 580"/>
                <a:gd name="T11" fmla="*/ 260 h 406"/>
                <a:gd name="T12" fmla="*/ 84 w 580"/>
                <a:gd name="T13" fmla="*/ 292 h 406"/>
                <a:gd name="T14" fmla="*/ 123 w 580"/>
                <a:gd name="T15" fmla="*/ 337 h 406"/>
                <a:gd name="T16" fmla="*/ 153 w 580"/>
                <a:gd name="T17" fmla="*/ 360 h 406"/>
                <a:gd name="T18" fmla="*/ 201 w 580"/>
                <a:gd name="T19" fmla="*/ 387 h 406"/>
                <a:gd name="T20" fmla="*/ 254 w 580"/>
                <a:gd name="T21" fmla="*/ 403 h 406"/>
                <a:gd name="T22" fmla="*/ 289 w 580"/>
                <a:gd name="T23" fmla="*/ 406 h 406"/>
                <a:gd name="T24" fmla="*/ 325 w 580"/>
                <a:gd name="T25" fmla="*/ 403 h 406"/>
                <a:gd name="T26" fmla="*/ 376 w 580"/>
                <a:gd name="T27" fmla="*/ 387 h 406"/>
                <a:gd name="T28" fmla="*/ 425 w 580"/>
                <a:gd name="T29" fmla="*/ 360 h 406"/>
                <a:gd name="T30" fmla="*/ 454 w 580"/>
                <a:gd name="T31" fmla="*/ 337 h 406"/>
                <a:gd name="T32" fmla="*/ 495 w 580"/>
                <a:gd name="T33" fmla="*/ 292 h 406"/>
                <a:gd name="T34" fmla="*/ 516 w 580"/>
                <a:gd name="T35" fmla="*/ 260 h 406"/>
                <a:gd name="T36" fmla="*/ 545 w 580"/>
                <a:gd name="T37" fmla="*/ 201 h 406"/>
                <a:gd name="T38" fmla="*/ 566 w 580"/>
                <a:gd name="T39" fmla="*/ 136 h 406"/>
                <a:gd name="T40" fmla="*/ 574 w 580"/>
                <a:gd name="T41" fmla="*/ 93 h 406"/>
                <a:gd name="T42" fmla="*/ 580 w 580"/>
                <a:gd name="T43" fmla="*/ 19 h 406"/>
                <a:gd name="T44" fmla="*/ 580 w 580"/>
                <a:gd name="T45" fmla="*/ 2 h 406"/>
                <a:gd name="T46" fmla="*/ 538 w 580"/>
                <a:gd name="T47" fmla="*/ 10 h 406"/>
                <a:gd name="T48" fmla="*/ 536 w 580"/>
                <a:gd name="T49" fmla="*/ 57 h 406"/>
                <a:gd name="T50" fmla="*/ 526 w 580"/>
                <a:gd name="T51" fmla="*/ 129 h 406"/>
                <a:gd name="T52" fmla="*/ 528 w 580"/>
                <a:gd name="T53" fmla="*/ 120 h 406"/>
                <a:gd name="T54" fmla="*/ 507 w 580"/>
                <a:gd name="T55" fmla="*/ 186 h 406"/>
                <a:gd name="T56" fmla="*/ 478 w 580"/>
                <a:gd name="T57" fmla="*/ 244 h 406"/>
                <a:gd name="T58" fmla="*/ 480 w 580"/>
                <a:gd name="T59" fmla="*/ 279 h 406"/>
                <a:gd name="T60" fmla="*/ 447 w 580"/>
                <a:gd name="T61" fmla="*/ 287 h 406"/>
                <a:gd name="T62" fmla="*/ 402 w 580"/>
                <a:gd name="T63" fmla="*/ 327 h 406"/>
                <a:gd name="T64" fmla="*/ 409 w 580"/>
                <a:gd name="T65" fmla="*/ 322 h 406"/>
                <a:gd name="T66" fmla="*/ 361 w 580"/>
                <a:gd name="T67" fmla="*/ 349 h 406"/>
                <a:gd name="T68" fmla="*/ 309 w 580"/>
                <a:gd name="T69" fmla="*/ 365 h 406"/>
                <a:gd name="T70" fmla="*/ 316 w 580"/>
                <a:gd name="T71" fmla="*/ 363 h 406"/>
                <a:gd name="T72" fmla="*/ 261 w 580"/>
                <a:gd name="T73" fmla="*/ 363 h 406"/>
                <a:gd name="T74" fmla="*/ 270 w 580"/>
                <a:gd name="T75" fmla="*/ 365 h 406"/>
                <a:gd name="T76" fmla="*/ 216 w 580"/>
                <a:gd name="T77" fmla="*/ 349 h 406"/>
                <a:gd name="T78" fmla="*/ 168 w 580"/>
                <a:gd name="T79" fmla="*/ 322 h 406"/>
                <a:gd name="T80" fmla="*/ 175 w 580"/>
                <a:gd name="T81" fmla="*/ 327 h 406"/>
                <a:gd name="T82" fmla="*/ 132 w 580"/>
                <a:gd name="T83" fmla="*/ 287 h 406"/>
                <a:gd name="T84" fmla="*/ 99 w 580"/>
                <a:gd name="T85" fmla="*/ 279 h 406"/>
                <a:gd name="T86" fmla="*/ 101 w 580"/>
                <a:gd name="T87" fmla="*/ 244 h 406"/>
                <a:gd name="T88" fmla="*/ 72 w 580"/>
                <a:gd name="T89" fmla="*/ 186 h 406"/>
                <a:gd name="T90" fmla="*/ 51 w 580"/>
                <a:gd name="T91" fmla="*/ 120 h 406"/>
                <a:gd name="T92" fmla="*/ 53 w 580"/>
                <a:gd name="T93" fmla="*/ 129 h 406"/>
                <a:gd name="T94" fmla="*/ 43 w 580"/>
                <a:gd name="T95" fmla="*/ 57 h 406"/>
                <a:gd name="T96" fmla="*/ 41 w 580"/>
                <a:gd name="T97" fmla="*/ 10 h 4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0"/>
                <a:gd name="T148" fmla="*/ 0 h 406"/>
                <a:gd name="T149" fmla="*/ 580 w 580"/>
                <a:gd name="T150" fmla="*/ 406 h 4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0" h="406">
                  <a:moveTo>
                    <a:pt x="4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1" y="57"/>
                  </a:lnTo>
                  <a:lnTo>
                    <a:pt x="5" y="93"/>
                  </a:lnTo>
                  <a:lnTo>
                    <a:pt x="12" y="129"/>
                  </a:lnTo>
                  <a:lnTo>
                    <a:pt x="13" y="136"/>
                  </a:lnTo>
                  <a:lnTo>
                    <a:pt x="22" y="170"/>
                  </a:lnTo>
                  <a:lnTo>
                    <a:pt x="34" y="201"/>
                  </a:lnTo>
                  <a:lnTo>
                    <a:pt x="48" y="232"/>
                  </a:lnTo>
                  <a:lnTo>
                    <a:pt x="63" y="260"/>
                  </a:lnTo>
                  <a:lnTo>
                    <a:pt x="80" y="286"/>
                  </a:lnTo>
                  <a:lnTo>
                    <a:pt x="84" y="292"/>
                  </a:lnTo>
                  <a:lnTo>
                    <a:pt x="103" y="317"/>
                  </a:lnTo>
                  <a:lnTo>
                    <a:pt x="123" y="337"/>
                  </a:lnTo>
                  <a:lnTo>
                    <a:pt x="146" y="356"/>
                  </a:lnTo>
                  <a:lnTo>
                    <a:pt x="153" y="360"/>
                  </a:lnTo>
                  <a:lnTo>
                    <a:pt x="177" y="375"/>
                  </a:lnTo>
                  <a:lnTo>
                    <a:pt x="201" y="387"/>
                  </a:lnTo>
                  <a:lnTo>
                    <a:pt x="227" y="397"/>
                  </a:lnTo>
                  <a:lnTo>
                    <a:pt x="254" y="403"/>
                  </a:lnTo>
                  <a:lnTo>
                    <a:pt x="261" y="404"/>
                  </a:lnTo>
                  <a:lnTo>
                    <a:pt x="289" y="406"/>
                  </a:lnTo>
                  <a:lnTo>
                    <a:pt x="316" y="404"/>
                  </a:lnTo>
                  <a:lnTo>
                    <a:pt x="325" y="403"/>
                  </a:lnTo>
                  <a:lnTo>
                    <a:pt x="351" y="397"/>
                  </a:lnTo>
                  <a:lnTo>
                    <a:pt x="376" y="387"/>
                  </a:lnTo>
                  <a:lnTo>
                    <a:pt x="402" y="375"/>
                  </a:lnTo>
                  <a:lnTo>
                    <a:pt x="425" y="360"/>
                  </a:lnTo>
                  <a:lnTo>
                    <a:pt x="432" y="356"/>
                  </a:lnTo>
                  <a:lnTo>
                    <a:pt x="454" y="337"/>
                  </a:lnTo>
                  <a:lnTo>
                    <a:pt x="476" y="317"/>
                  </a:lnTo>
                  <a:lnTo>
                    <a:pt x="495" y="292"/>
                  </a:lnTo>
                  <a:lnTo>
                    <a:pt x="499" y="286"/>
                  </a:lnTo>
                  <a:lnTo>
                    <a:pt x="516" y="260"/>
                  </a:lnTo>
                  <a:lnTo>
                    <a:pt x="531" y="232"/>
                  </a:lnTo>
                  <a:lnTo>
                    <a:pt x="545" y="201"/>
                  </a:lnTo>
                  <a:lnTo>
                    <a:pt x="557" y="170"/>
                  </a:lnTo>
                  <a:lnTo>
                    <a:pt x="566" y="136"/>
                  </a:lnTo>
                  <a:lnTo>
                    <a:pt x="567" y="129"/>
                  </a:lnTo>
                  <a:lnTo>
                    <a:pt x="574" y="93"/>
                  </a:lnTo>
                  <a:lnTo>
                    <a:pt x="578" y="57"/>
                  </a:lnTo>
                  <a:lnTo>
                    <a:pt x="580" y="19"/>
                  </a:lnTo>
                  <a:lnTo>
                    <a:pt x="580" y="10"/>
                  </a:lnTo>
                  <a:lnTo>
                    <a:pt x="580" y="2"/>
                  </a:lnTo>
                  <a:lnTo>
                    <a:pt x="538" y="2"/>
                  </a:lnTo>
                  <a:lnTo>
                    <a:pt x="538" y="10"/>
                  </a:lnTo>
                  <a:lnTo>
                    <a:pt x="538" y="19"/>
                  </a:lnTo>
                  <a:lnTo>
                    <a:pt x="536" y="57"/>
                  </a:lnTo>
                  <a:lnTo>
                    <a:pt x="533" y="93"/>
                  </a:lnTo>
                  <a:lnTo>
                    <a:pt x="526" y="129"/>
                  </a:lnTo>
                  <a:lnTo>
                    <a:pt x="547" y="129"/>
                  </a:lnTo>
                  <a:lnTo>
                    <a:pt x="528" y="120"/>
                  </a:lnTo>
                  <a:lnTo>
                    <a:pt x="519" y="155"/>
                  </a:lnTo>
                  <a:lnTo>
                    <a:pt x="507" y="186"/>
                  </a:lnTo>
                  <a:lnTo>
                    <a:pt x="493" y="217"/>
                  </a:lnTo>
                  <a:lnTo>
                    <a:pt x="478" y="244"/>
                  </a:lnTo>
                  <a:lnTo>
                    <a:pt x="461" y="270"/>
                  </a:lnTo>
                  <a:lnTo>
                    <a:pt x="480" y="279"/>
                  </a:lnTo>
                  <a:lnTo>
                    <a:pt x="466" y="263"/>
                  </a:lnTo>
                  <a:lnTo>
                    <a:pt x="447" y="287"/>
                  </a:lnTo>
                  <a:lnTo>
                    <a:pt x="425" y="308"/>
                  </a:lnTo>
                  <a:lnTo>
                    <a:pt x="402" y="327"/>
                  </a:lnTo>
                  <a:lnTo>
                    <a:pt x="418" y="341"/>
                  </a:lnTo>
                  <a:lnTo>
                    <a:pt x="409" y="322"/>
                  </a:lnTo>
                  <a:lnTo>
                    <a:pt x="387" y="337"/>
                  </a:lnTo>
                  <a:lnTo>
                    <a:pt x="361" y="349"/>
                  </a:lnTo>
                  <a:lnTo>
                    <a:pt x="335" y="360"/>
                  </a:lnTo>
                  <a:lnTo>
                    <a:pt x="309" y="365"/>
                  </a:lnTo>
                  <a:lnTo>
                    <a:pt x="316" y="384"/>
                  </a:lnTo>
                  <a:lnTo>
                    <a:pt x="316" y="363"/>
                  </a:lnTo>
                  <a:lnTo>
                    <a:pt x="289" y="365"/>
                  </a:lnTo>
                  <a:lnTo>
                    <a:pt x="261" y="363"/>
                  </a:lnTo>
                  <a:lnTo>
                    <a:pt x="261" y="384"/>
                  </a:lnTo>
                  <a:lnTo>
                    <a:pt x="270" y="365"/>
                  </a:lnTo>
                  <a:lnTo>
                    <a:pt x="242" y="360"/>
                  </a:lnTo>
                  <a:lnTo>
                    <a:pt x="216" y="349"/>
                  </a:lnTo>
                  <a:lnTo>
                    <a:pt x="192" y="337"/>
                  </a:lnTo>
                  <a:lnTo>
                    <a:pt x="168" y="322"/>
                  </a:lnTo>
                  <a:lnTo>
                    <a:pt x="161" y="341"/>
                  </a:lnTo>
                  <a:lnTo>
                    <a:pt x="175" y="327"/>
                  </a:lnTo>
                  <a:lnTo>
                    <a:pt x="153" y="308"/>
                  </a:lnTo>
                  <a:lnTo>
                    <a:pt x="132" y="287"/>
                  </a:lnTo>
                  <a:lnTo>
                    <a:pt x="113" y="263"/>
                  </a:lnTo>
                  <a:lnTo>
                    <a:pt x="99" y="279"/>
                  </a:lnTo>
                  <a:lnTo>
                    <a:pt x="118" y="270"/>
                  </a:lnTo>
                  <a:lnTo>
                    <a:pt x="101" y="244"/>
                  </a:lnTo>
                  <a:lnTo>
                    <a:pt x="86" y="217"/>
                  </a:lnTo>
                  <a:lnTo>
                    <a:pt x="72" y="186"/>
                  </a:lnTo>
                  <a:lnTo>
                    <a:pt x="60" y="155"/>
                  </a:lnTo>
                  <a:lnTo>
                    <a:pt x="51" y="120"/>
                  </a:lnTo>
                  <a:lnTo>
                    <a:pt x="32" y="129"/>
                  </a:lnTo>
                  <a:lnTo>
                    <a:pt x="53" y="129"/>
                  </a:lnTo>
                  <a:lnTo>
                    <a:pt x="46" y="93"/>
                  </a:lnTo>
                  <a:lnTo>
                    <a:pt x="43" y="57"/>
                  </a:lnTo>
                  <a:lnTo>
                    <a:pt x="41" y="19"/>
                  </a:lnTo>
                  <a:lnTo>
                    <a:pt x="41" y="1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Summary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5715000"/>
          </a:xfrm>
        </p:spPr>
        <p:txBody>
          <a:bodyPr/>
          <a:lstStyle/>
          <a:p>
            <a:pPr marL="233363" indent="-233363" eaLnBrk="1" hangingPunct="1"/>
            <a:r>
              <a:rPr lang="en-US" sz="1800" dirty="0" err="1" smtClean="0">
                <a:latin typeface="Arial" charset="0"/>
              </a:rPr>
              <a:t>EIC@JLab</a:t>
            </a:r>
            <a:r>
              <a:rPr lang="en-US" sz="1800" dirty="0" smtClean="0">
                <a:latin typeface="Arial" charset="0"/>
              </a:rPr>
              <a:t> promises to accelerate and store a wide variety of polarized light ions and un-polarized heavy ions to collider with polarized electron or positron beam enabling a unique physics program.</a:t>
            </a:r>
          </a:p>
          <a:p>
            <a:pPr marL="233363" indent="-233363" eaLnBrk="1" hangingPunct="1"/>
            <a:endParaRPr lang="en-US" sz="800" dirty="0" smtClean="0">
              <a:latin typeface="Arial" charset="0"/>
            </a:endParaRPr>
          </a:p>
          <a:p>
            <a:pPr marL="233363" indent="-233363" eaLnBrk="1" hangingPunct="1"/>
            <a:r>
              <a:rPr lang="en-US" sz="1800" dirty="0" smtClean="0">
                <a:latin typeface="Arial" charset="0"/>
              </a:rPr>
              <a:t>The ELIC covers a wide CM energy range (10 to 100 </a:t>
            </a:r>
            <a:r>
              <a:rPr lang="en-US" sz="1800" dirty="0" err="1" smtClean="0">
                <a:latin typeface="Arial" charset="0"/>
              </a:rPr>
              <a:t>GeV</a:t>
            </a:r>
            <a:r>
              <a:rPr lang="en-US" sz="1800" dirty="0" smtClean="0">
                <a:latin typeface="Arial" charset="0"/>
              </a:rPr>
              <a:t>) in a coherent way. However, the low-to-medium energy one (CM energy 10 to 50 </a:t>
            </a:r>
            <a:r>
              <a:rPr lang="en-US" sz="1800" dirty="0" err="1" smtClean="0">
                <a:latin typeface="Arial" charset="0"/>
              </a:rPr>
              <a:t>GeV</a:t>
            </a:r>
            <a:r>
              <a:rPr lang="en-US" sz="1800" dirty="0" smtClean="0">
                <a:latin typeface="Arial" charset="0"/>
              </a:rPr>
              <a:t>) is our 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immediate goal &amp; R&amp;D focus.</a:t>
            </a:r>
          </a:p>
          <a:p>
            <a:pPr marL="233363" indent="-233363" eaLnBrk="1" hangingPunct="1"/>
            <a:endParaRPr lang="en-US" sz="800" dirty="0" smtClean="0">
              <a:latin typeface="Arial" charset="0"/>
            </a:endParaRPr>
          </a:p>
          <a:p>
            <a:pPr marL="233363" indent="-233363" eaLnBrk="1" hangingPunct="1"/>
            <a:r>
              <a:rPr lang="en-US" sz="1800" dirty="0" err="1" smtClean="0">
                <a:latin typeface="Arial" charset="0"/>
              </a:rPr>
              <a:t>EIC@JLab</a:t>
            </a:r>
            <a:r>
              <a:rPr lang="en-US" sz="1800" dirty="0" smtClean="0">
                <a:latin typeface="Arial" charset="0"/>
              </a:rPr>
              <a:t> luminosity for </a:t>
            </a:r>
            <a:r>
              <a:rPr lang="en-US" sz="1800" i="1" dirty="0" smtClean="0">
                <a:latin typeface="Arial" charset="0"/>
              </a:rPr>
              <a:t>e-p</a:t>
            </a:r>
            <a:r>
              <a:rPr lang="en-US" sz="1800" dirty="0" smtClean="0">
                <a:latin typeface="Arial" charset="0"/>
              </a:rPr>
              <a:t> collisions should exceed 1x10</a:t>
            </a:r>
            <a:r>
              <a:rPr lang="en-US" sz="1800" baseline="30000" dirty="0" smtClean="0">
                <a:latin typeface="Arial" charset="0"/>
              </a:rPr>
              <a:t>35</a:t>
            </a:r>
            <a:r>
              <a:rPr lang="en-US" sz="1800" dirty="0" smtClean="0">
                <a:latin typeface="Arial" charset="0"/>
              </a:rPr>
              <a:t> cm</a:t>
            </a:r>
            <a:r>
              <a:rPr lang="en-US" sz="1800" baseline="30000" dirty="0" smtClean="0">
                <a:latin typeface="Arial" charset="0"/>
              </a:rPr>
              <a:t>-2</a:t>
            </a:r>
            <a:r>
              <a:rPr lang="en-US" sz="1800" dirty="0" smtClean="0">
                <a:latin typeface="Arial" charset="0"/>
              </a:rPr>
              <a:t>s</a:t>
            </a:r>
            <a:r>
              <a:rPr lang="en-US" sz="1800" baseline="30000" dirty="0" smtClean="0">
                <a:latin typeface="Arial" charset="0"/>
              </a:rPr>
              <a:t>-1</a:t>
            </a:r>
            <a:r>
              <a:rPr lang="en-US" sz="1800" dirty="0" smtClean="0">
                <a:latin typeface="Arial" charset="0"/>
              </a:rPr>
              <a:t> at high energy end (250x10 GeV</a:t>
            </a:r>
            <a:r>
              <a:rPr lang="en-US" sz="1800" baseline="30000" dirty="0" smtClean="0">
                <a:latin typeface="Arial" charset="0"/>
              </a:rPr>
              <a:t>2</a:t>
            </a:r>
            <a:r>
              <a:rPr lang="en-US" sz="1800" dirty="0" smtClean="0">
                <a:latin typeface="Arial" charset="0"/>
              </a:rPr>
              <a:t>), reach 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4x10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 cm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" charset="0"/>
              </a:rPr>
              <a:t>-2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" charset="0"/>
              </a:rPr>
              <a:t>-1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 at medium energy (60x3~5 GeV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),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and 6x10</a:t>
            </a:r>
            <a:r>
              <a:rPr lang="en-US" sz="1800" baseline="30000" dirty="0" smtClean="0">
                <a:latin typeface="Arial" charset="0"/>
              </a:rPr>
              <a:t>33</a:t>
            </a:r>
            <a:r>
              <a:rPr lang="en-US" sz="1800" dirty="0" smtClean="0">
                <a:latin typeface="Arial" charset="0"/>
              </a:rPr>
              <a:t> cm</a:t>
            </a:r>
            <a:r>
              <a:rPr lang="en-US" sz="1800" baseline="30000" dirty="0" smtClean="0">
                <a:latin typeface="Arial" charset="0"/>
              </a:rPr>
              <a:t>-2</a:t>
            </a:r>
            <a:r>
              <a:rPr lang="en-US" sz="1800" dirty="0" smtClean="0">
                <a:latin typeface="Arial" charset="0"/>
              </a:rPr>
              <a:t>s</a:t>
            </a:r>
            <a:r>
              <a:rPr lang="en-US" sz="1800" baseline="30000" dirty="0" smtClean="0">
                <a:latin typeface="Arial" charset="0"/>
              </a:rPr>
              <a:t>-1</a:t>
            </a:r>
            <a:r>
              <a:rPr lang="en-US" sz="1800" dirty="0" smtClean="0">
                <a:latin typeface="Arial" charset="0"/>
              </a:rPr>
              <a:t> at low energy end (12x3 GeV</a:t>
            </a:r>
            <a:r>
              <a:rPr lang="en-US" sz="1800" baseline="30000" dirty="0" smtClean="0">
                <a:latin typeface="Arial" charset="0"/>
              </a:rPr>
              <a:t>2</a:t>
            </a:r>
            <a:r>
              <a:rPr lang="en-US" sz="1800" dirty="0" smtClean="0">
                <a:latin typeface="Arial" charset="0"/>
              </a:rPr>
              <a:t>)</a:t>
            </a:r>
          </a:p>
          <a:p>
            <a:pPr marL="233363" indent="-233363" eaLnBrk="1" hangingPunct="1"/>
            <a:endParaRPr lang="en-US" sz="800" dirty="0" smtClean="0">
              <a:latin typeface="Arial" charset="0"/>
            </a:endParaRPr>
          </a:p>
          <a:p>
            <a:pPr marL="233363" indent="-233363" eaLnBrk="1" hangingPunct="1"/>
            <a:r>
              <a:rPr lang="en-US" sz="1800" dirty="0" smtClean="0">
                <a:latin typeface="Arial" charset="0"/>
              </a:rPr>
              <a:t>Positron beam can also be used for additional positron-ion and electron-positron collision programs. Both electron &amp; positron beam possess high (&gt;80%) polarization.</a:t>
            </a:r>
          </a:p>
          <a:p>
            <a:pPr marL="233363" indent="-233363" eaLnBrk="1" hangingPunct="1"/>
            <a:endParaRPr lang="en-US" sz="800" dirty="0" smtClean="0">
              <a:latin typeface="Arial" charset="0"/>
            </a:endParaRPr>
          </a:p>
          <a:p>
            <a:pPr marL="233363" indent="-233363" eaLnBrk="1" hangingPunct="1"/>
            <a:r>
              <a:rPr lang="en-US" sz="1800" dirty="0" smtClean="0">
                <a:latin typeface="Arial" charset="0"/>
              </a:rPr>
              <a:t>We have identified the critical R&amp;D topics for </a:t>
            </a:r>
            <a:r>
              <a:rPr lang="en-US" sz="1800" dirty="0" err="1" smtClean="0">
                <a:latin typeface="Arial" charset="0"/>
              </a:rPr>
              <a:t>EIC@JLab</a:t>
            </a:r>
            <a:r>
              <a:rPr lang="en-US" sz="1800" dirty="0" smtClean="0">
                <a:latin typeface="Arial" charset="0"/>
              </a:rPr>
              <a:t>. In general, R&amp;D for the medium energy EIC is much easy than for high energy one, which also provides a nice staging approach for accelerator R&amp;D. We are aggressively pushing R&amp;D programs to validity and optimize ELIC design</a:t>
            </a:r>
          </a:p>
          <a:p>
            <a:pPr marL="233363" indent="-233363" eaLnBrk="1" hangingPunct="1"/>
            <a:endParaRPr lang="en-US" sz="1200" dirty="0" smtClean="0">
              <a:solidFill>
                <a:srgbClr val="FF0000"/>
              </a:solidFill>
              <a:latin typeface="Arial" charset="0"/>
            </a:endParaRPr>
          </a:p>
          <a:p>
            <a:pPr marL="233363" indent="-233363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      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</a:rPr>
              <a:t>ELIC is the primary future of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</a:rPr>
              <a:t>JLab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Arial" charset="0"/>
              </a:rPr>
              <a:t>ELIC Study Group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     </a:t>
            </a:r>
            <a:r>
              <a:rPr lang="en-US" sz="2000" smtClean="0">
                <a:latin typeface="Arial" charset="0"/>
              </a:rPr>
              <a:t>A. Afanasev, A. Bogacz, J. Benesch, P. Brindza, A. Bruell, L. Cardman, Y. Chao, S. Chattopadhyay, E. Chudakov, P. Degtiarenko, J. Delayen, Ya. Derbenev, R. Ent, P. Evtushenko, A. Freyberger, D. Gaskell, J. Grames, L. Harwood, T. Horn, A. Hutton, C. Hyde, R. Kazimi, F. Klein, G. A. Krafft, R. Li, L. Merminga, J. Musson, A. Nadel-Turonski, M. Poelker, R. Rimmer, C. Tengsirivattana, A. Thomas, M. Tiefenback, H. Wang, C. Weiss, B. Wojtsekhowski, B. Yunn, Y. Zhang - </a:t>
            </a:r>
            <a:r>
              <a:rPr lang="en-US" sz="2000" smtClean="0">
                <a:solidFill>
                  <a:srgbClr val="0066FF"/>
                </a:solidFill>
                <a:latin typeface="Arial" charset="0"/>
              </a:rPr>
              <a:t>Jefferson Laboratory staffs and users</a:t>
            </a:r>
            <a:r>
              <a:rPr lang="en-US" sz="2000" smtClean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Arial" charset="0"/>
              </a:rPr>
              <a:t>	W. Fischer, C. Montag -  </a:t>
            </a:r>
            <a:r>
              <a:rPr lang="en-US" sz="2000" smtClean="0">
                <a:solidFill>
                  <a:srgbClr val="0066FF"/>
                </a:solidFill>
                <a:latin typeface="Arial" charset="0"/>
              </a:rPr>
              <a:t>Brookhaven National Laboratory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0066FF"/>
                </a:solidFill>
                <a:latin typeface="Arial" charset="0"/>
              </a:rPr>
              <a:t>	</a:t>
            </a:r>
            <a:r>
              <a:rPr lang="en-US" sz="2000" smtClean="0">
                <a:latin typeface="Arial" charset="0"/>
              </a:rPr>
              <a:t>D. Barber - </a:t>
            </a:r>
            <a:r>
              <a:rPr lang="en-US" sz="2000" smtClean="0">
                <a:solidFill>
                  <a:srgbClr val="0066FF"/>
                </a:solidFill>
                <a:latin typeface="Arial" charset="0"/>
              </a:rPr>
              <a:t>DESY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Arial" charset="0"/>
              </a:rPr>
              <a:t>	V. Danilov - </a:t>
            </a:r>
            <a:r>
              <a:rPr lang="en-US" sz="2000" smtClean="0">
                <a:solidFill>
                  <a:srgbClr val="0066FF"/>
                </a:solidFill>
                <a:latin typeface="Arial" charset="0"/>
              </a:rPr>
              <a:t>Oak Ridge National Laboratory</a:t>
            </a:r>
            <a:r>
              <a:rPr lang="en-US" sz="2000" smtClean="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Arial" charset="0"/>
              </a:rPr>
              <a:t>	V. Dudnikov - </a:t>
            </a:r>
            <a:r>
              <a:rPr lang="en-US" sz="2000" smtClean="0">
                <a:solidFill>
                  <a:srgbClr val="0066FF"/>
                </a:solidFill>
                <a:latin typeface="Arial" charset="0"/>
              </a:rPr>
              <a:t>Brookhaven Technology Group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Arial" charset="0"/>
              </a:rPr>
              <a:t>	P. Ostroumov - </a:t>
            </a:r>
            <a:r>
              <a:rPr lang="en-US" sz="2000" smtClean="0">
                <a:solidFill>
                  <a:srgbClr val="0066FF"/>
                </a:solidFill>
                <a:latin typeface="Arial" charset="0"/>
              </a:rPr>
              <a:t>Argonne National Laboratory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Arial" charset="0"/>
              </a:rPr>
              <a:t>	V. Derenchuk - </a:t>
            </a:r>
            <a:r>
              <a:rPr lang="en-US" sz="2000" smtClean="0">
                <a:solidFill>
                  <a:srgbClr val="0066FF"/>
                </a:solidFill>
                <a:latin typeface="Arial" charset="0"/>
              </a:rPr>
              <a:t>Indiana University Cyclotron Facility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Arial" charset="0"/>
              </a:rPr>
              <a:t>	A. Belov - </a:t>
            </a:r>
            <a:r>
              <a:rPr lang="en-US" sz="2000" smtClean="0">
                <a:solidFill>
                  <a:srgbClr val="0066FF"/>
                </a:solidFill>
                <a:latin typeface="Arial" charset="0"/>
              </a:rPr>
              <a:t>Institute of Nuclear Research, Moscow, Rssia</a:t>
            </a:r>
            <a:r>
              <a:rPr lang="en-US" sz="2000" smtClean="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Arial" charset="0"/>
              </a:rPr>
              <a:t>	V. Shemelin - </a:t>
            </a:r>
            <a:r>
              <a:rPr lang="en-US" sz="2000" smtClean="0">
                <a:solidFill>
                  <a:srgbClr val="0066FF"/>
                </a:solidFill>
                <a:latin typeface="Arial" charset="0"/>
              </a:rPr>
              <a:t>Cornell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6000" smtClean="0">
                <a:latin typeface="Arial" charset="0"/>
              </a:rPr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391400" cy="533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C0000"/>
                </a:solidFill>
                <a:latin typeface="Arial" charset="0"/>
              </a:rPr>
              <a:t>ELIC Conceptual Design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1295400" y="1074738"/>
          <a:ext cx="6172200" cy="5554662"/>
        </p:xfrm>
        <a:graphic>
          <a:graphicData uri="http://schemas.openxmlformats.org/presentationml/2006/ole">
            <p:oleObj spid="_x0000_s3074" name="Acrobat Document" r:id="rId4" imgW="6857143" imgH="6171429" progId="AcroExch.Document.7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-1637273">
            <a:off x="4578350" y="5334000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</a:rPr>
              <a:t>3-10 GeV electrons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</a:rPr>
              <a:t>3-10 GeV positrons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-1737815">
            <a:off x="457200" y="1905000"/>
            <a:ext cx="233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30-250 GeV protons</a:t>
            </a:r>
          </a:p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15-100 GeV/n ions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76400" y="54864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3333CC"/>
                </a:solidFill>
                <a:latin typeface="Arial" charset="0"/>
              </a:rPr>
              <a:t>12 GeV CEBAF</a:t>
            </a:r>
          </a:p>
          <a:p>
            <a:pPr algn="ctr"/>
            <a:r>
              <a:rPr lang="en-US" sz="1800" b="1">
                <a:solidFill>
                  <a:srgbClr val="3333CC"/>
                </a:solidFill>
                <a:latin typeface="Arial" charset="0"/>
              </a:rPr>
              <a:t>Upgrade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6629400" y="1295400"/>
            <a:ext cx="2514600" cy="1066800"/>
            <a:chOff x="4080" y="960"/>
            <a:chExt cx="1584" cy="672"/>
          </a:xfrm>
        </p:grpSpPr>
        <p:sp>
          <p:nvSpPr>
            <p:cNvPr id="3081" name="AutoShape 8"/>
            <p:cNvSpPr>
              <a:spLocks noChangeArrowheads="1"/>
            </p:cNvSpPr>
            <p:nvPr/>
          </p:nvSpPr>
          <p:spPr bwMode="auto">
            <a:xfrm>
              <a:off x="4080" y="960"/>
              <a:ext cx="1536" cy="672"/>
            </a:xfrm>
            <a:prstGeom prst="wedgeRoundRectCallout">
              <a:avLst>
                <a:gd name="adj1" fmla="val -98569"/>
                <a:gd name="adj2" fmla="val 2977"/>
                <a:gd name="adj3" fmla="val 16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2" name="Text Box 9"/>
            <p:cNvSpPr txBox="1">
              <a:spLocks noChangeArrowheads="1"/>
            </p:cNvSpPr>
            <p:nvPr/>
          </p:nvSpPr>
          <p:spPr bwMode="auto">
            <a:xfrm>
              <a:off x="4128" y="1008"/>
              <a:ext cx="153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i="1">
                  <a:solidFill>
                    <a:srgbClr val="00CC00"/>
                  </a:solidFill>
                  <a:latin typeface="Arial" charset="0"/>
                </a:rPr>
                <a:t>Green-field design of ion complex directly aimed at full exploitation of science program.</a:t>
              </a:r>
            </a:p>
          </p:txBody>
        </p:sp>
      </p:grpSp>
      <p:sp>
        <p:nvSpPr>
          <p:cNvPr id="3080" name="Text Box 10"/>
          <p:cNvSpPr txBox="1">
            <a:spLocks noChangeArrowheads="1"/>
          </p:cNvSpPr>
          <p:nvPr/>
        </p:nvSpPr>
        <p:spPr bwMode="auto">
          <a:xfrm rot="-1829153">
            <a:off x="4246563" y="1143000"/>
            <a:ext cx="13160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Accumulator-cooler ring &amp; prebooster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Electron Polarization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762000"/>
            <a:ext cx="4038600" cy="3733800"/>
          </a:xfrm>
        </p:spPr>
        <p:txBody>
          <a:bodyPr/>
          <a:lstStyle/>
          <a:p>
            <a:pPr marL="233363" indent="-233363" eaLnBrk="1" hangingPunct="1">
              <a:buFontTx/>
              <a:buNone/>
            </a:pPr>
            <a:r>
              <a:rPr lang="en-US" b="1" smtClean="0">
                <a:latin typeface="Arial" charset="0"/>
              </a:rPr>
              <a:t>Producing/matching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600" smtClean="0">
                <a:latin typeface="Arial" charset="0"/>
              </a:rPr>
              <a:t>Polarized electron source of CEBAF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600" smtClean="0">
                <a:latin typeface="Arial" charset="0"/>
              </a:rPr>
              <a:t>Preserved in recirculated CEBAF 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600" smtClean="0">
                <a:latin typeface="Arial" charset="0"/>
              </a:rPr>
              <a:t>Injected into Figure-8 ring with vertical polarization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600" smtClean="0">
                <a:latin typeface="Arial" charset="0"/>
              </a:rPr>
              <a:t>Turn to longitudinal polarization at IP using vertical crossing bends and solenoid spin rotators</a:t>
            </a:r>
          </a:p>
          <a:p>
            <a:pPr marL="233363" indent="-233363" eaLnBrk="1" hangingPunct="1">
              <a:buFontTx/>
              <a:buNone/>
            </a:pPr>
            <a:r>
              <a:rPr lang="en-US" b="1" smtClean="0">
                <a:latin typeface="Arial" charset="0"/>
              </a:rPr>
              <a:t>Maintaining in the ring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600" smtClean="0">
                <a:latin typeface="Arial" charset="0"/>
              </a:rPr>
              <a:t>electron self-polarization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600" smtClean="0">
                <a:latin typeface="Arial" charset="0"/>
              </a:rPr>
              <a:t>SC solenoids at IRs removes spin resonances &amp; energy sensitivity. </a:t>
            </a:r>
          </a:p>
        </p:txBody>
      </p:sp>
      <p:grpSp>
        <p:nvGrpSpPr>
          <p:cNvPr id="38916" name="Group 71"/>
          <p:cNvGrpSpPr>
            <a:grpSpLocks/>
          </p:cNvGrpSpPr>
          <p:nvPr/>
        </p:nvGrpSpPr>
        <p:grpSpPr bwMode="auto">
          <a:xfrm>
            <a:off x="228600" y="990600"/>
            <a:ext cx="4419600" cy="2025650"/>
            <a:chOff x="2697" y="624"/>
            <a:chExt cx="2976" cy="1433"/>
          </a:xfrm>
        </p:grpSpPr>
        <p:grpSp>
          <p:nvGrpSpPr>
            <p:cNvPr id="39004" name="Group 5"/>
            <p:cNvGrpSpPr>
              <a:grpSpLocks noChangeAspect="1"/>
            </p:cNvGrpSpPr>
            <p:nvPr/>
          </p:nvGrpSpPr>
          <p:grpSpPr bwMode="auto">
            <a:xfrm>
              <a:off x="2697" y="691"/>
              <a:ext cx="2976" cy="1267"/>
              <a:chOff x="672" y="1200"/>
              <a:chExt cx="4080" cy="1728"/>
            </a:xfrm>
          </p:grpSpPr>
          <p:sp>
            <p:nvSpPr>
              <p:cNvPr id="39054" name="Line 6"/>
              <p:cNvSpPr>
                <a:spLocks noChangeAspect="1" noChangeShapeType="1"/>
              </p:cNvSpPr>
              <p:nvPr/>
            </p:nvSpPr>
            <p:spPr bwMode="auto">
              <a:xfrm>
                <a:off x="1728" y="1440"/>
                <a:ext cx="1968" cy="1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5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1728" y="1440"/>
                <a:ext cx="1968" cy="1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56" name="Group 8"/>
              <p:cNvGrpSpPr>
                <a:grpSpLocks noChangeAspect="1"/>
              </p:cNvGrpSpPr>
              <p:nvPr/>
            </p:nvGrpSpPr>
            <p:grpSpPr bwMode="auto">
              <a:xfrm>
                <a:off x="672" y="1200"/>
                <a:ext cx="912" cy="1728"/>
                <a:chOff x="672" y="1200"/>
                <a:chExt cx="912" cy="1728"/>
              </a:xfrm>
            </p:grpSpPr>
            <p:sp>
              <p:nvSpPr>
                <p:cNvPr id="39062" name="Arc 9"/>
                <p:cNvSpPr>
                  <a:spLocks noChangeAspect="1"/>
                </p:cNvSpPr>
                <p:nvPr/>
              </p:nvSpPr>
              <p:spPr bwMode="auto">
                <a:xfrm flipH="1">
                  <a:off x="672" y="1344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39063" name="Arc 10"/>
                <p:cNvSpPr>
                  <a:spLocks noChangeAspect="1"/>
                </p:cNvSpPr>
                <p:nvPr/>
              </p:nvSpPr>
              <p:spPr bwMode="auto">
                <a:xfrm flipH="1" flipV="1">
                  <a:off x="672" y="2064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sz="1000"/>
                </a:p>
              </p:txBody>
            </p:sp>
            <p:sp>
              <p:nvSpPr>
                <p:cNvPr id="39064" name="Arc 11"/>
                <p:cNvSpPr>
                  <a:spLocks noChangeAspect="1"/>
                </p:cNvSpPr>
                <p:nvPr/>
              </p:nvSpPr>
              <p:spPr bwMode="auto">
                <a:xfrm rot="-1979997" flipH="1" flipV="1">
                  <a:off x="912" y="2208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sz="1000"/>
                </a:p>
              </p:txBody>
            </p:sp>
            <p:sp>
              <p:nvSpPr>
                <p:cNvPr id="39065" name="Arc 12"/>
                <p:cNvSpPr>
                  <a:spLocks noChangeAspect="1"/>
                </p:cNvSpPr>
                <p:nvPr/>
              </p:nvSpPr>
              <p:spPr bwMode="auto">
                <a:xfrm rot="1979997" flipH="1">
                  <a:off x="912" y="1200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</p:grpSp>
          <p:grpSp>
            <p:nvGrpSpPr>
              <p:cNvPr id="39057" name="Group 13"/>
              <p:cNvGrpSpPr>
                <a:grpSpLocks noChangeAspect="1"/>
              </p:cNvGrpSpPr>
              <p:nvPr/>
            </p:nvGrpSpPr>
            <p:grpSpPr bwMode="auto">
              <a:xfrm flipH="1">
                <a:off x="3840" y="1200"/>
                <a:ext cx="912" cy="1728"/>
                <a:chOff x="672" y="1200"/>
                <a:chExt cx="912" cy="1728"/>
              </a:xfrm>
            </p:grpSpPr>
            <p:sp>
              <p:nvSpPr>
                <p:cNvPr id="39058" name="Arc 14"/>
                <p:cNvSpPr>
                  <a:spLocks noChangeAspect="1"/>
                </p:cNvSpPr>
                <p:nvPr/>
              </p:nvSpPr>
              <p:spPr bwMode="auto">
                <a:xfrm flipH="1">
                  <a:off x="672" y="1344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39059" name="Arc 15"/>
                <p:cNvSpPr>
                  <a:spLocks noChangeAspect="1"/>
                </p:cNvSpPr>
                <p:nvPr/>
              </p:nvSpPr>
              <p:spPr bwMode="auto">
                <a:xfrm flipH="1" flipV="1">
                  <a:off x="672" y="2064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sz="1000"/>
                </a:p>
              </p:txBody>
            </p:sp>
            <p:sp>
              <p:nvSpPr>
                <p:cNvPr id="39060" name="Arc 16"/>
                <p:cNvSpPr>
                  <a:spLocks noChangeAspect="1"/>
                </p:cNvSpPr>
                <p:nvPr/>
              </p:nvSpPr>
              <p:spPr bwMode="auto">
                <a:xfrm rot="-1979997" flipH="1" flipV="1">
                  <a:off x="912" y="2208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sz="1000"/>
                </a:p>
              </p:txBody>
            </p:sp>
            <p:sp>
              <p:nvSpPr>
                <p:cNvPr id="39061" name="Arc 17"/>
                <p:cNvSpPr>
                  <a:spLocks noChangeAspect="1"/>
                </p:cNvSpPr>
                <p:nvPr/>
              </p:nvSpPr>
              <p:spPr bwMode="auto">
                <a:xfrm rot="1979997" flipH="1">
                  <a:off x="912" y="1200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</p:grpSp>
        </p:grpSp>
        <p:grpSp>
          <p:nvGrpSpPr>
            <p:cNvPr id="39005" name="Group 18"/>
            <p:cNvGrpSpPr>
              <a:grpSpLocks noChangeAspect="1"/>
            </p:cNvGrpSpPr>
            <p:nvPr/>
          </p:nvGrpSpPr>
          <p:grpSpPr bwMode="auto">
            <a:xfrm>
              <a:off x="3712" y="1007"/>
              <a:ext cx="105" cy="106"/>
              <a:chOff x="1488" y="3264"/>
              <a:chExt cx="144" cy="144"/>
            </a:xfrm>
          </p:grpSpPr>
          <p:sp>
            <p:nvSpPr>
              <p:cNvPr id="39052" name="Line 19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3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06" name="Group 21"/>
            <p:cNvGrpSpPr>
              <a:grpSpLocks noChangeAspect="1"/>
            </p:cNvGrpSpPr>
            <p:nvPr/>
          </p:nvGrpSpPr>
          <p:grpSpPr bwMode="auto">
            <a:xfrm>
              <a:off x="4552" y="1007"/>
              <a:ext cx="106" cy="106"/>
              <a:chOff x="1488" y="3264"/>
              <a:chExt cx="144" cy="144"/>
            </a:xfrm>
          </p:grpSpPr>
          <p:sp>
            <p:nvSpPr>
              <p:cNvPr id="39050" name="Line 22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1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07" name="Group 24"/>
            <p:cNvGrpSpPr>
              <a:grpSpLocks noChangeAspect="1"/>
            </p:cNvGrpSpPr>
            <p:nvPr/>
          </p:nvGrpSpPr>
          <p:grpSpPr bwMode="auto">
            <a:xfrm>
              <a:off x="3712" y="1536"/>
              <a:ext cx="105" cy="105"/>
              <a:chOff x="1488" y="3264"/>
              <a:chExt cx="144" cy="144"/>
            </a:xfrm>
          </p:grpSpPr>
          <p:sp>
            <p:nvSpPr>
              <p:cNvPr id="39048" name="Line 25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9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08" name="Group 27"/>
            <p:cNvGrpSpPr>
              <a:grpSpLocks noChangeAspect="1"/>
            </p:cNvGrpSpPr>
            <p:nvPr/>
          </p:nvGrpSpPr>
          <p:grpSpPr bwMode="auto">
            <a:xfrm>
              <a:off x="4552" y="1536"/>
              <a:ext cx="106" cy="105"/>
              <a:chOff x="1488" y="3264"/>
              <a:chExt cx="144" cy="144"/>
            </a:xfrm>
          </p:grpSpPr>
          <p:sp>
            <p:nvSpPr>
              <p:cNvPr id="39046" name="Line 28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7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009" name="Rectangle 30"/>
            <p:cNvSpPr>
              <a:spLocks noChangeAspect="1" noChangeArrowheads="1"/>
            </p:cNvSpPr>
            <p:nvPr/>
          </p:nvSpPr>
          <p:spPr bwMode="auto">
            <a:xfrm rot="-2076172">
              <a:off x="4307" y="1113"/>
              <a:ext cx="140" cy="141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10" name="Rectangle 31"/>
            <p:cNvSpPr>
              <a:spLocks noChangeAspect="1" noChangeArrowheads="1"/>
            </p:cNvSpPr>
            <p:nvPr/>
          </p:nvSpPr>
          <p:spPr bwMode="auto">
            <a:xfrm rot="2188526">
              <a:off x="3888" y="1113"/>
              <a:ext cx="139" cy="141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11" name="Rectangle 32"/>
            <p:cNvSpPr>
              <a:spLocks noChangeAspect="1" noChangeArrowheads="1"/>
            </p:cNvSpPr>
            <p:nvPr/>
          </p:nvSpPr>
          <p:spPr bwMode="auto">
            <a:xfrm rot="1954199">
              <a:off x="3397" y="854"/>
              <a:ext cx="245" cy="106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12" name="Rectangle 33"/>
            <p:cNvSpPr>
              <a:spLocks noChangeAspect="1" noChangeArrowheads="1"/>
            </p:cNvSpPr>
            <p:nvPr/>
          </p:nvSpPr>
          <p:spPr bwMode="auto">
            <a:xfrm rot="-1900975">
              <a:off x="4693" y="867"/>
              <a:ext cx="244" cy="105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13" name="Rectangle 34"/>
            <p:cNvSpPr>
              <a:spLocks noChangeAspect="1" noChangeArrowheads="1"/>
            </p:cNvSpPr>
            <p:nvPr/>
          </p:nvSpPr>
          <p:spPr bwMode="auto">
            <a:xfrm rot="1954199">
              <a:off x="4693" y="1676"/>
              <a:ext cx="244" cy="106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14" name="Rectangle 35"/>
            <p:cNvSpPr>
              <a:spLocks noChangeAspect="1" noChangeArrowheads="1"/>
            </p:cNvSpPr>
            <p:nvPr/>
          </p:nvSpPr>
          <p:spPr bwMode="auto">
            <a:xfrm rot="2188526">
              <a:off x="4342" y="1395"/>
              <a:ext cx="140" cy="141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15" name="Rectangle 36"/>
            <p:cNvSpPr>
              <a:spLocks noChangeAspect="1" noChangeArrowheads="1"/>
            </p:cNvSpPr>
            <p:nvPr/>
          </p:nvSpPr>
          <p:spPr bwMode="auto">
            <a:xfrm rot="-1900975">
              <a:off x="3432" y="1676"/>
              <a:ext cx="245" cy="106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16" name="Rectangle 37"/>
            <p:cNvSpPr>
              <a:spLocks noChangeAspect="1" noChangeArrowheads="1"/>
            </p:cNvSpPr>
            <p:nvPr/>
          </p:nvSpPr>
          <p:spPr bwMode="auto">
            <a:xfrm rot="-2076172">
              <a:off x="3888" y="1395"/>
              <a:ext cx="139" cy="141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17" name="Text Box 38"/>
            <p:cNvSpPr txBox="1">
              <a:spLocks noChangeAspect="1" noChangeArrowheads="1"/>
            </p:cNvSpPr>
            <p:nvPr/>
          </p:nvSpPr>
          <p:spPr bwMode="auto">
            <a:xfrm>
              <a:off x="3360" y="624"/>
              <a:ext cx="525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spin rotator</a:t>
              </a:r>
            </a:p>
          </p:txBody>
        </p:sp>
        <p:sp>
          <p:nvSpPr>
            <p:cNvPr id="39018" name="Text Box 39"/>
            <p:cNvSpPr txBox="1">
              <a:spLocks noChangeAspect="1" noChangeArrowheads="1"/>
            </p:cNvSpPr>
            <p:nvPr/>
          </p:nvSpPr>
          <p:spPr bwMode="auto">
            <a:xfrm>
              <a:off x="4556" y="624"/>
              <a:ext cx="436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spin rotator</a:t>
              </a:r>
            </a:p>
          </p:txBody>
        </p:sp>
        <p:sp>
          <p:nvSpPr>
            <p:cNvPr id="39019" name="Text Box 40"/>
            <p:cNvSpPr txBox="1">
              <a:spLocks noChangeAspect="1" noChangeArrowheads="1"/>
            </p:cNvSpPr>
            <p:nvPr/>
          </p:nvSpPr>
          <p:spPr bwMode="auto">
            <a:xfrm>
              <a:off x="4512" y="1776"/>
              <a:ext cx="432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spin rotator</a:t>
              </a:r>
            </a:p>
          </p:txBody>
        </p:sp>
        <p:sp>
          <p:nvSpPr>
            <p:cNvPr id="39020" name="Text Box 41"/>
            <p:cNvSpPr txBox="1">
              <a:spLocks noChangeAspect="1" noChangeArrowheads="1"/>
            </p:cNvSpPr>
            <p:nvPr/>
          </p:nvSpPr>
          <p:spPr bwMode="auto">
            <a:xfrm>
              <a:off x="3312" y="1775"/>
              <a:ext cx="528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spin rotator</a:t>
              </a:r>
            </a:p>
          </p:txBody>
        </p:sp>
        <p:sp>
          <p:nvSpPr>
            <p:cNvPr id="39021" name="Text Box 42"/>
            <p:cNvSpPr txBox="1">
              <a:spLocks noChangeAspect="1" noChangeArrowheads="1"/>
            </p:cNvSpPr>
            <p:nvPr/>
          </p:nvSpPr>
          <p:spPr bwMode="auto">
            <a:xfrm>
              <a:off x="4512" y="1200"/>
              <a:ext cx="689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collision point</a:t>
              </a:r>
            </a:p>
          </p:txBody>
        </p:sp>
        <p:sp>
          <p:nvSpPr>
            <p:cNvPr id="39022" name="Line 44"/>
            <p:cNvSpPr>
              <a:spLocks noChangeAspect="1" noChangeShapeType="1"/>
            </p:cNvSpPr>
            <p:nvPr/>
          </p:nvSpPr>
          <p:spPr bwMode="auto">
            <a:xfrm flipH="1" flipV="1">
              <a:off x="4027" y="1536"/>
              <a:ext cx="105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3" name="Line 45"/>
            <p:cNvSpPr>
              <a:spLocks noChangeAspect="1" noChangeShapeType="1"/>
            </p:cNvSpPr>
            <p:nvPr/>
          </p:nvSpPr>
          <p:spPr bwMode="auto">
            <a:xfrm flipV="1">
              <a:off x="4237" y="1536"/>
              <a:ext cx="105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4" name="Text Box 47"/>
            <p:cNvSpPr txBox="1">
              <a:spLocks noChangeAspect="1" noChangeArrowheads="1"/>
            </p:cNvSpPr>
            <p:nvPr/>
          </p:nvSpPr>
          <p:spPr bwMode="auto">
            <a:xfrm>
              <a:off x="3179" y="1247"/>
              <a:ext cx="709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collision point</a:t>
              </a:r>
            </a:p>
          </p:txBody>
        </p:sp>
        <p:sp>
          <p:nvSpPr>
            <p:cNvPr id="39025" name="Text Box 49"/>
            <p:cNvSpPr txBox="1">
              <a:spLocks noChangeAspect="1" noChangeArrowheads="1"/>
            </p:cNvSpPr>
            <p:nvPr/>
          </p:nvSpPr>
          <p:spPr bwMode="auto">
            <a:xfrm>
              <a:off x="3851" y="662"/>
              <a:ext cx="661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180º</a:t>
              </a:r>
              <a:r>
                <a:rPr lang="en-US" sz="1000">
                  <a:latin typeface="Arial" charset="0"/>
                </a:rPr>
                <a:t> </a:t>
              </a:r>
              <a:r>
                <a:rPr lang="en-US" sz="1000" b="1">
                  <a:latin typeface="Arial" charset="0"/>
                </a:rPr>
                <a:t>spin rotator </a:t>
              </a:r>
            </a:p>
          </p:txBody>
        </p:sp>
        <p:sp>
          <p:nvSpPr>
            <p:cNvPr id="39026" name="Line 50"/>
            <p:cNvSpPr>
              <a:spLocks noChangeAspect="1" noChangeShapeType="1"/>
            </p:cNvSpPr>
            <p:nvPr/>
          </p:nvSpPr>
          <p:spPr bwMode="auto">
            <a:xfrm flipH="1">
              <a:off x="3992" y="937"/>
              <a:ext cx="140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7" name="Line 51"/>
            <p:cNvSpPr>
              <a:spLocks noChangeAspect="1" noChangeShapeType="1"/>
            </p:cNvSpPr>
            <p:nvPr/>
          </p:nvSpPr>
          <p:spPr bwMode="auto">
            <a:xfrm>
              <a:off x="4202" y="937"/>
              <a:ext cx="140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8" name="AutoShape 52"/>
            <p:cNvSpPr>
              <a:spLocks noChangeAspect="1" noChangeArrowheads="1"/>
            </p:cNvSpPr>
            <p:nvPr/>
          </p:nvSpPr>
          <p:spPr bwMode="auto">
            <a:xfrm rot="-2572493">
              <a:off x="4482" y="1007"/>
              <a:ext cx="105" cy="71"/>
            </a:xfrm>
            <a:prstGeom prst="rightArrow">
              <a:avLst>
                <a:gd name="adj1" fmla="val 50000"/>
                <a:gd name="adj2" fmla="val 36972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29" name="AutoShape 53"/>
            <p:cNvSpPr>
              <a:spLocks noChangeAspect="1" noChangeArrowheads="1"/>
            </p:cNvSpPr>
            <p:nvPr/>
          </p:nvSpPr>
          <p:spPr bwMode="auto">
            <a:xfrm rot="5397832">
              <a:off x="5550" y="1289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000"/>
            </a:p>
          </p:txBody>
        </p:sp>
        <p:sp>
          <p:nvSpPr>
            <p:cNvPr id="39030" name="AutoShape 54"/>
            <p:cNvSpPr>
              <a:spLocks noChangeAspect="1" noChangeArrowheads="1"/>
            </p:cNvSpPr>
            <p:nvPr/>
          </p:nvSpPr>
          <p:spPr bwMode="auto">
            <a:xfrm rot="16202168" flipV="1">
              <a:off x="2696" y="1307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000"/>
            </a:p>
          </p:txBody>
        </p:sp>
        <p:sp>
          <p:nvSpPr>
            <p:cNvPr id="39031" name="AutoShape 55"/>
            <p:cNvSpPr>
              <a:spLocks noChangeAspect="1" noChangeArrowheads="1"/>
            </p:cNvSpPr>
            <p:nvPr/>
          </p:nvSpPr>
          <p:spPr bwMode="auto">
            <a:xfrm rot="16202168" flipV="1">
              <a:off x="3239" y="1730"/>
              <a:ext cx="105" cy="7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000"/>
            </a:p>
          </p:txBody>
        </p:sp>
        <p:sp>
          <p:nvSpPr>
            <p:cNvPr id="39032" name="AutoShape 56"/>
            <p:cNvSpPr>
              <a:spLocks noChangeAspect="1" noChangeArrowheads="1"/>
            </p:cNvSpPr>
            <p:nvPr/>
          </p:nvSpPr>
          <p:spPr bwMode="auto">
            <a:xfrm rot="16202168" flipV="1">
              <a:off x="3204" y="673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000">
                <a:solidFill>
                  <a:srgbClr val="0066FF"/>
                </a:solidFill>
              </a:endParaRPr>
            </a:p>
          </p:txBody>
        </p:sp>
        <p:sp>
          <p:nvSpPr>
            <p:cNvPr id="39033" name="AutoShape 57"/>
            <p:cNvSpPr>
              <a:spLocks noChangeAspect="1" noChangeArrowheads="1"/>
            </p:cNvSpPr>
            <p:nvPr/>
          </p:nvSpPr>
          <p:spPr bwMode="auto">
            <a:xfrm rot="5397832">
              <a:off x="5024" y="849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000"/>
            </a:p>
          </p:txBody>
        </p:sp>
        <p:sp>
          <p:nvSpPr>
            <p:cNvPr id="39034" name="AutoShape 58"/>
            <p:cNvSpPr>
              <a:spLocks noChangeAspect="1" noChangeArrowheads="1"/>
            </p:cNvSpPr>
            <p:nvPr/>
          </p:nvSpPr>
          <p:spPr bwMode="auto">
            <a:xfrm rot="5397832">
              <a:off x="5059" y="1906"/>
              <a:ext cx="105" cy="7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000"/>
            </a:p>
          </p:txBody>
        </p:sp>
        <p:sp>
          <p:nvSpPr>
            <p:cNvPr id="39035" name="AutoShape 59"/>
            <p:cNvSpPr>
              <a:spLocks noChangeAspect="1" noChangeArrowheads="1"/>
            </p:cNvSpPr>
            <p:nvPr/>
          </p:nvSpPr>
          <p:spPr bwMode="auto">
            <a:xfrm rot="-2572493">
              <a:off x="3747" y="1606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36" name="AutoShape 60"/>
            <p:cNvSpPr>
              <a:spLocks noChangeAspect="1" noChangeArrowheads="1"/>
            </p:cNvSpPr>
            <p:nvPr/>
          </p:nvSpPr>
          <p:spPr bwMode="auto">
            <a:xfrm rot="2582836">
              <a:off x="3729" y="955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37" name="AutoShape 61"/>
            <p:cNvSpPr>
              <a:spLocks noChangeAspect="1" noChangeArrowheads="1"/>
            </p:cNvSpPr>
            <p:nvPr/>
          </p:nvSpPr>
          <p:spPr bwMode="auto">
            <a:xfrm rot="2370280">
              <a:off x="4499" y="1603"/>
              <a:ext cx="106" cy="71"/>
            </a:xfrm>
            <a:prstGeom prst="rightArrow">
              <a:avLst>
                <a:gd name="adj1" fmla="val 50000"/>
                <a:gd name="adj2" fmla="val 37324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38" name="AutoShape 62"/>
            <p:cNvSpPr>
              <a:spLocks noChangeAspect="1" noChangeArrowheads="1"/>
            </p:cNvSpPr>
            <p:nvPr/>
          </p:nvSpPr>
          <p:spPr bwMode="auto">
            <a:xfrm rot="-2076363">
              <a:off x="4051" y="1339"/>
              <a:ext cx="105" cy="71"/>
            </a:xfrm>
            <a:prstGeom prst="rightArrow">
              <a:avLst>
                <a:gd name="adj1" fmla="val 50000"/>
                <a:gd name="adj2" fmla="val 36972"/>
              </a:avLst>
            </a:prstGeom>
            <a:solidFill>
              <a:srgbClr val="FF00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9039" name="AutoShape 63"/>
            <p:cNvSpPr>
              <a:spLocks noChangeAspect="1" noChangeArrowheads="1"/>
            </p:cNvSpPr>
            <p:nvPr/>
          </p:nvSpPr>
          <p:spPr bwMode="auto">
            <a:xfrm rot="10474630">
              <a:off x="5186" y="1814"/>
              <a:ext cx="105" cy="71"/>
            </a:xfrm>
            <a:prstGeom prst="rightArrow">
              <a:avLst>
                <a:gd name="adj1" fmla="val 50000"/>
                <a:gd name="adj2" fmla="val 36972"/>
              </a:avLst>
            </a:prstGeom>
            <a:solidFill>
              <a:srgbClr val="FF00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1000"/>
            </a:p>
          </p:txBody>
        </p:sp>
        <p:sp>
          <p:nvSpPr>
            <p:cNvPr id="39040" name="AutoShape 64"/>
            <p:cNvSpPr>
              <a:spLocks noChangeAspect="1" noChangeArrowheads="1"/>
            </p:cNvSpPr>
            <p:nvPr/>
          </p:nvSpPr>
          <p:spPr bwMode="auto">
            <a:xfrm rot="11450740" flipH="1">
              <a:off x="3084" y="1814"/>
              <a:ext cx="105" cy="71"/>
            </a:xfrm>
            <a:prstGeom prst="rightArrow">
              <a:avLst>
                <a:gd name="adj1" fmla="val 50000"/>
                <a:gd name="adj2" fmla="val 36972"/>
              </a:avLst>
            </a:prstGeom>
            <a:solidFill>
              <a:srgbClr val="FF00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1000"/>
            </a:p>
          </p:txBody>
        </p:sp>
        <p:sp>
          <p:nvSpPr>
            <p:cNvPr id="39041" name="Text Box 49"/>
            <p:cNvSpPr txBox="1">
              <a:spLocks noChangeAspect="1" noChangeArrowheads="1"/>
            </p:cNvSpPr>
            <p:nvPr/>
          </p:nvSpPr>
          <p:spPr bwMode="auto">
            <a:xfrm>
              <a:off x="3840" y="1728"/>
              <a:ext cx="660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180º</a:t>
              </a:r>
              <a:r>
                <a:rPr lang="en-US" sz="1000">
                  <a:latin typeface="Arial" charset="0"/>
                </a:rPr>
                <a:t> </a:t>
              </a:r>
              <a:r>
                <a:rPr lang="en-US" sz="1000" b="1">
                  <a:latin typeface="Arial" charset="0"/>
                </a:rPr>
                <a:t>spin rotator </a:t>
              </a:r>
            </a:p>
          </p:txBody>
        </p:sp>
        <p:sp>
          <p:nvSpPr>
            <p:cNvPr id="39042" name="Line 67"/>
            <p:cNvSpPr>
              <a:spLocks noChangeShapeType="1"/>
            </p:cNvSpPr>
            <p:nvPr/>
          </p:nvSpPr>
          <p:spPr bwMode="auto">
            <a:xfrm flipV="1">
              <a:off x="3600" y="110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3" name="Line 68"/>
            <p:cNvSpPr>
              <a:spLocks noChangeShapeType="1"/>
            </p:cNvSpPr>
            <p:nvPr/>
          </p:nvSpPr>
          <p:spPr bwMode="auto">
            <a:xfrm>
              <a:off x="3600" y="1392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4" name="Line 69"/>
            <p:cNvSpPr>
              <a:spLocks noChangeShapeType="1"/>
            </p:cNvSpPr>
            <p:nvPr/>
          </p:nvSpPr>
          <p:spPr bwMode="auto">
            <a:xfrm flipH="1" flipV="1">
              <a:off x="4656" y="110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5" name="Line 70"/>
            <p:cNvSpPr>
              <a:spLocks noChangeShapeType="1"/>
            </p:cNvSpPr>
            <p:nvPr/>
          </p:nvSpPr>
          <p:spPr bwMode="auto">
            <a:xfrm flipH="1">
              <a:off x="4656" y="134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17" name="Group 162"/>
          <p:cNvGrpSpPr>
            <a:grpSpLocks/>
          </p:cNvGrpSpPr>
          <p:nvPr/>
        </p:nvGrpSpPr>
        <p:grpSpPr bwMode="auto">
          <a:xfrm>
            <a:off x="609600" y="4648200"/>
            <a:ext cx="8458200" cy="2209800"/>
            <a:chOff x="432" y="2928"/>
            <a:chExt cx="5328" cy="1392"/>
          </a:xfrm>
        </p:grpSpPr>
        <p:sp>
          <p:nvSpPr>
            <p:cNvPr id="38921" name="Text Box 4"/>
            <p:cNvSpPr txBox="1">
              <a:spLocks noChangeAspect="1" noChangeArrowheads="1"/>
            </p:cNvSpPr>
            <p:nvPr/>
          </p:nvSpPr>
          <p:spPr bwMode="auto">
            <a:xfrm>
              <a:off x="2688" y="4032"/>
              <a:ext cx="864" cy="1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Spin rotators</a:t>
              </a:r>
            </a:p>
          </p:txBody>
        </p:sp>
        <p:sp>
          <p:nvSpPr>
            <p:cNvPr id="38922" name="Rectangle 5"/>
            <p:cNvSpPr>
              <a:spLocks noChangeArrowheads="1"/>
            </p:cNvSpPr>
            <p:nvPr/>
          </p:nvSpPr>
          <p:spPr bwMode="auto">
            <a:xfrm>
              <a:off x="2890" y="3830"/>
              <a:ext cx="273" cy="185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000">
                <a:latin typeface="Arial" charset="0"/>
              </a:endParaRPr>
            </a:p>
          </p:txBody>
        </p:sp>
        <p:sp>
          <p:nvSpPr>
            <p:cNvPr id="38923" name="Rectangle 6"/>
            <p:cNvSpPr>
              <a:spLocks noChangeArrowheads="1"/>
            </p:cNvSpPr>
            <p:nvPr/>
          </p:nvSpPr>
          <p:spPr bwMode="auto">
            <a:xfrm>
              <a:off x="3166" y="3830"/>
              <a:ext cx="242" cy="185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000">
                <a:latin typeface="Arial" charset="0"/>
              </a:endParaRPr>
            </a:p>
          </p:txBody>
        </p:sp>
        <p:sp>
          <p:nvSpPr>
            <p:cNvPr id="38924" name="Line 7"/>
            <p:cNvSpPr>
              <a:spLocks noChangeAspect="1" noChangeShapeType="1"/>
            </p:cNvSpPr>
            <p:nvPr/>
          </p:nvSpPr>
          <p:spPr bwMode="auto">
            <a:xfrm>
              <a:off x="2705" y="3943"/>
              <a:ext cx="8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8"/>
            <p:cNvSpPr>
              <a:spLocks noChangeAspect="1" noChangeShapeType="1"/>
            </p:cNvSpPr>
            <p:nvPr/>
          </p:nvSpPr>
          <p:spPr bwMode="auto">
            <a:xfrm>
              <a:off x="4518" y="3383"/>
              <a:ext cx="1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Rectangle 9"/>
            <p:cNvSpPr>
              <a:spLocks noChangeAspect="1" noChangeArrowheads="1"/>
            </p:cNvSpPr>
            <p:nvPr/>
          </p:nvSpPr>
          <p:spPr bwMode="auto">
            <a:xfrm rot="-2937050">
              <a:off x="3842" y="3655"/>
              <a:ext cx="112" cy="263"/>
            </a:xfrm>
            <a:prstGeom prst="rect">
              <a:avLst/>
            </a:prstGeom>
            <a:solidFill>
              <a:srgbClr val="008000"/>
            </a:solidFill>
            <a:ln w="38100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000"/>
            </a:p>
          </p:txBody>
        </p:sp>
        <p:grpSp>
          <p:nvGrpSpPr>
            <p:cNvPr id="38927" name="Group 10"/>
            <p:cNvGrpSpPr>
              <a:grpSpLocks noChangeAspect="1"/>
            </p:cNvGrpSpPr>
            <p:nvPr/>
          </p:nvGrpSpPr>
          <p:grpSpPr bwMode="auto">
            <a:xfrm>
              <a:off x="3525" y="3383"/>
              <a:ext cx="993" cy="560"/>
              <a:chOff x="3024" y="1728"/>
              <a:chExt cx="1008" cy="528"/>
            </a:xfrm>
          </p:grpSpPr>
          <p:sp>
            <p:nvSpPr>
              <p:cNvPr id="39001" name="Arc 11"/>
              <p:cNvSpPr>
                <a:spLocks noChangeAspect="1"/>
              </p:cNvSpPr>
              <p:nvPr/>
            </p:nvSpPr>
            <p:spPr bwMode="auto">
              <a:xfrm flipV="1">
                <a:off x="3024" y="1920"/>
                <a:ext cx="384" cy="33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000"/>
              </a:p>
            </p:txBody>
          </p:sp>
          <p:sp>
            <p:nvSpPr>
              <p:cNvPr id="39002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3408" y="1872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3" name="Arc 13"/>
              <p:cNvSpPr>
                <a:spLocks noChangeAspect="1"/>
              </p:cNvSpPr>
              <p:nvPr/>
            </p:nvSpPr>
            <p:spPr bwMode="auto">
              <a:xfrm rot="10886275" flipV="1">
                <a:off x="3648" y="1728"/>
                <a:ext cx="384" cy="33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</p:grpSp>
        <p:sp>
          <p:nvSpPr>
            <p:cNvPr id="38928" name="Rectangle 14"/>
            <p:cNvSpPr>
              <a:spLocks noChangeArrowheads="1"/>
            </p:cNvSpPr>
            <p:nvPr/>
          </p:nvSpPr>
          <p:spPr bwMode="auto">
            <a:xfrm rot="-2837200">
              <a:off x="4100" y="3388"/>
              <a:ext cx="110" cy="245"/>
            </a:xfrm>
            <a:prstGeom prst="rect">
              <a:avLst/>
            </a:prstGeom>
            <a:solidFill>
              <a:srgbClr val="008000"/>
            </a:solidFill>
            <a:ln w="38100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000"/>
            </a:p>
          </p:txBody>
        </p:sp>
        <p:sp>
          <p:nvSpPr>
            <p:cNvPr id="38929" name="Line 18"/>
            <p:cNvSpPr>
              <a:spLocks noChangeAspect="1" noChangeShapeType="1"/>
            </p:cNvSpPr>
            <p:nvPr/>
          </p:nvSpPr>
          <p:spPr bwMode="auto">
            <a:xfrm flipH="1">
              <a:off x="540" y="3383"/>
              <a:ext cx="12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Rectangle 19"/>
            <p:cNvSpPr>
              <a:spLocks noChangeArrowheads="1"/>
            </p:cNvSpPr>
            <p:nvPr/>
          </p:nvSpPr>
          <p:spPr bwMode="auto">
            <a:xfrm rot="2349204" flipH="1">
              <a:off x="1815" y="3334"/>
              <a:ext cx="91" cy="144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grpSp>
          <p:nvGrpSpPr>
            <p:cNvPr id="38931" name="Group 20"/>
            <p:cNvGrpSpPr>
              <a:grpSpLocks noChangeAspect="1"/>
            </p:cNvGrpSpPr>
            <p:nvPr/>
          </p:nvGrpSpPr>
          <p:grpSpPr bwMode="auto">
            <a:xfrm flipH="1">
              <a:off x="1710" y="3383"/>
              <a:ext cx="995" cy="560"/>
              <a:chOff x="3024" y="1728"/>
              <a:chExt cx="1008" cy="528"/>
            </a:xfrm>
          </p:grpSpPr>
          <p:sp>
            <p:nvSpPr>
              <p:cNvPr id="38998" name="Arc 21"/>
              <p:cNvSpPr>
                <a:spLocks noChangeAspect="1"/>
              </p:cNvSpPr>
              <p:nvPr/>
            </p:nvSpPr>
            <p:spPr bwMode="auto">
              <a:xfrm flipV="1">
                <a:off x="3024" y="1920"/>
                <a:ext cx="384" cy="33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000"/>
              </a:p>
            </p:txBody>
          </p:sp>
          <p:sp>
            <p:nvSpPr>
              <p:cNvPr id="38999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3408" y="1872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0" name="Arc 23"/>
              <p:cNvSpPr>
                <a:spLocks noChangeAspect="1"/>
              </p:cNvSpPr>
              <p:nvPr/>
            </p:nvSpPr>
            <p:spPr bwMode="auto">
              <a:xfrm rot="10886275" flipV="1">
                <a:off x="3648" y="1728"/>
                <a:ext cx="384" cy="33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</p:grpSp>
        <p:sp>
          <p:nvSpPr>
            <p:cNvPr id="38932" name="Rectangle 24"/>
            <p:cNvSpPr>
              <a:spLocks noChangeAspect="1" noChangeArrowheads="1"/>
            </p:cNvSpPr>
            <p:nvPr/>
          </p:nvSpPr>
          <p:spPr bwMode="auto">
            <a:xfrm rot="3293784" flipH="1">
              <a:off x="2322" y="3682"/>
              <a:ext cx="105" cy="247"/>
            </a:xfrm>
            <a:prstGeom prst="rect">
              <a:avLst/>
            </a:prstGeom>
            <a:solidFill>
              <a:srgbClr val="339966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000"/>
            </a:p>
          </p:txBody>
        </p:sp>
        <p:sp>
          <p:nvSpPr>
            <p:cNvPr id="38933" name="Text Box 29"/>
            <p:cNvSpPr txBox="1">
              <a:spLocks noChangeAspect="1" noChangeArrowheads="1"/>
            </p:cNvSpPr>
            <p:nvPr/>
          </p:nvSpPr>
          <p:spPr bwMode="auto">
            <a:xfrm>
              <a:off x="1008" y="2928"/>
              <a:ext cx="671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Solenoid spin rotator</a:t>
              </a:r>
            </a:p>
          </p:txBody>
        </p:sp>
        <p:sp>
          <p:nvSpPr>
            <p:cNvPr id="38934" name="Line 31"/>
            <p:cNvSpPr>
              <a:spLocks noChangeAspect="1" noChangeShapeType="1"/>
            </p:cNvSpPr>
            <p:nvPr/>
          </p:nvSpPr>
          <p:spPr bwMode="auto">
            <a:xfrm>
              <a:off x="540" y="3647"/>
              <a:ext cx="5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32"/>
            <p:cNvSpPr>
              <a:spLocks noChangeAspect="1" noChangeShapeType="1"/>
            </p:cNvSpPr>
            <p:nvPr/>
          </p:nvSpPr>
          <p:spPr bwMode="auto">
            <a:xfrm flipH="1">
              <a:off x="2996" y="3647"/>
              <a:ext cx="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34"/>
            <p:cNvSpPr>
              <a:spLocks noChangeAspect="1" noChangeShapeType="1"/>
            </p:cNvSpPr>
            <p:nvPr/>
          </p:nvSpPr>
          <p:spPr bwMode="auto">
            <a:xfrm flipH="1">
              <a:off x="701" y="3647"/>
              <a:ext cx="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37" name="Group 35"/>
            <p:cNvGrpSpPr>
              <a:grpSpLocks noChangeAspect="1"/>
            </p:cNvGrpSpPr>
            <p:nvPr/>
          </p:nvGrpSpPr>
          <p:grpSpPr bwMode="auto">
            <a:xfrm>
              <a:off x="2112" y="3615"/>
              <a:ext cx="148" cy="94"/>
              <a:chOff x="1488" y="3264"/>
              <a:chExt cx="144" cy="144"/>
            </a:xfrm>
          </p:grpSpPr>
          <p:sp>
            <p:nvSpPr>
              <p:cNvPr id="38996" name="Line 36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7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8" name="Group 38"/>
            <p:cNvGrpSpPr>
              <a:grpSpLocks noChangeAspect="1"/>
            </p:cNvGrpSpPr>
            <p:nvPr/>
          </p:nvGrpSpPr>
          <p:grpSpPr bwMode="auto">
            <a:xfrm>
              <a:off x="3930" y="3615"/>
              <a:ext cx="147" cy="94"/>
              <a:chOff x="1488" y="3264"/>
              <a:chExt cx="144" cy="144"/>
            </a:xfrm>
          </p:grpSpPr>
          <p:sp>
            <p:nvSpPr>
              <p:cNvPr id="38994" name="Line 39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5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39" name="Text Box 43"/>
            <p:cNvSpPr txBox="1">
              <a:spLocks noChangeAspect="1" noChangeArrowheads="1"/>
            </p:cNvSpPr>
            <p:nvPr/>
          </p:nvSpPr>
          <p:spPr bwMode="auto">
            <a:xfrm>
              <a:off x="2064" y="3312"/>
              <a:ext cx="63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Spin tune solenoid</a:t>
              </a:r>
            </a:p>
          </p:txBody>
        </p:sp>
        <p:sp>
          <p:nvSpPr>
            <p:cNvPr id="38940" name="Text Box 44"/>
            <p:cNvSpPr txBox="1">
              <a:spLocks noChangeAspect="1" noChangeArrowheads="1"/>
            </p:cNvSpPr>
            <p:nvPr/>
          </p:nvSpPr>
          <p:spPr bwMode="auto">
            <a:xfrm>
              <a:off x="1716" y="3782"/>
              <a:ext cx="636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spin tune solenoid</a:t>
              </a:r>
            </a:p>
          </p:txBody>
        </p:sp>
        <p:sp>
          <p:nvSpPr>
            <p:cNvPr id="38941" name="Text Box 45"/>
            <p:cNvSpPr txBox="1">
              <a:spLocks noChangeAspect="1" noChangeArrowheads="1"/>
            </p:cNvSpPr>
            <p:nvPr/>
          </p:nvSpPr>
          <p:spPr bwMode="auto">
            <a:xfrm>
              <a:off x="3888" y="3792"/>
              <a:ext cx="695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spin tune solenoid</a:t>
              </a:r>
            </a:p>
          </p:txBody>
        </p:sp>
        <p:sp>
          <p:nvSpPr>
            <p:cNvPr id="38942" name="Text Box 46"/>
            <p:cNvSpPr txBox="1">
              <a:spLocks noChangeAspect="1" noChangeArrowheads="1"/>
            </p:cNvSpPr>
            <p:nvPr/>
          </p:nvSpPr>
          <p:spPr bwMode="auto">
            <a:xfrm>
              <a:off x="3567" y="3318"/>
              <a:ext cx="63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spin tune solenoid</a:t>
              </a:r>
            </a:p>
          </p:txBody>
        </p:sp>
        <p:sp>
          <p:nvSpPr>
            <p:cNvPr id="38943" name="Text Box 47"/>
            <p:cNvSpPr txBox="1">
              <a:spLocks noChangeAspect="1" noChangeArrowheads="1"/>
            </p:cNvSpPr>
            <p:nvPr/>
          </p:nvSpPr>
          <p:spPr bwMode="auto">
            <a:xfrm>
              <a:off x="5520" y="3640"/>
              <a:ext cx="195" cy="1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 i="1">
                  <a:latin typeface="Arial" charset="0"/>
                </a:rPr>
                <a:t>i</a:t>
              </a:r>
            </a:p>
          </p:txBody>
        </p:sp>
        <p:sp>
          <p:nvSpPr>
            <p:cNvPr id="38944" name="Text Box 48"/>
            <p:cNvSpPr txBox="1">
              <a:spLocks noChangeAspect="1" noChangeArrowheads="1"/>
            </p:cNvSpPr>
            <p:nvPr/>
          </p:nvSpPr>
          <p:spPr bwMode="auto">
            <a:xfrm>
              <a:off x="521" y="3682"/>
              <a:ext cx="199" cy="1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 i="1">
                  <a:latin typeface="Arial" charset="0"/>
                </a:rPr>
                <a:t>i</a:t>
              </a:r>
            </a:p>
          </p:txBody>
        </p:sp>
        <p:sp>
          <p:nvSpPr>
            <p:cNvPr id="38945" name="Text Box 49"/>
            <p:cNvSpPr txBox="1">
              <a:spLocks noChangeAspect="1" noChangeArrowheads="1"/>
            </p:cNvSpPr>
            <p:nvPr/>
          </p:nvSpPr>
          <p:spPr bwMode="auto">
            <a:xfrm>
              <a:off x="5552" y="3239"/>
              <a:ext cx="196" cy="1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 i="1">
                  <a:latin typeface="Arial" charset="0"/>
                </a:rPr>
                <a:t>e</a:t>
              </a:r>
            </a:p>
          </p:txBody>
        </p:sp>
        <p:sp>
          <p:nvSpPr>
            <p:cNvPr id="38946" name="Text Box 50"/>
            <p:cNvSpPr txBox="1">
              <a:spLocks noChangeAspect="1" noChangeArrowheads="1"/>
            </p:cNvSpPr>
            <p:nvPr/>
          </p:nvSpPr>
          <p:spPr bwMode="auto">
            <a:xfrm>
              <a:off x="541" y="3364"/>
              <a:ext cx="196" cy="1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 i="1">
                  <a:latin typeface="Arial" charset="0"/>
                </a:rPr>
                <a:t>e</a:t>
              </a:r>
            </a:p>
          </p:txBody>
        </p:sp>
        <p:sp>
          <p:nvSpPr>
            <p:cNvPr id="38947" name="AutoShape 51"/>
            <p:cNvSpPr>
              <a:spLocks noChangeAspect="1" noChangeArrowheads="1"/>
            </p:cNvSpPr>
            <p:nvPr/>
          </p:nvSpPr>
          <p:spPr bwMode="auto">
            <a:xfrm>
              <a:off x="590" y="3239"/>
              <a:ext cx="98" cy="126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8948" name="Text Box 52"/>
            <p:cNvSpPr txBox="1">
              <a:spLocks noChangeAspect="1" noChangeArrowheads="1"/>
            </p:cNvSpPr>
            <p:nvPr/>
          </p:nvSpPr>
          <p:spPr bwMode="auto">
            <a:xfrm>
              <a:off x="432" y="3104"/>
              <a:ext cx="415" cy="1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spin</a:t>
              </a:r>
            </a:p>
          </p:txBody>
        </p:sp>
        <p:sp>
          <p:nvSpPr>
            <p:cNvPr id="38949" name="AutoShape 53"/>
            <p:cNvSpPr>
              <a:spLocks noChangeAspect="1" noChangeArrowheads="1"/>
            </p:cNvSpPr>
            <p:nvPr/>
          </p:nvSpPr>
          <p:spPr bwMode="auto">
            <a:xfrm rot="9013528">
              <a:off x="2045" y="3619"/>
              <a:ext cx="98" cy="126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1000"/>
            </a:p>
          </p:txBody>
        </p:sp>
        <p:sp>
          <p:nvSpPr>
            <p:cNvPr id="38950" name="AutoShape 54"/>
            <p:cNvSpPr>
              <a:spLocks noChangeAspect="1" noChangeArrowheads="1"/>
            </p:cNvSpPr>
            <p:nvPr/>
          </p:nvSpPr>
          <p:spPr bwMode="auto">
            <a:xfrm rot="2439418">
              <a:off x="4115" y="3644"/>
              <a:ext cx="98" cy="125"/>
            </a:xfrm>
            <a:prstGeom prst="upArrow">
              <a:avLst>
                <a:gd name="adj1" fmla="val 50000"/>
                <a:gd name="adj2" fmla="val 31888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8951" name="AutoShape 55"/>
            <p:cNvSpPr>
              <a:spLocks noChangeAspect="1" noChangeArrowheads="1"/>
            </p:cNvSpPr>
            <p:nvPr/>
          </p:nvSpPr>
          <p:spPr bwMode="auto">
            <a:xfrm flipV="1">
              <a:off x="5552" y="3420"/>
              <a:ext cx="97" cy="125"/>
            </a:xfrm>
            <a:prstGeom prst="upArrow">
              <a:avLst>
                <a:gd name="adj1" fmla="val 50000"/>
                <a:gd name="adj2" fmla="val 32216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1000"/>
            </a:p>
          </p:txBody>
        </p:sp>
        <p:sp>
          <p:nvSpPr>
            <p:cNvPr id="38952" name="AutoShape 56"/>
            <p:cNvSpPr>
              <a:spLocks noChangeAspect="1" noChangeArrowheads="1"/>
            </p:cNvSpPr>
            <p:nvPr/>
          </p:nvSpPr>
          <p:spPr bwMode="auto">
            <a:xfrm rot="1531902">
              <a:off x="1681" y="3223"/>
              <a:ext cx="98" cy="126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8953" name="AutoShape 57"/>
            <p:cNvSpPr>
              <a:spLocks noChangeAspect="1" noChangeArrowheads="1"/>
            </p:cNvSpPr>
            <p:nvPr/>
          </p:nvSpPr>
          <p:spPr bwMode="auto">
            <a:xfrm rot="1531902">
              <a:off x="2711" y="3829"/>
              <a:ext cx="98" cy="126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8954" name="AutoShape 58"/>
            <p:cNvSpPr>
              <a:spLocks noChangeAspect="1" noChangeArrowheads="1"/>
            </p:cNvSpPr>
            <p:nvPr/>
          </p:nvSpPr>
          <p:spPr bwMode="auto">
            <a:xfrm rot="20068098" flipV="1">
              <a:off x="3517" y="3968"/>
              <a:ext cx="99" cy="126"/>
            </a:xfrm>
            <a:prstGeom prst="upArrow">
              <a:avLst>
                <a:gd name="adj1" fmla="val 50000"/>
                <a:gd name="adj2" fmla="val 31818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1000"/>
            </a:p>
          </p:txBody>
        </p:sp>
        <p:sp>
          <p:nvSpPr>
            <p:cNvPr id="38955" name="AutoShape 59"/>
            <p:cNvSpPr>
              <a:spLocks noChangeAspect="1" noChangeArrowheads="1"/>
            </p:cNvSpPr>
            <p:nvPr/>
          </p:nvSpPr>
          <p:spPr bwMode="auto">
            <a:xfrm rot="20068098" flipV="1">
              <a:off x="4501" y="3396"/>
              <a:ext cx="99" cy="125"/>
            </a:xfrm>
            <a:prstGeom prst="upArrow">
              <a:avLst>
                <a:gd name="adj1" fmla="val 50000"/>
                <a:gd name="adj2" fmla="val 31566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1000"/>
            </a:p>
          </p:txBody>
        </p:sp>
        <p:sp>
          <p:nvSpPr>
            <p:cNvPr id="38956" name="Text Box 60"/>
            <p:cNvSpPr txBox="1">
              <a:spLocks noChangeAspect="1" noChangeArrowheads="1"/>
            </p:cNvSpPr>
            <p:nvPr/>
          </p:nvSpPr>
          <p:spPr bwMode="auto">
            <a:xfrm>
              <a:off x="2862" y="3696"/>
              <a:ext cx="354" cy="1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90</a:t>
              </a:r>
              <a:r>
                <a:rPr lang="en-US" sz="1000" b="1">
                  <a:latin typeface="Arial" charset="0"/>
                  <a:cs typeface="Times New Roman" pitchFamily="18" charset="0"/>
                </a:rPr>
                <a:t>º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8957" name="Text Box 61"/>
            <p:cNvSpPr txBox="1">
              <a:spLocks noChangeAspect="1" noChangeArrowheads="1"/>
            </p:cNvSpPr>
            <p:nvPr/>
          </p:nvSpPr>
          <p:spPr bwMode="auto">
            <a:xfrm>
              <a:off x="3120" y="3696"/>
              <a:ext cx="365" cy="1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90</a:t>
              </a:r>
              <a:r>
                <a:rPr lang="en-US" sz="1000" b="1">
                  <a:latin typeface="Arial" charset="0"/>
                  <a:cs typeface="Times New Roman" pitchFamily="18" charset="0"/>
                </a:rPr>
                <a:t>º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8958" name="AutoShape 63"/>
            <p:cNvSpPr>
              <a:spLocks noChangeAspect="1" noChangeArrowheads="1"/>
            </p:cNvSpPr>
            <p:nvPr/>
          </p:nvSpPr>
          <p:spPr bwMode="auto">
            <a:xfrm>
              <a:off x="566" y="3615"/>
              <a:ext cx="197" cy="63"/>
            </a:xfrm>
            <a:prstGeom prst="leftArrow">
              <a:avLst>
                <a:gd name="adj1" fmla="val 50000"/>
                <a:gd name="adj2" fmla="val 78175"/>
              </a:avLst>
            </a:prstGeom>
            <a:solidFill>
              <a:srgbClr val="0099FF"/>
            </a:solidFill>
            <a:ln w="38100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000">
                <a:latin typeface="Arial" charset="0"/>
              </a:endParaRPr>
            </a:p>
          </p:txBody>
        </p:sp>
        <p:sp>
          <p:nvSpPr>
            <p:cNvPr id="38959" name="AutoShape 65"/>
            <p:cNvSpPr>
              <a:spLocks noChangeAspect="1" noChangeArrowheads="1"/>
            </p:cNvSpPr>
            <p:nvPr/>
          </p:nvSpPr>
          <p:spPr bwMode="auto">
            <a:xfrm>
              <a:off x="5402" y="3613"/>
              <a:ext cx="197" cy="62"/>
            </a:xfrm>
            <a:prstGeom prst="leftArrow">
              <a:avLst>
                <a:gd name="adj1" fmla="val 50000"/>
                <a:gd name="adj2" fmla="val 79435"/>
              </a:avLst>
            </a:prstGeom>
            <a:solidFill>
              <a:srgbClr val="0099FF"/>
            </a:solidFill>
            <a:ln w="38100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000">
                <a:latin typeface="Arial" charset="0"/>
              </a:endParaRPr>
            </a:p>
          </p:txBody>
        </p:sp>
        <p:sp>
          <p:nvSpPr>
            <p:cNvPr id="38960" name="AutoShape 66"/>
            <p:cNvSpPr>
              <a:spLocks noChangeAspect="1" noChangeArrowheads="1"/>
            </p:cNvSpPr>
            <p:nvPr/>
          </p:nvSpPr>
          <p:spPr bwMode="auto">
            <a:xfrm flipH="1">
              <a:off x="5564" y="3349"/>
              <a:ext cx="196" cy="62"/>
            </a:xfrm>
            <a:prstGeom prst="leftArrow">
              <a:avLst>
                <a:gd name="adj1" fmla="val 50000"/>
                <a:gd name="adj2" fmla="val 79032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000">
                <a:latin typeface="Arial" charset="0"/>
              </a:endParaRPr>
            </a:p>
          </p:txBody>
        </p:sp>
        <p:sp>
          <p:nvSpPr>
            <p:cNvPr id="38961" name="AutoShape 67"/>
            <p:cNvSpPr>
              <a:spLocks noChangeAspect="1" noChangeArrowheads="1"/>
            </p:cNvSpPr>
            <p:nvPr/>
          </p:nvSpPr>
          <p:spPr bwMode="auto">
            <a:xfrm>
              <a:off x="2948" y="3615"/>
              <a:ext cx="197" cy="63"/>
            </a:xfrm>
            <a:prstGeom prst="leftArrow">
              <a:avLst>
                <a:gd name="adj1" fmla="val 50000"/>
                <a:gd name="adj2" fmla="val 78175"/>
              </a:avLst>
            </a:prstGeom>
            <a:solidFill>
              <a:srgbClr val="0099FF"/>
            </a:solidFill>
            <a:ln w="38100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000">
                <a:latin typeface="Arial" charset="0"/>
              </a:endParaRPr>
            </a:p>
          </p:txBody>
        </p:sp>
        <p:sp>
          <p:nvSpPr>
            <p:cNvPr id="38962" name="AutoShape 68"/>
            <p:cNvSpPr>
              <a:spLocks noChangeAspect="1" noChangeArrowheads="1"/>
            </p:cNvSpPr>
            <p:nvPr/>
          </p:nvSpPr>
          <p:spPr bwMode="auto">
            <a:xfrm flipH="1">
              <a:off x="3470" y="3905"/>
              <a:ext cx="171" cy="71"/>
            </a:xfrm>
            <a:prstGeom prst="leftArrow">
              <a:avLst>
                <a:gd name="adj1" fmla="val 50000"/>
                <a:gd name="adj2" fmla="val 60211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000">
                <a:latin typeface="Arial" charset="0"/>
              </a:endParaRPr>
            </a:p>
          </p:txBody>
        </p:sp>
        <p:grpSp>
          <p:nvGrpSpPr>
            <p:cNvPr id="38963" name="Group 71"/>
            <p:cNvGrpSpPr>
              <a:grpSpLocks/>
            </p:cNvGrpSpPr>
            <p:nvPr/>
          </p:nvGrpSpPr>
          <p:grpSpPr bwMode="auto">
            <a:xfrm flipH="1">
              <a:off x="816" y="3264"/>
              <a:ext cx="806" cy="231"/>
              <a:chOff x="432" y="2208"/>
              <a:chExt cx="864" cy="413"/>
            </a:xfrm>
          </p:grpSpPr>
          <p:sp>
            <p:nvSpPr>
              <p:cNvPr id="38990" name="Rectangle 26"/>
              <p:cNvSpPr>
                <a:spLocks noChangeAspect="1" noChangeArrowheads="1"/>
              </p:cNvSpPr>
              <p:nvPr/>
            </p:nvSpPr>
            <p:spPr bwMode="auto">
              <a:xfrm flipH="1">
                <a:off x="591" y="2320"/>
                <a:ext cx="251" cy="201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38991" name="Rectangle 27"/>
              <p:cNvSpPr>
                <a:spLocks noChangeAspect="1" noChangeArrowheads="1"/>
              </p:cNvSpPr>
              <p:nvPr/>
            </p:nvSpPr>
            <p:spPr bwMode="auto">
              <a:xfrm flipH="1">
                <a:off x="1045" y="2320"/>
                <a:ext cx="251" cy="201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38992" name="Rectangle 28"/>
              <p:cNvSpPr>
                <a:spLocks noChangeAspect="1" noChangeArrowheads="1"/>
              </p:cNvSpPr>
              <p:nvPr/>
            </p:nvSpPr>
            <p:spPr bwMode="auto">
              <a:xfrm rot="5385795" flipH="1">
                <a:off x="745" y="2357"/>
                <a:ext cx="402" cy="125"/>
              </a:xfrm>
              <a:prstGeom prst="rect">
                <a:avLst/>
              </a:prstGeom>
              <a:solidFill>
                <a:srgbClr val="FF00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38993" name="Rectangle 70"/>
              <p:cNvSpPr>
                <a:spLocks noChangeAspect="1" noChangeArrowheads="1"/>
              </p:cNvSpPr>
              <p:nvPr/>
            </p:nvSpPr>
            <p:spPr bwMode="auto">
              <a:xfrm rot="5385795" flipH="1">
                <a:off x="294" y="2346"/>
                <a:ext cx="402" cy="125"/>
              </a:xfrm>
              <a:prstGeom prst="rect">
                <a:avLst/>
              </a:prstGeom>
              <a:solidFill>
                <a:srgbClr val="FF00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</p:grpSp>
        <p:grpSp>
          <p:nvGrpSpPr>
            <p:cNvPr id="38964" name="Group 77"/>
            <p:cNvGrpSpPr>
              <a:grpSpLocks/>
            </p:cNvGrpSpPr>
            <p:nvPr/>
          </p:nvGrpSpPr>
          <p:grpSpPr bwMode="auto">
            <a:xfrm flipH="1">
              <a:off x="4608" y="3264"/>
              <a:ext cx="819" cy="231"/>
              <a:chOff x="4623" y="2208"/>
              <a:chExt cx="878" cy="413"/>
            </a:xfrm>
          </p:grpSpPr>
          <p:sp>
            <p:nvSpPr>
              <p:cNvPr id="38986" name="Rectangle 73"/>
              <p:cNvSpPr>
                <a:spLocks noChangeAspect="1" noChangeArrowheads="1"/>
              </p:cNvSpPr>
              <p:nvPr/>
            </p:nvSpPr>
            <p:spPr bwMode="auto">
              <a:xfrm flipH="1">
                <a:off x="4623" y="2320"/>
                <a:ext cx="251" cy="201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38987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5077" y="2320"/>
                <a:ext cx="251" cy="201"/>
              </a:xfrm>
              <a:prstGeom prst="rect">
                <a:avLst/>
              </a:prstGeom>
              <a:solidFill>
                <a:srgbClr val="00FF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38988" name="Rectangle 75"/>
              <p:cNvSpPr>
                <a:spLocks noChangeAspect="1" noChangeArrowheads="1"/>
              </p:cNvSpPr>
              <p:nvPr/>
            </p:nvSpPr>
            <p:spPr bwMode="auto">
              <a:xfrm rot="5385795" flipH="1">
                <a:off x="4777" y="2357"/>
                <a:ext cx="402" cy="125"/>
              </a:xfrm>
              <a:prstGeom prst="rect">
                <a:avLst/>
              </a:prstGeom>
              <a:solidFill>
                <a:srgbClr val="FF00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38989" name="Rectangle 76"/>
              <p:cNvSpPr>
                <a:spLocks noChangeAspect="1" noChangeArrowheads="1"/>
              </p:cNvSpPr>
              <p:nvPr/>
            </p:nvSpPr>
            <p:spPr bwMode="auto">
              <a:xfrm rot="5385795" flipH="1">
                <a:off x="5238" y="2346"/>
                <a:ext cx="402" cy="125"/>
              </a:xfrm>
              <a:prstGeom prst="rect">
                <a:avLst/>
              </a:prstGeom>
              <a:solidFill>
                <a:srgbClr val="FF00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</p:grpSp>
        <p:sp>
          <p:nvSpPr>
            <p:cNvPr id="38965" name="Line 78"/>
            <p:cNvSpPr>
              <a:spLocks noChangeShapeType="1"/>
            </p:cNvSpPr>
            <p:nvPr/>
          </p:nvSpPr>
          <p:spPr bwMode="auto">
            <a:xfrm flipH="1">
              <a:off x="1104" y="3120"/>
              <a:ext cx="89" cy="1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Line 79"/>
            <p:cNvSpPr>
              <a:spLocks noChangeShapeType="1"/>
            </p:cNvSpPr>
            <p:nvPr/>
          </p:nvSpPr>
          <p:spPr bwMode="auto">
            <a:xfrm>
              <a:off x="1494" y="3120"/>
              <a:ext cx="90" cy="1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Text Box 80"/>
            <p:cNvSpPr txBox="1">
              <a:spLocks noChangeAspect="1" noChangeArrowheads="1"/>
            </p:cNvSpPr>
            <p:nvPr/>
          </p:nvSpPr>
          <p:spPr bwMode="auto">
            <a:xfrm>
              <a:off x="791" y="3694"/>
              <a:ext cx="672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Arc bending dipoles</a:t>
              </a:r>
            </a:p>
          </p:txBody>
        </p:sp>
        <p:sp>
          <p:nvSpPr>
            <p:cNvPr id="38968" name="Line 81"/>
            <p:cNvSpPr>
              <a:spLocks noChangeShapeType="1"/>
            </p:cNvSpPr>
            <p:nvPr/>
          </p:nvSpPr>
          <p:spPr bwMode="auto">
            <a:xfrm flipH="1" flipV="1">
              <a:off x="925" y="3506"/>
              <a:ext cx="89" cy="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Line 82"/>
            <p:cNvSpPr>
              <a:spLocks noChangeShapeType="1"/>
            </p:cNvSpPr>
            <p:nvPr/>
          </p:nvSpPr>
          <p:spPr bwMode="auto">
            <a:xfrm flipV="1">
              <a:off x="1193" y="3506"/>
              <a:ext cx="90" cy="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Text Box 84"/>
            <p:cNvSpPr txBox="1">
              <a:spLocks noChangeAspect="1" noChangeArrowheads="1"/>
            </p:cNvSpPr>
            <p:nvPr/>
          </p:nvSpPr>
          <p:spPr bwMode="auto">
            <a:xfrm>
              <a:off x="4775" y="3694"/>
              <a:ext cx="671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Arc bending dipoles</a:t>
              </a:r>
            </a:p>
          </p:txBody>
        </p:sp>
        <p:sp>
          <p:nvSpPr>
            <p:cNvPr id="38971" name="Line 85"/>
            <p:cNvSpPr>
              <a:spLocks noChangeShapeType="1"/>
            </p:cNvSpPr>
            <p:nvPr/>
          </p:nvSpPr>
          <p:spPr bwMode="auto">
            <a:xfrm flipH="1" flipV="1">
              <a:off x="4909" y="3532"/>
              <a:ext cx="90" cy="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Line 86"/>
            <p:cNvSpPr>
              <a:spLocks noChangeShapeType="1"/>
            </p:cNvSpPr>
            <p:nvPr/>
          </p:nvSpPr>
          <p:spPr bwMode="auto">
            <a:xfrm flipV="1">
              <a:off x="5223" y="3532"/>
              <a:ext cx="89" cy="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Text Box 87"/>
            <p:cNvSpPr txBox="1">
              <a:spLocks noChangeAspect="1" noChangeArrowheads="1"/>
            </p:cNvSpPr>
            <p:nvPr/>
          </p:nvSpPr>
          <p:spPr bwMode="auto">
            <a:xfrm>
              <a:off x="4608" y="2976"/>
              <a:ext cx="671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Solenoid spin rotator</a:t>
              </a:r>
            </a:p>
          </p:txBody>
        </p:sp>
        <p:sp>
          <p:nvSpPr>
            <p:cNvPr id="38974" name="Line 88"/>
            <p:cNvSpPr>
              <a:spLocks noChangeShapeType="1"/>
            </p:cNvSpPr>
            <p:nvPr/>
          </p:nvSpPr>
          <p:spPr bwMode="auto">
            <a:xfrm flipH="1">
              <a:off x="4730" y="3184"/>
              <a:ext cx="90" cy="1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Line 89"/>
            <p:cNvSpPr>
              <a:spLocks noChangeShapeType="1"/>
            </p:cNvSpPr>
            <p:nvPr/>
          </p:nvSpPr>
          <p:spPr bwMode="auto">
            <a:xfrm>
              <a:off x="5044" y="3184"/>
              <a:ext cx="89" cy="1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Rectangle 19"/>
            <p:cNvSpPr>
              <a:spLocks noChangeArrowheads="1"/>
            </p:cNvSpPr>
            <p:nvPr/>
          </p:nvSpPr>
          <p:spPr bwMode="auto">
            <a:xfrm rot="3176365" flipH="1">
              <a:off x="1998" y="3399"/>
              <a:ext cx="111" cy="222"/>
            </a:xfrm>
            <a:prstGeom prst="rect">
              <a:avLst/>
            </a:prstGeom>
            <a:solidFill>
              <a:srgbClr val="339966"/>
            </a:solidFill>
            <a:ln w="254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000"/>
            </a:p>
          </p:txBody>
        </p:sp>
        <p:sp>
          <p:nvSpPr>
            <p:cNvPr id="38977" name="Text Box 43"/>
            <p:cNvSpPr txBox="1">
              <a:spLocks noChangeAspect="1" noChangeArrowheads="1"/>
            </p:cNvSpPr>
            <p:nvPr/>
          </p:nvSpPr>
          <p:spPr bwMode="auto">
            <a:xfrm>
              <a:off x="1968" y="3014"/>
              <a:ext cx="7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Vertical bending dipole</a:t>
              </a:r>
            </a:p>
          </p:txBody>
        </p:sp>
        <p:sp>
          <p:nvSpPr>
            <p:cNvPr id="38978" name="Line 82"/>
            <p:cNvSpPr>
              <a:spLocks noChangeShapeType="1"/>
            </p:cNvSpPr>
            <p:nvPr/>
          </p:nvSpPr>
          <p:spPr bwMode="auto">
            <a:xfrm flipH="1">
              <a:off x="1954" y="3211"/>
              <a:ext cx="179" cy="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Rectangle 19"/>
            <p:cNvSpPr>
              <a:spLocks noChangeArrowheads="1"/>
            </p:cNvSpPr>
            <p:nvPr/>
          </p:nvSpPr>
          <p:spPr bwMode="auto">
            <a:xfrm rot="-2349204">
              <a:off x="4305" y="3334"/>
              <a:ext cx="91" cy="144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8980" name="Text Box 43"/>
            <p:cNvSpPr txBox="1">
              <a:spLocks noChangeAspect="1" noChangeArrowheads="1"/>
            </p:cNvSpPr>
            <p:nvPr/>
          </p:nvSpPr>
          <p:spPr bwMode="auto">
            <a:xfrm>
              <a:off x="3840" y="2976"/>
              <a:ext cx="781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Vertical bending dipole</a:t>
              </a:r>
            </a:p>
          </p:txBody>
        </p:sp>
        <p:sp>
          <p:nvSpPr>
            <p:cNvPr id="38981" name="Line 82"/>
            <p:cNvSpPr>
              <a:spLocks noChangeShapeType="1"/>
            </p:cNvSpPr>
            <p:nvPr/>
          </p:nvSpPr>
          <p:spPr bwMode="auto">
            <a:xfrm>
              <a:off x="4238" y="3237"/>
              <a:ext cx="27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Rectangle 19"/>
            <p:cNvSpPr>
              <a:spLocks noChangeArrowheads="1"/>
            </p:cNvSpPr>
            <p:nvPr/>
          </p:nvSpPr>
          <p:spPr bwMode="auto">
            <a:xfrm rot="2349204" flipH="1">
              <a:off x="2514" y="3843"/>
              <a:ext cx="91" cy="144"/>
            </a:xfrm>
            <a:prstGeom prst="rect">
              <a:avLst/>
            </a:prstGeom>
            <a:solidFill>
              <a:srgbClr val="FF99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8983" name="Text Box 43"/>
            <p:cNvSpPr txBox="1">
              <a:spLocks noChangeAspect="1" noChangeArrowheads="1"/>
            </p:cNvSpPr>
            <p:nvPr/>
          </p:nvSpPr>
          <p:spPr bwMode="auto">
            <a:xfrm>
              <a:off x="2124" y="3974"/>
              <a:ext cx="637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Vertical bending dipole</a:t>
              </a:r>
            </a:p>
          </p:txBody>
        </p:sp>
        <p:sp>
          <p:nvSpPr>
            <p:cNvPr id="38984" name="Rectangle 19"/>
            <p:cNvSpPr>
              <a:spLocks noChangeArrowheads="1"/>
            </p:cNvSpPr>
            <p:nvPr/>
          </p:nvSpPr>
          <p:spPr bwMode="auto">
            <a:xfrm rot="-2349204">
              <a:off x="3721" y="3828"/>
              <a:ext cx="92" cy="144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8985" name="Text Box 43"/>
            <p:cNvSpPr txBox="1">
              <a:spLocks noChangeAspect="1" noChangeArrowheads="1"/>
            </p:cNvSpPr>
            <p:nvPr/>
          </p:nvSpPr>
          <p:spPr bwMode="auto">
            <a:xfrm>
              <a:off x="3567" y="3974"/>
              <a:ext cx="637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Vertical bending dipole</a:t>
              </a:r>
            </a:p>
          </p:txBody>
        </p:sp>
      </p:grpSp>
      <p:grpSp>
        <p:nvGrpSpPr>
          <p:cNvPr id="38918" name="Group 163"/>
          <p:cNvGrpSpPr>
            <a:grpSpLocks/>
          </p:cNvGrpSpPr>
          <p:nvPr/>
        </p:nvGrpSpPr>
        <p:grpSpPr bwMode="auto">
          <a:xfrm>
            <a:off x="533400" y="3581400"/>
            <a:ext cx="2286000" cy="1066800"/>
            <a:chOff x="336" y="2256"/>
            <a:chExt cx="1440" cy="672"/>
          </a:xfrm>
        </p:grpSpPr>
        <p:sp>
          <p:nvSpPr>
            <p:cNvPr id="38919" name="AutoShape 159"/>
            <p:cNvSpPr>
              <a:spLocks noChangeArrowheads="1"/>
            </p:cNvSpPr>
            <p:nvPr/>
          </p:nvSpPr>
          <p:spPr bwMode="auto">
            <a:xfrm>
              <a:off x="336" y="2256"/>
              <a:ext cx="1440" cy="672"/>
            </a:xfrm>
            <a:prstGeom prst="wedgeRectCallout">
              <a:avLst>
                <a:gd name="adj1" fmla="val -972"/>
                <a:gd name="adj2" fmla="val 860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pic>
          <p:nvPicPr>
            <p:cNvPr id="38920" name="Picture 160" descr="spinRot0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2304"/>
              <a:ext cx="134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Positrons in CEBAF/ELIC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343400"/>
            <a:ext cx="3429000" cy="1676400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sz="1800" smtClean="0">
                <a:latin typeface="Arial" charset="0"/>
              </a:rPr>
              <a:t>Non-polarized positron bunches generated from modified electron injector through a converter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US" sz="1800" smtClean="0">
                <a:latin typeface="Arial" charset="0"/>
              </a:rPr>
              <a:t>Polarization realized through self-polarization at ring arcs </a:t>
            </a:r>
          </a:p>
        </p:txBody>
      </p:sp>
      <p:grpSp>
        <p:nvGrpSpPr>
          <p:cNvPr id="39940" name="Group 813"/>
          <p:cNvGrpSpPr>
            <a:grpSpLocks/>
          </p:cNvGrpSpPr>
          <p:nvPr/>
        </p:nvGrpSpPr>
        <p:grpSpPr bwMode="auto">
          <a:xfrm>
            <a:off x="-76200" y="2286000"/>
            <a:ext cx="3581400" cy="1922463"/>
            <a:chOff x="0" y="1440"/>
            <a:chExt cx="2256" cy="1211"/>
          </a:xfrm>
        </p:grpSpPr>
        <p:sp>
          <p:nvSpPr>
            <p:cNvPr id="39945" name="Freeform 858"/>
            <p:cNvSpPr>
              <a:spLocks noChangeAspect="1" noEditPoints="1"/>
            </p:cNvSpPr>
            <p:nvPr/>
          </p:nvSpPr>
          <p:spPr bwMode="auto">
            <a:xfrm>
              <a:off x="686" y="1628"/>
              <a:ext cx="231" cy="216"/>
            </a:xfrm>
            <a:custGeom>
              <a:avLst/>
              <a:gdLst>
                <a:gd name="T0" fmla="*/ 219 w 438"/>
                <a:gd name="T1" fmla="*/ 4 h 432"/>
                <a:gd name="T2" fmla="*/ 197 w 438"/>
                <a:gd name="T3" fmla="*/ 6 h 432"/>
                <a:gd name="T4" fmla="*/ 176 w 438"/>
                <a:gd name="T5" fmla="*/ 11 h 432"/>
                <a:gd name="T6" fmla="*/ 155 w 438"/>
                <a:gd name="T7" fmla="*/ 17 h 432"/>
                <a:gd name="T8" fmla="*/ 135 w 438"/>
                <a:gd name="T9" fmla="*/ 25 h 432"/>
                <a:gd name="T10" fmla="*/ 116 w 438"/>
                <a:gd name="T11" fmla="*/ 35 h 432"/>
                <a:gd name="T12" fmla="*/ 99 w 438"/>
                <a:gd name="T13" fmla="*/ 46 h 432"/>
                <a:gd name="T14" fmla="*/ 82 w 438"/>
                <a:gd name="T15" fmla="*/ 59 h 432"/>
                <a:gd name="T16" fmla="*/ 68 w 438"/>
                <a:gd name="T17" fmla="*/ 74 h 432"/>
                <a:gd name="T18" fmla="*/ 54 w 438"/>
                <a:gd name="T19" fmla="*/ 89 h 432"/>
                <a:gd name="T20" fmla="*/ 42 w 438"/>
                <a:gd name="T21" fmla="*/ 106 h 432"/>
                <a:gd name="T22" fmla="*/ 32 w 438"/>
                <a:gd name="T23" fmla="*/ 124 h 432"/>
                <a:gd name="T24" fmla="*/ 24 w 438"/>
                <a:gd name="T25" fmla="*/ 143 h 432"/>
                <a:gd name="T26" fmla="*/ 17 w 438"/>
                <a:gd name="T27" fmla="*/ 163 h 432"/>
                <a:gd name="T28" fmla="*/ 13 w 438"/>
                <a:gd name="T29" fmla="*/ 184 h 432"/>
                <a:gd name="T30" fmla="*/ 8 w 438"/>
                <a:gd name="T31" fmla="*/ 197 h 432"/>
                <a:gd name="T32" fmla="*/ 12 w 438"/>
                <a:gd name="T33" fmla="*/ 173 h 432"/>
                <a:gd name="T34" fmla="*/ 17 w 438"/>
                <a:gd name="T35" fmla="*/ 152 h 432"/>
                <a:gd name="T36" fmla="*/ 25 w 438"/>
                <a:gd name="T37" fmla="*/ 132 h 432"/>
                <a:gd name="T38" fmla="*/ 34 w 438"/>
                <a:gd name="T39" fmla="*/ 113 h 432"/>
                <a:gd name="T40" fmla="*/ 45 w 438"/>
                <a:gd name="T41" fmla="*/ 95 h 432"/>
                <a:gd name="T42" fmla="*/ 58 w 438"/>
                <a:gd name="T43" fmla="*/ 79 h 432"/>
                <a:gd name="T44" fmla="*/ 73 w 438"/>
                <a:gd name="T45" fmla="*/ 63 h 432"/>
                <a:gd name="T46" fmla="*/ 89 w 438"/>
                <a:gd name="T47" fmla="*/ 49 h 432"/>
                <a:gd name="T48" fmla="*/ 106 w 438"/>
                <a:gd name="T49" fmla="*/ 37 h 432"/>
                <a:gd name="T50" fmla="*/ 124 w 438"/>
                <a:gd name="T51" fmla="*/ 26 h 432"/>
                <a:gd name="T52" fmla="*/ 144 w 438"/>
                <a:gd name="T53" fmla="*/ 17 h 432"/>
                <a:gd name="T54" fmla="*/ 165 w 438"/>
                <a:gd name="T55" fmla="*/ 10 h 432"/>
                <a:gd name="T56" fmla="*/ 186 w 438"/>
                <a:gd name="T57" fmla="*/ 4 h 432"/>
                <a:gd name="T58" fmla="*/ 208 w 438"/>
                <a:gd name="T59" fmla="*/ 1 h 432"/>
                <a:gd name="T60" fmla="*/ 230 w 438"/>
                <a:gd name="T61" fmla="*/ 0 h 432"/>
                <a:gd name="T62" fmla="*/ 20 w 438"/>
                <a:gd name="T63" fmla="*/ 194 h 432"/>
                <a:gd name="T64" fmla="*/ 0 w 438"/>
                <a:gd name="T65" fmla="*/ 193 h 4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8"/>
                <a:gd name="T100" fmla="*/ 0 h 432"/>
                <a:gd name="T101" fmla="*/ 438 w 438"/>
                <a:gd name="T102" fmla="*/ 432 h 4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8" h="432">
                  <a:moveTo>
                    <a:pt x="438" y="7"/>
                  </a:moveTo>
                  <a:lnTo>
                    <a:pt x="416" y="8"/>
                  </a:lnTo>
                  <a:lnTo>
                    <a:pt x="395" y="9"/>
                  </a:lnTo>
                  <a:lnTo>
                    <a:pt x="374" y="12"/>
                  </a:lnTo>
                  <a:lnTo>
                    <a:pt x="353" y="16"/>
                  </a:lnTo>
                  <a:lnTo>
                    <a:pt x="333" y="21"/>
                  </a:lnTo>
                  <a:lnTo>
                    <a:pt x="313" y="26"/>
                  </a:lnTo>
                  <a:lnTo>
                    <a:pt x="294" y="33"/>
                  </a:lnTo>
                  <a:lnTo>
                    <a:pt x="275" y="41"/>
                  </a:lnTo>
                  <a:lnTo>
                    <a:pt x="256" y="49"/>
                  </a:lnTo>
                  <a:lnTo>
                    <a:pt x="238" y="59"/>
                  </a:lnTo>
                  <a:lnTo>
                    <a:pt x="220" y="69"/>
                  </a:lnTo>
                  <a:lnTo>
                    <a:pt x="204" y="80"/>
                  </a:lnTo>
                  <a:lnTo>
                    <a:pt x="187" y="92"/>
                  </a:lnTo>
                  <a:lnTo>
                    <a:pt x="171" y="104"/>
                  </a:lnTo>
                  <a:lnTo>
                    <a:pt x="156" y="118"/>
                  </a:lnTo>
                  <a:lnTo>
                    <a:pt x="142" y="132"/>
                  </a:lnTo>
                  <a:lnTo>
                    <a:pt x="128" y="147"/>
                  </a:lnTo>
                  <a:lnTo>
                    <a:pt x="115" y="162"/>
                  </a:lnTo>
                  <a:lnTo>
                    <a:pt x="102" y="178"/>
                  </a:lnTo>
                  <a:lnTo>
                    <a:pt x="91" y="195"/>
                  </a:lnTo>
                  <a:lnTo>
                    <a:pt x="80" y="212"/>
                  </a:lnTo>
                  <a:lnTo>
                    <a:pt x="70" y="230"/>
                  </a:lnTo>
                  <a:lnTo>
                    <a:pt x="61" y="248"/>
                  </a:lnTo>
                  <a:lnTo>
                    <a:pt x="52" y="267"/>
                  </a:lnTo>
                  <a:lnTo>
                    <a:pt x="45" y="286"/>
                  </a:lnTo>
                  <a:lnTo>
                    <a:pt x="38" y="306"/>
                  </a:lnTo>
                  <a:lnTo>
                    <a:pt x="33" y="326"/>
                  </a:lnTo>
                  <a:lnTo>
                    <a:pt x="28" y="347"/>
                  </a:lnTo>
                  <a:lnTo>
                    <a:pt x="24" y="368"/>
                  </a:lnTo>
                  <a:lnTo>
                    <a:pt x="22" y="395"/>
                  </a:lnTo>
                  <a:lnTo>
                    <a:pt x="15" y="394"/>
                  </a:lnTo>
                  <a:lnTo>
                    <a:pt x="18" y="366"/>
                  </a:lnTo>
                  <a:lnTo>
                    <a:pt x="22" y="345"/>
                  </a:lnTo>
                  <a:lnTo>
                    <a:pt x="27" y="324"/>
                  </a:lnTo>
                  <a:lnTo>
                    <a:pt x="33" y="303"/>
                  </a:lnTo>
                  <a:lnTo>
                    <a:pt x="39" y="283"/>
                  </a:lnTo>
                  <a:lnTo>
                    <a:pt x="47" y="263"/>
                  </a:lnTo>
                  <a:lnTo>
                    <a:pt x="55" y="244"/>
                  </a:lnTo>
                  <a:lnTo>
                    <a:pt x="65" y="226"/>
                  </a:lnTo>
                  <a:lnTo>
                    <a:pt x="75" y="207"/>
                  </a:lnTo>
                  <a:lnTo>
                    <a:pt x="86" y="190"/>
                  </a:lnTo>
                  <a:lnTo>
                    <a:pt x="98" y="173"/>
                  </a:lnTo>
                  <a:lnTo>
                    <a:pt x="110" y="157"/>
                  </a:lnTo>
                  <a:lnTo>
                    <a:pt x="124" y="141"/>
                  </a:lnTo>
                  <a:lnTo>
                    <a:pt x="138" y="126"/>
                  </a:lnTo>
                  <a:lnTo>
                    <a:pt x="153" y="112"/>
                  </a:lnTo>
                  <a:lnTo>
                    <a:pt x="168" y="98"/>
                  </a:lnTo>
                  <a:lnTo>
                    <a:pt x="184" y="85"/>
                  </a:lnTo>
                  <a:lnTo>
                    <a:pt x="201" y="73"/>
                  </a:lnTo>
                  <a:lnTo>
                    <a:pt x="218" y="62"/>
                  </a:lnTo>
                  <a:lnTo>
                    <a:pt x="236" y="52"/>
                  </a:lnTo>
                  <a:lnTo>
                    <a:pt x="254" y="42"/>
                  </a:lnTo>
                  <a:lnTo>
                    <a:pt x="273" y="34"/>
                  </a:lnTo>
                  <a:lnTo>
                    <a:pt x="292" y="26"/>
                  </a:lnTo>
                  <a:lnTo>
                    <a:pt x="312" y="19"/>
                  </a:lnTo>
                  <a:lnTo>
                    <a:pt x="332" y="13"/>
                  </a:lnTo>
                  <a:lnTo>
                    <a:pt x="352" y="8"/>
                  </a:lnTo>
                  <a:lnTo>
                    <a:pt x="373" y="5"/>
                  </a:lnTo>
                  <a:lnTo>
                    <a:pt x="394" y="2"/>
                  </a:lnTo>
                  <a:lnTo>
                    <a:pt x="416" y="0"/>
                  </a:lnTo>
                  <a:lnTo>
                    <a:pt x="437" y="0"/>
                  </a:lnTo>
                  <a:lnTo>
                    <a:pt x="438" y="7"/>
                  </a:lnTo>
                  <a:close/>
                  <a:moveTo>
                    <a:pt x="38" y="388"/>
                  </a:moveTo>
                  <a:lnTo>
                    <a:pt x="16" y="432"/>
                  </a:lnTo>
                  <a:lnTo>
                    <a:pt x="0" y="385"/>
                  </a:lnTo>
                  <a:lnTo>
                    <a:pt x="38" y="38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46" name="Freeform 859"/>
            <p:cNvSpPr>
              <a:spLocks noChangeAspect="1"/>
            </p:cNvSpPr>
            <p:nvPr/>
          </p:nvSpPr>
          <p:spPr bwMode="auto">
            <a:xfrm>
              <a:off x="694" y="1844"/>
              <a:ext cx="222" cy="215"/>
            </a:xfrm>
            <a:custGeom>
              <a:avLst/>
              <a:gdLst>
                <a:gd name="T0" fmla="*/ 222 w 421"/>
                <a:gd name="T1" fmla="*/ 215 h 428"/>
                <a:gd name="T2" fmla="*/ 0 w 421"/>
                <a:gd name="T3" fmla="*/ 0 h 428"/>
                <a:gd name="T4" fmla="*/ 0 60000 65536"/>
                <a:gd name="T5" fmla="*/ 0 60000 65536"/>
                <a:gd name="T6" fmla="*/ 0 w 421"/>
                <a:gd name="T7" fmla="*/ 0 h 428"/>
                <a:gd name="T8" fmla="*/ 421 w 421"/>
                <a:gd name="T9" fmla="*/ 428 h 4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1" h="428">
                  <a:moveTo>
                    <a:pt x="421" y="428"/>
                  </a:moveTo>
                  <a:cubicBezTo>
                    <a:pt x="189" y="428"/>
                    <a:pt x="0" y="236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47" name="Freeform 860"/>
            <p:cNvSpPr>
              <a:spLocks noChangeAspect="1"/>
            </p:cNvSpPr>
            <p:nvPr/>
          </p:nvSpPr>
          <p:spPr bwMode="auto">
            <a:xfrm>
              <a:off x="1686" y="1629"/>
              <a:ext cx="222" cy="215"/>
            </a:xfrm>
            <a:custGeom>
              <a:avLst/>
              <a:gdLst>
                <a:gd name="T0" fmla="*/ 0 w 421"/>
                <a:gd name="T1" fmla="*/ 0 h 429"/>
                <a:gd name="T2" fmla="*/ 361 w 421"/>
                <a:gd name="T3" fmla="*/ 332 h 429"/>
                <a:gd name="T4" fmla="*/ 0 60000 65536"/>
                <a:gd name="T5" fmla="*/ 0 60000 65536"/>
                <a:gd name="T6" fmla="*/ 0 w 421"/>
                <a:gd name="T7" fmla="*/ 0 h 429"/>
                <a:gd name="T8" fmla="*/ 421 w 421"/>
                <a:gd name="T9" fmla="*/ 429 h 4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1" h="429">
                  <a:moveTo>
                    <a:pt x="0" y="0"/>
                  </a:moveTo>
                  <a:cubicBezTo>
                    <a:pt x="233" y="0"/>
                    <a:pt x="421" y="192"/>
                    <a:pt x="421" y="429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48" name="Freeform 861"/>
            <p:cNvSpPr>
              <a:spLocks noChangeAspect="1" noEditPoints="1"/>
            </p:cNvSpPr>
            <p:nvPr/>
          </p:nvSpPr>
          <p:spPr bwMode="auto">
            <a:xfrm>
              <a:off x="1686" y="1844"/>
              <a:ext cx="231" cy="217"/>
            </a:xfrm>
            <a:custGeom>
              <a:avLst/>
              <a:gdLst>
                <a:gd name="T0" fmla="*/ 19 w 438"/>
                <a:gd name="T1" fmla="*/ 329 h 432"/>
                <a:gd name="T2" fmla="*/ 55 w 438"/>
                <a:gd name="T3" fmla="*/ 326 h 432"/>
                <a:gd name="T4" fmla="*/ 90 w 438"/>
                <a:gd name="T5" fmla="*/ 319 h 432"/>
                <a:gd name="T6" fmla="*/ 124 w 438"/>
                <a:gd name="T7" fmla="*/ 309 h 432"/>
                <a:gd name="T8" fmla="*/ 156 w 438"/>
                <a:gd name="T9" fmla="*/ 296 h 432"/>
                <a:gd name="T10" fmla="*/ 187 w 438"/>
                <a:gd name="T11" fmla="*/ 282 h 432"/>
                <a:gd name="T12" fmla="*/ 215 w 438"/>
                <a:gd name="T13" fmla="*/ 264 h 432"/>
                <a:gd name="T14" fmla="*/ 242 w 438"/>
                <a:gd name="T15" fmla="*/ 244 h 432"/>
                <a:gd name="T16" fmla="*/ 266 w 438"/>
                <a:gd name="T17" fmla="*/ 221 h 432"/>
                <a:gd name="T18" fmla="*/ 288 w 438"/>
                <a:gd name="T19" fmla="*/ 197 h 432"/>
                <a:gd name="T20" fmla="*/ 307 w 438"/>
                <a:gd name="T21" fmla="*/ 170 h 432"/>
                <a:gd name="T22" fmla="*/ 324 w 438"/>
                <a:gd name="T23" fmla="*/ 143 h 432"/>
                <a:gd name="T24" fmla="*/ 338 w 438"/>
                <a:gd name="T25" fmla="*/ 113 h 432"/>
                <a:gd name="T26" fmla="*/ 348 w 438"/>
                <a:gd name="T27" fmla="*/ 82 h 432"/>
                <a:gd name="T28" fmla="*/ 355 w 438"/>
                <a:gd name="T29" fmla="*/ 51 h 432"/>
                <a:gd name="T30" fmla="*/ 363 w 438"/>
                <a:gd name="T31" fmla="*/ 29 h 432"/>
                <a:gd name="T32" fmla="*/ 358 w 438"/>
                <a:gd name="T33" fmla="*/ 67 h 432"/>
                <a:gd name="T34" fmla="*/ 348 w 438"/>
                <a:gd name="T35" fmla="*/ 100 h 432"/>
                <a:gd name="T36" fmla="*/ 336 w 438"/>
                <a:gd name="T37" fmla="*/ 131 h 432"/>
                <a:gd name="T38" fmla="*/ 320 w 438"/>
                <a:gd name="T39" fmla="*/ 160 h 432"/>
                <a:gd name="T40" fmla="*/ 302 w 438"/>
                <a:gd name="T41" fmla="*/ 188 h 432"/>
                <a:gd name="T42" fmla="*/ 281 w 438"/>
                <a:gd name="T43" fmla="*/ 213 h 432"/>
                <a:gd name="T44" fmla="*/ 258 w 438"/>
                <a:gd name="T45" fmla="*/ 237 h 432"/>
                <a:gd name="T46" fmla="*/ 232 w 438"/>
                <a:gd name="T47" fmla="*/ 259 h 432"/>
                <a:gd name="T48" fmla="*/ 203 w 438"/>
                <a:gd name="T49" fmla="*/ 278 h 432"/>
                <a:gd name="T50" fmla="*/ 174 w 438"/>
                <a:gd name="T51" fmla="*/ 295 h 432"/>
                <a:gd name="T52" fmla="*/ 142 w 438"/>
                <a:gd name="T53" fmla="*/ 309 h 432"/>
                <a:gd name="T54" fmla="*/ 108 w 438"/>
                <a:gd name="T55" fmla="*/ 320 h 432"/>
                <a:gd name="T56" fmla="*/ 74 w 438"/>
                <a:gd name="T57" fmla="*/ 329 h 432"/>
                <a:gd name="T58" fmla="*/ 37 w 438"/>
                <a:gd name="T59" fmla="*/ 334 h 432"/>
                <a:gd name="T60" fmla="*/ 0 w 438"/>
                <a:gd name="T61" fmla="*/ 336 h 432"/>
                <a:gd name="T62" fmla="*/ 344 w 438"/>
                <a:gd name="T63" fmla="*/ 34 h 432"/>
                <a:gd name="T64" fmla="*/ 376 w 438"/>
                <a:gd name="T65" fmla="*/ 36 h 4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8"/>
                <a:gd name="T100" fmla="*/ 0 h 432"/>
                <a:gd name="T101" fmla="*/ 438 w 438"/>
                <a:gd name="T102" fmla="*/ 432 h 4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8" h="432">
                  <a:moveTo>
                    <a:pt x="0" y="424"/>
                  </a:moveTo>
                  <a:lnTo>
                    <a:pt x="22" y="424"/>
                  </a:lnTo>
                  <a:lnTo>
                    <a:pt x="43" y="422"/>
                  </a:lnTo>
                  <a:lnTo>
                    <a:pt x="64" y="419"/>
                  </a:lnTo>
                  <a:lnTo>
                    <a:pt x="85" y="416"/>
                  </a:lnTo>
                  <a:lnTo>
                    <a:pt x="105" y="411"/>
                  </a:lnTo>
                  <a:lnTo>
                    <a:pt x="125" y="405"/>
                  </a:lnTo>
                  <a:lnTo>
                    <a:pt x="144" y="398"/>
                  </a:lnTo>
                  <a:lnTo>
                    <a:pt x="163" y="391"/>
                  </a:lnTo>
                  <a:lnTo>
                    <a:pt x="182" y="382"/>
                  </a:lnTo>
                  <a:lnTo>
                    <a:pt x="200" y="373"/>
                  </a:lnTo>
                  <a:lnTo>
                    <a:pt x="217" y="363"/>
                  </a:lnTo>
                  <a:lnTo>
                    <a:pt x="234" y="352"/>
                  </a:lnTo>
                  <a:lnTo>
                    <a:pt x="251" y="340"/>
                  </a:lnTo>
                  <a:lnTo>
                    <a:pt x="266" y="327"/>
                  </a:lnTo>
                  <a:lnTo>
                    <a:pt x="281" y="314"/>
                  </a:lnTo>
                  <a:lnTo>
                    <a:pt x="296" y="300"/>
                  </a:lnTo>
                  <a:lnTo>
                    <a:pt x="310" y="285"/>
                  </a:lnTo>
                  <a:lnTo>
                    <a:pt x="323" y="270"/>
                  </a:lnTo>
                  <a:lnTo>
                    <a:pt x="335" y="254"/>
                  </a:lnTo>
                  <a:lnTo>
                    <a:pt x="347" y="237"/>
                  </a:lnTo>
                  <a:lnTo>
                    <a:pt x="358" y="220"/>
                  </a:lnTo>
                  <a:lnTo>
                    <a:pt x="368" y="202"/>
                  </a:lnTo>
                  <a:lnTo>
                    <a:pt x="377" y="184"/>
                  </a:lnTo>
                  <a:lnTo>
                    <a:pt x="385" y="165"/>
                  </a:lnTo>
                  <a:lnTo>
                    <a:pt x="393" y="146"/>
                  </a:lnTo>
                  <a:lnTo>
                    <a:pt x="399" y="126"/>
                  </a:lnTo>
                  <a:lnTo>
                    <a:pt x="405" y="106"/>
                  </a:lnTo>
                  <a:lnTo>
                    <a:pt x="410" y="85"/>
                  </a:lnTo>
                  <a:lnTo>
                    <a:pt x="413" y="65"/>
                  </a:lnTo>
                  <a:lnTo>
                    <a:pt x="416" y="38"/>
                  </a:lnTo>
                  <a:lnTo>
                    <a:pt x="422" y="38"/>
                  </a:lnTo>
                  <a:lnTo>
                    <a:pt x="419" y="66"/>
                  </a:lnTo>
                  <a:lnTo>
                    <a:pt x="416" y="87"/>
                  </a:lnTo>
                  <a:lnTo>
                    <a:pt x="411" y="108"/>
                  </a:lnTo>
                  <a:lnTo>
                    <a:pt x="405" y="129"/>
                  </a:lnTo>
                  <a:lnTo>
                    <a:pt x="399" y="149"/>
                  </a:lnTo>
                  <a:lnTo>
                    <a:pt x="391" y="168"/>
                  </a:lnTo>
                  <a:lnTo>
                    <a:pt x="382" y="188"/>
                  </a:lnTo>
                  <a:lnTo>
                    <a:pt x="373" y="206"/>
                  </a:lnTo>
                  <a:lnTo>
                    <a:pt x="363" y="224"/>
                  </a:lnTo>
                  <a:lnTo>
                    <a:pt x="352" y="242"/>
                  </a:lnTo>
                  <a:lnTo>
                    <a:pt x="340" y="259"/>
                  </a:lnTo>
                  <a:lnTo>
                    <a:pt x="327" y="275"/>
                  </a:lnTo>
                  <a:lnTo>
                    <a:pt x="314" y="291"/>
                  </a:lnTo>
                  <a:lnTo>
                    <a:pt x="300" y="306"/>
                  </a:lnTo>
                  <a:lnTo>
                    <a:pt x="285" y="320"/>
                  </a:lnTo>
                  <a:lnTo>
                    <a:pt x="270" y="334"/>
                  </a:lnTo>
                  <a:lnTo>
                    <a:pt x="254" y="346"/>
                  </a:lnTo>
                  <a:lnTo>
                    <a:pt x="237" y="358"/>
                  </a:lnTo>
                  <a:lnTo>
                    <a:pt x="220" y="370"/>
                  </a:lnTo>
                  <a:lnTo>
                    <a:pt x="202" y="380"/>
                  </a:lnTo>
                  <a:lnTo>
                    <a:pt x="184" y="389"/>
                  </a:lnTo>
                  <a:lnTo>
                    <a:pt x="165" y="398"/>
                  </a:lnTo>
                  <a:lnTo>
                    <a:pt x="146" y="406"/>
                  </a:lnTo>
                  <a:lnTo>
                    <a:pt x="126" y="413"/>
                  </a:lnTo>
                  <a:lnTo>
                    <a:pt x="106" y="418"/>
                  </a:lnTo>
                  <a:lnTo>
                    <a:pt x="86" y="423"/>
                  </a:lnTo>
                  <a:lnTo>
                    <a:pt x="65" y="427"/>
                  </a:lnTo>
                  <a:lnTo>
                    <a:pt x="43" y="430"/>
                  </a:lnTo>
                  <a:lnTo>
                    <a:pt x="22" y="431"/>
                  </a:lnTo>
                  <a:lnTo>
                    <a:pt x="0" y="432"/>
                  </a:lnTo>
                  <a:lnTo>
                    <a:pt x="0" y="424"/>
                  </a:lnTo>
                  <a:close/>
                  <a:moveTo>
                    <a:pt x="400" y="44"/>
                  </a:moveTo>
                  <a:lnTo>
                    <a:pt x="421" y="0"/>
                  </a:lnTo>
                  <a:lnTo>
                    <a:pt x="438" y="47"/>
                  </a:lnTo>
                  <a:lnTo>
                    <a:pt x="400" y="4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49" name="Line 862"/>
            <p:cNvSpPr>
              <a:spLocks noChangeAspect="1" noChangeShapeType="1"/>
            </p:cNvSpPr>
            <p:nvPr/>
          </p:nvSpPr>
          <p:spPr bwMode="auto">
            <a:xfrm>
              <a:off x="917" y="1629"/>
              <a:ext cx="76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863"/>
            <p:cNvSpPr>
              <a:spLocks noChangeAspect="1" noChangeShapeType="1"/>
            </p:cNvSpPr>
            <p:nvPr/>
          </p:nvSpPr>
          <p:spPr bwMode="auto">
            <a:xfrm>
              <a:off x="917" y="2059"/>
              <a:ext cx="76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Rectangle 864"/>
            <p:cNvSpPr>
              <a:spLocks noChangeAspect="1" noChangeArrowheads="1"/>
            </p:cNvSpPr>
            <p:nvPr/>
          </p:nvSpPr>
          <p:spPr bwMode="auto">
            <a:xfrm>
              <a:off x="144" y="2294"/>
              <a:ext cx="220" cy="151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52" name="Rectangle 865"/>
            <p:cNvSpPr>
              <a:spLocks noChangeAspect="1" noChangeArrowheads="1"/>
            </p:cNvSpPr>
            <p:nvPr/>
          </p:nvSpPr>
          <p:spPr bwMode="auto">
            <a:xfrm>
              <a:off x="144" y="1983"/>
              <a:ext cx="220" cy="151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53" name="Freeform 866"/>
            <p:cNvSpPr>
              <a:spLocks noChangeAspect="1" noEditPoints="1"/>
            </p:cNvSpPr>
            <p:nvPr/>
          </p:nvSpPr>
          <p:spPr bwMode="auto">
            <a:xfrm>
              <a:off x="276" y="2048"/>
              <a:ext cx="353" cy="23"/>
            </a:xfrm>
            <a:custGeom>
              <a:avLst/>
              <a:gdLst>
                <a:gd name="T0" fmla="*/ 22 w 667"/>
                <a:gd name="T1" fmla="*/ 15 h 46"/>
                <a:gd name="T2" fmla="*/ 0 w 667"/>
                <a:gd name="T3" fmla="*/ 22 h 46"/>
                <a:gd name="T4" fmla="*/ 38 w 667"/>
                <a:gd name="T5" fmla="*/ 15 h 46"/>
                <a:gd name="T6" fmla="*/ 59 w 667"/>
                <a:gd name="T7" fmla="*/ 22 h 46"/>
                <a:gd name="T8" fmla="*/ 38 w 667"/>
                <a:gd name="T9" fmla="*/ 15 h 46"/>
                <a:gd name="T10" fmla="*/ 97 w 667"/>
                <a:gd name="T11" fmla="*/ 15 h 46"/>
                <a:gd name="T12" fmla="*/ 76 w 667"/>
                <a:gd name="T13" fmla="*/ 22 h 46"/>
                <a:gd name="T14" fmla="*/ 113 w 667"/>
                <a:gd name="T15" fmla="*/ 15 h 46"/>
                <a:gd name="T16" fmla="*/ 135 w 667"/>
                <a:gd name="T17" fmla="*/ 22 h 46"/>
                <a:gd name="T18" fmla="*/ 113 w 667"/>
                <a:gd name="T19" fmla="*/ 15 h 46"/>
                <a:gd name="T20" fmla="*/ 172 w 667"/>
                <a:gd name="T21" fmla="*/ 15 h 46"/>
                <a:gd name="T22" fmla="*/ 150 w 667"/>
                <a:gd name="T23" fmla="*/ 22 h 46"/>
                <a:gd name="T24" fmla="*/ 188 w 667"/>
                <a:gd name="T25" fmla="*/ 15 h 46"/>
                <a:gd name="T26" fmla="*/ 210 w 667"/>
                <a:gd name="T27" fmla="*/ 22 h 46"/>
                <a:gd name="T28" fmla="*/ 188 w 667"/>
                <a:gd name="T29" fmla="*/ 15 h 46"/>
                <a:gd name="T30" fmla="*/ 248 w 667"/>
                <a:gd name="T31" fmla="*/ 15 h 46"/>
                <a:gd name="T32" fmla="*/ 226 w 667"/>
                <a:gd name="T33" fmla="*/ 22 h 46"/>
                <a:gd name="T34" fmla="*/ 264 w 667"/>
                <a:gd name="T35" fmla="*/ 15 h 46"/>
                <a:gd name="T36" fmla="*/ 285 w 667"/>
                <a:gd name="T37" fmla="*/ 22 h 46"/>
                <a:gd name="T38" fmla="*/ 264 w 667"/>
                <a:gd name="T39" fmla="*/ 15 h 46"/>
                <a:gd name="T40" fmla="*/ 323 w 667"/>
                <a:gd name="T41" fmla="*/ 15 h 46"/>
                <a:gd name="T42" fmla="*/ 302 w 667"/>
                <a:gd name="T43" fmla="*/ 22 h 46"/>
                <a:gd name="T44" fmla="*/ 339 w 667"/>
                <a:gd name="T45" fmla="*/ 15 h 46"/>
                <a:gd name="T46" fmla="*/ 361 w 667"/>
                <a:gd name="T47" fmla="*/ 22 h 46"/>
                <a:gd name="T48" fmla="*/ 339 w 667"/>
                <a:gd name="T49" fmla="*/ 15 h 46"/>
                <a:gd name="T50" fmla="*/ 399 w 667"/>
                <a:gd name="T51" fmla="*/ 15 h 46"/>
                <a:gd name="T52" fmla="*/ 377 w 667"/>
                <a:gd name="T53" fmla="*/ 22 h 46"/>
                <a:gd name="T54" fmla="*/ 415 w 667"/>
                <a:gd name="T55" fmla="*/ 15 h 46"/>
                <a:gd name="T56" fmla="*/ 437 w 667"/>
                <a:gd name="T57" fmla="*/ 22 h 46"/>
                <a:gd name="T58" fmla="*/ 415 w 667"/>
                <a:gd name="T59" fmla="*/ 15 h 46"/>
                <a:gd name="T60" fmla="*/ 474 w 667"/>
                <a:gd name="T61" fmla="*/ 15 h 46"/>
                <a:gd name="T62" fmla="*/ 453 w 667"/>
                <a:gd name="T63" fmla="*/ 22 h 46"/>
                <a:gd name="T64" fmla="*/ 490 w 667"/>
                <a:gd name="T65" fmla="*/ 15 h 46"/>
                <a:gd name="T66" fmla="*/ 513 w 667"/>
                <a:gd name="T67" fmla="*/ 22 h 46"/>
                <a:gd name="T68" fmla="*/ 490 w 667"/>
                <a:gd name="T69" fmla="*/ 15 h 46"/>
                <a:gd name="T70" fmla="*/ 546 w 667"/>
                <a:gd name="T71" fmla="*/ 15 h 46"/>
                <a:gd name="T72" fmla="*/ 528 w 667"/>
                <a:gd name="T73" fmla="*/ 22 h 46"/>
                <a:gd name="T74" fmla="*/ 541 w 667"/>
                <a:gd name="T75" fmla="*/ 0 h 46"/>
                <a:gd name="T76" fmla="*/ 541 w 667"/>
                <a:gd name="T77" fmla="*/ 37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7"/>
                <a:gd name="T118" fmla="*/ 0 h 46"/>
                <a:gd name="T119" fmla="*/ 667 w 667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7" h="46">
                  <a:moveTo>
                    <a:pt x="0" y="19"/>
                  </a:moveTo>
                  <a:lnTo>
                    <a:pt x="25" y="19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44" y="19"/>
                  </a:moveTo>
                  <a:lnTo>
                    <a:pt x="69" y="19"/>
                  </a:lnTo>
                  <a:lnTo>
                    <a:pt x="69" y="27"/>
                  </a:lnTo>
                  <a:lnTo>
                    <a:pt x="44" y="27"/>
                  </a:lnTo>
                  <a:lnTo>
                    <a:pt x="44" y="19"/>
                  </a:lnTo>
                  <a:close/>
                  <a:moveTo>
                    <a:pt x="88" y="19"/>
                  </a:moveTo>
                  <a:lnTo>
                    <a:pt x="113" y="19"/>
                  </a:lnTo>
                  <a:lnTo>
                    <a:pt x="113" y="27"/>
                  </a:lnTo>
                  <a:lnTo>
                    <a:pt x="88" y="27"/>
                  </a:lnTo>
                  <a:lnTo>
                    <a:pt x="88" y="19"/>
                  </a:lnTo>
                  <a:close/>
                  <a:moveTo>
                    <a:pt x="131" y="19"/>
                  </a:moveTo>
                  <a:lnTo>
                    <a:pt x="157" y="19"/>
                  </a:lnTo>
                  <a:lnTo>
                    <a:pt x="157" y="27"/>
                  </a:lnTo>
                  <a:lnTo>
                    <a:pt x="131" y="27"/>
                  </a:lnTo>
                  <a:lnTo>
                    <a:pt x="131" y="19"/>
                  </a:lnTo>
                  <a:close/>
                  <a:moveTo>
                    <a:pt x="175" y="19"/>
                  </a:moveTo>
                  <a:lnTo>
                    <a:pt x="200" y="19"/>
                  </a:lnTo>
                  <a:lnTo>
                    <a:pt x="200" y="27"/>
                  </a:lnTo>
                  <a:lnTo>
                    <a:pt x="175" y="27"/>
                  </a:lnTo>
                  <a:lnTo>
                    <a:pt x="175" y="19"/>
                  </a:lnTo>
                  <a:close/>
                  <a:moveTo>
                    <a:pt x="219" y="19"/>
                  </a:moveTo>
                  <a:lnTo>
                    <a:pt x="244" y="19"/>
                  </a:lnTo>
                  <a:lnTo>
                    <a:pt x="244" y="27"/>
                  </a:lnTo>
                  <a:lnTo>
                    <a:pt x="219" y="27"/>
                  </a:lnTo>
                  <a:lnTo>
                    <a:pt x="219" y="19"/>
                  </a:lnTo>
                  <a:close/>
                  <a:moveTo>
                    <a:pt x="263" y="19"/>
                  </a:moveTo>
                  <a:lnTo>
                    <a:pt x="288" y="19"/>
                  </a:lnTo>
                  <a:lnTo>
                    <a:pt x="288" y="27"/>
                  </a:lnTo>
                  <a:lnTo>
                    <a:pt x="263" y="27"/>
                  </a:lnTo>
                  <a:lnTo>
                    <a:pt x="263" y="19"/>
                  </a:lnTo>
                  <a:close/>
                  <a:moveTo>
                    <a:pt x="307" y="19"/>
                  </a:moveTo>
                  <a:lnTo>
                    <a:pt x="332" y="19"/>
                  </a:lnTo>
                  <a:lnTo>
                    <a:pt x="332" y="27"/>
                  </a:lnTo>
                  <a:lnTo>
                    <a:pt x="307" y="27"/>
                  </a:lnTo>
                  <a:lnTo>
                    <a:pt x="307" y="19"/>
                  </a:lnTo>
                  <a:close/>
                  <a:moveTo>
                    <a:pt x="351" y="19"/>
                  </a:moveTo>
                  <a:lnTo>
                    <a:pt x="376" y="19"/>
                  </a:lnTo>
                  <a:lnTo>
                    <a:pt x="376" y="27"/>
                  </a:lnTo>
                  <a:lnTo>
                    <a:pt x="351" y="27"/>
                  </a:lnTo>
                  <a:lnTo>
                    <a:pt x="351" y="19"/>
                  </a:lnTo>
                  <a:close/>
                  <a:moveTo>
                    <a:pt x="395" y="19"/>
                  </a:moveTo>
                  <a:lnTo>
                    <a:pt x="420" y="19"/>
                  </a:lnTo>
                  <a:lnTo>
                    <a:pt x="420" y="27"/>
                  </a:lnTo>
                  <a:lnTo>
                    <a:pt x="395" y="27"/>
                  </a:lnTo>
                  <a:lnTo>
                    <a:pt x="395" y="19"/>
                  </a:lnTo>
                  <a:close/>
                  <a:moveTo>
                    <a:pt x="439" y="19"/>
                  </a:moveTo>
                  <a:lnTo>
                    <a:pt x="464" y="19"/>
                  </a:lnTo>
                  <a:lnTo>
                    <a:pt x="464" y="27"/>
                  </a:lnTo>
                  <a:lnTo>
                    <a:pt x="439" y="27"/>
                  </a:lnTo>
                  <a:lnTo>
                    <a:pt x="439" y="19"/>
                  </a:lnTo>
                  <a:close/>
                  <a:moveTo>
                    <a:pt x="483" y="19"/>
                  </a:moveTo>
                  <a:lnTo>
                    <a:pt x="508" y="19"/>
                  </a:lnTo>
                  <a:lnTo>
                    <a:pt x="508" y="27"/>
                  </a:lnTo>
                  <a:lnTo>
                    <a:pt x="483" y="27"/>
                  </a:lnTo>
                  <a:lnTo>
                    <a:pt x="483" y="19"/>
                  </a:lnTo>
                  <a:close/>
                  <a:moveTo>
                    <a:pt x="527" y="19"/>
                  </a:moveTo>
                  <a:lnTo>
                    <a:pt x="552" y="19"/>
                  </a:lnTo>
                  <a:lnTo>
                    <a:pt x="552" y="27"/>
                  </a:lnTo>
                  <a:lnTo>
                    <a:pt x="527" y="27"/>
                  </a:lnTo>
                  <a:lnTo>
                    <a:pt x="527" y="19"/>
                  </a:lnTo>
                  <a:close/>
                  <a:moveTo>
                    <a:pt x="570" y="19"/>
                  </a:moveTo>
                  <a:lnTo>
                    <a:pt x="596" y="19"/>
                  </a:lnTo>
                  <a:lnTo>
                    <a:pt x="596" y="27"/>
                  </a:lnTo>
                  <a:lnTo>
                    <a:pt x="570" y="27"/>
                  </a:lnTo>
                  <a:lnTo>
                    <a:pt x="570" y="19"/>
                  </a:lnTo>
                  <a:close/>
                  <a:moveTo>
                    <a:pt x="614" y="19"/>
                  </a:moveTo>
                  <a:lnTo>
                    <a:pt x="636" y="19"/>
                  </a:lnTo>
                  <a:lnTo>
                    <a:pt x="636" y="27"/>
                  </a:lnTo>
                  <a:lnTo>
                    <a:pt x="614" y="27"/>
                  </a:lnTo>
                  <a:lnTo>
                    <a:pt x="614" y="19"/>
                  </a:lnTo>
                  <a:close/>
                  <a:moveTo>
                    <a:pt x="629" y="0"/>
                  </a:moveTo>
                  <a:lnTo>
                    <a:pt x="667" y="23"/>
                  </a:lnTo>
                  <a:lnTo>
                    <a:pt x="629" y="46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54" name="Freeform 867"/>
            <p:cNvSpPr>
              <a:spLocks noChangeAspect="1" noEditPoints="1"/>
            </p:cNvSpPr>
            <p:nvPr/>
          </p:nvSpPr>
          <p:spPr bwMode="auto">
            <a:xfrm>
              <a:off x="615" y="2057"/>
              <a:ext cx="430" cy="4"/>
            </a:xfrm>
            <a:custGeom>
              <a:avLst/>
              <a:gdLst>
                <a:gd name="T0" fmla="*/ 22 w 815"/>
                <a:gd name="T1" fmla="*/ 0 h 8"/>
                <a:gd name="T2" fmla="*/ 0 w 815"/>
                <a:gd name="T3" fmla="*/ 6 h 8"/>
                <a:gd name="T4" fmla="*/ 37 w 815"/>
                <a:gd name="T5" fmla="*/ 0 h 8"/>
                <a:gd name="T6" fmla="*/ 59 w 815"/>
                <a:gd name="T7" fmla="*/ 6 h 8"/>
                <a:gd name="T8" fmla="*/ 37 w 815"/>
                <a:gd name="T9" fmla="*/ 0 h 8"/>
                <a:gd name="T10" fmla="*/ 97 w 815"/>
                <a:gd name="T11" fmla="*/ 0 h 8"/>
                <a:gd name="T12" fmla="*/ 75 w 815"/>
                <a:gd name="T13" fmla="*/ 6 h 8"/>
                <a:gd name="T14" fmla="*/ 113 w 815"/>
                <a:gd name="T15" fmla="*/ 0 h 8"/>
                <a:gd name="T16" fmla="*/ 135 w 815"/>
                <a:gd name="T17" fmla="*/ 6 h 8"/>
                <a:gd name="T18" fmla="*/ 113 w 815"/>
                <a:gd name="T19" fmla="*/ 0 h 8"/>
                <a:gd name="T20" fmla="*/ 172 w 815"/>
                <a:gd name="T21" fmla="*/ 0 h 8"/>
                <a:gd name="T22" fmla="*/ 150 w 815"/>
                <a:gd name="T23" fmla="*/ 6 h 8"/>
                <a:gd name="T24" fmla="*/ 187 w 815"/>
                <a:gd name="T25" fmla="*/ 0 h 8"/>
                <a:gd name="T26" fmla="*/ 209 w 815"/>
                <a:gd name="T27" fmla="*/ 6 h 8"/>
                <a:gd name="T28" fmla="*/ 187 w 815"/>
                <a:gd name="T29" fmla="*/ 0 h 8"/>
                <a:gd name="T30" fmla="*/ 246 w 815"/>
                <a:gd name="T31" fmla="*/ 0 h 8"/>
                <a:gd name="T32" fmla="*/ 225 w 815"/>
                <a:gd name="T33" fmla="*/ 6 h 8"/>
                <a:gd name="T34" fmla="*/ 263 w 815"/>
                <a:gd name="T35" fmla="*/ 0 h 8"/>
                <a:gd name="T36" fmla="*/ 284 w 815"/>
                <a:gd name="T37" fmla="*/ 6 h 8"/>
                <a:gd name="T38" fmla="*/ 263 w 815"/>
                <a:gd name="T39" fmla="*/ 0 h 8"/>
                <a:gd name="T40" fmla="*/ 322 w 815"/>
                <a:gd name="T41" fmla="*/ 0 h 8"/>
                <a:gd name="T42" fmla="*/ 300 w 815"/>
                <a:gd name="T43" fmla="*/ 6 h 8"/>
                <a:gd name="T44" fmla="*/ 338 w 815"/>
                <a:gd name="T45" fmla="*/ 0 h 8"/>
                <a:gd name="T46" fmla="*/ 359 w 815"/>
                <a:gd name="T47" fmla="*/ 6 h 8"/>
                <a:gd name="T48" fmla="*/ 338 w 815"/>
                <a:gd name="T49" fmla="*/ 0 h 8"/>
                <a:gd name="T50" fmla="*/ 397 w 815"/>
                <a:gd name="T51" fmla="*/ 0 h 8"/>
                <a:gd name="T52" fmla="*/ 376 w 815"/>
                <a:gd name="T53" fmla="*/ 6 h 8"/>
                <a:gd name="T54" fmla="*/ 413 w 815"/>
                <a:gd name="T55" fmla="*/ 0 h 8"/>
                <a:gd name="T56" fmla="*/ 435 w 815"/>
                <a:gd name="T57" fmla="*/ 6 h 8"/>
                <a:gd name="T58" fmla="*/ 413 w 815"/>
                <a:gd name="T59" fmla="*/ 0 h 8"/>
                <a:gd name="T60" fmla="*/ 472 w 815"/>
                <a:gd name="T61" fmla="*/ 0 h 8"/>
                <a:gd name="T62" fmla="*/ 451 w 815"/>
                <a:gd name="T63" fmla="*/ 6 h 8"/>
                <a:gd name="T64" fmla="*/ 489 w 815"/>
                <a:gd name="T65" fmla="*/ 0 h 8"/>
                <a:gd name="T66" fmla="*/ 510 w 815"/>
                <a:gd name="T67" fmla="*/ 6 h 8"/>
                <a:gd name="T68" fmla="*/ 489 w 815"/>
                <a:gd name="T69" fmla="*/ 0 h 8"/>
                <a:gd name="T70" fmla="*/ 548 w 815"/>
                <a:gd name="T71" fmla="*/ 0 h 8"/>
                <a:gd name="T72" fmla="*/ 526 w 815"/>
                <a:gd name="T73" fmla="*/ 6 h 8"/>
                <a:gd name="T74" fmla="*/ 563 w 815"/>
                <a:gd name="T75" fmla="*/ 0 h 8"/>
                <a:gd name="T76" fmla="*/ 585 w 815"/>
                <a:gd name="T77" fmla="*/ 6 h 8"/>
                <a:gd name="T78" fmla="*/ 563 w 815"/>
                <a:gd name="T79" fmla="*/ 0 h 8"/>
                <a:gd name="T80" fmla="*/ 622 w 815"/>
                <a:gd name="T81" fmla="*/ 0 h 8"/>
                <a:gd name="T82" fmla="*/ 601 w 815"/>
                <a:gd name="T83" fmla="*/ 6 h 8"/>
                <a:gd name="T84" fmla="*/ 638 w 815"/>
                <a:gd name="T85" fmla="*/ 0 h 8"/>
                <a:gd name="T86" fmla="*/ 660 w 815"/>
                <a:gd name="T87" fmla="*/ 6 h 8"/>
                <a:gd name="T88" fmla="*/ 638 w 815"/>
                <a:gd name="T89" fmla="*/ 0 h 8"/>
                <a:gd name="T90" fmla="*/ 697 w 815"/>
                <a:gd name="T91" fmla="*/ 0 h 8"/>
                <a:gd name="T92" fmla="*/ 676 w 815"/>
                <a:gd name="T93" fmla="*/ 6 h 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15"/>
                <a:gd name="T142" fmla="*/ 0 h 8"/>
                <a:gd name="T143" fmla="*/ 815 w 815"/>
                <a:gd name="T144" fmla="*/ 8 h 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15" h="8">
                  <a:moveTo>
                    <a:pt x="0" y="0"/>
                  </a:move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4" y="0"/>
                  </a:moveTo>
                  <a:lnTo>
                    <a:pt x="69" y="0"/>
                  </a:lnTo>
                  <a:lnTo>
                    <a:pt x="69" y="8"/>
                  </a:lnTo>
                  <a:lnTo>
                    <a:pt x="44" y="8"/>
                  </a:lnTo>
                  <a:lnTo>
                    <a:pt x="44" y="0"/>
                  </a:lnTo>
                  <a:close/>
                  <a:moveTo>
                    <a:pt x="88" y="0"/>
                  </a:moveTo>
                  <a:lnTo>
                    <a:pt x="113" y="0"/>
                  </a:lnTo>
                  <a:lnTo>
                    <a:pt x="113" y="8"/>
                  </a:lnTo>
                  <a:lnTo>
                    <a:pt x="88" y="8"/>
                  </a:lnTo>
                  <a:lnTo>
                    <a:pt x="88" y="0"/>
                  </a:lnTo>
                  <a:close/>
                  <a:moveTo>
                    <a:pt x="132" y="0"/>
                  </a:moveTo>
                  <a:lnTo>
                    <a:pt x="157" y="0"/>
                  </a:lnTo>
                  <a:lnTo>
                    <a:pt x="157" y="8"/>
                  </a:lnTo>
                  <a:lnTo>
                    <a:pt x="132" y="8"/>
                  </a:lnTo>
                  <a:lnTo>
                    <a:pt x="132" y="0"/>
                  </a:lnTo>
                  <a:close/>
                  <a:moveTo>
                    <a:pt x="175" y="0"/>
                  </a:moveTo>
                  <a:lnTo>
                    <a:pt x="201" y="0"/>
                  </a:lnTo>
                  <a:lnTo>
                    <a:pt x="201" y="8"/>
                  </a:lnTo>
                  <a:lnTo>
                    <a:pt x="175" y="8"/>
                  </a:lnTo>
                  <a:lnTo>
                    <a:pt x="175" y="0"/>
                  </a:lnTo>
                  <a:close/>
                  <a:moveTo>
                    <a:pt x="219" y="0"/>
                  </a:moveTo>
                  <a:lnTo>
                    <a:pt x="245" y="0"/>
                  </a:lnTo>
                  <a:lnTo>
                    <a:pt x="245" y="8"/>
                  </a:lnTo>
                  <a:lnTo>
                    <a:pt x="219" y="8"/>
                  </a:lnTo>
                  <a:lnTo>
                    <a:pt x="219" y="0"/>
                  </a:lnTo>
                  <a:close/>
                  <a:moveTo>
                    <a:pt x="263" y="0"/>
                  </a:moveTo>
                  <a:lnTo>
                    <a:pt x="288" y="0"/>
                  </a:lnTo>
                  <a:lnTo>
                    <a:pt x="288" y="8"/>
                  </a:lnTo>
                  <a:lnTo>
                    <a:pt x="263" y="8"/>
                  </a:lnTo>
                  <a:lnTo>
                    <a:pt x="263" y="0"/>
                  </a:lnTo>
                  <a:close/>
                  <a:moveTo>
                    <a:pt x="307" y="0"/>
                  </a:moveTo>
                  <a:lnTo>
                    <a:pt x="332" y="0"/>
                  </a:lnTo>
                  <a:lnTo>
                    <a:pt x="332" y="8"/>
                  </a:lnTo>
                  <a:lnTo>
                    <a:pt x="307" y="8"/>
                  </a:lnTo>
                  <a:lnTo>
                    <a:pt x="307" y="0"/>
                  </a:lnTo>
                  <a:close/>
                  <a:moveTo>
                    <a:pt x="351" y="0"/>
                  </a:moveTo>
                  <a:lnTo>
                    <a:pt x="376" y="0"/>
                  </a:lnTo>
                  <a:lnTo>
                    <a:pt x="376" y="8"/>
                  </a:lnTo>
                  <a:lnTo>
                    <a:pt x="351" y="8"/>
                  </a:lnTo>
                  <a:lnTo>
                    <a:pt x="351" y="0"/>
                  </a:lnTo>
                  <a:close/>
                  <a:moveTo>
                    <a:pt x="395" y="0"/>
                  </a:moveTo>
                  <a:lnTo>
                    <a:pt x="420" y="0"/>
                  </a:lnTo>
                  <a:lnTo>
                    <a:pt x="420" y="8"/>
                  </a:lnTo>
                  <a:lnTo>
                    <a:pt x="395" y="8"/>
                  </a:lnTo>
                  <a:lnTo>
                    <a:pt x="395" y="0"/>
                  </a:lnTo>
                  <a:close/>
                  <a:moveTo>
                    <a:pt x="439" y="0"/>
                  </a:moveTo>
                  <a:lnTo>
                    <a:pt x="464" y="0"/>
                  </a:lnTo>
                  <a:lnTo>
                    <a:pt x="464" y="8"/>
                  </a:lnTo>
                  <a:lnTo>
                    <a:pt x="439" y="8"/>
                  </a:lnTo>
                  <a:lnTo>
                    <a:pt x="439" y="0"/>
                  </a:lnTo>
                  <a:close/>
                  <a:moveTo>
                    <a:pt x="483" y="0"/>
                  </a:moveTo>
                  <a:lnTo>
                    <a:pt x="508" y="0"/>
                  </a:lnTo>
                  <a:lnTo>
                    <a:pt x="508" y="8"/>
                  </a:lnTo>
                  <a:lnTo>
                    <a:pt x="483" y="8"/>
                  </a:lnTo>
                  <a:lnTo>
                    <a:pt x="483" y="0"/>
                  </a:lnTo>
                  <a:close/>
                  <a:moveTo>
                    <a:pt x="527" y="0"/>
                  </a:moveTo>
                  <a:lnTo>
                    <a:pt x="552" y="0"/>
                  </a:lnTo>
                  <a:lnTo>
                    <a:pt x="552" y="8"/>
                  </a:lnTo>
                  <a:lnTo>
                    <a:pt x="527" y="8"/>
                  </a:lnTo>
                  <a:lnTo>
                    <a:pt x="527" y="0"/>
                  </a:lnTo>
                  <a:close/>
                  <a:moveTo>
                    <a:pt x="571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71" y="8"/>
                  </a:lnTo>
                  <a:lnTo>
                    <a:pt x="571" y="0"/>
                  </a:lnTo>
                  <a:close/>
                  <a:moveTo>
                    <a:pt x="615" y="0"/>
                  </a:moveTo>
                  <a:lnTo>
                    <a:pt x="640" y="0"/>
                  </a:lnTo>
                  <a:lnTo>
                    <a:pt x="640" y="8"/>
                  </a:lnTo>
                  <a:lnTo>
                    <a:pt x="615" y="8"/>
                  </a:lnTo>
                  <a:lnTo>
                    <a:pt x="615" y="0"/>
                  </a:lnTo>
                  <a:close/>
                  <a:moveTo>
                    <a:pt x="658" y="0"/>
                  </a:moveTo>
                  <a:lnTo>
                    <a:pt x="683" y="0"/>
                  </a:lnTo>
                  <a:lnTo>
                    <a:pt x="683" y="8"/>
                  </a:lnTo>
                  <a:lnTo>
                    <a:pt x="658" y="8"/>
                  </a:lnTo>
                  <a:lnTo>
                    <a:pt x="658" y="0"/>
                  </a:lnTo>
                  <a:close/>
                  <a:moveTo>
                    <a:pt x="702" y="0"/>
                  </a:moveTo>
                  <a:lnTo>
                    <a:pt x="727" y="0"/>
                  </a:lnTo>
                  <a:lnTo>
                    <a:pt x="727" y="8"/>
                  </a:lnTo>
                  <a:lnTo>
                    <a:pt x="702" y="8"/>
                  </a:lnTo>
                  <a:lnTo>
                    <a:pt x="702" y="0"/>
                  </a:lnTo>
                  <a:close/>
                  <a:moveTo>
                    <a:pt x="746" y="0"/>
                  </a:moveTo>
                  <a:lnTo>
                    <a:pt x="771" y="0"/>
                  </a:lnTo>
                  <a:lnTo>
                    <a:pt x="771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90" y="0"/>
                  </a:moveTo>
                  <a:lnTo>
                    <a:pt x="815" y="0"/>
                  </a:lnTo>
                  <a:lnTo>
                    <a:pt x="815" y="8"/>
                  </a:lnTo>
                  <a:lnTo>
                    <a:pt x="790" y="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39955" name="Group 868"/>
            <p:cNvGrpSpPr>
              <a:grpSpLocks noChangeAspect="1"/>
            </p:cNvGrpSpPr>
            <p:nvPr/>
          </p:nvGrpSpPr>
          <p:grpSpPr bwMode="auto">
            <a:xfrm>
              <a:off x="1069" y="2009"/>
              <a:ext cx="124" cy="101"/>
              <a:chOff x="2562" y="2956"/>
              <a:chExt cx="234" cy="201"/>
            </a:xfrm>
          </p:grpSpPr>
          <p:grpSp>
            <p:nvGrpSpPr>
              <p:cNvPr id="40661" name="Group 869"/>
              <p:cNvGrpSpPr>
                <a:grpSpLocks noChangeAspect="1"/>
              </p:cNvGrpSpPr>
              <p:nvPr/>
            </p:nvGrpSpPr>
            <p:grpSpPr bwMode="auto">
              <a:xfrm>
                <a:off x="2562" y="3107"/>
                <a:ext cx="234" cy="50"/>
                <a:chOff x="2562" y="3107"/>
                <a:chExt cx="234" cy="50"/>
              </a:xfrm>
            </p:grpSpPr>
            <p:grpSp>
              <p:nvGrpSpPr>
                <p:cNvPr id="40674" name="Group 870"/>
                <p:cNvGrpSpPr>
                  <a:grpSpLocks noChangeAspect="1"/>
                </p:cNvGrpSpPr>
                <p:nvPr/>
              </p:nvGrpSpPr>
              <p:grpSpPr bwMode="auto">
                <a:xfrm>
                  <a:off x="2562" y="3107"/>
                  <a:ext cx="187" cy="50"/>
                  <a:chOff x="2562" y="3107"/>
                  <a:chExt cx="187" cy="50"/>
                </a:xfrm>
              </p:grpSpPr>
              <p:sp>
                <p:nvSpPr>
                  <p:cNvPr id="40677" name="Freeform 871"/>
                  <p:cNvSpPr>
                    <a:spLocks noChangeAspect="1"/>
                  </p:cNvSpPr>
                  <p:nvPr/>
                </p:nvSpPr>
                <p:spPr bwMode="auto">
                  <a:xfrm>
                    <a:off x="2585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78" name="Freeform 872"/>
                  <p:cNvSpPr>
                    <a:spLocks noChangeAspect="1"/>
                  </p:cNvSpPr>
                  <p:nvPr/>
                </p:nvSpPr>
                <p:spPr bwMode="auto">
                  <a:xfrm>
                    <a:off x="2562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79" name="Freeform 873"/>
                  <p:cNvSpPr>
                    <a:spLocks noChangeAspect="1"/>
                  </p:cNvSpPr>
                  <p:nvPr/>
                </p:nvSpPr>
                <p:spPr bwMode="auto">
                  <a:xfrm>
                    <a:off x="2632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4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80" name="Freeform 874"/>
                  <p:cNvSpPr>
                    <a:spLocks noChangeAspect="1"/>
                  </p:cNvSpPr>
                  <p:nvPr/>
                </p:nvSpPr>
                <p:spPr bwMode="auto">
                  <a:xfrm>
                    <a:off x="2609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81" name="Freeform 875"/>
                  <p:cNvSpPr>
                    <a:spLocks noChangeAspect="1"/>
                  </p:cNvSpPr>
                  <p:nvPr/>
                </p:nvSpPr>
                <p:spPr bwMode="auto">
                  <a:xfrm>
                    <a:off x="2679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82" name="Freeform 876"/>
                  <p:cNvSpPr>
                    <a:spLocks noChangeAspect="1"/>
                  </p:cNvSpPr>
                  <p:nvPr/>
                </p:nvSpPr>
                <p:spPr bwMode="auto">
                  <a:xfrm>
                    <a:off x="2656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83" name="Freeform 877"/>
                  <p:cNvSpPr>
                    <a:spLocks noChangeAspect="1"/>
                  </p:cNvSpPr>
                  <p:nvPr/>
                </p:nvSpPr>
                <p:spPr bwMode="auto">
                  <a:xfrm>
                    <a:off x="2726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84" name="Freeform 878"/>
                  <p:cNvSpPr>
                    <a:spLocks noChangeAspect="1"/>
                  </p:cNvSpPr>
                  <p:nvPr/>
                </p:nvSpPr>
                <p:spPr bwMode="auto">
                  <a:xfrm>
                    <a:off x="2702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675" name="Freeform 879"/>
                <p:cNvSpPr>
                  <a:spLocks noChangeAspect="1"/>
                </p:cNvSpPr>
                <p:nvPr/>
              </p:nvSpPr>
              <p:spPr bwMode="auto">
                <a:xfrm>
                  <a:off x="2773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676" name="Freeform 880"/>
                <p:cNvSpPr>
                  <a:spLocks noChangeAspect="1"/>
                </p:cNvSpPr>
                <p:nvPr/>
              </p:nvSpPr>
              <p:spPr bwMode="auto">
                <a:xfrm>
                  <a:off x="2749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grpSp>
            <p:nvGrpSpPr>
              <p:cNvPr id="40662" name="Group 881"/>
              <p:cNvGrpSpPr>
                <a:grpSpLocks noChangeAspect="1"/>
              </p:cNvGrpSpPr>
              <p:nvPr/>
            </p:nvGrpSpPr>
            <p:grpSpPr bwMode="auto">
              <a:xfrm>
                <a:off x="2562" y="2956"/>
                <a:ext cx="234" cy="50"/>
                <a:chOff x="2562" y="2956"/>
                <a:chExt cx="234" cy="50"/>
              </a:xfrm>
            </p:grpSpPr>
            <p:grpSp>
              <p:nvGrpSpPr>
                <p:cNvPr id="40663" name="Group 882"/>
                <p:cNvGrpSpPr>
                  <a:grpSpLocks noChangeAspect="1"/>
                </p:cNvGrpSpPr>
                <p:nvPr/>
              </p:nvGrpSpPr>
              <p:grpSpPr bwMode="auto">
                <a:xfrm>
                  <a:off x="2562" y="2956"/>
                  <a:ext cx="187" cy="50"/>
                  <a:chOff x="2562" y="2956"/>
                  <a:chExt cx="187" cy="50"/>
                </a:xfrm>
              </p:grpSpPr>
              <p:sp>
                <p:nvSpPr>
                  <p:cNvPr id="40666" name="Freeform 883"/>
                  <p:cNvSpPr>
                    <a:spLocks noChangeAspect="1"/>
                  </p:cNvSpPr>
                  <p:nvPr/>
                </p:nvSpPr>
                <p:spPr bwMode="auto">
                  <a:xfrm>
                    <a:off x="2585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67" name="Freeform 884"/>
                  <p:cNvSpPr>
                    <a:spLocks noChangeAspect="1"/>
                  </p:cNvSpPr>
                  <p:nvPr/>
                </p:nvSpPr>
                <p:spPr bwMode="auto">
                  <a:xfrm>
                    <a:off x="2562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68" name="Freeform 885"/>
                  <p:cNvSpPr>
                    <a:spLocks noChangeAspect="1"/>
                  </p:cNvSpPr>
                  <p:nvPr/>
                </p:nvSpPr>
                <p:spPr bwMode="auto">
                  <a:xfrm>
                    <a:off x="2632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69" name="Freeform 886"/>
                  <p:cNvSpPr>
                    <a:spLocks noChangeAspect="1"/>
                  </p:cNvSpPr>
                  <p:nvPr/>
                </p:nvSpPr>
                <p:spPr bwMode="auto">
                  <a:xfrm>
                    <a:off x="2609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70" name="Freeform 887"/>
                  <p:cNvSpPr>
                    <a:spLocks noChangeAspect="1"/>
                  </p:cNvSpPr>
                  <p:nvPr/>
                </p:nvSpPr>
                <p:spPr bwMode="auto">
                  <a:xfrm>
                    <a:off x="2679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71" name="Freeform 888"/>
                  <p:cNvSpPr>
                    <a:spLocks noChangeAspect="1"/>
                  </p:cNvSpPr>
                  <p:nvPr/>
                </p:nvSpPr>
                <p:spPr bwMode="auto">
                  <a:xfrm>
                    <a:off x="2656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72" name="Freeform 889"/>
                  <p:cNvSpPr>
                    <a:spLocks noChangeAspect="1"/>
                  </p:cNvSpPr>
                  <p:nvPr/>
                </p:nvSpPr>
                <p:spPr bwMode="auto">
                  <a:xfrm>
                    <a:off x="2726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73" name="Freeform 890"/>
                  <p:cNvSpPr>
                    <a:spLocks noChangeAspect="1"/>
                  </p:cNvSpPr>
                  <p:nvPr/>
                </p:nvSpPr>
                <p:spPr bwMode="auto">
                  <a:xfrm>
                    <a:off x="2702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664" name="Freeform 891"/>
                <p:cNvSpPr>
                  <a:spLocks noChangeAspect="1"/>
                </p:cNvSpPr>
                <p:nvPr/>
              </p:nvSpPr>
              <p:spPr bwMode="auto">
                <a:xfrm>
                  <a:off x="2773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665" name="Freeform 892"/>
                <p:cNvSpPr>
                  <a:spLocks noChangeAspect="1"/>
                </p:cNvSpPr>
                <p:nvPr/>
              </p:nvSpPr>
              <p:spPr bwMode="auto">
                <a:xfrm>
                  <a:off x="2749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</p:grpSp>
        <p:grpSp>
          <p:nvGrpSpPr>
            <p:cNvPr id="39956" name="Group 893"/>
            <p:cNvGrpSpPr>
              <a:grpSpLocks noChangeAspect="1"/>
            </p:cNvGrpSpPr>
            <p:nvPr/>
          </p:nvGrpSpPr>
          <p:grpSpPr bwMode="auto">
            <a:xfrm>
              <a:off x="1223" y="2009"/>
              <a:ext cx="124" cy="101"/>
              <a:chOff x="2854" y="2956"/>
              <a:chExt cx="235" cy="201"/>
            </a:xfrm>
          </p:grpSpPr>
          <p:grpSp>
            <p:nvGrpSpPr>
              <p:cNvPr id="40637" name="Group 894"/>
              <p:cNvGrpSpPr>
                <a:grpSpLocks noChangeAspect="1"/>
              </p:cNvGrpSpPr>
              <p:nvPr/>
            </p:nvGrpSpPr>
            <p:grpSpPr bwMode="auto">
              <a:xfrm>
                <a:off x="2854" y="3107"/>
                <a:ext cx="235" cy="50"/>
                <a:chOff x="2854" y="3107"/>
                <a:chExt cx="235" cy="50"/>
              </a:xfrm>
            </p:grpSpPr>
            <p:grpSp>
              <p:nvGrpSpPr>
                <p:cNvPr id="40650" name="Group 895"/>
                <p:cNvGrpSpPr>
                  <a:grpSpLocks noChangeAspect="1"/>
                </p:cNvGrpSpPr>
                <p:nvPr/>
              </p:nvGrpSpPr>
              <p:grpSpPr bwMode="auto">
                <a:xfrm>
                  <a:off x="2854" y="3107"/>
                  <a:ext cx="188" cy="50"/>
                  <a:chOff x="2854" y="3107"/>
                  <a:chExt cx="188" cy="50"/>
                </a:xfrm>
              </p:grpSpPr>
              <p:sp>
                <p:nvSpPr>
                  <p:cNvPr id="40653" name="Freeform 896"/>
                  <p:cNvSpPr>
                    <a:spLocks noChangeAspect="1"/>
                  </p:cNvSpPr>
                  <p:nvPr/>
                </p:nvSpPr>
                <p:spPr bwMode="auto">
                  <a:xfrm>
                    <a:off x="2877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54" name="Freeform 897"/>
                  <p:cNvSpPr>
                    <a:spLocks noChangeAspect="1"/>
                  </p:cNvSpPr>
                  <p:nvPr/>
                </p:nvSpPr>
                <p:spPr bwMode="auto">
                  <a:xfrm>
                    <a:off x="2854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55" name="Freeform 898"/>
                  <p:cNvSpPr>
                    <a:spLocks noChangeAspect="1"/>
                  </p:cNvSpPr>
                  <p:nvPr/>
                </p:nvSpPr>
                <p:spPr bwMode="auto">
                  <a:xfrm>
                    <a:off x="2924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56" name="Freeform 899"/>
                  <p:cNvSpPr>
                    <a:spLocks noChangeAspect="1"/>
                  </p:cNvSpPr>
                  <p:nvPr/>
                </p:nvSpPr>
                <p:spPr bwMode="auto">
                  <a:xfrm>
                    <a:off x="2901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57" name="Freeform 900"/>
                  <p:cNvSpPr>
                    <a:spLocks noChangeAspect="1"/>
                  </p:cNvSpPr>
                  <p:nvPr/>
                </p:nvSpPr>
                <p:spPr bwMode="auto">
                  <a:xfrm>
                    <a:off x="2971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58" name="Freeform 901"/>
                  <p:cNvSpPr>
                    <a:spLocks noChangeAspect="1"/>
                  </p:cNvSpPr>
                  <p:nvPr/>
                </p:nvSpPr>
                <p:spPr bwMode="auto">
                  <a:xfrm>
                    <a:off x="2948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59" name="Freeform 902"/>
                  <p:cNvSpPr>
                    <a:spLocks noChangeAspect="1"/>
                  </p:cNvSpPr>
                  <p:nvPr/>
                </p:nvSpPr>
                <p:spPr bwMode="auto">
                  <a:xfrm>
                    <a:off x="3018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60" name="Freeform 903"/>
                  <p:cNvSpPr>
                    <a:spLocks noChangeAspect="1"/>
                  </p:cNvSpPr>
                  <p:nvPr/>
                </p:nvSpPr>
                <p:spPr bwMode="auto">
                  <a:xfrm>
                    <a:off x="2995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651" name="Freeform 904"/>
                <p:cNvSpPr>
                  <a:spLocks noChangeAspect="1"/>
                </p:cNvSpPr>
                <p:nvPr/>
              </p:nvSpPr>
              <p:spPr bwMode="auto">
                <a:xfrm>
                  <a:off x="3065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652" name="Freeform 905"/>
                <p:cNvSpPr>
                  <a:spLocks noChangeAspect="1"/>
                </p:cNvSpPr>
                <p:nvPr/>
              </p:nvSpPr>
              <p:spPr bwMode="auto">
                <a:xfrm>
                  <a:off x="3042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grpSp>
            <p:nvGrpSpPr>
              <p:cNvPr id="40638" name="Group 906"/>
              <p:cNvGrpSpPr>
                <a:grpSpLocks noChangeAspect="1"/>
              </p:cNvGrpSpPr>
              <p:nvPr/>
            </p:nvGrpSpPr>
            <p:grpSpPr bwMode="auto">
              <a:xfrm>
                <a:off x="2854" y="2956"/>
                <a:ext cx="235" cy="50"/>
                <a:chOff x="2854" y="2956"/>
                <a:chExt cx="235" cy="50"/>
              </a:xfrm>
            </p:grpSpPr>
            <p:grpSp>
              <p:nvGrpSpPr>
                <p:cNvPr id="40639" name="Group 907"/>
                <p:cNvGrpSpPr>
                  <a:grpSpLocks noChangeAspect="1"/>
                </p:cNvGrpSpPr>
                <p:nvPr/>
              </p:nvGrpSpPr>
              <p:grpSpPr bwMode="auto">
                <a:xfrm>
                  <a:off x="2854" y="2956"/>
                  <a:ext cx="188" cy="50"/>
                  <a:chOff x="2854" y="2956"/>
                  <a:chExt cx="188" cy="50"/>
                </a:xfrm>
              </p:grpSpPr>
              <p:sp>
                <p:nvSpPr>
                  <p:cNvPr id="40642" name="Freeform 908"/>
                  <p:cNvSpPr>
                    <a:spLocks noChangeAspect="1"/>
                  </p:cNvSpPr>
                  <p:nvPr/>
                </p:nvSpPr>
                <p:spPr bwMode="auto">
                  <a:xfrm>
                    <a:off x="2877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43" name="Freeform 909"/>
                  <p:cNvSpPr>
                    <a:spLocks noChangeAspect="1"/>
                  </p:cNvSpPr>
                  <p:nvPr/>
                </p:nvSpPr>
                <p:spPr bwMode="auto">
                  <a:xfrm>
                    <a:off x="2854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44" name="Freeform 910"/>
                  <p:cNvSpPr>
                    <a:spLocks noChangeAspect="1"/>
                  </p:cNvSpPr>
                  <p:nvPr/>
                </p:nvSpPr>
                <p:spPr bwMode="auto">
                  <a:xfrm>
                    <a:off x="2924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45" name="Freeform 911"/>
                  <p:cNvSpPr>
                    <a:spLocks noChangeAspect="1"/>
                  </p:cNvSpPr>
                  <p:nvPr/>
                </p:nvSpPr>
                <p:spPr bwMode="auto">
                  <a:xfrm>
                    <a:off x="2901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46" name="Freeform 912"/>
                  <p:cNvSpPr>
                    <a:spLocks noChangeAspect="1"/>
                  </p:cNvSpPr>
                  <p:nvPr/>
                </p:nvSpPr>
                <p:spPr bwMode="auto">
                  <a:xfrm>
                    <a:off x="2971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47" name="Freeform 913"/>
                  <p:cNvSpPr>
                    <a:spLocks noChangeAspect="1"/>
                  </p:cNvSpPr>
                  <p:nvPr/>
                </p:nvSpPr>
                <p:spPr bwMode="auto">
                  <a:xfrm>
                    <a:off x="2948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48" name="Freeform 914"/>
                  <p:cNvSpPr>
                    <a:spLocks noChangeAspect="1"/>
                  </p:cNvSpPr>
                  <p:nvPr/>
                </p:nvSpPr>
                <p:spPr bwMode="auto">
                  <a:xfrm>
                    <a:off x="3018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49" name="Freeform 915"/>
                  <p:cNvSpPr>
                    <a:spLocks noChangeAspect="1"/>
                  </p:cNvSpPr>
                  <p:nvPr/>
                </p:nvSpPr>
                <p:spPr bwMode="auto">
                  <a:xfrm>
                    <a:off x="2995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640" name="Freeform 916"/>
                <p:cNvSpPr>
                  <a:spLocks noChangeAspect="1"/>
                </p:cNvSpPr>
                <p:nvPr/>
              </p:nvSpPr>
              <p:spPr bwMode="auto">
                <a:xfrm>
                  <a:off x="3065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641" name="Freeform 917"/>
                <p:cNvSpPr>
                  <a:spLocks noChangeAspect="1"/>
                </p:cNvSpPr>
                <p:nvPr/>
              </p:nvSpPr>
              <p:spPr bwMode="auto">
                <a:xfrm>
                  <a:off x="3042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</p:grpSp>
        <p:grpSp>
          <p:nvGrpSpPr>
            <p:cNvPr id="39957" name="Group 918"/>
            <p:cNvGrpSpPr>
              <a:grpSpLocks noChangeAspect="1"/>
            </p:cNvGrpSpPr>
            <p:nvPr/>
          </p:nvGrpSpPr>
          <p:grpSpPr bwMode="auto">
            <a:xfrm>
              <a:off x="1377" y="2009"/>
              <a:ext cx="123" cy="101"/>
              <a:chOff x="3146" y="2956"/>
              <a:chExt cx="234" cy="201"/>
            </a:xfrm>
          </p:grpSpPr>
          <p:grpSp>
            <p:nvGrpSpPr>
              <p:cNvPr id="40613" name="Group 919"/>
              <p:cNvGrpSpPr>
                <a:grpSpLocks noChangeAspect="1"/>
              </p:cNvGrpSpPr>
              <p:nvPr/>
            </p:nvGrpSpPr>
            <p:grpSpPr bwMode="auto">
              <a:xfrm>
                <a:off x="3146" y="3107"/>
                <a:ext cx="234" cy="50"/>
                <a:chOff x="3146" y="3107"/>
                <a:chExt cx="234" cy="50"/>
              </a:xfrm>
            </p:grpSpPr>
            <p:grpSp>
              <p:nvGrpSpPr>
                <p:cNvPr id="40626" name="Group 920"/>
                <p:cNvGrpSpPr>
                  <a:grpSpLocks noChangeAspect="1"/>
                </p:cNvGrpSpPr>
                <p:nvPr/>
              </p:nvGrpSpPr>
              <p:grpSpPr bwMode="auto">
                <a:xfrm>
                  <a:off x="3146" y="3107"/>
                  <a:ext cx="187" cy="50"/>
                  <a:chOff x="3146" y="3107"/>
                  <a:chExt cx="187" cy="50"/>
                </a:xfrm>
              </p:grpSpPr>
              <p:sp>
                <p:nvSpPr>
                  <p:cNvPr id="40629" name="Freeform 921"/>
                  <p:cNvSpPr>
                    <a:spLocks noChangeAspect="1"/>
                  </p:cNvSpPr>
                  <p:nvPr/>
                </p:nvSpPr>
                <p:spPr bwMode="auto">
                  <a:xfrm>
                    <a:off x="3170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30" name="Freeform 922"/>
                  <p:cNvSpPr>
                    <a:spLocks noChangeAspect="1"/>
                  </p:cNvSpPr>
                  <p:nvPr/>
                </p:nvSpPr>
                <p:spPr bwMode="auto">
                  <a:xfrm>
                    <a:off x="3146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31" name="Freeform 923"/>
                  <p:cNvSpPr>
                    <a:spLocks noChangeAspect="1"/>
                  </p:cNvSpPr>
                  <p:nvPr/>
                </p:nvSpPr>
                <p:spPr bwMode="auto">
                  <a:xfrm>
                    <a:off x="3217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32" name="Freeform 924"/>
                  <p:cNvSpPr>
                    <a:spLocks noChangeAspect="1"/>
                  </p:cNvSpPr>
                  <p:nvPr/>
                </p:nvSpPr>
                <p:spPr bwMode="auto">
                  <a:xfrm>
                    <a:off x="3193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33" name="Freeform 925"/>
                  <p:cNvSpPr>
                    <a:spLocks noChangeAspect="1"/>
                  </p:cNvSpPr>
                  <p:nvPr/>
                </p:nvSpPr>
                <p:spPr bwMode="auto">
                  <a:xfrm>
                    <a:off x="3263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34" name="Freeform 926"/>
                  <p:cNvSpPr>
                    <a:spLocks noChangeAspect="1"/>
                  </p:cNvSpPr>
                  <p:nvPr/>
                </p:nvSpPr>
                <p:spPr bwMode="auto">
                  <a:xfrm>
                    <a:off x="3240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35" name="Freeform 927"/>
                  <p:cNvSpPr>
                    <a:spLocks noChangeAspect="1"/>
                  </p:cNvSpPr>
                  <p:nvPr/>
                </p:nvSpPr>
                <p:spPr bwMode="auto">
                  <a:xfrm>
                    <a:off x="3310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36" name="Freeform 928"/>
                  <p:cNvSpPr>
                    <a:spLocks noChangeAspect="1"/>
                  </p:cNvSpPr>
                  <p:nvPr/>
                </p:nvSpPr>
                <p:spPr bwMode="auto">
                  <a:xfrm>
                    <a:off x="3286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627" name="Freeform 929"/>
                <p:cNvSpPr>
                  <a:spLocks noChangeAspect="1"/>
                </p:cNvSpPr>
                <p:nvPr/>
              </p:nvSpPr>
              <p:spPr bwMode="auto">
                <a:xfrm>
                  <a:off x="3357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628" name="Freeform 930"/>
                <p:cNvSpPr>
                  <a:spLocks noChangeAspect="1"/>
                </p:cNvSpPr>
                <p:nvPr/>
              </p:nvSpPr>
              <p:spPr bwMode="auto">
                <a:xfrm>
                  <a:off x="3333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grpSp>
            <p:nvGrpSpPr>
              <p:cNvPr id="40614" name="Group 931"/>
              <p:cNvGrpSpPr>
                <a:grpSpLocks noChangeAspect="1"/>
              </p:cNvGrpSpPr>
              <p:nvPr/>
            </p:nvGrpSpPr>
            <p:grpSpPr bwMode="auto">
              <a:xfrm>
                <a:off x="3146" y="2956"/>
                <a:ext cx="234" cy="50"/>
                <a:chOff x="3146" y="2956"/>
                <a:chExt cx="234" cy="50"/>
              </a:xfrm>
            </p:grpSpPr>
            <p:grpSp>
              <p:nvGrpSpPr>
                <p:cNvPr id="40615" name="Group 932"/>
                <p:cNvGrpSpPr>
                  <a:grpSpLocks noChangeAspect="1"/>
                </p:cNvGrpSpPr>
                <p:nvPr/>
              </p:nvGrpSpPr>
              <p:grpSpPr bwMode="auto">
                <a:xfrm>
                  <a:off x="3146" y="2956"/>
                  <a:ext cx="187" cy="50"/>
                  <a:chOff x="3146" y="2956"/>
                  <a:chExt cx="187" cy="50"/>
                </a:xfrm>
              </p:grpSpPr>
              <p:sp>
                <p:nvSpPr>
                  <p:cNvPr id="40618" name="Freeform 933"/>
                  <p:cNvSpPr>
                    <a:spLocks noChangeAspect="1"/>
                  </p:cNvSpPr>
                  <p:nvPr/>
                </p:nvSpPr>
                <p:spPr bwMode="auto">
                  <a:xfrm>
                    <a:off x="3170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19" name="Freeform 934"/>
                  <p:cNvSpPr>
                    <a:spLocks noChangeAspect="1"/>
                  </p:cNvSpPr>
                  <p:nvPr/>
                </p:nvSpPr>
                <p:spPr bwMode="auto">
                  <a:xfrm>
                    <a:off x="3146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20" name="Freeform 935"/>
                  <p:cNvSpPr>
                    <a:spLocks noChangeAspect="1"/>
                  </p:cNvSpPr>
                  <p:nvPr/>
                </p:nvSpPr>
                <p:spPr bwMode="auto">
                  <a:xfrm>
                    <a:off x="3217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21" name="Freeform 936"/>
                  <p:cNvSpPr>
                    <a:spLocks noChangeAspect="1"/>
                  </p:cNvSpPr>
                  <p:nvPr/>
                </p:nvSpPr>
                <p:spPr bwMode="auto">
                  <a:xfrm>
                    <a:off x="3193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22" name="Freeform 937"/>
                  <p:cNvSpPr>
                    <a:spLocks noChangeAspect="1"/>
                  </p:cNvSpPr>
                  <p:nvPr/>
                </p:nvSpPr>
                <p:spPr bwMode="auto">
                  <a:xfrm>
                    <a:off x="3263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23" name="Freeform 938"/>
                  <p:cNvSpPr>
                    <a:spLocks noChangeAspect="1"/>
                  </p:cNvSpPr>
                  <p:nvPr/>
                </p:nvSpPr>
                <p:spPr bwMode="auto">
                  <a:xfrm>
                    <a:off x="3240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24" name="Freeform 939"/>
                  <p:cNvSpPr>
                    <a:spLocks noChangeAspect="1"/>
                  </p:cNvSpPr>
                  <p:nvPr/>
                </p:nvSpPr>
                <p:spPr bwMode="auto">
                  <a:xfrm>
                    <a:off x="3310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25" name="Freeform 940"/>
                  <p:cNvSpPr>
                    <a:spLocks noChangeAspect="1"/>
                  </p:cNvSpPr>
                  <p:nvPr/>
                </p:nvSpPr>
                <p:spPr bwMode="auto">
                  <a:xfrm>
                    <a:off x="3286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616" name="Freeform 941"/>
                <p:cNvSpPr>
                  <a:spLocks noChangeAspect="1"/>
                </p:cNvSpPr>
                <p:nvPr/>
              </p:nvSpPr>
              <p:spPr bwMode="auto">
                <a:xfrm>
                  <a:off x="3357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617" name="Freeform 942"/>
                <p:cNvSpPr>
                  <a:spLocks noChangeAspect="1"/>
                </p:cNvSpPr>
                <p:nvPr/>
              </p:nvSpPr>
              <p:spPr bwMode="auto">
                <a:xfrm>
                  <a:off x="3333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</p:grpSp>
        <p:grpSp>
          <p:nvGrpSpPr>
            <p:cNvPr id="39958" name="Group 945"/>
            <p:cNvGrpSpPr>
              <a:grpSpLocks noChangeAspect="1"/>
            </p:cNvGrpSpPr>
            <p:nvPr/>
          </p:nvGrpSpPr>
          <p:grpSpPr bwMode="auto">
            <a:xfrm>
              <a:off x="585" y="2060"/>
              <a:ext cx="328" cy="312"/>
              <a:chOff x="1644" y="3059"/>
              <a:chExt cx="622" cy="621"/>
            </a:xfrm>
          </p:grpSpPr>
          <p:sp>
            <p:nvSpPr>
              <p:cNvPr id="40610" name="Freeform 946"/>
              <p:cNvSpPr>
                <a:spLocks noChangeAspect="1"/>
              </p:cNvSpPr>
              <p:nvPr/>
            </p:nvSpPr>
            <p:spPr bwMode="auto">
              <a:xfrm>
                <a:off x="1644" y="3507"/>
                <a:ext cx="233" cy="173"/>
              </a:xfrm>
              <a:custGeom>
                <a:avLst/>
                <a:gdLst>
                  <a:gd name="T0" fmla="*/ 0 w 233"/>
                  <a:gd name="T1" fmla="*/ 173 h 173"/>
                  <a:gd name="T2" fmla="*/ 233 w 233"/>
                  <a:gd name="T3" fmla="*/ 0 h 173"/>
                  <a:gd name="T4" fmla="*/ 0 60000 65536"/>
                  <a:gd name="T5" fmla="*/ 0 60000 65536"/>
                  <a:gd name="T6" fmla="*/ 0 w 233"/>
                  <a:gd name="T7" fmla="*/ 0 h 173"/>
                  <a:gd name="T8" fmla="*/ 233 w 233"/>
                  <a:gd name="T9" fmla="*/ 173 h 1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3" h="173">
                    <a:moveTo>
                      <a:pt x="0" y="173"/>
                    </a:moveTo>
                    <a:cubicBezTo>
                      <a:pt x="93" y="169"/>
                      <a:pt x="180" y="105"/>
                      <a:pt x="23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611" name="Line 947"/>
              <p:cNvSpPr>
                <a:spLocks noChangeAspect="1" noChangeShapeType="1"/>
              </p:cNvSpPr>
              <p:nvPr/>
            </p:nvSpPr>
            <p:spPr bwMode="auto">
              <a:xfrm flipV="1">
                <a:off x="1877" y="3226"/>
                <a:ext cx="152" cy="28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12" name="Freeform 948"/>
              <p:cNvSpPr>
                <a:spLocks noChangeAspect="1"/>
              </p:cNvSpPr>
              <p:nvPr/>
            </p:nvSpPr>
            <p:spPr bwMode="auto">
              <a:xfrm>
                <a:off x="2029" y="3059"/>
                <a:ext cx="237" cy="167"/>
              </a:xfrm>
              <a:custGeom>
                <a:avLst/>
                <a:gdLst>
                  <a:gd name="T0" fmla="*/ 237 w 237"/>
                  <a:gd name="T1" fmla="*/ 0 h 167"/>
                  <a:gd name="T2" fmla="*/ 0 w 237"/>
                  <a:gd name="T3" fmla="*/ 167 h 167"/>
                  <a:gd name="T4" fmla="*/ 0 60000 65536"/>
                  <a:gd name="T5" fmla="*/ 0 60000 65536"/>
                  <a:gd name="T6" fmla="*/ 0 w 237"/>
                  <a:gd name="T7" fmla="*/ 0 h 167"/>
                  <a:gd name="T8" fmla="*/ 237 w 237"/>
                  <a:gd name="T9" fmla="*/ 167 h 1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7" h="167">
                    <a:moveTo>
                      <a:pt x="237" y="0"/>
                    </a:moveTo>
                    <a:cubicBezTo>
                      <a:pt x="143" y="2"/>
                      <a:pt x="55" y="64"/>
                      <a:pt x="0" y="167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39959" name="Freeform 949"/>
            <p:cNvSpPr>
              <a:spLocks noChangeAspect="1" noEditPoints="1"/>
            </p:cNvSpPr>
            <p:nvPr/>
          </p:nvSpPr>
          <p:spPr bwMode="auto">
            <a:xfrm>
              <a:off x="261" y="2361"/>
              <a:ext cx="338" cy="22"/>
            </a:xfrm>
            <a:custGeom>
              <a:avLst/>
              <a:gdLst>
                <a:gd name="T0" fmla="*/ 0 w 639"/>
                <a:gd name="T1" fmla="*/ 15 h 45"/>
                <a:gd name="T2" fmla="*/ 523 w 639"/>
                <a:gd name="T3" fmla="*/ 15 h 45"/>
                <a:gd name="T4" fmla="*/ 523 w 639"/>
                <a:gd name="T5" fmla="*/ 20 h 45"/>
                <a:gd name="T6" fmla="*/ 0 w 639"/>
                <a:gd name="T7" fmla="*/ 20 h 45"/>
                <a:gd name="T8" fmla="*/ 0 w 639"/>
                <a:gd name="T9" fmla="*/ 15 h 45"/>
                <a:gd name="T10" fmla="*/ 518 w 639"/>
                <a:gd name="T11" fmla="*/ 0 h 45"/>
                <a:gd name="T12" fmla="*/ 550 w 639"/>
                <a:gd name="T13" fmla="*/ 17 h 45"/>
                <a:gd name="T14" fmla="*/ 518 w 639"/>
                <a:gd name="T15" fmla="*/ 34 h 45"/>
                <a:gd name="T16" fmla="*/ 518 w 639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9"/>
                <a:gd name="T28" fmla="*/ 0 h 45"/>
                <a:gd name="T29" fmla="*/ 639 w 639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9" h="45">
                  <a:moveTo>
                    <a:pt x="0" y="19"/>
                  </a:moveTo>
                  <a:lnTo>
                    <a:pt x="608" y="19"/>
                  </a:lnTo>
                  <a:lnTo>
                    <a:pt x="608" y="26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602" y="0"/>
                  </a:moveTo>
                  <a:lnTo>
                    <a:pt x="639" y="22"/>
                  </a:lnTo>
                  <a:lnTo>
                    <a:pt x="602" y="4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39960" name="Group 950"/>
            <p:cNvGrpSpPr>
              <a:grpSpLocks noChangeAspect="1"/>
            </p:cNvGrpSpPr>
            <p:nvPr/>
          </p:nvGrpSpPr>
          <p:grpSpPr bwMode="auto">
            <a:xfrm>
              <a:off x="452" y="2009"/>
              <a:ext cx="124" cy="101"/>
              <a:chOff x="1393" y="2956"/>
              <a:chExt cx="235" cy="201"/>
            </a:xfrm>
          </p:grpSpPr>
          <p:grpSp>
            <p:nvGrpSpPr>
              <p:cNvPr id="40586" name="Group 951"/>
              <p:cNvGrpSpPr>
                <a:grpSpLocks noChangeAspect="1"/>
              </p:cNvGrpSpPr>
              <p:nvPr/>
            </p:nvGrpSpPr>
            <p:grpSpPr bwMode="auto">
              <a:xfrm>
                <a:off x="1393" y="3107"/>
                <a:ext cx="235" cy="50"/>
                <a:chOff x="1393" y="3107"/>
                <a:chExt cx="235" cy="50"/>
              </a:xfrm>
            </p:grpSpPr>
            <p:grpSp>
              <p:nvGrpSpPr>
                <p:cNvPr id="40599" name="Group 952"/>
                <p:cNvGrpSpPr>
                  <a:grpSpLocks noChangeAspect="1"/>
                </p:cNvGrpSpPr>
                <p:nvPr/>
              </p:nvGrpSpPr>
              <p:grpSpPr bwMode="auto">
                <a:xfrm>
                  <a:off x="1393" y="3107"/>
                  <a:ext cx="188" cy="50"/>
                  <a:chOff x="1393" y="3107"/>
                  <a:chExt cx="188" cy="50"/>
                </a:xfrm>
              </p:grpSpPr>
              <p:sp>
                <p:nvSpPr>
                  <p:cNvPr id="40602" name="Freeform 953"/>
                  <p:cNvSpPr>
                    <a:spLocks noChangeAspect="1"/>
                  </p:cNvSpPr>
                  <p:nvPr/>
                </p:nvSpPr>
                <p:spPr bwMode="auto">
                  <a:xfrm>
                    <a:off x="1416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4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03" name="Freeform 954"/>
                  <p:cNvSpPr>
                    <a:spLocks noChangeAspect="1"/>
                  </p:cNvSpPr>
                  <p:nvPr/>
                </p:nvSpPr>
                <p:spPr bwMode="auto">
                  <a:xfrm>
                    <a:off x="1393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04" name="Freeform 955"/>
                  <p:cNvSpPr>
                    <a:spLocks noChangeAspect="1"/>
                  </p:cNvSpPr>
                  <p:nvPr/>
                </p:nvSpPr>
                <p:spPr bwMode="auto">
                  <a:xfrm>
                    <a:off x="1463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4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05" name="Freeform 956"/>
                  <p:cNvSpPr>
                    <a:spLocks noChangeAspect="1"/>
                  </p:cNvSpPr>
                  <p:nvPr/>
                </p:nvSpPr>
                <p:spPr bwMode="auto">
                  <a:xfrm>
                    <a:off x="1440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06" name="Freeform 957"/>
                  <p:cNvSpPr>
                    <a:spLocks noChangeAspect="1"/>
                  </p:cNvSpPr>
                  <p:nvPr/>
                </p:nvSpPr>
                <p:spPr bwMode="auto">
                  <a:xfrm>
                    <a:off x="1511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07" name="Freeform 958"/>
                  <p:cNvSpPr>
                    <a:spLocks noChangeAspect="1"/>
                  </p:cNvSpPr>
                  <p:nvPr/>
                </p:nvSpPr>
                <p:spPr bwMode="auto">
                  <a:xfrm>
                    <a:off x="1487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08" name="Freeform 959"/>
                  <p:cNvSpPr>
                    <a:spLocks noChangeAspect="1"/>
                  </p:cNvSpPr>
                  <p:nvPr/>
                </p:nvSpPr>
                <p:spPr bwMode="auto">
                  <a:xfrm>
                    <a:off x="1558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609" name="Freeform 960"/>
                  <p:cNvSpPr>
                    <a:spLocks noChangeAspect="1"/>
                  </p:cNvSpPr>
                  <p:nvPr/>
                </p:nvSpPr>
                <p:spPr bwMode="auto">
                  <a:xfrm>
                    <a:off x="1534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600" name="Freeform 961"/>
                <p:cNvSpPr>
                  <a:spLocks noChangeAspect="1"/>
                </p:cNvSpPr>
                <p:nvPr/>
              </p:nvSpPr>
              <p:spPr bwMode="auto">
                <a:xfrm>
                  <a:off x="1605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601" name="Freeform 962"/>
                <p:cNvSpPr>
                  <a:spLocks noChangeAspect="1"/>
                </p:cNvSpPr>
                <p:nvPr/>
              </p:nvSpPr>
              <p:spPr bwMode="auto">
                <a:xfrm>
                  <a:off x="1581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grpSp>
            <p:nvGrpSpPr>
              <p:cNvPr id="40587" name="Group 963"/>
              <p:cNvGrpSpPr>
                <a:grpSpLocks noChangeAspect="1"/>
              </p:cNvGrpSpPr>
              <p:nvPr/>
            </p:nvGrpSpPr>
            <p:grpSpPr bwMode="auto">
              <a:xfrm>
                <a:off x="1393" y="2956"/>
                <a:ext cx="235" cy="50"/>
                <a:chOff x="1393" y="2956"/>
                <a:chExt cx="235" cy="50"/>
              </a:xfrm>
            </p:grpSpPr>
            <p:grpSp>
              <p:nvGrpSpPr>
                <p:cNvPr id="40588" name="Group 964"/>
                <p:cNvGrpSpPr>
                  <a:grpSpLocks noChangeAspect="1"/>
                </p:cNvGrpSpPr>
                <p:nvPr/>
              </p:nvGrpSpPr>
              <p:grpSpPr bwMode="auto">
                <a:xfrm>
                  <a:off x="1393" y="2956"/>
                  <a:ext cx="188" cy="50"/>
                  <a:chOff x="1393" y="2956"/>
                  <a:chExt cx="188" cy="50"/>
                </a:xfrm>
              </p:grpSpPr>
              <p:sp>
                <p:nvSpPr>
                  <p:cNvPr id="40591" name="Freeform 965"/>
                  <p:cNvSpPr>
                    <a:spLocks noChangeAspect="1"/>
                  </p:cNvSpPr>
                  <p:nvPr/>
                </p:nvSpPr>
                <p:spPr bwMode="auto">
                  <a:xfrm>
                    <a:off x="1416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92" name="Freeform 966"/>
                  <p:cNvSpPr>
                    <a:spLocks noChangeAspect="1"/>
                  </p:cNvSpPr>
                  <p:nvPr/>
                </p:nvSpPr>
                <p:spPr bwMode="auto">
                  <a:xfrm>
                    <a:off x="1393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93" name="Freeform 967"/>
                  <p:cNvSpPr>
                    <a:spLocks noChangeAspect="1"/>
                  </p:cNvSpPr>
                  <p:nvPr/>
                </p:nvSpPr>
                <p:spPr bwMode="auto">
                  <a:xfrm>
                    <a:off x="1463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94" name="Freeform 968"/>
                  <p:cNvSpPr>
                    <a:spLocks noChangeAspect="1"/>
                  </p:cNvSpPr>
                  <p:nvPr/>
                </p:nvSpPr>
                <p:spPr bwMode="auto">
                  <a:xfrm>
                    <a:off x="1440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95" name="Freeform 969"/>
                  <p:cNvSpPr>
                    <a:spLocks noChangeAspect="1"/>
                  </p:cNvSpPr>
                  <p:nvPr/>
                </p:nvSpPr>
                <p:spPr bwMode="auto">
                  <a:xfrm>
                    <a:off x="1511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96" name="Freeform 970"/>
                  <p:cNvSpPr>
                    <a:spLocks noChangeAspect="1"/>
                  </p:cNvSpPr>
                  <p:nvPr/>
                </p:nvSpPr>
                <p:spPr bwMode="auto">
                  <a:xfrm>
                    <a:off x="1487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97" name="Freeform 971"/>
                  <p:cNvSpPr>
                    <a:spLocks noChangeAspect="1"/>
                  </p:cNvSpPr>
                  <p:nvPr/>
                </p:nvSpPr>
                <p:spPr bwMode="auto">
                  <a:xfrm>
                    <a:off x="1558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98" name="Freeform 972"/>
                  <p:cNvSpPr>
                    <a:spLocks noChangeAspect="1"/>
                  </p:cNvSpPr>
                  <p:nvPr/>
                </p:nvSpPr>
                <p:spPr bwMode="auto">
                  <a:xfrm>
                    <a:off x="1534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589" name="Freeform 973"/>
                <p:cNvSpPr>
                  <a:spLocks noChangeAspect="1"/>
                </p:cNvSpPr>
                <p:nvPr/>
              </p:nvSpPr>
              <p:spPr bwMode="auto">
                <a:xfrm>
                  <a:off x="1605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90" name="Freeform 974"/>
                <p:cNvSpPr>
                  <a:spLocks noChangeAspect="1"/>
                </p:cNvSpPr>
                <p:nvPr/>
              </p:nvSpPr>
              <p:spPr bwMode="auto">
                <a:xfrm>
                  <a:off x="1581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</p:grpSp>
        <p:grpSp>
          <p:nvGrpSpPr>
            <p:cNvPr id="39961" name="Group 975"/>
            <p:cNvGrpSpPr>
              <a:grpSpLocks noChangeAspect="1"/>
            </p:cNvGrpSpPr>
            <p:nvPr/>
          </p:nvGrpSpPr>
          <p:grpSpPr bwMode="auto">
            <a:xfrm>
              <a:off x="452" y="2314"/>
              <a:ext cx="124" cy="102"/>
              <a:chOff x="1393" y="3565"/>
              <a:chExt cx="235" cy="202"/>
            </a:xfrm>
          </p:grpSpPr>
          <p:grpSp>
            <p:nvGrpSpPr>
              <p:cNvPr id="40562" name="Group 976"/>
              <p:cNvGrpSpPr>
                <a:grpSpLocks noChangeAspect="1"/>
              </p:cNvGrpSpPr>
              <p:nvPr/>
            </p:nvGrpSpPr>
            <p:grpSpPr bwMode="auto">
              <a:xfrm>
                <a:off x="1393" y="3716"/>
                <a:ext cx="235" cy="51"/>
                <a:chOff x="1393" y="3716"/>
                <a:chExt cx="235" cy="51"/>
              </a:xfrm>
            </p:grpSpPr>
            <p:grpSp>
              <p:nvGrpSpPr>
                <p:cNvPr id="40575" name="Group 977"/>
                <p:cNvGrpSpPr>
                  <a:grpSpLocks noChangeAspect="1"/>
                </p:cNvGrpSpPr>
                <p:nvPr/>
              </p:nvGrpSpPr>
              <p:grpSpPr bwMode="auto">
                <a:xfrm>
                  <a:off x="1393" y="3716"/>
                  <a:ext cx="188" cy="51"/>
                  <a:chOff x="1393" y="3716"/>
                  <a:chExt cx="188" cy="51"/>
                </a:xfrm>
              </p:grpSpPr>
              <p:sp>
                <p:nvSpPr>
                  <p:cNvPr id="40578" name="Freeform 978"/>
                  <p:cNvSpPr>
                    <a:spLocks noChangeAspect="1"/>
                  </p:cNvSpPr>
                  <p:nvPr/>
                </p:nvSpPr>
                <p:spPr bwMode="auto">
                  <a:xfrm>
                    <a:off x="1416" y="3716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79" name="Freeform 979"/>
                  <p:cNvSpPr>
                    <a:spLocks noChangeAspect="1"/>
                  </p:cNvSpPr>
                  <p:nvPr/>
                </p:nvSpPr>
                <p:spPr bwMode="auto">
                  <a:xfrm>
                    <a:off x="1393" y="3716"/>
                    <a:ext cx="23" cy="51"/>
                  </a:xfrm>
                  <a:custGeom>
                    <a:avLst/>
                    <a:gdLst>
                      <a:gd name="T0" fmla="*/ 23 w 23"/>
                      <a:gd name="T1" fmla="*/ 51 h 51"/>
                      <a:gd name="T2" fmla="*/ 0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80" name="Freeform 980"/>
                  <p:cNvSpPr>
                    <a:spLocks noChangeAspect="1"/>
                  </p:cNvSpPr>
                  <p:nvPr/>
                </p:nvSpPr>
                <p:spPr bwMode="auto">
                  <a:xfrm>
                    <a:off x="1463" y="3716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81" name="Freeform 981"/>
                  <p:cNvSpPr>
                    <a:spLocks noChangeAspect="1"/>
                  </p:cNvSpPr>
                  <p:nvPr/>
                </p:nvSpPr>
                <p:spPr bwMode="auto">
                  <a:xfrm>
                    <a:off x="1440" y="3716"/>
                    <a:ext cx="23" cy="51"/>
                  </a:xfrm>
                  <a:custGeom>
                    <a:avLst/>
                    <a:gdLst>
                      <a:gd name="T0" fmla="*/ 23 w 23"/>
                      <a:gd name="T1" fmla="*/ 51 h 51"/>
                      <a:gd name="T2" fmla="*/ 0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23" y="51"/>
                        </a:moveTo>
                        <a:cubicBezTo>
                          <a:pt x="11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82" name="Freeform 982"/>
                  <p:cNvSpPr>
                    <a:spLocks noChangeAspect="1"/>
                  </p:cNvSpPr>
                  <p:nvPr/>
                </p:nvSpPr>
                <p:spPr bwMode="auto">
                  <a:xfrm>
                    <a:off x="1511" y="3716"/>
                    <a:ext cx="23" cy="51"/>
                  </a:xfrm>
                  <a:custGeom>
                    <a:avLst/>
                    <a:gdLst>
                      <a:gd name="T0" fmla="*/ 0 w 23"/>
                      <a:gd name="T1" fmla="*/ 51 h 51"/>
                      <a:gd name="T2" fmla="*/ 23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0" y="51"/>
                        </a:moveTo>
                        <a:cubicBezTo>
                          <a:pt x="13" y="51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83" name="Freeform 983"/>
                  <p:cNvSpPr>
                    <a:spLocks noChangeAspect="1"/>
                  </p:cNvSpPr>
                  <p:nvPr/>
                </p:nvSpPr>
                <p:spPr bwMode="auto">
                  <a:xfrm>
                    <a:off x="1487" y="3716"/>
                    <a:ext cx="24" cy="51"/>
                  </a:xfrm>
                  <a:custGeom>
                    <a:avLst/>
                    <a:gdLst>
                      <a:gd name="T0" fmla="*/ 24 w 24"/>
                      <a:gd name="T1" fmla="*/ 51 h 51"/>
                      <a:gd name="T2" fmla="*/ 0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24" y="51"/>
                        </a:moveTo>
                        <a:cubicBezTo>
                          <a:pt x="11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84" name="Freeform 984"/>
                  <p:cNvSpPr>
                    <a:spLocks noChangeAspect="1"/>
                  </p:cNvSpPr>
                  <p:nvPr/>
                </p:nvSpPr>
                <p:spPr bwMode="auto">
                  <a:xfrm>
                    <a:off x="1558" y="3716"/>
                    <a:ext cx="23" cy="51"/>
                  </a:xfrm>
                  <a:custGeom>
                    <a:avLst/>
                    <a:gdLst>
                      <a:gd name="T0" fmla="*/ 0 w 23"/>
                      <a:gd name="T1" fmla="*/ 51 h 51"/>
                      <a:gd name="T2" fmla="*/ 23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0" y="51"/>
                        </a:moveTo>
                        <a:cubicBezTo>
                          <a:pt x="13" y="51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85" name="Freeform 985"/>
                  <p:cNvSpPr>
                    <a:spLocks noChangeAspect="1"/>
                  </p:cNvSpPr>
                  <p:nvPr/>
                </p:nvSpPr>
                <p:spPr bwMode="auto">
                  <a:xfrm>
                    <a:off x="1534" y="3716"/>
                    <a:ext cx="24" cy="51"/>
                  </a:xfrm>
                  <a:custGeom>
                    <a:avLst/>
                    <a:gdLst>
                      <a:gd name="T0" fmla="*/ 24 w 24"/>
                      <a:gd name="T1" fmla="*/ 51 h 51"/>
                      <a:gd name="T2" fmla="*/ 0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24" y="51"/>
                        </a:moveTo>
                        <a:cubicBezTo>
                          <a:pt x="11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576" name="Freeform 986"/>
                <p:cNvSpPr>
                  <a:spLocks noChangeAspect="1"/>
                </p:cNvSpPr>
                <p:nvPr/>
              </p:nvSpPr>
              <p:spPr bwMode="auto">
                <a:xfrm>
                  <a:off x="1605" y="3716"/>
                  <a:ext cx="23" cy="51"/>
                </a:xfrm>
                <a:custGeom>
                  <a:avLst/>
                  <a:gdLst>
                    <a:gd name="T0" fmla="*/ 0 w 23"/>
                    <a:gd name="T1" fmla="*/ 51 h 51"/>
                    <a:gd name="T2" fmla="*/ 23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77" name="Freeform 987"/>
                <p:cNvSpPr>
                  <a:spLocks noChangeAspect="1"/>
                </p:cNvSpPr>
                <p:nvPr/>
              </p:nvSpPr>
              <p:spPr bwMode="auto">
                <a:xfrm>
                  <a:off x="1581" y="3716"/>
                  <a:ext cx="24" cy="51"/>
                </a:xfrm>
                <a:custGeom>
                  <a:avLst/>
                  <a:gdLst>
                    <a:gd name="T0" fmla="*/ 24 w 24"/>
                    <a:gd name="T1" fmla="*/ 51 h 51"/>
                    <a:gd name="T2" fmla="*/ 0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grpSp>
            <p:nvGrpSpPr>
              <p:cNvPr id="40563" name="Group 988"/>
              <p:cNvGrpSpPr>
                <a:grpSpLocks noChangeAspect="1"/>
              </p:cNvGrpSpPr>
              <p:nvPr/>
            </p:nvGrpSpPr>
            <p:grpSpPr bwMode="auto">
              <a:xfrm>
                <a:off x="1393" y="3565"/>
                <a:ext cx="235" cy="50"/>
                <a:chOff x="1393" y="3565"/>
                <a:chExt cx="235" cy="50"/>
              </a:xfrm>
            </p:grpSpPr>
            <p:grpSp>
              <p:nvGrpSpPr>
                <p:cNvPr id="40564" name="Group 989"/>
                <p:cNvGrpSpPr>
                  <a:grpSpLocks noChangeAspect="1"/>
                </p:cNvGrpSpPr>
                <p:nvPr/>
              </p:nvGrpSpPr>
              <p:grpSpPr bwMode="auto">
                <a:xfrm>
                  <a:off x="1393" y="3565"/>
                  <a:ext cx="188" cy="50"/>
                  <a:chOff x="1393" y="3565"/>
                  <a:chExt cx="188" cy="50"/>
                </a:xfrm>
              </p:grpSpPr>
              <p:sp>
                <p:nvSpPr>
                  <p:cNvPr id="40567" name="Freeform 990"/>
                  <p:cNvSpPr>
                    <a:spLocks noChangeAspect="1"/>
                  </p:cNvSpPr>
                  <p:nvPr/>
                </p:nvSpPr>
                <p:spPr bwMode="auto">
                  <a:xfrm>
                    <a:off x="1416" y="3565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68" name="Freeform 991"/>
                  <p:cNvSpPr>
                    <a:spLocks noChangeAspect="1"/>
                  </p:cNvSpPr>
                  <p:nvPr/>
                </p:nvSpPr>
                <p:spPr bwMode="auto">
                  <a:xfrm>
                    <a:off x="1393" y="3565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69" name="Freeform 992"/>
                  <p:cNvSpPr>
                    <a:spLocks noChangeAspect="1"/>
                  </p:cNvSpPr>
                  <p:nvPr/>
                </p:nvSpPr>
                <p:spPr bwMode="auto">
                  <a:xfrm>
                    <a:off x="1463" y="3565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70" name="Freeform 993"/>
                  <p:cNvSpPr>
                    <a:spLocks noChangeAspect="1"/>
                  </p:cNvSpPr>
                  <p:nvPr/>
                </p:nvSpPr>
                <p:spPr bwMode="auto">
                  <a:xfrm>
                    <a:off x="1440" y="3565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1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71" name="Freeform 994"/>
                  <p:cNvSpPr>
                    <a:spLocks noChangeAspect="1"/>
                  </p:cNvSpPr>
                  <p:nvPr/>
                </p:nvSpPr>
                <p:spPr bwMode="auto">
                  <a:xfrm>
                    <a:off x="1511" y="3565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3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72" name="Freeform 995"/>
                  <p:cNvSpPr>
                    <a:spLocks noChangeAspect="1"/>
                  </p:cNvSpPr>
                  <p:nvPr/>
                </p:nvSpPr>
                <p:spPr bwMode="auto">
                  <a:xfrm>
                    <a:off x="1487" y="3565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73" name="Freeform 996"/>
                  <p:cNvSpPr>
                    <a:spLocks noChangeAspect="1"/>
                  </p:cNvSpPr>
                  <p:nvPr/>
                </p:nvSpPr>
                <p:spPr bwMode="auto">
                  <a:xfrm>
                    <a:off x="1558" y="3565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3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74" name="Freeform 997"/>
                  <p:cNvSpPr>
                    <a:spLocks noChangeAspect="1"/>
                  </p:cNvSpPr>
                  <p:nvPr/>
                </p:nvSpPr>
                <p:spPr bwMode="auto">
                  <a:xfrm>
                    <a:off x="1534" y="3565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565" name="Freeform 998"/>
                <p:cNvSpPr>
                  <a:spLocks noChangeAspect="1"/>
                </p:cNvSpPr>
                <p:nvPr/>
              </p:nvSpPr>
              <p:spPr bwMode="auto">
                <a:xfrm>
                  <a:off x="1605" y="3565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66" name="Freeform 999"/>
                <p:cNvSpPr>
                  <a:spLocks noChangeAspect="1"/>
                </p:cNvSpPr>
                <p:nvPr/>
              </p:nvSpPr>
              <p:spPr bwMode="auto">
                <a:xfrm>
                  <a:off x="1581" y="3565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</p:grpSp>
        <p:grpSp>
          <p:nvGrpSpPr>
            <p:cNvPr id="39962" name="Group 1000"/>
            <p:cNvGrpSpPr>
              <a:grpSpLocks noChangeAspect="1"/>
            </p:cNvGrpSpPr>
            <p:nvPr/>
          </p:nvGrpSpPr>
          <p:grpSpPr bwMode="auto">
            <a:xfrm>
              <a:off x="956" y="1579"/>
              <a:ext cx="122" cy="102"/>
              <a:chOff x="2429" y="2100"/>
              <a:chExt cx="234" cy="202"/>
            </a:xfrm>
          </p:grpSpPr>
          <p:grpSp>
            <p:nvGrpSpPr>
              <p:cNvPr id="40538" name="Group 1001"/>
              <p:cNvGrpSpPr>
                <a:grpSpLocks noChangeAspect="1"/>
              </p:cNvGrpSpPr>
              <p:nvPr/>
            </p:nvGrpSpPr>
            <p:grpSpPr bwMode="auto">
              <a:xfrm>
                <a:off x="2429" y="2251"/>
                <a:ext cx="234" cy="51"/>
                <a:chOff x="2429" y="2251"/>
                <a:chExt cx="234" cy="51"/>
              </a:xfrm>
            </p:grpSpPr>
            <p:grpSp>
              <p:nvGrpSpPr>
                <p:cNvPr id="40551" name="Group 1002"/>
                <p:cNvGrpSpPr>
                  <a:grpSpLocks noChangeAspect="1"/>
                </p:cNvGrpSpPr>
                <p:nvPr/>
              </p:nvGrpSpPr>
              <p:grpSpPr bwMode="auto">
                <a:xfrm>
                  <a:off x="2429" y="2251"/>
                  <a:ext cx="187" cy="51"/>
                  <a:chOff x="2429" y="2251"/>
                  <a:chExt cx="187" cy="51"/>
                </a:xfrm>
              </p:grpSpPr>
              <p:sp>
                <p:nvSpPr>
                  <p:cNvPr id="40554" name="Freeform 1003"/>
                  <p:cNvSpPr>
                    <a:spLocks noChangeAspect="1"/>
                  </p:cNvSpPr>
                  <p:nvPr/>
                </p:nvSpPr>
                <p:spPr bwMode="auto">
                  <a:xfrm>
                    <a:off x="2452" y="2251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3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55" name="Freeform 1004"/>
                  <p:cNvSpPr>
                    <a:spLocks noChangeAspect="1"/>
                  </p:cNvSpPr>
                  <p:nvPr/>
                </p:nvSpPr>
                <p:spPr bwMode="auto">
                  <a:xfrm>
                    <a:off x="2429" y="2251"/>
                    <a:ext cx="23" cy="51"/>
                  </a:xfrm>
                  <a:custGeom>
                    <a:avLst/>
                    <a:gdLst>
                      <a:gd name="T0" fmla="*/ 23 w 23"/>
                      <a:gd name="T1" fmla="*/ 51 h 51"/>
                      <a:gd name="T2" fmla="*/ 0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56" name="Freeform 1005"/>
                  <p:cNvSpPr>
                    <a:spLocks noChangeAspect="1"/>
                  </p:cNvSpPr>
                  <p:nvPr/>
                </p:nvSpPr>
                <p:spPr bwMode="auto">
                  <a:xfrm>
                    <a:off x="2499" y="2251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3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57" name="Freeform 1006"/>
                  <p:cNvSpPr>
                    <a:spLocks noChangeAspect="1"/>
                  </p:cNvSpPr>
                  <p:nvPr/>
                </p:nvSpPr>
                <p:spPr bwMode="auto">
                  <a:xfrm>
                    <a:off x="2476" y="2251"/>
                    <a:ext cx="23" cy="51"/>
                  </a:xfrm>
                  <a:custGeom>
                    <a:avLst/>
                    <a:gdLst>
                      <a:gd name="T0" fmla="*/ 23 w 23"/>
                      <a:gd name="T1" fmla="*/ 51 h 51"/>
                      <a:gd name="T2" fmla="*/ 0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58" name="Freeform 1007"/>
                  <p:cNvSpPr>
                    <a:spLocks noChangeAspect="1"/>
                  </p:cNvSpPr>
                  <p:nvPr/>
                </p:nvSpPr>
                <p:spPr bwMode="auto">
                  <a:xfrm>
                    <a:off x="2545" y="2251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59" name="Freeform 1008"/>
                  <p:cNvSpPr>
                    <a:spLocks noChangeAspect="1"/>
                  </p:cNvSpPr>
                  <p:nvPr/>
                </p:nvSpPr>
                <p:spPr bwMode="auto">
                  <a:xfrm>
                    <a:off x="2523" y="2251"/>
                    <a:ext cx="22" cy="51"/>
                  </a:xfrm>
                  <a:custGeom>
                    <a:avLst/>
                    <a:gdLst>
                      <a:gd name="T0" fmla="*/ 22 w 22"/>
                      <a:gd name="T1" fmla="*/ 51 h 51"/>
                      <a:gd name="T2" fmla="*/ 0 w 22"/>
                      <a:gd name="T3" fmla="*/ 0 h 51"/>
                      <a:gd name="T4" fmla="*/ 0 60000 65536"/>
                      <a:gd name="T5" fmla="*/ 0 60000 65536"/>
                      <a:gd name="T6" fmla="*/ 0 w 22"/>
                      <a:gd name="T7" fmla="*/ 0 h 51"/>
                      <a:gd name="T8" fmla="*/ 22 w 22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" h="51">
                        <a:moveTo>
                          <a:pt x="22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60" name="Freeform 1009"/>
                  <p:cNvSpPr>
                    <a:spLocks noChangeAspect="1"/>
                  </p:cNvSpPr>
                  <p:nvPr/>
                </p:nvSpPr>
                <p:spPr bwMode="auto">
                  <a:xfrm>
                    <a:off x="2592" y="2251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61" name="Freeform 1010"/>
                  <p:cNvSpPr>
                    <a:spLocks noChangeAspect="1"/>
                  </p:cNvSpPr>
                  <p:nvPr/>
                </p:nvSpPr>
                <p:spPr bwMode="auto">
                  <a:xfrm>
                    <a:off x="2569" y="2251"/>
                    <a:ext cx="23" cy="51"/>
                  </a:xfrm>
                  <a:custGeom>
                    <a:avLst/>
                    <a:gdLst>
                      <a:gd name="T0" fmla="*/ 23 w 23"/>
                      <a:gd name="T1" fmla="*/ 51 h 51"/>
                      <a:gd name="T2" fmla="*/ 0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552" name="Freeform 1011"/>
                <p:cNvSpPr>
                  <a:spLocks noChangeAspect="1"/>
                </p:cNvSpPr>
                <p:nvPr/>
              </p:nvSpPr>
              <p:spPr bwMode="auto">
                <a:xfrm>
                  <a:off x="2640" y="2251"/>
                  <a:ext cx="23" cy="51"/>
                </a:xfrm>
                <a:custGeom>
                  <a:avLst/>
                  <a:gdLst>
                    <a:gd name="T0" fmla="*/ 0 w 23"/>
                    <a:gd name="T1" fmla="*/ 51 h 51"/>
                    <a:gd name="T2" fmla="*/ 23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53" name="Freeform 1012"/>
                <p:cNvSpPr>
                  <a:spLocks noChangeAspect="1"/>
                </p:cNvSpPr>
                <p:nvPr/>
              </p:nvSpPr>
              <p:spPr bwMode="auto">
                <a:xfrm>
                  <a:off x="2616" y="2251"/>
                  <a:ext cx="24" cy="51"/>
                </a:xfrm>
                <a:custGeom>
                  <a:avLst/>
                  <a:gdLst>
                    <a:gd name="T0" fmla="*/ 24 w 24"/>
                    <a:gd name="T1" fmla="*/ 51 h 51"/>
                    <a:gd name="T2" fmla="*/ 0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grpSp>
            <p:nvGrpSpPr>
              <p:cNvPr id="40539" name="Group 1013"/>
              <p:cNvGrpSpPr>
                <a:grpSpLocks noChangeAspect="1"/>
              </p:cNvGrpSpPr>
              <p:nvPr/>
            </p:nvGrpSpPr>
            <p:grpSpPr bwMode="auto">
              <a:xfrm>
                <a:off x="2429" y="2100"/>
                <a:ext cx="234" cy="50"/>
                <a:chOff x="2429" y="2100"/>
                <a:chExt cx="234" cy="50"/>
              </a:xfrm>
            </p:grpSpPr>
            <p:grpSp>
              <p:nvGrpSpPr>
                <p:cNvPr id="40540" name="Group 1014"/>
                <p:cNvGrpSpPr>
                  <a:grpSpLocks noChangeAspect="1"/>
                </p:cNvGrpSpPr>
                <p:nvPr/>
              </p:nvGrpSpPr>
              <p:grpSpPr bwMode="auto">
                <a:xfrm>
                  <a:off x="2429" y="2100"/>
                  <a:ext cx="187" cy="50"/>
                  <a:chOff x="2429" y="2100"/>
                  <a:chExt cx="187" cy="50"/>
                </a:xfrm>
              </p:grpSpPr>
              <p:sp>
                <p:nvSpPr>
                  <p:cNvPr id="40543" name="Freeform 1015"/>
                  <p:cNvSpPr>
                    <a:spLocks noChangeAspect="1"/>
                  </p:cNvSpPr>
                  <p:nvPr/>
                </p:nvSpPr>
                <p:spPr bwMode="auto">
                  <a:xfrm>
                    <a:off x="2452" y="2100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44" name="Freeform 1016"/>
                  <p:cNvSpPr>
                    <a:spLocks noChangeAspect="1"/>
                  </p:cNvSpPr>
                  <p:nvPr/>
                </p:nvSpPr>
                <p:spPr bwMode="auto">
                  <a:xfrm>
                    <a:off x="2429" y="2100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45" name="Freeform 1017"/>
                  <p:cNvSpPr>
                    <a:spLocks noChangeAspect="1"/>
                  </p:cNvSpPr>
                  <p:nvPr/>
                </p:nvSpPr>
                <p:spPr bwMode="auto">
                  <a:xfrm>
                    <a:off x="2499" y="2100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46" name="Freeform 1018"/>
                  <p:cNvSpPr>
                    <a:spLocks noChangeAspect="1"/>
                  </p:cNvSpPr>
                  <p:nvPr/>
                </p:nvSpPr>
                <p:spPr bwMode="auto">
                  <a:xfrm>
                    <a:off x="2476" y="2100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47" name="Freeform 1019"/>
                  <p:cNvSpPr>
                    <a:spLocks noChangeAspect="1"/>
                  </p:cNvSpPr>
                  <p:nvPr/>
                </p:nvSpPr>
                <p:spPr bwMode="auto">
                  <a:xfrm>
                    <a:off x="2545" y="2100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48" name="Freeform 1020"/>
                  <p:cNvSpPr>
                    <a:spLocks noChangeAspect="1"/>
                  </p:cNvSpPr>
                  <p:nvPr/>
                </p:nvSpPr>
                <p:spPr bwMode="auto">
                  <a:xfrm>
                    <a:off x="2523" y="2100"/>
                    <a:ext cx="22" cy="50"/>
                  </a:xfrm>
                  <a:custGeom>
                    <a:avLst/>
                    <a:gdLst>
                      <a:gd name="T0" fmla="*/ 22 w 22"/>
                      <a:gd name="T1" fmla="*/ 0 h 50"/>
                      <a:gd name="T2" fmla="*/ 0 w 22"/>
                      <a:gd name="T3" fmla="*/ 50 h 50"/>
                      <a:gd name="T4" fmla="*/ 0 60000 65536"/>
                      <a:gd name="T5" fmla="*/ 0 60000 65536"/>
                      <a:gd name="T6" fmla="*/ 0 w 22"/>
                      <a:gd name="T7" fmla="*/ 0 h 50"/>
                      <a:gd name="T8" fmla="*/ 22 w 22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" h="50">
                        <a:moveTo>
                          <a:pt x="22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49" name="Freeform 1021"/>
                  <p:cNvSpPr>
                    <a:spLocks noChangeAspect="1"/>
                  </p:cNvSpPr>
                  <p:nvPr/>
                </p:nvSpPr>
                <p:spPr bwMode="auto">
                  <a:xfrm>
                    <a:off x="2592" y="2100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  <p:sp>
                <p:nvSpPr>
                  <p:cNvPr id="40550" name="Freeform 1022"/>
                  <p:cNvSpPr>
                    <a:spLocks noChangeAspect="1"/>
                  </p:cNvSpPr>
                  <p:nvPr/>
                </p:nvSpPr>
                <p:spPr bwMode="auto">
                  <a:xfrm>
                    <a:off x="2569" y="2100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00" b="1"/>
                  </a:p>
                </p:txBody>
              </p:sp>
            </p:grpSp>
            <p:sp>
              <p:nvSpPr>
                <p:cNvPr id="40541" name="Freeform 1023"/>
                <p:cNvSpPr>
                  <a:spLocks noChangeAspect="1"/>
                </p:cNvSpPr>
                <p:nvPr/>
              </p:nvSpPr>
              <p:spPr bwMode="auto">
                <a:xfrm>
                  <a:off x="2640" y="2100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42" name="Freeform 1024"/>
                <p:cNvSpPr>
                  <a:spLocks noChangeAspect="1"/>
                </p:cNvSpPr>
                <p:nvPr/>
              </p:nvSpPr>
              <p:spPr bwMode="auto">
                <a:xfrm>
                  <a:off x="2616" y="2100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</p:grpSp>
        <p:grpSp>
          <p:nvGrpSpPr>
            <p:cNvPr id="39963" name="Group 1025"/>
            <p:cNvGrpSpPr>
              <a:grpSpLocks noChangeAspect="1"/>
            </p:cNvGrpSpPr>
            <p:nvPr/>
          </p:nvGrpSpPr>
          <p:grpSpPr bwMode="auto">
            <a:xfrm>
              <a:off x="1648" y="1548"/>
              <a:ext cx="41" cy="163"/>
              <a:chOff x="3514" y="2039"/>
              <a:chExt cx="77" cy="324"/>
            </a:xfrm>
          </p:grpSpPr>
          <p:sp>
            <p:nvSpPr>
              <p:cNvPr id="40536" name="Rectangle 1026"/>
              <p:cNvSpPr>
                <a:spLocks noChangeAspect="1" noChangeArrowheads="1"/>
              </p:cNvSpPr>
              <p:nvPr/>
            </p:nvSpPr>
            <p:spPr bwMode="auto">
              <a:xfrm>
                <a:off x="3514" y="2039"/>
                <a:ext cx="77" cy="324"/>
              </a:xfrm>
              <a:prstGeom prst="rect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537" name="Rectangle 1027"/>
              <p:cNvSpPr>
                <a:spLocks noChangeAspect="1" noChangeArrowheads="1"/>
              </p:cNvSpPr>
              <p:nvPr/>
            </p:nvSpPr>
            <p:spPr bwMode="auto">
              <a:xfrm>
                <a:off x="3514" y="2039"/>
                <a:ext cx="77" cy="324"/>
              </a:xfrm>
              <a:prstGeom prst="rect">
                <a:avLst/>
              </a:prstGeom>
              <a:solidFill>
                <a:schemeClr val="accent1"/>
              </a:solidFill>
              <a:ln w="2540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39964" name="Group 1028"/>
            <p:cNvGrpSpPr>
              <a:grpSpLocks noChangeAspect="1"/>
            </p:cNvGrpSpPr>
            <p:nvPr/>
          </p:nvGrpSpPr>
          <p:grpSpPr bwMode="auto">
            <a:xfrm>
              <a:off x="165" y="2321"/>
              <a:ext cx="23" cy="102"/>
              <a:chOff x="850" y="3579"/>
              <a:chExt cx="43" cy="202"/>
            </a:xfrm>
          </p:grpSpPr>
          <p:sp>
            <p:nvSpPr>
              <p:cNvPr id="40533" name="Line 1029"/>
              <p:cNvSpPr>
                <a:spLocks noChangeAspect="1" noChangeShapeType="1"/>
              </p:cNvSpPr>
              <p:nvPr/>
            </p:nvSpPr>
            <p:spPr bwMode="auto">
              <a:xfrm flipV="1">
                <a:off x="850" y="3620"/>
                <a:ext cx="0" cy="1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34" name="Line 1030"/>
              <p:cNvSpPr>
                <a:spLocks noChangeAspect="1" noChangeShapeType="1"/>
              </p:cNvSpPr>
              <p:nvPr/>
            </p:nvSpPr>
            <p:spPr bwMode="auto">
              <a:xfrm flipV="1">
                <a:off x="850" y="3579"/>
                <a:ext cx="43" cy="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35" name="Line 1031"/>
              <p:cNvSpPr>
                <a:spLocks noChangeAspect="1" noChangeShapeType="1"/>
              </p:cNvSpPr>
              <p:nvPr/>
            </p:nvSpPr>
            <p:spPr bwMode="auto">
              <a:xfrm>
                <a:off x="850" y="3734"/>
                <a:ext cx="43" cy="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65" name="Freeform 1032"/>
            <p:cNvSpPr>
              <a:spLocks noChangeAspect="1" noEditPoints="1"/>
            </p:cNvSpPr>
            <p:nvPr/>
          </p:nvSpPr>
          <p:spPr bwMode="auto">
            <a:xfrm>
              <a:off x="165" y="2360"/>
              <a:ext cx="133" cy="23"/>
            </a:xfrm>
            <a:custGeom>
              <a:avLst/>
              <a:gdLst>
                <a:gd name="T0" fmla="*/ 0 w 251"/>
                <a:gd name="T1" fmla="*/ 15 h 45"/>
                <a:gd name="T2" fmla="*/ 189 w 251"/>
                <a:gd name="T3" fmla="*/ 15 h 45"/>
                <a:gd name="T4" fmla="*/ 189 w 251"/>
                <a:gd name="T5" fmla="*/ 20 h 45"/>
                <a:gd name="T6" fmla="*/ 0 w 251"/>
                <a:gd name="T7" fmla="*/ 20 h 45"/>
                <a:gd name="T8" fmla="*/ 0 w 251"/>
                <a:gd name="T9" fmla="*/ 15 h 45"/>
                <a:gd name="T10" fmla="*/ 184 w 251"/>
                <a:gd name="T11" fmla="*/ 0 h 45"/>
                <a:gd name="T12" fmla="*/ 216 w 251"/>
                <a:gd name="T13" fmla="*/ 18 h 45"/>
                <a:gd name="T14" fmla="*/ 184 w 251"/>
                <a:gd name="T15" fmla="*/ 36 h 45"/>
                <a:gd name="T16" fmla="*/ 184 w 251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"/>
                <a:gd name="T28" fmla="*/ 0 h 45"/>
                <a:gd name="T29" fmla="*/ 251 w 251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" h="45">
                  <a:moveTo>
                    <a:pt x="0" y="19"/>
                  </a:moveTo>
                  <a:lnTo>
                    <a:pt x="220" y="19"/>
                  </a:lnTo>
                  <a:lnTo>
                    <a:pt x="220" y="26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214" y="0"/>
                  </a:moveTo>
                  <a:lnTo>
                    <a:pt x="251" y="23"/>
                  </a:lnTo>
                  <a:lnTo>
                    <a:pt x="214" y="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39966" name="Group 1033"/>
            <p:cNvGrpSpPr>
              <a:grpSpLocks noChangeAspect="1"/>
            </p:cNvGrpSpPr>
            <p:nvPr/>
          </p:nvGrpSpPr>
          <p:grpSpPr bwMode="auto">
            <a:xfrm>
              <a:off x="165" y="2009"/>
              <a:ext cx="23" cy="101"/>
              <a:chOff x="850" y="2956"/>
              <a:chExt cx="43" cy="201"/>
            </a:xfrm>
          </p:grpSpPr>
          <p:sp>
            <p:nvSpPr>
              <p:cNvPr id="40530" name="Line 1034"/>
              <p:cNvSpPr>
                <a:spLocks noChangeAspect="1" noChangeShapeType="1"/>
              </p:cNvSpPr>
              <p:nvPr/>
            </p:nvSpPr>
            <p:spPr bwMode="auto">
              <a:xfrm flipV="1">
                <a:off x="850" y="2996"/>
                <a:ext cx="0" cy="1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31" name="Line 1035"/>
              <p:cNvSpPr>
                <a:spLocks noChangeAspect="1" noChangeShapeType="1"/>
              </p:cNvSpPr>
              <p:nvPr/>
            </p:nvSpPr>
            <p:spPr bwMode="auto">
              <a:xfrm flipV="1">
                <a:off x="850" y="2956"/>
                <a:ext cx="43" cy="4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32" name="Line 1036"/>
              <p:cNvSpPr>
                <a:spLocks noChangeAspect="1" noChangeShapeType="1"/>
              </p:cNvSpPr>
              <p:nvPr/>
            </p:nvSpPr>
            <p:spPr bwMode="auto">
              <a:xfrm>
                <a:off x="850" y="3111"/>
                <a:ext cx="43" cy="4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67" name="Freeform 1037"/>
            <p:cNvSpPr>
              <a:spLocks noChangeAspect="1" noEditPoints="1"/>
            </p:cNvSpPr>
            <p:nvPr/>
          </p:nvSpPr>
          <p:spPr bwMode="auto">
            <a:xfrm>
              <a:off x="165" y="2048"/>
              <a:ext cx="133" cy="23"/>
            </a:xfrm>
            <a:custGeom>
              <a:avLst/>
              <a:gdLst>
                <a:gd name="T0" fmla="*/ 0 w 251"/>
                <a:gd name="T1" fmla="*/ 15 h 46"/>
                <a:gd name="T2" fmla="*/ 189 w 251"/>
                <a:gd name="T3" fmla="*/ 15 h 46"/>
                <a:gd name="T4" fmla="*/ 189 w 251"/>
                <a:gd name="T5" fmla="*/ 22 h 46"/>
                <a:gd name="T6" fmla="*/ 0 w 251"/>
                <a:gd name="T7" fmla="*/ 22 h 46"/>
                <a:gd name="T8" fmla="*/ 0 w 251"/>
                <a:gd name="T9" fmla="*/ 15 h 46"/>
                <a:gd name="T10" fmla="*/ 184 w 251"/>
                <a:gd name="T11" fmla="*/ 0 h 46"/>
                <a:gd name="T12" fmla="*/ 216 w 251"/>
                <a:gd name="T13" fmla="*/ 19 h 46"/>
                <a:gd name="T14" fmla="*/ 184 w 251"/>
                <a:gd name="T15" fmla="*/ 37 h 46"/>
                <a:gd name="T16" fmla="*/ 184 w 25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"/>
                <a:gd name="T28" fmla="*/ 0 h 46"/>
                <a:gd name="T29" fmla="*/ 251 w 25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" h="46">
                  <a:moveTo>
                    <a:pt x="0" y="19"/>
                  </a:moveTo>
                  <a:lnTo>
                    <a:pt x="220" y="19"/>
                  </a:lnTo>
                  <a:lnTo>
                    <a:pt x="220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214" y="0"/>
                  </a:moveTo>
                  <a:lnTo>
                    <a:pt x="251" y="23"/>
                  </a:lnTo>
                  <a:lnTo>
                    <a:pt x="214" y="46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68" name="Freeform 1038"/>
            <p:cNvSpPr>
              <a:spLocks noChangeAspect="1" noEditPoints="1"/>
            </p:cNvSpPr>
            <p:nvPr/>
          </p:nvSpPr>
          <p:spPr bwMode="auto">
            <a:xfrm>
              <a:off x="1531" y="2048"/>
              <a:ext cx="67" cy="23"/>
            </a:xfrm>
            <a:custGeom>
              <a:avLst/>
              <a:gdLst>
                <a:gd name="T0" fmla="*/ 0 w 125"/>
                <a:gd name="T1" fmla="*/ 15 h 46"/>
                <a:gd name="T2" fmla="*/ 82 w 125"/>
                <a:gd name="T3" fmla="*/ 15 h 46"/>
                <a:gd name="T4" fmla="*/ 82 w 125"/>
                <a:gd name="T5" fmla="*/ 22 h 46"/>
                <a:gd name="T6" fmla="*/ 0 w 125"/>
                <a:gd name="T7" fmla="*/ 22 h 46"/>
                <a:gd name="T8" fmla="*/ 0 w 125"/>
                <a:gd name="T9" fmla="*/ 15 h 46"/>
                <a:gd name="T10" fmla="*/ 76 w 125"/>
                <a:gd name="T11" fmla="*/ 0 h 46"/>
                <a:gd name="T12" fmla="*/ 108 w 125"/>
                <a:gd name="T13" fmla="*/ 19 h 46"/>
                <a:gd name="T14" fmla="*/ 76 w 125"/>
                <a:gd name="T15" fmla="*/ 37 h 46"/>
                <a:gd name="T16" fmla="*/ 76 w 12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46"/>
                <a:gd name="T29" fmla="*/ 125 w 1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7" y="0"/>
                  </a:moveTo>
                  <a:lnTo>
                    <a:pt x="125" y="23"/>
                  </a:lnTo>
                  <a:lnTo>
                    <a:pt x="87" y="4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69" name="Freeform 1041"/>
            <p:cNvSpPr>
              <a:spLocks noChangeAspect="1" noEditPoints="1"/>
            </p:cNvSpPr>
            <p:nvPr/>
          </p:nvSpPr>
          <p:spPr bwMode="auto">
            <a:xfrm>
              <a:off x="981" y="2048"/>
              <a:ext cx="66" cy="23"/>
            </a:xfrm>
            <a:custGeom>
              <a:avLst/>
              <a:gdLst>
                <a:gd name="T0" fmla="*/ 0 w 125"/>
                <a:gd name="T1" fmla="*/ 15 h 46"/>
                <a:gd name="T2" fmla="*/ 81 w 125"/>
                <a:gd name="T3" fmla="*/ 15 h 46"/>
                <a:gd name="T4" fmla="*/ 81 w 125"/>
                <a:gd name="T5" fmla="*/ 22 h 46"/>
                <a:gd name="T6" fmla="*/ 0 w 125"/>
                <a:gd name="T7" fmla="*/ 22 h 46"/>
                <a:gd name="T8" fmla="*/ 0 w 125"/>
                <a:gd name="T9" fmla="*/ 15 h 46"/>
                <a:gd name="T10" fmla="*/ 75 w 125"/>
                <a:gd name="T11" fmla="*/ 0 h 46"/>
                <a:gd name="T12" fmla="*/ 107 w 125"/>
                <a:gd name="T13" fmla="*/ 19 h 46"/>
                <a:gd name="T14" fmla="*/ 75 w 125"/>
                <a:gd name="T15" fmla="*/ 37 h 46"/>
                <a:gd name="T16" fmla="*/ 75 w 12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46"/>
                <a:gd name="T29" fmla="*/ 125 w 1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8" y="0"/>
                  </a:moveTo>
                  <a:lnTo>
                    <a:pt x="125" y="23"/>
                  </a:lnTo>
                  <a:lnTo>
                    <a:pt x="88" y="4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39970" name="Group 1042"/>
            <p:cNvGrpSpPr>
              <a:grpSpLocks noChangeAspect="1"/>
            </p:cNvGrpSpPr>
            <p:nvPr/>
          </p:nvGrpSpPr>
          <p:grpSpPr bwMode="auto">
            <a:xfrm>
              <a:off x="1666" y="2060"/>
              <a:ext cx="414" cy="137"/>
              <a:chOff x="3693" y="3059"/>
              <a:chExt cx="784" cy="272"/>
            </a:xfrm>
          </p:grpSpPr>
          <p:grpSp>
            <p:nvGrpSpPr>
              <p:cNvPr id="40521" name="Group 1043"/>
              <p:cNvGrpSpPr>
                <a:grpSpLocks noChangeAspect="1"/>
              </p:cNvGrpSpPr>
              <p:nvPr/>
            </p:nvGrpSpPr>
            <p:grpSpPr bwMode="auto">
              <a:xfrm>
                <a:off x="4129" y="3059"/>
                <a:ext cx="348" cy="250"/>
                <a:chOff x="4129" y="3059"/>
                <a:chExt cx="348" cy="250"/>
              </a:xfrm>
            </p:grpSpPr>
            <p:sp>
              <p:nvSpPr>
                <p:cNvPr id="40527" name="Freeform 1044"/>
                <p:cNvSpPr>
                  <a:spLocks noChangeAspect="1"/>
                </p:cNvSpPr>
                <p:nvPr/>
              </p:nvSpPr>
              <p:spPr bwMode="auto">
                <a:xfrm>
                  <a:off x="4129" y="3239"/>
                  <a:ext cx="130" cy="70"/>
                </a:xfrm>
                <a:custGeom>
                  <a:avLst/>
                  <a:gdLst>
                    <a:gd name="T0" fmla="*/ 0 w 130"/>
                    <a:gd name="T1" fmla="*/ 70 h 70"/>
                    <a:gd name="T2" fmla="*/ 130 w 130"/>
                    <a:gd name="T3" fmla="*/ 0 h 70"/>
                    <a:gd name="T4" fmla="*/ 0 60000 65536"/>
                    <a:gd name="T5" fmla="*/ 0 60000 65536"/>
                    <a:gd name="T6" fmla="*/ 0 w 130"/>
                    <a:gd name="T7" fmla="*/ 0 h 70"/>
                    <a:gd name="T8" fmla="*/ 130 w 130"/>
                    <a:gd name="T9" fmla="*/ 70 h 7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0" h="70">
                      <a:moveTo>
                        <a:pt x="0" y="70"/>
                      </a:moveTo>
                      <a:cubicBezTo>
                        <a:pt x="52" y="68"/>
                        <a:pt x="101" y="42"/>
                        <a:pt x="13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28" name="Line 10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59" y="3126"/>
                  <a:ext cx="86" cy="1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29" name="Freeform 1046"/>
                <p:cNvSpPr>
                  <a:spLocks noChangeAspect="1"/>
                </p:cNvSpPr>
                <p:nvPr/>
              </p:nvSpPr>
              <p:spPr bwMode="auto">
                <a:xfrm>
                  <a:off x="4345" y="3059"/>
                  <a:ext cx="132" cy="66"/>
                </a:xfrm>
                <a:custGeom>
                  <a:avLst/>
                  <a:gdLst>
                    <a:gd name="T0" fmla="*/ 132 w 132"/>
                    <a:gd name="T1" fmla="*/ 0 h 66"/>
                    <a:gd name="T2" fmla="*/ 0 w 132"/>
                    <a:gd name="T3" fmla="*/ 66 h 66"/>
                    <a:gd name="T4" fmla="*/ 0 60000 65536"/>
                    <a:gd name="T5" fmla="*/ 0 60000 65536"/>
                    <a:gd name="T6" fmla="*/ 0 w 132"/>
                    <a:gd name="T7" fmla="*/ 0 h 66"/>
                    <a:gd name="T8" fmla="*/ 132 w 132"/>
                    <a:gd name="T9" fmla="*/ 66 h 6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2" h="66">
                      <a:moveTo>
                        <a:pt x="132" y="0"/>
                      </a:moveTo>
                      <a:cubicBezTo>
                        <a:pt x="79" y="0"/>
                        <a:pt x="31" y="25"/>
                        <a:pt x="0" y="66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grpSp>
            <p:nvGrpSpPr>
              <p:cNvPr id="40522" name="Group 1047"/>
              <p:cNvGrpSpPr>
                <a:grpSpLocks noChangeAspect="1"/>
              </p:cNvGrpSpPr>
              <p:nvPr/>
            </p:nvGrpSpPr>
            <p:grpSpPr bwMode="auto">
              <a:xfrm>
                <a:off x="3693" y="3059"/>
                <a:ext cx="348" cy="250"/>
                <a:chOff x="3693" y="3059"/>
                <a:chExt cx="348" cy="250"/>
              </a:xfrm>
            </p:grpSpPr>
            <p:sp>
              <p:nvSpPr>
                <p:cNvPr id="40524" name="Freeform 1048"/>
                <p:cNvSpPr>
                  <a:spLocks noChangeAspect="1"/>
                </p:cNvSpPr>
                <p:nvPr/>
              </p:nvSpPr>
              <p:spPr bwMode="auto">
                <a:xfrm>
                  <a:off x="3911" y="3239"/>
                  <a:ext cx="130" cy="70"/>
                </a:xfrm>
                <a:custGeom>
                  <a:avLst/>
                  <a:gdLst>
                    <a:gd name="T0" fmla="*/ 130 w 130"/>
                    <a:gd name="T1" fmla="*/ 70 h 70"/>
                    <a:gd name="T2" fmla="*/ 0 w 130"/>
                    <a:gd name="T3" fmla="*/ 0 h 70"/>
                    <a:gd name="T4" fmla="*/ 0 60000 65536"/>
                    <a:gd name="T5" fmla="*/ 0 60000 65536"/>
                    <a:gd name="T6" fmla="*/ 0 w 130"/>
                    <a:gd name="T7" fmla="*/ 0 h 70"/>
                    <a:gd name="T8" fmla="*/ 130 w 130"/>
                    <a:gd name="T9" fmla="*/ 70 h 7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0" h="70">
                      <a:moveTo>
                        <a:pt x="130" y="70"/>
                      </a:moveTo>
                      <a:cubicBezTo>
                        <a:pt x="77" y="68"/>
                        <a:pt x="29" y="42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25" name="Line 104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825" y="3126"/>
                  <a:ext cx="86" cy="1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26" name="Freeform 1050"/>
                <p:cNvSpPr>
                  <a:spLocks noChangeAspect="1"/>
                </p:cNvSpPr>
                <p:nvPr/>
              </p:nvSpPr>
              <p:spPr bwMode="auto">
                <a:xfrm>
                  <a:off x="3693" y="3059"/>
                  <a:ext cx="132" cy="66"/>
                </a:xfrm>
                <a:custGeom>
                  <a:avLst/>
                  <a:gdLst>
                    <a:gd name="T0" fmla="*/ 0 w 132"/>
                    <a:gd name="T1" fmla="*/ 0 h 66"/>
                    <a:gd name="T2" fmla="*/ 132 w 132"/>
                    <a:gd name="T3" fmla="*/ 66 h 66"/>
                    <a:gd name="T4" fmla="*/ 0 60000 65536"/>
                    <a:gd name="T5" fmla="*/ 0 60000 65536"/>
                    <a:gd name="T6" fmla="*/ 0 w 132"/>
                    <a:gd name="T7" fmla="*/ 0 h 66"/>
                    <a:gd name="T8" fmla="*/ 132 w 132"/>
                    <a:gd name="T9" fmla="*/ 66 h 6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2" h="66">
                      <a:moveTo>
                        <a:pt x="0" y="0"/>
                      </a:moveTo>
                      <a:cubicBezTo>
                        <a:pt x="52" y="0"/>
                        <a:pt x="101" y="25"/>
                        <a:pt x="132" y="66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523" name="Freeform 1051"/>
              <p:cNvSpPr>
                <a:spLocks noChangeAspect="1" noEditPoints="1"/>
              </p:cNvSpPr>
              <p:nvPr/>
            </p:nvSpPr>
            <p:spPr bwMode="auto">
              <a:xfrm>
                <a:off x="4035" y="3286"/>
                <a:ext cx="100" cy="45"/>
              </a:xfrm>
              <a:custGeom>
                <a:avLst/>
                <a:gdLst>
                  <a:gd name="T0" fmla="*/ 0 w 100"/>
                  <a:gd name="T1" fmla="*/ 19 h 45"/>
                  <a:gd name="T2" fmla="*/ 68 w 100"/>
                  <a:gd name="T3" fmla="*/ 19 h 45"/>
                  <a:gd name="T4" fmla="*/ 68 w 100"/>
                  <a:gd name="T5" fmla="*/ 27 h 45"/>
                  <a:gd name="T6" fmla="*/ 0 w 100"/>
                  <a:gd name="T7" fmla="*/ 27 h 45"/>
                  <a:gd name="T8" fmla="*/ 0 w 100"/>
                  <a:gd name="T9" fmla="*/ 19 h 45"/>
                  <a:gd name="T10" fmla="*/ 62 w 100"/>
                  <a:gd name="T11" fmla="*/ 0 h 45"/>
                  <a:gd name="T12" fmla="*/ 100 w 100"/>
                  <a:gd name="T13" fmla="*/ 23 h 45"/>
                  <a:gd name="T14" fmla="*/ 62 w 100"/>
                  <a:gd name="T15" fmla="*/ 45 h 45"/>
                  <a:gd name="T16" fmla="*/ 62 w 100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"/>
                  <a:gd name="T28" fmla="*/ 0 h 45"/>
                  <a:gd name="T29" fmla="*/ 100 w 100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" h="45">
                    <a:moveTo>
                      <a:pt x="0" y="19"/>
                    </a:moveTo>
                    <a:lnTo>
                      <a:pt x="68" y="19"/>
                    </a:lnTo>
                    <a:lnTo>
                      <a:pt x="68" y="27"/>
                    </a:lnTo>
                    <a:lnTo>
                      <a:pt x="0" y="27"/>
                    </a:lnTo>
                    <a:lnTo>
                      <a:pt x="0" y="19"/>
                    </a:lnTo>
                    <a:close/>
                    <a:moveTo>
                      <a:pt x="62" y="0"/>
                    </a:moveTo>
                    <a:lnTo>
                      <a:pt x="100" y="23"/>
                    </a:lnTo>
                    <a:lnTo>
                      <a:pt x="62" y="4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39971" name="Freeform 1054"/>
            <p:cNvSpPr>
              <a:spLocks noChangeAspect="1" noEditPoints="1"/>
            </p:cNvSpPr>
            <p:nvPr/>
          </p:nvSpPr>
          <p:spPr bwMode="auto">
            <a:xfrm>
              <a:off x="1551" y="2059"/>
              <a:ext cx="705" cy="5"/>
            </a:xfrm>
            <a:custGeom>
              <a:avLst/>
              <a:gdLst>
                <a:gd name="T0" fmla="*/ 22 w 1335"/>
                <a:gd name="T1" fmla="*/ 7 h 8"/>
                <a:gd name="T2" fmla="*/ 37 w 1335"/>
                <a:gd name="T3" fmla="*/ 0 h 8"/>
                <a:gd name="T4" fmla="*/ 37 w 1335"/>
                <a:gd name="T5" fmla="*/ 7 h 8"/>
                <a:gd name="T6" fmla="*/ 97 w 1335"/>
                <a:gd name="T7" fmla="*/ 0 h 8"/>
                <a:gd name="T8" fmla="*/ 76 w 1335"/>
                <a:gd name="T9" fmla="*/ 0 h 8"/>
                <a:gd name="T10" fmla="*/ 135 w 1335"/>
                <a:gd name="T11" fmla="*/ 7 h 8"/>
                <a:gd name="T12" fmla="*/ 151 w 1335"/>
                <a:gd name="T13" fmla="*/ 0 h 8"/>
                <a:gd name="T14" fmla="*/ 151 w 1335"/>
                <a:gd name="T15" fmla="*/ 7 h 8"/>
                <a:gd name="T16" fmla="*/ 210 w 1335"/>
                <a:gd name="T17" fmla="*/ 0 h 8"/>
                <a:gd name="T18" fmla="*/ 189 w 1335"/>
                <a:gd name="T19" fmla="*/ 0 h 8"/>
                <a:gd name="T20" fmla="*/ 248 w 1335"/>
                <a:gd name="T21" fmla="*/ 7 h 8"/>
                <a:gd name="T22" fmla="*/ 263 w 1335"/>
                <a:gd name="T23" fmla="*/ 0 h 8"/>
                <a:gd name="T24" fmla="*/ 263 w 1335"/>
                <a:gd name="T25" fmla="*/ 7 h 8"/>
                <a:gd name="T26" fmla="*/ 323 w 1335"/>
                <a:gd name="T27" fmla="*/ 0 h 8"/>
                <a:gd name="T28" fmla="*/ 301 w 1335"/>
                <a:gd name="T29" fmla="*/ 0 h 8"/>
                <a:gd name="T30" fmla="*/ 360 w 1335"/>
                <a:gd name="T31" fmla="*/ 7 h 8"/>
                <a:gd name="T32" fmla="*/ 377 w 1335"/>
                <a:gd name="T33" fmla="*/ 0 h 8"/>
                <a:gd name="T34" fmla="*/ 377 w 1335"/>
                <a:gd name="T35" fmla="*/ 7 h 8"/>
                <a:gd name="T36" fmla="*/ 436 w 1335"/>
                <a:gd name="T37" fmla="*/ 0 h 8"/>
                <a:gd name="T38" fmla="*/ 415 w 1335"/>
                <a:gd name="T39" fmla="*/ 0 h 8"/>
                <a:gd name="T40" fmla="*/ 474 w 1335"/>
                <a:gd name="T41" fmla="*/ 7 h 8"/>
                <a:gd name="T42" fmla="*/ 490 w 1335"/>
                <a:gd name="T43" fmla="*/ 0 h 8"/>
                <a:gd name="T44" fmla="*/ 490 w 1335"/>
                <a:gd name="T45" fmla="*/ 7 h 8"/>
                <a:gd name="T46" fmla="*/ 549 w 1335"/>
                <a:gd name="T47" fmla="*/ 0 h 8"/>
                <a:gd name="T48" fmla="*/ 528 w 1335"/>
                <a:gd name="T49" fmla="*/ 0 h 8"/>
                <a:gd name="T50" fmla="*/ 587 w 1335"/>
                <a:gd name="T51" fmla="*/ 7 h 8"/>
                <a:gd name="T52" fmla="*/ 603 w 1335"/>
                <a:gd name="T53" fmla="*/ 0 h 8"/>
                <a:gd name="T54" fmla="*/ 603 w 1335"/>
                <a:gd name="T55" fmla="*/ 7 h 8"/>
                <a:gd name="T56" fmla="*/ 663 w 1335"/>
                <a:gd name="T57" fmla="*/ 0 h 8"/>
                <a:gd name="T58" fmla="*/ 640 w 1335"/>
                <a:gd name="T59" fmla="*/ 0 h 8"/>
                <a:gd name="T60" fmla="*/ 700 w 1335"/>
                <a:gd name="T61" fmla="*/ 7 h 8"/>
                <a:gd name="T62" fmla="*/ 716 w 1335"/>
                <a:gd name="T63" fmla="*/ 0 h 8"/>
                <a:gd name="T64" fmla="*/ 716 w 1335"/>
                <a:gd name="T65" fmla="*/ 7 h 8"/>
                <a:gd name="T66" fmla="*/ 775 w 1335"/>
                <a:gd name="T67" fmla="*/ 0 h 8"/>
                <a:gd name="T68" fmla="*/ 754 w 1335"/>
                <a:gd name="T69" fmla="*/ 0 h 8"/>
                <a:gd name="T70" fmla="*/ 813 w 1335"/>
                <a:gd name="T71" fmla="*/ 7 h 8"/>
                <a:gd name="T72" fmla="*/ 830 w 1335"/>
                <a:gd name="T73" fmla="*/ 0 h 8"/>
                <a:gd name="T74" fmla="*/ 830 w 1335"/>
                <a:gd name="T75" fmla="*/ 7 h 8"/>
                <a:gd name="T76" fmla="*/ 889 w 1335"/>
                <a:gd name="T77" fmla="*/ 0 h 8"/>
                <a:gd name="T78" fmla="*/ 867 w 1335"/>
                <a:gd name="T79" fmla="*/ 0 h 8"/>
                <a:gd name="T80" fmla="*/ 926 w 1335"/>
                <a:gd name="T81" fmla="*/ 7 h 8"/>
                <a:gd name="T82" fmla="*/ 943 w 1335"/>
                <a:gd name="T83" fmla="*/ 0 h 8"/>
                <a:gd name="T84" fmla="*/ 943 w 1335"/>
                <a:gd name="T85" fmla="*/ 7 h 8"/>
                <a:gd name="T86" fmla="*/ 1002 w 1335"/>
                <a:gd name="T87" fmla="*/ 0 h 8"/>
                <a:gd name="T88" fmla="*/ 980 w 1335"/>
                <a:gd name="T89" fmla="*/ 0 h 8"/>
                <a:gd name="T90" fmla="*/ 1039 w 1335"/>
                <a:gd name="T91" fmla="*/ 7 h 8"/>
                <a:gd name="T92" fmla="*/ 1055 w 1335"/>
                <a:gd name="T93" fmla="*/ 0 h 8"/>
                <a:gd name="T94" fmla="*/ 1055 w 1335"/>
                <a:gd name="T95" fmla="*/ 7 h 8"/>
                <a:gd name="T96" fmla="*/ 1114 w 1335"/>
                <a:gd name="T97" fmla="*/ 0 h 8"/>
                <a:gd name="T98" fmla="*/ 1093 w 1335"/>
                <a:gd name="T99" fmla="*/ 0 h 8"/>
                <a:gd name="T100" fmla="*/ 1146 w 1335"/>
                <a:gd name="T101" fmla="*/ 7 h 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5"/>
                <a:gd name="T154" fmla="*/ 0 h 8"/>
                <a:gd name="T155" fmla="*/ 1335 w 1335"/>
                <a:gd name="T156" fmla="*/ 8 h 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5" h="8">
                  <a:moveTo>
                    <a:pt x="0" y="0"/>
                  </a:move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4" y="0"/>
                  </a:moveTo>
                  <a:lnTo>
                    <a:pt x="69" y="0"/>
                  </a:lnTo>
                  <a:lnTo>
                    <a:pt x="69" y="8"/>
                  </a:lnTo>
                  <a:lnTo>
                    <a:pt x="44" y="8"/>
                  </a:lnTo>
                  <a:lnTo>
                    <a:pt x="44" y="0"/>
                  </a:lnTo>
                  <a:close/>
                  <a:moveTo>
                    <a:pt x="88" y="0"/>
                  </a:moveTo>
                  <a:lnTo>
                    <a:pt x="113" y="0"/>
                  </a:lnTo>
                  <a:lnTo>
                    <a:pt x="113" y="8"/>
                  </a:lnTo>
                  <a:lnTo>
                    <a:pt x="88" y="8"/>
                  </a:lnTo>
                  <a:lnTo>
                    <a:pt x="88" y="0"/>
                  </a:lnTo>
                  <a:close/>
                  <a:moveTo>
                    <a:pt x="132" y="0"/>
                  </a:moveTo>
                  <a:lnTo>
                    <a:pt x="157" y="0"/>
                  </a:lnTo>
                  <a:lnTo>
                    <a:pt x="157" y="8"/>
                  </a:lnTo>
                  <a:lnTo>
                    <a:pt x="132" y="8"/>
                  </a:lnTo>
                  <a:lnTo>
                    <a:pt x="132" y="0"/>
                  </a:lnTo>
                  <a:close/>
                  <a:moveTo>
                    <a:pt x="176" y="0"/>
                  </a:moveTo>
                  <a:lnTo>
                    <a:pt x="201" y="0"/>
                  </a:lnTo>
                  <a:lnTo>
                    <a:pt x="201" y="8"/>
                  </a:lnTo>
                  <a:lnTo>
                    <a:pt x="176" y="8"/>
                  </a:lnTo>
                  <a:lnTo>
                    <a:pt x="176" y="0"/>
                  </a:lnTo>
                  <a:close/>
                  <a:moveTo>
                    <a:pt x="220" y="0"/>
                  </a:moveTo>
                  <a:lnTo>
                    <a:pt x="245" y="0"/>
                  </a:lnTo>
                  <a:lnTo>
                    <a:pt x="245" y="8"/>
                  </a:lnTo>
                  <a:lnTo>
                    <a:pt x="220" y="8"/>
                  </a:lnTo>
                  <a:lnTo>
                    <a:pt x="220" y="0"/>
                  </a:lnTo>
                  <a:close/>
                  <a:moveTo>
                    <a:pt x="264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64" y="8"/>
                  </a:lnTo>
                  <a:lnTo>
                    <a:pt x="264" y="0"/>
                  </a:lnTo>
                  <a:close/>
                  <a:moveTo>
                    <a:pt x="307" y="0"/>
                  </a:moveTo>
                  <a:lnTo>
                    <a:pt x="332" y="0"/>
                  </a:lnTo>
                  <a:lnTo>
                    <a:pt x="332" y="8"/>
                  </a:lnTo>
                  <a:lnTo>
                    <a:pt x="307" y="8"/>
                  </a:lnTo>
                  <a:lnTo>
                    <a:pt x="307" y="0"/>
                  </a:lnTo>
                  <a:close/>
                  <a:moveTo>
                    <a:pt x="351" y="0"/>
                  </a:moveTo>
                  <a:lnTo>
                    <a:pt x="376" y="0"/>
                  </a:lnTo>
                  <a:lnTo>
                    <a:pt x="376" y="8"/>
                  </a:lnTo>
                  <a:lnTo>
                    <a:pt x="351" y="8"/>
                  </a:lnTo>
                  <a:lnTo>
                    <a:pt x="351" y="0"/>
                  </a:lnTo>
                  <a:close/>
                  <a:moveTo>
                    <a:pt x="395" y="0"/>
                  </a:moveTo>
                  <a:lnTo>
                    <a:pt x="420" y="0"/>
                  </a:lnTo>
                  <a:lnTo>
                    <a:pt x="420" y="8"/>
                  </a:lnTo>
                  <a:lnTo>
                    <a:pt x="395" y="8"/>
                  </a:lnTo>
                  <a:lnTo>
                    <a:pt x="395" y="0"/>
                  </a:lnTo>
                  <a:close/>
                  <a:moveTo>
                    <a:pt x="439" y="0"/>
                  </a:moveTo>
                  <a:lnTo>
                    <a:pt x="464" y="0"/>
                  </a:lnTo>
                  <a:lnTo>
                    <a:pt x="464" y="8"/>
                  </a:lnTo>
                  <a:lnTo>
                    <a:pt x="439" y="8"/>
                  </a:lnTo>
                  <a:lnTo>
                    <a:pt x="439" y="0"/>
                  </a:lnTo>
                  <a:close/>
                  <a:moveTo>
                    <a:pt x="483" y="0"/>
                  </a:moveTo>
                  <a:lnTo>
                    <a:pt x="508" y="0"/>
                  </a:lnTo>
                  <a:lnTo>
                    <a:pt x="508" y="8"/>
                  </a:lnTo>
                  <a:lnTo>
                    <a:pt x="483" y="8"/>
                  </a:lnTo>
                  <a:lnTo>
                    <a:pt x="483" y="0"/>
                  </a:lnTo>
                  <a:close/>
                  <a:moveTo>
                    <a:pt x="527" y="0"/>
                  </a:moveTo>
                  <a:lnTo>
                    <a:pt x="552" y="0"/>
                  </a:lnTo>
                  <a:lnTo>
                    <a:pt x="552" y="8"/>
                  </a:lnTo>
                  <a:lnTo>
                    <a:pt x="527" y="8"/>
                  </a:lnTo>
                  <a:lnTo>
                    <a:pt x="527" y="0"/>
                  </a:lnTo>
                  <a:close/>
                  <a:moveTo>
                    <a:pt x="571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71" y="8"/>
                  </a:lnTo>
                  <a:lnTo>
                    <a:pt x="571" y="0"/>
                  </a:lnTo>
                  <a:close/>
                  <a:moveTo>
                    <a:pt x="615" y="0"/>
                  </a:moveTo>
                  <a:lnTo>
                    <a:pt x="640" y="0"/>
                  </a:lnTo>
                  <a:lnTo>
                    <a:pt x="640" y="8"/>
                  </a:lnTo>
                  <a:lnTo>
                    <a:pt x="615" y="8"/>
                  </a:lnTo>
                  <a:lnTo>
                    <a:pt x="615" y="0"/>
                  </a:lnTo>
                  <a:close/>
                  <a:moveTo>
                    <a:pt x="659" y="0"/>
                  </a:moveTo>
                  <a:lnTo>
                    <a:pt x="684" y="0"/>
                  </a:lnTo>
                  <a:lnTo>
                    <a:pt x="684" y="8"/>
                  </a:lnTo>
                  <a:lnTo>
                    <a:pt x="659" y="8"/>
                  </a:lnTo>
                  <a:lnTo>
                    <a:pt x="659" y="0"/>
                  </a:lnTo>
                  <a:close/>
                  <a:moveTo>
                    <a:pt x="703" y="0"/>
                  </a:moveTo>
                  <a:lnTo>
                    <a:pt x="728" y="0"/>
                  </a:lnTo>
                  <a:lnTo>
                    <a:pt x="728" y="8"/>
                  </a:lnTo>
                  <a:lnTo>
                    <a:pt x="703" y="8"/>
                  </a:lnTo>
                  <a:lnTo>
                    <a:pt x="703" y="0"/>
                  </a:lnTo>
                  <a:close/>
                  <a:moveTo>
                    <a:pt x="746" y="0"/>
                  </a:moveTo>
                  <a:lnTo>
                    <a:pt x="772" y="0"/>
                  </a:lnTo>
                  <a:lnTo>
                    <a:pt x="772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90" y="0"/>
                  </a:moveTo>
                  <a:lnTo>
                    <a:pt x="815" y="0"/>
                  </a:lnTo>
                  <a:lnTo>
                    <a:pt x="815" y="8"/>
                  </a:lnTo>
                  <a:lnTo>
                    <a:pt x="790" y="8"/>
                  </a:lnTo>
                  <a:lnTo>
                    <a:pt x="790" y="0"/>
                  </a:lnTo>
                  <a:close/>
                  <a:moveTo>
                    <a:pt x="834" y="0"/>
                  </a:moveTo>
                  <a:lnTo>
                    <a:pt x="859" y="0"/>
                  </a:lnTo>
                  <a:lnTo>
                    <a:pt x="859" y="8"/>
                  </a:lnTo>
                  <a:lnTo>
                    <a:pt x="834" y="8"/>
                  </a:lnTo>
                  <a:lnTo>
                    <a:pt x="834" y="0"/>
                  </a:lnTo>
                  <a:close/>
                  <a:moveTo>
                    <a:pt x="878" y="0"/>
                  </a:moveTo>
                  <a:lnTo>
                    <a:pt x="903" y="0"/>
                  </a:lnTo>
                  <a:lnTo>
                    <a:pt x="903" y="8"/>
                  </a:lnTo>
                  <a:lnTo>
                    <a:pt x="878" y="8"/>
                  </a:lnTo>
                  <a:lnTo>
                    <a:pt x="878" y="0"/>
                  </a:lnTo>
                  <a:close/>
                  <a:moveTo>
                    <a:pt x="922" y="0"/>
                  </a:moveTo>
                  <a:lnTo>
                    <a:pt x="947" y="0"/>
                  </a:lnTo>
                  <a:lnTo>
                    <a:pt x="947" y="8"/>
                  </a:lnTo>
                  <a:lnTo>
                    <a:pt x="922" y="8"/>
                  </a:lnTo>
                  <a:lnTo>
                    <a:pt x="922" y="0"/>
                  </a:lnTo>
                  <a:close/>
                  <a:moveTo>
                    <a:pt x="966" y="0"/>
                  </a:moveTo>
                  <a:lnTo>
                    <a:pt x="991" y="0"/>
                  </a:lnTo>
                  <a:lnTo>
                    <a:pt x="991" y="8"/>
                  </a:lnTo>
                  <a:lnTo>
                    <a:pt x="966" y="8"/>
                  </a:lnTo>
                  <a:lnTo>
                    <a:pt x="966" y="0"/>
                  </a:lnTo>
                  <a:close/>
                  <a:moveTo>
                    <a:pt x="1010" y="0"/>
                  </a:moveTo>
                  <a:lnTo>
                    <a:pt x="1035" y="0"/>
                  </a:lnTo>
                  <a:lnTo>
                    <a:pt x="1035" y="8"/>
                  </a:lnTo>
                  <a:lnTo>
                    <a:pt x="1010" y="8"/>
                  </a:lnTo>
                  <a:lnTo>
                    <a:pt x="1010" y="0"/>
                  </a:lnTo>
                  <a:close/>
                  <a:moveTo>
                    <a:pt x="1054" y="0"/>
                  </a:moveTo>
                  <a:lnTo>
                    <a:pt x="1079" y="0"/>
                  </a:lnTo>
                  <a:lnTo>
                    <a:pt x="1079" y="8"/>
                  </a:lnTo>
                  <a:lnTo>
                    <a:pt x="1054" y="8"/>
                  </a:lnTo>
                  <a:lnTo>
                    <a:pt x="1054" y="0"/>
                  </a:lnTo>
                  <a:close/>
                  <a:moveTo>
                    <a:pt x="1098" y="0"/>
                  </a:moveTo>
                  <a:lnTo>
                    <a:pt x="1123" y="0"/>
                  </a:lnTo>
                  <a:lnTo>
                    <a:pt x="1123" y="8"/>
                  </a:lnTo>
                  <a:lnTo>
                    <a:pt x="1098" y="8"/>
                  </a:lnTo>
                  <a:lnTo>
                    <a:pt x="1098" y="0"/>
                  </a:lnTo>
                  <a:close/>
                  <a:moveTo>
                    <a:pt x="1142" y="0"/>
                  </a:moveTo>
                  <a:lnTo>
                    <a:pt x="1167" y="0"/>
                  </a:lnTo>
                  <a:lnTo>
                    <a:pt x="1167" y="8"/>
                  </a:lnTo>
                  <a:lnTo>
                    <a:pt x="1142" y="8"/>
                  </a:lnTo>
                  <a:lnTo>
                    <a:pt x="1142" y="0"/>
                  </a:lnTo>
                  <a:close/>
                  <a:moveTo>
                    <a:pt x="1186" y="0"/>
                  </a:moveTo>
                  <a:lnTo>
                    <a:pt x="1211" y="0"/>
                  </a:lnTo>
                  <a:lnTo>
                    <a:pt x="1211" y="8"/>
                  </a:lnTo>
                  <a:lnTo>
                    <a:pt x="1186" y="8"/>
                  </a:lnTo>
                  <a:lnTo>
                    <a:pt x="1186" y="0"/>
                  </a:lnTo>
                  <a:close/>
                  <a:moveTo>
                    <a:pt x="1229" y="0"/>
                  </a:moveTo>
                  <a:lnTo>
                    <a:pt x="1254" y="0"/>
                  </a:lnTo>
                  <a:lnTo>
                    <a:pt x="1254" y="8"/>
                  </a:lnTo>
                  <a:lnTo>
                    <a:pt x="1229" y="8"/>
                  </a:lnTo>
                  <a:lnTo>
                    <a:pt x="1229" y="0"/>
                  </a:lnTo>
                  <a:close/>
                  <a:moveTo>
                    <a:pt x="1273" y="0"/>
                  </a:moveTo>
                  <a:lnTo>
                    <a:pt x="1298" y="0"/>
                  </a:lnTo>
                  <a:lnTo>
                    <a:pt x="1298" y="8"/>
                  </a:lnTo>
                  <a:lnTo>
                    <a:pt x="1273" y="8"/>
                  </a:lnTo>
                  <a:lnTo>
                    <a:pt x="1273" y="0"/>
                  </a:lnTo>
                  <a:close/>
                  <a:moveTo>
                    <a:pt x="1317" y="0"/>
                  </a:moveTo>
                  <a:lnTo>
                    <a:pt x="1335" y="0"/>
                  </a:lnTo>
                  <a:lnTo>
                    <a:pt x="1335" y="8"/>
                  </a:lnTo>
                  <a:lnTo>
                    <a:pt x="1317" y="8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72" name="Rectangle 1056"/>
            <p:cNvSpPr>
              <a:spLocks noChangeAspect="1" noChangeArrowheads="1"/>
            </p:cNvSpPr>
            <p:nvPr/>
          </p:nvSpPr>
          <p:spPr bwMode="auto">
            <a:xfrm>
              <a:off x="1139" y="2162"/>
              <a:ext cx="318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115 MeV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73" name="Rectangle 1057"/>
            <p:cNvSpPr>
              <a:spLocks noChangeAspect="1" noChangeArrowheads="1"/>
            </p:cNvSpPr>
            <p:nvPr/>
          </p:nvSpPr>
          <p:spPr bwMode="auto">
            <a:xfrm>
              <a:off x="1515" y="1440"/>
              <a:ext cx="363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converter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74" name="Rectangle 1060"/>
            <p:cNvSpPr>
              <a:spLocks noChangeAspect="1" noChangeArrowheads="1"/>
            </p:cNvSpPr>
            <p:nvPr/>
          </p:nvSpPr>
          <p:spPr bwMode="auto">
            <a:xfrm>
              <a:off x="225" y="1975"/>
              <a:ext cx="44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75" name="Rectangle 1061"/>
            <p:cNvSpPr>
              <a:spLocks noChangeAspect="1" noChangeArrowheads="1"/>
            </p:cNvSpPr>
            <p:nvPr/>
          </p:nvSpPr>
          <p:spPr bwMode="auto">
            <a:xfrm>
              <a:off x="245" y="1975"/>
              <a:ext cx="27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76" name="Rectangle 1063"/>
            <p:cNvSpPr>
              <a:spLocks noChangeAspect="1" noChangeArrowheads="1"/>
            </p:cNvSpPr>
            <p:nvPr/>
          </p:nvSpPr>
          <p:spPr bwMode="auto">
            <a:xfrm>
              <a:off x="394" y="1907"/>
              <a:ext cx="274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15 MeV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77" name="Rectangle 1065"/>
            <p:cNvSpPr>
              <a:spLocks noChangeAspect="1" noChangeArrowheads="1"/>
            </p:cNvSpPr>
            <p:nvPr/>
          </p:nvSpPr>
          <p:spPr bwMode="auto">
            <a:xfrm>
              <a:off x="1210" y="1525"/>
              <a:ext cx="230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5 MeV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78" name="Rectangle 1073"/>
            <p:cNvSpPr>
              <a:spLocks noChangeAspect="1" noChangeArrowheads="1"/>
            </p:cNvSpPr>
            <p:nvPr/>
          </p:nvSpPr>
          <p:spPr bwMode="auto">
            <a:xfrm>
              <a:off x="1868" y="2204"/>
              <a:ext cx="91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e+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79" name="Rectangle 1075"/>
            <p:cNvSpPr>
              <a:spLocks noChangeAspect="1" noChangeArrowheads="1"/>
            </p:cNvSpPr>
            <p:nvPr/>
          </p:nvSpPr>
          <p:spPr bwMode="auto">
            <a:xfrm>
              <a:off x="905" y="1482"/>
              <a:ext cx="274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10 MeV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80" name="Rectangle 1077"/>
            <p:cNvSpPr>
              <a:spLocks noChangeAspect="1" noChangeArrowheads="1"/>
            </p:cNvSpPr>
            <p:nvPr/>
          </p:nvSpPr>
          <p:spPr bwMode="auto">
            <a:xfrm>
              <a:off x="382" y="2204"/>
              <a:ext cx="296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 15 MeV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81" name="Rectangle 1080"/>
            <p:cNvSpPr>
              <a:spLocks noChangeAspect="1" noChangeArrowheads="1"/>
            </p:cNvSpPr>
            <p:nvPr/>
          </p:nvSpPr>
          <p:spPr bwMode="auto">
            <a:xfrm>
              <a:off x="1563" y="2078"/>
              <a:ext cx="91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e+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82" name="Rectangle 1088"/>
            <p:cNvSpPr>
              <a:spLocks noChangeAspect="1" noChangeArrowheads="1"/>
            </p:cNvSpPr>
            <p:nvPr/>
          </p:nvSpPr>
          <p:spPr bwMode="auto">
            <a:xfrm>
              <a:off x="53" y="1776"/>
              <a:ext cx="427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Polarized source 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83" name="Rectangle 1090"/>
            <p:cNvSpPr>
              <a:spLocks noChangeAspect="1" noChangeArrowheads="1"/>
            </p:cNvSpPr>
            <p:nvPr/>
          </p:nvSpPr>
          <p:spPr bwMode="auto">
            <a:xfrm>
              <a:off x="1602" y="2162"/>
              <a:ext cx="270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dipole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84" name="Rectangle 1091"/>
            <p:cNvSpPr>
              <a:spLocks noChangeAspect="1" noChangeArrowheads="1"/>
            </p:cNvSpPr>
            <p:nvPr/>
          </p:nvSpPr>
          <p:spPr bwMode="auto">
            <a:xfrm>
              <a:off x="1487" y="1574"/>
              <a:ext cx="72" cy="99"/>
            </a:xfrm>
            <a:prstGeom prst="rect">
              <a:avLst/>
            </a:prstGeom>
            <a:solidFill>
              <a:srgbClr val="0000FF"/>
            </a:solidFill>
            <a:ln w="25400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85" name="Rectangle 1092"/>
            <p:cNvSpPr>
              <a:spLocks noChangeAspect="1" noChangeArrowheads="1"/>
            </p:cNvSpPr>
            <p:nvPr/>
          </p:nvSpPr>
          <p:spPr bwMode="auto">
            <a:xfrm>
              <a:off x="1297" y="1695"/>
              <a:ext cx="479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Transverse emitt. filter 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86" name="Rectangle 1096"/>
            <p:cNvSpPr>
              <a:spLocks noChangeAspect="1" noChangeArrowheads="1"/>
            </p:cNvSpPr>
            <p:nvPr/>
          </p:nvSpPr>
          <p:spPr bwMode="auto">
            <a:xfrm>
              <a:off x="730" y="1737"/>
              <a:ext cx="480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Longitudinal emitt. filter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87" name="Rectangle 1097"/>
            <p:cNvSpPr>
              <a:spLocks noChangeAspect="1" noChangeArrowheads="1"/>
            </p:cNvSpPr>
            <p:nvPr/>
          </p:nvSpPr>
          <p:spPr bwMode="auto">
            <a:xfrm>
              <a:off x="816" y="2160"/>
              <a:ext cx="235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dipole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39988" name="Rectangle 1098"/>
            <p:cNvSpPr>
              <a:spLocks noChangeAspect="1" noChangeArrowheads="1"/>
            </p:cNvSpPr>
            <p:nvPr/>
          </p:nvSpPr>
          <p:spPr bwMode="auto">
            <a:xfrm>
              <a:off x="1994" y="2140"/>
              <a:ext cx="235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dipole</a:t>
              </a:r>
              <a:endParaRPr lang="en-US" sz="1000" b="1">
                <a:latin typeface="Arial" charset="0"/>
              </a:endParaRPr>
            </a:p>
          </p:txBody>
        </p:sp>
        <p:grpSp>
          <p:nvGrpSpPr>
            <p:cNvPr id="39989" name="Group 1112"/>
            <p:cNvGrpSpPr>
              <a:grpSpLocks noChangeAspect="1"/>
            </p:cNvGrpSpPr>
            <p:nvPr/>
          </p:nvGrpSpPr>
          <p:grpSpPr bwMode="auto">
            <a:xfrm>
              <a:off x="1069" y="2084"/>
              <a:ext cx="124" cy="26"/>
              <a:chOff x="2562" y="3107"/>
              <a:chExt cx="234" cy="50"/>
            </a:xfrm>
          </p:grpSpPr>
          <p:grpSp>
            <p:nvGrpSpPr>
              <p:cNvPr id="40510" name="Group 1113"/>
              <p:cNvGrpSpPr>
                <a:grpSpLocks noChangeAspect="1"/>
              </p:cNvGrpSpPr>
              <p:nvPr/>
            </p:nvGrpSpPr>
            <p:grpSpPr bwMode="auto">
              <a:xfrm>
                <a:off x="2562" y="3107"/>
                <a:ext cx="187" cy="50"/>
                <a:chOff x="2562" y="3107"/>
                <a:chExt cx="187" cy="50"/>
              </a:xfrm>
            </p:grpSpPr>
            <p:sp>
              <p:nvSpPr>
                <p:cNvPr id="40513" name="Freeform 1114"/>
                <p:cNvSpPr>
                  <a:spLocks noChangeAspect="1"/>
                </p:cNvSpPr>
                <p:nvPr/>
              </p:nvSpPr>
              <p:spPr bwMode="auto">
                <a:xfrm>
                  <a:off x="2585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14" name="Freeform 1115"/>
                <p:cNvSpPr>
                  <a:spLocks noChangeAspect="1"/>
                </p:cNvSpPr>
                <p:nvPr/>
              </p:nvSpPr>
              <p:spPr bwMode="auto">
                <a:xfrm>
                  <a:off x="2562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15" name="Freeform 1116"/>
                <p:cNvSpPr>
                  <a:spLocks noChangeAspect="1"/>
                </p:cNvSpPr>
                <p:nvPr/>
              </p:nvSpPr>
              <p:spPr bwMode="auto">
                <a:xfrm>
                  <a:off x="2632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4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16" name="Freeform 1117"/>
                <p:cNvSpPr>
                  <a:spLocks noChangeAspect="1"/>
                </p:cNvSpPr>
                <p:nvPr/>
              </p:nvSpPr>
              <p:spPr bwMode="auto">
                <a:xfrm>
                  <a:off x="2609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17" name="Freeform 1118"/>
                <p:cNvSpPr>
                  <a:spLocks noChangeAspect="1"/>
                </p:cNvSpPr>
                <p:nvPr/>
              </p:nvSpPr>
              <p:spPr bwMode="auto">
                <a:xfrm>
                  <a:off x="2679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18" name="Freeform 1119"/>
                <p:cNvSpPr>
                  <a:spLocks noChangeAspect="1"/>
                </p:cNvSpPr>
                <p:nvPr/>
              </p:nvSpPr>
              <p:spPr bwMode="auto">
                <a:xfrm>
                  <a:off x="2656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19" name="Freeform 1120"/>
                <p:cNvSpPr>
                  <a:spLocks noChangeAspect="1"/>
                </p:cNvSpPr>
                <p:nvPr/>
              </p:nvSpPr>
              <p:spPr bwMode="auto">
                <a:xfrm>
                  <a:off x="2726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20" name="Freeform 1121"/>
                <p:cNvSpPr>
                  <a:spLocks noChangeAspect="1"/>
                </p:cNvSpPr>
                <p:nvPr/>
              </p:nvSpPr>
              <p:spPr bwMode="auto">
                <a:xfrm>
                  <a:off x="2702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511" name="Freeform 1122"/>
              <p:cNvSpPr>
                <a:spLocks noChangeAspect="1"/>
              </p:cNvSpPr>
              <p:nvPr/>
            </p:nvSpPr>
            <p:spPr bwMode="auto">
              <a:xfrm>
                <a:off x="2773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512" name="Freeform 1123"/>
              <p:cNvSpPr>
                <a:spLocks noChangeAspect="1"/>
              </p:cNvSpPr>
              <p:nvPr/>
            </p:nvSpPr>
            <p:spPr bwMode="auto">
              <a:xfrm>
                <a:off x="2749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39990" name="Group 1124"/>
            <p:cNvGrpSpPr>
              <a:grpSpLocks noChangeAspect="1"/>
            </p:cNvGrpSpPr>
            <p:nvPr/>
          </p:nvGrpSpPr>
          <p:grpSpPr bwMode="auto">
            <a:xfrm>
              <a:off x="1069" y="2009"/>
              <a:ext cx="124" cy="25"/>
              <a:chOff x="2562" y="2956"/>
              <a:chExt cx="234" cy="50"/>
            </a:xfrm>
          </p:grpSpPr>
          <p:grpSp>
            <p:nvGrpSpPr>
              <p:cNvPr id="40499" name="Group 1125"/>
              <p:cNvGrpSpPr>
                <a:grpSpLocks noChangeAspect="1"/>
              </p:cNvGrpSpPr>
              <p:nvPr/>
            </p:nvGrpSpPr>
            <p:grpSpPr bwMode="auto">
              <a:xfrm>
                <a:off x="2562" y="2956"/>
                <a:ext cx="187" cy="50"/>
                <a:chOff x="2562" y="2956"/>
                <a:chExt cx="187" cy="50"/>
              </a:xfrm>
            </p:grpSpPr>
            <p:sp>
              <p:nvSpPr>
                <p:cNvPr id="40502" name="Freeform 1126"/>
                <p:cNvSpPr>
                  <a:spLocks noChangeAspect="1"/>
                </p:cNvSpPr>
                <p:nvPr/>
              </p:nvSpPr>
              <p:spPr bwMode="auto">
                <a:xfrm>
                  <a:off x="2585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03" name="Freeform 1127"/>
                <p:cNvSpPr>
                  <a:spLocks noChangeAspect="1"/>
                </p:cNvSpPr>
                <p:nvPr/>
              </p:nvSpPr>
              <p:spPr bwMode="auto">
                <a:xfrm>
                  <a:off x="2562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04" name="Freeform 1128"/>
                <p:cNvSpPr>
                  <a:spLocks noChangeAspect="1"/>
                </p:cNvSpPr>
                <p:nvPr/>
              </p:nvSpPr>
              <p:spPr bwMode="auto">
                <a:xfrm>
                  <a:off x="2632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05" name="Freeform 1129"/>
                <p:cNvSpPr>
                  <a:spLocks noChangeAspect="1"/>
                </p:cNvSpPr>
                <p:nvPr/>
              </p:nvSpPr>
              <p:spPr bwMode="auto">
                <a:xfrm>
                  <a:off x="2609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06" name="Freeform 1130"/>
                <p:cNvSpPr>
                  <a:spLocks noChangeAspect="1"/>
                </p:cNvSpPr>
                <p:nvPr/>
              </p:nvSpPr>
              <p:spPr bwMode="auto">
                <a:xfrm>
                  <a:off x="2679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07" name="Freeform 1131"/>
                <p:cNvSpPr>
                  <a:spLocks noChangeAspect="1"/>
                </p:cNvSpPr>
                <p:nvPr/>
              </p:nvSpPr>
              <p:spPr bwMode="auto">
                <a:xfrm>
                  <a:off x="2656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08" name="Freeform 1132"/>
                <p:cNvSpPr>
                  <a:spLocks noChangeAspect="1"/>
                </p:cNvSpPr>
                <p:nvPr/>
              </p:nvSpPr>
              <p:spPr bwMode="auto">
                <a:xfrm>
                  <a:off x="2726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509" name="Freeform 1133"/>
                <p:cNvSpPr>
                  <a:spLocks noChangeAspect="1"/>
                </p:cNvSpPr>
                <p:nvPr/>
              </p:nvSpPr>
              <p:spPr bwMode="auto">
                <a:xfrm>
                  <a:off x="2702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500" name="Freeform 1134"/>
              <p:cNvSpPr>
                <a:spLocks noChangeAspect="1"/>
              </p:cNvSpPr>
              <p:nvPr/>
            </p:nvSpPr>
            <p:spPr bwMode="auto">
              <a:xfrm>
                <a:off x="2773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501" name="Freeform 1135"/>
              <p:cNvSpPr>
                <a:spLocks noChangeAspect="1"/>
              </p:cNvSpPr>
              <p:nvPr/>
            </p:nvSpPr>
            <p:spPr bwMode="auto">
              <a:xfrm>
                <a:off x="2749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39991" name="Group 1136"/>
            <p:cNvGrpSpPr>
              <a:grpSpLocks noChangeAspect="1"/>
            </p:cNvGrpSpPr>
            <p:nvPr/>
          </p:nvGrpSpPr>
          <p:grpSpPr bwMode="auto">
            <a:xfrm>
              <a:off x="1069" y="2084"/>
              <a:ext cx="99" cy="26"/>
              <a:chOff x="2562" y="3107"/>
              <a:chExt cx="187" cy="50"/>
            </a:xfrm>
          </p:grpSpPr>
          <p:sp>
            <p:nvSpPr>
              <p:cNvPr id="40491" name="Freeform 1137"/>
              <p:cNvSpPr>
                <a:spLocks noChangeAspect="1"/>
              </p:cNvSpPr>
              <p:nvPr/>
            </p:nvSpPr>
            <p:spPr bwMode="auto">
              <a:xfrm>
                <a:off x="2585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92" name="Freeform 1138"/>
              <p:cNvSpPr>
                <a:spLocks noChangeAspect="1"/>
              </p:cNvSpPr>
              <p:nvPr/>
            </p:nvSpPr>
            <p:spPr bwMode="auto">
              <a:xfrm>
                <a:off x="2562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93" name="Freeform 1139"/>
              <p:cNvSpPr>
                <a:spLocks noChangeAspect="1"/>
              </p:cNvSpPr>
              <p:nvPr/>
            </p:nvSpPr>
            <p:spPr bwMode="auto">
              <a:xfrm>
                <a:off x="2632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4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94" name="Freeform 1140"/>
              <p:cNvSpPr>
                <a:spLocks noChangeAspect="1"/>
              </p:cNvSpPr>
              <p:nvPr/>
            </p:nvSpPr>
            <p:spPr bwMode="auto">
              <a:xfrm>
                <a:off x="2609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95" name="Freeform 1141"/>
              <p:cNvSpPr>
                <a:spLocks noChangeAspect="1"/>
              </p:cNvSpPr>
              <p:nvPr/>
            </p:nvSpPr>
            <p:spPr bwMode="auto">
              <a:xfrm>
                <a:off x="2679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96" name="Freeform 1142"/>
              <p:cNvSpPr>
                <a:spLocks noChangeAspect="1"/>
              </p:cNvSpPr>
              <p:nvPr/>
            </p:nvSpPr>
            <p:spPr bwMode="auto">
              <a:xfrm>
                <a:off x="2656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97" name="Freeform 1143"/>
              <p:cNvSpPr>
                <a:spLocks noChangeAspect="1"/>
              </p:cNvSpPr>
              <p:nvPr/>
            </p:nvSpPr>
            <p:spPr bwMode="auto">
              <a:xfrm>
                <a:off x="2726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98" name="Freeform 1144"/>
              <p:cNvSpPr>
                <a:spLocks noChangeAspect="1"/>
              </p:cNvSpPr>
              <p:nvPr/>
            </p:nvSpPr>
            <p:spPr bwMode="auto">
              <a:xfrm>
                <a:off x="2702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39992" name="Freeform 1145"/>
            <p:cNvSpPr>
              <a:spLocks noChangeAspect="1"/>
            </p:cNvSpPr>
            <p:nvPr/>
          </p:nvSpPr>
          <p:spPr bwMode="auto">
            <a:xfrm>
              <a:off x="1181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93" name="Freeform 1146"/>
            <p:cNvSpPr>
              <a:spLocks noChangeAspect="1"/>
            </p:cNvSpPr>
            <p:nvPr/>
          </p:nvSpPr>
          <p:spPr bwMode="auto">
            <a:xfrm>
              <a:off x="1168" y="2084"/>
              <a:ext cx="13" cy="26"/>
            </a:xfrm>
            <a:custGeom>
              <a:avLst/>
              <a:gdLst>
                <a:gd name="T0" fmla="*/ 22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94" name="Freeform 1147"/>
            <p:cNvSpPr>
              <a:spLocks noChangeAspect="1"/>
            </p:cNvSpPr>
            <p:nvPr/>
          </p:nvSpPr>
          <p:spPr bwMode="auto">
            <a:xfrm>
              <a:off x="1081" y="2084"/>
              <a:ext cx="13" cy="26"/>
            </a:xfrm>
            <a:custGeom>
              <a:avLst/>
              <a:gdLst>
                <a:gd name="T0" fmla="*/ 0 w 24"/>
                <a:gd name="T1" fmla="*/ 40 h 50"/>
                <a:gd name="T2" fmla="*/ 22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95" name="Freeform 1148"/>
            <p:cNvSpPr>
              <a:spLocks noChangeAspect="1"/>
            </p:cNvSpPr>
            <p:nvPr/>
          </p:nvSpPr>
          <p:spPr bwMode="auto">
            <a:xfrm>
              <a:off x="1069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96" name="Freeform 1149"/>
            <p:cNvSpPr>
              <a:spLocks noChangeAspect="1"/>
            </p:cNvSpPr>
            <p:nvPr/>
          </p:nvSpPr>
          <p:spPr bwMode="auto">
            <a:xfrm>
              <a:off x="1106" y="2084"/>
              <a:ext cx="12" cy="26"/>
            </a:xfrm>
            <a:custGeom>
              <a:avLst/>
              <a:gdLst>
                <a:gd name="T0" fmla="*/ 0 w 24"/>
                <a:gd name="T1" fmla="*/ 40 h 50"/>
                <a:gd name="T2" fmla="*/ 19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97" name="Freeform 1150"/>
            <p:cNvSpPr>
              <a:spLocks noChangeAspect="1"/>
            </p:cNvSpPr>
            <p:nvPr/>
          </p:nvSpPr>
          <p:spPr bwMode="auto">
            <a:xfrm>
              <a:off x="1094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98" name="Freeform 1151"/>
            <p:cNvSpPr>
              <a:spLocks noChangeAspect="1"/>
            </p:cNvSpPr>
            <p:nvPr/>
          </p:nvSpPr>
          <p:spPr bwMode="auto">
            <a:xfrm>
              <a:off x="1131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39999" name="Freeform 1152"/>
            <p:cNvSpPr>
              <a:spLocks noChangeAspect="1"/>
            </p:cNvSpPr>
            <p:nvPr/>
          </p:nvSpPr>
          <p:spPr bwMode="auto">
            <a:xfrm>
              <a:off x="1118" y="2084"/>
              <a:ext cx="13" cy="26"/>
            </a:xfrm>
            <a:custGeom>
              <a:avLst/>
              <a:gdLst>
                <a:gd name="T0" fmla="*/ 22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00" name="Freeform 1153"/>
            <p:cNvSpPr>
              <a:spLocks noChangeAspect="1"/>
            </p:cNvSpPr>
            <p:nvPr/>
          </p:nvSpPr>
          <p:spPr bwMode="auto">
            <a:xfrm>
              <a:off x="1155" y="2084"/>
              <a:ext cx="13" cy="26"/>
            </a:xfrm>
            <a:custGeom>
              <a:avLst/>
              <a:gdLst>
                <a:gd name="T0" fmla="*/ 0 w 23"/>
                <a:gd name="T1" fmla="*/ 40 h 50"/>
                <a:gd name="T2" fmla="*/ 21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01" name="Freeform 1154"/>
            <p:cNvSpPr>
              <a:spLocks noChangeAspect="1"/>
            </p:cNvSpPr>
            <p:nvPr/>
          </p:nvSpPr>
          <p:spPr bwMode="auto">
            <a:xfrm>
              <a:off x="1143" y="2084"/>
              <a:ext cx="12" cy="26"/>
            </a:xfrm>
            <a:custGeom>
              <a:avLst/>
              <a:gdLst>
                <a:gd name="T0" fmla="*/ 20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02" name="Freeform 1155"/>
            <p:cNvSpPr>
              <a:spLocks noChangeAspect="1"/>
            </p:cNvSpPr>
            <p:nvPr/>
          </p:nvSpPr>
          <p:spPr bwMode="auto">
            <a:xfrm>
              <a:off x="1081" y="2084"/>
              <a:ext cx="13" cy="26"/>
            </a:xfrm>
            <a:custGeom>
              <a:avLst/>
              <a:gdLst>
                <a:gd name="T0" fmla="*/ 0 w 24"/>
                <a:gd name="T1" fmla="*/ 40 h 50"/>
                <a:gd name="T2" fmla="*/ 22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03" name="Freeform 1156"/>
            <p:cNvSpPr>
              <a:spLocks noChangeAspect="1"/>
            </p:cNvSpPr>
            <p:nvPr/>
          </p:nvSpPr>
          <p:spPr bwMode="auto">
            <a:xfrm>
              <a:off x="1069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04" name="Freeform 1157"/>
            <p:cNvSpPr>
              <a:spLocks noChangeAspect="1"/>
            </p:cNvSpPr>
            <p:nvPr/>
          </p:nvSpPr>
          <p:spPr bwMode="auto">
            <a:xfrm>
              <a:off x="1106" y="2084"/>
              <a:ext cx="12" cy="26"/>
            </a:xfrm>
            <a:custGeom>
              <a:avLst/>
              <a:gdLst>
                <a:gd name="T0" fmla="*/ 0 w 24"/>
                <a:gd name="T1" fmla="*/ 40 h 50"/>
                <a:gd name="T2" fmla="*/ 19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05" name="Freeform 1158"/>
            <p:cNvSpPr>
              <a:spLocks noChangeAspect="1"/>
            </p:cNvSpPr>
            <p:nvPr/>
          </p:nvSpPr>
          <p:spPr bwMode="auto">
            <a:xfrm>
              <a:off x="1094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06" name="Freeform 1159"/>
            <p:cNvSpPr>
              <a:spLocks noChangeAspect="1"/>
            </p:cNvSpPr>
            <p:nvPr/>
          </p:nvSpPr>
          <p:spPr bwMode="auto">
            <a:xfrm>
              <a:off x="1131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07" name="Freeform 1160"/>
            <p:cNvSpPr>
              <a:spLocks noChangeAspect="1"/>
            </p:cNvSpPr>
            <p:nvPr/>
          </p:nvSpPr>
          <p:spPr bwMode="auto">
            <a:xfrm>
              <a:off x="1118" y="2084"/>
              <a:ext cx="13" cy="26"/>
            </a:xfrm>
            <a:custGeom>
              <a:avLst/>
              <a:gdLst>
                <a:gd name="T0" fmla="*/ 22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08" name="Freeform 1161"/>
            <p:cNvSpPr>
              <a:spLocks noChangeAspect="1"/>
            </p:cNvSpPr>
            <p:nvPr/>
          </p:nvSpPr>
          <p:spPr bwMode="auto">
            <a:xfrm>
              <a:off x="1155" y="2084"/>
              <a:ext cx="13" cy="26"/>
            </a:xfrm>
            <a:custGeom>
              <a:avLst/>
              <a:gdLst>
                <a:gd name="T0" fmla="*/ 0 w 23"/>
                <a:gd name="T1" fmla="*/ 40 h 50"/>
                <a:gd name="T2" fmla="*/ 21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09" name="Freeform 1162"/>
            <p:cNvSpPr>
              <a:spLocks noChangeAspect="1"/>
            </p:cNvSpPr>
            <p:nvPr/>
          </p:nvSpPr>
          <p:spPr bwMode="auto">
            <a:xfrm>
              <a:off x="1143" y="2084"/>
              <a:ext cx="12" cy="26"/>
            </a:xfrm>
            <a:custGeom>
              <a:avLst/>
              <a:gdLst>
                <a:gd name="T0" fmla="*/ 20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10" name="Freeform 1163"/>
            <p:cNvSpPr>
              <a:spLocks noChangeAspect="1"/>
            </p:cNvSpPr>
            <p:nvPr/>
          </p:nvSpPr>
          <p:spPr bwMode="auto">
            <a:xfrm>
              <a:off x="1181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11" name="Freeform 1164"/>
            <p:cNvSpPr>
              <a:spLocks noChangeAspect="1"/>
            </p:cNvSpPr>
            <p:nvPr/>
          </p:nvSpPr>
          <p:spPr bwMode="auto">
            <a:xfrm>
              <a:off x="1168" y="2084"/>
              <a:ext cx="13" cy="26"/>
            </a:xfrm>
            <a:custGeom>
              <a:avLst/>
              <a:gdLst>
                <a:gd name="T0" fmla="*/ 22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012" name="Group 1165"/>
            <p:cNvGrpSpPr>
              <a:grpSpLocks noChangeAspect="1"/>
            </p:cNvGrpSpPr>
            <p:nvPr/>
          </p:nvGrpSpPr>
          <p:grpSpPr bwMode="auto">
            <a:xfrm>
              <a:off x="1069" y="2009"/>
              <a:ext cx="99" cy="25"/>
              <a:chOff x="2562" y="2956"/>
              <a:chExt cx="187" cy="50"/>
            </a:xfrm>
          </p:grpSpPr>
          <p:sp>
            <p:nvSpPr>
              <p:cNvPr id="40483" name="Freeform 1166"/>
              <p:cNvSpPr>
                <a:spLocks noChangeAspect="1"/>
              </p:cNvSpPr>
              <p:nvPr/>
            </p:nvSpPr>
            <p:spPr bwMode="auto">
              <a:xfrm>
                <a:off x="2585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84" name="Freeform 1167"/>
              <p:cNvSpPr>
                <a:spLocks noChangeAspect="1"/>
              </p:cNvSpPr>
              <p:nvPr/>
            </p:nvSpPr>
            <p:spPr bwMode="auto">
              <a:xfrm>
                <a:off x="2562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85" name="Freeform 1168"/>
              <p:cNvSpPr>
                <a:spLocks noChangeAspect="1"/>
              </p:cNvSpPr>
              <p:nvPr/>
            </p:nvSpPr>
            <p:spPr bwMode="auto">
              <a:xfrm>
                <a:off x="2632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86" name="Freeform 1169"/>
              <p:cNvSpPr>
                <a:spLocks noChangeAspect="1"/>
              </p:cNvSpPr>
              <p:nvPr/>
            </p:nvSpPr>
            <p:spPr bwMode="auto">
              <a:xfrm>
                <a:off x="2609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87" name="Freeform 1170"/>
              <p:cNvSpPr>
                <a:spLocks noChangeAspect="1"/>
              </p:cNvSpPr>
              <p:nvPr/>
            </p:nvSpPr>
            <p:spPr bwMode="auto">
              <a:xfrm>
                <a:off x="2679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88" name="Freeform 1171"/>
              <p:cNvSpPr>
                <a:spLocks noChangeAspect="1"/>
              </p:cNvSpPr>
              <p:nvPr/>
            </p:nvSpPr>
            <p:spPr bwMode="auto">
              <a:xfrm>
                <a:off x="2656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89" name="Freeform 1172"/>
              <p:cNvSpPr>
                <a:spLocks noChangeAspect="1"/>
              </p:cNvSpPr>
              <p:nvPr/>
            </p:nvSpPr>
            <p:spPr bwMode="auto">
              <a:xfrm>
                <a:off x="2726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90" name="Freeform 1173"/>
              <p:cNvSpPr>
                <a:spLocks noChangeAspect="1"/>
              </p:cNvSpPr>
              <p:nvPr/>
            </p:nvSpPr>
            <p:spPr bwMode="auto">
              <a:xfrm>
                <a:off x="2702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013" name="Freeform 1174"/>
            <p:cNvSpPr>
              <a:spLocks noChangeAspect="1"/>
            </p:cNvSpPr>
            <p:nvPr/>
          </p:nvSpPr>
          <p:spPr bwMode="auto">
            <a:xfrm>
              <a:off x="1181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14" name="Freeform 1175"/>
            <p:cNvSpPr>
              <a:spLocks noChangeAspect="1"/>
            </p:cNvSpPr>
            <p:nvPr/>
          </p:nvSpPr>
          <p:spPr bwMode="auto">
            <a:xfrm>
              <a:off x="1168" y="2009"/>
              <a:ext cx="13" cy="25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15" name="Freeform 1176"/>
            <p:cNvSpPr>
              <a:spLocks noChangeAspect="1"/>
            </p:cNvSpPr>
            <p:nvPr/>
          </p:nvSpPr>
          <p:spPr bwMode="auto">
            <a:xfrm>
              <a:off x="1081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16" name="Freeform 1177"/>
            <p:cNvSpPr>
              <a:spLocks noChangeAspect="1"/>
            </p:cNvSpPr>
            <p:nvPr/>
          </p:nvSpPr>
          <p:spPr bwMode="auto">
            <a:xfrm>
              <a:off x="1069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17" name="Freeform 1178"/>
            <p:cNvSpPr>
              <a:spLocks noChangeAspect="1"/>
            </p:cNvSpPr>
            <p:nvPr/>
          </p:nvSpPr>
          <p:spPr bwMode="auto">
            <a:xfrm>
              <a:off x="1106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19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18" name="Freeform 1179"/>
            <p:cNvSpPr>
              <a:spLocks noChangeAspect="1"/>
            </p:cNvSpPr>
            <p:nvPr/>
          </p:nvSpPr>
          <p:spPr bwMode="auto">
            <a:xfrm>
              <a:off x="1094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19" name="Freeform 1180"/>
            <p:cNvSpPr>
              <a:spLocks noChangeAspect="1"/>
            </p:cNvSpPr>
            <p:nvPr/>
          </p:nvSpPr>
          <p:spPr bwMode="auto">
            <a:xfrm>
              <a:off x="1131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20" name="Freeform 1181"/>
            <p:cNvSpPr>
              <a:spLocks noChangeAspect="1"/>
            </p:cNvSpPr>
            <p:nvPr/>
          </p:nvSpPr>
          <p:spPr bwMode="auto">
            <a:xfrm>
              <a:off x="1118" y="2009"/>
              <a:ext cx="13" cy="25"/>
            </a:xfrm>
            <a:custGeom>
              <a:avLst/>
              <a:gdLst>
                <a:gd name="T0" fmla="*/ 22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21" name="Freeform 1182"/>
            <p:cNvSpPr>
              <a:spLocks noChangeAspect="1"/>
            </p:cNvSpPr>
            <p:nvPr/>
          </p:nvSpPr>
          <p:spPr bwMode="auto">
            <a:xfrm>
              <a:off x="1155" y="2009"/>
              <a:ext cx="13" cy="25"/>
            </a:xfrm>
            <a:custGeom>
              <a:avLst/>
              <a:gdLst>
                <a:gd name="T0" fmla="*/ 0 w 23"/>
                <a:gd name="T1" fmla="*/ 0 h 50"/>
                <a:gd name="T2" fmla="*/ 21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22" name="Freeform 1183"/>
            <p:cNvSpPr>
              <a:spLocks noChangeAspect="1"/>
            </p:cNvSpPr>
            <p:nvPr/>
          </p:nvSpPr>
          <p:spPr bwMode="auto">
            <a:xfrm>
              <a:off x="1143" y="2009"/>
              <a:ext cx="12" cy="25"/>
            </a:xfrm>
            <a:custGeom>
              <a:avLst/>
              <a:gdLst>
                <a:gd name="T0" fmla="*/ 20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23" name="Freeform 1184"/>
            <p:cNvSpPr>
              <a:spLocks noChangeAspect="1"/>
            </p:cNvSpPr>
            <p:nvPr/>
          </p:nvSpPr>
          <p:spPr bwMode="auto">
            <a:xfrm>
              <a:off x="1081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24" name="Freeform 1185"/>
            <p:cNvSpPr>
              <a:spLocks noChangeAspect="1"/>
            </p:cNvSpPr>
            <p:nvPr/>
          </p:nvSpPr>
          <p:spPr bwMode="auto">
            <a:xfrm>
              <a:off x="1069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25" name="Freeform 1186"/>
            <p:cNvSpPr>
              <a:spLocks noChangeAspect="1"/>
            </p:cNvSpPr>
            <p:nvPr/>
          </p:nvSpPr>
          <p:spPr bwMode="auto">
            <a:xfrm>
              <a:off x="1106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19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26" name="Freeform 1187"/>
            <p:cNvSpPr>
              <a:spLocks noChangeAspect="1"/>
            </p:cNvSpPr>
            <p:nvPr/>
          </p:nvSpPr>
          <p:spPr bwMode="auto">
            <a:xfrm>
              <a:off x="1094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27" name="Freeform 1188"/>
            <p:cNvSpPr>
              <a:spLocks noChangeAspect="1"/>
            </p:cNvSpPr>
            <p:nvPr/>
          </p:nvSpPr>
          <p:spPr bwMode="auto">
            <a:xfrm>
              <a:off x="1131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28" name="Freeform 1189"/>
            <p:cNvSpPr>
              <a:spLocks noChangeAspect="1"/>
            </p:cNvSpPr>
            <p:nvPr/>
          </p:nvSpPr>
          <p:spPr bwMode="auto">
            <a:xfrm>
              <a:off x="1118" y="2009"/>
              <a:ext cx="13" cy="25"/>
            </a:xfrm>
            <a:custGeom>
              <a:avLst/>
              <a:gdLst>
                <a:gd name="T0" fmla="*/ 22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29" name="Freeform 1190"/>
            <p:cNvSpPr>
              <a:spLocks noChangeAspect="1"/>
            </p:cNvSpPr>
            <p:nvPr/>
          </p:nvSpPr>
          <p:spPr bwMode="auto">
            <a:xfrm>
              <a:off x="1155" y="2009"/>
              <a:ext cx="13" cy="25"/>
            </a:xfrm>
            <a:custGeom>
              <a:avLst/>
              <a:gdLst>
                <a:gd name="T0" fmla="*/ 0 w 23"/>
                <a:gd name="T1" fmla="*/ 0 h 50"/>
                <a:gd name="T2" fmla="*/ 21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30" name="Freeform 1191"/>
            <p:cNvSpPr>
              <a:spLocks noChangeAspect="1"/>
            </p:cNvSpPr>
            <p:nvPr/>
          </p:nvSpPr>
          <p:spPr bwMode="auto">
            <a:xfrm>
              <a:off x="1143" y="2009"/>
              <a:ext cx="12" cy="25"/>
            </a:xfrm>
            <a:custGeom>
              <a:avLst/>
              <a:gdLst>
                <a:gd name="T0" fmla="*/ 20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31" name="Freeform 1192"/>
            <p:cNvSpPr>
              <a:spLocks noChangeAspect="1"/>
            </p:cNvSpPr>
            <p:nvPr/>
          </p:nvSpPr>
          <p:spPr bwMode="auto">
            <a:xfrm>
              <a:off x="1181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32" name="Freeform 1193"/>
            <p:cNvSpPr>
              <a:spLocks noChangeAspect="1"/>
            </p:cNvSpPr>
            <p:nvPr/>
          </p:nvSpPr>
          <p:spPr bwMode="auto">
            <a:xfrm>
              <a:off x="1168" y="2009"/>
              <a:ext cx="13" cy="25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033" name="Group 1194"/>
            <p:cNvGrpSpPr>
              <a:grpSpLocks noChangeAspect="1"/>
            </p:cNvGrpSpPr>
            <p:nvPr/>
          </p:nvGrpSpPr>
          <p:grpSpPr bwMode="auto">
            <a:xfrm>
              <a:off x="1223" y="2084"/>
              <a:ext cx="124" cy="26"/>
              <a:chOff x="2854" y="3107"/>
              <a:chExt cx="235" cy="50"/>
            </a:xfrm>
          </p:grpSpPr>
          <p:grpSp>
            <p:nvGrpSpPr>
              <p:cNvPr id="40472" name="Group 1195"/>
              <p:cNvGrpSpPr>
                <a:grpSpLocks noChangeAspect="1"/>
              </p:cNvGrpSpPr>
              <p:nvPr/>
            </p:nvGrpSpPr>
            <p:grpSpPr bwMode="auto">
              <a:xfrm>
                <a:off x="2854" y="3107"/>
                <a:ext cx="188" cy="50"/>
                <a:chOff x="2854" y="3107"/>
                <a:chExt cx="188" cy="50"/>
              </a:xfrm>
            </p:grpSpPr>
            <p:sp>
              <p:nvSpPr>
                <p:cNvPr id="40475" name="Freeform 1196"/>
                <p:cNvSpPr>
                  <a:spLocks noChangeAspect="1"/>
                </p:cNvSpPr>
                <p:nvPr/>
              </p:nvSpPr>
              <p:spPr bwMode="auto">
                <a:xfrm>
                  <a:off x="2877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76" name="Freeform 1197"/>
                <p:cNvSpPr>
                  <a:spLocks noChangeAspect="1"/>
                </p:cNvSpPr>
                <p:nvPr/>
              </p:nvSpPr>
              <p:spPr bwMode="auto">
                <a:xfrm>
                  <a:off x="2854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77" name="Freeform 1198"/>
                <p:cNvSpPr>
                  <a:spLocks noChangeAspect="1"/>
                </p:cNvSpPr>
                <p:nvPr/>
              </p:nvSpPr>
              <p:spPr bwMode="auto">
                <a:xfrm>
                  <a:off x="2924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78" name="Freeform 1199"/>
                <p:cNvSpPr>
                  <a:spLocks noChangeAspect="1"/>
                </p:cNvSpPr>
                <p:nvPr/>
              </p:nvSpPr>
              <p:spPr bwMode="auto">
                <a:xfrm>
                  <a:off x="2901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79" name="Freeform 1200"/>
                <p:cNvSpPr>
                  <a:spLocks noChangeAspect="1"/>
                </p:cNvSpPr>
                <p:nvPr/>
              </p:nvSpPr>
              <p:spPr bwMode="auto">
                <a:xfrm>
                  <a:off x="2971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80" name="Freeform 1201"/>
                <p:cNvSpPr>
                  <a:spLocks noChangeAspect="1"/>
                </p:cNvSpPr>
                <p:nvPr/>
              </p:nvSpPr>
              <p:spPr bwMode="auto">
                <a:xfrm>
                  <a:off x="2948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81" name="Freeform 1202"/>
                <p:cNvSpPr>
                  <a:spLocks noChangeAspect="1"/>
                </p:cNvSpPr>
                <p:nvPr/>
              </p:nvSpPr>
              <p:spPr bwMode="auto">
                <a:xfrm>
                  <a:off x="3018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82" name="Freeform 1203"/>
                <p:cNvSpPr>
                  <a:spLocks noChangeAspect="1"/>
                </p:cNvSpPr>
                <p:nvPr/>
              </p:nvSpPr>
              <p:spPr bwMode="auto">
                <a:xfrm>
                  <a:off x="2995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473" name="Freeform 1204"/>
              <p:cNvSpPr>
                <a:spLocks noChangeAspect="1"/>
              </p:cNvSpPr>
              <p:nvPr/>
            </p:nvSpPr>
            <p:spPr bwMode="auto">
              <a:xfrm>
                <a:off x="3065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74" name="Freeform 1205"/>
              <p:cNvSpPr>
                <a:spLocks noChangeAspect="1"/>
              </p:cNvSpPr>
              <p:nvPr/>
            </p:nvSpPr>
            <p:spPr bwMode="auto">
              <a:xfrm>
                <a:off x="3042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034" name="Group 1206"/>
            <p:cNvGrpSpPr>
              <a:grpSpLocks noChangeAspect="1"/>
            </p:cNvGrpSpPr>
            <p:nvPr/>
          </p:nvGrpSpPr>
          <p:grpSpPr bwMode="auto">
            <a:xfrm>
              <a:off x="1223" y="2009"/>
              <a:ext cx="124" cy="25"/>
              <a:chOff x="2854" y="2956"/>
              <a:chExt cx="235" cy="50"/>
            </a:xfrm>
          </p:grpSpPr>
          <p:grpSp>
            <p:nvGrpSpPr>
              <p:cNvPr id="40461" name="Group 1207"/>
              <p:cNvGrpSpPr>
                <a:grpSpLocks noChangeAspect="1"/>
              </p:cNvGrpSpPr>
              <p:nvPr/>
            </p:nvGrpSpPr>
            <p:grpSpPr bwMode="auto">
              <a:xfrm>
                <a:off x="2854" y="2956"/>
                <a:ext cx="188" cy="50"/>
                <a:chOff x="2854" y="2956"/>
                <a:chExt cx="188" cy="50"/>
              </a:xfrm>
            </p:grpSpPr>
            <p:sp>
              <p:nvSpPr>
                <p:cNvPr id="40464" name="Freeform 1208"/>
                <p:cNvSpPr>
                  <a:spLocks noChangeAspect="1"/>
                </p:cNvSpPr>
                <p:nvPr/>
              </p:nvSpPr>
              <p:spPr bwMode="auto">
                <a:xfrm>
                  <a:off x="2877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65" name="Freeform 1209"/>
                <p:cNvSpPr>
                  <a:spLocks noChangeAspect="1"/>
                </p:cNvSpPr>
                <p:nvPr/>
              </p:nvSpPr>
              <p:spPr bwMode="auto">
                <a:xfrm>
                  <a:off x="2854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66" name="Freeform 1210"/>
                <p:cNvSpPr>
                  <a:spLocks noChangeAspect="1"/>
                </p:cNvSpPr>
                <p:nvPr/>
              </p:nvSpPr>
              <p:spPr bwMode="auto">
                <a:xfrm>
                  <a:off x="2924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67" name="Freeform 1211"/>
                <p:cNvSpPr>
                  <a:spLocks noChangeAspect="1"/>
                </p:cNvSpPr>
                <p:nvPr/>
              </p:nvSpPr>
              <p:spPr bwMode="auto">
                <a:xfrm>
                  <a:off x="2901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68" name="Freeform 1212"/>
                <p:cNvSpPr>
                  <a:spLocks noChangeAspect="1"/>
                </p:cNvSpPr>
                <p:nvPr/>
              </p:nvSpPr>
              <p:spPr bwMode="auto">
                <a:xfrm>
                  <a:off x="2971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69" name="Freeform 1213"/>
                <p:cNvSpPr>
                  <a:spLocks noChangeAspect="1"/>
                </p:cNvSpPr>
                <p:nvPr/>
              </p:nvSpPr>
              <p:spPr bwMode="auto">
                <a:xfrm>
                  <a:off x="2948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70" name="Freeform 1214"/>
                <p:cNvSpPr>
                  <a:spLocks noChangeAspect="1"/>
                </p:cNvSpPr>
                <p:nvPr/>
              </p:nvSpPr>
              <p:spPr bwMode="auto">
                <a:xfrm>
                  <a:off x="3018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71" name="Freeform 1215"/>
                <p:cNvSpPr>
                  <a:spLocks noChangeAspect="1"/>
                </p:cNvSpPr>
                <p:nvPr/>
              </p:nvSpPr>
              <p:spPr bwMode="auto">
                <a:xfrm>
                  <a:off x="2995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462" name="Freeform 1216"/>
              <p:cNvSpPr>
                <a:spLocks noChangeAspect="1"/>
              </p:cNvSpPr>
              <p:nvPr/>
            </p:nvSpPr>
            <p:spPr bwMode="auto">
              <a:xfrm>
                <a:off x="3065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63" name="Freeform 1217"/>
              <p:cNvSpPr>
                <a:spLocks noChangeAspect="1"/>
              </p:cNvSpPr>
              <p:nvPr/>
            </p:nvSpPr>
            <p:spPr bwMode="auto">
              <a:xfrm>
                <a:off x="3042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035" name="Group 1218"/>
            <p:cNvGrpSpPr>
              <a:grpSpLocks noChangeAspect="1"/>
            </p:cNvGrpSpPr>
            <p:nvPr/>
          </p:nvGrpSpPr>
          <p:grpSpPr bwMode="auto">
            <a:xfrm>
              <a:off x="1223" y="2084"/>
              <a:ext cx="99" cy="26"/>
              <a:chOff x="2854" y="3107"/>
              <a:chExt cx="188" cy="50"/>
            </a:xfrm>
          </p:grpSpPr>
          <p:sp>
            <p:nvSpPr>
              <p:cNvPr id="40453" name="Freeform 1219"/>
              <p:cNvSpPr>
                <a:spLocks noChangeAspect="1"/>
              </p:cNvSpPr>
              <p:nvPr/>
            </p:nvSpPr>
            <p:spPr bwMode="auto">
              <a:xfrm>
                <a:off x="2877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54" name="Freeform 1220"/>
              <p:cNvSpPr>
                <a:spLocks noChangeAspect="1"/>
              </p:cNvSpPr>
              <p:nvPr/>
            </p:nvSpPr>
            <p:spPr bwMode="auto">
              <a:xfrm>
                <a:off x="2854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55" name="Freeform 1221"/>
              <p:cNvSpPr>
                <a:spLocks noChangeAspect="1"/>
              </p:cNvSpPr>
              <p:nvPr/>
            </p:nvSpPr>
            <p:spPr bwMode="auto">
              <a:xfrm>
                <a:off x="2924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56" name="Freeform 1222"/>
              <p:cNvSpPr>
                <a:spLocks noChangeAspect="1"/>
              </p:cNvSpPr>
              <p:nvPr/>
            </p:nvSpPr>
            <p:spPr bwMode="auto">
              <a:xfrm>
                <a:off x="2901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57" name="Freeform 1223"/>
              <p:cNvSpPr>
                <a:spLocks noChangeAspect="1"/>
              </p:cNvSpPr>
              <p:nvPr/>
            </p:nvSpPr>
            <p:spPr bwMode="auto">
              <a:xfrm>
                <a:off x="2971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58" name="Freeform 1224"/>
              <p:cNvSpPr>
                <a:spLocks noChangeAspect="1"/>
              </p:cNvSpPr>
              <p:nvPr/>
            </p:nvSpPr>
            <p:spPr bwMode="auto">
              <a:xfrm>
                <a:off x="2948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59" name="Freeform 1225"/>
              <p:cNvSpPr>
                <a:spLocks noChangeAspect="1"/>
              </p:cNvSpPr>
              <p:nvPr/>
            </p:nvSpPr>
            <p:spPr bwMode="auto">
              <a:xfrm>
                <a:off x="3018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60" name="Freeform 1226"/>
              <p:cNvSpPr>
                <a:spLocks noChangeAspect="1"/>
              </p:cNvSpPr>
              <p:nvPr/>
            </p:nvSpPr>
            <p:spPr bwMode="auto">
              <a:xfrm>
                <a:off x="2995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036" name="Freeform 1227"/>
            <p:cNvSpPr>
              <a:spLocks noChangeAspect="1"/>
            </p:cNvSpPr>
            <p:nvPr/>
          </p:nvSpPr>
          <p:spPr bwMode="auto">
            <a:xfrm>
              <a:off x="1334" y="2084"/>
              <a:ext cx="13" cy="26"/>
            </a:xfrm>
            <a:custGeom>
              <a:avLst/>
              <a:gdLst>
                <a:gd name="T0" fmla="*/ 0 w 24"/>
                <a:gd name="T1" fmla="*/ 40 h 50"/>
                <a:gd name="T2" fmla="*/ 2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37" name="Freeform 1228"/>
            <p:cNvSpPr>
              <a:spLocks noChangeAspect="1"/>
            </p:cNvSpPr>
            <p:nvPr/>
          </p:nvSpPr>
          <p:spPr bwMode="auto">
            <a:xfrm>
              <a:off x="1322" y="2084"/>
              <a:ext cx="12" cy="26"/>
            </a:xfrm>
            <a:custGeom>
              <a:avLst/>
              <a:gdLst>
                <a:gd name="T0" fmla="*/ 20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38" name="Freeform 1229"/>
            <p:cNvSpPr>
              <a:spLocks noChangeAspect="1"/>
            </p:cNvSpPr>
            <p:nvPr/>
          </p:nvSpPr>
          <p:spPr bwMode="auto">
            <a:xfrm>
              <a:off x="1235" y="2084"/>
              <a:ext cx="13" cy="26"/>
            </a:xfrm>
            <a:custGeom>
              <a:avLst/>
              <a:gdLst>
                <a:gd name="T0" fmla="*/ 0 w 24"/>
                <a:gd name="T1" fmla="*/ 40 h 50"/>
                <a:gd name="T2" fmla="*/ 22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39" name="Freeform 1230"/>
            <p:cNvSpPr>
              <a:spLocks noChangeAspect="1"/>
            </p:cNvSpPr>
            <p:nvPr/>
          </p:nvSpPr>
          <p:spPr bwMode="auto">
            <a:xfrm>
              <a:off x="1223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40" name="Freeform 1231"/>
            <p:cNvSpPr>
              <a:spLocks noChangeAspect="1"/>
            </p:cNvSpPr>
            <p:nvPr/>
          </p:nvSpPr>
          <p:spPr bwMode="auto">
            <a:xfrm>
              <a:off x="1260" y="2084"/>
              <a:ext cx="12" cy="26"/>
            </a:xfrm>
            <a:custGeom>
              <a:avLst/>
              <a:gdLst>
                <a:gd name="T0" fmla="*/ 0 w 24"/>
                <a:gd name="T1" fmla="*/ 40 h 50"/>
                <a:gd name="T2" fmla="*/ 2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41" name="Freeform 1232"/>
            <p:cNvSpPr>
              <a:spLocks noChangeAspect="1"/>
            </p:cNvSpPr>
            <p:nvPr/>
          </p:nvSpPr>
          <p:spPr bwMode="auto">
            <a:xfrm>
              <a:off x="1248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42" name="Freeform 1233"/>
            <p:cNvSpPr>
              <a:spLocks noChangeAspect="1"/>
            </p:cNvSpPr>
            <p:nvPr/>
          </p:nvSpPr>
          <p:spPr bwMode="auto">
            <a:xfrm>
              <a:off x="1285" y="2084"/>
              <a:ext cx="13" cy="26"/>
            </a:xfrm>
            <a:custGeom>
              <a:avLst/>
              <a:gdLst>
                <a:gd name="T0" fmla="*/ 0 w 24"/>
                <a:gd name="T1" fmla="*/ 40 h 50"/>
                <a:gd name="T2" fmla="*/ 22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43" name="Freeform 1234"/>
            <p:cNvSpPr>
              <a:spLocks noChangeAspect="1"/>
            </p:cNvSpPr>
            <p:nvPr/>
          </p:nvSpPr>
          <p:spPr bwMode="auto">
            <a:xfrm>
              <a:off x="1272" y="2084"/>
              <a:ext cx="13" cy="26"/>
            </a:xfrm>
            <a:custGeom>
              <a:avLst/>
              <a:gdLst>
                <a:gd name="T0" fmla="*/ 21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44" name="Freeform 1235"/>
            <p:cNvSpPr>
              <a:spLocks noChangeAspect="1"/>
            </p:cNvSpPr>
            <p:nvPr/>
          </p:nvSpPr>
          <p:spPr bwMode="auto">
            <a:xfrm>
              <a:off x="1310" y="2084"/>
              <a:ext cx="12" cy="26"/>
            </a:xfrm>
            <a:custGeom>
              <a:avLst/>
              <a:gdLst>
                <a:gd name="T0" fmla="*/ 0 w 24"/>
                <a:gd name="T1" fmla="*/ 40 h 50"/>
                <a:gd name="T2" fmla="*/ 19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45" name="Freeform 1236"/>
            <p:cNvSpPr>
              <a:spLocks noChangeAspect="1"/>
            </p:cNvSpPr>
            <p:nvPr/>
          </p:nvSpPr>
          <p:spPr bwMode="auto">
            <a:xfrm>
              <a:off x="1298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46" name="Freeform 1237"/>
            <p:cNvSpPr>
              <a:spLocks noChangeAspect="1"/>
            </p:cNvSpPr>
            <p:nvPr/>
          </p:nvSpPr>
          <p:spPr bwMode="auto">
            <a:xfrm>
              <a:off x="1235" y="2084"/>
              <a:ext cx="13" cy="26"/>
            </a:xfrm>
            <a:custGeom>
              <a:avLst/>
              <a:gdLst>
                <a:gd name="T0" fmla="*/ 0 w 24"/>
                <a:gd name="T1" fmla="*/ 40 h 50"/>
                <a:gd name="T2" fmla="*/ 22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47" name="Freeform 1238"/>
            <p:cNvSpPr>
              <a:spLocks noChangeAspect="1"/>
            </p:cNvSpPr>
            <p:nvPr/>
          </p:nvSpPr>
          <p:spPr bwMode="auto">
            <a:xfrm>
              <a:off x="1223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48" name="Freeform 1239"/>
            <p:cNvSpPr>
              <a:spLocks noChangeAspect="1"/>
            </p:cNvSpPr>
            <p:nvPr/>
          </p:nvSpPr>
          <p:spPr bwMode="auto">
            <a:xfrm>
              <a:off x="1260" y="2084"/>
              <a:ext cx="12" cy="26"/>
            </a:xfrm>
            <a:custGeom>
              <a:avLst/>
              <a:gdLst>
                <a:gd name="T0" fmla="*/ 0 w 24"/>
                <a:gd name="T1" fmla="*/ 40 h 50"/>
                <a:gd name="T2" fmla="*/ 2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49" name="Freeform 1240"/>
            <p:cNvSpPr>
              <a:spLocks noChangeAspect="1"/>
            </p:cNvSpPr>
            <p:nvPr/>
          </p:nvSpPr>
          <p:spPr bwMode="auto">
            <a:xfrm>
              <a:off x="1248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50" name="Freeform 1241"/>
            <p:cNvSpPr>
              <a:spLocks noChangeAspect="1"/>
            </p:cNvSpPr>
            <p:nvPr/>
          </p:nvSpPr>
          <p:spPr bwMode="auto">
            <a:xfrm>
              <a:off x="1285" y="2084"/>
              <a:ext cx="13" cy="26"/>
            </a:xfrm>
            <a:custGeom>
              <a:avLst/>
              <a:gdLst>
                <a:gd name="T0" fmla="*/ 0 w 24"/>
                <a:gd name="T1" fmla="*/ 40 h 50"/>
                <a:gd name="T2" fmla="*/ 22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51" name="Freeform 1242"/>
            <p:cNvSpPr>
              <a:spLocks noChangeAspect="1"/>
            </p:cNvSpPr>
            <p:nvPr/>
          </p:nvSpPr>
          <p:spPr bwMode="auto">
            <a:xfrm>
              <a:off x="1272" y="2084"/>
              <a:ext cx="13" cy="26"/>
            </a:xfrm>
            <a:custGeom>
              <a:avLst/>
              <a:gdLst>
                <a:gd name="T0" fmla="*/ 21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52" name="Freeform 1243"/>
            <p:cNvSpPr>
              <a:spLocks noChangeAspect="1"/>
            </p:cNvSpPr>
            <p:nvPr/>
          </p:nvSpPr>
          <p:spPr bwMode="auto">
            <a:xfrm>
              <a:off x="1310" y="2084"/>
              <a:ext cx="12" cy="26"/>
            </a:xfrm>
            <a:custGeom>
              <a:avLst/>
              <a:gdLst>
                <a:gd name="T0" fmla="*/ 0 w 24"/>
                <a:gd name="T1" fmla="*/ 40 h 50"/>
                <a:gd name="T2" fmla="*/ 19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53" name="Freeform 1244"/>
            <p:cNvSpPr>
              <a:spLocks noChangeAspect="1"/>
            </p:cNvSpPr>
            <p:nvPr/>
          </p:nvSpPr>
          <p:spPr bwMode="auto">
            <a:xfrm>
              <a:off x="1298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54" name="Freeform 1245"/>
            <p:cNvSpPr>
              <a:spLocks noChangeAspect="1"/>
            </p:cNvSpPr>
            <p:nvPr/>
          </p:nvSpPr>
          <p:spPr bwMode="auto">
            <a:xfrm>
              <a:off x="1334" y="2084"/>
              <a:ext cx="13" cy="26"/>
            </a:xfrm>
            <a:custGeom>
              <a:avLst/>
              <a:gdLst>
                <a:gd name="T0" fmla="*/ 0 w 24"/>
                <a:gd name="T1" fmla="*/ 40 h 50"/>
                <a:gd name="T2" fmla="*/ 2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55" name="Freeform 1246"/>
            <p:cNvSpPr>
              <a:spLocks noChangeAspect="1"/>
            </p:cNvSpPr>
            <p:nvPr/>
          </p:nvSpPr>
          <p:spPr bwMode="auto">
            <a:xfrm>
              <a:off x="1322" y="2084"/>
              <a:ext cx="12" cy="26"/>
            </a:xfrm>
            <a:custGeom>
              <a:avLst/>
              <a:gdLst>
                <a:gd name="T0" fmla="*/ 20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056" name="Group 1247"/>
            <p:cNvGrpSpPr>
              <a:grpSpLocks noChangeAspect="1"/>
            </p:cNvGrpSpPr>
            <p:nvPr/>
          </p:nvGrpSpPr>
          <p:grpSpPr bwMode="auto">
            <a:xfrm>
              <a:off x="1223" y="2009"/>
              <a:ext cx="99" cy="25"/>
              <a:chOff x="2854" y="2956"/>
              <a:chExt cx="188" cy="50"/>
            </a:xfrm>
          </p:grpSpPr>
          <p:sp>
            <p:nvSpPr>
              <p:cNvPr id="40445" name="Freeform 1248"/>
              <p:cNvSpPr>
                <a:spLocks noChangeAspect="1"/>
              </p:cNvSpPr>
              <p:nvPr/>
            </p:nvSpPr>
            <p:spPr bwMode="auto">
              <a:xfrm>
                <a:off x="2877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46" name="Freeform 1249"/>
              <p:cNvSpPr>
                <a:spLocks noChangeAspect="1"/>
              </p:cNvSpPr>
              <p:nvPr/>
            </p:nvSpPr>
            <p:spPr bwMode="auto">
              <a:xfrm>
                <a:off x="2854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47" name="Freeform 1250"/>
              <p:cNvSpPr>
                <a:spLocks noChangeAspect="1"/>
              </p:cNvSpPr>
              <p:nvPr/>
            </p:nvSpPr>
            <p:spPr bwMode="auto">
              <a:xfrm>
                <a:off x="2924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48" name="Freeform 1251"/>
              <p:cNvSpPr>
                <a:spLocks noChangeAspect="1"/>
              </p:cNvSpPr>
              <p:nvPr/>
            </p:nvSpPr>
            <p:spPr bwMode="auto">
              <a:xfrm>
                <a:off x="2901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49" name="Freeform 1252"/>
              <p:cNvSpPr>
                <a:spLocks noChangeAspect="1"/>
              </p:cNvSpPr>
              <p:nvPr/>
            </p:nvSpPr>
            <p:spPr bwMode="auto">
              <a:xfrm>
                <a:off x="2971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50" name="Freeform 1253"/>
              <p:cNvSpPr>
                <a:spLocks noChangeAspect="1"/>
              </p:cNvSpPr>
              <p:nvPr/>
            </p:nvSpPr>
            <p:spPr bwMode="auto">
              <a:xfrm>
                <a:off x="2948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51" name="Freeform 1254"/>
              <p:cNvSpPr>
                <a:spLocks noChangeAspect="1"/>
              </p:cNvSpPr>
              <p:nvPr/>
            </p:nvSpPr>
            <p:spPr bwMode="auto">
              <a:xfrm>
                <a:off x="3018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52" name="Freeform 1255"/>
              <p:cNvSpPr>
                <a:spLocks noChangeAspect="1"/>
              </p:cNvSpPr>
              <p:nvPr/>
            </p:nvSpPr>
            <p:spPr bwMode="auto">
              <a:xfrm>
                <a:off x="2995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057" name="Freeform 1256"/>
            <p:cNvSpPr>
              <a:spLocks noChangeAspect="1"/>
            </p:cNvSpPr>
            <p:nvPr/>
          </p:nvSpPr>
          <p:spPr bwMode="auto">
            <a:xfrm>
              <a:off x="1334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58" name="Freeform 1257"/>
            <p:cNvSpPr>
              <a:spLocks noChangeAspect="1"/>
            </p:cNvSpPr>
            <p:nvPr/>
          </p:nvSpPr>
          <p:spPr bwMode="auto">
            <a:xfrm>
              <a:off x="1322" y="2009"/>
              <a:ext cx="12" cy="25"/>
            </a:xfrm>
            <a:custGeom>
              <a:avLst/>
              <a:gdLst>
                <a:gd name="T0" fmla="*/ 20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59" name="Freeform 1258"/>
            <p:cNvSpPr>
              <a:spLocks noChangeAspect="1"/>
            </p:cNvSpPr>
            <p:nvPr/>
          </p:nvSpPr>
          <p:spPr bwMode="auto">
            <a:xfrm>
              <a:off x="1235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60" name="Freeform 1259"/>
            <p:cNvSpPr>
              <a:spLocks noChangeAspect="1"/>
            </p:cNvSpPr>
            <p:nvPr/>
          </p:nvSpPr>
          <p:spPr bwMode="auto">
            <a:xfrm>
              <a:off x="1223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61" name="Freeform 1260"/>
            <p:cNvSpPr>
              <a:spLocks noChangeAspect="1"/>
            </p:cNvSpPr>
            <p:nvPr/>
          </p:nvSpPr>
          <p:spPr bwMode="auto">
            <a:xfrm>
              <a:off x="1260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2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62" name="Freeform 1261"/>
            <p:cNvSpPr>
              <a:spLocks noChangeAspect="1"/>
            </p:cNvSpPr>
            <p:nvPr/>
          </p:nvSpPr>
          <p:spPr bwMode="auto">
            <a:xfrm>
              <a:off x="1248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63" name="Freeform 1262"/>
            <p:cNvSpPr>
              <a:spLocks noChangeAspect="1"/>
            </p:cNvSpPr>
            <p:nvPr/>
          </p:nvSpPr>
          <p:spPr bwMode="auto">
            <a:xfrm>
              <a:off x="1285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64" name="Freeform 1263"/>
            <p:cNvSpPr>
              <a:spLocks noChangeAspect="1"/>
            </p:cNvSpPr>
            <p:nvPr/>
          </p:nvSpPr>
          <p:spPr bwMode="auto">
            <a:xfrm>
              <a:off x="1272" y="2009"/>
              <a:ext cx="13" cy="25"/>
            </a:xfrm>
            <a:custGeom>
              <a:avLst/>
              <a:gdLst>
                <a:gd name="T0" fmla="*/ 21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65" name="Freeform 1264"/>
            <p:cNvSpPr>
              <a:spLocks noChangeAspect="1"/>
            </p:cNvSpPr>
            <p:nvPr/>
          </p:nvSpPr>
          <p:spPr bwMode="auto">
            <a:xfrm>
              <a:off x="1310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19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66" name="Freeform 1265"/>
            <p:cNvSpPr>
              <a:spLocks noChangeAspect="1"/>
            </p:cNvSpPr>
            <p:nvPr/>
          </p:nvSpPr>
          <p:spPr bwMode="auto">
            <a:xfrm>
              <a:off x="1298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67" name="Freeform 1266"/>
            <p:cNvSpPr>
              <a:spLocks noChangeAspect="1"/>
            </p:cNvSpPr>
            <p:nvPr/>
          </p:nvSpPr>
          <p:spPr bwMode="auto">
            <a:xfrm>
              <a:off x="1235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68" name="Freeform 1267"/>
            <p:cNvSpPr>
              <a:spLocks noChangeAspect="1"/>
            </p:cNvSpPr>
            <p:nvPr/>
          </p:nvSpPr>
          <p:spPr bwMode="auto">
            <a:xfrm>
              <a:off x="1223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69" name="Freeform 1268"/>
            <p:cNvSpPr>
              <a:spLocks noChangeAspect="1"/>
            </p:cNvSpPr>
            <p:nvPr/>
          </p:nvSpPr>
          <p:spPr bwMode="auto">
            <a:xfrm>
              <a:off x="1260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2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70" name="Freeform 1269"/>
            <p:cNvSpPr>
              <a:spLocks noChangeAspect="1"/>
            </p:cNvSpPr>
            <p:nvPr/>
          </p:nvSpPr>
          <p:spPr bwMode="auto">
            <a:xfrm>
              <a:off x="1248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71" name="Freeform 1270"/>
            <p:cNvSpPr>
              <a:spLocks noChangeAspect="1"/>
            </p:cNvSpPr>
            <p:nvPr/>
          </p:nvSpPr>
          <p:spPr bwMode="auto">
            <a:xfrm>
              <a:off x="1285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72" name="Freeform 1271"/>
            <p:cNvSpPr>
              <a:spLocks noChangeAspect="1"/>
            </p:cNvSpPr>
            <p:nvPr/>
          </p:nvSpPr>
          <p:spPr bwMode="auto">
            <a:xfrm>
              <a:off x="1272" y="2009"/>
              <a:ext cx="13" cy="25"/>
            </a:xfrm>
            <a:custGeom>
              <a:avLst/>
              <a:gdLst>
                <a:gd name="T0" fmla="*/ 21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73" name="Freeform 1272"/>
            <p:cNvSpPr>
              <a:spLocks noChangeAspect="1"/>
            </p:cNvSpPr>
            <p:nvPr/>
          </p:nvSpPr>
          <p:spPr bwMode="auto">
            <a:xfrm>
              <a:off x="1310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19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74" name="Freeform 1273"/>
            <p:cNvSpPr>
              <a:spLocks noChangeAspect="1"/>
            </p:cNvSpPr>
            <p:nvPr/>
          </p:nvSpPr>
          <p:spPr bwMode="auto">
            <a:xfrm>
              <a:off x="1298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75" name="Freeform 1274"/>
            <p:cNvSpPr>
              <a:spLocks noChangeAspect="1"/>
            </p:cNvSpPr>
            <p:nvPr/>
          </p:nvSpPr>
          <p:spPr bwMode="auto">
            <a:xfrm>
              <a:off x="1334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76" name="Freeform 1275"/>
            <p:cNvSpPr>
              <a:spLocks noChangeAspect="1"/>
            </p:cNvSpPr>
            <p:nvPr/>
          </p:nvSpPr>
          <p:spPr bwMode="auto">
            <a:xfrm>
              <a:off x="1322" y="2009"/>
              <a:ext cx="12" cy="25"/>
            </a:xfrm>
            <a:custGeom>
              <a:avLst/>
              <a:gdLst>
                <a:gd name="T0" fmla="*/ 20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077" name="Group 1276"/>
            <p:cNvGrpSpPr>
              <a:grpSpLocks noChangeAspect="1"/>
            </p:cNvGrpSpPr>
            <p:nvPr/>
          </p:nvGrpSpPr>
          <p:grpSpPr bwMode="auto">
            <a:xfrm>
              <a:off x="1377" y="2084"/>
              <a:ext cx="123" cy="26"/>
              <a:chOff x="3146" y="3107"/>
              <a:chExt cx="234" cy="50"/>
            </a:xfrm>
          </p:grpSpPr>
          <p:grpSp>
            <p:nvGrpSpPr>
              <p:cNvPr id="40434" name="Group 1277"/>
              <p:cNvGrpSpPr>
                <a:grpSpLocks noChangeAspect="1"/>
              </p:cNvGrpSpPr>
              <p:nvPr/>
            </p:nvGrpSpPr>
            <p:grpSpPr bwMode="auto">
              <a:xfrm>
                <a:off x="3146" y="3107"/>
                <a:ext cx="187" cy="50"/>
                <a:chOff x="3146" y="3107"/>
                <a:chExt cx="187" cy="50"/>
              </a:xfrm>
            </p:grpSpPr>
            <p:sp>
              <p:nvSpPr>
                <p:cNvPr id="40437" name="Freeform 1278"/>
                <p:cNvSpPr>
                  <a:spLocks noChangeAspect="1"/>
                </p:cNvSpPr>
                <p:nvPr/>
              </p:nvSpPr>
              <p:spPr bwMode="auto">
                <a:xfrm>
                  <a:off x="3170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38" name="Freeform 1279"/>
                <p:cNvSpPr>
                  <a:spLocks noChangeAspect="1"/>
                </p:cNvSpPr>
                <p:nvPr/>
              </p:nvSpPr>
              <p:spPr bwMode="auto">
                <a:xfrm>
                  <a:off x="3146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39" name="Freeform 1280"/>
                <p:cNvSpPr>
                  <a:spLocks noChangeAspect="1"/>
                </p:cNvSpPr>
                <p:nvPr/>
              </p:nvSpPr>
              <p:spPr bwMode="auto">
                <a:xfrm>
                  <a:off x="3217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40" name="Freeform 1281"/>
                <p:cNvSpPr>
                  <a:spLocks noChangeAspect="1"/>
                </p:cNvSpPr>
                <p:nvPr/>
              </p:nvSpPr>
              <p:spPr bwMode="auto">
                <a:xfrm>
                  <a:off x="3193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41" name="Freeform 1282"/>
                <p:cNvSpPr>
                  <a:spLocks noChangeAspect="1"/>
                </p:cNvSpPr>
                <p:nvPr/>
              </p:nvSpPr>
              <p:spPr bwMode="auto">
                <a:xfrm>
                  <a:off x="3263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42" name="Freeform 1283"/>
                <p:cNvSpPr>
                  <a:spLocks noChangeAspect="1"/>
                </p:cNvSpPr>
                <p:nvPr/>
              </p:nvSpPr>
              <p:spPr bwMode="auto">
                <a:xfrm>
                  <a:off x="3240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43" name="Freeform 1284"/>
                <p:cNvSpPr>
                  <a:spLocks noChangeAspect="1"/>
                </p:cNvSpPr>
                <p:nvPr/>
              </p:nvSpPr>
              <p:spPr bwMode="auto">
                <a:xfrm>
                  <a:off x="3310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44" name="Freeform 1285"/>
                <p:cNvSpPr>
                  <a:spLocks noChangeAspect="1"/>
                </p:cNvSpPr>
                <p:nvPr/>
              </p:nvSpPr>
              <p:spPr bwMode="auto">
                <a:xfrm>
                  <a:off x="3286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435" name="Freeform 1286"/>
              <p:cNvSpPr>
                <a:spLocks noChangeAspect="1"/>
              </p:cNvSpPr>
              <p:nvPr/>
            </p:nvSpPr>
            <p:spPr bwMode="auto">
              <a:xfrm>
                <a:off x="3357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36" name="Freeform 1287"/>
              <p:cNvSpPr>
                <a:spLocks noChangeAspect="1"/>
              </p:cNvSpPr>
              <p:nvPr/>
            </p:nvSpPr>
            <p:spPr bwMode="auto">
              <a:xfrm>
                <a:off x="3333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078" name="Group 1288"/>
            <p:cNvGrpSpPr>
              <a:grpSpLocks noChangeAspect="1"/>
            </p:cNvGrpSpPr>
            <p:nvPr/>
          </p:nvGrpSpPr>
          <p:grpSpPr bwMode="auto">
            <a:xfrm>
              <a:off x="1377" y="2009"/>
              <a:ext cx="123" cy="25"/>
              <a:chOff x="3146" y="2956"/>
              <a:chExt cx="234" cy="50"/>
            </a:xfrm>
          </p:grpSpPr>
          <p:grpSp>
            <p:nvGrpSpPr>
              <p:cNvPr id="40423" name="Group 1289"/>
              <p:cNvGrpSpPr>
                <a:grpSpLocks noChangeAspect="1"/>
              </p:cNvGrpSpPr>
              <p:nvPr/>
            </p:nvGrpSpPr>
            <p:grpSpPr bwMode="auto">
              <a:xfrm>
                <a:off x="3146" y="2956"/>
                <a:ext cx="187" cy="50"/>
                <a:chOff x="3146" y="2956"/>
                <a:chExt cx="187" cy="50"/>
              </a:xfrm>
            </p:grpSpPr>
            <p:sp>
              <p:nvSpPr>
                <p:cNvPr id="40426" name="Freeform 1290"/>
                <p:cNvSpPr>
                  <a:spLocks noChangeAspect="1"/>
                </p:cNvSpPr>
                <p:nvPr/>
              </p:nvSpPr>
              <p:spPr bwMode="auto">
                <a:xfrm>
                  <a:off x="3170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27" name="Freeform 1291"/>
                <p:cNvSpPr>
                  <a:spLocks noChangeAspect="1"/>
                </p:cNvSpPr>
                <p:nvPr/>
              </p:nvSpPr>
              <p:spPr bwMode="auto">
                <a:xfrm>
                  <a:off x="3146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28" name="Freeform 1292"/>
                <p:cNvSpPr>
                  <a:spLocks noChangeAspect="1"/>
                </p:cNvSpPr>
                <p:nvPr/>
              </p:nvSpPr>
              <p:spPr bwMode="auto">
                <a:xfrm>
                  <a:off x="3217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29" name="Freeform 1293"/>
                <p:cNvSpPr>
                  <a:spLocks noChangeAspect="1"/>
                </p:cNvSpPr>
                <p:nvPr/>
              </p:nvSpPr>
              <p:spPr bwMode="auto">
                <a:xfrm>
                  <a:off x="3193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30" name="Freeform 1294"/>
                <p:cNvSpPr>
                  <a:spLocks noChangeAspect="1"/>
                </p:cNvSpPr>
                <p:nvPr/>
              </p:nvSpPr>
              <p:spPr bwMode="auto">
                <a:xfrm>
                  <a:off x="3263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31" name="Freeform 1295"/>
                <p:cNvSpPr>
                  <a:spLocks noChangeAspect="1"/>
                </p:cNvSpPr>
                <p:nvPr/>
              </p:nvSpPr>
              <p:spPr bwMode="auto">
                <a:xfrm>
                  <a:off x="3240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32" name="Freeform 1296"/>
                <p:cNvSpPr>
                  <a:spLocks noChangeAspect="1"/>
                </p:cNvSpPr>
                <p:nvPr/>
              </p:nvSpPr>
              <p:spPr bwMode="auto">
                <a:xfrm>
                  <a:off x="3310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33" name="Freeform 1297"/>
                <p:cNvSpPr>
                  <a:spLocks noChangeAspect="1"/>
                </p:cNvSpPr>
                <p:nvPr/>
              </p:nvSpPr>
              <p:spPr bwMode="auto">
                <a:xfrm>
                  <a:off x="3286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424" name="Freeform 1298"/>
              <p:cNvSpPr>
                <a:spLocks noChangeAspect="1"/>
              </p:cNvSpPr>
              <p:nvPr/>
            </p:nvSpPr>
            <p:spPr bwMode="auto">
              <a:xfrm>
                <a:off x="3357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25" name="Freeform 1299"/>
              <p:cNvSpPr>
                <a:spLocks noChangeAspect="1"/>
              </p:cNvSpPr>
              <p:nvPr/>
            </p:nvSpPr>
            <p:spPr bwMode="auto">
              <a:xfrm>
                <a:off x="3333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079" name="Group 1300"/>
            <p:cNvGrpSpPr>
              <a:grpSpLocks noChangeAspect="1"/>
            </p:cNvGrpSpPr>
            <p:nvPr/>
          </p:nvGrpSpPr>
          <p:grpSpPr bwMode="auto">
            <a:xfrm>
              <a:off x="1377" y="2084"/>
              <a:ext cx="99" cy="26"/>
              <a:chOff x="3146" y="3107"/>
              <a:chExt cx="187" cy="50"/>
            </a:xfrm>
          </p:grpSpPr>
          <p:sp>
            <p:nvSpPr>
              <p:cNvPr id="40415" name="Freeform 1301"/>
              <p:cNvSpPr>
                <a:spLocks noChangeAspect="1"/>
              </p:cNvSpPr>
              <p:nvPr/>
            </p:nvSpPr>
            <p:spPr bwMode="auto">
              <a:xfrm>
                <a:off x="3170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16" name="Freeform 1302"/>
              <p:cNvSpPr>
                <a:spLocks noChangeAspect="1"/>
              </p:cNvSpPr>
              <p:nvPr/>
            </p:nvSpPr>
            <p:spPr bwMode="auto">
              <a:xfrm>
                <a:off x="3146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17" name="Freeform 1303"/>
              <p:cNvSpPr>
                <a:spLocks noChangeAspect="1"/>
              </p:cNvSpPr>
              <p:nvPr/>
            </p:nvSpPr>
            <p:spPr bwMode="auto">
              <a:xfrm>
                <a:off x="3217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18" name="Freeform 1304"/>
              <p:cNvSpPr>
                <a:spLocks noChangeAspect="1"/>
              </p:cNvSpPr>
              <p:nvPr/>
            </p:nvSpPr>
            <p:spPr bwMode="auto">
              <a:xfrm>
                <a:off x="3193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19" name="Freeform 1305"/>
              <p:cNvSpPr>
                <a:spLocks noChangeAspect="1"/>
              </p:cNvSpPr>
              <p:nvPr/>
            </p:nvSpPr>
            <p:spPr bwMode="auto">
              <a:xfrm>
                <a:off x="3263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20" name="Freeform 1306"/>
              <p:cNvSpPr>
                <a:spLocks noChangeAspect="1"/>
              </p:cNvSpPr>
              <p:nvPr/>
            </p:nvSpPr>
            <p:spPr bwMode="auto">
              <a:xfrm>
                <a:off x="3240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21" name="Freeform 1307"/>
              <p:cNvSpPr>
                <a:spLocks noChangeAspect="1"/>
              </p:cNvSpPr>
              <p:nvPr/>
            </p:nvSpPr>
            <p:spPr bwMode="auto">
              <a:xfrm>
                <a:off x="3310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22" name="Freeform 1308"/>
              <p:cNvSpPr>
                <a:spLocks noChangeAspect="1"/>
              </p:cNvSpPr>
              <p:nvPr/>
            </p:nvSpPr>
            <p:spPr bwMode="auto">
              <a:xfrm>
                <a:off x="3286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080" name="Freeform 1309"/>
            <p:cNvSpPr>
              <a:spLocks noChangeAspect="1"/>
            </p:cNvSpPr>
            <p:nvPr/>
          </p:nvSpPr>
          <p:spPr bwMode="auto">
            <a:xfrm>
              <a:off x="1489" y="2084"/>
              <a:ext cx="11" cy="26"/>
            </a:xfrm>
            <a:custGeom>
              <a:avLst/>
              <a:gdLst>
                <a:gd name="T0" fmla="*/ 0 w 23"/>
                <a:gd name="T1" fmla="*/ 40 h 50"/>
                <a:gd name="T2" fmla="*/ 18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81" name="Freeform 1310"/>
            <p:cNvSpPr>
              <a:spLocks noChangeAspect="1"/>
            </p:cNvSpPr>
            <p:nvPr/>
          </p:nvSpPr>
          <p:spPr bwMode="auto">
            <a:xfrm>
              <a:off x="1476" y="2084"/>
              <a:ext cx="13" cy="26"/>
            </a:xfrm>
            <a:custGeom>
              <a:avLst/>
              <a:gdLst>
                <a:gd name="T0" fmla="*/ 22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82" name="Freeform 1311"/>
            <p:cNvSpPr>
              <a:spLocks noChangeAspect="1"/>
            </p:cNvSpPr>
            <p:nvPr/>
          </p:nvSpPr>
          <p:spPr bwMode="auto">
            <a:xfrm>
              <a:off x="1391" y="2084"/>
              <a:ext cx="11" cy="26"/>
            </a:xfrm>
            <a:custGeom>
              <a:avLst/>
              <a:gdLst>
                <a:gd name="T0" fmla="*/ 0 w 23"/>
                <a:gd name="T1" fmla="*/ 40 h 50"/>
                <a:gd name="T2" fmla="*/ 18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83" name="Freeform 1312"/>
            <p:cNvSpPr>
              <a:spLocks noChangeAspect="1"/>
            </p:cNvSpPr>
            <p:nvPr/>
          </p:nvSpPr>
          <p:spPr bwMode="auto">
            <a:xfrm>
              <a:off x="1377" y="2084"/>
              <a:ext cx="14" cy="26"/>
            </a:xfrm>
            <a:custGeom>
              <a:avLst/>
              <a:gdLst>
                <a:gd name="T0" fmla="*/ 23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84" name="Freeform 1313"/>
            <p:cNvSpPr>
              <a:spLocks noChangeAspect="1"/>
            </p:cNvSpPr>
            <p:nvPr/>
          </p:nvSpPr>
          <p:spPr bwMode="auto">
            <a:xfrm>
              <a:off x="1414" y="2084"/>
              <a:ext cx="13" cy="26"/>
            </a:xfrm>
            <a:custGeom>
              <a:avLst/>
              <a:gdLst>
                <a:gd name="T0" fmla="*/ 0 w 23"/>
                <a:gd name="T1" fmla="*/ 40 h 50"/>
                <a:gd name="T2" fmla="*/ 22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85" name="Freeform 1314"/>
            <p:cNvSpPr>
              <a:spLocks noChangeAspect="1"/>
            </p:cNvSpPr>
            <p:nvPr/>
          </p:nvSpPr>
          <p:spPr bwMode="auto">
            <a:xfrm>
              <a:off x="1402" y="2084"/>
              <a:ext cx="12" cy="26"/>
            </a:xfrm>
            <a:custGeom>
              <a:avLst/>
              <a:gdLst>
                <a:gd name="T0" fmla="*/ 19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86" name="Freeform 1315"/>
            <p:cNvSpPr>
              <a:spLocks noChangeAspect="1"/>
            </p:cNvSpPr>
            <p:nvPr/>
          </p:nvSpPr>
          <p:spPr bwMode="auto">
            <a:xfrm>
              <a:off x="1439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87" name="Freeform 1316"/>
            <p:cNvSpPr>
              <a:spLocks noChangeAspect="1"/>
            </p:cNvSpPr>
            <p:nvPr/>
          </p:nvSpPr>
          <p:spPr bwMode="auto">
            <a:xfrm>
              <a:off x="1427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88" name="Freeform 1317"/>
            <p:cNvSpPr>
              <a:spLocks noChangeAspect="1"/>
            </p:cNvSpPr>
            <p:nvPr/>
          </p:nvSpPr>
          <p:spPr bwMode="auto">
            <a:xfrm>
              <a:off x="1464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89" name="Freeform 1318"/>
            <p:cNvSpPr>
              <a:spLocks noChangeAspect="1"/>
            </p:cNvSpPr>
            <p:nvPr/>
          </p:nvSpPr>
          <p:spPr bwMode="auto">
            <a:xfrm>
              <a:off x="1451" y="2084"/>
              <a:ext cx="13" cy="26"/>
            </a:xfrm>
            <a:custGeom>
              <a:avLst/>
              <a:gdLst>
                <a:gd name="T0" fmla="*/ 22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90" name="Freeform 1319"/>
            <p:cNvSpPr>
              <a:spLocks noChangeAspect="1"/>
            </p:cNvSpPr>
            <p:nvPr/>
          </p:nvSpPr>
          <p:spPr bwMode="auto">
            <a:xfrm>
              <a:off x="1391" y="2084"/>
              <a:ext cx="11" cy="26"/>
            </a:xfrm>
            <a:custGeom>
              <a:avLst/>
              <a:gdLst>
                <a:gd name="T0" fmla="*/ 0 w 23"/>
                <a:gd name="T1" fmla="*/ 40 h 50"/>
                <a:gd name="T2" fmla="*/ 18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91" name="Freeform 1320"/>
            <p:cNvSpPr>
              <a:spLocks noChangeAspect="1"/>
            </p:cNvSpPr>
            <p:nvPr/>
          </p:nvSpPr>
          <p:spPr bwMode="auto">
            <a:xfrm>
              <a:off x="1377" y="2084"/>
              <a:ext cx="14" cy="26"/>
            </a:xfrm>
            <a:custGeom>
              <a:avLst/>
              <a:gdLst>
                <a:gd name="T0" fmla="*/ 23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92" name="Freeform 1321"/>
            <p:cNvSpPr>
              <a:spLocks noChangeAspect="1"/>
            </p:cNvSpPr>
            <p:nvPr/>
          </p:nvSpPr>
          <p:spPr bwMode="auto">
            <a:xfrm>
              <a:off x="1414" y="2084"/>
              <a:ext cx="13" cy="26"/>
            </a:xfrm>
            <a:custGeom>
              <a:avLst/>
              <a:gdLst>
                <a:gd name="T0" fmla="*/ 0 w 23"/>
                <a:gd name="T1" fmla="*/ 40 h 50"/>
                <a:gd name="T2" fmla="*/ 22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93" name="Freeform 1322"/>
            <p:cNvSpPr>
              <a:spLocks noChangeAspect="1"/>
            </p:cNvSpPr>
            <p:nvPr/>
          </p:nvSpPr>
          <p:spPr bwMode="auto">
            <a:xfrm>
              <a:off x="1402" y="2084"/>
              <a:ext cx="12" cy="26"/>
            </a:xfrm>
            <a:custGeom>
              <a:avLst/>
              <a:gdLst>
                <a:gd name="T0" fmla="*/ 19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94" name="Freeform 1323"/>
            <p:cNvSpPr>
              <a:spLocks noChangeAspect="1"/>
            </p:cNvSpPr>
            <p:nvPr/>
          </p:nvSpPr>
          <p:spPr bwMode="auto">
            <a:xfrm>
              <a:off x="1439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95" name="Freeform 1324"/>
            <p:cNvSpPr>
              <a:spLocks noChangeAspect="1"/>
            </p:cNvSpPr>
            <p:nvPr/>
          </p:nvSpPr>
          <p:spPr bwMode="auto">
            <a:xfrm>
              <a:off x="1427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96" name="Freeform 1325"/>
            <p:cNvSpPr>
              <a:spLocks noChangeAspect="1"/>
            </p:cNvSpPr>
            <p:nvPr/>
          </p:nvSpPr>
          <p:spPr bwMode="auto">
            <a:xfrm>
              <a:off x="1464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97" name="Freeform 1326"/>
            <p:cNvSpPr>
              <a:spLocks noChangeAspect="1"/>
            </p:cNvSpPr>
            <p:nvPr/>
          </p:nvSpPr>
          <p:spPr bwMode="auto">
            <a:xfrm>
              <a:off x="1451" y="2084"/>
              <a:ext cx="13" cy="26"/>
            </a:xfrm>
            <a:custGeom>
              <a:avLst/>
              <a:gdLst>
                <a:gd name="T0" fmla="*/ 22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98" name="Freeform 1327"/>
            <p:cNvSpPr>
              <a:spLocks noChangeAspect="1"/>
            </p:cNvSpPr>
            <p:nvPr/>
          </p:nvSpPr>
          <p:spPr bwMode="auto">
            <a:xfrm>
              <a:off x="1489" y="2084"/>
              <a:ext cx="11" cy="26"/>
            </a:xfrm>
            <a:custGeom>
              <a:avLst/>
              <a:gdLst>
                <a:gd name="T0" fmla="*/ 0 w 23"/>
                <a:gd name="T1" fmla="*/ 40 h 50"/>
                <a:gd name="T2" fmla="*/ 18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099" name="Freeform 1328"/>
            <p:cNvSpPr>
              <a:spLocks noChangeAspect="1"/>
            </p:cNvSpPr>
            <p:nvPr/>
          </p:nvSpPr>
          <p:spPr bwMode="auto">
            <a:xfrm>
              <a:off x="1476" y="2084"/>
              <a:ext cx="13" cy="26"/>
            </a:xfrm>
            <a:custGeom>
              <a:avLst/>
              <a:gdLst>
                <a:gd name="T0" fmla="*/ 22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100" name="Group 1329"/>
            <p:cNvGrpSpPr>
              <a:grpSpLocks noChangeAspect="1"/>
            </p:cNvGrpSpPr>
            <p:nvPr/>
          </p:nvGrpSpPr>
          <p:grpSpPr bwMode="auto">
            <a:xfrm>
              <a:off x="1377" y="2009"/>
              <a:ext cx="99" cy="25"/>
              <a:chOff x="3146" y="2956"/>
              <a:chExt cx="187" cy="50"/>
            </a:xfrm>
          </p:grpSpPr>
          <p:sp>
            <p:nvSpPr>
              <p:cNvPr id="40407" name="Freeform 1330"/>
              <p:cNvSpPr>
                <a:spLocks noChangeAspect="1"/>
              </p:cNvSpPr>
              <p:nvPr/>
            </p:nvSpPr>
            <p:spPr bwMode="auto">
              <a:xfrm>
                <a:off x="3170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08" name="Freeform 1331"/>
              <p:cNvSpPr>
                <a:spLocks noChangeAspect="1"/>
              </p:cNvSpPr>
              <p:nvPr/>
            </p:nvSpPr>
            <p:spPr bwMode="auto">
              <a:xfrm>
                <a:off x="3146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09" name="Freeform 1332"/>
              <p:cNvSpPr>
                <a:spLocks noChangeAspect="1"/>
              </p:cNvSpPr>
              <p:nvPr/>
            </p:nvSpPr>
            <p:spPr bwMode="auto">
              <a:xfrm>
                <a:off x="3217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10" name="Freeform 1333"/>
              <p:cNvSpPr>
                <a:spLocks noChangeAspect="1"/>
              </p:cNvSpPr>
              <p:nvPr/>
            </p:nvSpPr>
            <p:spPr bwMode="auto">
              <a:xfrm>
                <a:off x="3193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11" name="Freeform 1334"/>
              <p:cNvSpPr>
                <a:spLocks noChangeAspect="1"/>
              </p:cNvSpPr>
              <p:nvPr/>
            </p:nvSpPr>
            <p:spPr bwMode="auto">
              <a:xfrm>
                <a:off x="3263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12" name="Freeform 1335"/>
              <p:cNvSpPr>
                <a:spLocks noChangeAspect="1"/>
              </p:cNvSpPr>
              <p:nvPr/>
            </p:nvSpPr>
            <p:spPr bwMode="auto">
              <a:xfrm>
                <a:off x="3240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13" name="Freeform 1336"/>
              <p:cNvSpPr>
                <a:spLocks noChangeAspect="1"/>
              </p:cNvSpPr>
              <p:nvPr/>
            </p:nvSpPr>
            <p:spPr bwMode="auto">
              <a:xfrm>
                <a:off x="3310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414" name="Freeform 1337"/>
              <p:cNvSpPr>
                <a:spLocks noChangeAspect="1"/>
              </p:cNvSpPr>
              <p:nvPr/>
            </p:nvSpPr>
            <p:spPr bwMode="auto">
              <a:xfrm>
                <a:off x="3286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101" name="Freeform 1338"/>
            <p:cNvSpPr>
              <a:spLocks noChangeAspect="1"/>
            </p:cNvSpPr>
            <p:nvPr/>
          </p:nvSpPr>
          <p:spPr bwMode="auto">
            <a:xfrm>
              <a:off x="1489" y="2009"/>
              <a:ext cx="11" cy="25"/>
            </a:xfrm>
            <a:custGeom>
              <a:avLst/>
              <a:gdLst>
                <a:gd name="T0" fmla="*/ 0 w 23"/>
                <a:gd name="T1" fmla="*/ 0 h 50"/>
                <a:gd name="T2" fmla="*/ 18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02" name="Freeform 1339"/>
            <p:cNvSpPr>
              <a:spLocks noChangeAspect="1"/>
            </p:cNvSpPr>
            <p:nvPr/>
          </p:nvSpPr>
          <p:spPr bwMode="auto">
            <a:xfrm>
              <a:off x="1476" y="2009"/>
              <a:ext cx="13" cy="25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03" name="Freeform 1340"/>
            <p:cNvSpPr>
              <a:spLocks noChangeAspect="1"/>
            </p:cNvSpPr>
            <p:nvPr/>
          </p:nvSpPr>
          <p:spPr bwMode="auto">
            <a:xfrm>
              <a:off x="1391" y="2009"/>
              <a:ext cx="11" cy="25"/>
            </a:xfrm>
            <a:custGeom>
              <a:avLst/>
              <a:gdLst>
                <a:gd name="T0" fmla="*/ 0 w 23"/>
                <a:gd name="T1" fmla="*/ 0 h 50"/>
                <a:gd name="T2" fmla="*/ 18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04" name="Freeform 1341"/>
            <p:cNvSpPr>
              <a:spLocks noChangeAspect="1"/>
            </p:cNvSpPr>
            <p:nvPr/>
          </p:nvSpPr>
          <p:spPr bwMode="auto">
            <a:xfrm>
              <a:off x="1377" y="2009"/>
              <a:ext cx="14" cy="25"/>
            </a:xfrm>
            <a:custGeom>
              <a:avLst/>
              <a:gdLst>
                <a:gd name="T0" fmla="*/ 23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05" name="Freeform 1342"/>
            <p:cNvSpPr>
              <a:spLocks noChangeAspect="1"/>
            </p:cNvSpPr>
            <p:nvPr/>
          </p:nvSpPr>
          <p:spPr bwMode="auto">
            <a:xfrm>
              <a:off x="1414" y="2009"/>
              <a:ext cx="13" cy="25"/>
            </a:xfrm>
            <a:custGeom>
              <a:avLst/>
              <a:gdLst>
                <a:gd name="T0" fmla="*/ 0 w 23"/>
                <a:gd name="T1" fmla="*/ 0 h 50"/>
                <a:gd name="T2" fmla="*/ 22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06" name="Freeform 1343"/>
            <p:cNvSpPr>
              <a:spLocks noChangeAspect="1"/>
            </p:cNvSpPr>
            <p:nvPr/>
          </p:nvSpPr>
          <p:spPr bwMode="auto">
            <a:xfrm>
              <a:off x="1402" y="2009"/>
              <a:ext cx="12" cy="25"/>
            </a:xfrm>
            <a:custGeom>
              <a:avLst/>
              <a:gdLst>
                <a:gd name="T0" fmla="*/ 19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07" name="Freeform 1344"/>
            <p:cNvSpPr>
              <a:spLocks noChangeAspect="1"/>
            </p:cNvSpPr>
            <p:nvPr/>
          </p:nvSpPr>
          <p:spPr bwMode="auto">
            <a:xfrm>
              <a:off x="1439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08" name="Freeform 1345"/>
            <p:cNvSpPr>
              <a:spLocks noChangeAspect="1"/>
            </p:cNvSpPr>
            <p:nvPr/>
          </p:nvSpPr>
          <p:spPr bwMode="auto">
            <a:xfrm>
              <a:off x="1427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09" name="Freeform 1346"/>
            <p:cNvSpPr>
              <a:spLocks noChangeAspect="1"/>
            </p:cNvSpPr>
            <p:nvPr/>
          </p:nvSpPr>
          <p:spPr bwMode="auto">
            <a:xfrm>
              <a:off x="146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10" name="Freeform 1347"/>
            <p:cNvSpPr>
              <a:spLocks noChangeAspect="1"/>
            </p:cNvSpPr>
            <p:nvPr/>
          </p:nvSpPr>
          <p:spPr bwMode="auto">
            <a:xfrm>
              <a:off x="1451" y="2009"/>
              <a:ext cx="13" cy="25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11" name="Freeform 1348"/>
            <p:cNvSpPr>
              <a:spLocks noChangeAspect="1"/>
            </p:cNvSpPr>
            <p:nvPr/>
          </p:nvSpPr>
          <p:spPr bwMode="auto">
            <a:xfrm>
              <a:off x="1391" y="2009"/>
              <a:ext cx="11" cy="25"/>
            </a:xfrm>
            <a:custGeom>
              <a:avLst/>
              <a:gdLst>
                <a:gd name="T0" fmla="*/ 0 w 23"/>
                <a:gd name="T1" fmla="*/ 0 h 50"/>
                <a:gd name="T2" fmla="*/ 18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12" name="Freeform 1349"/>
            <p:cNvSpPr>
              <a:spLocks noChangeAspect="1"/>
            </p:cNvSpPr>
            <p:nvPr/>
          </p:nvSpPr>
          <p:spPr bwMode="auto">
            <a:xfrm>
              <a:off x="1377" y="2009"/>
              <a:ext cx="14" cy="25"/>
            </a:xfrm>
            <a:custGeom>
              <a:avLst/>
              <a:gdLst>
                <a:gd name="T0" fmla="*/ 23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13" name="Freeform 1350"/>
            <p:cNvSpPr>
              <a:spLocks noChangeAspect="1"/>
            </p:cNvSpPr>
            <p:nvPr/>
          </p:nvSpPr>
          <p:spPr bwMode="auto">
            <a:xfrm>
              <a:off x="1414" y="2009"/>
              <a:ext cx="13" cy="25"/>
            </a:xfrm>
            <a:custGeom>
              <a:avLst/>
              <a:gdLst>
                <a:gd name="T0" fmla="*/ 0 w 23"/>
                <a:gd name="T1" fmla="*/ 0 h 50"/>
                <a:gd name="T2" fmla="*/ 22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14" name="Freeform 1351"/>
            <p:cNvSpPr>
              <a:spLocks noChangeAspect="1"/>
            </p:cNvSpPr>
            <p:nvPr/>
          </p:nvSpPr>
          <p:spPr bwMode="auto">
            <a:xfrm>
              <a:off x="1402" y="2009"/>
              <a:ext cx="12" cy="25"/>
            </a:xfrm>
            <a:custGeom>
              <a:avLst/>
              <a:gdLst>
                <a:gd name="T0" fmla="*/ 19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15" name="Freeform 1352"/>
            <p:cNvSpPr>
              <a:spLocks noChangeAspect="1"/>
            </p:cNvSpPr>
            <p:nvPr/>
          </p:nvSpPr>
          <p:spPr bwMode="auto">
            <a:xfrm>
              <a:off x="1439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16" name="Freeform 1353"/>
            <p:cNvSpPr>
              <a:spLocks noChangeAspect="1"/>
            </p:cNvSpPr>
            <p:nvPr/>
          </p:nvSpPr>
          <p:spPr bwMode="auto">
            <a:xfrm>
              <a:off x="1427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17" name="Freeform 1354"/>
            <p:cNvSpPr>
              <a:spLocks noChangeAspect="1"/>
            </p:cNvSpPr>
            <p:nvPr/>
          </p:nvSpPr>
          <p:spPr bwMode="auto">
            <a:xfrm>
              <a:off x="146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18" name="Freeform 1355"/>
            <p:cNvSpPr>
              <a:spLocks noChangeAspect="1"/>
            </p:cNvSpPr>
            <p:nvPr/>
          </p:nvSpPr>
          <p:spPr bwMode="auto">
            <a:xfrm>
              <a:off x="1451" y="2009"/>
              <a:ext cx="13" cy="25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19" name="Freeform 1356"/>
            <p:cNvSpPr>
              <a:spLocks noChangeAspect="1"/>
            </p:cNvSpPr>
            <p:nvPr/>
          </p:nvSpPr>
          <p:spPr bwMode="auto">
            <a:xfrm>
              <a:off x="1489" y="2009"/>
              <a:ext cx="11" cy="25"/>
            </a:xfrm>
            <a:custGeom>
              <a:avLst/>
              <a:gdLst>
                <a:gd name="T0" fmla="*/ 0 w 23"/>
                <a:gd name="T1" fmla="*/ 0 h 50"/>
                <a:gd name="T2" fmla="*/ 18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20" name="Freeform 1357"/>
            <p:cNvSpPr>
              <a:spLocks noChangeAspect="1"/>
            </p:cNvSpPr>
            <p:nvPr/>
          </p:nvSpPr>
          <p:spPr bwMode="auto">
            <a:xfrm>
              <a:off x="1476" y="2009"/>
              <a:ext cx="13" cy="25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21" name="Freeform 1360"/>
            <p:cNvSpPr>
              <a:spLocks noChangeAspect="1"/>
            </p:cNvSpPr>
            <p:nvPr/>
          </p:nvSpPr>
          <p:spPr bwMode="auto">
            <a:xfrm>
              <a:off x="585" y="2286"/>
              <a:ext cx="123" cy="86"/>
            </a:xfrm>
            <a:custGeom>
              <a:avLst/>
              <a:gdLst>
                <a:gd name="T0" fmla="*/ 0 w 233"/>
                <a:gd name="T1" fmla="*/ 133 h 173"/>
                <a:gd name="T2" fmla="*/ 200 w 233"/>
                <a:gd name="T3" fmla="*/ 0 h 173"/>
                <a:gd name="T4" fmla="*/ 0 60000 65536"/>
                <a:gd name="T5" fmla="*/ 0 60000 65536"/>
                <a:gd name="T6" fmla="*/ 0 w 233"/>
                <a:gd name="T7" fmla="*/ 0 h 173"/>
                <a:gd name="T8" fmla="*/ 233 w 233"/>
                <a:gd name="T9" fmla="*/ 173 h 1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3" h="173">
                  <a:moveTo>
                    <a:pt x="0" y="173"/>
                  </a:moveTo>
                  <a:cubicBezTo>
                    <a:pt x="93" y="169"/>
                    <a:pt x="180" y="105"/>
                    <a:pt x="23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22" name="Line 1361"/>
            <p:cNvSpPr>
              <a:spLocks noChangeAspect="1" noChangeShapeType="1"/>
            </p:cNvSpPr>
            <p:nvPr/>
          </p:nvSpPr>
          <p:spPr bwMode="auto">
            <a:xfrm flipV="1">
              <a:off x="708" y="2144"/>
              <a:ext cx="80" cy="1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3" name="Freeform 1362"/>
            <p:cNvSpPr>
              <a:spLocks noChangeAspect="1"/>
            </p:cNvSpPr>
            <p:nvPr/>
          </p:nvSpPr>
          <p:spPr bwMode="auto">
            <a:xfrm>
              <a:off x="788" y="2060"/>
              <a:ext cx="125" cy="84"/>
            </a:xfrm>
            <a:custGeom>
              <a:avLst/>
              <a:gdLst>
                <a:gd name="T0" fmla="*/ 203 w 237"/>
                <a:gd name="T1" fmla="*/ 0 h 167"/>
                <a:gd name="T2" fmla="*/ 0 w 237"/>
                <a:gd name="T3" fmla="*/ 129 h 167"/>
                <a:gd name="T4" fmla="*/ 0 60000 65536"/>
                <a:gd name="T5" fmla="*/ 0 60000 65536"/>
                <a:gd name="T6" fmla="*/ 0 w 237"/>
                <a:gd name="T7" fmla="*/ 0 h 167"/>
                <a:gd name="T8" fmla="*/ 237 w 237"/>
                <a:gd name="T9" fmla="*/ 167 h 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7" h="167">
                  <a:moveTo>
                    <a:pt x="237" y="0"/>
                  </a:moveTo>
                  <a:cubicBezTo>
                    <a:pt x="143" y="2"/>
                    <a:pt x="55" y="64"/>
                    <a:pt x="0" y="16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124" name="Group 1367"/>
            <p:cNvGrpSpPr>
              <a:grpSpLocks noChangeAspect="1"/>
            </p:cNvGrpSpPr>
            <p:nvPr/>
          </p:nvGrpSpPr>
          <p:grpSpPr bwMode="auto">
            <a:xfrm>
              <a:off x="452" y="2084"/>
              <a:ext cx="124" cy="26"/>
              <a:chOff x="1393" y="3107"/>
              <a:chExt cx="235" cy="50"/>
            </a:xfrm>
          </p:grpSpPr>
          <p:grpSp>
            <p:nvGrpSpPr>
              <p:cNvPr id="40396" name="Group 1368"/>
              <p:cNvGrpSpPr>
                <a:grpSpLocks noChangeAspect="1"/>
              </p:cNvGrpSpPr>
              <p:nvPr/>
            </p:nvGrpSpPr>
            <p:grpSpPr bwMode="auto">
              <a:xfrm>
                <a:off x="1393" y="3107"/>
                <a:ext cx="188" cy="50"/>
                <a:chOff x="1393" y="3107"/>
                <a:chExt cx="188" cy="50"/>
              </a:xfrm>
            </p:grpSpPr>
            <p:sp>
              <p:nvSpPr>
                <p:cNvPr id="40399" name="Freeform 1369"/>
                <p:cNvSpPr>
                  <a:spLocks noChangeAspect="1"/>
                </p:cNvSpPr>
                <p:nvPr/>
              </p:nvSpPr>
              <p:spPr bwMode="auto">
                <a:xfrm>
                  <a:off x="1416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4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00" name="Freeform 1370"/>
                <p:cNvSpPr>
                  <a:spLocks noChangeAspect="1"/>
                </p:cNvSpPr>
                <p:nvPr/>
              </p:nvSpPr>
              <p:spPr bwMode="auto">
                <a:xfrm>
                  <a:off x="1393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01" name="Freeform 1371"/>
                <p:cNvSpPr>
                  <a:spLocks noChangeAspect="1"/>
                </p:cNvSpPr>
                <p:nvPr/>
              </p:nvSpPr>
              <p:spPr bwMode="auto">
                <a:xfrm>
                  <a:off x="1463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4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02" name="Freeform 1372"/>
                <p:cNvSpPr>
                  <a:spLocks noChangeAspect="1"/>
                </p:cNvSpPr>
                <p:nvPr/>
              </p:nvSpPr>
              <p:spPr bwMode="auto">
                <a:xfrm>
                  <a:off x="1440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03" name="Freeform 1373"/>
                <p:cNvSpPr>
                  <a:spLocks noChangeAspect="1"/>
                </p:cNvSpPr>
                <p:nvPr/>
              </p:nvSpPr>
              <p:spPr bwMode="auto">
                <a:xfrm>
                  <a:off x="1511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04" name="Freeform 1374"/>
                <p:cNvSpPr>
                  <a:spLocks noChangeAspect="1"/>
                </p:cNvSpPr>
                <p:nvPr/>
              </p:nvSpPr>
              <p:spPr bwMode="auto">
                <a:xfrm>
                  <a:off x="1487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05" name="Freeform 1375"/>
                <p:cNvSpPr>
                  <a:spLocks noChangeAspect="1"/>
                </p:cNvSpPr>
                <p:nvPr/>
              </p:nvSpPr>
              <p:spPr bwMode="auto">
                <a:xfrm>
                  <a:off x="1558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406" name="Freeform 1376"/>
                <p:cNvSpPr>
                  <a:spLocks noChangeAspect="1"/>
                </p:cNvSpPr>
                <p:nvPr/>
              </p:nvSpPr>
              <p:spPr bwMode="auto">
                <a:xfrm>
                  <a:off x="1534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397" name="Freeform 1377"/>
              <p:cNvSpPr>
                <a:spLocks noChangeAspect="1"/>
              </p:cNvSpPr>
              <p:nvPr/>
            </p:nvSpPr>
            <p:spPr bwMode="auto">
              <a:xfrm>
                <a:off x="1605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98" name="Freeform 1378"/>
              <p:cNvSpPr>
                <a:spLocks noChangeAspect="1"/>
              </p:cNvSpPr>
              <p:nvPr/>
            </p:nvSpPr>
            <p:spPr bwMode="auto">
              <a:xfrm>
                <a:off x="1581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125" name="Group 1379"/>
            <p:cNvGrpSpPr>
              <a:grpSpLocks noChangeAspect="1"/>
            </p:cNvGrpSpPr>
            <p:nvPr/>
          </p:nvGrpSpPr>
          <p:grpSpPr bwMode="auto">
            <a:xfrm>
              <a:off x="452" y="2009"/>
              <a:ext cx="124" cy="25"/>
              <a:chOff x="1393" y="2956"/>
              <a:chExt cx="235" cy="50"/>
            </a:xfrm>
          </p:grpSpPr>
          <p:grpSp>
            <p:nvGrpSpPr>
              <p:cNvPr id="40385" name="Group 1380"/>
              <p:cNvGrpSpPr>
                <a:grpSpLocks noChangeAspect="1"/>
              </p:cNvGrpSpPr>
              <p:nvPr/>
            </p:nvGrpSpPr>
            <p:grpSpPr bwMode="auto">
              <a:xfrm>
                <a:off x="1393" y="2956"/>
                <a:ext cx="188" cy="50"/>
                <a:chOff x="1393" y="2956"/>
                <a:chExt cx="188" cy="50"/>
              </a:xfrm>
            </p:grpSpPr>
            <p:sp>
              <p:nvSpPr>
                <p:cNvPr id="40388" name="Freeform 1381"/>
                <p:cNvSpPr>
                  <a:spLocks noChangeAspect="1"/>
                </p:cNvSpPr>
                <p:nvPr/>
              </p:nvSpPr>
              <p:spPr bwMode="auto">
                <a:xfrm>
                  <a:off x="1416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89" name="Freeform 1382"/>
                <p:cNvSpPr>
                  <a:spLocks noChangeAspect="1"/>
                </p:cNvSpPr>
                <p:nvPr/>
              </p:nvSpPr>
              <p:spPr bwMode="auto">
                <a:xfrm>
                  <a:off x="1393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90" name="Freeform 1383"/>
                <p:cNvSpPr>
                  <a:spLocks noChangeAspect="1"/>
                </p:cNvSpPr>
                <p:nvPr/>
              </p:nvSpPr>
              <p:spPr bwMode="auto">
                <a:xfrm>
                  <a:off x="1463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91" name="Freeform 1384"/>
                <p:cNvSpPr>
                  <a:spLocks noChangeAspect="1"/>
                </p:cNvSpPr>
                <p:nvPr/>
              </p:nvSpPr>
              <p:spPr bwMode="auto">
                <a:xfrm>
                  <a:off x="1440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92" name="Freeform 1385"/>
                <p:cNvSpPr>
                  <a:spLocks noChangeAspect="1"/>
                </p:cNvSpPr>
                <p:nvPr/>
              </p:nvSpPr>
              <p:spPr bwMode="auto">
                <a:xfrm>
                  <a:off x="1511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93" name="Freeform 1386"/>
                <p:cNvSpPr>
                  <a:spLocks noChangeAspect="1"/>
                </p:cNvSpPr>
                <p:nvPr/>
              </p:nvSpPr>
              <p:spPr bwMode="auto">
                <a:xfrm>
                  <a:off x="1487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94" name="Freeform 1387"/>
                <p:cNvSpPr>
                  <a:spLocks noChangeAspect="1"/>
                </p:cNvSpPr>
                <p:nvPr/>
              </p:nvSpPr>
              <p:spPr bwMode="auto">
                <a:xfrm>
                  <a:off x="1558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95" name="Freeform 1388"/>
                <p:cNvSpPr>
                  <a:spLocks noChangeAspect="1"/>
                </p:cNvSpPr>
                <p:nvPr/>
              </p:nvSpPr>
              <p:spPr bwMode="auto">
                <a:xfrm>
                  <a:off x="1534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386" name="Freeform 1389"/>
              <p:cNvSpPr>
                <a:spLocks noChangeAspect="1"/>
              </p:cNvSpPr>
              <p:nvPr/>
            </p:nvSpPr>
            <p:spPr bwMode="auto">
              <a:xfrm>
                <a:off x="1605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87" name="Freeform 1390"/>
              <p:cNvSpPr>
                <a:spLocks noChangeAspect="1"/>
              </p:cNvSpPr>
              <p:nvPr/>
            </p:nvSpPr>
            <p:spPr bwMode="auto">
              <a:xfrm>
                <a:off x="1581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126" name="Group 1391"/>
            <p:cNvGrpSpPr>
              <a:grpSpLocks noChangeAspect="1"/>
            </p:cNvGrpSpPr>
            <p:nvPr/>
          </p:nvGrpSpPr>
          <p:grpSpPr bwMode="auto">
            <a:xfrm>
              <a:off x="452" y="2084"/>
              <a:ext cx="99" cy="26"/>
              <a:chOff x="1393" y="3107"/>
              <a:chExt cx="188" cy="50"/>
            </a:xfrm>
          </p:grpSpPr>
          <p:sp>
            <p:nvSpPr>
              <p:cNvPr id="40377" name="Freeform 1392"/>
              <p:cNvSpPr>
                <a:spLocks noChangeAspect="1"/>
              </p:cNvSpPr>
              <p:nvPr/>
            </p:nvSpPr>
            <p:spPr bwMode="auto">
              <a:xfrm>
                <a:off x="1416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4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78" name="Freeform 1393"/>
              <p:cNvSpPr>
                <a:spLocks noChangeAspect="1"/>
              </p:cNvSpPr>
              <p:nvPr/>
            </p:nvSpPr>
            <p:spPr bwMode="auto">
              <a:xfrm>
                <a:off x="1393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79" name="Freeform 1394"/>
              <p:cNvSpPr>
                <a:spLocks noChangeAspect="1"/>
              </p:cNvSpPr>
              <p:nvPr/>
            </p:nvSpPr>
            <p:spPr bwMode="auto">
              <a:xfrm>
                <a:off x="1463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4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80" name="Freeform 1395"/>
              <p:cNvSpPr>
                <a:spLocks noChangeAspect="1"/>
              </p:cNvSpPr>
              <p:nvPr/>
            </p:nvSpPr>
            <p:spPr bwMode="auto">
              <a:xfrm>
                <a:off x="1440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81" name="Freeform 1396"/>
              <p:cNvSpPr>
                <a:spLocks noChangeAspect="1"/>
              </p:cNvSpPr>
              <p:nvPr/>
            </p:nvSpPr>
            <p:spPr bwMode="auto">
              <a:xfrm>
                <a:off x="1511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82" name="Freeform 1397"/>
              <p:cNvSpPr>
                <a:spLocks noChangeAspect="1"/>
              </p:cNvSpPr>
              <p:nvPr/>
            </p:nvSpPr>
            <p:spPr bwMode="auto">
              <a:xfrm>
                <a:off x="1487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83" name="Freeform 1398"/>
              <p:cNvSpPr>
                <a:spLocks noChangeAspect="1"/>
              </p:cNvSpPr>
              <p:nvPr/>
            </p:nvSpPr>
            <p:spPr bwMode="auto">
              <a:xfrm>
                <a:off x="1558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84" name="Freeform 1399"/>
              <p:cNvSpPr>
                <a:spLocks noChangeAspect="1"/>
              </p:cNvSpPr>
              <p:nvPr/>
            </p:nvSpPr>
            <p:spPr bwMode="auto">
              <a:xfrm>
                <a:off x="1534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127" name="Freeform 1400"/>
            <p:cNvSpPr>
              <a:spLocks noChangeAspect="1"/>
            </p:cNvSpPr>
            <p:nvPr/>
          </p:nvSpPr>
          <p:spPr bwMode="auto">
            <a:xfrm>
              <a:off x="564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28" name="Freeform 1401"/>
            <p:cNvSpPr>
              <a:spLocks noChangeAspect="1"/>
            </p:cNvSpPr>
            <p:nvPr/>
          </p:nvSpPr>
          <p:spPr bwMode="auto">
            <a:xfrm>
              <a:off x="551" y="2084"/>
              <a:ext cx="13" cy="26"/>
            </a:xfrm>
            <a:custGeom>
              <a:avLst/>
              <a:gdLst>
                <a:gd name="T0" fmla="*/ 22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29" name="Freeform 1402"/>
            <p:cNvSpPr>
              <a:spLocks noChangeAspect="1"/>
            </p:cNvSpPr>
            <p:nvPr/>
          </p:nvSpPr>
          <p:spPr bwMode="auto">
            <a:xfrm>
              <a:off x="464" y="2084"/>
              <a:ext cx="13" cy="26"/>
            </a:xfrm>
            <a:custGeom>
              <a:avLst/>
              <a:gdLst>
                <a:gd name="T0" fmla="*/ 0 w 24"/>
                <a:gd name="T1" fmla="*/ 40 h 50"/>
                <a:gd name="T2" fmla="*/ 22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30" name="Freeform 1403"/>
            <p:cNvSpPr>
              <a:spLocks noChangeAspect="1"/>
            </p:cNvSpPr>
            <p:nvPr/>
          </p:nvSpPr>
          <p:spPr bwMode="auto">
            <a:xfrm>
              <a:off x="452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31" name="Freeform 1404"/>
            <p:cNvSpPr>
              <a:spLocks noChangeAspect="1"/>
            </p:cNvSpPr>
            <p:nvPr/>
          </p:nvSpPr>
          <p:spPr bwMode="auto">
            <a:xfrm>
              <a:off x="489" y="2084"/>
              <a:ext cx="12" cy="26"/>
            </a:xfrm>
            <a:custGeom>
              <a:avLst/>
              <a:gdLst>
                <a:gd name="T0" fmla="*/ 0 w 24"/>
                <a:gd name="T1" fmla="*/ 40 h 50"/>
                <a:gd name="T2" fmla="*/ 2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32" name="Freeform 1405"/>
            <p:cNvSpPr>
              <a:spLocks noChangeAspect="1"/>
            </p:cNvSpPr>
            <p:nvPr/>
          </p:nvSpPr>
          <p:spPr bwMode="auto">
            <a:xfrm>
              <a:off x="477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33" name="Freeform 1406"/>
            <p:cNvSpPr>
              <a:spLocks noChangeAspect="1"/>
            </p:cNvSpPr>
            <p:nvPr/>
          </p:nvSpPr>
          <p:spPr bwMode="auto">
            <a:xfrm>
              <a:off x="514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34" name="Freeform 1407"/>
            <p:cNvSpPr>
              <a:spLocks noChangeAspect="1"/>
            </p:cNvSpPr>
            <p:nvPr/>
          </p:nvSpPr>
          <p:spPr bwMode="auto">
            <a:xfrm>
              <a:off x="501" y="2084"/>
              <a:ext cx="13" cy="26"/>
            </a:xfrm>
            <a:custGeom>
              <a:avLst/>
              <a:gdLst>
                <a:gd name="T0" fmla="*/ 20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35" name="Freeform 1408"/>
            <p:cNvSpPr>
              <a:spLocks noChangeAspect="1"/>
            </p:cNvSpPr>
            <p:nvPr/>
          </p:nvSpPr>
          <p:spPr bwMode="auto">
            <a:xfrm>
              <a:off x="539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36" name="Freeform 1409"/>
            <p:cNvSpPr>
              <a:spLocks noChangeAspect="1"/>
            </p:cNvSpPr>
            <p:nvPr/>
          </p:nvSpPr>
          <p:spPr bwMode="auto">
            <a:xfrm>
              <a:off x="526" y="2084"/>
              <a:ext cx="13" cy="26"/>
            </a:xfrm>
            <a:custGeom>
              <a:avLst/>
              <a:gdLst>
                <a:gd name="T0" fmla="*/ 22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37" name="Freeform 1410"/>
            <p:cNvSpPr>
              <a:spLocks noChangeAspect="1"/>
            </p:cNvSpPr>
            <p:nvPr/>
          </p:nvSpPr>
          <p:spPr bwMode="auto">
            <a:xfrm>
              <a:off x="464" y="2084"/>
              <a:ext cx="13" cy="26"/>
            </a:xfrm>
            <a:custGeom>
              <a:avLst/>
              <a:gdLst>
                <a:gd name="T0" fmla="*/ 0 w 24"/>
                <a:gd name="T1" fmla="*/ 40 h 50"/>
                <a:gd name="T2" fmla="*/ 22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38" name="Freeform 1411"/>
            <p:cNvSpPr>
              <a:spLocks noChangeAspect="1"/>
            </p:cNvSpPr>
            <p:nvPr/>
          </p:nvSpPr>
          <p:spPr bwMode="auto">
            <a:xfrm>
              <a:off x="452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39" name="Freeform 1412"/>
            <p:cNvSpPr>
              <a:spLocks noChangeAspect="1"/>
            </p:cNvSpPr>
            <p:nvPr/>
          </p:nvSpPr>
          <p:spPr bwMode="auto">
            <a:xfrm>
              <a:off x="489" y="2084"/>
              <a:ext cx="12" cy="26"/>
            </a:xfrm>
            <a:custGeom>
              <a:avLst/>
              <a:gdLst>
                <a:gd name="T0" fmla="*/ 0 w 24"/>
                <a:gd name="T1" fmla="*/ 40 h 50"/>
                <a:gd name="T2" fmla="*/ 2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40" name="Freeform 1413"/>
            <p:cNvSpPr>
              <a:spLocks noChangeAspect="1"/>
            </p:cNvSpPr>
            <p:nvPr/>
          </p:nvSpPr>
          <p:spPr bwMode="auto">
            <a:xfrm>
              <a:off x="477" y="2084"/>
              <a:ext cx="12" cy="26"/>
            </a:xfrm>
            <a:custGeom>
              <a:avLst/>
              <a:gdLst>
                <a:gd name="T0" fmla="*/ 19 w 23"/>
                <a:gd name="T1" fmla="*/ 40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41" name="Freeform 1414"/>
            <p:cNvSpPr>
              <a:spLocks noChangeAspect="1"/>
            </p:cNvSpPr>
            <p:nvPr/>
          </p:nvSpPr>
          <p:spPr bwMode="auto">
            <a:xfrm>
              <a:off x="514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42" name="Freeform 1415"/>
            <p:cNvSpPr>
              <a:spLocks noChangeAspect="1"/>
            </p:cNvSpPr>
            <p:nvPr/>
          </p:nvSpPr>
          <p:spPr bwMode="auto">
            <a:xfrm>
              <a:off x="501" y="2084"/>
              <a:ext cx="13" cy="26"/>
            </a:xfrm>
            <a:custGeom>
              <a:avLst/>
              <a:gdLst>
                <a:gd name="T0" fmla="*/ 20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43" name="Freeform 1416"/>
            <p:cNvSpPr>
              <a:spLocks noChangeAspect="1"/>
            </p:cNvSpPr>
            <p:nvPr/>
          </p:nvSpPr>
          <p:spPr bwMode="auto">
            <a:xfrm>
              <a:off x="539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44" name="Freeform 1417"/>
            <p:cNvSpPr>
              <a:spLocks noChangeAspect="1"/>
            </p:cNvSpPr>
            <p:nvPr/>
          </p:nvSpPr>
          <p:spPr bwMode="auto">
            <a:xfrm>
              <a:off x="526" y="2084"/>
              <a:ext cx="13" cy="26"/>
            </a:xfrm>
            <a:custGeom>
              <a:avLst/>
              <a:gdLst>
                <a:gd name="T0" fmla="*/ 22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45" name="Freeform 1418"/>
            <p:cNvSpPr>
              <a:spLocks noChangeAspect="1"/>
            </p:cNvSpPr>
            <p:nvPr/>
          </p:nvSpPr>
          <p:spPr bwMode="auto">
            <a:xfrm>
              <a:off x="564" y="2084"/>
              <a:ext cx="12" cy="26"/>
            </a:xfrm>
            <a:custGeom>
              <a:avLst/>
              <a:gdLst>
                <a:gd name="T0" fmla="*/ 0 w 23"/>
                <a:gd name="T1" fmla="*/ 40 h 50"/>
                <a:gd name="T2" fmla="*/ 19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46" name="Freeform 1419"/>
            <p:cNvSpPr>
              <a:spLocks noChangeAspect="1"/>
            </p:cNvSpPr>
            <p:nvPr/>
          </p:nvSpPr>
          <p:spPr bwMode="auto">
            <a:xfrm>
              <a:off x="551" y="2084"/>
              <a:ext cx="13" cy="26"/>
            </a:xfrm>
            <a:custGeom>
              <a:avLst/>
              <a:gdLst>
                <a:gd name="T0" fmla="*/ 22 w 24"/>
                <a:gd name="T1" fmla="*/ 40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147" name="Group 1420"/>
            <p:cNvGrpSpPr>
              <a:grpSpLocks noChangeAspect="1"/>
            </p:cNvGrpSpPr>
            <p:nvPr/>
          </p:nvGrpSpPr>
          <p:grpSpPr bwMode="auto">
            <a:xfrm>
              <a:off x="452" y="2009"/>
              <a:ext cx="99" cy="25"/>
              <a:chOff x="1393" y="2956"/>
              <a:chExt cx="188" cy="50"/>
            </a:xfrm>
          </p:grpSpPr>
          <p:sp>
            <p:nvSpPr>
              <p:cNvPr id="40369" name="Freeform 1421"/>
              <p:cNvSpPr>
                <a:spLocks noChangeAspect="1"/>
              </p:cNvSpPr>
              <p:nvPr/>
            </p:nvSpPr>
            <p:spPr bwMode="auto">
              <a:xfrm>
                <a:off x="1416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70" name="Freeform 1422"/>
              <p:cNvSpPr>
                <a:spLocks noChangeAspect="1"/>
              </p:cNvSpPr>
              <p:nvPr/>
            </p:nvSpPr>
            <p:spPr bwMode="auto">
              <a:xfrm>
                <a:off x="1393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71" name="Freeform 1423"/>
              <p:cNvSpPr>
                <a:spLocks noChangeAspect="1"/>
              </p:cNvSpPr>
              <p:nvPr/>
            </p:nvSpPr>
            <p:spPr bwMode="auto">
              <a:xfrm>
                <a:off x="1463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72" name="Freeform 1424"/>
              <p:cNvSpPr>
                <a:spLocks noChangeAspect="1"/>
              </p:cNvSpPr>
              <p:nvPr/>
            </p:nvSpPr>
            <p:spPr bwMode="auto">
              <a:xfrm>
                <a:off x="1440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73" name="Freeform 1425"/>
              <p:cNvSpPr>
                <a:spLocks noChangeAspect="1"/>
              </p:cNvSpPr>
              <p:nvPr/>
            </p:nvSpPr>
            <p:spPr bwMode="auto">
              <a:xfrm>
                <a:off x="1511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74" name="Freeform 1426"/>
              <p:cNvSpPr>
                <a:spLocks noChangeAspect="1"/>
              </p:cNvSpPr>
              <p:nvPr/>
            </p:nvSpPr>
            <p:spPr bwMode="auto">
              <a:xfrm>
                <a:off x="1487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75" name="Freeform 1427"/>
              <p:cNvSpPr>
                <a:spLocks noChangeAspect="1"/>
              </p:cNvSpPr>
              <p:nvPr/>
            </p:nvSpPr>
            <p:spPr bwMode="auto">
              <a:xfrm>
                <a:off x="1558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76" name="Freeform 1428"/>
              <p:cNvSpPr>
                <a:spLocks noChangeAspect="1"/>
              </p:cNvSpPr>
              <p:nvPr/>
            </p:nvSpPr>
            <p:spPr bwMode="auto">
              <a:xfrm>
                <a:off x="1534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148" name="Freeform 1429"/>
            <p:cNvSpPr>
              <a:spLocks noChangeAspect="1"/>
            </p:cNvSpPr>
            <p:nvPr/>
          </p:nvSpPr>
          <p:spPr bwMode="auto">
            <a:xfrm>
              <a:off x="56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49" name="Freeform 1430"/>
            <p:cNvSpPr>
              <a:spLocks noChangeAspect="1"/>
            </p:cNvSpPr>
            <p:nvPr/>
          </p:nvSpPr>
          <p:spPr bwMode="auto">
            <a:xfrm>
              <a:off x="551" y="2009"/>
              <a:ext cx="13" cy="25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50" name="Freeform 1431"/>
            <p:cNvSpPr>
              <a:spLocks noChangeAspect="1"/>
            </p:cNvSpPr>
            <p:nvPr/>
          </p:nvSpPr>
          <p:spPr bwMode="auto">
            <a:xfrm>
              <a:off x="464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51" name="Freeform 1432"/>
            <p:cNvSpPr>
              <a:spLocks noChangeAspect="1"/>
            </p:cNvSpPr>
            <p:nvPr/>
          </p:nvSpPr>
          <p:spPr bwMode="auto">
            <a:xfrm>
              <a:off x="452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52" name="Freeform 1433"/>
            <p:cNvSpPr>
              <a:spLocks noChangeAspect="1"/>
            </p:cNvSpPr>
            <p:nvPr/>
          </p:nvSpPr>
          <p:spPr bwMode="auto">
            <a:xfrm>
              <a:off x="489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2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53" name="Freeform 1434"/>
            <p:cNvSpPr>
              <a:spLocks noChangeAspect="1"/>
            </p:cNvSpPr>
            <p:nvPr/>
          </p:nvSpPr>
          <p:spPr bwMode="auto">
            <a:xfrm>
              <a:off x="477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54" name="Freeform 1435"/>
            <p:cNvSpPr>
              <a:spLocks noChangeAspect="1"/>
            </p:cNvSpPr>
            <p:nvPr/>
          </p:nvSpPr>
          <p:spPr bwMode="auto">
            <a:xfrm>
              <a:off x="51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55" name="Freeform 1436"/>
            <p:cNvSpPr>
              <a:spLocks noChangeAspect="1"/>
            </p:cNvSpPr>
            <p:nvPr/>
          </p:nvSpPr>
          <p:spPr bwMode="auto">
            <a:xfrm>
              <a:off x="501" y="2009"/>
              <a:ext cx="13" cy="25"/>
            </a:xfrm>
            <a:custGeom>
              <a:avLst/>
              <a:gdLst>
                <a:gd name="T0" fmla="*/ 20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56" name="Freeform 1437"/>
            <p:cNvSpPr>
              <a:spLocks noChangeAspect="1"/>
            </p:cNvSpPr>
            <p:nvPr/>
          </p:nvSpPr>
          <p:spPr bwMode="auto">
            <a:xfrm>
              <a:off x="539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57" name="Freeform 1438"/>
            <p:cNvSpPr>
              <a:spLocks noChangeAspect="1"/>
            </p:cNvSpPr>
            <p:nvPr/>
          </p:nvSpPr>
          <p:spPr bwMode="auto">
            <a:xfrm>
              <a:off x="526" y="2009"/>
              <a:ext cx="13" cy="25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58" name="Freeform 1439"/>
            <p:cNvSpPr>
              <a:spLocks noChangeAspect="1"/>
            </p:cNvSpPr>
            <p:nvPr/>
          </p:nvSpPr>
          <p:spPr bwMode="auto">
            <a:xfrm>
              <a:off x="464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59" name="Freeform 1440"/>
            <p:cNvSpPr>
              <a:spLocks noChangeAspect="1"/>
            </p:cNvSpPr>
            <p:nvPr/>
          </p:nvSpPr>
          <p:spPr bwMode="auto">
            <a:xfrm>
              <a:off x="452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60" name="Freeform 1441"/>
            <p:cNvSpPr>
              <a:spLocks noChangeAspect="1"/>
            </p:cNvSpPr>
            <p:nvPr/>
          </p:nvSpPr>
          <p:spPr bwMode="auto">
            <a:xfrm>
              <a:off x="489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2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61" name="Freeform 1442"/>
            <p:cNvSpPr>
              <a:spLocks noChangeAspect="1"/>
            </p:cNvSpPr>
            <p:nvPr/>
          </p:nvSpPr>
          <p:spPr bwMode="auto">
            <a:xfrm>
              <a:off x="477" y="200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62" name="Freeform 1443"/>
            <p:cNvSpPr>
              <a:spLocks noChangeAspect="1"/>
            </p:cNvSpPr>
            <p:nvPr/>
          </p:nvSpPr>
          <p:spPr bwMode="auto">
            <a:xfrm>
              <a:off x="51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63" name="Freeform 1444"/>
            <p:cNvSpPr>
              <a:spLocks noChangeAspect="1"/>
            </p:cNvSpPr>
            <p:nvPr/>
          </p:nvSpPr>
          <p:spPr bwMode="auto">
            <a:xfrm>
              <a:off x="501" y="2009"/>
              <a:ext cx="13" cy="25"/>
            </a:xfrm>
            <a:custGeom>
              <a:avLst/>
              <a:gdLst>
                <a:gd name="T0" fmla="*/ 20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64" name="Freeform 1445"/>
            <p:cNvSpPr>
              <a:spLocks noChangeAspect="1"/>
            </p:cNvSpPr>
            <p:nvPr/>
          </p:nvSpPr>
          <p:spPr bwMode="auto">
            <a:xfrm>
              <a:off x="539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65" name="Freeform 1446"/>
            <p:cNvSpPr>
              <a:spLocks noChangeAspect="1"/>
            </p:cNvSpPr>
            <p:nvPr/>
          </p:nvSpPr>
          <p:spPr bwMode="auto">
            <a:xfrm>
              <a:off x="526" y="2009"/>
              <a:ext cx="13" cy="25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66" name="Freeform 1447"/>
            <p:cNvSpPr>
              <a:spLocks noChangeAspect="1"/>
            </p:cNvSpPr>
            <p:nvPr/>
          </p:nvSpPr>
          <p:spPr bwMode="auto">
            <a:xfrm>
              <a:off x="56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67" name="Freeform 1448"/>
            <p:cNvSpPr>
              <a:spLocks noChangeAspect="1"/>
            </p:cNvSpPr>
            <p:nvPr/>
          </p:nvSpPr>
          <p:spPr bwMode="auto">
            <a:xfrm>
              <a:off x="551" y="2009"/>
              <a:ext cx="13" cy="25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168" name="Group 1449"/>
            <p:cNvGrpSpPr>
              <a:grpSpLocks noChangeAspect="1"/>
            </p:cNvGrpSpPr>
            <p:nvPr/>
          </p:nvGrpSpPr>
          <p:grpSpPr bwMode="auto">
            <a:xfrm>
              <a:off x="452" y="2390"/>
              <a:ext cx="124" cy="26"/>
              <a:chOff x="1393" y="3716"/>
              <a:chExt cx="235" cy="51"/>
            </a:xfrm>
          </p:grpSpPr>
          <p:grpSp>
            <p:nvGrpSpPr>
              <p:cNvPr id="40358" name="Group 1450"/>
              <p:cNvGrpSpPr>
                <a:grpSpLocks noChangeAspect="1"/>
              </p:cNvGrpSpPr>
              <p:nvPr/>
            </p:nvGrpSpPr>
            <p:grpSpPr bwMode="auto">
              <a:xfrm>
                <a:off x="1393" y="3716"/>
                <a:ext cx="188" cy="51"/>
                <a:chOff x="1393" y="3716"/>
                <a:chExt cx="188" cy="51"/>
              </a:xfrm>
            </p:grpSpPr>
            <p:sp>
              <p:nvSpPr>
                <p:cNvPr id="40361" name="Freeform 1451"/>
                <p:cNvSpPr>
                  <a:spLocks noChangeAspect="1"/>
                </p:cNvSpPr>
                <p:nvPr/>
              </p:nvSpPr>
              <p:spPr bwMode="auto">
                <a:xfrm>
                  <a:off x="1416" y="3716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62" name="Freeform 1452"/>
                <p:cNvSpPr>
                  <a:spLocks noChangeAspect="1"/>
                </p:cNvSpPr>
                <p:nvPr/>
              </p:nvSpPr>
              <p:spPr bwMode="auto">
                <a:xfrm>
                  <a:off x="1393" y="3716"/>
                  <a:ext cx="23" cy="51"/>
                </a:xfrm>
                <a:custGeom>
                  <a:avLst/>
                  <a:gdLst>
                    <a:gd name="T0" fmla="*/ 23 w 23"/>
                    <a:gd name="T1" fmla="*/ 51 h 51"/>
                    <a:gd name="T2" fmla="*/ 0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63" name="Freeform 1453"/>
                <p:cNvSpPr>
                  <a:spLocks noChangeAspect="1"/>
                </p:cNvSpPr>
                <p:nvPr/>
              </p:nvSpPr>
              <p:spPr bwMode="auto">
                <a:xfrm>
                  <a:off x="1463" y="3716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64" name="Freeform 1454"/>
                <p:cNvSpPr>
                  <a:spLocks noChangeAspect="1"/>
                </p:cNvSpPr>
                <p:nvPr/>
              </p:nvSpPr>
              <p:spPr bwMode="auto">
                <a:xfrm>
                  <a:off x="1440" y="3716"/>
                  <a:ext cx="23" cy="51"/>
                </a:xfrm>
                <a:custGeom>
                  <a:avLst/>
                  <a:gdLst>
                    <a:gd name="T0" fmla="*/ 23 w 23"/>
                    <a:gd name="T1" fmla="*/ 51 h 51"/>
                    <a:gd name="T2" fmla="*/ 0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23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65" name="Freeform 1455"/>
                <p:cNvSpPr>
                  <a:spLocks noChangeAspect="1"/>
                </p:cNvSpPr>
                <p:nvPr/>
              </p:nvSpPr>
              <p:spPr bwMode="auto">
                <a:xfrm>
                  <a:off x="1511" y="3716"/>
                  <a:ext cx="23" cy="51"/>
                </a:xfrm>
                <a:custGeom>
                  <a:avLst/>
                  <a:gdLst>
                    <a:gd name="T0" fmla="*/ 0 w 23"/>
                    <a:gd name="T1" fmla="*/ 51 h 51"/>
                    <a:gd name="T2" fmla="*/ 23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66" name="Freeform 1456"/>
                <p:cNvSpPr>
                  <a:spLocks noChangeAspect="1"/>
                </p:cNvSpPr>
                <p:nvPr/>
              </p:nvSpPr>
              <p:spPr bwMode="auto">
                <a:xfrm>
                  <a:off x="1487" y="3716"/>
                  <a:ext cx="24" cy="51"/>
                </a:xfrm>
                <a:custGeom>
                  <a:avLst/>
                  <a:gdLst>
                    <a:gd name="T0" fmla="*/ 24 w 24"/>
                    <a:gd name="T1" fmla="*/ 51 h 51"/>
                    <a:gd name="T2" fmla="*/ 0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67" name="Freeform 1457"/>
                <p:cNvSpPr>
                  <a:spLocks noChangeAspect="1"/>
                </p:cNvSpPr>
                <p:nvPr/>
              </p:nvSpPr>
              <p:spPr bwMode="auto">
                <a:xfrm>
                  <a:off x="1558" y="3716"/>
                  <a:ext cx="23" cy="51"/>
                </a:xfrm>
                <a:custGeom>
                  <a:avLst/>
                  <a:gdLst>
                    <a:gd name="T0" fmla="*/ 0 w 23"/>
                    <a:gd name="T1" fmla="*/ 51 h 51"/>
                    <a:gd name="T2" fmla="*/ 23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68" name="Freeform 1458"/>
                <p:cNvSpPr>
                  <a:spLocks noChangeAspect="1"/>
                </p:cNvSpPr>
                <p:nvPr/>
              </p:nvSpPr>
              <p:spPr bwMode="auto">
                <a:xfrm>
                  <a:off x="1534" y="3716"/>
                  <a:ext cx="24" cy="51"/>
                </a:xfrm>
                <a:custGeom>
                  <a:avLst/>
                  <a:gdLst>
                    <a:gd name="T0" fmla="*/ 24 w 24"/>
                    <a:gd name="T1" fmla="*/ 51 h 51"/>
                    <a:gd name="T2" fmla="*/ 0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359" name="Freeform 1459"/>
              <p:cNvSpPr>
                <a:spLocks noChangeAspect="1"/>
              </p:cNvSpPr>
              <p:nvPr/>
            </p:nvSpPr>
            <p:spPr bwMode="auto">
              <a:xfrm>
                <a:off x="1605" y="3716"/>
                <a:ext cx="23" cy="51"/>
              </a:xfrm>
              <a:custGeom>
                <a:avLst/>
                <a:gdLst>
                  <a:gd name="T0" fmla="*/ 0 w 23"/>
                  <a:gd name="T1" fmla="*/ 51 h 51"/>
                  <a:gd name="T2" fmla="*/ 23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60" name="Freeform 1460"/>
              <p:cNvSpPr>
                <a:spLocks noChangeAspect="1"/>
              </p:cNvSpPr>
              <p:nvPr/>
            </p:nvSpPr>
            <p:spPr bwMode="auto">
              <a:xfrm>
                <a:off x="1581" y="3716"/>
                <a:ext cx="24" cy="51"/>
              </a:xfrm>
              <a:custGeom>
                <a:avLst/>
                <a:gdLst>
                  <a:gd name="T0" fmla="*/ 24 w 24"/>
                  <a:gd name="T1" fmla="*/ 51 h 51"/>
                  <a:gd name="T2" fmla="*/ 0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169" name="Group 1461"/>
            <p:cNvGrpSpPr>
              <a:grpSpLocks noChangeAspect="1"/>
            </p:cNvGrpSpPr>
            <p:nvPr/>
          </p:nvGrpSpPr>
          <p:grpSpPr bwMode="auto">
            <a:xfrm>
              <a:off x="452" y="2314"/>
              <a:ext cx="124" cy="26"/>
              <a:chOff x="1393" y="3565"/>
              <a:chExt cx="235" cy="50"/>
            </a:xfrm>
          </p:grpSpPr>
          <p:grpSp>
            <p:nvGrpSpPr>
              <p:cNvPr id="40347" name="Group 1462"/>
              <p:cNvGrpSpPr>
                <a:grpSpLocks noChangeAspect="1"/>
              </p:cNvGrpSpPr>
              <p:nvPr/>
            </p:nvGrpSpPr>
            <p:grpSpPr bwMode="auto">
              <a:xfrm>
                <a:off x="1393" y="3565"/>
                <a:ext cx="188" cy="50"/>
                <a:chOff x="1393" y="3565"/>
                <a:chExt cx="188" cy="50"/>
              </a:xfrm>
            </p:grpSpPr>
            <p:sp>
              <p:nvSpPr>
                <p:cNvPr id="40350" name="Freeform 1463"/>
                <p:cNvSpPr>
                  <a:spLocks noChangeAspect="1"/>
                </p:cNvSpPr>
                <p:nvPr/>
              </p:nvSpPr>
              <p:spPr bwMode="auto">
                <a:xfrm>
                  <a:off x="1416" y="3565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51" name="Freeform 1464"/>
                <p:cNvSpPr>
                  <a:spLocks noChangeAspect="1"/>
                </p:cNvSpPr>
                <p:nvPr/>
              </p:nvSpPr>
              <p:spPr bwMode="auto">
                <a:xfrm>
                  <a:off x="1393" y="3565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52" name="Freeform 1465"/>
                <p:cNvSpPr>
                  <a:spLocks noChangeAspect="1"/>
                </p:cNvSpPr>
                <p:nvPr/>
              </p:nvSpPr>
              <p:spPr bwMode="auto">
                <a:xfrm>
                  <a:off x="1463" y="3565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53" name="Freeform 1466"/>
                <p:cNvSpPr>
                  <a:spLocks noChangeAspect="1"/>
                </p:cNvSpPr>
                <p:nvPr/>
              </p:nvSpPr>
              <p:spPr bwMode="auto">
                <a:xfrm>
                  <a:off x="1440" y="3565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54" name="Freeform 1467"/>
                <p:cNvSpPr>
                  <a:spLocks noChangeAspect="1"/>
                </p:cNvSpPr>
                <p:nvPr/>
              </p:nvSpPr>
              <p:spPr bwMode="auto">
                <a:xfrm>
                  <a:off x="1511" y="3565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55" name="Freeform 1468"/>
                <p:cNvSpPr>
                  <a:spLocks noChangeAspect="1"/>
                </p:cNvSpPr>
                <p:nvPr/>
              </p:nvSpPr>
              <p:spPr bwMode="auto">
                <a:xfrm>
                  <a:off x="1487" y="3565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56" name="Freeform 1469"/>
                <p:cNvSpPr>
                  <a:spLocks noChangeAspect="1"/>
                </p:cNvSpPr>
                <p:nvPr/>
              </p:nvSpPr>
              <p:spPr bwMode="auto">
                <a:xfrm>
                  <a:off x="1558" y="3565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57" name="Freeform 1470"/>
                <p:cNvSpPr>
                  <a:spLocks noChangeAspect="1"/>
                </p:cNvSpPr>
                <p:nvPr/>
              </p:nvSpPr>
              <p:spPr bwMode="auto">
                <a:xfrm>
                  <a:off x="1534" y="3565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348" name="Freeform 1471"/>
              <p:cNvSpPr>
                <a:spLocks noChangeAspect="1"/>
              </p:cNvSpPr>
              <p:nvPr/>
            </p:nvSpPr>
            <p:spPr bwMode="auto">
              <a:xfrm>
                <a:off x="1605" y="3565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49" name="Freeform 1472"/>
              <p:cNvSpPr>
                <a:spLocks noChangeAspect="1"/>
              </p:cNvSpPr>
              <p:nvPr/>
            </p:nvSpPr>
            <p:spPr bwMode="auto">
              <a:xfrm>
                <a:off x="1581" y="3565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170" name="Group 1473"/>
            <p:cNvGrpSpPr>
              <a:grpSpLocks noChangeAspect="1"/>
            </p:cNvGrpSpPr>
            <p:nvPr/>
          </p:nvGrpSpPr>
          <p:grpSpPr bwMode="auto">
            <a:xfrm>
              <a:off x="452" y="2390"/>
              <a:ext cx="99" cy="26"/>
              <a:chOff x="1393" y="3716"/>
              <a:chExt cx="188" cy="51"/>
            </a:xfrm>
          </p:grpSpPr>
          <p:sp>
            <p:nvSpPr>
              <p:cNvPr id="40339" name="Freeform 1474"/>
              <p:cNvSpPr>
                <a:spLocks noChangeAspect="1"/>
              </p:cNvSpPr>
              <p:nvPr/>
            </p:nvSpPr>
            <p:spPr bwMode="auto">
              <a:xfrm>
                <a:off x="1416" y="3716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40" name="Freeform 1475"/>
              <p:cNvSpPr>
                <a:spLocks noChangeAspect="1"/>
              </p:cNvSpPr>
              <p:nvPr/>
            </p:nvSpPr>
            <p:spPr bwMode="auto">
              <a:xfrm>
                <a:off x="1393" y="3716"/>
                <a:ext cx="23" cy="51"/>
              </a:xfrm>
              <a:custGeom>
                <a:avLst/>
                <a:gdLst>
                  <a:gd name="T0" fmla="*/ 23 w 23"/>
                  <a:gd name="T1" fmla="*/ 51 h 51"/>
                  <a:gd name="T2" fmla="*/ 0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41" name="Freeform 1476"/>
              <p:cNvSpPr>
                <a:spLocks noChangeAspect="1"/>
              </p:cNvSpPr>
              <p:nvPr/>
            </p:nvSpPr>
            <p:spPr bwMode="auto">
              <a:xfrm>
                <a:off x="1463" y="3716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42" name="Freeform 1477"/>
              <p:cNvSpPr>
                <a:spLocks noChangeAspect="1"/>
              </p:cNvSpPr>
              <p:nvPr/>
            </p:nvSpPr>
            <p:spPr bwMode="auto">
              <a:xfrm>
                <a:off x="1440" y="3716"/>
                <a:ext cx="23" cy="51"/>
              </a:xfrm>
              <a:custGeom>
                <a:avLst/>
                <a:gdLst>
                  <a:gd name="T0" fmla="*/ 23 w 23"/>
                  <a:gd name="T1" fmla="*/ 51 h 51"/>
                  <a:gd name="T2" fmla="*/ 0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23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43" name="Freeform 1478"/>
              <p:cNvSpPr>
                <a:spLocks noChangeAspect="1"/>
              </p:cNvSpPr>
              <p:nvPr/>
            </p:nvSpPr>
            <p:spPr bwMode="auto">
              <a:xfrm>
                <a:off x="1511" y="3716"/>
                <a:ext cx="23" cy="51"/>
              </a:xfrm>
              <a:custGeom>
                <a:avLst/>
                <a:gdLst>
                  <a:gd name="T0" fmla="*/ 0 w 23"/>
                  <a:gd name="T1" fmla="*/ 51 h 51"/>
                  <a:gd name="T2" fmla="*/ 23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44" name="Freeform 1479"/>
              <p:cNvSpPr>
                <a:spLocks noChangeAspect="1"/>
              </p:cNvSpPr>
              <p:nvPr/>
            </p:nvSpPr>
            <p:spPr bwMode="auto">
              <a:xfrm>
                <a:off x="1487" y="3716"/>
                <a:ext cx="24" cy="51"/>
              </a:xfrm>
              <a:custGeom>
                <a:avLst/>
                <a:gdLst>
                  <a:gd name="T0" fmla="*/ 24 w 24"/>
                  <a:gd name="T1" fmla="*/ 51 h 51"/>
                  <a:gd name="T2" fmla="*/ 0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45" name="Freeform 1480"/>
              <p:cNvSpPr>
                <a:spLocks noChangeAspect="1"/>
              </p:cNvSpPr>
              <p:nvPr/>
            </p:nvSpPr>
            <p:spPr bwMode="auto">
              <a:xfrm>
                <a:off x="1558" y="3716"/>
                <a:ext cx="23" cy="51"/>
              </a:xfrm>
              <a:custGeom>
                <a:avLst/>
                <a:gdLst>
                  <a:gd name="T0" fmla="*/ 0 w 23"/>
                  <a:gd name="T1" fmla="*/ 51 h 51"/>
                  <a:gd name="T2" fmla="*/ 23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46" name="Freeform 1481"/>
              <p:cNvSpPr>
                <a:spLocks noChangeAspect="1"/>
              </p:cNvSpPr>
              <p:nvPr/>
            </p:nvSpPr>
            <p:spPr bwMode="auto">
              <a:xfrm>
                <a:off x="1534" y="3716"/>
                <a:ext cx="24" cy="51"/>
              </a:xfrm>
              <a:custGeom>
                <a:avLst/>
                <a:gdLst>
                  <a:gd name="T0" fmla="*/ 24 w 24"/>
                  <a:gd name="T1" fmla="*/ 51 h 51"/>
                  <a:gd name="T2" fmla="*/ 0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171" name="Freeform 1482"/>
            <p:cNvSpPr>
              <a:spLocks noChangeAspect="1"/>
            </p:cNvSpPr>
            <p:nvPr/>
          </p:nvSpPr>
          <p:spPr bwMode="auto">
            <a:xfrm>
              <a:off x="564" y="2390"/>
              <a:ext cx="12" cy="26"/>
            </a:xfrm>
            <a:custGeom>
              <a:avLst/>
              <a:gdLst>
                <a:gd name="T0" fmla="*/ 0 w 23"/>
                <a:gd name="T1" fmla="*/ 41 h 51"/>
                <a:gd name="T2" fmla="*/ 19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72" name="Freeform 1483"/>
            <p:cNvSpPr>
              <a:spLocks noChangeAspect="1"/>
            </p:cNvSpPr>
            <p:nvPr/>
          </p:nvSpPr>
          <p:spPr bwMode="auto">
            <a:xfrm>
              <a:off x="551" y="2390"/>
              <a:ext cx="13" cy="26"/>
            </a:xfrm>
            <a:custGeom>
              <a:avLst/>
              <a:gdLst>
                <a:gd name="T0" fmla="*/ 22 w 24"/>
                <a:gd name="T1" fmla="*/ 4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73" name="Freeform 1484"/>
            <p:cNvSpPr>
              <a:spLocks noChangeAspect="1"/>
            </p:cNvSpPr>
            <p:nvPr/>
          </p:nvSpPr>
          <p:spPr bwMode="auto">
            <a:xfrm>
              <a:off x="464" y="2390"/>
              <a:ext cx="13" cy="26"/>
            </a:xfrm>
            <a:custGeom>
              <a:avLst/>
              <a:gdLst>
                <a:gd name="T0" fmla="*/ 0 w 24"/>
                <a:gd name="T1" fmla="*/ 41 h 51"/>
                <a:gd name="T2" fmla="*/ 22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74" name="Freeform 1485"/>
            <p:cNvSpPr>
              <a:spLocks noChangeAspect="1"/>
            </p:cNvSpPr>
            <p:nvPr/>
          </p:nvSpPr>
          <p:spPr bwMode="auto">
            <a:xfrm>
              <a:off x="452" y="2390"/>
              <a:ext cx="12" cy="26"/>
            </a:xfrm>
            <a:custGeom>
              <a:avLst/>
              <a:gdLst>
                <a:gd name="T0" fmla="*/ 19 w 23"/>
                <a:gd name="T1" fmla="*/ 41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75" name="Freeform 1486"/>
            <p:cNvSpPr>
              <a:spLocks noChangeAspect="1"/>
            </p:cNvSpPr>
            <p:nvPr/>
          </p:nvSpPr>
          <p:spPr bwMode="auto">
            <a:xfrm>
              <a:off x="489" y="2390"/>
              <a:ext cx="12" cy="26"/>
            </a:xfrm>
            <a:custGeom>
              <a:avLst/>
              <a:gdLst>
                <a:gd name="T0" fmla="*/ 0 w 24"/>
                <a:gd name="T1" fmla="*/ 41 h 51"/>
                <a:gd name="T2" fmla="*/ 2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76" name="Freeform 1487"/>
            <p:cNvSpPr>
              <a:spLocks noChangeAspect="1"/>
            </p:cNvSpPr>
            <p:nvPr/>
          </p:nvSpPr>
          <p:spPr bwMode="auto">
            <a:xfrm>
              <a:off x="477" y="2390"/>
              <a:ext cx="12" cy="26"/>
            </a:xfrm>
            <a:custGeom>
              <a:avLst/>
              <a:gdLst>
                <a:gd name="T0" fmla="*/ 19 w 23"/>
                <a:gd name="T1" fmla="*/ 41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77" name="Freeform 1488"/>
            <p:cNvSpPr>
              <a:spLocks noChangeAspect="1"/>
            </p:cNvSpPr>
            <p:nvPr/>
          </p:nvSpPr>
          <p:spPr bwMode="auto">
            <a:xfrm>
              <a:off x="514" y="2390"/>
              <a:ext cx="12" cy="26"/>
            </a:xfrm>
            <a:custGeom>
              <a:avLst/>
              <a:gdLst>
                <a:gd name="T0" fmla="*/ 0 w 23"/>
                <a:gd name="T1" fmla="*/ 41 h 51"/>
                <a:gd name="T2" fmla="*/ 19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78" name="Freeform 1489"/>
            <p:cNvSpPr>
              <a:spLocks noChangeAspect="1"/>
            </p:cNvSpPr>
            <p:nvPr/>
          </p:nvSpPr>
          <p:spPr bwMode="auto">
            <a:xfrm>
              <a:off x="501" y="2390"/>
              <a:ext cx="13" cy="26"/>
            </a:xfrm>
            <a:custGeom>
              <a:avLst/>
              <a:gdLst>
                <a:gd name="T0" fmla="*/ 20 w 24"/>
                <a:gd name="T1" fmla="*/ 4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79" name="Freeform 1490"/>
            <p:cNvSpPr>
              <a:spLocks noChangeAspect="1"/>
            </p:cNvSpPr>
            <p:nvPr/>
          </p:nvSpPr>
          <p:spPr bwMode="auto">
            <a:xfrm>
              <a:off x="539" y="2390"/>
              <a:ext cx="12" cy="26"/>
            </a:xfrm>
            <a:custGeom>
              <a:avLst/>
              <a:gdLst>
                <a:gd name="T0" fmla="*/ 0 w 23"/>
                <a:gd name="T1" fmla="*/ 41 h 51"/>
                <a:gd name="T2" fmla="*/ 19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80" name="Freeform 1491"/>
            <p:cNvSpPr>
              <a:spLocks noChangeAspect="1"/>
            </p:cNvSpPr>
            <p:nvPr/>
          </p:nvSpPr>
          <p:spPr bwMode="auto">
            <a:xfrm>
              <a:off x="526" y="2390"/>
              <a:ext cx="13" cy="26"/>
            </a:xfrm>
            <a:custGeom>
              <a:avLst/>
              <a:gdLst>
                <a:gd name="T0" fmla="*/ 22 w 24"/>
                <a:gd name="T1" fmla="*/ 4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81" name="Freeform 1492"/>
            <p:cNvSpPr>
              <a:spLocks noChangeAspect="1"/>
            </p:cNvSpPr>
            <p:nvPr/>
          </p:nvSpPr>
          <p:spPr bwMode="auto">
            <a:xfrm>
              <a:off x="464" y="2390"/>
              <a:ext cx="13" cy="26"/>
            </a:xfrm>
            <a:custGeom>
              <a:avLst/>
              <a:gdLst>
                <a:gd name="T0" fmla="*/ 0 w 24"/>
                <a:gd name="T1" fmla="*/ 41 h 51"/>
                <a:gd name="T2" fmla="*/ 22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82" name="Freeform 1493"/>
            <p:cNvSpPr>
              <a:spLocks noChangeAspect="1"/>
            </p:cNvSpPr>
            <p:nvPr/>
          </p:nvSpPr>
          <p:spPr bwMode="auto">
            <a:xfrm>
              <a:off x="452" y="2390"/>
              <a:ext cx="12" cy="26"/>
            </a:xfrm>
            <a:custGeom>
              <a:avLst/>
              <a:gdLst>
                <a:gd name="T0" fmla="*/ 19 w 23"/>
                <a:gd name="T1" fmla="*/ 41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83" name="Freeform 1494"/>
            <p:cNvSpPr>
              <a:spLocks noChangeAspect="1"/>
            </p:cNvSpPr>
            <p:nvPr/>
          </p:nvSpPr>
          <p:spPr bwMode="auto">
            <a:xfrm>
              <a:off x="489" y="2390"/>
              <a:ext cx="12" cy="26"/>
            </a:xfrm>
            <a:custGeom>
              <a:avLst/>
              <a:gdLst>
                <a:gd name="T0" fmla="*/ 0 w 24"/>
                <a:gd name="T1" fmla="*/ 41 h 51"/>
                <a:gd name="T2" fmla="*/ 2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84" name="Freeform 1495"/>
            <p:cNvSpPr>
              <a:spLocks noChangeAspect="1"/>
            </p:cNvSpPr>
            <p:nvPr/>
          </p:nvSpPr>
          <p:spPr bwMode="auto">
            <a:xfrm>
              <a:off x="477" y="2390"/>
              <a:ext cx="12" cy="26"/>
            </a:xfrm>
            <a:custGeom>
              <a:avLst/>
              <a:gdLst>
                <a:gd name="T0" fmla="*/ 19 w 23"/>
                <a:gd name="T1" fmla="*/ 41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85" name="Freeform 1496"/>
            <p:cNvSpPr>
              <a:spLocks noChangeAspect="1"/>
            </p:cNvSpPr>
            <p:nvPr/>
          </p:nvSpPr>
          <p:spPr bwMode="auto">
            <a:xfrm>
              <a:off x="514" y="2390"/>
              <a:ext cx="12" cy="26"/>
            </a:xfrm>
            <a:custGeom>
              <a:avLst/>
              <a:gdLst>
                <a:gd name="T0" fmla="*/ 0 w 23"/>
                <a:gd name="T1" fmla="*/ 41 h 51"/>
                <a:gd name="T2" fmla="*/ 19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86" name="Freeform 1497"/>
            <p:cNvSpPr>
              <a:spLocks noChangeAspect="1"/>
            </p:cNvSpPr>
            <p:nvPr/>
          </p:nvSpPr>
          <p:spPr bwMode="auto">
            <a:xfrm>
              <a:off x="501" y="2390"/>
              <a:ext cx="13" cy="26"/>
            </a:xfrm>
            <a:custGeom>
              <a:avLst/>
              <a:gdLst>
                <a:gd name="T0" fmla="*/ 20 w 24"/>
                <a:gd name="T1" fmla="*/ 4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87" name="Freeform 1498"/>
            <p:cNvSpPr>
              <a:spLocks noChangeAspect="1"/>
            </p:cNvSpPr>
            <p:nvPr/>
          </p:nvSpPr>
          <p:spPr bwMode="auto">
            <a:xfrm>
              <a:off x="539" y="2390"/>
              <a:ext cx="12" cy="26"/>
            </a:xfrm>
            <a:custGeom>
              <a:avLst/>
              <a:gdLst>
                <a:gd name="T0" fmla="*/ 0 w 23"/>
                <a:gd name="T1" fmla="*/ 41 h 51"/>
                <a:gd name="T2" fmla="*/ 19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88" name="Freeform 1499"/>
            <p:cNvSpPr>
              <a:spLocks noChangeAspect="1"/>
            </p:cNvSpPr>
            <p:nvPr/>
          </p:nvSpPr>
          <p:spPr bwMode="auto">
            <a:xfrm>
              <a:off x="526" y="2390"/>
              <a:ext cx="13" cy="26"/>
            </a:xfrm>
            <a:custGeom>
              <a:avLst/>
              <a:gdLst>
                <a:gd name="T0" fmla="*/ 22 w 24"/>
                <a:gd name="T1" fmla="*/ 4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89" name="Freeform 1500"/>
            <p:cNvSpPr>
              <a:spLocks noChangeAspect="1"/>
            </p:cNvSpPr>
            <p:nvPr/>
          </p:nvSpPr>
          <p:spPr bwMode="auto">
            <a:xfrm>
              <a:off x="564" y="2390"/>
              <a:ext cx="12" cy="26"/>
            </a:xfrm>
            <a:custGeom>
              <a:avLst/>
              <a:gdLst>
                <a:gd name="T0" fmla="*/ 0 w 23"/>
                <a:gd name="T1" fmla="*/ 41 h 51"/>
                <a:gd name="T2" fmla="*/ 19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90" name="Freeform 1501"/>
            <p:cNvSpPr>
              <a:spLocks noChangeAspect="1"/>
            </p:cNvSpPr>
            <p:nvPr/>
          </p:nvSpPr>
          <p:spPr bwMode="auto">
            <a:xfrm>
              <a:off x="551" y="2390"/>
              <a:ext cx="13" cy="26"/>
            </a:xfrm>
            <a:custGeom>
              <a:avLst/>
              <a:gdLst>
                <a:gd name="T0" fmla="*/ 22 w 24"/>
                <a:gd name="T1" fmla="*/ 4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191" name="Group 1502"/>
            <p:cNvGrpSpPr>
              <a:grpSpLocks noChangeAspect="1"/>
            </p:cNvGrpSpPr>
            <p:nvPr/>
          </p:nvGrpSpPr>
          <p:grpSpPr bwMode="auto">
            <a:xfrm>
              <a:off x="452" y="2314"/>
              <a:ext cx="99" cy="26"/>
              <a:chOff x="1393" y="3565"/>
              <a:chExt cx="188" cy="50"/>
            </a:xfrm>
          </p:grpSpPr>
          <p:sp>
            <p:nvSpPr>
              <p:cNvPr id="40331" name="Freeform 1503"/>
              <p:cNvSpPr>
                <a:spLocks noChangeAspect="1"/>
              </p:cNvSpPr>
              <p:nvPr/>
            </p:nvSpPr>
            <p:spPr bwMode="auto">
              <a:xfrm>
                <a:off x="1416" y="3565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32" name="Freeform 1504"/>
              <p:cNvSpPr>
                <a:spLocks noChangeAspect="1"/>
              </p:cNvSpPr>
              <p:nvPr/>
            </p:nvSpPr>
            <p:spPr bwMode="auto">
              <a:xfrm>
                <a:off x="1393" y="3565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33" name="Freeform 1505"/>
              <p:cNvSpPr>
                <a:spLocks noChangeAspect="1"/>
              </p:cNvSpPr>
              <p:nvPr/>
            </p:nvSpPr>
            <p:spPr bwMode="auto">
              <a:xfrm>
                <a:off x="1463" y="3565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34" name="Freeform 1506"/>
              <p:cNvSpPr>
                <a:spLocks noChangeAspect="1"/>
              </p:cNvSpPr>
              <p:nvPr/>
            </p:nvSpPr>
            <p:spPr bwMode="auto">
              <a:xfrm>
                <a:off x="1440" y="3565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35" name="Freeform 1507"/>
              <p:cNvSpPr>
                <a:spLocks noChangeAspect="1"/>
              </p:cNvSpPr>
              <p:nvPr/>
            </p:nvSpPr>
            <p:spPr bwMode="auto">
              <a:xfrm>
                <a:off x="1511" y="3565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36" name="Freeform 1508"/>
              <p:cNvSpPr>
                <a:spLocks noChangeAspect="1"/>
              </p:cNvSpPr>
              <p:nvPr/>
            </p:nvSpPr>
            <p:spPr bwMode="auto">
              <a:xfrm>
                <a:off x="1487" y="3565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37" name="Freeform 1509"/>
              <p:cNvSpPr>
                <a:spLocks noChangeAspect="1"/>
              </p:cNvSpPr>
              <p:nvPr/>
            </p:nvSpPr>
            <p:spPr bwMode="auto">
              <a:xfrm>
                <a:off x="1558" y="3565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38" name="Freeform 1510"/>
              <p:cNvSpPr>
                <a:spLocks noChangeAspect="1"/>
              </p:cNvSpPr>
              <p:nvPr/>
            </p:nvSpPr>
            <p:spPr bwMode="auto">
              <a:xfrm>
                <a:off x="1534" y="3565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192" name="Freeform 1511"/>
            <p:cNvSpPr>
              <a:spLocks noChangeAspect="1"/>
            </p:cNvSpPr>
            <p:nvPr/>
          </p:nvSpPr>
          <p:spPr bwMode="auto">
            <a:xfrm>
              <a:off x="564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93" name="Freeform 1512"/>
            <p:cNvSpPr>
              <a:spLocks noChangeAspect="1"/>
            </p:cNvSpPr>
            <p:nvPr/>
          </p:nvSpPr>
          <p:spPr bwMode="auto">
            <a:xfrm>
              <a:off x="551" y="2314"/>
              <a:ext cx="13" cy="26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94" name="Freeform 1513"/>
            <p:cNvSpPr>
              <a:spLocks noChangeAspect="1"/>
            </p:cNvSpPr>
            <p:nvPr/>
          </p:nvSpPr>
          <p:spPr bwMode="auto">
            <a:xfrm>
              <a:off x="464" y="2314"/>
              <a:ext cx="13" cy="26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95" name="Freeform 1514"/>
            <p:cNvSpPr>
              <a:spLocks noChangeAspect="1"/>
            </p:cNvSpPr>
            <p:nvPr/>
          </p:nvSpPr>
          <p:spPr bwMode="auto">
            <a:xfrm>
              <a:off x="452" y="2314"/>
              <a:ext cx="12" cy="26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96" name="Freeform 1515"/>
            <p:cNvSpPr>
              <a:spLocks noChangeAspect="1"/>
            </p:cNvSpPr>
            <p:nvPr/>
          </p:nvSpPr>
          <p:spPr bwMode="auto">
            <a:xfrm>
              <a:off x="489" y="2314"/>
              <a:ext cx="12" cy="26"/>
            </a:xfrm>
            <a:custGeom>
              <a:avLst/>
              <a:gdLst>
                <a:gd name="T0" fmla="*/ 0 w 24"/>
                <a:gd name="T1" fmla="*/ 0 h 50"/>
                <a:gd name="T2" fmla="*/ 2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97" name="Freeform 1516"/>
            <p:cNvSpPr>
              <a:spLocks noChangeAspect="1"/>
            </p:cNvSpPr>
            <p:nvPr/>
          </p:nvSpPr>
          <p:spPr bwMode="auto">
            <a:xfrm>
              <a:off x="477" y="2314"/>
              <a:ext cx="12" cy="26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98" name="Freeform 1517"/>
            <p:cNvSpPr>
              <a:spLocks noChangeAspect="1"/>
            </p:cNvSpPr>
            <p:nvPr/>
          </p:nvSpPr>
          <p:spPr bwMode="auto">
            <a:xfrm>
              <a:off x="514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199" name="Freeform 1518"/>
            <p:cNvSpPr>
              <a:spLocks noChangeAspect="1"/>
            </p:cNvSpPr>
            <p:nvPr/>
          </p:nvSpPr>
          <p:spPr bwMode="auto">
            <a:xfrm>
              <a:off x="501" y="2314"/>
              <a:ext cx="13" cy="26"/>
            </a:xfrm>
            <a:custGeom>
              <a:avLst/>
              <a:gdLst>
                <a:gd name="T0" fmla="*/ 20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00" name="Freeform 1519"/>
            <p:cNvSpPr>
              <a:spLocks noChangeAspect="1"/>
            </p:cNvSpPr>
            <p:nvPr/>
          </p:nvSpPr>
          <p:spPr bwMode="auto">
            <a:xfrm>
              <a:off x="539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01" name="Freeform 1520"/>
            <p:cNvSpPr>
              <a:spLocks noChangeAspect="1"/>
            </p:cNvSpPr>
            <p:nvPr/>
          </p:nvSpPr>
          <p:spPr bwMode="auto">
            <a:xfrm>
              <a:off x="526" y="2314"/>
              <a:ext cx="13" cy="26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02" name="Freeform 1521"/>
            <p:cNvSpPr>
              <a:spLocks noChangeAspect="1"/>
            </p:cNvSpPr>
            <p:nvPr/>
          </p:nvSpPr>
          <p:spPr bwMode="auto">
            <a:xfrm>
              <a:off x="464" y="2314"/>
              <a:ext cx="13" cy="26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03" name="Freeform 1522"/>
            <p:cNvSpPr>
              <a:spLocks noChangeAspect="1"/>
            </p:cNvSpPr>
            <p:nvPr/>
          </p:nvSpPr>
          <p:spPr bwMode="auto">
            <a:xfrm>
              <a:off x="452" y="2314"/>
              <a:ext cx="12" cy="26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04" name="Freeform 1523"/>
            <p:cNvSpPr>
              <a:spLocks noChangeAspect="1"/>
            </p:cNvSpPr>
            <p:nvPr/>
          </p:nvSpPr>
          <p:spPr bwMode="auto">
            <a:xfrm>
              <a:off x="489" y="2314"/>
              <a:ext cx="12" cy="26"/>
            </a:xfrm>
            <a:custGeom>
              <a:avLst/>
              <a:gdLst>
                <a:gd name="T0" fmla="*/ 0 w 24"/>
                <a:gd name="T1" fmla="*/ 0 h 50"/>
                <a:gd name="T2" fmla="*/ 2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05" name="Freeform 1524"/>
            <p:cNvSpPr>
              <a:spLocks noChangeAspect="1"/>
            </p:cNvSpPr>
            <p:nvPr/>
          </p:nvSpPr>
          <p:spPr bwMode="auto">
            <a:xfrm>
              <a:off x="477" y="2314"/>
              <a:ext cx="12" cy="26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06" name="Freeform 1525"/>
            <p:cNvSpPr>
              <a:spLocks noChangeAspect="1"/>
            </p:cNvSpPr>
            <p:nvPr/>
          </p:nvSpPr>
          <p:spPr bwMode="auto">
            <a:xfrm>
              <a:off x="514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07" name="Freeform 1526"/>
            <p:cNvSpPr>
              <a:spLocks noChangeAspect="1"/>
            </p:cNvSpPr>
            <p:nvPr/>
          </p:nvSpPr>
          <p:spPr bwMode="auto">
            <a:xfrm>
              <a:off x="501" y="2314"/>
              <a:ext cx="13" cy="26"/>
            </a:xfrm>
            <a:custGeom>
              <a:avLst/>
              <a:gdLst>
                <a:gd name="T0" fmla="*/ 20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08" name="Freeform 1527"/>
            <p:cNvSpPr>
              <a:spLocks noChangeAspect="1"/>
            </p:cNvSpPr>
            <p:nvPr/>
          </p:nvSpPr>
          <p:spPr bwMode="auto">
            <a:xfrm>
              <a:off x="539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09" name="Freeform 1528"/>
            <p:cNvSpPr>
              <a:spLocks noChangeAspect="1"/>
            </p:cNvSpPr>
            <p:nvPr/>
          </p:nvSpPr>
          <p:spPr bwMode="auto">
            <a:xfrm>
              <a:off x="526" y="2314"/>
              <a:ext cx="13" cy="26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10" name="Freeform 1529"/>
            <p:cNvSpPr>
              <a:spLocks noChangeAspect="1"/>
            </p:cNvSpPr>
            <p:nvPr/>
          </p:nvSpPr>
          <p:spPr bwMode="auto">
            <a:xfrm>
              <a:off x="564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4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11" name="Freeform 1530"/>
            <p:cNvSpPr>
              <a:spLocks noChangeAspect="1"/>
            </p:cNvSpPr>
            <p:nvPr/>
          </p:nvSpPr>
          <p:spPr bwMode="auto">
            <a:xfrm>
              <a:off x="551" y="2314"/>
              <a:ext cx="13" cy="26"/>
            </a:xfrm>
            <a:custGeom>
              <a:avLst/>
              <a:gdLst>
                <a:gd name="T0" fmla="*/ 22 w 24"/>
                <a:gd name="T1" fmla="*/ 0 h 50"/>
                <a:gd name="T2" fmla="*/ 0 w 24"/>
                <a:gd name="T3" fmla="*/ 4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212" name="Group 1531"/>
            <p:cNvGrpSpPr>
              <a:grpSpLocks noChangeAspect="1"/>
            </p:cNvGrpSpPr>
            <p:nvPr/>
          </p:nvGrpSpPr>
          <p:grpSpPr bwMode="auto">
            <a:xfrm>
              <a:off x="956" y="1655"/>
              <a:ext cx="122" cy="26"/>
              <a:chOff x="2429" y="2251"/>
              <a:chExt cx="234" cy="51"/>
            </a:xfrm>
          </p:grpSpPr>
          <p:grpSp>
            <p:nvGrpSpPr>
              <p:cNvPr id="40320" name="Group 1532"/>
              <p:cNvGrpSpPr>
                <a:grpSpLocks noChangeAspect="1"/>
              </p:cNvGrpSpPr>
              <p:nvPr/>
            </p:nvGrpSpPr>
            <p:grpSpPr bwMode="auto">
              <a:xfrm>
                <a:off x="2429" y="2251"/>
                <a:ext cx="187" cy="51"/>
                <a:chOff x="2429" y="2251"/>
                <a:chExt cx="187" cy="51"/>
              </a:xfrm>
            </p:grpSpPr>
            <p:sp>
              <p:nvSpPr>
                <p:cNvPr id="40323" name="Freeform 1533"/>
                <p:cNvSpPr>
                  <a:spLocks noChangeAspect="1"/>
                </p:cNvSpPr>
                <p:nvPr/>
              </p:nvSpPr>
              <p:spPr bwMode="auto">
                <a:xfrm>
                  <a:off x="2452" y="2251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3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24" name="Freeform 1534"/>
                <p:cNvSpPr>
                  <a:spLocks noChangeAspect="1"/>
                </p:cNvSpPr>
                <p:nvPr/>
              </p:nvSpPr>
              <p:spPr bwMode="auto">
                <a:xfrm>
                  <a:off x="2429" y="2251"/>
                  <a:ext cx="23" cy="51"/>
                </a:xfrm>
                <a:custGeom>
                  <a:avLst/>
                  <a:gdLst>
                    <a:gd name="T0" fmla="*/ 23 w 23"/>
                    <a:gd name="T1" fmla="*/ 51 h 51"/>
                    <a:gd name="T2" fmla="*/ 0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25" name="Freeform 1535"/>
                <p:cNvSpPr>
                  <a:spLocks noChangeAspect="1"/>
                </p:cNvSpPr>
                <p:nvPr/>
              </p:nvSpPr>
              <p:spPr bwMode="auto">
                <a:xfrm>
                  <a:off x="2499" y="2251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3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26" name="Freeform 1536"/>
                <p:cNvSpPr>
                  <a:spLocks noChangeAspect="1"/>
                </p:cNvSpPr>
                <p:nvPr/>
              </p:nvSpPr>
              <p:spPr bwMode="auto">
                <a:xfrm>
                  <a:off x="2476" y="2251"/>
                  <a:ext cx="23" cy="51"/>
                </a:xfrm>
                <a:custGeom>
                  <a:avLst/>
                  <a:gdLst>
                    <a:gd name="T0" fmla="*/ 23 w 23"/>
                    <a:gd name="T1" fmla="*/ 51 h 51"/>
                    <a:gd name="T2" fmla="*/ 0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27" name="Freeform 1537"/>
                <p:cNvSpPr>
                  <a:spLocks noChangeAspect="1"/>
                </p:cNvSpPr>
                <p:nvPr/>
              </p:nvSpPr>
              <p:spPr bwMode="auto">
                <a:xfrm>
                  <a:off x="2545" y="2251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28" name="Freeform 1538"/>
                <p:cNvSpPr>
                  <a:spLocks noChangeAspect="1"/>
                </p:cNvSpPr>
                <p:nvPr/>
              </p:nvSpPr>
              <p:spPr bwMode="auto">
                <a:xfrm>
                  <a:off x="2523" y="2251"/>
                  <a:ext cx="22" cy="51"/>
                </a:xfrm>
                <a:custGeom>
                  <a:avLst/>
                  <a:gdLst>
                    <a:gd name="T0" fmla="*/ 22 w 22"/>
                    <a:gd name="T1" fmla="*/ 51 h 51"/>
                    <a:gd name="T2" fmla="*/ 0 w 22"/>
                    <a:gd name="T3" fmla="*/ 0 h 51"/>
                    <a:gd name="T4" fmla="*/ 0 60000 65536"/>
                    <a:gd name="T5" fmla="*/ 0 60000 65536"/>
                    <a:gd name="T6" fmla="*/ 0 w 22"/>
                    <a:gd name="T7" fmla="*/ 0 h 51"/>
                    <a:gd name="T8" fmla="*/ 22 w 22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" h="51">
                      <a:moveTo>
                        <a:pt x="22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29" name="Freeform 1539"/>
                <p:cNvSpPr>
                  <a:spLocks noChangeAspect="1"/>
                </p:cNvSpPr>
                <p:nvPr/>
              </p:nvSpPr>
              <p:spPr bwMode="auto">
                <a:xfrm>
                  <a:off x="2592" y="2251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30" name="Freeform 1540"/>
                <p:cNvSpPr>
                  <a:spLocks noChangeAspect="1"/>
                </p:cNvSpPr>
                <p:nvPr/>
              </p:nvSpPr>
              <p:spPr bwMode="auto">
                <a:xfrm>
                  <a:off x="2569" y="2251"/>
                  <a:ext cx="23" cy="51"/>
                </a:xfrm>
                <a:custGeom>
                  <a:avLst/>
                  <a:gdLst>
                    <a:gd name="T0" fmla="*/ 23 w 23"/>
                    <a:gd name="T1" fmla="*/ 51 h 51"/>
                    <a:gd name="T2" fmla="*/ 0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321" name="Freeform 1541"/>
              <p:cNvSpPr>
                <a:spLocks noChangeAspect="1"/>
              </p:cNvSpPr>
              <p:nvPr/>
            </p:nvSpPr>
            <p:spPr bwMode="auto">
              <a:xfrm>
                <a:off x="2640" y="2251"/>
                <a:ext cx="23" cy="51"/>
              </a:xfrm>
              <a:custGeom>
                <a:avLst/>
                <a:gdLst>
                  <a:gd name="T0" fmla="*/ 0 w 23"/>
                  <a:gd name="T1" fmla="*/ 51 h 51"/>
                  <a:gd name="T2" fmla="*/ 23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22" name="Freeform 1542"/>
              <p:cNvSpPr>
                <a:spLocks noChangeAspect="1"/>
              </p:cNvSpPr>
              <p:nvPr/>
            </p:nvSpPr>
            <p:spPr bwMode="auto">
              <a:xfrm>
                <a:off x="2616" y="2251"/>
                <a:ext cx="24" cy="51"/>
              </a:xfrm>
              <a:custGeom>
                <a:avLst/>
                <a:gdLst>
                  <a:gd name="T0" fmla="*/ 24 w 24"/>
                  <a:gd name="T1" fmla="*/ 51 h 51"/>
                  <a:gd name="T2" fmla="*/ 0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213" name="Group 1543"/>
            <p:cNvGrpSpPr>
              <a:grpSpLocks noChangeAspect="1"/>
            </p:cNvGrpSpPr>
            <p:nvPr/>
          </p:nvGrpSpPr>
          <p:grpSpPr bwMode="auto">
            <a:xfrm>
              <a:off x="956" y="1579"/>
              <a:ext cx="122" cy="25"/>
              <a:chOff x="2429" y="2100"/>
              <a:chExt cx="234" cy="50"/>
            </a:xfrm>
          </p:grpSpPr>
          <p:grpSp>
            <p:nvGrpSpPr>
              <p:cNvPr id="40309" name="Group 1544"/>
              <p:cNvGrpSpPr>
                <a:grpSpLocks noChangeAspect="1"/>
              </p:cNvGrpSpPr>
              <p:nvPr/>
            </p:nvGrpSpPr>
            <p:grpSpPr bwMode="auto">
              <a:xfrm>
                <a:off x="2429" y="2100"/>
                <a:ext cx="187" cy="50"/>
                <a:chOff x="2429" y="2100"/>
                <a:chExt cx="187" cy="50"/>
              </a:xfrm>
            </p:grpSpPr>
            <p:sp>
              <p:nvSpPr>
                <p:cNvPr id="40312" name="Freeform 1545"/>
                <p:cNvSpPr>
                  <a:spLocks noChangeAspect="1"/>
                </p:cNvSpPr>
                <p:nvPr/>
              </p:nvSpPr>
              <p:spPr bwMode="auto">
                <a:xfrm>
                  <a:off x="2452" y="2100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13" name="Freeform 1546"/>
                <p:cNvSpPr>
                  <a:spLocks noChangeAspect="1"/>
                </p:cNvSpPr>
                <p:nvPr/>
              </p:nvSpPr>
              <p:spPr bwMode="auto">
                <a:xfrm>
                  <a:off x="2429" y="2100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14" name="Freeform 1547"/>
                <p:cNvSpPr>
                  <a:spLocks noChangeAspect="1"/>
                </p:cNvSpPr>
                <p:nvPr/>
              </p:nvSpPr>
              <p:spPr bwMode="auto">
                <a:xfrm>
                  <a:off x="2499" y="2100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15" name="Freeform 1548"/>
                <p:cNvSpPr>
                  <a:spLocks noChangeAspect="1"/>
                </p:cNvSpPr>
                <p:nvPr/>
              </p:nvSpPr>
              <p:spPr bwMode="auto">
                <a:xfrm>
                  <a:off x="2476" y="2100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16" name="Freeform 1549"/>
                <p:cNvSpPr>
                  <a:spLocks noChangeAspect="1"/>
                </p:cNvSpPr>
                <p:nvPr/>
              </p:nvSpPr>
              <p:spPr bwMode="auto">
                <a:xfrm>
                  <a:off x="2545" y="2100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17" name="Freeform 1550"/>
                <p:cNvSpPr>
                  <a:spLocks noChangeAspect="1"/>
                </p:cNvSpPr>
                <p:nvPr/>
              </p:nvSpPr>
              <p:spPr bwMode="auto">
                <a:xfrm>
                  <a:off x="2523" y="2100"/>
                  <a:ext cx="22" cy="50"/>
                </a:xfrm>
                <a:custGeom>
                  <a:avLst/>
                  <a:gdLst>
                    <a:gd name="T0" fmla="*/ 22 w 22"/>
                    <a:gd name="T1" fmla="*/ 0 h 50"/>
                    <a:gd name="T2" fmla="*/ 0 w 22"/>
                    <a:gd name="T3" fmla="*/ 50 h 50"/>
                    <a:gd name="T4" fmla="*/ 0 60000 65536"/>
                    <a:gd name="T5" fmla="*/ 0 60000 65536"/>
                    <a:gd name="T6" fmla="*/ 0 w 22"/>
                    <a:gd name="T7" fmla="*/ 0 h 50"/>
                    <a:gd name="T8" fmla="*/ 22 w 22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" h="50">
                      <a:moveTo>
                        <a:pt x="22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18" name="Freeform 1551"/>
                <p:cNvSpPr>
                  <a:spLocks noChangeAspect="1"/>
                </p:cNvSpPr>
                <p:nvPr/>
              </p:nvSpPr>
              <p:spPr bwMode="auto">
                <a:xfrm>
                  <a:off x="2592" y="2100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  <p:sp>
              <p:nvSpPr>
                <p:cNvPr id="40319" name="Freeform 1552"/>
                <p:cNvSpPr>
                  <a:spLocks noChangeAspect="1"/>
                </p:cNvSpPr>
                <p:nvPr/>
              </p:nvSpPr>
              <p:spPr bwMode="auto">
                <a:xfrm>
                  <a:off x="2569" y="2100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 b="1"/>
                </a:p>
              </p:txBody>
            </p:sp>
          </p:grpSp>
          <p:sp>
            <p:nvSpPr>
              <p:cNvPr id="40310" name="Freeform 1553"/>
              <p:cNvSpPr>
                <a:spLocks noChangeAspect="1"/>
              </p:cNvSpPr>
              <p:nvPr/>
            </p:nvSpPr>
            <p:spPr bwMode="auto">
              <a:xfrm>
                <a:off x="2640" y="2100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11" name="Freeform 1554"/>
              <p:cNvSpPr>
                <a:spLocks noChangeAspect="1"/>
              </p:cNvSpPr>
              <p:nvPr/>
            </p:nvSpPr>
            <p:spPr bwMode="auto">
              <a:xfrm>
                <a:off x="2616" y="2100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214" name="Group 1555"/>
            <p:cNvGrpSpPr>
              <a:grpSpLocks noChangeAspect="1"/>
            </p:cNvGrpSpPr>
            <p:nvPr/>
          </p:nvGrpSpPr>
          <p:grpSpPr bwMode="auto">
            <a:xfrm>
              <a:off x="956" y="1655"/>
              <a:ext cx="98" cy="26"/>
              <a:chOff x="2429" y="2251"/>
              <a:chExt cx="187" cy="51"/>
            </a:xfrm>
          </p:grpSpPr>
          <p:sp>
            <p:nvSpPr>
              <p:cNvPr id="40301" name="Freeform 1556"/>
              <p:cNvSpPr>
                <a:spLocks noChangeAspect="1"/>
              </p:cNvSpPr>
              <p:nvPr/>
            </p:nvSpPr>
            <p:spPr bwMode="auto">
              <a:xfrm>
                <a:off x="2452" y="2251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3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02" name="Freeform 1557"/>
              <p:cNvSpPr>
                <a:spLocks noChangeAspect="1"/>
              </p:cNvSpPr>
              <p:nvPr/>
            </p:nvSpPr>
            <p:spPr bwMode="auto">
              <a:xfrm>
                <a:off x="2429" y="2251"/>
                <a:ext cx="23" cy="51"/>
              </a:xfrm>
              <a:custGeom>
                <a:avLst/>
                <a:gdLst>
                  <a:gd name="T0" fmla="*/ 23 w 23"/>
                  <a:gd name="T1" fmla="*/ 51 h 51"/>
                  <a:gd name="T2" fmla="*/ 0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03" name="Freeform 1558"/>
              <p:cNvSpPr>
                <a:spLocks noChangeAspect="1"/>
              </p:cNvSpPr>
              <p:nvPr/>
            </p:nvSpPr>
            <p:spPr bwMode="auto">
              <a:xfrm>
                <a:off x="2499" y="2251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3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04" name="Freeform 1559"/>
              <p:cNvSpPr>
                <a:spLocks noChangeAspect="1"/>
              </p:cNvSpPr>
              <p:nvPr/>
            </p:nvSpPr>
            <p:spPr bwMode="auto">
              <a:xfrm>
                <a:off x="2476" y="2251"/>
                <a:ext cx="23" cy="51"/>
              </a:xfrm>
              <a:custGeom>
                <a:avLst/>
                <a:gdLst>
                  <a:gd name="T0" fmla="*/ 23 w 23"/>
                  <a:gd name="T1" fmla="*/ 51 h 51"/>
                  <a:gd name="T2" fmla="*/ 0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05" name="Freeform 1560"/>
              <p:cNvSpPr>
                <a:spLocks noChangeAspect="1"/>
              </p:cNvSpPr>
              <p:nvPr/>
            </p:nvSpPr>
            <p:spPr bwMode="auto">
              <a:xfrm>
                <a:off x="2545" y="2251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06" name="Freeform 1561"/>
              <p:cNvSpPr>
                <a:spLocks noChangeAspect="1"/>
              </p:cNvSpPr>
              <p:nvPr/>
            </p:nvSpPr>
            <p:spPr bwMode="auto">
              <a:xfrm>
                <a:off x="2523" y="2251"/>
                <a:ext cx="22" cy="51"/>
              </a:xfrm>
              <a:custGeom>
                <a:avLst/>
                <a:gdLst>
                  <a:gd name="T0" fmla="*/ 22 w 22"/>
                  <a:gd name="T1" fmla="*/ 51 h 51"/>
                  <a:gd name="T2" fmla="*/ 0 w 22"/>
                  <a:gd name="T3" fmla="*/ 0 h 51"/>
                  <a:gd name="T4" fmla="*/ 0 60000 65536"/>
                  <a:gd name="T5" fmla="*/ 0 60000 65536"/>
                  <a:gd name="T6" fmla="*/ 0 w 22"/>
                  <a:gd name="T7" fmla="*/ 0 h 51"/>
                  <a:gd name="T8" fmla="*/ 22 w 22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51">
                    <a:moveTo>
                      <a:pt x="22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07" name="Freeform 1562"/>
              <p:cNvSpPr>
                <a:spLocks noChangeAspect="1"/>
              </p:cNvSpPr>
              <p:nvPr/>
            </p:nvSpPr>
            <p:spPr bwMode="auto">
              <a:xfrm>
                <a:off x="2592" y="2251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08" name="Freeform 1563"/>
              <p:cNvSpPr>
                <a:spLocks noChangeAspect="1"/>
              </p:cNvSpPr>
              <p:nvPr/>
            </p:nvSpPr>
            <p:spPr bwMode="auto">
              <a:xfrm>
                <a:off x="2569" y="2251"/>
                <a:ext cx="23" cy="51"/>
              </a:xfrm>
              <a:custGeom>
                <a:avLst/>
                <a:gdLst>
                  <a:gd name="T0" fmla="*/ 23 w 23"/>
                  <a:gd name="T1" fmla="*/ 51 h 51"/>
                  <a:gd name="T2" fmla="*/ 0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215" name="Freeform 1564"/>
            <p:cNvSpPr>
              <a:spLocks noChangeAspect="1"/>
            </p:cNvSpPr>
            <p:nvPr/>
          </p:nvSpPr>
          <p:spPr bwMode="auto">
            <a:xfrm>
              <a:off x="1066" y="1655"/>
              <a:ext cx="12" cy="26"/>
            </a:xfrm>
            <a:custGeom>
              <a:avLst/>
              <a:gdLst>
                <a:gd name="T0" fmla="*/ 0 w 23"/>
                <a:gd name="T1" fmla="*/ 40 h 51"/>
                <a:gd name="T2" fmla="*/ 19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16" name="Freeform 1565"/>
            <p:cNvSpPr>
              <a:spLocks noChangeAspect="1"/>
            </p:cNvSpPr>
            <p:nvPr/>
          </p:nvSpPr>
          <p:spPr bwMode="auto">
            <a:xfrm>
              <a:off x="1054" y="1655"/>
              <a:ext cx="12" cy="26"/>
            </a:xfrm>
            <a:custGeom>
              <a:avLst/>
              <a:gdLst>
                <a:gd name="T0" fmla="*/ 20 w 24"/>
                <a:gd name="T1" fmla="*/ 40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17" name="Freeform 1566"/>
            <p:cNvSpPr>
              <a:spLocks noChangeAspect="1"/>
            </p:cNvSpPr>
            <p:nvPr/>
          </p:nvSpPr>
          <p:spPr bwMode="auto">
            <a:xfrm>
              <a:off x="967" y="1655"/>
              <a:ext cx="13" cy="26"/>
            </a:xfrm>
            <a:custGeom>
              <a:avLst/>
              <a:gdLst>
                <a:gd name="T0" fmla="*/ 0 w 24"/>
                <a:gd name="T1" fmla="*/ 40 h 51"/>
                <a:gd name="T2" fmla="*/ 22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18" name="Freeform 1567"/>
            <p:cNvSpPr>
              <a:spLocks noChangeAspect="1"/>
            </p:cNvSpPr>
            <p:nvPr/>
          </p:nvSpPr>
          <p:spPr bwMode="auto">
            <a:xfrm>
              <a:off x="956" y="1655"/>
              <a:ext cx="11" cy="26"/>
            </a:xfrm>
            <a:custGeom>
              <a:avLst/>
              <a:gdLst>
                <a:gd name="T0" fmla="*/ 18 w 23"/>
                <a:gd name="T1" fmla="*/ 4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19" name="Freeform 1568"/>
            <p:cNvSpPr>
              <a:spLocks noChangeAspect="1"/>
            </p:cNvSpPr>
            <p:nvPr/>
          </p:nvSpPr>
          <p:spPr bwMode="auto">
            <a:xfrm>
              <a:off x="992" y="1655"/>
              <a:ext cx="13" cy="26"/>
            </a:xfrm>
            <a:custGeom>
              <a:avLst/>
              <a:gdLst>
                <a:gd name="T0" fmla="*/ 0 w 24"/>
                <a:gd name="T1" fmla="*/ 40 h 51"/>
                <a:gd name="T2" fmla="*/ 22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20" name="Freeform 1569"/>
            <p:cNvSpPr>
              <a:spLocks noChangeAspect="1"/>
            </p:cNvSpPr>
            <p:nvPr/>
          </p:nvSpPr>
          <p:spPr bwMode="auto">
            <a:xfrm>
              <a:off x="980" y="1655"/>
              <a:ext cx="12" cy="26"/>
            </a:xfrm>
            <a:custGeom>
              <a:avLst/>
              <a:gdLst>
                <a:gd name="T0" fmla="*/ 19 w 23"/>
                <a:gd name="T1" fmla="*/ 4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21" name="Freeform 1570"/>
            <p:cNvSpPr>
              <a:spLocks noChangeAspect="1"/>
            </p:cNvSpPr>
            <p:nvPr/>
          </p:nvSpPr>
          <p:spPr bwMode="auto">
            <a:xfrm>
              <a:off x="1016" y="1655"/>
              <a:ext cx="13" cy="26"/>
            </a:xfrm>
            <a:custGeom>
              <a:avLst/>
              <a:gdLst>
                <a:gd name="T0" fmla="*/ 0 w 24"/>
                <a:gd name="T1" fmla="*/ 40 h 51"/>
                <a:gd name="T2" fmla="*/ 22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22" name="Freeform 1571"/>
            <p:cNvSpPr>
              <a:spLocks noChangeAspect="1"/>
            </p:cNvSpPr>
            <p:nvPr/>
          </p:nvSpPr>
          <p:spPr bwMode="auto">
            <a:xfrm>
              <a:off x="1005" y="1655"/>
              <a:ext cx="11" cy="26"/>
            </a:xfrm>
            <a:custGeom>
              <a:avLst/>
              <a:gdLst>
                <a:gd name="T0" fmla="*/ 18 w 22"/>
                <a:gd name="T1" fmla="*/ 40 h 51"/>
                <a:gd name="T2" fmla="*/ 0 w 22"/>
                <a:gd name="T3" fmla="*/ 0 h 51"/>
                <a:gd name="T4" fmla="*/ 0 60000 65536"/>
                <a:gd name="T5" fmla="*/ 0 60000 65536"/>
                <a:gd name="T6" fmla="*/ 0 w 22"/>
                <a:gd name="T7" fmla="*/ 0 h 51"/>
                <a:gd name="T8" fmla="*/ 22 w 22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51">
                  <a:moveTo>
                    <a:pt x="22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23" name="Freeform 1572"/>
            <p:cNvSpPr>
              <a:spLocks noChangeAspect="1"/>
            </p:cNvSpPr>
            <p:nvPr/>
          </p:nvSpPr>
          <p:spPr bwMode="auto">
            <a:xfrm>
              <a:off x="1041" y="1655"/>
              <a:ext cx="13" cy="26"/>
            </a:xfrm>
            <a:custGeom>
              <a:avLst/>
              <a:gdLst>
                <a:gd name="T0" fmla="*/ 0 w 24"/>
                <a:gd name="T1" fmla="*/ 40 h 51"/>
                <a:gd name="T2" fmla="*/ 2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24" name="Freeform 1573"/>
            <p:cNvSpPr>
              <a:spLocks noChangeAspect="1"/>
            </p:cNvSpPr>
            <p:nvPr/>
          </p:nvSpPr>
          <p:spPr bwMode="auto">
            <a:xfrm>
              <a:off x="1029" y="1655"/>
              <a:ext cx="12" cy="26"/>
            </a:xfrm>
            <a:custGeom>
              <a:avLst/>
              <a:gdLst>
                <a:gd name="T0" fmla="*/ 19 w 23"/>
                <a:gd name="T1" fmla="*/ 4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25" name="Freeform 1574"/>
            <p:cNvSpPr>
              <a:spLocks noChangeAspect="1"/>
            </p:cNvSpPr>
            <p:nvPr/>
          </p:nvSpPr>
          <p:spPr bwMode="auto">
            <a:xfrm>
              <a:off x="967" y="1655"/>
              <a:ext cx="13" cy="26"/>
            </a:xfrm>
            <a:custGeom>
              <a:avLst/>
              <a:gdLst>
                <a:gd name="T0" fmla="*/ 0 w 24"/>
                <a:gd name="T1" fmla="*/ 40 h 51"/>
                <a:gd name="T2" fmla="*/ 22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26" name="Freeform 1575"/>
            <p:cNvSpPr>
              <a:spLocks noChangeAspect="1"/>
            </p:cNvSpPr>
            <p:nvPr/>
          </p:nvSpPr>
          <p:spPr bwMode="auto">
            <a:xfrm>
              <a:off x="956" y="1655"/>
              <a:ext cx="11" cy="26"/>
            </a:xfrm>
            <a:custGeom>
              <a:avLst/>
              <a:gdLst>
                <a:gd name="T0" fmla="*/ 18 w 23"/>
                <a:gd name="T1" fmla="*/ 4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27" name="Freeform 1576"/>
            <p:cNvSpPr>
              <a:spLocks noChangeAspect="1"/>
            </p:cNvSpPr>
            <p:nvPr/>
          </p:nvSpPr>
          <p:spPr bwMode="auto">
            <a:xfrm>
              <a:off x="992" y="1655"/>
              <a:ext cx="13" cy="26"/>
            </a:xfrm>
            <a:custGeom>
              <a:avLst/>
              <a:gdLst>
                <a:gd name="T0" fmla="*/ 0 w 24"/>
                <a:gd name="T1" fmla="*/ 40 h 51"/>
                <a:gd name="T2" fmla="*/ 22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28" name="Freeform 1577"/>
            <p:cNvSpPr>
              <a:spLocks noChangeAspect="1"/>
            </p:cNvSpPr>
            <p:nvPr/>
          </p:nvSpPr>
          <p:spPr bwMode="auto">
            <a:xfrm>
              <a:off x="980" y="1655"/>
              <a:ext cx="12" cy="26"/>
            </a:xfrm>
            <a:custGeom>
              <a:avLst/>
              <a:gdLst>
                <a:gd name="T0" fmla="*/ 19 w 23"/>
                <a:gd name="T1" fmla="*/ 4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29" name="Freeform 1578"/>
            <p:cNvSpPr>
              <a:spLocks noChangeAspect="1"/>
            </p:cNvSpPr>
            <p:nvPr/>
          </p:nvSpPr>
          <p:spPr bwMode="auto">
            <a:xfrm>
              <a:off x="1016" y="1655"/>
              <a:ext cx="13" cy="26"/>
            </a:xfrm>
            <a:custGeom>
              <a:avLst/>
              <a:gdLst>
                <a:gd name="T0" fmla="*/ 0 w 24"/>
                <a:gd name="T1" fmla="*/ 40 h 51"/>
                <a:gd name="T2" fmla="*/ 22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30" name="Freeform 1579"/>
            <p:cNvSpPr>
              <a:spLocks noChangeAspect="1"/>
            </p:cNvSpPr>
            <p:nvPr/>
          </p:nvSpPr>
          <p:spPr bwMode="auto">
            <a:xfrm>
              <a:off x="1005" y="1655"/>
              <a:ext cx="11" cy="26"/>
            </a:xfrm>
            <a:custGeom>
              <a:avLst/>
              <a:gdLst>
                <a:gd name="T0" fmla="*/ 18 w 22"/>
                <a:gd name="T1" fmla="*/ 40 h 51"/>
                <a:gd name="T2" fmla="*/ 0 w 22"/>
                <a:gd name="T3" fmla="*/ 0 h 51"/>
                <a:gd name="T4" fmla="*/ 0 60000 65536"/>
                <a:gd name="T5" fmla="*/ 0 60000 65536"/>
                <a:gd name="T6" fmla="*/ 0 w 22"/>
                <a:gd name="T7" fmla="*/ 0 h 51"/>
                <a:gd name="T8" fmla="*/ 22 w 22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51">
                  <a:moveTo>
                    <a:pt x="22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31" name="Freeform 1580"/>
            <p:cNvSpPr>
              <a:spLocks noChangeAspect="1"/>
            </p:cNvSpPr>
            <p:nvPr/>
          </p:nvSpPr>
          <p:spPr bwMode="auto">
            <a:xfrm>
              <a:off x="1041" y="1655"/>
              <a:ext cx="13" cy="26"/>
            </a:xfrm>
            <a:custGeom>
              <a:avLst/>
              <a:gdLst>
                <a:gd name="T0" fmla="*/ 0 w 24"/>
                <a:gd name="T1" fmla="*/ 40 h 51"/>
                <a:gd name="T2" fmla="*/ 2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32" name="Freeform 1581"/>
            <p:cNvSpPr>
              <a:spLocks noChangeAspect="1"/>
            </p:cNvSpPr>
            <p:nvPr/>
          </p:nvSpPr>
          <p:spPr bwMode="auto">
            <a:xfrm>
              <a:off x="1029" y="1655"/>
              <a:ext cx="12" cy="26"/>
            </a:xfrm>
            <a:custGeom>
              <a:avLst/>
              <a:gdLst>
                <a:gd name="T0" fmla="*/ 19 w 23"/>
                <a:gd name="T1" fmla="*/ 4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33" name="Freeform 1582"/>
            <p:cNvSpPr>
              <a:spLocks noChangeAspect="1"/>
            </p:cNvSpPr>
            <p:nvPr/>
          </p:nvSpPr>
          <p:spPr bwMode="auto">
            <a:xfrm>
              <a:off x="1066" y="1655"/>
              <a:ext cx="12" cy="26"/>
            </a:xfrm>
            <a:custGeom>
              <a:avLst/>
              <a:gdLst>
                <a:gd name="T0" fmla="*/ 0 w 23"/>
                <a:gd name="T1" fmla="*/ 40 h 51"/>
                <a:gd name="T2" fmla="*/ 19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34" name="Freeform 1583"/>
            <p:cNvSpPr>
              <a:spLocks noChangeAspect="1"/>
            </p:cNvSpPr>
            <p:nvPr/>
          </p:nvSpPr>
          <p:spPr bwMode="auto">
            <a:xfrm>
              <a:off x="1054" y="1655"/>
              <a:ext cx="12" cy="26"/>
            </a:xfrm>
            <a:custGeom>
              <a:avLst/>
              <a:gdLst>
                <a:gd name="T0" fmla="*/ 20 w 24"/>
                <a:gd name="T1" fmla="*/ 40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235" name="Group 1584"/>
            <p:cNvGrpSpPr>
              <a:grpSpLocks noChangeAspect="1"/>
            </p:cNvGrpSpPr>
            <p:nvPr/>
          </p:nvGrpSpPr>
          <p:grpSpPr bwMode="auto">
            <a:xfrm>
              <a:off x="956" y="1579"/>
              <a:ext cx="98" cy="25"/>
              <a:chOff x="2429" y="2100"/>
              <a:chExt cx="187" cy="50"/>
            </a:xfrm>
          </p:grpSpPr>
          <p:sp>
            <p:nvSpPr>
              <p:cNvPr id="40293" name="Freeform 1585"/>
              <p:cNvSpPr>
                <a:spLocks noChangeAspect="1"/>
              </p:cNvSpPr>
              <p:nvPr/>
            </p:nvSpPr>
            <p:spPr bwMode="auto">
              <a:xfrm>
                <a:off x="2452" y="2100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294" name="Freeform 1586"/>
              <p:cNvSpPr>
                <a:spLocks noChangeAspect="1"/>
              </p:cNvSpPr>
              <p:nvPr/>
            </p:nvSpPr>
            <p:spPr bwMode="auto">
              <a:xfrm>
                <a:off x="2429" y="2100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295" name="Freeform 1587"/>
              <p:cNvSpPr>
                <a:spLocks noChangeAspect="1"/>
              </p:cNvSpPr>
              <p:nvPr/>
            </p:nvSpPr>
            <p:spPr bwMode="auto">
              <a:xfrm>
                <a:off x="2499" y="2100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296" name="Freeform 1588"/>
              <p:cNvSpPr>
                <a:spLocks noChangeAspect="1"/>
              </p:cNvSpPr>
              <p:nvPr/>
            </p:nvSpPr>
            <p:spPr bwMode="auto">
              <a:xfrm>
                <a:off x="2476" y="2100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297" name="Freeform 1589"/>
              <p:cNvSpPr>
                <a:spLocks noChangeAspect="1"/>
              </p:cNvSpPr>
              <p:nvPr/>
            </p:nvSpPr>
            <p:spPr bwMode="auto">
              <a:xfrm>
                <a:off x="2545" y="2100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298" name="Freeform 1590"/>
              <p:cNvSpPr>
                <a:spLocks noChangeAspect="1"/>
              </p:cNvSpPr>
              <p:nvPr/>
            </p:nvSpPr>
            <p:spPr bwMode="auto">
              <a:xfrm>
                <a:off x="2523" y="2100"/>
                <a:ext cx="22" cy="50"/>
              </a:xfrm>
              <a:custGeom>
                <a:avLst/>
                <a:gdLst>
                  <a:gd name="T0" fmla="*/ 22 w 22"/>
                  <a:gd name="T1" fmla="*/ 0 h 50"/>
                  <a:gd name="T2" fmla="*/ 0 w 22"/>
                  <a:gd name="T3" fmla="*/ 50 h 50"/>
                  <a:gd name="T4" fmla="*/ 0 60000 65536"/>
                  <a:gd name="T5" fmla="*/ 0 60000 65536"/>
                  <a:gd name="T6" fmla="*/ 0 w 22"/>
                  <a:gd name="T7" fmla="*/ 0 h 50"/>
                  <a:gd name="T8" fmla="*/ 22 w 22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50">
                    <a:moveTo>
                      <a:pt x="22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299" name="Freeform 1591"/>
              <p:cNvSpPr>
                <a:spLocks noChangeAspect="1"/>
              </p:cNvSpPr>
              <p:nvPr/>
            </p:nvSpPr>
            <p:spPr bwMode="auto">
              <a:xfrm>
                <a:off x="2592" y="2100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300" name="Freeform 1592"/>
              <p:cNvSpPr>
                <a:spLocks noChangeAspect="1"/>
              </p:cNvSpPr>
              <p:nvPr/>
            </p:nvSpPr>
            <p:spPr bwMode="auto">
              <a:xfrm>
                <a:off x="2569" y="2100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236" name="Freeform 1593"/>
            <p:cNvSpPr>
              <a:spLocks noChangeAspect="1"/>
            </p:cNvSpPr>
            <p:nvPr/>
          </p:nvSpPr>
          <p:spPr bwMode="auto">
            <a:xfrm>
              <a:off x="1066" y="157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39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37" name="Freeform 1594"/>
            <p:cNvSpPr>
              <a:spLocks noChangeAspect="1"/>
            </p:cNvSpPr>
            <p:nvPr/>
          </p:nvSpPr>
          <p:spPr bwMode="auto">
            <a:xfrm>
              <a:off x="1054" y="1579"/>
              <a:ext cx="12" cy="25"/>
            </a:xfrm>
            <a:custGeom>
              <a:avLst/>
              <a:gdLst>
                <a:gd name="T0" fmla="*/ 20 w 24"/>
                <a:gd name="T1" fmla="*/ 0 h 50"/>
                <a:gd name="T2" fmla="*/ 0 w 24"/>
                <a:gd name="T3" fmla="*/ 39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38" name="Freeform 1595"/>
            <p:cNvSpPr>
              <a:spLocks noChangeAspect="1"/>
            </p:cNvSpPr>
            <p:nvPr/>
          </p:nvSpPr>
          <p:spPr bwMode="auto">
            <a:xfrm>
              <a:off x="967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39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39" name="Freeform 1596"/>
            <p:cNvSpPr>
              <a:spLocks noChangeAspect="1"/>
            </p:cNvSpPr>
            <p:nvPr/>
          </p:nvSpPr>
          <p:spPr bwMode="auto">
            <a:xfrm>
              <a:off x="956" y="1579"/>
              <a:ext cx="11" cy="25"/>
            </a:xfrm>
            <a:custGeom>
              <a:avLst/>
              <a:gdLst>
                <a:gd name="T0" fmla="*/ 18 w 23"/>
                <a:gd name="T1" fmla="*/ 0 h 50"/>
                <a:gd name="T2" fmla="*/ 0 w 23"/>
                <a:gd name="T3" fmla="*/ 39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40" name="Freeform 1597"/>
            <p:cNvSpPr>
              <a:spLocks noChangeAspect="1"/>
            </p:cNvSpPr>
            <p:nvPr/>
          </p:nvSpPr>
          <p:spPr bwMode="auto">
            <a:xfrm>
              <a:off x="992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39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41" name="Freeform 1598"/>
            <p:cNvSpPr>
              <a:spLocks noChangeAspect="1"/>
            </p:cNvSpPr>
            <p:nvPr/>
          </p:nvSpPr>
          <p:spPr bwMode="auto">
            <a:xfrm>
              <a:off x="980" y="157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39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42" name="Freeform 1599"/>
            <p:cNvSpPr>
              <a:spLocks noChangeAspect="1"/>
            </p:cNvSpPr>
            <p:nvPr/>
          </p:nvSpPr>
          <p:spPr bwMode="auto">
            <a:xfrm>
              <a:off x="1016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39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43" name="Freeform 1600"/>
            <p:cNvSpPr>
              <a:spLocks noChangeAspect="1"/>
            </p:cNvSpPr>
            <p:nvPr/>
          </p:nvSpPr>
          <p:spPr bwMode="auto">
            <a:xfrm>
              <a:off x="1005" y="1579"/>
              <a:ext cx="11" cy="25"/>
            </a:xfrm>
            <a:custGeom>
              <a:avLst/>
              <a:gdLst>
                <a:gd name="T0" fmla="*/ 18 w 22"/>
                <a:gd name="T1" fmla="*/ 0 h 50"/>
                <a:gd name="T2" fmla="*/ 0 w 22"/>
                <a:gd name="T3" fmla="*/ 39 h 50"/>
                <a:gd name="T4" fmla="*/ 0 60000 65536"/>
                <a:gd name="T5" fmla="*/ 0 60000 65536"/>
                <a:gd name="T6" fmla="*/ 0 w 22"/>
                <a:gd name="T7" fmla="*/ 0 h 50"/>
                <a:gd name="T8" fmla="*/ 22 w 22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50">
                  <a:moveTo>
                    <a:pt x="22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44" name="Freeform 1601"/>
            <p:cNvSpPr>
              <a:spLocks noChangeAspect="1"/>
            </p:cNvSpPr>
            <p:nvPr/>
          </p:nvSpPr>
          <p:spPr bwMode="auto">
            <a:xfrm>
              <a:off x="1041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0 w 24"/>
                <a:gd name="T3" fmla="*/ 39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45" name="Freeform 1602"/>
            <p:cNvSpPr>
              <a:spLocks noChangeAspect="1"/>
            </p:cNvSpPr>
            <p:nvPr/>
          </p:nvSpPr>
          <p:spPr bwMode="auto">
            <a:xfrm>
              <a:off x="1029" y="157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39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46" name="Freeform 1603"/>
            <p:cNvSpPr>
              <a:spLocks noChangeAspect="1"/>
            </p:cNvSpPr>
            <p:nvPr/>
          </p:nvSpPr>
          <p:spPr bwMode="auto">
            <a:xfrm>
              <a:off x="967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39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47" name="Freeform 1604"/>
            <p:cNvSpPr>
              <a:spLocks noChangeAspect="1"/>
            </p:cNvSpPr>
            <p:nvPr/>
          </p:nvSpPr>
          <p:spPr bwMode="auto">
            <a:xfrm>
              <a:off x="956" y="1579"/>
              <a:ext cx="11" cy="25"/>
            </a:xfrm>
            <a:custGeom>
              <a:avLst/>
              <a:gdLst>
                <a:gd name="T0" fmla="*/ 18 w 23"/>
                <a:gd name="T1" fmla="*/ 0 h 50"/>
                <a:gd name="T2" fmla="*/ 0 w 23"/>
                <a:gd name="T3" fmla="*/ 39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48" name="Freeform 1605"/>
            <p:cNvSpPr>
              <a:spLocks noChangeAspect="1"/>
            </p:cNvSpPr>
            <p:nvPr/>
          </p:nvSpPr>
          <p:spPr bwMode="auto">
            <a:xfrm>
              <a:off x="992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39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49" name="Freeform 1606"/>
            <p:cNvSpPr>
              <a:spLocks noChangeAspect="1"/>
            </p:cNvSpPr>
            <p:nvPr/>
          </p:nvSpPr>
          <p:spPr bwMode="auto">
            <a:xfrm>
              <a:off x="980" y="157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39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50" name="Freeform 1607"/>
            <p:cNvSpPr>
              <a:spLocks noChangeAspect="1"/>
            </p:cNvSpPr>
            <p:nvPr/>
          </p:nvSpPr>
          <p:spPr bwMode="auto">
            <a:xfrm>
              <a:off x="1016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2 w 24"/>
                <a:gd name="T3" fmla="*/ 39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51" name="Freeform 1608"/>
            <p:cNvSpPr>
              <a:spLocks noChangeAspect="1"/>
            </p:cNvSpPr>
            <p:nvPr/>
          </p:nvSpPr>
          <p:spPr bwMode="auto">
            <a:xfrm>
              <a:off x="1005" y="1579"/>
              <a:ext cx="11" cy="25"/>
            </a:xfrm>
            <a:custGeom>
              <a:avLst/>
              <a:gdLst>
                <a:gd name="T0" fmla="*/ 18 w 22"/>
                <a:gd name="T1" fmla="*/ 0 h 50"/>
                <a:gd name="T2" fmla="*/ 0 w 22"/>
                <a:gd name="T3" fmla="*/ 39 h 50"/>
                <a:gd name="T4" fmla="*/ 0 60000 65536"/>
                <a:gd name="T5" fmla="*/ 0 60000 65536"/>
                <a:gd name="T6" fmla="*/ 0 w 22"/>
                <a:gd name="T7" fmla="*/ 0 h 50"/>
                <a:gd name="T8" fmla="*/ 22 w 22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50">
                  <a:moveTo>
                    <a:pt x="22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52" name="Freeform 1609"/>
            <p:cNvSpPr>
              <a:spLocks noChangeAspect="1"/>
            </p:cNvSpPr>
            <p:nvPr/>
          </p:nvSpPr>
          <p:spPr bwMode="auto">
            <a:xfrm>
              <a:off x="1041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20 w 24"/>
                <a:gd name="T3" fmla="*/ 39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53" name="Freeform 1610"/>
            <p:cNvSpPr>
              <a:spLocks noChangeAspect="1"/>
            </p:cNvSpPr>
            <p:nvPr/>
          </p:nvSpPr>
          <p:spPr bwMode="auto">
            <a:xfrm>
              <a:off x="1029" y="1579"/>
              <a:ext cx="12" cy="25"/>
            </a:xfrm>
            <a:custGeom>
              <a:avLst/>
              <a:gdLst>
                <a:gd name="T0" fmla="*/ 19 w 23"/>
                <a:gd name="T1" fmla="*/ 0 h 50"/>
                <a:gd name="T2" fmla="*/ 0 w 23"/>
                <a:gd name="T3" fmla="*/ 39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54" name="Freeform 1611"/>
            <p:cNvSpPr>
              <a:spLocks noChangeAspect="1"/>
            </p:cNvSpPr>
            <p:nvPr/>
          </p:nvSpPr>
          <p:spPr bwMode="auto">
            <a:xfrm>
              <a:off x="1066" y="157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19 w 23"/>
                <a:gd name="T3" fmla="*/ 39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55" name="Freeform 1612"/>
            <p:cNvSpPr>
              <a:spLocks noChangeAspect="1"/>
            </p:cNvSpPr>
            <p:nvPr/>
          </p:nvSpPr>
          <p:spPr bwMode="auto">
            <a:xfrm>
              <a:off x="1054" y="1579"/>
              <a:ext cx="12" cy="25"/>
            </a:xfrm>
            <a:custGeom>
              <a:avLst/>
              <a:gdLst>
                <a:gd name="T0" fmla="*/ 20 w 24"/>
                <a:gd name="T1" fmla="*/ 0 h 50"/>
                <a:gd name="T2" fmla="*/ 0 w 24"/>
                <a:gd name="T3" fmla="*/ 39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56" name="Line 1616"/>
            <p:cNvSpPr>
              <a:spLocks noChangeAspect="1" noChangeShapeType="1"/>
            </p:cNvSpPr>
            <p:nvPr/>
          </p:nvSpPr>
          <p:spPr bwMode="auto">
            <a:xfrm flipV="1">
              <a:off x="165" y="2341"/>
              <a:ext cx="0" cy="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7" name="Line 1617"/>
            <p:cNvSpPr>
              <a:spLocks noChangeAspect="1" noChangeShapeType="1"/>
            </p:cNvSpPr>
            <p:nvPr/>
          </p:nvSpPr>
          <p:spPr bwMode="auto">
            <a:xfrm flipV="1">
              <a:off x="165" y="2321"/>
              <a:ext cx="23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8" name="Line 1618"/>
            <p:cNvSpPr>
              <a:spLocks noChangeAspect="1" noChangeShapeType="1"/>
            </p:cNvSpPr>
            <p:nvPr/>
          </p:nvSpPr>
          <p:spPr bwMode="auto">
            <a:xfrm>
              <a:off x="165" y="2399"/>
              <a:ext cx="23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9" name="Line 1623"/>
            <p:cNvSpPr>
              <a:spLocks noChangeAspect="1" noChangeShapeType="1"/>
            </p:cNvSpPr>
            <p:nvPr/>
          </p:nvSpPr>
          <p:spPr bwMode="auto">
            <a:xfrm flipV="1">
              <a:off x="165" y="2028"/>
              <a:ext cx="0" cy="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0" name="Line 1624"/>
            <p:cNvSpPr>
              <a:spLocks noChangeAspect="1" noChangeShapeType="1"/>
            </p:cNvSpPr>
            <p:nvPr/>
          </p:nvSpPr>
          <p:spPr bwMode="auto">
            <a:xfrm flipV="1">
              <a:off x="165" y="2009"/>
              <a:ext cx="23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1" name="Line 1625"/>
            <p:cNvSpPr>
              <a:spLocks noChangeAspect="1" noChangeShapeType="1"/>
            </p:cNvSpPr>
            <p:nvPr/>
          </p:nvSpPr>
          <p:spPr bwMode="auto">
            <a:xfrm>
              <a:off x="165" y="2087"/>
              <a:ext cx="23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2" name="Freeform 1630"/>
            <p:cNvSpPr>
              <a:spLocks noChangeAspect="1" noEditPoints="1"/>
            </p:cNvSpPr>
            <p:nvPr/>
          </p:nvSpPr>
          <p:spPr bwMode="auto">
            <a:xfrm>
              <a:off x="1531" y="2048"/>
              <a:ext cx="67" cy="23"/>
            </a:xfrm>
            <a:custGeom>
              <a:avLst/>
              <a:gdLst>
                <a:gd name="T0" fmla="*/ 0 w 125"/>
                <a:gd name="T1" fmla="*/ 15 h 46"/>
                <a:gd name="T2" fmla="*/ 82 w 125"/>
                <a:gd name="T3" fmla="*/ 15 h 46"/>
                <a:gd name="T4" fmla="*/ 82 w 125"/>
                <a:gd name="T5" fmla="*/ 22 h 46"/>
                <a:gd name="T6" fmla="*/ 0 w 125"/>
                <a:gd name="T7" fmla="*/ 22 h 46"/>
                <a:gd name="T8" fmla="*/ 0 w 125"/>
                <a:gd name="T9" fmla="*/ 15 h 46"/>
                <a:gd name="T10" fmla="*/ 76 w 125"/>
                <a:gd name="T11" fmla="*/ 0 h 46"/>
                <a:gd name="T12" fmla="*/ 108 w 125"/>
                <a:gd name="T13" fmla="*/ 19 h 46"/>
                <a:gd name="T14" fmla="*/ 76 w 125"/>
                <a:gd name="T15" fmla="*/ 37 h 46"/>
                <a:gd name="T16" fmla="*/ 76 w 12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46"/>
                <a:gd name="T29" fmla="*/ 125 w 1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7" y="0"/>
                  </a:moveTo>
                  <a:lnTo>
                    <a:pt x="125" y="23"/>
                  </a:lnTo>
                  <a:lnTo>
                    <a:pt x="87" y="4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63" name="Freeform 1633"/>
            <p:cNvSpPr>
              <a:spLocks noChangeAspect="1" noEditPoints="1"/>
            </p:cNvSpPr>
            <p:nvPr/>
          </p:nvSpPr>
          <p:spPr bwMode="auto">
            <a:xfrm>
              <a:off x="981" y="2048"/>
              <a:ext cx="66" cy="23"/>
            </a:xfrm>
            <a:custGeom>
              <a:avLst/>
              <a:gdLst>
                <a:gd name="T0" fmla="*/ 0 w 125"/>
                <a:gd name="T1" fmla="*/ 15 h 46"/>
                <a:gd name="T2" fmla="*/ 81 w 125"/>
                <a:gd name="T3" fmla="*/ 15 h 46"/>
                <a:gd name="T4" fmla="*/ 81 w 125"/>
                <a:gd name="T5" fmla="*/ 22 h 46"/>
                <a:gd name="T6" fmla="*/ 0 w 125"/>
                <a:gd name="T7" fmla="*/ 22 h 46"/>
                <a:gd name="T8" fmla="*/ 0 w 125"/>
                <a:gd name="T9" fmla="*/ 15 h 46"/>
                <a:gd name="T10" fmla="*/ 75 w 125"/>
                <a:gd name="T11" fmla="*/ 0 h 46"/>
                <a:gd name="T12" fmla="*/ 107 w 125"/>
                <a:gd name="T13" fmla="*/ 19 h 46"/>
                <a:gd name="T14" fmla="*/ 75 w 125"/>
                <a:gd name="T15" fmla="*/ 37 h 46"/>
                <a:gd name="T16" fmla="*/ 75 w 12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46"/>
                <a:gd name="T29" fmla="*/ 125 w 1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8" y="0"/>
                  </a:moveTo>
                  <a:lnTo>
                    <a:pt x="125" y="23"/>
                  </a:lnTo>
                  <a:lnTo>
                    <a:pt x="88" y="4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grpSp>
          <p:nvGrpSpPr>
            <p:cNvPr id="40264" name="Group 1634"/>
            <p:cNvGrpSpPr>
              <a:grpSpLocks noChangeAspect="1"/>
            </p:cNvGrpSpPr>
            <p:nvPr/>
          </p:nvGrpSpPr>
          <p:grpSpPr bwMode="auto">
            <a:xfrm>
              <a:off x="1896" y="2060"/>
              <a:ext cx="184" cy="126"/>
              <a:chOff x="4129" y="3059"/>
              <a:chExt cx="348" cy="250"/>
            </a:xfrm>
          </p:grpSpPr>
          <p:sp>
            <p:nvSpPr>
              <p:cNvPr id="40290" name="Freeform 1635"/>
              <p:cNvSpPr>
                <a:spLocks noChangeAspect="1"/>
              </p:cNvSpPr>
              <p:nvPr/>
            </p:nvSpPr>
            <p:spPr bwMode="auto">
              <a:xfrm>
                <a:off x="4129" y="3239"/>
                <a:ext cx="130" cy="70"/>
              </a:xfrm>
              <a:custGeom>
                <a:avLst/>
                <a:gdLst>
                  <a:gd name="T0" fmla="*/ 0 w 130"/>
                  <a:gd name="T1" fmla="*/ 70 h 70"/>
                  <a:gd name="T2" fmla="*/ 130 w 130"/>
                  <a:gd name="T3" fmla="*/ 0 h 70"/>
                  <a:gd name="T4" fmla="*/ 0 60000 65536"/>
                  <a:gd name="T5" fmla="*/ 0 60000 65536"/>
                  <a:gd name="T6" fmla="*/ 0 w 130"/>
                  <a:gd name="T7" fmla="*/ 0 h 70"/>
                  <a:gd name="T8" fmla="*/ 130 w 130"/>
                  <a:gd name="T9" fmla="*/ 70 h 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0" h="70">
                    <a:moveTo>
                      <a:pt x="0" y="70"/>
                    </a:moveTo>
                    <a:cubicBezTo>
                      <a:pt x="52" y="68"/>
                      <a:pt x="101" y="42"/>
                      <a:pt x="13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291" name="Line 1636"/>
              <p:cNvSpPr>
                <a:spLocks noChangeAspect="1" noChangeShapeType="1"/>
              </p:cNvSpPr>
              <p:nvPr/>
            </p:nvSpPr>
            <p:spPr bwMode="auto">
              <a:xfrm flipV="1">
                <a:off x="4259" y="3126"/>
                <a:ext cx="86" cy="11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92" name="Freeform 1637"/>
              <p:cNvSpPr>
                <a:spLocks noChangeAspect="1"/>
              </p:cNvSpPr>
              <p:nvPr/>
            </p:nvSpPr>
            <p:spPr bwMode="auto">
              <a:xfrm>
                <a:off x="4345" y="3059"/>
                <a:ext cx="132" cy="66"/>
              </a:xfrm>
              <a:custGeom>
                <a:avLst/>
                <a:gdLst>
                  <a:gd name="T0" fmla="*/ 132 w 132"/>
                  <a:gd name="T1" fmla="*/ 0 h 66"/>
                  <a:gd name="T2" fmla="*/ 0 w 132"/>
                  <a:gd name="T3" fmla="*/ 66 h 66"/>
                  <a:gd name="T4" fmla="*/ 0 60000 65536"/>
                  <a:gd name="T5" fmla="*/ 0 60000 65536"/>
                  <a:gd name="T6" fmla="*/ 0 w 132"/>
                  <a:gd name="T7" fmla="*/ 0 h 66"/>
                  <a:gd name="T8" fmla="*/ 132 w 132"/>
                  <a:gd name="T9" fmla="*/ 66 h 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2" h="66">
                    <a:moveTo>
                      <a:pt x="132" y="0"/>
                    </a:moveTo>
                    <a:cubicBezTo>
                      <a:pt x="79" y="0"/>
                      <a:pt x="31" y="25"/>
                      <a:pt x="0" y="6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grpSp>
          <p:nvGrpSpPr>
            <p:cNvPr id="40265" name="Group 1638"/>
            <p:cNvGrpSpPr>
              <a:grpSpLocks noChangeAspect="1"/>
            </p:cNvGrpSpPr>
            <p:nvPr/>
          </p:nvGrpSpPr>
          <p:grpSpPr bwMode="auto">
            <a:xfrm>
              <a:off x="1666" y="2060"/>
              <a:ext cx="184" cy="126"/>
              <a:chOff x="3693" y="3059"/>
              <a:chExt cx="348" cy="250"/>
            </a:xfrm>
          </p:grpSpPr>
          <p:sp>
            <p:nvSpPr>
              <p:cNvPr id="40287" name="Freeform 1639"/>
              <p:cNvSpPr>
                <a:spLocks noChangeAspect="1"/>
              </p:cNvSpPr>
              <p:nvPr/>
            </p:nvSpPr>
            <p:spPr bwMode="auto">
              <a:xfrm>
                <a:off x="3911" y="3239"/>
                <a:ext cx="130" cy="70"/>
              </a:xfrm>
              <a:custGeom>
                <a:avLst/>
                <a:gdLst>
                  <a:gd name="T0" fmla="*/ 130 w 130"/>
                  <a:gd name="T1" fmla="*/ 70 h 70"/>
                  <a:gd name="T2" fmla="*/ 0 w 130"/>
                  <a:gd name="T3" fmla="*/ 0 h 70"/>
                  <a:gd name="T4" fmla="*/ 0 60000 65536"/>
                  <a:gd name="T5" fmla="*/ 0 60000 65536"/>
                  <a:gd name="T6" fmla="*/ 0 w 130"/>
                  <a:gd name="T7" fmla="*/ 0 h 70"/>
                  <a:gd name="T8" fmla="*/ 130 w 130"/>
                  <a:gd name="T9" fmla="*/ 70 h 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0" h="70">
                    <a:moveTo>
                      <a:pt x="130" y="70"/>
                    </a:moveTo>
                    <a:cubicBezTo>
                      <a:pt x="77" y="68"/>
                      <a:pt x="29" y="42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  <p:sp>
            <p:nvSpPr>
              <p:cNvPr id="40288" name="Line 16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25" y="3126"/>
                <a:ext cx="86" cy="11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9" name="Freeform 1641"/>
              <p:cNvSpPr>
                <a:spLocks noChangeAspect="1"/>
              </p:cNvSpPr>
              <p:nvPr/>
            </p:nvSpPr>
            <p:spPr bwMode="auto">
              <a:xfrm>
                <a:off x="3693" y="3059"/>
                <a:ext cx="132" cy="66"/>
              </a:xfrm>
              <a:custGeom>
                <a:avLst/>
                <a:gdLst>
                  <a:gd name="T0" fmla="*/ 0 w 132"/>
                  <a:gd name="T1" fmla="*/ 0 h 66"/>
                  <a:gd name="T2" fmla="*/ 132 w 132"/>
                  <a:gd name="T3" fmla="*/ 66 h 66"/>
                  <a:gd name="T4" fmla="*/ 0 60000 65536"/>
                  <a:gd name="T5" fmla="*/ 0 60000 65536"/>
                  <a:gd name="T6" fmla="*/ 0 w 132"/>
                  <a:gd name="T7" fmla="*/ 0 h 66"/>
                  <a:gd name="T8" fmla="*/ 132 w 132"/>
                  <a:gd name="T9" fmla="*/ 66 h 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2" h="66">
                    <a:moveTo>
                      <a:pt x="0" y="0"/>
                    </a:moveTo>
                    <a:cubicBezTo>
                      <a:pt x="52" y="0"/>
                      <a:pt x="101" y="25"/>
                      <a:pt x="132" y="6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 b="1"/>
              </a:p>
            </p:txBody>
          </p:sp>
        </p:grpSp>
        <p:sp>
          <p:nvSpPr>
            <p:cNvPr id="40266" name="Freeform 1642"/>
            <p:cNvSpPr>
              <a:spLocks noChangeAspect="1" noEditPoints="1"/>
            </p:cNvSpPr>
            <p:nvPr/>
          </p:nvSpPr>
          <p:spPr bwMode="auto">
            <a:xfrm>
              <a:off x="1846" y="2174"/>
              <a:ext cx="53" cy="23"/>
            </a:xfrm>
            <a:custGeom>
              <a:avLst/>
              <a:gdLst>
                <a:gd name="T0" fmla="*/ 0 w 100"/>
                <a:gd name="T1" fmla="*/ 15 h 45"/>
                <a:gd name="T2" fmla="*/ 58 w 100"/>
                <a:gd name="T3" fmla="*/ 15 h 45"/>
                <a:gd name="T4" fmla="*/ 58 w 100"/>
                <a:gd name="T5" fmla="*/ 21 h 45"/>
                <a:gd name="T6" fmla="*/ 0 w 100"/>
                <a:gd name="T7" fmla="*/ 21 h 45"/>
                <a:gd name="T8" fmla="*/ 0 w 100"/>
                <a:gd name="T9" fmla="*/ 15 h 45"/>
                <a:gd name="T10" fmla="*/ 53 w 100"/>
                <a:gd name="T11" fmla="*/ 0 h 45"/>
                <a:gd name="T12" fmla="*/ 85 w 100"/>
                <a:gd name="T13" fmla="*/ 18 h 45"/>
                <a:gd name="T14" fmla="*/ 53 w 100"/>
                <a:gd name="T15" fmla="*/ 36 h 45"/>
                <a:gd name="T16" fmla="*/ 53 w 100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45"/>
                <a:gd name="T29" fmla="*/ 100 w 100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45">
                  <a:moveTo>
                    <a:pt x="0" y="19"/>
                  </a:moveTo>
                  <a:lnTo>
                    <a:pt x="68" y="19"/>
                  </a:lnTo>
                  <a:lnTo>
                    <a:pt x="68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62" y="0"/>
                  </a:moveTo>
                  <a:lnTo>
                    <a:pt x="100" y="23"/>
                  </a:lnTo>
                  <a:lnTo>
                    <a:pt x="62" y="4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67" name="Freeform 1643"/>
            <p:cNvSpPr>
              <a:spLocks noChangeAspect="1"/>
            </p:cNvSpPr>
            <p:nvPr/>
          </p:nvSpPr>
          <p:spPr bwMode="auto">
            <a:xfrm>
              <a:off x="1896" y="2150"/>
              <a:ext cx="68" cy="36"/>
            </a:xfrm>
            <a:custGeom>
              <a:avLst/>
              <a:gdLst>
                <a:gd name="T0" fmla="*/ 0 w 130"/>
                <a:gd name="T1" fmla="*/ 56 h 70"/>
                <a:gd name="T2" fmla="*/ 111 w 130"/>
                <a:gd name="T3" fmla="*/ 0 h 70"/>
                <a:gd name="T4" fmla="*/ 0 60000 65536"/>
                <a:gd name="T5" fmla="*/ 0 60000 65536"/>
                <a:gd name="T6" fmla="*/ 0 w 130"/>
                <a:gd name="T7" fmla="*/ 0 h 70"/>
                <a:gd name="T8" fmla="*/ 130 w 130"/>
                <a:gd name="T9" fmla="*/ 70 h 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0" h="70">
                  <a:moveTo>
                    <a:pt x="0" y="70"/>
                  </a:moveTo>
                  <a:cubicBezTo>
                    <a:pt x="52" y="68"/>
                    <a:pt x="101" y="42"/>
                    <a:pt x="13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68" name="Line 1644"/>
            <p:cNvSpPr>
              <a:spLocks noChangeAspect="1" noChangeShapeType="1"/>
            </p:cNvSpPr>
            <p:nvPr/>
          </p:nvSpPr>
          <p:spPr bwMode="auto">
            <a:xfrm flipV="1">
              <a:off x="1964" y="2094"/>
              <a:ext cx="46" cy="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9" name="Freeform 1645"/>
            <p:cNvSpPr>
              <a:spLocks noChangeAspect="1"/>
            </p:cNvSpPr>
            <p:nvPr/>
          </p:nvSpPr>
          <p:spPr bwMode="auto">
            <a:xfrm>
              <a:off x="2010" y="2060"/>
              <a:ext cx="70" cy="34"/>
            </a:xfrm>
            <a:custGeom>
              <a:avLst/>
              <a:gdLst>
                <a:gd name="T0" fmla="*/ 113 w 132"/>
                <a:gd name="T1" fmla="*/ 0 h 66"/>
                <a:gd name="T2" fmla="*/ 0 w 132"/>
                <a:gd name="T3" fmla="*/ 53 h 66"/>
                <a:gd name="T4" fmla="*/ 0 60000 65536"/>
                <a:gd name="T5" fmla="*/ 0 60000 65536"/>
                <a:gd name="T6" fmla="*/ 0 w 132"/>
                <a:gd name="T7" fmla="*/ 0 h 66"/>
                <a:gd name="T8" fmla="*/ 132 w 13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2" h="66">
                  <a:moveTo>
                    <a:pt x="132" y="0"/>
                  </a:moveTo>
                  <a:cubicBezTo>
                    <a:pt x="79" y="0"/>
                    <a:pt x="31" y="25"/>
                    <a:pt x="0" y="6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70" name="Freeform 1649"/>
            <p:cNvSpPr>
              <a:spLocks noChangeAspect="1"/>
            </p:cNvSpPr>
            <p:nvPr/>
          </p:nvSpPr>
          <p:spPr bwMode="auto">
            <a:xfrm>
              <a:off x="1781" y="2150"/>
              <a:ext cx="69" cy="36"/>
            </a:xfrm>
            <a:custGeom>
              <a:avLst/>
              <a:gdLst>
                <a:gd name="T0" fmla="*/ 113 w 130"/>
                <a:gd name="T1" fmla="*/ 56 h 70"/>
                <a:gd name="T2" fmla="*/ 0 w 130"/>
                <a:gd name="T3" fmla="*/ 0 h 70"/>
                <a:gd name="T4" fmla="*/ 0 60000 65536"/>
                <a:gd name="T5" fmla="*/ 0 60000 65536"/>
                <a:gd name="T6" fmla="*/ 0 w 130"/>
                <a:gd name="T7" fmla="*/ 0 h 70"/>
                <a:gd name="T8" fmla="*/ 130 w 130"/>
                <a:gd name="T9" fmla="*/ 70 h 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0" h="70">
                  <a:moveTo>
                    <a:pt x="130" y="70"/>
                  </a:moveTo>
                  <a:cubicBezTo>
                    <a:pt x="77" y="68"/>
                    <a:pt x="29" y="42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71" name="Line 1650"/>
            <p:cNvSpPr>
              <a:spLocks noChangeAspect="1" noChangeShapeType="1"/>
            </p:cNvSpPr>
            <p:nvPr/>
          </p:nvSpPr>
          <p:spPr bwMode="auto">
            <a:xfrm flipH="1" flipV="1">
              <a:off x="1736" y="2094"/>
              <a:ext cx="45" cy="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2" name="Freeform 1651"/>
            <p:cNvSpPr>
              <a:spLocks noChangeAspect="1"/>
            </p:cNvSpPr>
            <p:nvPr/>
          </p:nvSpPr>
          <p:spPr bwMode="auto">
            <a:xfrm>
              <a:off x="1666" y="2060"/>
              <a:ext cx="70" cy="34"/>
            </a:xfrm>
            <a:custGeom>
              <a:avLst/>
              <a:gdLst>
                <a:gd name="T0" fmla="*/ 0 w 132"/>
                <a:gd name="T1" fmla="*/ 0 h 66"/>
                <a:gd name="T2" fmla="*/ 113 w 132"/>
                <a:gd name="T3" fmla="*/ 53 h 66"/>
                <a:gd name="T4" fmla="*/ 0 60000 65536"/>
                <a:gd name="T5" fmla="*/ 0 60000 65536"/>
                <a:gd name="T6" fmla="*/ 0 w 132"/>
                <a:gd name="T7" fmla="*/ 0 h 66"/>
                <a:gd name="T8" fmla="*/ 132 w 13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2" h="66">
                  <a:moveTo>
                    <a:pt x="0" y="0"/>
                  </a:moveTo>
                  <a:cubicBezTo>
                    <a:pt x="52" y="0"/>
                    <a:pt x="101" y="25"/>
                    <a:pt x="132" y="6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73" name="Freeform 1652"/>
            <p:cNvSpPr>
              <a:spLocks noChangeAspect="1"/>
            </p:cNvSpPr>
            <p:nvPr/>
          </p:nvSpPr>
          <p:spPr bwMode="auto">
            <a:xfrm>
              <a:off x="1781" y="2150"/>
              <a:ext cx="69" cy="36"/>
            </a:xfrm>
            <a:custGeom>
              <a:avLst/>
              <a:gdLst>
                <a:gd name="T0" fmla="*/ 113 w 130"/>
                <a:gd name="T1" fmla="*/ 56 h 70"/>
                <a:gd name="T2" fmla="*/ 0 w 130"/>
                <a:gd name="T3" fmla="*/ 0 h 70"/>
                <a:gd name="T4" fmla="*/ 0 60000 65536"/>
                <a:gd name="T5" fmla="*/ 0 60000 65536"/>
                <a:gd name="T6" fmla="*/ 0 w 130"/>
                <a:gd name="T7" fmla="*/ 0 h 70"/>
                <a:gd name="T8" fmla="*/ 130 w 130"/>
                <a:gd name="T9" fmla="*/ 70 h 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0" h="70">
                  <a:moveTo>
                    <a:pt x="130" y="70"/>
                  </a:moveTo>
                  <a:cubicBezTo>
                    <a:pt x="77" y="68"/>
                    <a:pt x="29" y="42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74" name="Line 1653"/>
            <p:cNvSpPr>
              <a:spLocks noChangeAspect="1" noChangeShapeType="1"/>
            </p:cNvSpPr>
            <p:nvPr/>
          </p:nvSpPr>
          <p:spPr bwMode="auto">
            <a:xfrm flipH="1" flipV="1">
              <a:off x="1736" y="2094"/>
              <a:ext cx="45" cy="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5" name="Freeform 1654"/>
            <p:cNvSpPr>
              <a:spLocks noChangeAspect="1"/>
            </p:cNvSpPr>
            <p:nvPr/>
          </p:nvSpPr>
          <p:spPr bwMode="auto">
            <a:xfrm>
              <a:off x="1666" y="2060"/>
              <a:ext cx="70" cy="34"/>
            </a:xfrm>
            <a:custGeom>
              <a:avLst/>
              <a:gdLst>
                <a:gd name="T0" fmla="*/ 0 w 132"/>
                <a:gd name="T1" fmla="*/ 0 h 66"/>
                <a:gd name="T2" fmla="*/ 113 w 132"/>
                <a:gd name="T3" fmla="*/ 53 h 66"/>
                <a:gd name="T4" fmla="*/ 0 60000 65536"/>
                <a:gd name="T5" fmla="*/ 0 60000 65536"/>
                <a:gd name="T6" fmla="*/ 0 w 132"/>
                <a:gd name="T7" fmla="*/ 0 h 66"/>
                <a:gd name="T8" fmla="*/ 132 w 13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2" h="66">
                  <a:moveTo>
                    <a:pt x="0" y="0"/>
                  </a:moveTo>
                  <a:cubicBezTo>
                    <a:pt x="52" y="0"/>
                    <a:pt x="101" y="25"/>
                    <a:pt x="132" y="6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76" name="Freeform 1655"/>
            <p:cNvSpPr>
              <a:spLocks noChangeAspect="1" noEditPoints="1"/>
            </p:cNvSpPr>
            <p:nvPr/>
          </p:nvSpPr>
          <p:spPr bwMode="auto">
            <a:xfrm>
              <a:off x="1846" y="2174"/>
              <a:ext cx="53" cy="23"/>
            </a:xfrm>
            <a:custGeom>
              <a:avLst/>
              <a:gdLst>
                <a:gd name="T0" fmla="*/ 0 w 100"/>
                <a:gd name="T1" fmla="*/ 15 h 45"/>
                <a:gd name="T2" fmla="*/ 58 w 100"/>
                <a:gd name="T3" fmla="*/ 15 h 45"/>
                <a:gd name="T4" fmla="*/ 58 w 100"/>
                <a:gd name="T5" fmla="*/ 21 h 45"/>
                <a:gd name="T6" fmla="*/ 0 w 100"/>
                <a:gd name="T7" fmla="*/ 21 h 45"/>
                <a:gd name="T8" fmla="*/ 0 w 100"/>
                <a:gd name="T9" fmla="*/ 15 h 45"/>
                <a:gd name="T10" fmla="*/ 53 w 100"/>
                <a:gd name="T11" fmla="*/ 0 h 45"/>
                <a:gd name="T12" fmla="*/ 85 w 100"/>
                <a:gd name="T13" fmla="*/ 18 h 45"/>
                <a:gd name="T14" fmla="*/ 53 w 100"/>
                <a:gd name="T15" fmla="*/ 36 h 45"/>
                <a:gd name="T16" fmla="*/ 53 w 100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45"/>
                <a:gd name="T29" fmla="*/ 100 w 100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45">
                  <a:moveTo>
                    <a:pt x="0" y="19"/>
                  </a:moveTo>
                  <a:lnTo>
                    <a:pt x="68" y="19"/>
                  </a:lnTo>
                  <a:lnTo>
                    <a:pt x="68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62" y="0"/>
                  </a:moveTo>
                  <a:lnTo>
                    <a:pt x="100" y="23"/>
                  </a:lnTo>
                  <a:lnTo>
                    <a:pt x="62" y="4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77" name="Rectangle 1670"/>
            <p:cNvSpPr>
              <a:spLocks noChangeAspect="1" noChangeArrowheads="1"/>
            </p:cNvSpPr>
            <p:nvPr/>
          </p:nvSpPr>
          <p:spPr bwMode="auto">
            <a:xfrm>
              <a:off x="1389" y="1610"/>
              <a:ext cx="91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e+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0278" name="Rectangle 1690"/>
            <p:cNvSpPr>
              <a:spLocks noChangeAspect="1" noChangeArrowheads="1"/>
            </p:cNvSpPr>
            <p:nvPr/>
          </p:nvSpPr>
          <p:spPr bwMode="auto">
            <a:xfrm>
              <a:off x="0" y="2459"/>
              <a:ext cx="560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Unpolarized source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0279" name="Rectangle 1694"/>
            <p:cNvSpPr>
              <a:spLocks noChangeAspect="1" noChangeArrowheads="1"/>
            </p:cNvSpPr>
            <p:nvPr/>
          </p:nvSpPr>
          <p:spPr bwMode="auto">
            <a:xfrm>
              <a:off x="876" y="2334"/>
              <a:ext cx="1075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>
                  <a:solidFill>
                    <a:srgbClr val="0066FF"/>
                  </a:solidFill>
                  <a:latin typeface="Arial" charset="0"/>
                </a:rPr>
                <a:t>During positron production:</a:t>
              </a:r>
            </a:p>
            <a:p>
              <a:r>
                <a:rPr lang="en-US" sz="1000" b="1">
                  <a:solidFill>
                    <a:srgbClr val="0066FF"/>
                  </a:solidFill>
                  <a:latin typeface="Arial" charset="0"/>
                </a:rPr>
                <a:t>   - Polarized source is off</a:t>
              </a:r>
            </a:p>
            <a:p>
              <a:r>
                <a:rPr lang="en-US" sz="1000" b="1">
                  <a:solidFill>
                    <a:srgbClr val="0066FF"/>
                  </a:solidFill>
                  <a:latin typeface="Arial" charset="0"/>
                </a:rPr>
                <a:t>   - Dipoles are turned on</a:t>
              </a:r>
            </a:p>
          </p:txBody>
        </p:sp>
        <p:sp>
          <p:nvSpPr>
            <p:cNvPr id="40280" name="Rectangle 1704"/>
            <p:cNvSpPr>
              <a:spLocks noChangeAspect="1" noChangeArrowheads="1"/>
            </p:cNvSpPr>
            <p:nvPr/>
          </p:nvSpPr>
          <p:spPr bwMode="auto">
            <a:xfrm>
              <a:off x="658" y="1772"/>
              <a:ext cx="71" cy="99"/>
            </a:xfrm>
            <a:prstGeom prst="rect">
              <a:avLst/>
            </a:prstGeom>
            <a:solidFill>
              <a:srgbClr val="0000FF"/>
            </a:solidFill>
            <a:ln w="25400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81" name="Rectangle 1671"/>
            <p:cNvSpPr>
              <a:spLocks noChangeAspect="1" noChangeArrowheads="1"/>
            </p:cNvSpPr>
            <p:nvPr/>
          </p:nvSpPr>
          <p:spPr bwMode="auto">
            <a:xfrm>
              <a:off x="1559" y="1950"/>
              <a:ext cx="71" cy="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e-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0282" name="Rectangle 1671"/>
            <p:cNvSpPr>
              <a:spLocks noChangeAspect="1" noChangeArrowheads="1"/>
            </p:cNvSpPr>
            <p:nvPr/>
          </p:nvSpPr>
          <p:spPr bwMode="auto">
            <a:xfrm>
              <a:off x="1864" y="1992"/>
              <a:ext cx="71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e-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0283" name="Rectangle 1671"/>
            <p:cNvSpPr>
              <a:spLocks noChangeAspect="1" noChangeArrowheads="1"/>
            </p:cNvSpPr>
            <p:nvPr/>
          </p:nvSpPr>
          <p:spPr bwMode="auto">
            <a:xfrm>
              <a:off x="1930" y="1822"/>
              <a:ext cx="71" cy="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e-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0284" name="Rectangle 1358"/>
            <p:cNvSpPr>
              <a:spLocks noChangeAspect="1" noChangeArrowheads="1"/>
            </p:cNvSpPr>
            <p:nvPr/>
          </p:nvSpPr>
          <p:spPr bwMode="auto">
            <a:xfrm>
              <a:off x="826" y="1983"/>
              <a:ext cx="110" cy="151"/>
            </a:xfrm>
            <a:prstGeom prst="rect">
              <a:avLst/>
            </a:prstGeom>
            <a:solidFill>
              <a:srgbClr val="FF6600"/>
            </a:solidFill>
            <a:ln w="25400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85" name="Rectangle 944"/>
            <p:cNvSpPr>
              <a:spLocks noChangeAspect="1" noChangeArrowheads="1"/>
            </p:cNvSpPr>
            <p:nvPr/>
          </p:nvSpPr>
          <p:spPr bwMode="auto">
            <a:xfrm>
              <a:off x="1641" y="1983"/>
              <a:ext cx="111" cy="151"/>
            </a:xfrm>
            <a:prstGeom prst="rect">
              <a:avLst/>
            </a:prstGeom>
            <a:solidFill>
              <a:srgbClr val="FF6600"/>
            </a:solidFill>
            <a:ln w="25400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  <p:sp>
          <p:nvSpPr>
            <p:cNvPr id="40286" name="Rectangle 1053"/>
            <p:cNvSpPr>
              <a:spLocks noChangeAspect="1" noChangeArrowheads="1"/>
            </p:cNvSpPr>
            <p:nvPr/>
          </p:nvSpPr>
          <p:spPr bwMode="auto">
            <a:xfrm>
              <a:off x="1994" y="1983"/>
              <a:ext cx="110" cy="151"/>
            </a:xfrm>
            <a:prstGeom prst="rect">
              <a:avLst/>
            </a:prstGeom>
            <a:solidFill>
              <a:srgbClr val="FF6600"/>
            </a:solidFill>
            <a:ln w="25400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 b="1"/>
            </a:p>
          </p:txBody>
        </p:sp>
      </p:grpSp>
      <p:sp>
        <p:nvSpPr>
          <p:cNvPr id="39941" name="Text Box 810"/>
          <p:cNvSpPr txBox="1">
            <a:spLocks noChangeArrowheads="1"/>
          </p:cNvSpPr>
          <p:nvPr/>
        </p:nvSpPr>
        <p:spPr bwMode="auto">
          <a:xfrm>
            <a:off x="3581400" y="914400"/>
            <a:ext cx="5562600" cy="942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1400" b="1">
                <a:latin typeface="Arial" charset="0"/>
              </a:rPr>
              <a:t>“CEPBAF”,    S. Golge (Ph. D thesis) / A. Freyberger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1400" b="1">
                <a:latin typeface="Arial" charset="0"/>
              </a:rPr>
              <a:t>Polarized Positron Source, J. Dumas (Ph.D thesis) /J. Grames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1400" b="1">
                <a:latin typeface="Arial" charset="0"/>
              </a:rPr>
              <a:t>Joint JLab/Idaho Univ. Position Program</a:t>
            </a:r>
          </a:p>
        </p:txBody>
      </p:sp>
      <p:sp>
        <p:nvSpPr>
          <p:cNvPr id="39942" name="Text Box 811"/>
          <p:cNvSpPr txBox="1">
            <a:spLocks noChangeArrowheads="1"/>
          </p:cNvSpPr>
          <p:nvPr/>
        </p:nvSpPr>
        <p:spPr bwMode="auto">
          <a:xfrm>
            <a:off x="152400" y="990600"/>
            <a:ext cx="3124200" cy="9159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International Workshop on Positrons at Jefferson Lab</a:t>
            </a:r>
          </a:p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March 25-27, 2009</a:t>
            </a:r>
          </a:p>
        </p:txBody>
      </p:sp>
      <p:pic>
        <p:nvPicPr>
          <p:cNvPr id="39943" name="Picture 8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57400"/>
            <a:ext cx="55626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14"/>
          <p:cNvSpPr txBox="1">
            <a:spLocks noChangeArrowheads="1"/>
          </p:cNvSpPr>
          <p:nvPr/>
        </p:nvSpPr>
        <p:spPr bwMode="auto">
          <a:xfrm>
            <a:off x="6324600" y="6324600"/>
            <a:ext cx="1676400" cy="396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(M. Polker)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Other R&amp;D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Science Motivation and Detector Requirements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marL="168275" indent="-168275" eaLnBrk="1" hangingPunct="1"/>
            <a:r>
              <a:rPr lang="en-US" sz="2800" smtClean="0">
                <a:latin typeface="Arial" charset="0"/>
                <a:cs typeface="Arial" charset="0"/>
              </a:rPr>
              <a:t>Key issues in nucleon structure &amp; nuclear physics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pPr marL="568325" lvl="1" indent="-168275" eaLnBrk="1" hangingPunct="1">
              <a:buFont typeface="Wingdings" pitchFamily="2" charset="2"/>
              <a:buChar char="Ø"/>
            </a:pPr>
            <a:r>
              <a:rPr lang="en-US" sz="2000" smtClean="0">
                <a:latin typeface="Arial" charset="0"/>
                <a:cs typeface="Arial" charset="0"/>
              </a:rPr>
              <a:t> </a:t>
            </a:r>
            <a:r>
              <a:rPr lang="en-US" sz="2200" smtClean="0">
                <a:latin typeface="Arial" charset="0"/>
                <a:cs typeface="Arial" charset="0"/>
              </a:rPr>
              <a:t>Sea quark and gluon imaging of nucleon with GPDs (x &gt;~ 0.01) </a:t>
            </a:r>
          </a:p>
          <a:p>
            <a:pPr marL="568325" lvl="1" indent="-168275" eaLnBrk="1" hangingPunct="1">
              <a:buFont typeface="Wingdings" pitchFamily="2" charset="2"/>
              <a:buChar char="Ø"/>
            </a:pPr>
            <a:r>
              <a:rPr lang="en-US" sz="2200" smtClean="0">
                <a:latin typeface="Arial" charset="0"/>
                <a:cs typeface="Arial" charset="0"/>
              </a:rPr>
              <a:t> Orbital angular momentum, transverse spin, and TMDs </a:t>
            </a:r>
          </a:p>
          <a:p>
            <a:pPr marL="568325" lvl="1" indent="-168275" eaLnBrk="1" hangingPunct="1">
              <a:buFont typeface="Wingdings" pitchFamily="2" charset="2"/>
              <a:buChar char="Ø"/>
            </a:pPr>
            <a:r>
              <a:rPr lang="en-US" sz="2200" smtClean="0">
                <a:latin typeface="Arial" charset="0"/>
                <a:cs typeface="Arial" charset="0"/>
              </a:rPr>
              <a:t> QCD vacuum in hadron structure and fragmentation </a:t>
            </a:r>
          </a:p>
          <a:p>
            <a:pPr marL="568325" lvl="1" indent="-168275" eaLnBrk="1" hangingPunct="1">
              <a:buFont typeface="Wingdings" pitchFamily="2" charset="2"/>
              <a:buChar char="Ø"/>
            </a:pPr>
            <a:r>
              <a:rPr lang="en-US" sz="2200" smtClean="0">
                <a:latin typeface="Arial" charset="0"/>
                <a:cs typeface="Arial" charset="0"/>
              </a:rPr>
              <a:t> Nuclei in QCD: Binding from EMC effect, quark/gluon radii from coherent processes, transparency</a:t>
            </a:r>
          </a:p>
          <a:p>
            <a:pPr marL="568325" lvl="1" indent="-168275" eaLnBrk="1" hangingPunct="1">
              <a:buFontTx/>
              <a:buNone/>
            </a:pPr>
            <a:r>
              <a:rPr lang="en-US" sz="1000" smtClean="0">
                <a:latin typeface="Arial" charset="0"/>
                <a:cs typeface="Arial" charset="0"/>
              </a:rPr>
              <a:t> </a:t>
            </a:r>
          </a:p>
          <a:p>
            <a:pPr marL="168275" indent="-168275" eaLnBrk="1" hangingPunct="1"/>
            <a:r>
              <a:rPr lang="en-US" sz="2800" smtClean="0">
                <a:latin typeface="Arial" charset="0"/>
                <a:cs typeface="Arial" charset="0"/>
              </a:rPr>
              <a:t>Machine/detector requirements </a:t>
            </a:r>
          </a:p>
          <a:p>
            <a:pPr marL="568325" lvl="1" indent="-168275" eaLnBrk="1" hangingPunct="1">
              <a:buFont typeface="Wingdings" pitchFamily="2" charset="2"/>
              <a:buChar char="Ø"/>
            </a:pPr>
            <a:r>
              <a:rPr lang="en-US" sz="2200" smtClean="0">
                <a:latin typeface="Arial" charset="0"/>
                <a:cs typeface="Arial" charset="0"/>
              </a:rPr>
              <a:t> High luminosity &gt;</a:t>
            </a:r>
            <a:r>
              <a:rPr lang="en-US" sz="2200" smtClean="0">
                <a:latin typeface="Arial" charset="0"/>
              </a:rPr>
              <a:t> 10</a:t>
            </a:r>
            <a:r>
              <a:rPr lang="en-US" sz="2200" baseline="30000" smtClean="0">
                <a:latin typeface="Arial" charset="0"/>
              </a:rPr>
              <a:t>34</a:t>
            </a:r>
            <a:r>
              <a:rPr lang="en-US" sz="2200" smtClean="0">
                <a:latin typeface="Arial" charset="0"/>
                <a:cs typeface="Arial" charset="0"/>
              </a:rPr>
              <a:t>: Low rates, differential measurements </a:t>
            </a:r>
          </a:p>
          <a:p>
            <a:pPr marL="568325" lvl="1" indent="-168275" eaLnBrk="1" hangingPunct="1">
              <a:buFont typeface="Wingdings" pitchFamily="2" charset="2"/>
              <a:buChar char="Ø"/>
            </a:pPr>
            <a:r>
              <a:rPr lang="en-US" sz="2200" smtClean="0">
                <a:latin typeface="Arial" charset="0"/>
                <a:cs typeface="Arial" charset="0"/>
              </a:rPr>
              <a:t> CM energy: s ~ 1000 GeV</a:t>
            </a:r>
            <a:r>
              <a:rPr lang="en-US" sz="2200" baseline="30000" smtClean="0">
                <a:latin typeface="Arial" charset="0"/>
                <a:cs typeface="Arial" charset="0"/>
              </a:rPr>
              <a:t>2</a:t>
            </a:r>
            <a:r>
              <a:rPr lang="en-US" sz="2200" smtClean="0">
                <a:latin typeface="Arial" charset="0"/>
                <a:cs typeface="Arial" charset="0"/>
              </a:rPr>
              <a:t>: Reach in Q2, x </a:t>
            </a:r>
          </a:p>
          <a:p>
            <a:pPr marL="568325" lvl="1" indent="-168275" eaLnBrk="1" hangingPunct="1">
              <a:buFont typeface="Wingdings" pitchFamily="2" charset="2"/>
              <a:buChar char="Ø"/>
            </a:pPr>
            <a:r>
              <a:rPr lang="en-US" sz="2200" smtClean="0">
                <a:latin typeface="Arial" charset="0"/>
                <a:cs typeface="Arial" charset="0"/>
              </a:rPr>
              <a:t> Detactability: Angular coverage, particle ID, energy resolution </a:t>
            </a:r>
          </a:p>
          <a:p>
            <a:pPr marL="568325" lvl="1" indent="-168275" eaLnBrk="1" hangingPunct="1"/>
            <a:endParaRPr lang="en-US" sz="1000" smtClean="0">
              <a:latin typeface="Arial" charset="0"/>
              <a:cs typeface="Arial" charset="0"/>
            </a:endParaRPr>
          </a:p>
          <a:p>
            <a:pPr marL="568325" lvl="1" indent="-168275" eaLnBrk="1" hangingPunct="1">
              <a:buFontTx/>
              <a:buNone/>
            </a:pPr>
            <a:r>
              <a:rPr lang="en-US" sz="2000" smtClean="0">
                <a:latin typeface="Arial" charset="0"/>
                <a:cs typeface="Arial" charset="0"/>
                <a:sym typeface="Wingdings" pitchFamily="2" charset="2"/>
              </a:rPr>
              <a:t>		 </a:t>
            </a:r>
            <a:r>
              <a:rPr lang="en-US" smtClean="0">
                <a:latin typeface="Arial" charset="0"/>
                <a:cs typeface="Arial" charset="0"/>
              </a:rPr>
              <a:t>favors lower, more symmetric energies! </a:t>
            </a:r>
            <a:endParaRPr lang="en-US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u="sng" smtClean="0">
                <a:solidFill>
                  <a:srgbClr val="0000FF"/>
                </a:solidFill>
                <a:latin typeface="Arial" charset="0"/>
              </a:rPr>
              <a:t>Energy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800" smtClean="0">
                <a:latin typeface="Arial" charset="0"/>
              </a:rPr>
              <a:t>Wide CM energy range between 10 GeV and 100 GeV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smtClean="0">
                <a:latin typeface="Arial" charset="0"/>
              </a:rPr>
              <a:t>Low energy:           3 to 10 GeV e      on    3 to 12 GeV/c p (and ion)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smtClean="0">
                <a:latin typeface="Arial" charset="0"/>
              </a:rPr>
              <a:t>Medium energy:     up to 11 GeV e    on    60 GeV p or 30 GeV/n ion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800" smtClean="0">
                <a:latin typeface="Arial" charset="0"/>
              </a:rPr>
              <a:t>		and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smtClean="0">
                <a:latin typeface="Arial" charset="0"/>
                <a:sym typeface="Wingdings" pitchFamily="2" charset="2"/>
              </a:rPr>
              <a:t>High energy:          up to 10</a:t>
            </a:r>
            <a:r>
              <a:rPr lang="en-US" sz="1800" smtClean="0">
                <a:latin typeface="Arial" charset="0"/>
              </a:rPr>
              <a:t> GeV </a:t>
            </a:r>
            <a:r>
              <a:rPr lang="en-US" sz="1800" i="1" smtClean="0">
                <a:latin typeface="Arial" charset="0"/>
              </a:rPr>
              <a:t>e</a:t>
            </a:r>
            <a:r>
              <a:rPr lang="en-US" sz="1800" smtClean="0">
                <a:latin typeface="Arial" charset="0"/>
              </a:rPr>
              <a:t>    on    250 GeV </a:t>
            </a:r>
            <a:r>
              <a:rPr lang="en-US" sz="1800" i="1" smtClean="0">
                <a:latin typeface="Arial" charset="0"/>
              </a:rPr>
              <a:t>p</a:t>
            </a:r>
            <a:r>
              <a:rPr lang="en-US" sz="1800" smtClean="0">
                <a:latin typeface="Arial" charset="0"/>
              </a:rPr>
              <a:t> or 100 GeV/n </a:t>
            </a:r>
            <a:r>
              <a:rPr lang="en-US" sz="1800" i="1" smtClean="0">
                <a:latin typeface="Arial" charset="0"/>
              </a:rPr>
              <a:t>ion</a:t>
            </a:r>
            <a:endParaRPr lang="en-US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sz="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u="sng" smtClean="0">
                <a:solidFill>
                  <a:srgbClr val="0000FF"/>
                </a:solidFill>
                <a:latin typeface="Arial" charset="0"/>
              </a:rPr>
              <a:t>Luminosity</a:t>
            </a:r>
            <a:r>
              <a:rPr lang="en-US" sz="1800" b="1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smtClean="0">
                <a:latin typeface="Arial" charset="0"/>
              </a:rPr>
              <a:t>10</a:t>
            </a:r>
            <a:r>
              <a:rPr lang="en-US" sz="1800" baseline="30000" smtClean="0">
                <a:latin typeface="Arial" charset="0"/>
              </a:rPr>
              <a:t>33</a:t>
            </a:r>
            <a:r>
              <a:rPr lang="en-US" sz="1800" smtClean="0">
                <a:latin typeface="Arial" charset="0"/>
              </a:rPr>
              <a:t> up to 10</a:t>
            </a:r>
            <a:r>
              <a:rPr lang="en-US" sz="1800" baseline="30000" smtClean="0">
                <a:latin typeface="Arial" charset="0"/>
              </a:rPr>
              <a:t>35</a:t>
            </a:r>
            <a:r>
              <a:rPr lang="en-US" sz="1800" smtClean="0">
                <a:latin typeface="Arial" charset="0"/>
              </a:rPr>
              <a:t> cm</a:t>
            </a:r>
            <a:r>
              <a:rPr lang="en-US" sz="1800" baseline="30000" smtClean="0">
                <a:latin typeface="Arial" charset="0"/>
              </a:rPr>
              <a:t>-2</a:t>
            </a:r>
            <a:r>
              <a:rPr lang="en-US" sz="1800" smtClean="0">
                <a:latin typeface="Arial" charset="0"/>
              </a:rPr>
              <a:t> s</a:t>
            </a:r>
            <a:r>
              <a:rPr lang="en-US" sz="1800" baseline="30000" smtClean="0">
                <a:latin typeface="Arial" charset="0"/>
              </a:rPr>
              <a:t>-1</a:t>
            </a:r>
            <a:r>
              <a:rPr lang="en-US" sz="1800" smtClean="0">
                <a:latin typeface="Arial" charset="0"/>
              </a:rPr>
              <a:t> </a:t>
            </a:r>
            <a:r>
              <a:rPr lang="en-US" sz="1800" i="1" smtClean="0">
                <a:latin typeface="Arial" charset="0"/>
              </a:rPr>
              <a:t>per</a:t>
            </a:r>
            <a:r>
              <a:rPr lang="en-US" sz="1800" smtClean="0">
                <a:latin typeface="Arial" charset="0"/>
              </a:rPr>
              <a:t> interaction point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smtClean="0">
                <a:latin typeface="Arial" charset="0"/>
              </a:rPr>
              <a:t>Multiple interaction points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u="sng" smtClean="0">
                <a:solidFill>
                  <a:srgbClr val="0000FF"/>
                </a:solidFill>
                <a:latin typeface="Arial" charset="0"/>
              </a:rPr>
              <a:t>Ion Species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smtClean="0">
                <a:latin typeface="Arial" charset="0"/>
              </a:rPr>
              <a:t>Polarized H, D, </a:t>
            </a:r>
            <a:r>
              <a:rPr lang="en-US" sz="1800" baseline="30000" smtClean="0">
                <a:latin typeface="Arial" charset="0"/>
              </a:rPr>
              <a:t>3</a:t>
            </a:r>
            <a:r>
              <a:rPr lang="en-US" sz="1800" smtClean="0">
                <a:latin typeface="Arial" charset="0"/>
              </a:rPr>
              <a:t>He, possibly Li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smtClean="0">
                <a:latin typeface="Arial" charset="0"/>
              </a:rPr>
              <a:t>Up to heavy ion A = 208, all striped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u="sng" smtClean="0">
                <a:solidFill>
                  <a:srgbClr val="0000FF"/>
                </a:solidFill>
                <a:latin typeface="Arial" charset="0"/>
              </a:rPr>
              <a:t>Polarization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smtClean="0">
                <a:latin typeface="Arial" charset="0"/>
              </a:rPr>
              <a:t>Longitudinal at the IP for both beams, transverse of ions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smtClean="0">
                <a:latin typeface="Arial" charset="0"/>
              </a:rPr>
              <a:t>Spin-flip of both beams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smtClean="0">
                <a:latin typeface="Arial" charset="0"/>
              </a:rPr>
              <a:t>All polarizations &gt;70% desirable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u="sng" smtClean="0">
                <a:solidFill>
                  <a:srgbClr val="0000FF"/>
                </a:solidFill>
                <a:latin typeface="Arial" charset="0"/>
              </a:rPr>
              <a:t>Positron Beam</a:t>
            </a:r>
            <a:r>
              <a:rPr lang="en-US" b="1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1" smtClean="0">
                <a:latin typeface="Arial" charset="0"/>
              </a:rPr>
              <a:t>desirable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b="1" i="1" smtClean="0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ELIC Design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Arial" charset="0"/>
              </a:rPr>
              <a:t>Design Challenges &amp; Opportunities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296400" cy="6248400"/>
          </a:xfrm>
        </p:spPr>
        <p:txBody>
          <a:bodyPr/>
          <a:lstStyle/>
          <a:p>
            <a:pPr marL="112713" indent="-112713" eaLnBrk="1" hangingPunct="1">
              <a:buFontTx/>
              <a:buNone/>
            </a:pPr>
            <a:r>
              <a:rPr lang="en-US" sz="2000" dirty="0" smtClean="0">
                <a:latin typeface="Arial" charset="0"/>
              </a:rPr>
              <a:t>Design an Electron-Ion Collider that</a:t>
            </a:r>
            <a:endParaRPr lang="en-US" sz="500" dirty="0" smtClean="0">
              <a:latin typeface="Arial" charset="0"/>
            </a:endParaRPr>
          </a:p>
          <a:p>
            <a:pPr marL="569913" lvl="1" indent="-225425" eaLnBrk="1" hangingPunct="1">
              <a:buFontTx/>
              <a:buChar char="•"/>
            </a:pPr>
            <a:r>
              <a:rPr lang="en-US" sz="2000" dirty="0" smtClean="0">
                <a:latin typeface="Arial" charset="0"/>
              </a:rPr>
              <a:t>Covers a wide CM energy range (10 to 100 </a:t>
            </a:r>
            <a:r>
              <a:rPr lang="en-US" sz="2000" dirty="0" err="1" smtClean="0">
                <a:latin typeface="Arial" charset="0"/>
              </a:rPr>
              <a:t>GeV</a:t>
            </a:r>
            <a:r>
              <a:rPr lang="en-US" sz="2000" dirty="0" smtClean="0">
                <a:latin typeface="Arial" charset="0"/>
              </a:rPr>
              <a:t>) in a </a:t>
            </a:r>
            <a:r>
              <a:rPr lang="en-US" sz="2000" b="1" i="1" dirty="0" smtClean="0">
                <a:solidFill>
                  <a:srgbClr val="0066FF"/>
                </a:solidFill>
                <a:latin typeface="Arial" charset="0"/>
              </a:rPr>
              <a:t>unified &amp; coherent</a:t>
            </a:r>
            <a:r>
              <a:rPr lang="en-US" sz="2000" i="1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way for highest science productivity</a:t>
            </a:r>
          </a:p>
          <a:p>
            <a:pPr marL="969963" lvl="2" indent="-225425" eaLnBrk="1" hangingPunct="1">
              <a:buFont typeface="Wingdings" pitchFamily="2" charset="2"/>
              <a:buChar char="Ø"/>
            </a:pPr>
            <a:r>
              <a:rPr lang="en-US" sz="2000" i="1" dirty="0" smtClean="0">
                <a:latin typeface="Arial" charset="0"/>
              </a:rPr>
              <a:t>Medium energy EIC is our immediate goal so it should be given first priority for maximum design optimization</a:t>
            </a:r>
          </a:p>
          <a:p>
            <a:pPr marL="969963" lvl="2" indent="-225425" eaLnBrk="1" hangingPunct="1">
              <a:buFont typeface="Wingdings" pitchFamily="2" charset="2"/>
              <a:buChar char="Ø"/>
            </a:pPr>
            <a:r>
              <a:rPr lang="en-US" sz="2000" i="1" dirty="0" smtClean="0">
                <a:latin typeface="Arial" charset="0"/>
              </a:rPr>
              <a:t>High energy EIC is a future goal so it should  be leaved with greatest flexibility and upgrade potential</a:t>
            </a:r>
            <a:endParaRPr lang="en-US" sz="500" dirty="0" smtClean="0">
              <a:latin typeface="Arial" charset="0"/>
            </a:endParaRPr>
          </a:p>
          <a:p>
            <a:pPr marL="569913" lvl="1" indent="-225425" eaLnBrk="1" hangingPunct="1">
              <a:buFontTx/>
              <a:buChar char="•"/>
            </a:pPr>
            <a:r>
              <a:rPr lang="en-US" sz="2000" dirty="0" smtClean="0">
                <a:latin typeface="Arial" charset="0"/>
              </a:rPr>
              <a:t>Deliver best collider quality in terms of </a:t>
            </a:r>
            <a:r>
              <a:rPr lang="en-US" sz="2000" dirty="0" smtClean="0">
                <a:solidFill>
                  <a:srgbClr val="0070C0"/>
                </a:solidFill>
                <a:latin typeface="Arial" charset="0"/>
              </a:rPr>
              <a:t>high luminosity, high polarization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smtClean="0">
                <a:solidFill>
                  <a:srgbClr val="0033CC"/>
                </a:solidFill>
                <a:latin typeface="Arial" charset="0"/>
              </a:rPr>
              <a:t>multiple interaction points, maximum flexibility and reliability</a:t>
            </a:r>
            <a:endParaRPr lang="en-US" sz="500" dirty="0" smtClean="0">
              <a:solidFill>
                <a:srgbClr val="0033CC"/>
              </a:solidFill>
              <a:latin typeface="Arial" charset="0"/>
            </a:endParaRPr>
          </a:p>
          <a:p>
            <a:pPr marL="569913" lvl="1" indent="-225425" eaLnBrk="1" hangingPunct="1">
              <a:buFontTx/>
              <a:buChar char="•"/>
            </a:pPr>
            <a:r>
              <a:rPr lang="en-US" sz="2000" dirty="0" smtClean="0">
                <a:latin typeface="Arial" charset="0"/>
              </a:rPr>
              <a:t>Takes maximum advantages of existing CEBAF</a:t>
            </a:r>
            <a:endParaRPr lang="en-US" sz="500" dirty="0" smtClean="0">
              <a:latin typeface="Arial" charset="0"/>
            </a:endParaRPr>
          </a:p>
          <a:p>
            <a:pPr marL="569913" lvl="1" indent="-225425" eaLnBrk="1" hangingPunct="1">
              <a:buFontTx/>
              <a:buChar char="•"/>
            </a:pPr>
            <a:r>
              <a:rPr lang="en-US" sz="2000" dirty="0" smtClean="0">
                <a:latin typeface="Arial" charset="0"/>
              </a:rPr>
              <a:t>Offers a good path for staging and future upgrade   </a:t>
            </a:r>
            <a:endParaRPr lang="en-US" sz="500" dirty="0" smtClean="0">
              <a:latin typeface="Arial" charset="0"/>
            </a:endParaRPr>
          </a:p>
          <a:p>
            <a:pPr marL="569913" lvl="1" indent="-225425" eaLnBrk="1" hangingPunct="1">
              <a:buFontTx/>
              <a:buChar char="•"/>
            </a:pPr>
            <a:r>
              <a:rPr lang="en-US" sz="2000" dirty="0" smtClean="0">
                <a:latin typeface="Arial" charset="0"/>
              </a:rPr>
              <a:t>Requires minimum R&amp;D and realizes in a most cost effective way  </a:t>
            </a:r>
          </a:p>
          <a:p>
            <a:pPr marL="569913" lvl="1" indent="-225425" eaLnBrk="1" hangingPunct="1">
              <a:buFontTx/>
              <a:buChar char="•"/>
            </a:pPr>
            <a:endParaRPr lang="en-US" sz="1000" dirty="0" smtClean="0">
              <a:latin typeface="Arial" charset="0"/>
            </a:endParaRPr>
          </a:p>
          <a:p>
            <a:pPr marL="569913" lvl="1" indent="-225425" eaLnBrk="1" hangingPunct="1">
              <a:buFontTx/>
              <a:buChar char="•"/>
            </a:pPr>
            <a:r>
              <a:rPr lang="en-US" sz="2000" dirty="0" smtClean="0">
                <a:latin typeface="Arial" charset="0"/>
              </a:rPr>
              <a:t>Ion complex is a </a:t>
            </a:r>
            <a:r>
              <a:rPr lang="en-US" b="1" i="1" dirty="0" smtClean="0">
                <a:solidFill>
                  <a:srgbClr val="00B050"/>
                </a:solidFill>
                <a:latin typeface="Arial" charset="0"/>
              </a:rPr>
              <a:t>green field </a:t>
            </a:r>
            <a:r>
              <a:rPr lang="en-US" sz="2000" dirty="0" smtClean="0">
                <a:latin typeface="Arial" charset="0"/>
              </a:rPr>
              <a:t>design so we have freedom to be innovative</a:t>
            </a:r>
          </a:p>
          <a:p>
            <a:pPr marL="569913" lvl="1" indent="-225425" eaLnBrk="1" hangingPunct="1">
              <a:buFontTx/>
              <a:buChar char="•"/>
            </a:pPr>
            <a:r>
              <a:rPr lang="en-US" sz="2000" dirty="0" smtClean="0">
                <a:latin typeface="Arial" charset="0"/>
              </a:rPr>
              <a:t>We can take benefit of knowledge learnt in the last several decades and incorporate many proofed great ideas/schemes in the design</a:t>
            </a:r>
          </a:p>
          <a:p>
            <a:pPr marL="569913" lvl="1" indent="-225425" eaLnBrk="1" hangingPunct="1">
              <a:buFontTx/>
              <a:buChar char="•"/>
            </a:pPr>
            <a:r>
              <a:rPr lang="en-US" sz="2000" dirty="0" smtClean="0">
                <a:latin typeface="Arial" charset="0"/>
              </a:rPr>
              <a:t> We have an opportunity to design a brand new class of </a:t>
            </a:r>
            <a:r>
              <a:rPr lang="en-US" sz="2000" dirty="0" err="1" smtClean="0">
                <a:latin typeface="Arial" charset="0"/>
              </a:rPr>
              <a:t>hadron</a:t>
            </a:r>
            <a:r>
              <a:rPr lang="en-US" sz="2000" dirty="0" smtClean="0">
                <a:latin typeface="Arial" charset="0"/>
              </a:rPr>
              <a:t> collider just we had done in CEBAF near twenty years ago.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 flipV="1">
            <a:off x="1447800" y="4724400"/>
            <a:ext cx="5943600" cy="76200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81000" y="1676400"/>
            <a:ext cx="8305800" cy="609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3300"/>
                </a:solidFill>
                <a:latin typeface="Arial" charset="0"/>
              </a:rPr>
              <a:t>Outline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Introduction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An EIC@JLab: </a:t>
            </a:r>
            <a:r>
              <a:rPr lang="en-US" sz="28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100&lt;s&lt;2600 with high luminosity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An EIC@JLab at High Energy: Design Update &amp; Staging</a:t>
            </a:r>
          </a:p>
          <a:p>
            <a:pPr eaLnBrk="1" hangingPunct="1">
              <a:buFontTx/>
              <a:buNone/>
            </a:pPr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More on EIC@JLab Design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EIC@JLab R&amp;D </a:t>
            </a:r>
          </a:p>
          <a:p>
            <a:pPr eaLnBrk="1" hangingPunct="1"/>
            <a:endParaRPr lang="en-US" sz="1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EIC@JLab at Low to Medium Energy</a:t>
            </a:r>
          </a:p>
        </p:txBody>
      </p:sp>
      <p:pic>
        <p:nvPicPr>
          <p:cNvPr id="1229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662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5715000" y="4572000"/>
            <a:ext cx="3200400" cy="1077913"/>
            <a:chOff x="5715000" y="4572000"/>
            <a:chExt cx="3200400" cy="1077218"/>
          </a:xfrm>
        </p:grpSpPr>
        <p:sp>
          <p:nvSpPr>
            <p:cNvPr id="12293" name="Rectangular Callout 4"/>
            <p:cNvSpPr>
              <a:spLocks noChangeArrowheads="1"/>
            </p:cNvSpPr>
            <p:nvPr/>
          </p:nvSpPr>
          <p:spPr bwMode="auto">
            <a:xfrm>
              <a:off x="5715000" y="4572000"/>
              <a:ext cx="3124200" cy="1066800"/>
            </a:xfrm>
            <a:prstGeom prst="wedgeRectCallout">
              <a:avLst>
                <a:gd name="adj1" fmla="val -97477"/>
                <a:gd name="adj2" fmla="val -152519"/>
              </a:avLst>
            </a:prstGeom>
            <a:solidFill>
              <a:srgbClr val="FF9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TextBox 5"/>
            <p:cNvSpPr txBox="1">
              <a:spLocks noChangeArrowheads="1"/>
            </p:cNvSpPr>
            <p:nvPr/>
          </p:nvSpPr>
          <p:spPr bwMode="auto">
            <a:xfrm>
              <a:off x="5715000" y="4572000"/>
              <a:ext cx="32004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Three compact rings:</a:t>
              </a:r>
            </a:p>
            <a:p>
              <a:pPr>
                <a:buFont typeface="Arial" charset="0"/>
                <a:buChar char="•"/>
              </a:pPr>
              <a:r>
                <a:rPr lang="en-US" sz="1600" b="1">
                  <a:latin typeface="Arial" charset="0"/>
                  <a:cs typeface="Arial" charset="0"/>
                </a:rPr>
                <a:t> 3 to 11 GeV electron</a:t>
              </a:r>
            </a:p>
            <a:p>
              <a:pPr>
                <a:buFont typeface="Arial" charset="0"/>
                <a:buChar char="•"/>
              </a:pPr>
              <a:r>
                <a:rPr lang="en-US" sz="1600" b="1">
                  <a:latin typeface="Arial" charset="0"/>
                  <a:cs typeface="Arial" charset="0"/>
                </a:rPr>
                <a:t> Up to 12 GeV/c proton (worm)</a:t>
              </a:r>
            </a:p>
            <a:p>
              <a:pPr>
                <a:buFont typeface="Arial" charset="0"/>
                <a:buChar char="•"/>
              </a:pPr>
              <a:r>
                <a:rPr lang="en-US" sz="1600" b="1">
                  <a:latin typeface="Arial" charset="0"/>
                  <a:cs typeface="Arial" charset="0"/>
                </a:rPr>
                <a:t> Up to 60 GeV/c proton (cold)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EIC@JLAB at Low to Medium Energy</a:t>
            </a:r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0" y="1143000"/>
            <a:ext cx="8763000" cy="4495800"/>
            <a:chOff x="0" y="720"/>
            <a:chExt cx="5434" cy="2650"/>
          </a:xfrm>
        </p:grpSpPr>
        <p:pic>
          <p:nvPicPr>
            <p:cNvPr id="1331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20"/>
              <a:ext cx="5434" cy="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H="1" flipV="1">
              <a:off x="3120" y="1920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880" y="2304"/>
              <a:ext cx="7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polarimetry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2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JLab_PowerPoint2</Template>
  <TotalTime>6746</TotalTime>
  <Words>3320</Words>
  <Application>Microsoft PowerPoint</Application>
  <PresentationFormat>On-screen Show (4:3)</PresentationFormat>
  <Paragraphs>995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JLab_PowerPoint2</vt:lpstr>
      <vt:lpstr>Microsoft Office Excel 97-2003 Worksheet</vt:lpstr>
      <vt:lpstr>Chart</vt:lpstr>
      <vt:lpstr>Acrobat Document</vt:lpstr>
      <vt:lpstr> EIC@JLab</vt:lpstr>
      <vt:lpstr>Outline</vt:lpstr>
      <vt:lpstr>Great Opportunities Ahead of Us</vt:lpstr>
      <vt:lpstr>Science Motivation and Detector Requirements </vt:lpstr>
      <vt:lpstr>ELIC Design Goals</vt:lpstr>
      <vt:lpstr>Design Challenges &amp; Opportunities</vt:lpstr>
      <vt:lpstr>Outline</vt:lpstr>
      <vt:lpstr>EIC@JLab at Low to Medium Energy</vt:lpstr>
      <vt:lpstr>EIC@JLAB at Low to Medium Energy</vt:lpstr>
      <vt:lpstr>ELIC Figure-8 Collider Ring Footprint</vt:lpstr>
      <vt:lpstr>EIC@JLab Parameters at Low-to-Medium Energy</vt:lpstr>
      <vt:lpstr>Outline</vt:lpstr>
      <vt:lpstr>ELIC at High Energy &amp; Staging</vt:lpstr>
      <vt:lpstr>EIC@JLab Parameters: High Energy</vt:lpstr>
      <vt:lpstr>Outline</vt:lpstr>
      <vt:lpstr>Slide 16</vt:lpstr>
      <vt:lpstr>Achieving High Luminosity</vt:lpstr>
      <vt:lpstr>ELIC Ring-Ring Design Features</vt:lpstr>
      <vt:lpstr>Figure-8 Straight Sections &amp; Interaction Regions</vt:lpstr>
      <vt:lpstr>Interaction Regions and Detectors</vt:lpstr>
      <vt:lpstr>Outline</vt:lpstr>
      <vt:lpstr>EIC@JLab Accelerator R&amp;D</vt:lpstr>
      <vt:lpstr>Slide 23</vt:lpstr>
      <vt:lpstr>EC Enabling Technologies</vt:lpstr>
      <vt:lpstr>EC Enabling Technology: ERL</vt:lpstr>
      <vt:lpstr>Crab Crossing &amp; Crab Cavity</vt:lpstr>
      <vt:lpstr>JLab Crab Cavity Development</vt:lpstr>
      <vt:lpstr>Great News From KEK</vt:lpstr>
      <vt:lpstr>Forming High Intensity Ion Beam</vt:lpstr>
      <vt:lpstr>Beam-Beam Interactions</vt:lpstr>
      <vt:lpstr>Boosting luminosity at low ion energy: Traveling Final Focusing/Crab Waist</vt:lpstr>
      <vt:lpstr>Summary</vt:lpstr>
      <vt:lpstr>ELIC Study Group </vt:lpstr>
      <vt:lpstr>Backup Slides</vt:lpstr>
      <vt:lpstr>ELIC Conceptual Design</vt:lpstr>
      <vt:lpstr>Electron Polarization</vt:lpstr>
      <vt:lpstr>Positrons in CEBAF/ELIC</vt:lpstr>
      <vt:lpstr>Other R&amp;D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yzhang</cp:lastModifiedBy>
  <cp:revision>189</cp:revision>
  <dcterms:created xsi:type="dcterms:W3CDTF">2007-06-12T14:12:29Z</dcterms:created>
  <dcterms:modified xsi:type="dcterms:W3CDTF">2009-05-28T13:46:20Z</dcterms:modified>
</cp:coreProperties>
</file>