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1"/>
  </p:sldMasterIdLst>
  <p:notesMasterIdLst>
    <p:notesMasterId r:id="rId33"/>
  </p:notesMasterIdLst>
  <p:sldIdLst>
    <p:sldId id="452" r:id="rId2"/>
    <p:sldId id="813" r:id="rId3"/>
    <p:sldId id="817" r:id="rId4"/>
    <p:sldId id="841" r:id="rId5"/>
    <p:sldId id="818" r:id="rId6"/>
    <p:sldId id="814" r:id="rId7"/>
    <p:sldId id="816" r:id="rId8"/>
    <p:sldId id="815" r:id="rId9"/>
    <p:sldId id="831" r:id="rId10"/>
    <p:sldId id="821" r:id="rId11"/>
    <p:sldId id="820" r:id="rId12"/>
    <p:sldId id="835" r:id="rId13"/>
    <p:sldId id="828" r:id="rId14"/>
    <p:sldId id="834" r:id="rId15"/>
    <p:sldId id="822" r:id="rId16"/>
    <p:sldId id="839" r:id="rId17"/>
    <p:sldId id="824" r:id="rId18"/>
    <p:sldId id="823" r:id="rId19"/>
    <p:sldId id="832" r:id="rId20"/>
    <p:sldId id="837" r:id="rId21"/>
    <p:sldId id="827" r:id="rId22"/>
    <p:sldId id="825" r:id="rId23"/>
    <p:sldId id="829" r:id="rId24"/>
    <p:sldId id="838" r:id="rId25"/>
    <p:sldId id="830" r:id="rId26"/>
    <p:sldId id="826" r:id="rId27"/>
    <p:sldId id="836" r:id="rId28"/>
    <p:sldId id="840" r:id="rId29"/>
    <p:sldId id="842" r:id="rId30"/>
    <p:sldId id="833" r:id="rId31"/>
    <p:sldId id="812" r:id="rId32"/>
  </p:sldIdLst>
  <p:sldSz cx="9144000" cy="6858000" type="screen4x3"/>
  <p:notesSz cx="7099300" cy="102346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00"/>
    <a:srgbClr val="FFFFFF"/>
    <a:srgbClr val="FFFFCC"/>
    <a:srgbClr val="0000FF"/>
    <a:srgbClr val="F85A4E"/>
    <a:srgbClr val="CC9900"/>
    <a:srgbClr val="92D050"/>
    <a:srgbClr val="FEDC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A107856-5554-42FB-B03E-39F5DBC370BA}" styleName="Mittlere Formatvorlage 4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47" autoAdjust="0"/>
    <p:restoredTop sz="96110" autoAdjust="0"/>
  </p:normalViewPr>
  <p:slideViewPr>
    <p:cSldViewPr>
      <p:cViewPr varScale="1">
        <p:scale>
          <a:sx n="165" d="100"/>
          <a:sy n="165" d="100"/>
        </p:scale>
        <p:origin x="720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8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 smtClean="0"/>
              <a:t>Textmasterformate durch Klicken bearbeiten</a:t>
            </a:r>
          </a:p>
          <a:p>
            <a:pPr lvl="1"/>
            <a:r>
              <a:rPr lang="de-DE" altLang="de-DE" noProof="0" smtClean="0"/>
              <a:t>Zweite Ebene</a:t>
            </a:r>
          </a:p>
          <a:p>
            <a:pPr lvl="2"/>
            <a:r>
              <a:rPr lang="de-DE" altLang="de-DE" noProof="0" smtClean="0"/>
              <a:t>Dritte Ebene</a:t>
            </a:r>
          </a:p>
          <a:p>
            <a:pPr lvl="3"/>
            <a:r>
              <a:rPr lang="de-DE" altLang="de-DE" noProof="0" smtClean="0"/>
              <a:t>Vierte Ebene</a:t>
            </a:r>
          </a:p>
          <a:p>
            <a:pPr lvl="4"/>
            <a:r>
              <a:rPr lang="de-DE" altLang="de-DE" noProof="0" smtClean="0"/>
              <a:t>Fünfte Ebene</a:t>
            </a:r>
          </a:p>
        </p:txBody>
      </p:sp>
      <p:sp>
        <p:nvSpPr>
          <p:cNvPr id="716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6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pPr>
              <a:defRPr/>
            </a:pPr>
            <a:fld id="{5BA11BAC-37F9-407B-9AED-0267B3F9DEC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919802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de-DE" dirty="0"/>
          </a:p>
        </p:txBody>
      </p:sp>
      <p:grpSp>
        <p:nvGrpSpPr>
          <p:cNvPr id="12" name="Gruppierung 11"/>
          <p:cNvGrpSpPr/>
          <p:nvPr userDrawn="1"/>
        </p:nvGrpSpPr>
        <p:grpSpPr>
          <a:xfrm>
            <a:off x="3193470" y="150090"/>
            <a:ext cx="5615712" cy="845209"/>
            <a:chOff x="3193470" y="150090"/>
            <a:chExt cx="5615712" cy="84520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Textfeld 7"/>
            <p:cNvSpPr txBox="1"/>
            <p:nvPr userDrawn="1"/>
          </p:nvSpPr>
          <p:spPr>
            <a:xfrm>
              <a:off x="3193470" y="595189"/>
              <a:ext cx="55308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dirty="0" smtClean="0">
                  <a:solidFill>
                    <a:srgbClr val="333333"/>
                  </a:solidFill>
                  <a:latin typeface="Arial"/>
                  <a:cs typeface="Arial"/>
                </a:rPr>
                <a:t>GSI Helmholtzzentrum für Schwerionenforschung GmbH</a:t>
              </a:r>
            </a:p>
            <a:p>
              <a:pPr algn="r"/>
              <a:endParaRPr lang="de-DE" sz="1000" dirty="0">
                <a:solidFill>
                  <a:srgbClr val="333333"/>
                </a:solidFill>
                <a:latin typeface="Arial"/>
                <a:cs typeface="Arial"/>
              </a:endParaRPr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3" b="16381"/>
          <a:stretch/>
        </p:blipFill>
        <p:spPr>
          <a:xfrm>
            <a:off x="7468521" y="6608098"/>
            <a:ext cx="1178960" cy="24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8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164451"/>
            <a:ext cx="6242342" cy="787557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85860" y="6582333"/>
            <a:ext cx="559095" cy="275667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0859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095" y="0"/>
            <a:ext cx="9144000" cy="10001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493" tIns="43247" rIns="86493" bIns="43247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669775" y="1320106"/>
            <a:ext cx="7864929" cy="3416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24" tIns="45712" rIns="91424" bIns="45712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latin typeface="Helvetica" pitchFamily="-111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2095" y="6143625"/>
            <a:ext cx="9144000" cy="7143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493" tIns="43247" rIns="86493" bIns="43247"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9" name="Picture 8" descr="HIC-Logo-290509-RZ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2917" y="6164461"/>
            <a:ext cx="1596571" cy="668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382762" y="6177856"/>
            <a:ext cx="1433286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/>
          <p:cNvPicPr>
            <a:picLocks noChangeAspect="1" noChangeArrowheads="1"/>
          </p:cNvPicPr>
          <p:nvPr userDrawn="1"/>
        </p:nvPicPr>
        <p:blipFill>
          <a:blip r:embed="rId4"/>
          <a:srcRect b="-27058"/>
          <a:stretch>
            <a:fillRect/>
          </a:stretch>
        </p:blipFill>
        <p:spPr bwMode="auto">
          <a:xfrm>
            <a:off x="4729239" y="6177856"/>
            <a:ext cx="1617738" cy="6429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2" name="Text Box 1032"/>
          <p:cNvSpPr txBox="1">
            <a:spLocks noChangeArrowheads="1"/>
          </p:cNvSpPr>
          <p:nvPr userDrawn="1"/>
        </p:nvSpPr>
        <p:spPr bwMode="auto">
          <a:xfrm>
            <a:off x="6747631" y="6478489"/>
            <a:ext cx="2322286" cy="309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defTabSz="819882" eaLnBrk="0" hangingPunct="0">
              <a:lnSpc>
                <a:spcPct val="90000"/>
              </a:lnSpc>
              <a:defRPr/>
            </a:pPr>
            <a:r>
              <a:rPr lang="en-US" sz="1100">
                <a:solidFill>
                  <a:schemeClr val="tx1"/>
                </a:solidFill>
              </a:rPr>
              <a:t>Physikalisches Koloquium,</a:t>
            </a:r>
          </a:p>
          <a:p>
            <a:pPr algn="r" defTabSz="819882" eaLnBrk="0" hangingPunct="0">
              <a:lnSpc>
                <a:spcPct val="90000"/>
              </a:lnSpc>
              <a:defRPr/>
            </a:pPr>
            <a:r>
              <a:rPr lang="en-US" sz="1100">
                <a:solidFill>
                  <a:schemeClr val="tx1"/>
                </a:solidFill>
              </a:rPr>
              <a:t>O. Kester, 08.12.2010, </a:t>
            </a:r>
            <a:fld id="{0B6EAF0B-FC2D-48D5-9650-94E736C30A54}" type="slidenum">
              <a:rPr lang="en-US" sz="1100">
                <a:solidFill>
                  <a:schemeClr val="tx1"/>
                </a:solidFill>
              </a:rPr>
              <a:pPr algn="r" defTabSz="819882" eaLnBrk="0" hangingPunct="0">
                <a:lnSpc>
                  <a:spcPct val="90000"/>
                </a:lnSpc>
                <a:defRPr/>
              </a:pPr>
              <a:t>‹Nr.›</a:t>
            </a:fld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35429" y="76201"/>
            <a:ext cx="8273143" cy="9239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8108" y="1067099"/>
            <a:ext cx="8227786" cy="5027414"/>
          </a:xfrm>
        </p:spPr>
        <p:txBody>
          <a:bodyPr/>
          <a:lstStyle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470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04091" y="1412776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20368"/>
            <a:ext cx="37808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18359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3" b="16381"/>
          <a:stretch/>
        </p:blipFill>
        <p:spPr>
          <a:xfrm>
            <a:off x="7468521" y="6608098"/>
            <a:ext cx="1178960" cy="249902"/>
          </a:xfrm>
          <a:prstGeom prst="rect">
            <a:avLst/>
          </a:prstGeom>
        </p:spPr>
      </p:pic>
      <p:sp>
        <p:nvSpPr>
          <p:cNvPr id="17" name="Rechteck 16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 userDrawn="1"/>
        </p:nvSpPr>
        <p:spPr>
          <a:xfrm>
            <a:off x="2915815" y="6579160"/>
            <a:ext cx="4444749" cy="312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 smtClean="0"/>
              <a:t>Storage</a:t>
            </a:r>
            <a:r>
              <a:rPr lang="de-DE" sz="1400" baseline="0" dirty="0" smtClean="0"/>
              <a:t> Ring Meeting</a:t>
            </a:r>
            <a:r>
              <a:rPr lang="de-DE" sz="1400" dirty="0" smtClean="0"/>
              <a:t>,</a:t>
            </a:r>
            <a:r>
              <a:rPr lang="de-DE" sz="1400" baseline="0" dirty="0" smtClean="0"/>
              <a:t> U.Weinrich</a:t>
            </a:r>
            <a:endParaRPr lang="de-DE" sz="1400" dirty="0"/>
          </a:p>
        </p:txBody>
      </p:sp>
      <p:sp>
        <p:nvSpPr>
          <p:cNvPr id="24" name="Textfeld 23"/>
          <p:cNvSpPr txBox="1"/>
          <p:nvPr userDrawn="1"/>
        </p:nvSpPr>
        <p:spPr>
          <a:xfrm>
            <a:off x="315362" y="6579160"/>
            <a:ext cx="2384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aseline="0" dirty="0" smtClean="0"/>
              <a:t>17.12.2015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689080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7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lang="de-DE" sz="3200" b="1" kern="1200" dirty="0">
          <a:solidFill>
            <a:schemeClr val="tx1">
              <a:lumMod val="75000"/>
              <a:lumOff val="25000"/>
            </a:schemeClr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7544" y="2852936"/>
            <a:ext cx="8208912" cy="1200608"/>
          </a:xfrm>
        </p:spPr>
        <p:txBody>
          <a:bodyPr/>
          <a:lstStyle/>
          <a:p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Management Aspects of the HIT 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Project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de-DE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74" name="Rectangle 6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71600" y="3837520"/>
            <a:ext cx="6400800" cy="89952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  <a:buFontTx/>
              <a:buNone/>
              <a:defRPr/>
            </a:pPr>
            <a:r>
              <a:rPr lang="en-US" dirty="0" smtClean="0">
                <a:cs typeface="+mn-cs"/>
              </a:rPr>
              <a:t>Dr. Udo Weinrich</a:t>
            </a:r>
            <a:endParaRPr lang="en-GB" b="1" dirty="0"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42342" cy="693433"/>
          </a:xfrm>
        </p:spPr>
        <p:txBody>
          <a:bodyPr>
            <a:normAutofit/>
          </a:bodyPr>
          <a:lstStyle/>
          <a:p>
            <a:r>
              <a:rPr lang="en-US" dirty="0" smtClean="0"/>
              <a:t>Resource </a:t>
            </a:r>
            <a:r>
              <a:rPr lang="en-US" dirty="0" smtClean="0"/>
              <a:t>loaded planning</a:t>
            </a:r>
            <a:endParaRPr lang="en-US" sz="3200" dirty="0"/>
          </a:p>
        </p:txBody>
      </p:sp>
      <p:sp>
        <p:nvSpPr>
          <p:cNvPr id="5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826" y="1412776"/>
            <a:ext cx="5906095" cy="4752528"/>
          </a:xfrm>
          <a:prstGeom prst="rect">
            <a:avLst/>
          </a:prstGeom>
        </p:spPr>
      </p:pic>
      <p:sp>
        <p:nvSpPr>
          <p:cNvPr id="8" name="Inhaltsplatzhalter 1"/>
          <p:cNvSpPr>
            <a:spLocks noGrp="1"/>
          </p:cNvSpPr>
          <p:nvPr>
            <p:ph idx="1"/>
          </p:nvPr>
        </p:nvSpPr>
        <p:spPr>
          <a:xfrm>
            <a:off x="251520" y="1484784"/>
            <a:ext cx="2736304" cy="4680520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r>
              <a:rPr lang="en-US" dirty="0" smtClean="0"/>
              <a:t>early for commissioning with beam</a:t>
            </a:r>
          </a:p>
          <a:p>
            <a:pPr>
              <a:spcBef>
                <a:spcPts val="300"/>
              </a:spcBef>
            </a:pPr>
            <a:r>
              <a:rPr lang="en-US" dirty="0" smtClean="0"/>
              <a:t>commissioning along the beam</a:t>
            </a:r>
          </a:p>
          <a:p>
            <a:pPr>
              <a:spcBef>
                <a:spcPts val="300"/>
              </a:spcBef>
            </a:pPr>
            <a:r>
              <a:rPr lang="en-US" dirty="0" smtClean="0"/>
              <a:t>on real persons rather than generic </a:t>
            </a:r>
            <a:r>
              <a:rPr lang="en-US" dirty="0" smtClean="0"/>
              <a:t>resources</a:t>
            </a:r>
            <a:endParaRPr lang="en-US" dirty="0" smtClean="0"/>
          </a:p>
        </p:txBody>
      </p:sp>
      <p:cxnSp>
        <p:nvCxnSpPr>
          <p:cNvPr id="6" name="Gerade Verbindung mit Pfeil 5"/>
          <p:cNvCxnSpPr/>
          <p:nvPr/>
        </p:nvCxnSpPr>
        <p:spPr>
          <a:xfrm flipH="1">
            <a:off x="5076056" y="1988840"/>
            <a:ext cx="432048" cy="5440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flipV="1">
            <a:off x="6042725" y="2060848"/>
            <a:ext cx="567680" cy="8384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833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42342" cy="693433"/>
          </a:xfrm>
        </p:spPr>
        <p:txBody>
          <a:bodyPr>
            <a:normAutofit/>
          </a:bodyPr>
          <a:lstStyle/>
          <a:p>
            <a:r>
              <a:rPr lang="en-US" dirty="0"/>
              <a:t>A</a:t>
            </a:r>
            <a:r>
              <a:rPr lang="en-US" dirty="0" smtClean="0"/>
              <a:t>dministrative support</a:t>
            </a:r>
            <a:endParaRPr lang="en-US" sz="3200" dirty="0"/>
          </a:p>
        </p:txBody>
      </p:sp>
      <p:sp>
        <p:nvSpPr>
          <p:cNvPr id="5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1250138"/>
            <a:ext cx="4392488" cy="5309414"/>
          </a:xfrm>
          <a:prstGeom prst="rect">
            <a:avLst/>
          </a:prstGeom>
        </p:spPr>
      </p:pic>
      <p:sp>
        <p:nvSpPr>
          <p:cNvPr id="10" name="Inhaltsplatzhalter 1"/>
          <p:cNvSpPr>
            <a:spLocks noGrp="1"/>
          </p:cNvSpPr>
          <p:nvPr>
            <p:ph idx="1"/>
          </p:nvPr>
        </p:nvSpPr>
        <p:spPr>
          <a:xfrm>
            <a:off x="457200" y="1412776"/>
            <a:ext cx="3393013" cy="4680520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r>
              <a:rPr lang="en-US" dirty="0" smtClean="0"/>
              <a:t>early agreement on overtime accumulation and compensation</a:t>
            </a:r>
          </a:p>
        </p:txBody>
      </p:sp>
      <p:cxnSp>
        <p:nvCxnSpPr>
          <p:cNvPr id="6" name="Gerade Verbindung mit Pfeil 5"/>
          <p:cNvCxnSpPr/>
          <p:nvPr/>
        </p:nvCxnSpPr>
        <p:spPr>
          <a:xfrm flipV="1">
            <a:off x="6516216" y="2348880"/>
            <a:ext cx="576064" cy="216024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flipV="1">
            <a:off x="7668344" y="2368292"/>
            <a:ext cx="576064" cy="216024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8" descr="20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96952"/>
            <a:ext cx="4608512" cy="345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49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42342" cy="693433"/>
          </a:xfrm>
        </p:spPr>
        <p:txBody>
          <a:bodyPr>
            <a:normAutofit/>
          </a:bodyPr>
          <a:lstStyle/>
          <a:p>
            <a:r>
              <a:rPr lang="en-US" dirty="0" smtClean="0"/>
              <a:t>Request of building quality</a:t>
            </a:r>
            <a:endParaRPr lang="en-US" sz="3200" dirty="0"/>
          </a:p>
        </p:txBody>
      </p:sp>
      <p:sp>
        <p:nvSpPr>
          <p:cNvPr id="5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10" name="Inhaltsplatzhalter 1"/>
          <p:cNvSpPr>
            <a:spLocks noGrp="1"/>
          </p:cNvSpPr>
          <p:nvPr>
            <p:ph idx="1"/>
          </p:nvPr>
        </p:nvSpPr>
        <p:spPr>
          <a:xfrm>
            <a:off x="457200" y="1412776"/>
            <a:ext cx="3393013" cy="4680520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r>
              <a:rPr lang="en-US" dirty="0" smtClean="0"/>
              <a:t>easy to define</a:t>
            </a:r>
          </a:p>
          <a:p>
            <a:pPr>
              <a:spcBef>
                <a:spcPts val="300"/>
              </a:spcBef>
            </a:pPr>
            <a:r>
              <a:rPr lang="en-US" dirty="0" smtClean="0"/>
              <a:t>easy to request</a:t>
            </a:r>
          </a:p>
          <a:p>
            <a:pPr>
              <a:spcBef>
                <a:spcPts val="300"/>
              </a:spcBef>
            </a:pPr>
            <a:r>
              <a:rPr lang="en-US" dirty="0" smtClean="0"/>
              <a:t>difficult to get into contracts</a:t>
            </a:r>
          </a:p>
          <a:p>
            <a:pPr>
              <a:spcBef>
                <a:spcPts val="300"/>
              </a:spcBef>
            </a:pPr>
            <a:r>
              <a:rPr lang="en-US" dirty="0" smtClean="0"/>
              <a:t>even more difficult to get assured on the construction site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765" y="1340768"/>
            <a:ext cx="3565346" cy="5168999"/>
          </a:xfrm>
          <a:prstGeom prst="rect">
            <a:avLst/>
          </a:prstGeom>
        </p:spPr>
      </p:pic>
      <p:cxnSp>
        <p:nvCxnSpPr>
          <p:cNvPr id="6" name="Gerade Verbindung mit Pfeil 5"/>
          <p:cNvCxnSpPr/>
          <p:nvPr/>
        </p:nvCxnSpPr>
        <p:spPr>
          <a:xfrm flipV="1">
            <a:off x="4860032" y="4005064"/>
            <a:ext cx="576064" cy="216024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/>
          <p:cNvCxnSpPr/>
          <p:nvPr/>
        </p:nvCxnSpPr>
        <p:spPr>
          <a:xfrm flipV="1">
            <a:off x="4860032" y="3585381"/>
            <a:ext cx="576064" cy="216024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DSCN016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58" y="4204918"/>
            <a:ext cx="3003855" cy="225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38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42342" cy="693433"/>
          </a:xfrm>
        </p:spPr>
        <p:txBody>
          <a:bodyPr>
            <a:normAutofit/>
          </a:bodyPr>
          <a:lstStyle/>
          <a:p>
            <a:r>
              <a:rPr lang="en-US" dirty="0" smtClean="0"/>
              <a:t>site and building</a:t>
            </a:r>
            <a:endParaRPr lang="en-US" sz="3200" dirty="0"/>
          </a:p>
        </p:txBody>
      </p:sp>
      <p:sp>
        <p:nvSpPr>
          <p:cNvPr id="5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10" name="Inhaltsplatzhalter 1"/>
          <p:cNvSpPr>
            <a:spLocks noGrp="1"/>
          </p:cNvSpPr>
          <p:nvPr>
            <p:ph idx="1"/>
          </p:nvPr>
        </p:nvSpPr>
        <p:spPr>
          <a:xfrm>
            <a:off x="457200" y="1412776"/>
            <a:ext cx="3393013" cy="4680520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r>
              <a:rPr lang="en-US" dirty="0" smtClean="0"/>
              <a:t>early agreement on 14 </a:t>
            </a:r>
            <a:r>
              <a:rPr lang="en-US" dirty="0" smtClean="0"/>
              <a:t>!! days </a:t>
            </a:r>
            <a:r>
              <a:rPr lang="en-US" dirty="0" smtClean="0"/>
              <a:t>reaction time on check and release of drawing from building planners</a:t>
            </a:r>
          </a:p>
          <a:p>
            <a:pPr>
              <a:spcBef>
                <a:spcPts val="300"/>
              </a:spcBef>
            </a:pPr>
            <a:r>
              <a:rPr lang="en-US" dirty="0" err="1" smtClean="0"/>
              <a:t>detailied</a:t>
            </a:r>
            <a:r>
              <a:rPr lang="en-US" dirty="0" smtClean="0"/>
              <a:t> process description for internal procedure in 6 steps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1522836"/>
            <a:ext cx="4970026" cy="4460400"/>
          </a:xfrm>
          <a:prstGeom prst="rect">
            <a:avLst/>
          </a:prstGeom>
        </p:spPr>
      </p:pic>
      <p:cxnSp>
        <p:nvCxnSpPr>
          <p:cNvPr id="6" name="Gerade Verbindung mit Pfeil 5"/>
          <p:cNvCxnSpPr/>
          <p:nvPr/>
        </p:nvCxnSpPr>
        <p:spPr>
          <a:xfrm flipV="1">
            <a:off x="239469" y="2060848"/>
            <a:ext cx="576064" cy="216024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305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42342" cy="693433"/>
          </a:xfrm>
        </p:spPr>
        <p:txBody>
          <a:bodyPr>
            <a:normAutofit/>
          </a:bodyPr>
          <a:lstStyle/>
          <a:p>
            <a:r>
              <a:rPr lang="en-US" dirty="0"/>
              <a:t>A</a:t>
            </a:r>
            <a:r>
              <a:rPr lang="en-US" dirty="0" smtClean="0"/>
              <a:t>ssembly preparation</a:t>
            </a:r>
            <a:endParaRPr lang="en-US" sz="3200" dirty="0"/>
          </a:p>
        </p:txBody>
      </p:sp>
      <p:sp>
        <p:nvSpPr>
          <p:cNvPr id="5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10" name="Inhaltsplatzhalter 1"/>
          <p:cNvSpPr>
            <a:spLocks noGrp="1"/>
          </p:cNvSpPr>
          <p:nvPr>
            <p:ph idx="1"/>
          </p:nvPr>
        </p:nvSpPr>
        <p:spPr>
          <a:xfrm>
            <a:off x="457200" y="1412776"/>
            <a:ext cx="3393013" cy="4680520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r>
              <a:rPr lang="en-US" dirty="0" smtClean="0"/>
              <a:t>many deficits</a:t>
            </a:r>
          </a:p>
          <a:p>
            <a:pPr>
              <a:spcBef>
                <a:spcPts val="300"/>
              </a:spcBef>
            </a:pPr>
            <a:r>
              <a:rPr lang="en-US" dirty="0" smtClean="0"/>
              <a:t>not always easy to decide what is minor and what is major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1387588"/>
            <a:ext cx="4896544" cy="5005476"/>
          </a:xfrm>
          <a:prstGeom prst="rect">
            <a:avLst/>
          </a:prstGeom>
        </p:spPr>
      </p:pic>
      <p:cxnSp>
        <p:nvCxnSpPr>
          <p:cNvPr id="6" name="Gerade Verbindung mit Pfeil 5"/>
          <p:cNvCxnSpPr/>
          <p:nvPr/>
        </p:nvCxnSpPr>
        <p:spPr>
          <a:xfrm flipH="1">
            <a:off x="4499992" y="1124744"/>
            <a:ext cx="648072" cy="718031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 flipH="1">
            <a:off x="7020272" y="2924944"/>
            <a:ext cx="360040" cy="357991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flipH="1">
            <a:off x="7218294" y="3212976"/>
            <a:ext cx="306034" cy="285983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flipH="1">
            <a:off x="7056276" y="3103939"/>
            <a:ext cx="324036" cy="321986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0" descr="Ionentherapie169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03" y="3534348"/>
            <a:ext cx="3826315" cy="254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6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42342" cy="693433"/>
          </a:xfrm>
        </p:spPr>
        <p:txBody>
          <a:bodyPr>
            <a:normAutofit/>
          </a:bodyPr>
          <a:lstStyle/>
          <a:p>
            <a:r>
              <a:rPr lang="en-US" dirty="0" err="1" smtClean="0"/>
              <a:t>SiGEKO</a:t>
            </a:r>
            <a:endParaRPr lang="en-US" sz="3200" dirty="0"/>
          </a:p>
        </p:txBody>
      </p:sp>
      <p:sp>
        <p:nvSpPr>
          <p:cNvPr id="5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10" name="Inhaltsplatzhalter 1"/>
          <p:cNvSpPr>
            <a:spLocks noGrp="1"/>
          </p:cNvSpPr>
          <p:nvPr>
            <p:ph idx="1"/>
          </p:nvPr>
        </p:nvSpPr>
        <p:spPr>
          <a:xfrm>
            <a:off x="457200" y="1412776"/>
            <a:ext cx="3393013" cy="4680520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r>
              <a:rPr lang="en-US" dirty="0" smtClean="0"/>
              <a:t>early establishment of safety officer on construction site</a:t>
            </a:r>
          </a:p>
          <a:p>
            <a:pPr>
              <a:spcBef>
                <a:spcPts val="300"/>
              </a:spcBef>
            </a:pPr>
            <a:r>
              <a:rPr lang="en-US" dirty="0" smtClean="0"/>
              <a:t>agreement on overtime accumulation and compensation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1263101"/>
            <a:ext cx="4261923" cy="5340815"/>
          </a:xfrm>
          <a:prstGeom prst="rect">
            <a:avLst/>
          </a:prstGeom>
        </p:spPr>
      </p:pic>
      <p:cxnSp>
        <p:nvCxnSpPr>
          <p:cNvPr id="7" name="Gerade Verbindung mit Pfeil 6"/>
          <p:cNvCxnSpPr/>
          <p:nvPr/>
        </p:nvCxnSpPr>
        <p:spPr>
          <a:xfrm flipH="1">
            <a:off x="6846977" y="1628800"/>
            <a:ext cx="648072" cy="718031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>
            <a:off x="3959078" y="4653136"/>
            <a:ext cx="1405010" cy="862047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IMG-20060821-1925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32" y="4208747"/>
            <a:ext cx="3528392" cy="235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76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75040" cy="693433"/>
          </a:xfrm>
        </p:spPr>
        <p:txBody>
          <a:bodyPr>
            <a:normAutofit/>
          </a:bodyPr>
          <a:lstStyle/>
          <a:p>
            <a:r>
              <a:rPr lang="en-US" dirty="0"/>
              <a:t>C</a:t>
            </a:r>
            <a:r>
              <a:rPr lang="en-US" dirty="0" smtClean="0"/>
              <a:t>ompliance with German laws</a:t>
            </a:r>
            <a:endParaRPr lang="en-US" sz="3200" dirty="0"/>
          </a:p>
        </p:txBody>
      </p:sp>
      <p:sp>
        <p:nvSpPr>
          <p:cNvPr id="5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10" name="Inhaltsplatzhalter 1"/>
          <p:cNvSpPr>
            <a:spLocks noGrp="1"/>
          </p:cNvSpPr>
          <p:nvPr>
            <p:ph idx="1"/>
          </p:nvPr>
        </p:nvSpPr>
        <p:spPr>
          <a:xfrm>
            <a:off x="5067969" y="4005064"/>
            <a:ext cx="3528392" cy="2084545"/>
          </a:xfrm>
        </p:spPr>
        <p:txBody>
          <a:bodyPr>
            <a:normAutofit fontScale="92500"/>
          </a:bodyPr>
          <a:lstStyle/>
          <a:p>
            <a:pPr>
              <a:spcBef>
                <a:spcPts val="300"/>
              </a:spcBef>
            </a:pPr>
            <a:r>
              <a:rPr lang="en-US" dirty="0" smtClean="0"/>
              <a:t>temporary operation permission</a:t>
            </a:r>
          </a:p>
          <a:p>
            <a:pPr>
              <a:spcBef>
                <a:spcPts val="300"/>
              </a:spcBef>
            </a:pPr>
            <a:r>
              <a:rPr lang="en-US" dirty="0" smtClean="0"/>
              <a:t>was eased by clear strategy for supporting documentation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68760"/>
            <a:ext cx="3391430" cy="518353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092" y="1268760"/>
            <a:ext cx="3999731" cy="1728192"/>
          </a:xfrm>
          <a:prstGeom prst="rect">
            <a:avLst/>
          </a:prstGeom>
        </p:spPr>
      </p:pic>
      <p:cxnSp>
        <p:nvCxnSpPr>
          <p:cNvPr id="7" name="Gerade Verbindung mit Pfeil 6"/>
          <p:cNvCxnSpPr/>
          <p:nvPr/>
        </p:nvCxnSpPr>
        <p:spPr>
          <a:xfrm flipH="1" flipV="1">
            <a:off x="3460451" y="1340182"/>
            <a:ext cx="895525" cy="2292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flipH="1">
            <a:off x="3459404" y="5301208"/>
            <a:ext cx="780540" cy="0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flipH="1">
            <a:off x="3449853" y="4797152"/>
            <a:ext cx="762107" cy="0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flipH="1">
            <a:off x="3394450" y="2564904"/>
            <a:ext cx="546140" cy="0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H="1">
            <a:off x="3667520" y="3787335"/>
            <a:ext cx="760464" cy="0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flipH="1">
            <a:off x="3573588" y="6381328"/>
            <a:ext cx="780540" cy="0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flipH="1">
            <a:off x="3376759" y="3356992"/>
            <a:ext cx="760464" cy="0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64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42342" cy="693433"/>
          </a:xfrm>
        </p:spPr>
        <p:txBody>
          <a:bodyPr>
            <a:normAutofit/>
          </a:bodyPr>
          <a:lstStyle/>
          <a:p>
            <a:r>
              <a:rPr lang="en-US" dirty="0" smtClean="0"/>
              <a:t>Beam sharing with users</a:t>
            </a:r>
            <a:endParaRPr lang="en-US" sz="3200" dirty="0"/>
          </a:p>
        </p:txBody>
      </p:sp>
      <p:sp>
        <p:nvSpPr>
          <p:cNvPr id="5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10" name="Inhaltsplatzhalter 1"/>
          <p:cNvSpPr>
            <a:spLocks noGrp="1"/>
          </p:cNvSpPr>
          <p:nvPr>
            <p:ph idx="1"/>
          </p:nvPr>
        </p:nvSpPr>
        <p:spPr>
          <a:xfrm>
            <a:off x="179513" y="1412776"/>
            <a:ext cx="3024336" cy="4680520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r>
              <a:rPr lang="en-US" dirty="0" smtClean="0"/>
              <a:t>commissioning with 3 shifts per day</a:t>
            </a:r>
          </a:p>
          <a:p>
            <a:pPr>
              <a:spcBef>
                <a:spcPts val="300"/>
              </a:spcBef>
            </a:pPr>
            <a:r>
              <a:rPr lang="en-US" dirty="0" smtClean="0"/>
              <a:t>from Monday noon to Saturday Evening</a:t>
            </a:r>
          </a:p>
          <a:p>
            <a:pPr>
              <a:spcBef>
                <a:spcPts val="300"/>
              </a:spcBef>
            </a:pPr>
            <a:r>
              <a:rPr lang="en-US" dirty="0" smtClean="0"/>
              <a:t>beam was the most critical </a:t>
            </a:r>
            <a:r>
              <a:rPr lang="en-US" dirty="0" smtClean="0"/>
              <a:t>resource</a:t>
            </a:r>
            <a:endParaRPr lang="en-US" dirty="0" smtClean="0"/>
          </a:p>
          <a:p>
            <a:pPr>
              <a:spcBef>
                <a:spcPts val="300"/>
              </a:spcBef>
            </a:pPr>
            <a:endParaRPr lang="en-US" dirty="0" smtClean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319" y="1412775"/>
            <a:ext cx="5691123" cy="5040561"/>
          </a:xfrm>
          <a:prstGeom prst="rect">
            <a:avLst/>
          </a:prstGeom>
        </p:spPr>
      </p:pic>
      <p:cxnSp>
        <p:nvCxnSpPr>
          <p:cNvPr id="7" name="Gerade Verbindung mit Pfeil 6"/>
          <p:cNvCxnSpPr/>
          <p:nvPr/>
        </p:nvCxnSpPr>
        <p:spPr>
          <a:xfrm flipH="1">
            <a:off x="5004048" y="1196752"/>
            <a:ext cx="688456" cy="358335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3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961697"/>
            <a:ext cx="1863944" cy="149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71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42342" cy="693433"/>
          </a:xfrm>
        </p:spPr>
        <p:txBody>
          <a:bodyPr>
            <a:normAutofit/>
          </a:bodyPr>
          <a:lstStyle/>
          <a:p>
            <a:r>
              <a:rPr lang="en-US" dirty="0" smtClean="0"/>
              <a:t>Shift planning</a:t>
            </a:r>
            <a:endParaRPr lang="en-US" sz="3200" dirty="0"/>
          </a:p>
        </p:txBody>
      </p:sp>
      <p:sp>
        <p:nvSpPr>
          <p:cNvPr id="5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18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068960"/>
            <a:ext cx="8976817" cy="3471646"/>
          </a:xfrm>
          <a:prstGeom prst="rect">
            <a:avLst/>
          </a:prstGeom>
        </p:spPr>
      </p:pic>
      <p:sp>
        <p:nvSpPr>
          <p:cNvPr id="9" name="Inhaltsplatzhalter 1"/>
          <p:cNvSpPr>
            <a:spLocks noGrp="1"/>
          </p:cNvSpPr>
          <p:nvPr>
            <p:ph idx="1"/>
          </p:nvPr>
        </p:nvSpPr>
        <p:spPr>
          <a:xfrm>
            <a:off x="530915" y="1340768"/>
            <a:ext cx="7578116" cy="1352575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r>
              <a:rPr lang="en-US" dirty="0" smtClean="0"/>
              <a:t>beam commissioning in shifts </a:t>
            </a:r>
          </a:p>
          <a:p>
            <a:pPr>
              <a:spcBef>
                <a:spcPts val="300"/>
              </a:spcBef>
            </a:pPr>
            <a:r>
              <a:rPr lang="en-US" dirty="0" smtClean="0"/>
              <a:t>continuous beam commissioning for many months </a:t>
            </a:r>
          </a:p>
        </p:txBody>
      </p:sp>
    </p:spTree>
    <p:extLst>
      <p:ext uri="{BB962C8B-B14F-4D97-AF65-F5344CB8AC3E}">
        <p14:creationId xmlns:p14="http://schemas.microsoft.com/office/powerpoint/2010/main" val="69588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42342" cy="693433"/>
          </a:xfrm>
        </p:spPr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en-US" dirty="0" smtClean="0"/>
              <a:t>ransfer project to operation</a:t>
            </a:r>
            <a:endParaRPr lang="en-US" sz="3200" dirty="0"/>
          </a:p>
        </p:txBody>
      </p:sp>
      <p:sp>
        <p:nvSpPr>
          <p:cNvPr id="5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9" name="Inhaltsplatzhalter 1"/>
          <p:cNvSpPr>
            <a:spLocks noGrp="1"/>
          </p:cNvSpPr>
          <p:nvPr>
            <p:ph idx="1"/>
          </p:nvPr>
        </p:nvSpPr>
        <p:spPr>
          <a:xfrm>
            <a:off x="530915" y="1340769"/>
            <a:ext cx="7578116" cy="936104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r>
              <a:rPr lang="en-US" dirty="0" smtClean="0"/>
              <a:t>tests and corresponding documentation</a:t>
            </a:r>
          </a:p>
          <a:p>
            <a:pPr>
              <a:spcBef>
                <a:spcPts val="300"/>
              </a:spcBef>
            </a:pPr>
            <a:r>
              <a:rPr lang="en-US" dirty="0" smtClean="0"/>
              <a:t>training and corresponding documentation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348880"/>
            <a:ext cx="6621438" cy="4071494"/>
          </a:xfrm>
          <a:prstGeom prst="rect">
            <a:avLst/>
          </a:prstGeom>
        </p:spPr>
      </p:pic>
      <p:cxnSp>
        <p:nvCxnSpPr>
          <p:cNvPr id="6" name="Gerade Verbindung mit Pfeil 5"/>
          <p:cNvCxnSpPr/>
          <p:nvPr/>
        </p:nvCxnSpPr>
        <p:spPr>
          <a:xfrm flipH="1">
            <a:off x="3667520" y="3787335"/>
            <a:ext cx="760464" cy="0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/>
          <p:cNvCxnSpPr/>
          <p:nvPr/>
        </p:nvCxnSpPr>
        <p:spPr>
          <a:xfrm flipH="1">
            <a:off x="3646152" y="2348880"/>
            <a:ext cx="401600" cy="382040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 flipH="1">
            <a:off x="4505085" y="2310260"/>
            <a:ext cx="401600" cy="382040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flipH="1">
            <a:off x="5306591" y="2276873"/>
            <a:ext cx="401600" cy="382040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flipH="1">
            <a:off x="6012160" y="2310260"/>
            <a:ext cx="401600" cy="382040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flipH="1">
            <a:off x="6565795" y="2302152"/>
            <a:ext cx="401600" cy="382040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H="1">
            <a:off x="2339752" y="3596315"/>
            <a:ext cx="401600" cy="382040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280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42342" cy="693433"/>
          </a:xfrm>
        </p:spPr>
        <p:txBody>
          <a:bodyPr>
            <a:normAutofit/>
          </a:bodyPr>
          <a:lstStyle/>
          <a:p>
            <a:r>
              <a:rPr lang="en-US" dirty="0" smtClean="0"/>
              <a:t>Outline</a:t>
            </a:r>
            <a:endParaRPr lang="en-US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07572" y="1484784"/>
            <a:ext cx="7680852" cy="4824536"/>
          </a:xfrm>
        </p:spPr>
        <p:txBody>
          <a:bodyPr>
            <a:noAutofit/>
          </a:bodyPr>
          <a:lstStyle/>
          <a:p>
            <a:r>
              <a:rPr lang="en-US" sz="2800" dirty="0" smtClean="0"/>
              <a:t>HIT P</a:t>
            </a:r>
            <a:r>
              <a:rPr lang="en-US" sz="2800" dirty="0" smtClean="0"/>
              <a:t>roject</a:t>
            </a:r>
            <a:endParaRPr lang="en-US" sz="2800" dirty="0" smtClean="0"/>
          </a:p>
          <a:p>
            <a:r>
              <a:rPr lang="en-US" sz="2800" dirty="0" err="1" smtClean="0"/>
              <a:t>Organisation</a:t>
            </a:r>
            <a:endParaRPr lang="en-US" sz="2800" dirty="0"/>
          </a:p>
          <a:p>
            <a:r>
              <a:rPr lang="en-US" sz="2800" dirty="0" smtClean="0"/>
              <a:t>Planning along all project phases</a:t>
            </a:r>
            <a:endParaRPr lang="en-US" sz="2400" dirty="0" smtClean="0"/>
          </a:p>
          <a:p>
            <a:r>
              <a:rPr lang="en-US" sz="2800" dirty="0" smtClean="0"/>
              <a:t>Reporting and other communication</a:t>
            </a:r>
            <a:r>
              <a:rPr lang="en-US" sz="2800" dirty="0" smtClean="0"/>
              <a:t> </a:t>
            </a:r>
            <a:endParaRPr lang="en-US" sz="2800" dirty="0"/>
          </a:p>
          <a:p>
            <a:r>
              <a:rPr lang="en-US" sz="2800" dirty="0" smtClean="0"/>
              <a:t>Personal statements</a:t>
            </a:r>
            <a:endParaRPr lang="en-US" sz="2800" dirty="0"/>
          </a:p>
          <a:p>
            <a:pPr marL="400050" lvl="2" indent="0">
              <a:buNone/>
            </a:pPr>
            <a:endParaRPr lang="en-US" sz="2400" dirty="0"/>
          </a:p>
        </p:txBody>
      </p:sp>
      <p:sp>
        <p:nvSpPr>
          <p:cNvPr id="5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6" name="Picture 19" descr="1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955" y="3933056"/>
            <a:ext cx="3964702" cy="263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20040317_Panoram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1" y="4149080"/>
            <a:ext cx="5079873" cy="229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 descr="IMG-20050401-1031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106" y="546247"/>
            <a:ext cx="2476046" cy="185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 descr="200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739" y="1124744"/>
            <a:ext cx="2544886" cy="190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99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419056" cy="693433"/>
          </a:xfrm>
        </p:spPr>
        <p:txBody>
          <a:bodyPr>
            <a:normAutofit/>
          </a:bodyPr>
          <a:lstStyle/>
          <a:p>
            <a:r>
              <a:rPr lang="en-US" dirty="0" smtClean="0"/>
              <a:t>The end</a:t>
            </a:r>
            <a:endParaRPr lang="en-US" sz="3200" dirty="0"/>
          </a:p>
        </p:txBody>
      </p:sp>
      <p:sp>
        <p:nvSpPr>
          <p:cNvPr id="5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20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68760"/>
            <a:ext cx="3317499" cy="524840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1628800"/>
            <a:ext cx="3805222" cy="4399924"/>
          </a:xfrm>
          <a:prstGeom prst="rect">
            <a:avLst/>
          </a:prstGeom>
        </p:spPr>
      </p:pic>
      <p:cxnSp>
        <p:nvCxnSpPr>
          <p:cNvPr id="7" name="Gerade Verbindung mit Pfeil 6"/>
          <p:cNvCxnSpPr/>
          <p:nvPr/>
        </p:nvCxnSpPr>
        <p:spPr>
          <a:xfrm flipH="1" flipV="1">
            <a:off x="2051720" y="5949280"/>
            <a:ext cx="1373283" cy="216024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 flipH="1">
            <a:off x="8327895" y="2276872"/>
            <a:ext cx="511435" cy="0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H="1">
            <a:off x="8327895" y="2420888"/>
            <a:ext cx="511435" cy="0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H="1">
            <a:off x="8352371" y="3892961"/>
            <a:ext cx="511435" cy="0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flipH="1">
            <a:off x="1766253" y="749340"/>
            <a:ext cx="1293579" cy="447412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503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75040" cy="6934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Reporting to building coordination</a:t>
            </a:r>
            <a:endParaRPr lang="en-US" sz="3200" dirty="0"/>
          </a:p>
        </p:txBody>
      </p:sp>
      <p:sp>
        <p:nvSpPr>
          <p:cNvPr id="5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10" name="Inhaltsplatzhalter 1"/>
          <p:cNvSpPr>
            <a:spLocks noGrp="1"/>
          </p:cNvSpPr>
          <p:nvPr>
            <p:ph idx="1"/>
          </p:nvPr>
        </p:nvSpPr>
        <p:spPr>
          <a:xfrm>
            <a:off x="4427984" y="4941168"/>
            <a:ext cx="3528392" cy="936104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r>
              <a:rPr lang="en-US" dirty="0" smtClean="0"/>
              <a:t>building coordination meeting very difficult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96149"/>
            <a:ext cx="3149244" cy="511790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1420981"/>
            <a:ext cx="3571029" cy="3122377"/>
          </a:xfrm>
          <a:prstGeom prst="rect">
            <a:avLst/>
          </a:prstGeom>
        </p:spPr>
      </p:pic>
      <p:cxnSp>
        <p:nvCxnSpPr>
          <p:cNvPr id="7" name="Gerade Verbindung mit Pfeil 6"/>
          <p:cNvCxnSpPr/>
          <p:nvPr/>
        </p:nvCxnSpPr>
        <p:spPr>
          <a:xfrm>
            <a:off x="3594720" y="2982169"/>
            <a:ext cx="792088" cy="12430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>
            <a:off x="3651312" y="3501008"/>
            <a:ext cx="792088" cy="12430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93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75040" cy="6934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Reporting </a:t>
            </a:r>
            <a:r>
              <a:rPr lang="en-US" dirty="0" smtClean="0"/>
              <a:t>to GSI accelerator head</a:t>
            </a:r>
            <a:endParaRPr lang="en-US" sz="3200" dirty="0"/>
          </a:p>
        </p:txBody>
      </p:sp>
      <p:sp>
        <p:nvSpPr>
          <p:cNvPr id="5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22</a:t>
            </a:fld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5" y="5048258"/>
            <a:ext cx="5369189" cy="111025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1926" y="3501008"/>
            <a:ext cx="5413159" cy="100081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3245" y="1356229"/>
            <a:ext cx="5574488" cy="1722000"/>
          </a:xfrm>
          <a:prstGeom prst="rect">
            <a:avLst/>
          </a:prstGeom>
        </p:spPr>
      </p:pic>
      <p:sp>
        <p:nvSpPr>
          <p:cNvPr id="10" name="Inhaltsplatzhalter 1"/>
          <p:cNvSpPr>
            <a:spLocks noGrp="1"/>
          </p:cNvSpPr>
          <p:nvPr>
            <p:ph idx="1"/>
          </p:nvPr>
        </p:nvSpPr>
        <p:spPr>
          <a:xfrm>
            <a:off x="251520" y="1484784"/>
            <a:ext cx="2736304" cy="4680520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r>
              <a:rPr lang="en-US" dirty="0" smtClean="0"/>
              <a:t>head </a:t>
            </a:r>
            <a:r>
              <a:rPr lang="en-US" dirty="0" smtClean="0"/>
              <a:t>of accelerator division </a:t>
            </a:r>
            <a:r>
              <a:rPr lang="en-US" dirty="0" err="1" smtClean="0"/>
              <a:t>H.Eickhoff</a:t>
            </a:r>
            <a:endParaRPr lang="en-US" dirty="0" smtClean="0"/>
          </a:p>
          <a:p>
            <a:pPr>
              <a:spcBef>
                <a:spcPts val="300"/>
              </a:spcBef>
            </a:pPr>
            <a:r>
              <a:rPr lang="en-US" dirty="0" smtClean="0"/>
              <a:t>shows evolution within GSI organization</a:t>
            </a:r>
          </a:p>
        </p:txBody>
      </p:sp>
      <p:cxnSp>
        <p:nvCxnSpPr>
          <p:cNvPr id="8" name="Gerade Verbindung mit Pfeil 7"/>
          <p:cNvCxnSpPr/>
          <p:nvPr/>
        </p:nvCxnSpPr>
        <p:spPr>
          <a:xfrm flipH="1">
            <a:off x="4644008" y="1556792"/>
            <a:ext cx="576064" cy="273343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flipH="1">
            <a:off x="7164288" y="3227665"/>
            <a:ext cx="576064" cy="273343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flipH="1">
            <a:off x="7020272" y="4787931"/>
            <a:ext cx="576064" cy="273343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7" descr="IMG-20050225-10105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93096"/>
            <a:ext cx="2916237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32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75040" cy="6934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Reporting </a:t>
            </a:r>
            <a:r>
              <a:rPr lang="en-US" dirty="0" smtClean="0"/>
              <a:t>to upper management</a:t>
            </a:r>
            <a:endParaRPr lang="en-US" sz="3200" dirty="0"/>
          </a:p>
        </p:txBody>
      </p:sp>
      <p:sp>
        <p:nvSpPr>
          <p:cNvPr id="5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10" name="Inhaltsplatzhalter 1"/>
          <p:cNvSpPr>
            <a:spLocks noGrp="1"/>
          </p:cNvSpPr>
          <p:nvPr>
            <p:ph idx="1"/>
          </p:nvPr>
        </p:nvSpPr>
        <p:spPr>
          <a:xfrm>
            <a:off x="251520" y="1484784"/>
            <a:ext cx="2736304" cy="4680520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r>
              <a:rPr lang="en-US" dirty="0" smtClean="0"/>
              <a:t>several times per year directly to GSI Management</a:t>
            </a:r>
          </a:p>
          <a:p>
            <a:pPr>
              <a:spcBef>
                <a:spcPts val="300"/>
              </a:spcBef>
            </a:pPr>
            <a:r>
              <a:rPr lang="en-US" dirty="0" smtClean="0"/>
              <a:t>several times per year directly to management of university clinic of Heidelberg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1268760"/>
            <a:ext cx="3601381" cy="5257629"/>
          </a:xfrm>
          <a:prstGeom prst="rect">
            <a:avLst/>
          </a:prstGeom>
        </p:spPr>
      </p:pic>
      <p:cxnSp>
        <p:nvCxnSpPr>
          <p:cNvPr id="6" name="Gerade Verbindung mit Pfeil 5"/>
          <p:cNvCxnSpPr/>
          <p:nvPr/>
        </p:nvCxnSpPr>
        <p:spPr>
          <a:xfrm>
            <a:off x="4296178" y="4928738"/>
            <a:ext cx="792088" cy="12430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/>
          <p:cNvCxnSpPr/>
          <p:nvPr/>
        </p:nvCxnSpPr>
        <p:spPr>
          <a:xfrm>
            <a:off x="4320892" y="5085184"/>
            <a:ext cx="792088" cy="12430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>
            <a:off x="4310229" y="5589240"/>
            <a:ext cx="792088" cy="12430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68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75040" cy="693433"/>
          </a:xfrm>
        </p:spPr>
        <p:txBody>
          <a:bodyPr>
            <a:normAutofit/>
          </a:bodyPr>
          <a:lstStyle/>
          <a:p>
            <a:r>
              <a:rPr lang="en-US" dirty="0" smtClean="0"/>
              <a:t>Shift Reports</a:t>
            </a:r>
            <a:endParaRPr lang="en-US" sz="3200" dirty="0"/>
          </a:p>
        </p:txBody>
      </p:sp>
      <p:sp>
        <p:nvSpPr>
          <p:cNvPr id="5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10" name="Inhaltsplatzhalter 1"/>
          <p:cNvSpPr>
            <a:spLocks noGrp="1"/>
          </p:cNvSpPr>
          <p:nvPr>
            <p:ph idx="1"/>
          </p:nvPr>
        </p:nvSpPr>
        <p:spPr>
          <a:xfrm>
            <a:off x="251520" y="1484784"/>
            <a:ext cx="2736304" cy="4680520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r>
              <a:rPr lang="en-US" dirty="0" smtClean="0"/>
              <a:t>necessary </a:t>
            </a:r>
            <a:r>
              <a:rPr lang="en-US" dirty="0" smtClean="0"/>
              <a:t>to inform colleagues in a compact manner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1268760"/>
            <a:ext cx="3345736" cy="5184576"/>
          </a:xfrm>
          <a:prstGeom prst="rect">
            <a:avLst/>
          </a:prstGeom>
        </p:spPr>
      </p:pic>
      <p:cxnSp>
        <p:nvCxnSpPr>
          <p:cNvPr id="6" name="Gerade Verbindung mit Pfeil 5"/>
          <p:cNvCxnSpPr/>
          <p:nvPr/>
        </p:nvCxnSpPr>
        <p:spPr>
          <a:xfrm>
            <a:off x="4860032" y="1988840"/>
            <a:ext cx="792088" cy="12430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/>
          <p:cNvCxnSpPr/>
          <p:nvPr/>
        </p:nvCxnSpPr>
        <p:spPr>
          <a:xfrm>
            <a:off x="4799125" y="4077072"/>
            <a:ext cx="792088" cy="12430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>
            <a:off x="4799125" y="4581128"/>
            <a:ext cx="792088" cy="12430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>
            <a:off x="4799125" y="4941168"/>
            <a:ext cx="792088" cy="12430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>
            <a:off x="4799125" y="5805264"/>
            <a:ext cx="792088" cy="12430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2" descr="screenshot_ne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85990"/>
            <a:ext cx="3096468" cy="2310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143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75040" cy="693433"/>
          </a:xfrm>
        </p:spPr>
        <p:txBody>
          <a:bodyPr>
            <a:normAutofit/>
          </a:bodyPr>
          <a:lstStyle/>
          <a:p>
            <a:r>
              <a:rPr lang="en-US" dirty="0" smtClean="0"/>
              <a:t>Weekly Reporting</a:t>
            </a:r>
            <a:endParaRPr lang="en-US" sz="3200" dirty="0"/>
          </a:p>
        </p:txBody>
      </p:sp>
      <p:sp>
        <p:nvSpPr>
          <p:cNvPr id="5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10" name="Inhaltsplatzhalter 1"/>
          <p:cNvSpPr>
            <a:spLocks noGrp="1"/>
          </p:cNvSpPr>
          <p:nvPr>
            <p:ph idx="1"/>
          </p:nvPr>
        </p:nvSpPr>
        <p:spPr>
          <a:xfrm>
            <a:off x="251520" y="1484784"/>
            <a:ext cx="2736304" cy="4680520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r>
              <a:rPr lang="en-US" dirty="0" smtClean="0"/>
              <a:t>internally</a:t>
            </a:r>
          </a:p>
          <a:p>
            <a:pPr>
              <a:spcBef>
                <a:spcPts val="300"/>
              </a:spcBef>
            </a:pPr>
            <a:r>
              <a:rPr lang="en-US" dirty="0" smtClean="0"/>
              <a:t>to </a:t>
            </a:r>
            <a:r>
              <a:rPr lang="en-US" dirty="0" smtClean="0"/>
              <a:t>operation meetings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1263847"/>
            <a:ext cx="4451501" cy="5310511"/>
          </a:xfrm>
          <a:prstGeom prst="rect">
            <a:avLst/>
          </a:prstGeom>
        </p:spPr>
      </p:pic>
      <p:cxnSp>
        <p:nvCxnSpPr>
          <p:cNvPr id="6" name="Gerade Verbindung mit Pfeil 5"/>
          <p:cNvCxnSpPr/>
          <p:nvPr/>
        </p:nvCxnSpPr>
        <p:spPr>
          <a:xfrm>
            <a:off x="3491880" y="6149718"/>
            <a:ext cx="792088" cy="12430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/>
          <p:cNvCxnSpPr/>
          <p:nvPr/>
        </p:nvCxnSpPr>
        <p:spPr>
          <a:xfrm>
            <a:off x="3491880" y="6309320"/>
            <a:ext cx="792088" cy="12430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>
            <a:off x="3491880" y="6525344"/>
            <a:ext cx="792088" cy="12430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11" descr="DSCN13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24944"/>
            <a:ext cx="3803249" cy="285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59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563072" cy="6934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Reporting </a:t>
            </a:r>
            <a:r>
              <a:rPr lang="en-US" dirty="0" smtClean="0"/>
              <a:t>to HIT operation meeting</a:t>
            </a:r>
            <a:endParaRPr lang="en-US" sz="3200" dirty="0"/>
          </a:p>
        </p:txBody>
      </p:sp>
      <p:sp>
        <p:nvSpPr>
          <p:cNvPr id="5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10" name="Inhaltsplatzhalter 1"/>
          <p:cNvSpPr>
            <a:spLocks noGrp="1"/>
          </p:cNvSpPr>
          <p:nvPr>
            <p:ph idx="1"/>
          </p:nvPr>
        </p:nvSpPr>
        <p:spPr>
          <a:xfrm>
            <a:off x="251520" y="1484784"/>
            <a:ext cx="2736304" cy="4680520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r>
              <a:rPr lang="en-US" dirty="0" smtClean="0"/>
              <a:t>operation meeting started by GSI project team</a:t>
            </a:r>
          </a:p>
          <a:p>
            <a:pPr>
              <a:spcBef>
                <a:spcPts val="300"/>
              </a:spcBef>
            </a:pPr>
            <a:r>
              <a:rPr lang="en-US" dirty="0" smtClean="0"/>
              <a:t>rapid transfer to HIT operation team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7807" y="1611644"/>
            <a:ext cx="5574488" cy="4426800"/>
          </a:xfrm>
          <a:prstGeom prst="rect">
            <a:avLst/>
          </a:prstGeom>
        </p:spPr>
      </p:pic>
      <p:cxnSp>
        <p:nvCxnSpPr>
          <p:cNvPr id="7" name="Gerade Verbindung mit Pfeil 6"/>
          <p:cNvCxnSpPr/>
          <p:nvPr/>
        </p:nvCxnSpPr>
        <p:spPr>
          <a:xfrm>
            <a:off x="4139952" y="5733256"/>
            <a:ext cx="792088" cy="12430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12" descr="gsi_courier_hit_emi_graph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78" y="4221088"/>
            <a:ext cx="2592388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548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419056" cy="6934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Formal game with formal partners</a:t>
            </a:r>
            <a:endParaRPr lang="en-US" sz="3200" dirty="0"/>
          </a:p>
        </p:txBody>
      </p:sp>
      <p:sp>
        <p:nvSpPr>
          <p:cNvPr id="5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10" name="Inhaltsplatzhalter 1"/>
          <p:cNvSpPr>
            <a:spLocks noGrp="1"/>
          </p:cNvSpPr>
          <p:nvPr>
            <p:ph idx="1"/>
          </p:nvPr>
        </p:nvSpPr>
        <p:spPr>
          <a:xfrm>
            <a:off x="457200" y="1412776"/>
            <a:ext cx="3393013" cy="4680520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r>
              <a:rPr lang="en-US" dirty="0" smtClean="0"/>
              <a:t>building and medical project partners reacted very formally</a:t>
            </a:r>
          </a:p>
          <a:p>
            <a:pPr>
              <a:spcBef>
                <a:spcPts val="300"/>
              </a:spcBef>
            </a:pPr>
            <a:r>
              <a:rPr lang="en-US" dirty="0" smtClean="0"/>
              <a:t>at some occasions formal reactions were necessary</a:t>
            </a:r>
          </a:p>
          <a:p>
            <a:pPr>
              <a:spcBef>
                <a:spcPts val="300"/>
              </a:spcBef>
            </a:pPr>
            <a:r>
              <a:rPr lang="en-US" dirty="0" smtClean="0"/>
              <a:t>project lead of university hospital proved to be very professional in the end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1196752"/>
            <a:ext cx="4004890" cy="5274687"/>
          </a:xfrm>
          <a:prstGeom prst="rect">
            <a:avLst/>
          </a:prstGeom>
        </p:spPr>
      </p:pic>
      <p:cxnSp>
        <p:nvCxnSpPr>
          <p:cNvPr id="6" name="Gerade Verbindung mit Pfeil 5"/>
          <p:cNvCxnSpPr/>
          <p:nvPr/>
        </p:nvCxnSpPr>
        <p:spPr>
          <a:xfrm>
            <a:off x="4535996" y="2060848"/>
            <a:ext cx="792088" cy="144016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>
            <a:off x="4139952" y="6237312"/>
            <a:ext cx="792088" cy="144016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flipV="1">
            <a:off x="4477106" y="2564904"/>
            <a:ext cx="838183" cy="207640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372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419056" cy="693433"/>
          </a:xfrm>
        </p:spPr>
        <p:txBody>
          <a:bodyPr>
            <a:normAutofit/>
          </a:bodyPr>
          <a:lstStyle/>
          <a:p>
            <a:r>
              <a:rPr lang="en-US" dirty="0" smtClean="0"/>
              <a:t>Open Day at GSI</a:t>
            </a:r>
            <a:endParaRPr lang="en-US" sz="3200" dirty="0"/>
          </a:p>
        </p:txBody>
      </p:sp>
      <p:sp>
        <p:nvSpPr>
          <p:cNvPr id="5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28</a:t>
            </a:fld>
            <a:endParaRPr lang="de-DE" dirty="0"/>
          </a:p>
        </p:txBody>
      </p:sp>
      <p:pic>
        <p:nvPicPr>
          <p:cNvPr id="7" name="Picture 5" descr="1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5" y="1268760"/>
            <a:ext cx="4679950" cy="304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2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37859"/>
            <a:ext cx="4680521" cy="304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Gerade Verbindung mit Pfeil 11"/>
          <p:cNvCxnSpPr/>
          <p:nvPr/>
        </p:nvCxnSpPr>
        <p:spPr>
          <a:xfrm flipH="1">
            <a:off x="4193007" y="1744348"/>
            <a:ext cx="1044116" cy="216024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>
            <a:off x="7308304" y="3212976"/>
            <a:ext cx="594066" cy="1306570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H="1">
            <a:off x="8244408" y="2960298"/>
            <a:ext cx="36004" cy="1152128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Inhaltsplatzhalter 1"/>
          <p:cNvSpPr>
            <a:spLocks noGrp="1"/>
          </p:cNvSpPr>
          <p:nvPr>
            <p:ph idx="1"/>
          </p:nvPr>
        </p:nvSpPr>
        <p:spPr>
          <a:xfrm>
            <a:off x="474844" y="4660122"/>
            <a:ext cx="3161051" cy="1433174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r>
              <a:rPr lang="en-US" dirty="0" smtClean="0"/>
              <a:t>documentation and participation of therapy team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12099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419056" cy="693433"/>
          </a:xfrm>
        </p:spPr>
        <p:txBody>
          <a:bodyPr>
            <a:normAutofit/>
          </a:bodyPr>
          <a:lstStyle/>
          <a:p>
            <a:r>
              <a:rPr lang="en-US" dirty="0" smtClean="0"/>
              <a:t>Public Relations in Heidelberg</a:t>
            </a:r>
            <a:endParaRPr lang="en-US" sz="3200" dirty="0"/>
          </a:p>
        </p:txBody>
      </p:sp>
      <p:sp>
        <p:nvSpPr>
          <p:cNvPr id="5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29</a:t>
            </a:fld>
            <a:endParaRPr lang="de-DE" dirty="0"/>
          </a:p>
        </p:txBody>
      </p:sp>
      <p:pic>
        <p:nvPicPr>
          <p:cNvPr id="9" name="Picture 7" descr="DSCN13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7" y="3118161"/>
            <a:ext cx="4544783" cy="340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bildzeitung_strahlenkano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7" y="1276093"/>
            <a:ext cx="4427537" cy="354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Inhaltsplatzhalter 1"/>
          <p:cNvSpPr>
            <a:spLocks noGrp="1"/>
          </p:cNvSpPr>
          <p:nvPr>
            <p:ph idx="1"/>
          </p:nvPr>
        </p:nvSpPr>
        <p:spPr>
          <a:xfrm>
            <a:off x="1187624" y="1725725"/>
            <a:ext cx="2736304" cy="986987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r>
              <a:rPr lang="en-US" dirty="0" smtClean="0"/>
              <a:t>own sign on construction site</a:t>
            </a:r>
            <a:endParaRPr lang="en-US" dirty="0" smtClean="0"/>
          </a:p>
        </p:txBody>
      </p:sp>
      <p:cxnSp>
        <p:nvCxnSpPr>
          <p:cNvPr id="14" name="Gerade Verbindung mit Pfeil 13"/>
          <p:cNvCxnSpPr/>
          <p:nvPr/>
        </p:nvCxnSpPr>
        <p:spPr>
          <a:xfrm>
            <a:off x="899592" y="2636912"/>
            <a:ext cx="450554" cy="1131552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0306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42342" cy="693433"/>
          </a:xfrm>
        </p:spPr>
        <p:txBody>
          <a:bodyPr>
            <a:normAutofit/>
          </a:bodyPr>
          <a:lstStyle/>
          <a:p>
            <a:r>
              <a:rPr lang="en-US" dirty="0" smtClean="0"/>
              <a:t>HIT</a:t>
            </a:r>
            <a:r>
              <a:rPr lang="en-US" dirty="0" smtClean="0"/>
              <a:t> Project (former HICAT)</a:t>
            </a:r>
            <a:endParaRPr lang="en-US" sz="3200" dirty="0"/>
          </a:p>
        </p:txBody>
      </p:sp>
      <p:sp>
        <p:nvSpPr>
          <p:cNvPr id="5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85" y="1196752"/>
            <a:ext cx="4742701" cy="98071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4" y="2771897"/>
            <a:ext cx="4302332" cy="380907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1268760"/>
            <a:ext cx="4600950" cy="531220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706" y="2220679"/>
            <a:ext cx="2262083" cy="84828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4179" y="5157192"/>
            <a:ext cx="2322802" cy="1338357"/>
          </a:xfrm>
          <a:prstGeom prst="rect">
            <a:avLst/>
          </a:prstGeom>
        </p:spPr>
      </p:pic>
      <p:cxnSp>
        <p:nvCxnSpPr>
          <p:cNvPr id="9" name="Gerade Verbindung mit Pfeil 8"/>
          <p:cNvCxnSpPr/>
          <p:nvPr/>
        </p:nvCxnSpPr>
        <p:spPr>
          <a:xfrm flipH="1">
            <a:off x="8172401" y="1844824"/>
            <a:ext cx="691405" cy="1512168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316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42342" cy="693433"/>
          </a:xfrm>
        </p:spPr>
        <p:txBody>
          <a:bodyPr>
            <a:normAutofit/>
          </a:bodyPr>
          <a:lstStyle/>
          <a:p>
            <a:r>
              <a:rPr lang="en-US" dirty="0" smtClean="0"/>
              <a:t>Success</a:t>
            </a:r>
            <a:endParaRPr lang="en-US" sz="3200" dirty="0"/>
          </a:p>
        </p:txBody>
      </p:sp>
      <p:sp>
        <p:nvSpPr>
          <p:cNvPr id="5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30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05064"/>
            <a:ext cx="3382954" cy="2537216"/>
          </a:xfrm>
          <a:prstGeom prst="rect">
            <a:avLst/>
          </a:prstGeom>
        </p:spPr>
      </p:pic>
      <p:pic>
        <p:nvPicPr>
          <p:cNvPr id="8" name="Picture 4" descr="IMG-20060901-1534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25884"/>
            <a:ext cx="4134809" cy="275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268760"/>
            <a:ext cx="4139951" cy="3104963"/>
          </a:xfrm>
          <a:prstGeom prst="rect">
            <a:avLst/>
          </a:prstGeom>
        </p:spPr>
      </p:pic>
      <p:pic>
        <p:nvPicPr>
          <p:cNvPr id="9" name="Picture 22" descr="DSCN108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96701"/>
            <a:ext cx="3456384" cy="259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70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39982" y="1268760"/>
            <a:ext cx="8211834" cy="5184576"/>
          </a:xfrm>
        </p:spPr>
        <p:txBody>
          <a:bodyPr>
            <a:normAutofit lnSpcReduction="10000"/>
          </a:bodyPr>
          <a:lstStyle/>
          <a:p>
            <a:pPr>
              <a:spcBef>
                <a:spcPts val="300"/>
              </a:spcBef>
            </a:pPr>
            <a:r>
              <a:rPr lang="en-US" dirty="0" smtClean="0"/>
              <a:t>I am grateful for all the experience I could gain within this great project – although it came along with a lot of stress</a:t>
            </a:r>
          </a:p>
          <a:p>
            <a:pPr marL="0" indent="0">
              <a:spcBef>
                <a:spcPts val="300"/>
              </a:spcBef>
              <a:buNone/>
            </a:pPr>
            <a:endParaRPr lang="en-US" b="1" dirty="0" smtClean="0"/>
          </a:p>
          <a:p>
            <a:pPr>
              <a:spcBef>
                <a:spcPts val="300"/>
              </a:spcBef>
            </a:pPr>
            <a:r>
              <a:rPr lang="en-US" b="1" dirty="0" smtClean="0"/>
              <a:t>Complex or large projects will be successful </a:t>
            </a:r>
            <a:r>
              <a:rPr lang="en-US" b="1" u="sng" dirty="0" smtClean="0"/>
              <a:t>due to and not despite of</a:t>
            </a:r>
            <a:r>
              <a:rPr lang="en-US" b="1" dirty="0" smtClean="0"/>
              <a:t> the focusing of the project leader towards project organization. </a:t>
            </a:r>
            <a:r>
              <a:rPr lang="en-US" dirty="0" smtClean="0"/>
              <a:t>Project </a:t>
            </a:r>
            <a:r>
              <a:rPr lang="en-US" dirty="0" smtClean="0"/>
              <a:t>Leaders are always under pressure to organize the existing </a:t>
            </a:r>
            <a:r>
              <a:rPr lang="en-US" u="sng" dirty="0" smtClean="0"/>
              <a:t>and </a:t>
            </a:r>
            <a:r>
              <a:rPr lang="en-US" dirty="0" smtClean="0"/>
              <a:t>upcoming challenges within the project.</a:t>
            </a:r>
          </a:p>
          <a:p>
            <a:pPr>
              <a:spcBef>
                <a:spcPts val="300"/>
              </a:spcBef>
            </a:pPr>
            <a:endParaRPr lang="en-US" dirty="0" smtClean="0"/>
          </a:p>
          <a:p>
            <a:pPr>
              <a:spcBef>
                <a:spcPts val="300"/>
              </a:spcBef>
            </a:pPr>
            <a:r>
              <a:rPr lang="en-US" b="1" dirty="0"/>
              <a:t>Complex or large projects will be successful </a:t>
            </a:r>
            <a:r>
              <a:rPr lang="en-US" b="1" u="sng" dirty="0"/>
              <a:t>due to and not despite of</a:t>
            </a:r>
            <a:r>
              <a:rPr lang="en-US" b="1" dirty="0"/>
              <a:t> </a:t>
            </a:r>
            <a:r>
              <a:rPr lang="en-US" b="1" dirty="0" smtClean="0"/>
              <a:t>reporting by project members. </a:t>
            </a:r>
            <a:r>
              <a:rPr lang="en-US" dirty="0"/>
              <a:t>Project </a:t>
            </a:r>
            <a:r>
              <a:rPr lang="en-US" dirty="0" smtClean="0"/>
              <a:t>Managers need to be informed of all critical items in order to organize things properly and they </a:t>
            </a:r>
            <a:r>
              <a:rPr lang="en-US" u="sng" dirty="0" smtClean="0"/>
              <a:t>do not </a:t>
            </a:r>
            <a:r>
              <a:rPr lang="en-US" dirty="0" smtClean="0"/>
              <a:t>have the time to run after the information.</a:t>
            </a:r>
            <a:endParaRPr lang="en-US" dirty="0" smtClean="0"/>
          </a:p>
        </p:txBody>
      </p:sp>
      <p:sp>
        <p:nvSpPr>
          <p:cNvPr id="4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31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Personal </a:t>
            </a:r>
            <a:r>
              <a:rPr lang="de-DE" dirty="0" err="1" smtClean="0"/>
              <a:t>statements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658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42342" cy="693433"/>
          </a:xfrm>
        </p:spPr>
        <p:txBody>
          <a:bodyPr>
            <a:normAutofit/>
          </a:bodyPr>
          <a:lstStyle/>
          <a:p>
            <a:r>
              <a:rPr lang="en-US" dirty="0" smtClean="0"/>
              <a:t>Major Milestones</a:t>
            </a:r>
            <a:endParaRPr lang="en-US" sz="3200" dirty="0"/>
          </a:p>
        </p:txBody>
      </p:sp>
      <p:sp>
        <p:nvSpPr>
          <p:cNvPr id="5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899592" y="1268759"/>
            <a:ext cx="7416800" cy="5313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rgbClr val="000000"/>
              </a:buClr>
              <a:buSzPct val="75000"/>
              <a:buFont typeface="Monotype Sorts" pitchFamily="2" charset="2"/>
              <a:buChar char="n"/>
            </a:pPr>
            <a:r>
              <a:rPr lang="de-DE" altLang="de-DE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September 2000:	Machbarkeitsstudie</a:t>
            </a:r>
          </a:p>
          <a:p>
            <a:pPr eaLnBrk="0" hangingPunct="0">
              <a:spcBef>
                <a:spcPct val="20000"/>
              </a:spcBef>
              <a:buClr>
                <a:srgbClr val="000000"/>
              </a:buClr>
              <a:buSzPct val="75000"/>
              <a:buFont typeface="Monotype Sorts" pitchFamily="2" charset="2"/>
              <a:buChar char="n"/>
            </a:pPr>
            <a:r>
              <a:rPr lang="de-DE" altLang="de-DE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Mai </a:t>
            </a:r>
            <a:r>
              <a:rPr lang="de-DE" altLang="de-DE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2003</a:t>
            </a:r>
            <a:r>
              <a:rPr lang="de-DE" altLang="de-DE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		</a:t>
            </a:r>
            <a:r>
              <a:rPr lang="de-DE" altLang="de-DE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Genehmigung des Projektes</a:t>
            </a:r>
            <a:endParaRPr lang="de-DE" altLang="de-DE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0" hangingPunct="0">
              <a:spcBef>
                <a:spcPct val="20000"/>
              </a:spcBef>
              <a:buClr>
                <a:srgbClr val="000000"/>
              </a:buClr>
              <a:buSzPct val="75000"/>
              <a:buFont typeface="Monotype Sorts" pitchFamily="2" charset="2"/>
              <a:buChar char="n"/>
            </a:pPr>
            <a:r>
              <a:rPr lang="de-DE" altLang="de-DE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Oktober 2003:</a:t>
            </a:r>
            <a:r>
              <a:rPr lang="de-DE" altLang="de-DE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de-DE" altLang="de-DE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Firmen beauftragt</a:t>
            </a:r>
          </a:p>
          <a:p>
            <a:pPr eaLnBrk="0" hangingPunct="0">
              <a:spcBef>
                <a:spcPct val="20000"/>
              </a:spcBef>
              <a:buClr>
                <a:srgbClr val="000000"/>
              </a:buClr>
              <a:buSzPct val="75000"/>
              <a:buFont typeface="Monotype Sorts" pitchFamily="2" charset="2"/>
              <a:buChar char="n"/>
            </a:pPr>
            <a:r>
              <a:rPr lang="de-DE" altLang="de-DE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Mai 2004:		Grundsteinlegung</a:t>
            </a:r>
            <a:endParaRPr lang="de-DE" altLang="de-DE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0" hangingPunct="0">
              <a:spcBef>
                <a:spcPct val="20000"/>
              </a:spcBef>
              <a:buClr>
                <a:srgbClr val="000000"/>
              </a:buClr>
              <a:buSzPct val="75000"/>
              <a:buFont typeface="Monotype Sorts" pitchFamily="2" charset="2"/>
              <a:buChar char="n"/>
            </a:pPr>
            <a:r>
              <a:rPr lang="de-DE" altLang="de-DE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Juni 2005:		Richtfest</a:t>
            </a:r>
          </a:p>
          <a:p>
            <a:pPr eaLnBrk="0" hangingPunct="0">
              <a:spcBef>
                <a:spcPct val="20000"/>
              </a:spcBef>
              <a:buClr>
                <a:srgbClr val="000000"/>
              </a:buClr>
              <a:buSzPct val="75000"/>
              <a:buFont typeface="Monotype Sorts" pitchFamily="2" charset="2"/>
              <a:buChar char="n"/>
            </a:pPr>
            <a:r>
              <a:rPr lang="de-DE" altLang="de-DE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Oktober 2005:	Montagebeginn Beschleuniger</a:t>
            </a:r>
          </a:p>
          <a:p>
            <a:pPr eaLnBrk="0" hangingPunct="0">
              <a:spcBef>
                <a:spcPct val="20000"/>
              </a:spcBef>
              <a:buClr>
                <a:srgbClr val="000000"/>
              </a:buClr>
              <a:buSzPct val="75000"/>
              <a:buFont typeface="Monotype Sorts" pitchFamily="2" charset="2"/>
              <a:buChar char="n"/>
            </a:pPr>
            <a:r>
              <a:rPr lang="de-DE" altLang="de-DE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September 2006:	Gebäudeübernahme Klinik</a:t>
            </a:r>
          </a:p>
          <a:p>
            <a:pPr eaLnBrk="0" hangingPunct="0">
              <a:spcBef>
                <a:spcPct val="20000"/>
              </a:spcBef>
              <a:buClr>
                <a:srgbClr val="000000"/>
              </a:buClr>
              <a:buSzPct val="75000"/>
              <a:buFont typeface="Monotype Sorts" pitchFamily="2" charset="2"/>
              <a:buChar char="n"/>
            </a:pPr>
            <a:r>
              <a:rPr lang="de-DE" altLang="de-DE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Dezember 2006:	</a:t>
            </a:r>
            <a:r>
              <a:rPr lang="de-DE" altLang="de-DE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LINAC-Strahl eingestellt</a:t>
            </a:r>
            <a:endParaRPr lang="de-DE" altLang="de-DE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0" hangingPunct="0">
              <a:spcBef>
                <a:spcPct val="20000"/>
              </a:spcBef>
              <a:buClr>
                <a:srgbClr val="000000"/>
              </a:buClr>
              <a:buSzPct val="75000"/>
              <a:buFont typeface="Monotype Sorts" pitchFamily="2" charset="2"/>
              <a:buChar char="n"/>
            </a:pPr>
            <a:r>
              <a:rPr lang="de-DE" altLang="de-DE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Januar 2007:	Montagebeginn </a:t>
            </a:r>
            <a:r>
              <a:rPr lang="de-DE" altLang="de-DE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Gantry</a:t>
            </a:r>
            <a:endParaRPr lang="de-DE" altLang="de-DE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0" hangingPunct="0">
              <a:spcBef>
                <a:spcPct val="20000"/>
              </a:spcBef>
              <a:buClr>
                <a:srgbClr val="000000"/>
              </a:buClr>
              <a:buSzPct val="75000"/>
              <a:buFont typeface="Monotype Sorts" pitchFamily="2" charset="2"/>
              <a:buChar char="n"/>
            </a:pPr>
            <a:r>
              <a:rPr lang="de-DE" altLang="de-DE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Februar 2007:	1. Strahl im Synchrotron</a:t>
            </a:r>
          </a:p>
          <a:p>
            <a:pPr eaLnBrk="0" hangingPunct="0">
              <a:spcBef>
                <a:spcPct val="20000"/>
              </a:spcBef>
              <a:buClr>
                <a:srgbClr val="000000"/>
              </a:buClr>
              <a:buSzPct val="75000"/>
              <a:buFont typeface="Monotype Sorts" pitchFamily="2" charset="2"/>
              <a:buChar char="n"/>
            </a:pPr>
            <a:r>
              <a:rPr lang="de-DE" altLang="de-DE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Dezember </a:t>
            </a:r>
            <a:r>
              <a:rPr lang="de-DE" altLang="de-DE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2007:	</a:t>
            </a:r>
            <a:r>
              <a:rPr lang="de-DE" altLang="de-DE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Synchrotron/HEBT eingestellt</a:t>
            </a:r>
          </a:p>
          <a:p>
            <a:pPr eaLnBrk="0" hangingPunct="0">
              <a:spcBef>
                <a:spcPct val="20000"/>
              </a:spcBef>
              <a:buClr>
                <a:srgbClr val="000000"/>
              </a:buClr>
              <a:buSzPct val="75000"/>
              <a:buFont typeface="Monotype Sorts" pitchFamily="2" charset="2"/>
              <a:buChar char="n"/>
            </a:pPr>
            <a:r>
              <a:rPr lang="de-DE" altLang="de-DE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November 2009:	Erster Patient behandelt</a:t>
            </a:r>
            <a:endParaRPr lang="de-DE" altLang="de-DE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3" name="Gerade Verbindung mit Pfeil 12"/>
          <p:cNvCxnSpPr/>
          <p:nvPr/>
        </p:nvCxnSpPr>
        <p:spPr>
          <a:xfrm flipV="1">
            <a:off x="251520" y="3717032"/>
            <a:ext cx="555228" cy="5074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V="1">
            <a:off x="265204" y="4149080"/>
            <a:ext cx="555228" cy="5074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5250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42342" cy="693433"/>
          </a:xfrm>
        </p:spPr>
        <p:txBody>
          <a:bodyPr>
            <a:normAutofit/>
          </a:bodyPr>
          <a:lstStyle/>
          <a:p>
            <a:r>
              <a:rPr lang="en-US" dirty="0" smtClean="0"/>
              <a:t>Tasks</a:t>
            </a:r>
            <a:endParaRPr lang="en-US" sz="3200" dirty="0"/>
          </a:p>
        </p:txBody>
      </p:sp>
      <p:sp>
        <p:nvSpPr>
          <p:cNvPr id="5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718" y="1412776"/>
            <a:ext cx="5320203" cy="4968552"/>
          </a:xfrm>
          <a:prstGeom prst="rect">
            <a:avLst/>
          </a:prstGeom>
        </p:spPr>
      </p:pic>
      <p:sp>
        <p:nvSpPr>
          <p:cNvPr id="13" name="Inhaltsplatzhalter 1"/>
          <p:cNvSpPr>
            <a:spLocks noGrp="1"/>
          </p:cNvSpPr>
          <p:nvPr>
            <p:ph idx="1"/>
          </p:nvPr>
        </p:nvSpPr>
        <p:spPr>
          <a:xfrm>
            <a:off x="168844" y="1448780"/>
            <a:ext cx="3323035" cy="4788532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r>
              <a:rPr lang="en-US" dirty="0" smtClean="0"/>
              <a:t>technical leadership</a:t>
            </a:r>
          </a:p>
          <a:p>
            <a:pPr>
              <a:spcBef>
                <a:spcPts val="300"/>
              </a:spcBef>
            </a:pPr>
            <a:r>
              <a:rPr lang="en-US" dirty="0" smtClean="0"/>
              <a:t>assembly</a:t>
            </a:r>
          </a:p>
          <a:p>
            <a:pPr>
              <a:spcBef>
                <a:spcPts val="300"/>
              </a:spcBef>
            </a:pPr>
            <a:r>
              <a:rPr lang="en-US" dirty="0" smtClean="0"/>
              <a:t>delivery of beam diagnostics</a:t>
            </a:r>
          </a:p>
          <a:p>
            <a:pPr>
              <a:spcBef>
                <a:spcPts val="300"/>
              </a:spcBef>
            </a:pPr>
            <a:r>
              <a:rPr lang="en-US" dirty="0" smtClean="0"/>
              <a:t>service of beam diagnostics</a:t>
            </a:r>
          </a:p>
          <a:p>
            <a:pPr>
              <a:spcBef>
                <a:spcPts val="300"/>
              </a:spcBef>
            </a:pPr>
            <a:r>
              <a:rPr lang="en-US" dirty="0" smtClean="0"/>
              <a:t>know how transfer</a:t>
            </a:r>
          </a:p>
        </p:txBody>
      </p:sp>
      <p:cxnSp>
        <p:nvCxnSpPr>
          <p:cNvPr id="6" name="Gerade Verbindung mit Pfeil 5"/>
          <p:cNvCxnSpPr/>
          <p:nvPr/>
        </p:nvCxnSpPr>
        <p:spPr>
          <a:xfrm>
            <a:off x="3203848" y="2132856"/>
            <a:ext cx="483220" cy="0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>
            <a:off x="3234722" y="3645024"/>
            <a:ext cx="483220" cy="0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>
            <a:off x="3203848" y="2924944"/>
            <a:ext cx="483220" cy="0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11" descr="Kleffner_IMG_45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09120"/>
            <a:ext cx="2613174" cy="195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18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42342" cy="693433"/>
          </a:xfrm>
        </p:spPr>
        <p:txBody>
          <a:bodyPr>
            <a:normAutofit/>
          </a:bodyPr>
          <a:lstStyle/>
          <a:p>
            <a:r>
              <a:rPr lang="en-US" dirty="0" smtClean="0"/>
              <a:t>Project </a:t>
            </a:r>
            <a:r>
              <a:rPr lang="en-US" dirty="0" smtClean="0"/>
              <a:t>Team WBS </a:t>
            </a:r>
            <a:r>
              <a:rPr lang="en-US" dirty="0" smtClean="0"/>
              <a:t> </a:t>
            </a:r>
            <a:r>
              <a:rPr lang="en-US" dirty="0" smtClean="0"/>
              <a:t>(04/2006)</a:t>
            </a:r>
            <a:endParaRPr lang="en-US" sz="3200" dirty="0"/>
          </a:p>
        </p:txBody>
      </p:sp>
      <p:sp>
        <p:nvSpPr>
          <p:cNvPr id="5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7" y="2752219"/>
            <a:ext cx="5688632" cy="3829556"/>
          </a:xfrm>
          <a:prstGeom prst="rect">
            <a:avLst/>
          </a:prstGeom>
        </p:spPr>
      </p:pic>
      <p:sp>
        <p:nvSpPr>
          <p:cNvPr id="13" name="Inhaltsplatzhalter 1"/>
          <p:cNvSpPr>
            <a:spLocks noGrp="1"/>
          </p:cNvSpPr>
          <p:nvPr>
            <p:ph idx="1"/>
          </p:nvPr>
        </p:nvSpPr>
        <p:spPr>
          <a:xfrm>
            <a:off x="530915" y="1340768"/>
            <a:ext cx="7578116" cy="1352575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r>
              <a:rPr lang="en-US" dirty="0" smtClean="0"/>
              <a:t>typical project structure  </a:t>
            </a:r>
          </a:p>
          <a:p>
            <a:pPr>
              <a:spcBef>
                <a:spcPts val="300"/>
              </a:spcBef>
            </a:pPr>
            <a:r>
              <a:rPr lang="en-US" dirty="0" smtClean="0"/>
              <a:t>subproject leaders in department of project leader</a:t>
            </a:r>
          </a:p>
          <a:p>
            <a:pPr>
              <a:spcBef>
                <a:spcPts val="300"/>
              </a:spcBef>
            </a:pPr>
            <a:r>
              <a:rPr lang="en-US" dirty="0" smtClean="0"/>
              <a:t>technical </a:t>
            </a:r>
            <a:r>
              <a:rPr lang="en-US" dirty="0" err="1" smtClean="0"/>
              <a:t>responsibles</a:t>
            </a:r>
            <a:r>
              <a:rPr lang="en-US" dirty="0" smtClean="0"/>
              <a:t> in technical departments </a:t>
            </a:r>
          </a:p>
        </p:txBody>
      </p:sp>
      <p:cxnSp>
        <p:nvCxnSpPr>
          <p:cNvPr id="6" name="Gerade Verbindung mit Pfeil 5"/>
          <p:cNvCxnSpPr/>
          <p:nvPr/>
        </p:nvCxnSpPr>
        <p:spPr>
          <a:xfrm flipV="1">
            <a:off x="827584" y="3284984"/>
            <a:ext cx="555228" cy="5074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 flipV="1">
            <a:off x="824793" y="3447827"/>
            <a:ext cx="555228" cy="5074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 flipV="1">
            <a:off x="824793" y="4202311"/>
            <a:ext cx="555228" cy="5074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9" descr="01_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9" y="3302058"/>
            <a:ext cx="1899481" cy="286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96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42342" cy="693433"/>
          </a:xfrm>
        </p:spPr>
        <p:txBody>
          <a:bodyPr>
            <a:normAutofit/>
          </a:bodyPr>
          <a:lstStyle/>
          <a:p>
            <a:r>
              <a:rPr lang="en-US" dirty="0" smtClean="0"/>
              <a:t>Interfacing to users  </a:t>
            </a:r>
            <a:r>
              <a:rPr lang="en-US" dirty="0"/>
              <a:t>(04/2006)</a:t>
            </a:r>
            <a:endParaRPr lang="en-US" sz="3200" dirty="0"/>
          </a:p>
        </p:txBody>
      </p:sp>
      <p:sp>
        <p:nvSpPr>
          <p:cNvPr id="5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965" y="2947908"/>
            <a:ext cx="5760640" cy="160536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376" y="4725144"/>
            <a:ext cx="5979105" cy="1741599"/>
          </a:xfrm>
          <a:prstGeom prst="rect">
            <a:avLst/>
          </a:prstGeom>
        </p:spPr>
      </p:pic>
      <p:sp>
        <p:nvSpPr>
          <p:cNvPr id="7" name="Inhaltsplatzhalter 1"/>
          <p:cNvSpPr>
            <a:spLocks noGrp="1"/>
          </p:cNvSpPr>
          <p:nvPr>
            <p:ph idx="1"/>
          </p:nvPr>
        </p:nvSpPr>
        <p:spPr>
          <a:xfrm>
            <a:off x="539552" y="1335333"/>
            <a:ext cx="7578116" cy="1352575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r>
              <a:rPr lang="en-US" dirty="0" smtClean="0"/>
              <a:t>sorted along topics  </a:t>
            </a:r>
          </a:p>
          <a:p>
            <a:pPr>
              <a:spcBef>
                <a:spcPts val="300"/>
              </a:spcBef>
            </a:pPr>
            <a:r>
              <a:rPr lang="en-US" dirty="0" smtClean="0"/>
              <a:t>always including a clear </a:t>
            </a:r>
            <a:r>
              <a:rPr lang="en-US" dirty="0" smtClean="0"/>
              <a:t>deputy </a:t>
            </a:r>
            <a:r>
              <a:rPr lang="en-US" dirty="0" smtClean="0"/>
              <a:t>definition </a:t>
            </a:r>
          </a:p>
        </p:txBody>
      </p:sp>
      <p:cxnSp>
        <p:nvCxnSpPr>
          <p:cNvPr id="4" name="Gerade Verbindung mit Pfeil 3"/>
          <p:cNvCxnSpPr/>
          <p:nvPr/>
        </p:nvCxnSpPr>
        <p:spPr>
          <a:xfrm flipH="1">
            <a:off x="4644009" y="2842433"/>
            <a:ext cx="576063" cy="210950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flipH="1">
            <a:off x="4508121" y="4847962"/>
            <a:ext cx="567935" cy="734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712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42342" cy="693433"/>
          </a:xfrm>
        </p:spPr>
        <p:txBody>
          <a:bodyPr>
            <a:normAutofit fontScale="90000"/>
          </a:bodyPr>
          <a:lstStyle/>
          <a:p>
            <a:r>
              <a:rPr lang="en-US" dirty="0"/>
              <a:t>I</a:t>
            </a:r>
            <a:r>
              <a:rPr lang="en-US" dirty="0" smtClean="0"/>
              <a:t>nterfacing to Building </a:t>
            </a:r>
            <a:r>
              <a:rPr lang="en-US" dirty="0"/>
              <a:t>(04/2006)</a:t>
            </a:r>
            <a:endParaRPr lang="en-US" sz="3200" dirty="0"/>
          </a:p>
        </p:txBody>
      </p:sp>
      <p:sp>
        <p:nvSpPr>
          <p:cNvPr id="5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657" y="1340768"/>
            <a:ext cx="4618149" cy="4752528"/>
          </a:xfrm>
          <a:prstGeom prst="rect">
            <a:avLst/>
          </a:prstGeom>
        </p:spPr>
      </p:pic>
      <p:sp>
        <p:nvSpPr>
          <p:cNvPr id="8" name="Inhaltsplatzhalter 1"/>
          <p:cNvSpPr>
            <a:spLocks noGrp="1"/>
          </p:cNvSpPr>
          <p:nvPr>
            <p:ph idx="1"/>
          </p:nvPr>
        </p:nvSpPr>
        <p:spPr>
          <a:xfrm>
            <a:off x="457200" y="1412776"/>
            <a:ext cx="3393013" cy="4680520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r>
              <a:rPr lang="en-US" dirty="0" smtClean="0"/>
              <a:t>many strong technical links to building and infrastructure  </a:t>
            </a:r>
          </a:p>
          <a:p>
            <a:pPr>
              <a:spcBef>
                <a:spcPts val="300"/>
              </a:spcBef>
            </a:pPr>
            <a:r>
              <a:rPr lang="en-US" dirty="0" smtClean="0"/>
              <a:t>sorted along technical issues </a:t>
            </a:r>
            <a:r>
              <a:rPr lang="en-US" b="1" u="sng" dirty="0" smtClean="0"/>
              <a:t>and</a:t>
            </a:r>
            <a:r>
              <a:rPr lang="en-US" dirty="0" smtClean="0"/>
              <a:t> room issues</a:t>
            </a:r>
          </a:p>
          <a:p>
            <a:pPr>
              <a:spcBef>
                <a:spcPts val="300"/>
              </a:spcBef>
            </a:pPr>
            <a:r>
              <a:rPr lang="en-US" dirty="0" smtClean="0"/>
              <a:t>support responsibility in some rooms </a:t>
            </a:r>
          </a:p>
        </p:txBody>
      </p:sp>
      <p:cxnSp>
        <p:nvCxnSpPr>
          <p:cNvPr id="6" name="Gerade Verbindung mit Pfeil 5"/>
          <p:cNvCxnSpPr/>
          <p:nvPr/>
        </p:nvCxnSpPr>
        <p:spPr>
          <a:xfrm>
            <a:off x="3203848" y="3130136"/>
            <a:ext cx="942699" cy="5758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 flipV="1">
            <a:off x="3709332" y="2991917"/>
            <a:ext cx="568176" cy="5074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flipV="1">
            <a:off x="3709332" y="1772816"/>
            <a:ext cx="568176" cy="5074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flipV="1">
            <a:off x="3709332" y="1927568"/>
            <a:ext cx="568176" cy="5074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V="1">
            <a:off x="3709332" y="2115075"/>
            <a:ext cx="568176" cy="5074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V="1">
            <a:off x="3709332" y="2263442"/>
            <a:ext cx="568176" cy="5074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flipV="1">
            <a:off x="3709332" y="2415842"/>
            <a:ext cx="568176" cy="5074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V="1">
            <a:off x="3709332" y="2557282"/>
            <a:ext cx="568176" cy="5074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flipV="1">
            <a:off x="3709332" y="2708027"/>
            <a:ext cx="568176" cy="5074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flipV="1">
            <a:off x="3709332" y="2853698"/>
            <a:ext cx="568176" cy="5074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>
            <a:off x="5220072" y="1046054"/>
            <a:ext cx="798683" cy="250913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>
            <a:off x="3635896" y="5013176"/>
            <a:ext cx="560206" cy="5758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83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75040" cy="693433"/>
          </a:xfrm>
        </p:spPr>
        <p:txBody>
          <a:bodyPr>
            <a:normAutofit fontScale="90000"/>
          </a:bodyPr>
          <a:lstStyle/>
          <a:p>
            <a:r>
              <a:rPr lang="en-US" dirty="0"/>
              <a:t>C</a:t>
            </a:r>
            <a:r>
              <a:rPr lang="en-US" dirty="0" smtClean="0"/>
              <a:t>ompliance with European laws</a:t>
            </a:r>
            <a:endParaRPr lang="en-US" sz="3200" dirty="0"/>
          </a:p>
        </p:txBody>
      </p:sp>
      <p:sp>
        <p:nvSpPr>
          <p:cNvPr id="5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10" name="Inhaltsplatzhalter 1"/>
          <p:cNvSpPr>
            <a:spLocks noGrp="1"/>
          </p:cNvSpPr>
          <p:nvPr>
            <p:ph idx="1"/>
          </p:nvPr>
        </p:nvSpPr>
        <p:spPr>
          <a:xfrm>
            <a:off x="4788024" y="4224774"/>
            <a:ext cx="3528392" cy="2084545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r>
              <a:rPr lang="en-US" dirty="0" smtClean="0"/>
              <a:t>CE conformity</a:t>
            </a:r>
          </a:p>
          <a:p>
            <a:pPr>
              <a:spcBef>
                <a:spcPts val="300"/>
              </a:spcBef>
            </a:pPr>
            <a:r>
              <a:rPr lang="en-US" dirty="0"/>
              <a:t>R</a:t>
            </a:r>
            <a:r>
              <a:rPr lang="en-US" dirty="0" smtClean="0"/>
              <a:t>isk analysis</a:t>
            </a:r>
          </a:p>
          <a:p>
            <a:pPr>
              <a:spcBef>
                <a:spcPts val="300"/>
              </a:spcBef>
            </a:pPr>
            <a:r>
              <a:rPr lang="en-US" dirty="0"/>
              <a:t>M</a:t>
            </a:r>
            <a:r>
              <a:rPr lang="en-US" dirty="0" smtClean="0"/>
              <a:t>edical products and systems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371596"/>
            <a:ext cx="4223776" cy="443366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479" y="1378946"/>
            <a:ext cx="4443448" cy="2361037"/>
          </a:xfrm>
          <a:prstGeom prst="rect">
            <a:avLst/>
          </a:prstGeom>
        </p:spPr>
      </p:pic>
      <p:cxnSp>
        <p:nvCxnSpPr>
          <p:cNvPr id="7" name="Gerade Verbindung mit Pfeil 6"/>
          <p:cNvCxnSpPr/>
          <p:nvPr/>
        </p:nvCxnSpPr>
        <p:spPr>
          <a:xfrm flipH="1">
            <a:off x="2771800" y="2708920"/>
            <a:ext cx="20836" cy="653512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flipV="1">
            <a:off x="323528" y="3933056"/>
            <a:ext cx="133672" cy="504056"/>
          </a:xfrm>
          <a:prstGeom prst="straightConnector1">
            <a:avLst/>
          </a:prstGeom>
          <a:ln w="50800">
            <a:solidFill>
              <a:srgbClr val="0099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079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579</Words>
  <Application>Microsoft Office PowerPoint</Application>
  <PresentationFormat>Bildschirmpräsentation (4:3)</PresentationFormat>
  <Paragraphs>138</Paragraphs>
  <Slides>31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9" baseType="lpstr">
      <vt:lpstr>ＭＳ Ｐゴシック</vt:lpstr>
      <vt:lpstr>Arial</vt:lpstr>
      <vt:lpstr>Helvetica</vt:lpstr>
      <vt:lpstr>Monotype Sorts</vt:lpstr>
      <vt:lpstr>Times New Roman</vt:lpstr>
      <vt:lpstr>Wingdings</vt:lpstr>
      <vt:lpstr>ヒラギノ角ゴ Pro W3</vt:lpstr>
      <vt:lpstr>gsi-folienmaster</vt:lpstr>
      <vt:lpstr>Management Aspects of the HIT Project </vt:lpstr>
      <vt:lpstr>Outline</vt:lpstr>
      <vt:lpstr>HIT Project (former HICAT)</vt:lpstr>
      <vt:lpstr>Major Milestones</vt:lpstr>
      <vt:lpstr>Tasks</vt:lpstr>
      <vt:lpstr>Project Team WBS  (04/2006)</vt:lpstr>
      <vt:lpstr>Interfacing to users  (04/2006)</vt:lpstr>
      <vt:lpstr>Interfacing to Building (04/2006)</vt:lpstr>
      <vt:lpstr>Compliance with European laws</vt:lpstr>
      <vt:lpstr>Resource loaded planning</vt:lpstr>
      <vt:lpstr>Administrative support</vt:lpstr>
      <vt:lpstr>Request of building quality</vt:lpstr>
      <vt:lpstr>site and building</vt:lpstr>
      <vt:lpstr>Assembly preparation</vt:lpstr>
      <vt:lpstr>SiGEKO</vt:lpstr>
      <vt:lpstr>Compliance with German laws</vt:lpstr>
      <vt:lpstr>Beam sharing with users</vt:lpstr>
      <vt:lpstr>Shift planning</vt:lpstr>
      <vt:lpstr>Transfer project to operation</vt:lpstr>
      <vt:lpstr>The end</vt:lpstr>
      <vt:lpstr>Reporting to building coordination</vt:lpstr>
      <vt:lpstr>Reporting to GSI accelerator head</vt:lpstr>
      <vt:lpstr>Reporting to upper management</vt:lpstr>
      <vt:lpstr>Shift Reports</vt:lpstr>
      <vt:lpstr>Weekly Reporting</vt:lpstr>
      <vt:lpstr>Reporting to HIT operation meeting</vt:lpstr>
      <vt:lpstr>Formal game with formal partners</vt:lpstr>
      <vt:lpstr>Open Day at GSI</vt:lpstr>
      <vt:lpstr>Public Relations in Heidelberg</vt:lpstr>
      <vt:lpstr>Success</vt:lpstr>
      <vt:lpstr>Personal statements</vt:lpstr>
    </vt:vector>
  </TitlesOfParts>
  <Company>GSI Darmstadt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HITRAP coordination meeting 27.09.2007</dc:title>
  <dc:creator>Oliver Kester</dc:creator>
  <cp:lastModifiedBy>Weinrich, Udo Dr.</cp:lastModifiedBy>
  <cp:revision>2335</cp:revision>
  <cp:lastPrinted>2014-05-25T22:02:11Z</cp:lastPrinted>
  <dcterms:created xsi:type="dcterms:W3CDTF">2005-05-05T14:29:38Z</dcterms:created>
  <dcterms:modified xsi:type="dcterms:W3CDTF">2015-12-14T16:55:33Z</dcterms:modified>
</cp:coreProperties>
</file>