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9"/>
  </p:notesMasterIdLst>
  <p:sldIdLst>
    <p:sldId id="323" r:id="rId2"/>
    <p:sldId id="324" r:id="rId3"/>
    <p:sldId id="336" r:id="rId4"/>
    <p:sldId id="337" r:id="rId5"/>
    <p:sldId id="339" r:id="rId6"/>
    <p:sldId id="359" r:id="rId7"/>
    <p:sldId id="325" r:id="rId8"/>
    <p:sldId id="327" r:id="rId9"/>
    <p:sldId id="338" r:id="rId10"/>
    <p:sldId id="360" r:id="rId11"/>
    <p:sldId id="382" r:id="rId12"/>
    <p:sldId id="331" r:id="rId13"/>
    <p:sldId id="328" r:id="rId14"/>
    <p:sldId id="330" r:id="rId15"/>
    <p:sldId id="340" r:id="rId16"/>
    <p:sldId id="377" r:id="rId17"/>
    <p:sldId id="380" r:id="rId18"/>
    <p:sldId id="344" r:id="rId19"/>
    <p:sldId id="346" r:id="rId20"/>
    <p:sldId id="373" r:id="rId21"/>
    <p:sldId id="379" r:id="rId22"/>
    <p:sldId id="378" r:id="rId23"/>
    <p:sldId id="347" r:id="rId24"/>
    <p:sldId id="348" r:id="rId25"/>
    <p:sldId id="381" r:id="rId26"/>
    <p:sldId id="384" r:id="rId27"/>
    <p:sldId id="364" r:id="rId28"/>
    <p:sldId id="357" r:id="rId29"/>
    <p:sldId id="354" r:id="rId30"/>
    <p:sldId id="326" r:id="rId31"/>
    <p:sldId id="383" r:id="rId32"/>
    <p:sldId id="376" r:id="rId33"/>
    <p:sldId id="329" r:id="rId34"/>
    <p:sldId id="333" r:id="rId35"/>
    <p:sldId id="332" r:id="rId36"/>
    <p:sldId id="334" r:id="rId37"/>
    <p:sldId id="362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Arev Sans" panose="020B0603030804020204" pitchFamily="34" charset="0"/>
      <p:regular r:id="rId44"/>
    </p:embeddedFont>
    <p:embeddedFont>
      <p:font typeface="Cambria Math" panose="02040503050406030204" pitchFamily="18" charset="0"/>
      <p:regular r:id="rId4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0099"/>
    <a:srgbClr val="CC0066"/>
    <a:srgbClr val="0066CC"/>
    <a:srgbClr val="0000CC"/>
    <a:srgbClr val="FF3B3B"/>
    <a:srgbClr val="FFE07D"/>
    <a:srgbClr val="FF99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660"/>
  </p:normalViewPr>
  <p:slideViewPr>
    <p:cSldViewPr>
      <p:cViewPr varScale="1">
        <p:scale>
          <a:sx n="84" d="100"/>
          <a:sy n="84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C623E-927B-41D1-8ABB-E722085B98AA}" type="datetimeFigureOut">
              <a:rPr lang="de-DE" smtClean="0"/>
              <a:pPr/>
              <a:t>01.12.2015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C85C5-7FB0-420B-85F0-D079F8C33B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25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C85C5-7FB0-420B-85F0-D079F8C33B6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67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 userDrawn="1"/>
        </p:nvSpPr>
        <p:spPr>
          <a:xfrm>
            <a:off x="-108520" y="142876"/>
            <a:ext cx="9073008" cy="6429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08960"/>
            <a:ext cx="8219256" cy="490066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630616" cy="1470025"/>
          </a:xfrm>
        </p:spPr>
        <p:txBody>
          <a:bodyPr/>
          <a:lstStyle/>
          <a:p>
            <a:pPr algn="r"/>
            <a:r>
              <a:rPr lang="en-US" sz="40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X(3872)-Scan  Reloaded</a:t>
            </a:r>
            <a:endParaRPr lang="de-DE" sz="4000" b="1">
              <a:solidFill>
                <a:srgbClr val="3B8ABB"/>
              </a:solidFill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9472" y="3429000"/>
            <a:ext cx="6400800" cy="2880320"/>
          </a:xfrm>
        </p:spPr>
        <p:txBody>
          <a:bodyPr>
            <a:noAutofit/>
          </a:bodyPr>
          <a:lstStyle/>
          <a:p>
            <a:pPr algn="l"/>
            <a:r>
              <a:rPr lang="de-DE" sz="2400" i="1" smtClean="0">
                <a:solidFill>
                  <a:schemeClr val="bg1">
                    <a:lumMod val="50000"/>
                  </a:schemeClr>
                </a:solidFill>
              </a:rPr>
              <a:t>PANDA CM Vienna</a:t>
            </a:r>
          </a:p>
          <a:p>
            <a:pPr algn="l"/>
            <a:r>
              <a:rPr lang="de-DE" sz="2400" i="1" smtClean="0">
                <a:solidFill>
                  <a:schemeClr val="bg1">
                    <a:lumMod val="50000"/>
                  </a:schemeClr>
                </a:solidFill>
              </a:rPr>
              <a:t>Charmonium Exotics Session</a:t>
            </a:r>
          </a:p>
          <a:p>
            <a:pPr algn="l"/>
            <a:r>
              <a:rPr lang="de-DE" sz="2400" i="1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de-DE" sz="2400" i="1" smtClean="0">
                <a:solidFill>
                  <a:schemeClr val="bg1">
                    <a:lumMod val="50000"/>
                  </a:schemeClr>
                </a:solidFill>
              </a:rPr>
              <a:t>. Dec. 15</a:t>
            </a:r>
          </a:p>
          <a:p>
            <a:pPr algn="l"/>
            <a:r>
              <a:rPr lang="de-DE" sz="2400" smtClean="0">
                <a:solidFill>
                  <a:schemeClr val="bg2"/>
                </a:solidFill>
              </a:rPr>
              <a:t>	</a:t>
            </a:r>
            <a:br>
              <a:rPr lang="de-DE" sz="2400" smtClean="0">
                <a:solidFill>
                  <a:schemeClr val="bg2"/>
                </a:solidFill>
              </a:rPr>
            </a:br>
            <a:r>
              <a:rPr lang="de-DE" sz="2000" b="1" smtClean="0">
                <a:solidFill>
                  <a:srgbClr val="3B8ABB"/>
                </a:solidFill>
              </a:rPr>
              <a:t>K. Götzen</a:t>
            </a:r>
            <a:r>
              <a:rPr lang="de-DE" sz="2000" b="1" i="1" smtClean="0">
                <a:solidFill>
                  <a:srgbClr val="3B8ABB"/>
                </a:solidFill>
              </a:rPr>
              <a:t/>
            </a:r>
            <a:br>
              <a:rPr lang="de-DE" sz="2000" b="1" i="1" smtClean="0">
                <a:solidFill>
                  <a:srgbClr val="3B8ABB"/>
                </a:solidFill>
              </a:rPr>
            </a:br>
            <a:r>
              <a:rPr lang="de-DE" sz="2000" smtClean="0">
                <a:solidFill>
                  <a:srgbClr val="3B8ABB"/>
                </a:solidFill>
              </a:rPr>
              <a:t>GSI Darmstadt</a:t>
            </a:r>
          </a:p>
          <a:p>
            <a:pPr algn="l"/>
            <a:endParaRPr lang="de-DE"/>
          </a:p>
        </p:txBody>
      </p:sp>
      <p:pic>
        <p:nvPicPr>
          <p:cNvPr id="2050" name="Picture 2" descr="gsi"/>
          <p:cNvPicPr>
            <a:picLocks noChangeAspect="1" noChangeArrowheads="1"/>
          </p:cNvPicPr>
          <p:nvPr/>
        </p:nvPicPr>
        <p:blipFill>
          <a:blip r:embed="rId2" cstate="print"/>
          <a:srcRect r="41136" b="61360"/>
          <a:stretch>
            <a:fillRect/>
          </a:stretch>
        </p:blipFill>
        <p:spPr bwMode="auto">
          <a:xfrm>
            <a:off x="7417897" y="6092661"/>
            <a:ext cx="1474583" cy="517570"/>
          </a:xfrm>
          <a:prstGeom prst="rect">
            <a:avLst/>
          </a:prstGeom>
          <a:noFill/>
        </p:spPr>
      </p:pic>
      <p:sp>
        <p:nvSpPr>
          <p:cNvPr id="8" name="Abgerundetes Rechteck 7"/>
          <p:cNvSpPr/>
          <p:nvPr/>
        </p:nvSpPr>
        <p:spPr>
          <a:xfrm>
            <a:off x="2267744" y="188640"/>
            <a:ext cx="6912768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-36512" y="6309320"/>
            <a:ext cx="7166756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9511"/>
            <a:ext cx="18250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59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Correlation M(</a:t>
            </a:r>
            <a:r>
              <a:rPr lang="el-GR">
                <a:ea typeface="Arev Sans" panose="020B0603030804020204" pitchFamily="34" charset="0"/>
              </a:rPr>
              <a:t>ℓ</a:t>
            </a:r>
            <a:r>
              <a:rPr lang="de-DE" baseline="30000">
                <a:ea typeface="Arev Sans"/>
              </a:rPr>
              <a:t>+</a:t>
            </a:r>
            <a:r>
              <a:rPr lang="el-GR">
                <a:ea typeface="Arev Sans" panose="020B0603030804020204" pitchFamily="34" charset="0"/>
              </a:rPr>
              <a:t>ℓ</a:t>
            </a:r>
            <a:r>
              <a:rPr lang="de-DE" baseline="30000">
                <a:ea typeface="Arev Sans"/>
              </a:rPr>
              <a:t>–</a:t>
            </a:r>
            <a:r>
              <a:rPr lang="de-DE" smtClean="0"/>
              <a:t>) vs. M(</a:t>
            </a:r>
            <a:r>
              <a:rPr lang="el-GR">
                <a:latin typeface="+mn-lt"/>
                <a:ea typeface="Arev Sans" panose="020B0603030804020204" pitchFamily="34" charset="0"/>
              </a:rPr>
              <a:t>π</a:t>
            </a:r>
            <a:r>
              <a:rPr lang="de-DE" baseline="30000">
                <a:latin typeface="+mn-lt"/>
                <a:ea typeface="Arev Sans" panose="020B0603030804020204" pitchFamily="34" charset="0"/>
              </a:rPr>
              <a:t>+</a:t>
            </a:r>
            <a:r>
              <a:rPr lang="el-GR">
                <a:latin typeface="+mn-lt"/>
                <a:ea typeface="Arev Sans" panose="020B0603030804020204" pitchFamily="34" charset="0"/>
              </a:rPr>
              <a:t>π</a:t>
            </a:r>
            <a:r>
              <a:rPr lang="de-DE" baseline="30000">
                <a:latin typeface="+mn-lt"/>
                <a:ea typeface="Arev Sans" panose="020B0603030804020204" pitchFamily="34" charset="0"/>
              </a:rPr>
              <a:t>–</a:t>
            </a:r>
            <a:r>
              <a:rPr lang="de-DE" smtClean="0"/>
              <a:t>)</a:t>
            </a:r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2" y="1628800"/>
            <a:ext cx="8661098" cy="4104456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291515" y="1916832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/>
              <a:t>signal</a:t>
            </a:r>
            <a:endParaRPr lang="de-DE" sz="2400"/>
          </a:p>
        </p:txBody>
      </p:sp>
      <p:sp>
        <p:nvSpPr>
          <p:cNvPr id="9" name="Textfeld 8"/>
          <p:cNvSpPr txBox="1"/>
          <p:nvPr/>
        </p:nvSpPr>
        <p:spPr>
          <a:xfrm>
            <a:off x="6948264" y="1877923"/>
            <a:ext cx="1673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smtClean="0">
                <a:solidFill>
                  <a:srgbClr val="FF0000"/>
                </a:solidFill>
              </a:rPr>
              <a:t>hadron. bkg</a:t>
            </a:r>
          </a:p>
          <a:p>
            <a:pPr algn="r"/>
            <a:r>
              <a:rPr lang="de-DE" sz="2400" smtClean="0">
                <a:solidFill>
                  <a:srgbClr val="FF0000"/>
                </a:solidFill>
              </a:rPr>
              <a:t>(DPM)</a:t>
            </a:r>
            <a:endParaRPr lang="de-DE" sz="240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827584" y="3224265"/>
            <a:ext cx="2913733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V="1">
            <a:off x="3215137" y="2492896"/>
            <a:ext cx="0" cy="215185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851920" y="3039599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J/</a:t>
            </a:r>
            <a:r>
              <a:rPr lang="el-GR" smtClean="0">
                <a:solidFill>
                  <a:schemeClr val="accent6">
                    <a:lumMod val="75000"/>
                  </a:schemeClr>
                </a:solidFill>
                <a:latin typeface="+mj-lt"/>
                <a:ea typeface="Arev Sans"/>
              </a:rPr>
              <a:t>ψ</a:t>
            </a:r>
            <a:endParaRPr lang="de-DE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071121" y="463546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chemeClr val="accent6">
                    <a:lumMod val="75000"/>
                  </a:schemeClr>
                </a:solidFill>
              </a:rPr>
              <a:t>ρ</a:t>
            </a:r>
            <a:r>
              <a:rPr lang="de-DE" baseline="3000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de-DE" baseline="3000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work\Vortraege\PandaMeeting\2015_12_Wien\XscanMat\reco\J2mu_Jrho_corr_N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0" y="1627200"/>
            <a:ext cx="8660137" cy="41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Correlation M(</a:t>
            </a:r>
            <a:r>
              <a:rPr lang="el-GR">
                <a:ea typeface="Arev Sans" panose="020B0603030804020204" pitchFamily="34" charset="0"/>
              </a:rPr>
              <a:t>ℓ</a:t>
            </a:r>
            <a:r>
              <a:rPr lang="de-DE" baseline="30000">
                <a:ea typeface="Arev Sans"/>
              </a:rPr>
              <a:t>+</a:t>
            </a:r>
            <a:r>
              <a:rPr lang="el-GR">
                <a:ea typeface="Arev Sans" panose="020B0603030804020204" pitchFamily="34" charset="0"/>
              </a:rPr>
              <a:t>ℓ</a:t>
            </a:r>
            <a:r>
              <a:rPr lang="de-DE" baseline="30000">
                <a:ea typeface="Arev Sans"/>
              </a:rPr>
              <a:t>–</a:t>
            </a:r>
            <a:r>
              <a:rPr lang="de-DE"/>
              <a:t>) vs. M(</a:t>
            </a:r>
            <a:r>
              <a:rPr lang="el-GR">
                <a:ea typeface="Arev Sans" panose="020B0603030804020204" pitchFamily="34" charset="0"/>
              </a:rPr>
              <a:t>π</a:t>
            </a:r>
            <a:r>
              <a:rPr lang="de-DE" baseline="30000">
                <a:ea typeface="Arev Sans" panose="020B0603030804020204" pitchFamily="34" charset="0"/>
              </a:rPr>
              <a:t>+</a:t>
            </a:r>
            <a:r>
              <a:rPr lang="el-GR">
                <a:ea typeface="Arev Sans" panose="020B0603030804020204" pitchFamily="34" charset="0"/>
              </a:rPr>
              <a:t>π</a:t>
            </a:r>
            <a:r>
              <a:rPr lang="de-DE" baseline="30000">
                <a:ea typeface="Arev Sans" panose="020B0603030804020204" pitchFamily="34" charset="0"/>
              </a:rPr>
              <a:t>–</a:t>
            </a:r>
            <a:r>
              <a:rPr lang="de-DE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291515" y="1916832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/>
              <a:t>signal</a:t>
            </a:r>
            <a:endParaRPr lang="de-DE" sz="2400"/>
          </a:p>
        </p:txBody>
      </p:sp>
      <p:sp>
        <p:nvSpPr>
          <p:cNvPr id="9" name="Textfeld 8"/>
          <p:cNvSpPr txBox="1"/>
          <p:nvPr/>
        </p:nvSpPr>
        <p:spPr>
          <a:xfrm>
            <a:off x="7053935" y="1959223"/>
            <a:ext cx="1568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smtClean="0">
                <a:solidFill>
                  <a:srgbClr val="FF0000"/>
                </a:solidFill>
              </a:rPr>
              <a:t>J/</a:t>
            </a:r>
            <a:r>
              <a:rPr lang="el-GR" sz="2400" smtClean="0">
                <a:solidFill>
                  <a:srgbClr val="FF0000"/>
                </a:solidFill>
                <a:ea typeface="Arev Sans" panose="020B0603030804020204" pitchFamily="34" charset="0"/>
              </a:rPr>
              <a:t>ψ</a:t>
            </a:r>
            <a:r>
              <a:rPr lang="de-DE" sz="2400" smtClean="0">
                <a:solidFill>
                  <a:srgbClr val="FF0000"/>
                </a:solidFill>
              </a:rPr>
              <a:t> NR bkg</a:t>
            </a:r>
            <a:endParaRPr lang="de-DE" sz="2400">
              <a:solidFill>
                <a:srgbClr val="FF0000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827584" y="3224265"/>
            <a:ext cx="2913733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3215137" y="2492896"/>
            <a:ext cx="0" cy="215185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851920" y="3039599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J/</a:t>
            </a:r>
            <a:r>
              <a:rPr lang="el-GR" smtClean="0">
                <a:solidFill>
                  <a:schemeClr val="accent6">
                    <a:lumMod val="75000"/>
                  </a:schemeClr>
                </a:solidFill>
                <a:latin typeface="+mj-lt"/>
                <a:ea typeface="Arev Sans"/>
              </a:rPr>
              <a:t>ψ</a:t>
            </a:r>
            <a:endParaRPr lang="de-DE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071121" y="463546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chemeClr val="accent6">
                    <a:lumMod val="75000"/>
                  </a:schemeClr>
                </a:solidFill>
              </a:rPr>
              <a:t>ρ</a:t>
            </a:r>
            <a:r>
              <a:rPr lang="de-DE" baseline="3000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de-DE" baseline="3000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>
                <a:latin typeface="Arev Sans"/>
                <a:ea typeface="Arev Sans"/>
              </a:rPr>
              <a:t></a:t>
            </a:r>
            <a:r>
              <a:rPr lang="de-DE" sz="3200">
                <a:latin typeface="Arev Sans" panose="020B0603030804020204" pitchFamily="34" charset="0"/>
                <a:ea typeface="Arev Sans" panose="020B0603030804020204" pitchFamily="34" charset="0"/>
              </a:rPr>
              <a:t>p</a:t>
            </a:r>
            <a:r>
              <a:rPr lang="de-DE" smtClean="0"/>
              <a:t> System after Preselection</a:t>
            </a:r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" y="1628800"/>
            <a:ext cx="8812076" cy="4176464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55576" y="1124744"/>
            <a:ext cx="327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de-DE" sz="2000">
                <a:solidFill>
                  <a:srgbClr val="0000FF"/>
                </a:solidFill>
                <a:latin typeface="Arev Sans"/>
                <a:ea typeface="Arev Sans"/>
              </a:rPr>
              <a:t></a:t>
            </a:r>
            <a:r>
              <a:rPr lang="de-DE" sz="2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p → J/</a:t>
            </a:r>
            <a:r>
              <a:rPr lang="el-GR" sz="2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ψ</a:t>
            </a:r>
            <a:r>
              <a:rPr lang="de-DE" sz="2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 </a:t>
            </a:r>
            <a:r>
              <a:rPr lang="el-GR" sz="2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ρ</a:t>
            </a:r>
            <a:r>
              <a:rPr lang="de-DE" sz="2000" baseline="30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0 </a:t>
            </a:r>
            <a:r>
              <a:rPr lang="de-DE" sz="2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→ e</a:t>
            </a:r>
            <a:r>
              <a:rPr lang="de-DE" sz="2000" baseline="30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+ </a:t>
            </a:r>
            <a:r>
              <a:rPr lang="de-DE" sz="2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e</a:t>
            </a:r>
            <a:r>
              <a:rPr lang="de-DE" sz="2000" baseline="30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–</a:t>
            </a:r>
            <a:r>
              <a:rPr lang="de-DE" sz="2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 </a:t>
            </a:r>
            <a:r>
              <a:rPr lang="el-GR" sz="2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π</a:t>
            </a:r>
            <a:r>
              <a:rPr lang="de-DE" sz="2000" baseline="30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+ </a:t>
            </a:r>
            <a:r>
              <a:rPr lang="el-GR" sz="2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π</a:t>
            </a:r>
            <a:r>
              <a:rPr lang="de-DE" sz="2000" baseline="30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– </a:t>
            </a:r>
            <a:endParaRPr lang="de-DE" sz="2000">
              <a:solidFill>
                <a:srgbClr val="0000FF"/>
              </a:solidFill>
              <a:latin typeface="Arev Sans" panose="020B0603030804020204" pitchFamily="34" charset="0"/>
              <a:ea typeface="Arev Sans" panose="020B0603030804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116374" y="1124744"/>
            <a:ext cx="327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de-DE" sz="2000">
                <a:solidFill>
                  <a:srgbClr val="0000FF"/>
                </a:solidFill>
                <a:latin typeface="Arev Sans"/>
                <a:ea typeface="Arev Sans"/>
              </a:rPr>
              <a:t></a:t>
            </a:r>
            <a:r>
              <a:rPr lang="de-DE" sz="2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p → J/</a:t>
            </a:r>
            <a:r>
              <a:rPr lang="el-GR" sz="2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ψ</a:t>
            </a:r>
            <a:r>
              <a:rPr lang="de-DE" sz="2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 </a:t>
            </a:r>
            <a:r>
              <a:rPr lang="el-GR" sz="2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ρ</a:t>
            </a:r>
            <a:r>
              <a:rPr lang="de-DE" sz="2000" baseline="30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0 </a:t>
            </a:r>
            <a:r>
              <a:rPr lang="de-DE" sz="2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→ </a:t>
            </a:r>
            <a:r>
              <a:rPr lang="el-GR" sz="2000">
                <a:solidFill>
                  <a:srgbClr val="0000FF"/>
                </a:solidFill>
                <a:latin typeface="Arev Sans"/>
                <a:ea typeface="Arev Sans"/>
              </a:rPr>
              <a:t>μ</a:t>
            </a:r>
            <a:r>
              <a:rPr lang="de-DE" sz="2000" baseline="30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+ </a:t>
            </a:r>
            <a:r>
              <a:rPr lang="el-GR" sz="2000">
                <a:solidFill>
                  <a:srgbClr val="0000FF"/>
                </a:solidFill>
                <a:latin typeface="Arev Sans"/>
                <a:ea typeface="Arev Sans"/>
              </a:rPr>
              <a:t>μ</a:t>
            </a:r>
            <a:r>
              <a:rPr lang="de-DE" sz="2000" baseline="30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–</a:t>
            </a:r>
            <a:r>
              <a:rPr lang="de-DE" sz="2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 </a:t>
            </a:r>
            <a:r>
              <a:rPr lang="el-GR" sz="2000" smtClean="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π</a:t>
            </a:r>
            <a:r>
              <a:rPr lang="de-DE" sz="2000" baseline="30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+ </a:t>
            </a:r>
            <a:r>
              <a:rPr lang="el-GR" sz="2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π</a:t>
            </a:r>
            <a:r>
              <a:rPr lang="de-DE" sz="2000" baseline="30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– </a:t>
            </a:r>
            <a:endParaRPr lang="de-DE" sz="2000">
              <a:solidFill>
                <a:srgbClr val="0000FF"/>
              </a:solidFill>
              <a:latin typeface="Arev Sans" panose="020B0603030804020204" pitchFamily="34" charset="0"/>
              <a:ea typeface="Arev Sans" panose="020B0603030804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778086" y="2060848"/>
            <a:ext cx="1357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mtClean="0"/>
              <a:t>signal</a:t>
            </a:r>
          </a:p>
          <a:p>
            <a:pPr algn="r"/>
            <a:r>
              <a:rPr lang="de-DE" smtClean="0">
                <a:solidFill>
                  <a:srgbClr val="FF0000"/>
                </a:solidFill>
              </a:rPr>
              <a:t>hadron.  bkg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170574" y="2060847"/>
            <a:ext cx="1357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mtClean="0"/>
              <a:t>signal</a:t>
            </a:r>
          </a:p>
          <a:p>
            <a:pPr algn="r"/>
            <a:r>
              <a:rPr lang="de-DE" smtClean="0">
                <a:solidFill>
                  <a:srgbClr val="FF0000"/>
                </a:solidFill>
              </a:rPr>
              <a:t>hadron.  bkg</a:t>
            </a:r>
            <a:endParaRPr lang="de-D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Final Selection Criteria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0872" y="1052736"/>
            <a:ext cx="8229600" cy="5328592"/>
          </a:xfrm>
        </p:spPr>
        <p:txBody>
          <a:bodyPr>
            <a:normAutofit/>
          </a:bodyPr>
          <a:lstStyle/>
          <a:p>
            <a:r>
              <a:rPr lang="de-DE" sz="2400" smtClean="0">
                <a:solidFill>
                  <a:srgbClr val="0000FF"/>
                </a:solidFill>
              </a:rPr>
              <a:t>Final selection </a:t>
            </a:r>
            <a:r>
              <a:rPr lang="de-DE" sz="2400">
                <a:solidFill>
                  <a:srgbClr val="0000FF"/>
                </a:solidFill>
                <a:ea typeface="Arev Sans" panose="020B0603030804020204" pitchFamily="34" charset="0"/>
              </a:rPr>
              <a:t>e</a:t>
            </a:r>
            <a:r>
              <a:rPr lang="de-DE" sz="2400" baseline="30000">
                <a:solidFill>
                  <a:srgbClr val="0000FF"/>
                </a:solidFill>
                <a:ea typeface="Arev Sans" panose="020B0603030804020204" pitchFamily="34" charset="0"/>
              </a:rPr>
              <a:t>+</a:t>
            </a:r>
            <a:r>
              <a:rPr lang="de-DE" sz="2400">
                <a:solidFill>
                  <a:srgbClr val="0000FF"/>
                </a:solidFill>
                <a:ea typeface="Arev Sans" panose="020B0603030804020204" pitchFamily="34" charset="0"/>
              </a:rPr>
              <a:t>e</a:t>
            </a:r>
            <a:r>
              <a:rPr lang="de-DE" sz="2400" baseline="30000" smtClean="0">
                <a:solidFill>
                  <a:srgbClr val="0000FF"/>
                </a:solidFill>
                <a:ea typeface="Arev Sans" panose="020B0603030804020204" pitchFamily="34" charset="0"/>
              </a:rPr>
              <a:t>–</a:t>
            </a:r>
            <a:endParaRPr lang="de-DE" sz="2400">
              <a:solidFill>
                <a:srgbClr val="0000FF"/>
              </a:solidFill>
            </a:endParaRPr>
          </a:p>
          <a:p>
            <a:pPr lvl="1"/>
            <a:r>
              <a:rPr lang="de-DE" smtClean="0"/>
              <a:t>Electron PID(e</a:t>
            </a:r>
            <a:r>
              <a:rPr lang="de-DE" baseline="30000" smtClean="0">
                <a:ea typeface="Arev Sans"/>
              </a:rPr>
              <a:t>±</a:t>
            </a:r>
            <a:r>
              <a:rPr lang="de-DE" smtClean="0"/>
              <a:t>) &gt; 0.95 </a:t>
            </a:r>
          </a:p>
          <a:p>
            <a:pPr lvl="1"/>
            <a:r>
              <a:rPr lang="de-DE" smtClean="0"/>
              <a:t>m(e</a:t>
            </a:r>
            <a:r>
              <a:rPr lang="de-DE" baseline="30000" smtClean="0"/>
              <a:t>+</a:t>
            </a:r>
            <a:r>
              <a:rPr lang="de-DE" smtClean="0"/>
              <a:t>e</a:t>
            </a:r>
            <a:r>
              <a:rPr lang="de-DE" baseline="30000" smtClean="0"/>
              <a:t>-</a:t>
            </a:r>
            <a:r>
              <a:rPr lang="de-DE"/>
              <a:t>) </a:t>
            </a:r>
            <a:r>
              <a:rPr lang="de-DE" smtClean="0"/>
              <a:t> &gt; 2.7 </a:t>
            </a:r>
            <a:r>
              <a:rPr lang="de-DE"/>
              <a:t>GeV/c</a:t>
            </a:r>
            <a:r>
              <a:rPr lang="de-DE" baseline="30000"/>
              <a:t>2</a:t>
            </a:r>
            <a:endParaRPr lang="de-DE"/>
          </a:p>
          <a:p>
            <a:pPr lvl="1"/>
            <a:r>
              <a:rPr lang="de-DE" smtClean="0"/>
              <a:t>p(e</a:t>
            </a:r>
            <a:r>
              <a:rPr lang="de-DE" baseline="30000" smtClean="0"/>
              <a:t>+</a:t>
            </a:r>
            <a:r>
              <a:rPr lang="de-DE" smtClean="0"/>
              <a:t>e</a:t>
            </a:r>
            <a:r>
              <a:rPr lang="de-DE" baseline="30000" smtClean="0"/>
              <a:t>-</a:t>
            </a:r>
            <a:r>
              <a:rPr lang="de-DE"/>
              <a:t>) </a:t>
            </a:r>
            <a:r>
              <a:rPr lang="de-DE" smtClean="0"/>
              <a:t>  &gt; 4.6 GeV/c</a:t>
            </a:r>
          </a:p>
          <a:p>
            <a:pPr lvl="1"/>
            <a:r>
              <a:rPr lang="de-DE" smtClean="0"/>
              <a:t>p</a:t>
            </a:r>
            <a:r>
              <a:rPr lang="de-DE" baseline="-25000" smtClean="0"/>
              <a:t>cm</a:t>
            </a:r>
            <a:r>
              <a:rPr lang="de-DE" smtClean="0"/>
              <a:t>(e</a:t>
            </a:r>
            <a:r>
              <a:rPr lang="de-DE" baseline="30000" smtClean="0"/>
              <a:t>+</a:t>
            </a:r>
            <a:r>
              <a:rPr lang="de-DE" smtClean="0"/>
              <a:t>e</a:t>
            </a:r>
            <a:r>
              <a:rPr lang="de-DE" baseline="30000" smtClean="0"/>
              <a:t>-</a:t>
            </a:r>
            <a:r>
              <a:rPr lang="de-DE" smtClean="0"/>
              <a:t>) &lt; 0.38 GeV/c</a:t>
            </a:r>
          </a:p>
          <a:p>
            <a:pPr lvl="1"/>
            <a:r>
              <a:rPr lang="de-DE" smtClean="0">
                <a:ea typeface="Arev Sans"/>
              </a:rPr>
              <a:t>∡</a:t>
            </a:r>
            <a:r>
              <a:rPr lang="de-DE"/>
              <a:t>(p</a:t>
            </a:r>
            <a:r>
              <a:rPr lang="de-DE" baseline="-25000"/>
              <a:t>e+</a:t>
            </a:r>
            <a:r>
              <a:rPr lang="de-DE"/>
              <a:t>,p</a:t>
            </a:r>
            <a:r>
              <a:rPr lang="de-DE" baseline="-25000"/>
              <a:t>e-</a:t>
            </a:r>
            <a:r>
              <a:rPr lang="de-DE"/>
              <a:t>) &lt; 2 </a:t>
            </a:r>
            <a:r>
              <a:rPr lang="de-DE" smtClean="0"/>
              <a:t>rad</a:t>
            </a:r>
          </a:p>
          <a:p>
            <a:pPr lvl="1"/>
            <a:endParaRPr lang="de-DE" sz="2400">
              <a:ea typeface="Arev Sans" panose="020B0603030804020204" pitchFamily="34" charset="0"/>
            </a:endParaRPr>
          </a:p>
          <a:p>
            <a:r>
              <a:rPr lang="de-DE" sz="2400" smtClean="0">
                <a:solidFill>
                  <a:srgbClr val="0000FF"/>
                </a:solidFill>
              </a:rPr>
              <a:t>Final selection </a:t>
            </a:r>
            <a:r>
              <a:rPr lang="el-GR" sz="2400">
                <a:solidFill>
                  <a:srgbClr val="0000FF"/>
                </a:solidFill>
                <a:ea typeface="Arev Sans"/>
              </a:rPr>
              <a:t>μ</a:t>
            </a:r>
            <a:r>
              <a:rPr lang="de-DE" sz="2400" baseline="30000" smtClean="0">
                <a:solidFill>
                  <a:srgbClr val="0000FF"/>
                </a:solidFill>
                <a:ea typeface="Arev Sans" panose="020B0603030804020204" pitchFamily="34" charset="0"/>
              </a:rPr>
              <a:t>+</a:t>
            </a:r>
            <a:r>
              <a:rPr lang="el-GR" sz="2400" smtClean="0">
                <a:solidFill>
                  <a:srgbClr val="0000FF"/>
                </a:solidFill>
                <a:ea typeface="Arev Sans"/>
              </a:rPr>
              <a:t>μ</a:t>
            </a:r>
            <a:r>
              <a:rPr lang="de-DE" sz="2400" baseline="30000" smtClean="0">
                <a:solidFill>
                  <a:srgbClr val="0000FF"/>
                </a:solidFill>
                <a:ea typeface="Arev Sans" panose="020B0603030804020204" pitchFamily="34" charset="0"/>
              </a:rPr>
              <a:t>–</a:t>
            </a:r>
            <a:endParaRPr lang="de-DE" sz="2400" smtClean="0">
              <a:solidFill>
                <a:srgbClr val="0000FF"/>
              </a:solidFill>
            </a:endParaRPr>
          </a:p>
          <a:p>
            <a:pPr lvl="1"/>
            <a:r>
              <a:rPr lang="de-DE" smtClean="0"/>
              <a:t>Muon PID(</a:t>
            </a:r>
            <a:r>
              <a:rPr lang="el-GR" smtClean="0">
                <a:ea typeface="Arev Sans"/>
              </a:rPr>
              <a:t>μ</a:t>
            </a:r>
            <a:r>
              <a:rPr lang="de-DE" baseline="30000" smtClean="0">
                <a:ea typeface="Arev Sans"/>
              </a:rPr>
              <a:t>±</a:t>
            </a:r>
            <a:r>
              <a:rPr lang="de-DE" smtClean="0"/>
              <a:t>)  &gt; 0.99</a:t>
            </a:r>
          </a:p>
          <a:p>
            <a:pPr lvl="1"/>
            <a:r>
              <a:rPr lang="de-DE" smtClean="0"/>
              <a:t>p</a:t>
            </a:r>
            <a:r>
              <a:rPr lang="de-DE" baseline="-25000" smtClean="0"/>
              <a:t>cm</a:t>
            </a:r>
            <a:r>
              <a:rPr lang="de-DE" smtClean="0"/>
              <a:t>(</a:t>
            </a:r>
            <a:r>
              <a:rPr lang="el-GR">
                <a:ea typeface="Arev Sans"/>
              </a:rPr>
              <a:t>μ</a:t>
            </a:r>
            <a:r>
              <a:rPr lang="de-DE" baseline="30000"/>
              <a:t>+</a:t>
            </a:r>
            <a:r>
              <a:rPr lang="el-GR">
                <a:ea typeface="Arev Sans"/>
              </a:rPr>
              <a:t>μ</a:t>
            </a:r>
            <a:r>
              <a:rPr lang="de-DE" baseline="30000"/>
              <a:t>-</a:t>
            </a:r>
            <a:r>
              <a:rPr lang="de-DE"/>
              <a:t>) &lt; 0.32 GeV/c</a:t>
            </a:r>
          </a:p>
          <a:p>
            <a:pPr lvl="1"/>
            <a:r>
              <a:rPr lang="de-DE" smtClean="0"/>
              <a:t>p</a:t>
            </a:r>
            <a:r>
              <a:rPr lang="de-DE" baseline="-25000" smtClean="0"/>
              <a:t>cm</a:t>
            </a:r>
            <a:r>
              <a:rPr lang="de-DE" smtClean="0"/>
              <a:t>(</a:t>
            </a:r>
            <a:r>
              <a:rPr lang="el-GR" smtClean="0">
                <a:ea typeface="Arev Sans"/>
              </a:rPr>
              <a:t>μ</a:t>
            </a:r>
            <a:r>
              <a:rPr lang="de-DE" baseline="30000">
                <a:ea typeface="Arev Sans"/>
              </a:rPr>
              <a:t>±</a:t>
            </a:r>
            <a:r>
              <a:rPr lang="de-DE" smtClean="0"/>
              <a:t>)   &gt; </a:t>
            </a:r>
            <a:r>
              <a:rPr lang="de-DE"/>
              <a:t>1.37 GeV/c</a:t>
            </a:r>
          </a:p>
          <a:p>
            <a:pPr lvl="1"/>
            <a:endParaRPr lang="de-DE" sz="2400">
              <a:solidFill>
                <a:srgbClr val="0000FF"/>
              </a:solidFill>
            </a:endParaRPr>
          </a:p>
          <a:p>
            <a:pPr lvl="1"/>
            <a:endParaRPr lang="de-DE" sz="2400">
              <a:ea typeface="Arev Sans" panose="020B0603030804020204" pitchFamily="34" charset="0"/>
            </a:endParaRPr>
          </a:p>
          <a:p>
            <a:pPr lvl="1"/>
            <a:endParaRPr lang="de-DE" sz="2400" smtClean="0"/>
          </a:p>
          <a:p>
            <a:pPr marL="457200" lvl="1" indent="0">
              <a:buNone/>
            </a:pPr>
            <a:endParaRPr lang="de-DE" sz="180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3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Vortraege\PandaMeeting\2015_12_Wien\XscanMat\reco\J2e_selectio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6"/>
          <a:stretch/>
        </p:blipFill>
        <p:spPr bwMode="auto">
          <a:xfrm>
            <a:off x="173542" y="2478960"/>
            <a:ext cx="4268971" cy="41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eck 16"/>
          <p:cNvSpPr/>
          <p:nvPr/>
        </p:nvSpPr>
        <p:spPr>
          <a:xfrm>
            <a:off x="702314" y="1284300"/>
            <a:ext cx="3482666" cy="108656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Final Selection Results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567185" y="781637"/>
            <a:ext cx="1773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de-DE" sz="2800">
                <a:solidFill>
                  <a:srgbClr val="008000"/>
                </a:solidFill>
              </a:rPr>
              <a:t>J/</a:t>
            </a:r>
            <a:r>
              <a:rPr lang="el-GR" sz="2400">
                <a:solidFill>
                  <a:srgbClr val="008000"/>
                </a:solidFill>
              </a:rPr>
              <a:t>ψ</a:t>
            </a:r>
            <a:r>
              <a:rPr lang="el-GR" sz="2800">
                <a:solidFill>
                  <a:srgbClr val="008000"/>
                </a:solidFill>
              </a:rPr>
              <a:t> </a:t>
            </a:r>
            <a:r>
              <a:rPr lang="de-DE" sz="2800">
                <a:solidFill>
                  <a:srgbClr val="008000"/>
                </a:solidFill>
                <a:latin typeface="Arev Sans" panose="020B0603030804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→</a:t>
            </a:r>
            <a:r>
              <a:rPr lang="el-GR" sz="2800">
                <a:solidFill>
                  <a:srgbClr val="008000"/>
                </a:solidFill>
              </a:rPr>
              <a:t> </a:t>
            </a:r>
            <a:r>
              <a:rPr lang="de-DE" sz="2800">
                <a:solidFill>
                  <a:srgbClr val="008000"/>
                </a:solidFill>
              </a:rPr>
              <a:t>e</a:t>
            </a:r>
            <a:r>
              <a:rPr lang="de-DE" sz="2800" baseline="30000">
                <a:solidFill>
                  <a:srgbClr val="008000"/>
                </a:solidFill>
              </a:rPr>
              <a:t>+</a:t>
            </a:r>
            <a:r>
              <a:rPr lang="de-DE" sz="2800">
                <a:solidFill>
                  <a:srgbClr val="008000"/>
                </a:solidFill>
              </a:rPr>
              <a:t>e</a:t>
            </a:r>
            <a:r>
              <a:rPr lang="de-DE" sz="2800" baseline="30000">
                <a:solidFill>
                  <a:srgbClr val="008000"/>
                </a:solidFill>
                <a:ea typeface="Arev Sans"/>
              </a:rPr>
              <a:t>–</a:t>
            </a:r>
            <a:endParaRPr lang="de-DE" sz="2800">
              <a:solidFill>
                <a:srgbClr val="008000"/>
              </a:solidFill>
              <a:ea typeface="Arev Sans" panose="020B0603030804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745041" y="1282697"/>
                <a:ext cx="3397212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 algn="ctr"/>
                <a:r>
                  <a:rPr lang="el-GR" sz="2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de-DE" sz="2000" baseline="-2500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DE" sz="20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11.4%</a:t>
                </a:r>
              </a:p>
              <a:p>
                <a:pPr marL="0" lvl="1" algn="ctr"/>
                <a:r>
                  <a:rPr lang="el-GR" sz="2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de-DE" sz="2000" baseline="-25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B,nr </a:t>
                </a:r>
                <a:r>
                  <a:rPr lang="de-DE" sz="2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2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3.5%</a:t>
                </a:r>
                <a:r>
                  <a:rPr lang="de-DE" sz="2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de-DE" sz="2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de-DE" sz="2000" baseline="-25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B,hd </a:t>
                </a:r>
                <a:r>
                  <a:rPr lang="de-DE" sz="2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2.6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de-DE" sz="200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·</m:t>
                    </m:r>
                    <m:r>
                      <a:rPr lang="de-DE" sz="2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e-DE" sz="2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de-DE" sz="2000" baseline="30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-11</a:t>
                </a:r>
                <a:endParaRPr lang="de-DE" sz="20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 algn="ctr">
                  <a:spcBef>
                    <a:spcPts val="600"/>
                  </a:spcBef>
                </a:pPr>
                <a:r>
                  <a:rPr lang="de-DE" sz="2000" b="1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S:N = 4.6 : 1</a:t>
                </a:r>
                <a:endParaRPr lang="de-DE" sz="2000" b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41" y="1282697"/>
                <a:ext cx="3397212" cy="1092607"/>
              </a:xfrm>
              <a:prstGeom prst="rect">
                <a:avLst/>
              </a:prstGeom>
              <a:blipFill rotWithShape="1">
                <a:blip r:embed="rId3"/>
                <a:stretch>
                  <a:fillRect l="-1434" t="-2222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Gerade Verbindung 12"/>
          <p:cNvCxnSpPr/>
          <p:nvPr/>
        </p:nvCxnSpPr>
        <p:spPr>
          <a:xfrm>
            <a:off x="679735" y="4567192"/>
            <a:ext cx="3482666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713602" y="4228638"/>
            <a:ext cx="1016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FF0000"/>
                </a:solidFill>
              </a:rPr>
              <a:t>hd. scaled</a:t>
            </a:r>
            <a:endParaRPr lang="de-DE" sz="1600">
              <a:solidFill>
                <a:srgbClr val="FF0000"/>
              </a:solidFill>
            </a:endParaRPr>
          </a:p>
        </p:txBody>
      </p:sp>
      <p:pic>
        <p:nvPicPr>
          <p:cNvPr id="26" name="Picture 2" descr="D:\work\Vortraege\PandaMeeting\2015_12_Wien\XscanMat\reco\J2mu_selection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/>
          <a:stretch/>
        </p:blipFill>
        <p:spPr bwMode="auto">
          <a:xfrm>
            <a:off x="4766549" y="2478960"/>
            <a:ext cx="4269947" cy="41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hteck 26"/>
          <p:cNvSpPr/>
          <p:nvPr/>
        </p:nvSpPr>
        <p:spPr>
          <a:xfrm>
            <a:off x="5295321" y="1284300"/>
            <a:ext cx="3482666" cy="108656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6170705" y="781637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de-DE" sz="2800">
                <a:solidFill>
                  <a:srgbClr val="008000"/>
                </a:solidFill>
                <a:latin typeface="+mj-lt"/>
              </a:rPr>
              <a:t>J/</a:t>
            </a:r>
            <a:r>
              <a:rPr lang="el-GR" sz="2400">
                <a:solidFill>
                  <a:srgbClr val="008000"/>
                </a:solidFill>
                <a:latin typeface="+mj-lt"/>
              </a:rPr>
              <a:t>ψ</a:t>
            </a:r>
            <a:r>
              <a:rPr lang="el-GR" sz="2800">
                <a:solidFill>
                  <a:srgbClr val="008000"/>
                </a:solidFill>
                <a:latin typeface="+mj-lt"/>
              </a:rPr>
              <a:t> </a:t>
            </a:r>
            <a:r>
              <a:rPr lang="de-DE" sz="2800">
                <a:solidFill>
                  <a:srgbClr val="008000"/>
                </a:solidFill>
                <a:latin typeface="Arev Sans" panose="020B0603030804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→</a:t>
            </a:r>
            <a:r>
              <a:rPr lang="el-GR" sz="2800">
                <a:solidFill>
                  <a:srgbClr val="008000"/>
                </a:solidFill>
                <a:latin typeface="+mj-lt"/>
              </a:rPr>
              <a:t> </a:t>
            </a:r>
            <a:r>
              <a:rPr lang="el-GR" sz="2800" smtClean="0">
                <a:solidFill>
                  <a:srgbClr val="008000"/>
                </a:solidFill>
                <a:latin typeface="+mj-lt"/>
                <a:ea typeface="Arev Sans"/>
              </a:rPr>
              <a:t>μ</a:t>
            </a:r>
            <a:r>
              <a:rPr lang="de-DE" sz="2800" baseline="30000" smtClean="0">
                <a:solidFill>
                  <a:srgbClr val="008000"/>
                </a:solidFill>
                <a:latin typeface="+mj-lt"/>
              </a:rPr>
              <a:t>+</a:t>
            </a:r>
            <a:r>
              <a:rPr lang="el-GR" sz="2800" smtClean="0">
                <a:solidFill>
                  <a:srgbClr val="008000"/>
                </a:solidFill>
                <a:latin typeface="+mj-lt"/>
                <a:ea typeface="Arev Sans"/>
              </a:rPr>
              <a:t>μ</a:t>
            </a:r>
            <a:r>
              <a:rPr lang="de-DE" sz="2800" baseline="30000" smtClean="0">
                <a:solidFill>
                  <a:srgbClr val="008000"/>
                </a:solidFill>
                <a:latin typeface="+mj-lt"/>
                <a:ea typeface="Arev Sans"/>
              </a:rPr>
              <a:t>–</a:t>
            </a:r>
            <a:endParaRPr lang="de-DE" sz="2800">
              <a:solidFill>
                <a:srgbClr val="008000"/>
              </a:solidFill>
              <a:latin typeface="+mj-lt"/>
              <a:ea typeface="Arev Sans" panose="020B0603030804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5338046" y="1282697"/>
                <a:ext cx="3397213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 algn="ctr"/>
                <a:r>
                  <a:rPr lang="el-GR" sz="2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de-DE" sz="2000" baseline="-2500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DE" sz="20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14.0%</a:t>
                </a:r>
              </a:p>
              <a:p>
                <a:pPr marL="0" lvl="1" algn="ctr"/>
                <a:r>
                  <a:rPr lang="el-GR" sz="2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de-DE" sz="2000" baseline="-25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B,nr </a:t>
                </a:r>
                <a:r>
                  <a:rPr lang="de-DE" sz="2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2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2.7%</a:t>
                </a:r>
                <a:r>
                  <a:rPr lang="de-DE" sz="2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de-DE" sz="2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de-DE" sz="2000" baseline="-25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B,hd </a:t>
                </a:r>
                <a:r>
                  <a:rPr lang="de-DE" sz="2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20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2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.1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de-DE" sz="200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·</m:t>
                    </m:r>
                    <m:r>
                      <a:rPr lang="de-DE" sz="2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e-DE" sz="2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de-DE" sz="2000" baseline="30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-10</a:t>
                </a:r>
                <a:endParaRPr lang="de-DE" sz="20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 algn="ctr">
                  <a:spcBef>
                    <a:spcPts val="600"/>
                  </a:spcBef>
                </a:pPr>
                <a:r>
                  <a:rPr lang="de-DE" sz="2000" b="1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S:N = 3 : 1</a:t>
                </a:r>
                <a:endParaRPr lang="de-DE" sz="2000" b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046" y="1282697"/>
                <a:ext cx="3397213" cy="1092607"/>
              </a:xfrm>
              <a:prstGeom prst="rect">
                <a:avLst/>
              </a:prstGeom>
              <a:blipFill rotWithShape="1">
                <a:blip r:embed="rId5"/>
                <a:stretch>
                  <a:fillRect l="-1795" t="-2222" r="-180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Gerade Verbindung 30"/>
          <p:cNvCxnSpPr/>
          <p:nvPr/>
        </p:nvCxnSpPr>
        <p:spPr>
          <a:xfrm>
            <a:off x="5272742" y="4006691"/>
            <a:ext cx="3482666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5306609" y="4012614"/>
            <a:ext cx="1016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FF0000"/>
                </a:solidFill>
              </a:rPr>
              <a:t>hd. scaled</a:t>
            </a:r>
            <a:endParaRPr lang="de-DE" sz="1600">
              <a:solidFill>
                <a:srgbClr val="FF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140369" y="5052664"/>
            <a:ext cx="555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CC0099"/>
                </a:solidFill>
              </a:rPr>
              <a:t>ROI</a:t>
            </a:r>
            <a:endParaRPr lang="de-DE" sz="2000">
              <a:solidFill>
                <a:srgbClr val="CC0099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039397" y="5373216"/>
            <a:ext cx="790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CC0099"/>
                </a:solidFill>
                <a:latin typeface="Arial" panose="020B0604020202020204" pitchFamily="34" charset="0"/>
                <a:ea typeface="Arev Sans"/>
                <a:cs typeface="Arial" panose="020B0604020202020204" pitchFamily="34" charset="0"/>
              </a:rPr>
              <a:t>±</a:t>
            </a:r>
            <a:r>
              <a:rPr lang="de-DE" sz="1600" smtClean="0">
                <a:solidFill>
                  <a:srgbClr val="CC0099"/>
                </a:solidFill>
              </a:rPr>
              <a:t>5</a:t>
            </a:r>
            <a:r>
              <a:rPr lang="el-GR" sz="1600" smtClean="0">
                <a:solidFill>
                  <a:srgbClr val="CC0099"/>
                </a:solidFill>
              </a:rPr>
              <a:t>σ</a:t>
            </a:r>
            <a:r>
              <a:rPr lang="de-DE" sz="1600" baseline="-25000" smtClean="0">
                <a:solidFill>
                  <a:srgbClr val="CC0099"/>
                </a:solidFill>
              </a:rPr>
              <a:t>core</a:t>
            </a:r>
            <a:endParaRPr lang="de-DE" sz="1600">
              <a:solidFill>
                <a:srgbClr val="CC0099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758819" y="5146158"/>
            <a:ext cx="555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CC0099"/>
                </a:solidFill>
              </a:rPr>
              <a:t>ROI</a:t>
            </a:r>
            <a:endParaRPr lang="de-DE" sz="2000">
              <a:solidFill>
                <a:srgbClr val="CC0099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657847" y="5466710"/>
            <a:ext cx="790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CC0099"/>
                </a:solidFill>
                <a:latin typeface="Arial" panose="020B0604020202020204" pitchFamily="34" charset="0"/>
                <a:ea typeface="Arev Sans"/>
                <a:cs typeface="Arial" panose="020B0604020202020204" pitchFamily="34" charset="0"/>
              </a:rPr>
              <a:t>±</a:t>
            </a:r>
            <a:r>
              <a:rPr lang="de-DE" sz="1600" smtClean="0">
                <a:solidFill>
                  <a:srgbClr val="CC0099"/>
                </a:solidFill>
              </a:rPr>
              <a:t>5</a:t>
            </a:r>
            <a:r>
              <a:rPr lang="el-GR" sz="1600" smtClean="0">
                <a:solidFill>
                  <a:srgbClr val="CC0099"/>
                </a:solidFill>
              </a:rPr>
              <a:t>σ</a:t>
            </a:r>
            <a:r>
              <a:rPr lang="de-DE" sz="1600" baseline="-25000" smtClean="0">
                <a:solidFill>
                  <a:srgbClr val="CC0099"/>
                </a:solidFill>
              </a:rPr>
              <a:t>core</a:t>
            </a:r>
            <a:endParaRPr lang="de-DE" sz="1600">
              <a:solidFill>
                <a:srgbClr val="CC0099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627784" y="2720209"/>
            <a:ext cx="1682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smtClean="0">
                <a:solidFill>
                  <a:srgbClr val="CC0099"/>
                </a:solidFill>
              </a:rPr>
              <a:t>σ</a:t>
            </a:r>
            <a:r>
              <a:rPr lang="de-DE" sz="1600" baseline="-25000" smtClean="0">
                <a:solidFill>
                  <a:srgbClr val="CC0099"/>
                </a:solidFill>
              </a:rPr>
              <a:t>core </a:t>
            </a:r>
            <a:r>
              <a:rPr lang="de-DE" sz="1600" smtClean="0">
                <a:solidFill>
                  <a:srgbClr val="CC0099"/>
                </a:solidFill>
              </a:rPr>
              <a:t>=  10 MeV/c</a:t>
            </a:r>
            <a:r>
              <a:rPr lang="de-DE" sz="1600" baseline="30000" smtClean="0">
                <a:solidFill>
                  <a:srgbClr val="CC0099"/>
                </a:solidFill>
              </a:rPr>
              <a:t>2</a:t>
            </a:r>
            <a:endParaRPr lang="de-DE" sz="1600" baseline="30000">
              <a:solidFill>
                <a:srgbClr val="CC0099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7306624" y="2720209"/>
            <a:ext cx="157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smtClean="0">
                <a:solidFill>
                  <a:srgbClr val="CC0099"/>
                </a:solidFill>
              </a:rPr>
              <a:t>σ</a:t>
            </a:r>
            <a:r>
              <a:rPr lang="de-DE" sz="1600" baseline="-25000" smtClean="0">
                <a:solidFill>
                  <a:srgbClr val="CC0099"/>
                </a:solidFill>
              </a:rPr>
              <a:t>core </a:t>
            </a:r>
            <a:r>
              <a:rPr lang="de-DE" sz="1600">
                <a:solidFill>
                  <a:srgbClr val="CC0099"/>
                </a:solidFill>
              </a:rPr>
              <a:t>=  </a:t>
            </a:r>
            <a:r>
              <a:rPr lang="de-DE" sz="1600" smtClean="0">
                <a:solidFill>
                  <a:srgbClr val="CC0099"/>
                </a:solidFill>
              </a:rPr>
              <a:t>8 </a:t>
            </a:r>
            <a:r>
              <a:rPr lang="de-DE" sz="1600">
                <a:solidFill>
                  <a:srgbClr val="CC0099"/>
                </a:solidFill>
              </a:rPr>
              <a:t>MeV/c</a:t>
            </a:r>
            <a:r>
              <a:rPr lang="de-DE" sz="1600" baseline="30000">
                <a:solidFill>
                  <a:srgbClr val="CC0099"/>
                </a:solidFill>
              </a:rPr>
              <a:t>2</a:t>
            </a:r>
            <a:endParaRPr lang="de-DE" sz="1600">
              <a:solidFill>
                <a:srgbClr val="CC0099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23528" y="443685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de-DE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864306" y="385677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endParaRPr lang="de-DE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Energy Scan Part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5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Possible Approaches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de-DE" smtClean="0"/>
              <a:t>Two obvious approaches possible to extract lineshape:</a:t>
            </a:r>
          </a:p>
          <a:p>
            <a:endParaRPr lang="de-DE"/>
          </a:p>
          <a:p>
            <a:pPr marL="457200" indent="-457200">
              <a:buFont typeface="+mj-lt"/>
              <a:buAutoNum type="arabicPeriod"/>
            </a:pPr>
            <a:r>
              <a:rPr lang="de-DE" smtClean="0">
                <a:solidFill>
                  <a:srgbClr val="0000FF"/>
                </a:solidFill>
              </a:rPr>
              <a:t>Cut on J/</a:t>
            </a:r>
            <a:r>
              <a:rPr lang="el-GR" sz="2000" smtClean="0">
                <a:solidFill>
                  <a:srgbClr val="0000FF"/>
                </a:solidFill>
                <a:latin typeface="Arev Sans"/>
                <a:ea typeface="Arev Sans"/>
              </a:rPr>
              <a:t>ψ</a:t>
            </a:r>
            <a:r>
              <a:rPr lang="de-DE" smtClean="0">
                <a:solidFill>
                  <a:srgbClr val="0000FF"/>
                </a:solidFill>
              </a:rPr>
              <a:t> and count</a:t>
            </a:r>
          </a:p>
          <a:p>
            <a:pPr lvl="1"/>
            <a:r>
              <a:rPr lang="de-DE" smtClean="0">
                <a:solidFill>
                  <a:srgbClr val="008000"/>
                </a:solidFill>
              </a:rPr>
              <a:t>simple + robust</a:t>
            </a:r>
          </a:p>
          <a:p>
            <a:pPr lvl="1"/>
            <a:r>
              <a:rPr lang="de-DE" smtClean="0">
                <a:solidFill>
                  <a:srgbClr val="C00000"/>
                </a:solidFill>
              </a:rPr>
              <a:t>all backgrounds still </a:t>
            </a:r>
            <a:br>
              <a:rPr lang="de-DE" smtClean="0">
                <a:solidFill>
                  <a:srgbClr val="C00000"/>
                </a:solidFill>
              </a:rPr>
            </a:br>
            <a:r>
              <a:rPr lang="de-DE" smtClean="0">
                <a:solidFill>
                  <a:srgbClr val="C00000"/>
                </a:solidFill>
              </a:rPr>
              <a:t>in</a:t>
            </a:r>
            <a:r>
              <a:rPr lang="de-DE">
                <a:solidFill>
                  <a:srgbClr val="C00000"/>
                </a:solidFill>
              </a:rPr>
              <a:t> </a:t>
            </a:r>
            <a:r>
              <a:rPr lang="de-DE" smtClean="0">
                <a:solidFill>
                  <a:srgbClr val="C00000"/>
                </a:solidFill>
              </a:rPr>
              <a:t>scanned lineshape</a:t>
            </a:r>
          </a:p>
          <a:p>
            <a:pPr marL="0" indent="0">
              <a:buNone/>
            </a:pPr>
            <a:endParaRPr lang="de-DE"/>
          </a:p>
          <a:p>
            <a:pPr marL="457200" indent="-457200">
              <a:buFont typeface="+mj-lt"/>
              <a:buAutoNum type="arabicPeriod" startAt="2"/>
            </a:pPr>
            <a:r>
              <a:rPr lang="de-DE" smtClean="0">
                <a:solidFill>
                  <a:srgbClr val="0000FF"/>
                </a:solidFill>
              </a:rPr>
              <a:t>Fit signal in J/</a:t>
            </a:r>
            <a:r>
              <a:rPr lang="el-GR" sz="2000" smtClean="0">
                <a:solidFill>
                  <a:srgbClr val="0000FF"/>
                </a:solidFill>
                <a:latin typeface="Arev Sans"/>
                <a:ea typeface="Arev Sans"/>
              </a:rPr>
              <a:t>ψ</a:t>
            </a:r>
            <a:r>
              <a:rPr lang="de-DE" smtClean="0">
                <a:solidFill>
                  <a:srgbClr val="0000FF"/>
                </a:solidFill>
              </a:rPr>
              <a:t> mass</a:t>
            </a:r>
          </a:p>
          <a:p>
            <a:pPr lvl="1"/>
            <a:r>
              <a:rPr lang="de-DE" smtClean="0">
                <a:solidFill>
                  <a:srgbClr val="008000"/>
                </a:solidFill>
              </a:rPr>
              <a:t>removes hadronic bkg</a:t>
            </a:r>
          </a:p>
          <a:p>
            <a:pPr lvl="1"/>
            <a:r>
              <a:rPr lang="de-DE" smtClean="0">
                <a:solidFill>
                  <a:srgbClr val="C00000"/>
                </a:solidFill>
              </a:rPr>
              <a:t>NR bkg still present</a:t>
            </a:r>
            <a:br>
              <a:rPr lang="de-DE" smtClean="0">
                <a:solidFill>
                  <a:srgbClr val="C00000"/>
                </a:solidFill>
              </a:rPr>
            </a:br>
            <a:endParaRPr lang="de-DE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563487" y="1400484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J/</a:t>
            </a:r>
            <a:r>
              <a:rPr lang="el-GR" sz="1600" smtClean="0">
                <a:latin typeface="Arev Sans"/>
                <a:ea typeface="Arev Sans"/>
              </a:rPr>
              <a:t>ψ</a:t>
            </a:r>
            <a:r>
              <a:rPr lang="de-DE" smtClean="0"/>
              <a:t> mass</a:t>
            </a:r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128663" y="1824109"/>
            <a:ext cx="1883497" cy="16742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5689304" y="3498329"/>
            <a:ext cx="322856" cy="290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m</a:t>
            </a:r>
            <a:r>
              <a:rPr lang="de-DE" sz="2000" baseline="-25000" smtClean="0"/>
              <a:t>J</a:t>
            </a:r>
            <a:endParaRPr lang="de-DE" sz="2000" baseline="-25000"/>
          </a:p>
        </p:txBody>
      </p:sp>
      <p:sp>
        <p:nvSpPr>
          <p:cNvPr id="12" name="Freihandform 11"/>
          <p:cNvSpPr/>
          <p:nvPr/>
        </p:nvSpPr>
        <p:spPr>
          <a:xfrm>
            <a:off x="4245570" y="2085706"/>
            <a:ext cx="1706068" cy="963899"/>
          </a:xfrm>
          <a:custGeom>
            <a:avLst/>
            <a:gdLst>
              <a:gd name="connsiteX0" fmla="*/ 0 w 2494845"/>
              <a:gd name="connsiteY0" fmla="*/ 1027376 h 1068112"/>
              <a:gd name="connsiteX1" fmla="*/ 903111 w 2494845"/>
              <a:gd name="connsiteY1" fmla="*/ 914487 h 1068112"/>
              <a:gd name="connsiteX2" fmla="*/ 1365956 w 2494845"/>
              <a:gd name="connsiteY2" fmla="*/ 87 h 1068112"/>
              <a:gd name="connsiteX3" fmla="*/ 1738489 w 2494845"/>
              <a:gd name="connsiteY3" fmla="*/ 970931 h 1068112"/>
              <a:gd name="connsiteX4" fmla="*/ 2494845 w 2494845"/>
              <a:gd name="connsiteY4" fmla="*/ 982220 h 1068112"/>
              <a:gd name="connsiteX0" fmla="*/ 0 w 2494845"/>
              <a:gd name="connsiteY0" fmla="*/ 1028302 h 1069038"/>
              <a:gd name="connsiteX1" fmla="*/ 880533 w 2494845"/>
              <a:gd name="connsiteY1" fmla="*/ 791235 h 1069038"/>
              <a:gd name="connsiteX2" fmla="*/ 1365956 w 2494845"/>
              <a:gd name="connsiteY2" fmla="*/ 1013 h 1069038"/>
              <a:gd name="connsiteX3" fmla="*/ 1738489 w 2494845"/>
              <a:gd name="connsiteY3" fmla="*/ 971857 h 1069038"/>
              <a:gd name="connsiteX4" fmla="*/ 2494845 w 2494845"/>
              <a:gd name="connsiteY4" fmla="*/ 983146 h 1069038"/>
              <a:gd name="connsiteX0" fmla="*/ 0 w 2494845"/>
              <a:gd name="connsiteY0" fmla="*/ 1027328 h 1032545"/>
              <a:gd name="connsiteX1" fmla="*/ 880533 w 2494845"/>
              <a:gd name="connsiteY1" fmla="*/ 790261 h 1032545"/>
              <a:gd name="connsiteX2" fmla="*/ 1365956 w 2494845"/>
              <a:gd name="connsiteY2" fmla="*/ 39 h 1032545"/>
              <a:gd name="connsiteX3" fmla="*/ 1794934 w 2494845"/>
              <a:gd name="connsiteY3" fmla="*/ 824128 h 1032545"/>
              <a:gd name="connsiteX4" fmla="*/ 2494845 w 2494845"/>
              <a:gd name="connsiteY4" fmla="*/ 982172 h 1032545"/>
              <a:gd name="connsiteX0" fmla="*/ 0 w 2506134"/>
              <a:gd name="connsiteY0" fmla="*/ 1027328 h 1052143"/>
              <a:gd name="connsiteX1" fmla="*/ 880533 w 2506134"/>
              <a:gd name="connsiteY1" fmla="*/ 790261 h 1052143"/>
              <a:gd name="connsiteX2" fmla="*/ 1365956 w 2506134"/>
              <a:gd name="connsiteY2" fmla="*/ 39 h 1052143"/>
              <a:gd name="connsiteX3" fmla="*/ 1794934 w 2506134"/>
              <a:gd name="connsiteY3" fmla="*/ 824128 h 1052143"/>
              <a:gd name="connsiteX4" fmla="*/ 2506134 w 2506134"/>
              <a:gd name="connsiteY4" fmla="*/ 1027328 h 1052143"/>
              <a:gd name="connsiteX0" fmla="*/ 0 w 2506134"/>
              <a:gd name="connsiteY0" fmla="*/ 1027328 h 1034949"/>
              <a:gd name="connsiteX1" fmla="*/ 880533 w 2506134"/>
              <a:gd name="connsiteY1" fmla="*/ 790261 h 1034949"/>
              <a:gd name="connsiteX2" fmla="*/ 1365956 w 2506134"/>
              <a:gd name="connsiteY2" fmla="*/ 39 h 1034949"/>
              <a:gd name="connsiteX3" fmla="*/ 1794934 w 2506134"/>
              <a:gd name="connsiteY3" fmla="*/ 824128 h 1034949"/>
              <a:gd name="connsiteX4" fmla="*/ 2506134 w 2506134"/>
              <a:gd name="connsiteY4" fmla="*/ 1027328 h 1034949"/>
              <a:gd name="connsiteX0" fmla="*/ 0 w 2506134"/>
              <a:gd name="connsiteY0" fmla="*/ 1027328 h 1032545"/>
              <a:gd name="connsiteX1" fmla="*/ 880533 w 2506134"/>
              <a:gd name="connsiteY1" fmla="*/ 790261 h 1032545"/>
              <a:gd name="connsiteX2" fmla="*/ 1365956 w 2506134"/>
              <a:gd name="connsiteY2" fmla="*/ 39 h 1032545"/>
              <a:gd name="connsiteX3" fmla="*/ 1794934 w 2506134"/>
              <a:gd name="connsiteY3" fmla="*/ 824128 h 1032545"/>
              <a:gd name="connsiteX4" fmla="*/ 2506134 w 2506134"/>
              <a:gd name="connsiteY4" fmla="*/ 1027328 h 1032545"/>
              <a:gd name="connsiteX0" fmla="*/ 0 w 2348090"/>
              <a:gd name="connsiteY0" fmla="*/ 1038616 h 1043478"/>
              <a:gd name="connsiteX1" fmla="*/ 722489 w 2348090"/>
              <a:gd name="connsiteY1" fmla="*/ 790261 h 1043478"/>
              <a:gd name="connsiteX2" fmla="*/ 1207912 w 2348090"/>
              <a:gd name="connsiteY2" fmla="*/ 39 h 1043478"/>
              <a:gd name="connsiteX3" fmla="*/ 1636890 w 2348090"/>
              <a:gd name="connsiteY3" fmla="*/ 824128 h 1043478"/>
              <a:gd name="connsiteX4" fmla="*/ 2348090 w 2348090"/>
              <a:gd name="connsiteY4" fmla="*/ 1027328 h 1043478"/>
              <a:gd name="connsiteX0" fmla="*/ 0 w 2348090"/>
              <a:gd name="connsiteY0" fmla="*/ 1038616 h 1038616"/>
              <a:gd name="connsiteX1" fmla="*/ 722489 w 2348090"/>
              <a:gd name="connsiteY1" fmla="*/ 790261 h 1038616"/>
              <a:gd name="connsiteX2" fmla="*/ 1207912 w 2348090"/>
              <a:gd name="connsiteY2" fmla="*/ 39 h 1038616"/>
              <a:gd name="connsiteX3" fmla="*/ 1636890 w 2348090"/>
              <a:gd name="connsiteY3" fmla="*/ 824128 h 1038616"/>
              <a:gd name="connsiteX4" fmla="*/ 2348090 w 2348090"/>
              <a:gd name="connsiteY4" fmla="*/ 1027328 h 1038616"/>
              <a:gd name="connsiteX0" fmla="*/ 0 w 2348090"/>
              <a:gd name="connsiteY0" fmla="*/ 1038866 h 1038866"/>
              <a:gd name="connsiteX1" fmla="*/ 756355 w 2348090"/>
              <a:gd name="connsiteY1" fmla="*/ 734067 h 1038866"/>
              <a:gd name="connsiteX2" fmla="*/ 1207912 w 2348090"/>
              <a:gd name="connsiteY2" fmla="*/ 289 h 1038866"/>
              <a:gd name="connsiteX3" fmla="*/ 1636890 w 2348090"/>
              <a:gd name="connsiteY3" fmla="*/ 824378 h 1038866"/>
              <a:gd name="connsiteX4" fmla="*/ 2348090 w 2348090"/>
              <a:gd name="connsiteY4" fmla="*/ 1027578 h 1038866"/>
              <a:gd name="connsiteX0" fmla="*/ 0 w 2348090"/>
              <a:gd name="connsiteY0" fmla="*/ 1038890 h 1038890"/>
              <a:gd name="connsiteX1" fmla="*/ 756355 w 2348090"/>
              <a:gd name="connsiteY1" fmla="*/ 734091 h 1038890"/>
              <a:gd name="connsiteX2" fmla="*/ 1207912 w 2348090"/>
              <a:gd name="connsiteY2" fmla="*/ 313 h 1038890"/>
              <a:gd name="connsiteX3" fmla="*/ 1636890 w 2348090"/>
              <a:gd name="connsiteY3" fmla="*/ 824402 h 1038890"/>
              <a:gd name="connsiteX4" fmla="*/ 2348090 w 2348090"/>
              <a:gd name="connsiteY4" fmla="*/ 1027602 h 1038890"/>
              <a:gd name="connsiteX0" fmla="*/ 0 w 2348090"/>
              <a:gd name="connsiteY0" fmla="*/ 1038598 h 1038598"/>
              <a:gd name="connsiteX1" fmla="*/ 756355 w 2348090"/>
              <a:gd name="connsiteY1" fmla="*/ 733799 h 1038598"/>
              <a:gd name="connsiteX2" fmla="*/ 1207912 w 2348090"/>
              <a:gd name="connsiteY2" fmla="*/ 21 h 1038598"/>
              <a:gd name="connsiteX3" fmla="*/ 1591734 w 2348090"/>
              <a:gd name="connsiteY3" fmla="*/ 756377 h 1038598"/>
              <a:gd name="connsiteX4" fmla="*/ 2348090 w 2348090"/>
              <a:gd name="connsiteY4" fmla="*/ 1027310 h 1038598"/>
              <a:gd name="connsiteX0" fmla="*/ 0 w 2348090"/>
              <a:gd name="connsiteY0" fmla="*/ 1038598 h 1038598"/>
              <a:gd name="connsiteX1" fmla="*/ 756355 w 2348090"/>
              <a:gd name="connsiteY1" fmla="*/ 733799 h 1038598"/>
              <a:gd name="connsiteX2" fmla="*/ 1207912 w 2348090"/>
              <a:gd name="connsiteY2" fmla="*/ 21 h 1038598"/>
              <a:gd name="connsiteX3" fmla="*/ 1591734 w 2348090"/>
              <a:gd name="connsiteY3" fmla="*/ 756377 h 1038598"/>
              <a:gd name="connsiteX4" fmla="*/ 2348090 w 2348090"/>
              <a:gd name="connsiteY4" fmla="*/ 1027310 h 103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8090" h="1038598">
                <a:moveTo>
                  <a:pt x="0" y="1038598"/>
                </a:moveTo>
                <a:cubicBezTo>
                  <a:pt x="360304" y="1011317"/>
                  <a:pt x="566325" y="952050"/>
                  <a:pt x="756355" y="733799"/>
                </a:cubicBezTo>
                <a:cubicBezTo>
                  <a:pt x="946385" y="515548"/>
                  <a:pt x="1068682" y="-3742"/>
                  <a:pt x="1207912" y="21"/>
                </a:cubicBezTo>
                <a:cubicBezTo>
                  <a:pt x="1347142" y="3784"/>
                  <a:pt x="1446859" y="562584"/>
                  <a:pt x="1591734" y="756377"/>
                </a:cubicBezTo>
                <a:cubicBezTo>
                  <a:pt x="1736609" y="950170"/>
                  <a:pt x="2007542" y="990621"/>
                  <a:pt x="2348090" y="1027310"/>
                </a:cubicBez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4128663" y="3049605"/>
            <a:ext cx="188349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4966350" y="220486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008000"/>
                </a:solidFill>
              </a:rPr>
              <a:t>S</a:t>
            </a:r>
            <a:endParaRPr lang="de-DE" sz="2400">
              <a:solidFill>
                <a:srgbClr val="008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128663" y="2141145"/>
            <a:ext cx="519601" cy="1368473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5481270" y="2120564"/>
            <a:ext cx="519601" cy="1368473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4932040" y="3027051"/>
            <a:ext cx="50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C00000"/>
                </a:solidFill>
              </a:rPr>
              <a:t>B</a:t>
            </a:r>
            <a:r>
              <a:rPr lang="de-DE" sz="2000" baseline="-25000" smtClean="0">
                <a:solidFill>
                  <a:srgbClr val="C00000"/>
                </a:solidFill>
              </a:rPr>
              <a:t>hd</a:t>
            </a:r>
            <a:endParaRPr lang="de-DE" sz="2000" baseline="-25000">
              <a:solidFill>
                <a:srgbClr val="C00000"/>
              </a:solidFill>
            </a:endParaRPr>
          </a:p>
        </p:txBody>
      </p:sp>
      <p:sp>
        <p:nvSpPr>
          <p:cNvPr id="28" name="Freihandform 27"/>
          <p:cNvSpPr/>
          <p:nvPr/>
        </p:nvSpPr>
        <p:spPr>
          <a:xfrm>
            <a:off x="5364088" y="1976548"/>
            <a:ext cx="2016224" cy="668120"/>
          </a:xfrm>
          <a:custGeom>
            <a:avLst/>
            <a:gdLst>
              <a:gd name="connsiteX0" fmla="*/ 0 w 2856089"/>
              <a:gd name="connsiteY0" fmla="*/ 731674 h 1318696"/>
              <a:gd name="connsiteX1" fmla="*/ 1196622 w 2856089"/>
              <a:gd name="connsiteY1" fmla="*/ 144652 h 1318696"/>
              <a:gd name="connsiteX2" fmla="*/ 2472266 w 2856089"/>
              <a:gd name="connsiteY2" fmla="*/ 99496 h 1318696"/>
              <a:gd name="connsiteX3" fmla="*/ 2856089 w 2856089"/>
              <a:gd name="connsiteY3" fmla="*/ 1318696 h 131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6089" h="1318696">
                <a:moveTo>
                  <a:pt x="0" y="731674"/>
                </a:moveTo>
                <a:cubicBezTo>
                  <a:pt x="392289" y="490844"/>
                  <a:pt x="784578" y="250015"/>
                  <a:pt x="1196622" y="144652"/>
                </a:cubicBezTo>
                <a:cubicBezTo>
                  <a:pt x="1608666" y="39289"/>
                  <a:pt x="2195688" y="-96178"/>
                  <a:pt x="2472266" y="99496"/>
                </a:cubicBezTo>
                <a:cubicBezTo>
                  <a:pt x="2748844" y="295170"/>
                  <a:pt x="2802466" y="806933"/>
                  <a:pt x="2856089" y="1318696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6576098" y="1445640"/>
            <a:ext cx="2100358" cy="34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Scanned cross section</a:t>
            </a:r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6696902" y="1812236"/>
            <a:ext cx="1872973" cy="16648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8113615" y="3477101"/>
            <a:ext cx="435714" cy="2890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/>
              <a:t>σ</a:t>
            </a:r>
            <a:r>
              <a:rPr lang="de-DE" sz="2000" smtClean="0"/>
              <a:t>(E)</a:t>
            </a:r>
            <a:endParaRPr lang="de-DE" sz="2000"/>
          </a:p>
        </p:txBody>
      </p:sp>
      <p:sp>
        <p:nvSpPr>
          <p:cNvPr id="25" name="Freihandform 24"/>
          <p:cNvSpPr/>
          <p:nvPr/>
        </p:nvSpPr>
        <p:spPr>
          <a:xfrm>
            <a:off x="6796843" y="1977551"/>
            <a:ext cx="1696536" cy="1131897"/>
          </a:xfrm>
          <a:custGeom>
            <a:avLst/>
            <a:gdLst>
              <a:gd name="connsiteX0" fmla="*/ 0 w 2494845"/>
              <a:gd name="connsiteY0" fmla="*/ 1027376 h 1068112"/>
              <a:gd name="connsiteX1" fmla="*/ 903111 w 2494845"/>
              <a:gd name="connsiteY1" fmla="*/ 914487 h 1068112"/>
              <a:gd name="connsiteX2" fmla="*/ 1365956 w 2494845"/>
              <a:gd name="connsiteY2" fmla="*/ 87 h 1068112"/>
              <a:gd name="connsiteX3" fmla="*/ 1738489 w 2494845"/>
              <a:gd name="connsiteY3" fmla="*/ 970931 h 1068112"/>
              <a:gd name="connsiteX4" fmla="*/ 2494845 w 2494845"/>
              <a:gd name="connsiteY4" fmla="*/ 982220 h 1068112"/>
              <a:gd name="connsiteX0" fmla="*/ 0 w 2494845"/>
              <a:gd name="connsiteY0" fmla="*/ 1028302 h 1069038"/>
              <a:gd name="connsiteX1" fmla="*/ 880533 w 2494845"/>
              <a:gd name="connsiteY1" fmla="*/ 791235 h 1069038"/>
              <a:gd name="connsiteX2" fmla="*/ 1365956 w 2494845"/>
              <a:gd name="connsiteY2" fmla="*/ 1013 h 1069038"/>
              <a:gd name="connsiteX3" fmla="*/ 1738489 w 2494845"/>
              <a:gd name="connsiteY3" fmla="*/ 971857 h 1069038"/>
              <a:gd name="connsiteX4" fmla="*/ 2494845 w 2494845"/>
              <a:gd name="connsiteY4" fmla="*/ 983146 h 1069038"/>
              <a:gd name="connsiteX0" fmla="*/ 0 w 2494845"/>
              <a:gd name="connsiteY0" fmla="*/ 1027328 h 1032545"/>
              <a:gd name="connsiteX1" fmla="*/ 880533 w 2494845"/>
              <a:gd name="connsiteY1" fmla="*/ 790261 h 1032545"/>
              <a:gd name="connsiteX2" fmla="*/ 1365956 w 2494845"/>
              <a:gd name="connsiteY2" fmla="*/ 39 h 1032545"/>
              <a:gd name="connsiteX3" fmla="*/ 1794934 w 2494845"/>
              <a:gd name="connsiteY3" fmla="*/ 824128 h 1032545"/>
              <a:gd name="connsiteX4" fmla="*/ 2494845 w 2494845"/>
              <a:gd name="connsiteY4" fmla="*/ 982172 h 1032545"/>
              <a:gd name="connsiteX0" fmla="*/ 0 w 2506134"/>
              <a:gd name="connsiteY0" fmla="*/ 1027328 h 1052143"/>
              <a:gd name="connsiteX1" fmla="*/ 880533 w 2506134"/>
              <a:gd name="connsiteY1" fmla="*/ 790261 h 1052143"/>
              <a:gd name="connsiteX2" fmla="*/ 1365956 w 2506134"/>
              <a:gd name="connsiteY2" fmla="*/ 39 h 1052143"/>
              <a:gd name="connsiteX3" fmla="*/ 1794934 w 2506134"/>
              <a:gd name="connsiteY3" fmla="*/ 824128 h 1052143"/>
              <a:gd name="connsiteX4" fmla="*/ 2506134 w 2506134"/>
              <a:gd name="connsiteY4" fmla="*/ 1027328 h 1052143"/>
              <a:gd name="connsiteX0" fmla="*/ 0 w 2506134"/>
              <a:gd name="connsiteY0" fmla="*/ 1027328 h 1034949"/>
              <a:gd name="connsiteX1" fmla="*/ 880533 w 2506134"/>
              <a:gd name="connsiteY1" fmla="*/ 790261 h 1034949"/>
              <a:gd name="connsiteX2" fmla="*/ 1365956 w 2506134"/>
              <a:gd name="connsiteY2" fmla="*/ 39 h 1034949"/>
              <a:gd name="connsiteX3" fmla="*/ 1794934 w 2506134"/>
              <a:gd name="connsiteY3" fmla="*/ 824128 h 1034949"/>
              <a:gd name="connsiteX4" fmla="*/ 2506134 w 2506134"/>
              <a:gd name="connsiteY4" fmla="*/ 1027328 h 1034949"/>
              <a:gd name="connsiteX0" fmla="*/ 0 w 2506134"/>
              <a:gd name="connsiteY0" fmla="*/ 1027328 h 1032545"/>
              <a:gd name="connsiteX1" fmla="*/ 880533 w 2506134"/>
              <a:gd name="connsiteY1" fmla="*/ 790261 h 1032545"/>
              <a:gd name="connsiteX2" fmla="*/ 1365956 w 2506134"/>
              <a:gd name="connsiteY2" fmla="*/ 39 h 1032545"/>
              <a:gd name="connsiteX3" fmla="*/ 1794934 w 2506134"/>
              <a:gd name="connsiteY3" fmla="*/ 824128 h 1032545"/>
              <a:gd name="connsiteX4" fmla="*/ 2506134 w 2506134"/>
              <a:gd name="connsiteY4" fmla="*/ 1027328 h 1032545"/>
              <a:gd name="connsiteX0" fmla="*/ 0 w 2348090"/>
              <a:gd name="connsiteY0" fmla="*/ 1038616 h 1043478"/>
              <a:gd name="connsiteX1" fmla="*/ 722489 w 2348090"/>
              <a:gd name="connsiteY1" fmla="*/ 790261 h 1043478"/>
              <a:gd name="connsiteX2" fmla="*/ 1207912 w 2348090"/>
              <a:gd name="connsiteY2" fmla="*/ 39 h 1043478"/>
              <a:gd name="connsiteX3" fmla="*/ 1636890 w 2348090"/>
              <a:gd name="connsiteY3" fmla="*/ 824128 h 1043478"/>
              <a:gd name="connsiteX4" fmla="*/ 2348090 w 2348090"/>
              <a:gd name="connsiteY4" fmla="*/ 1027328 h 1043478"/>
              <a:gd name="connsiteX0" fmla="*/ 0 w 2348090"/>
              <a:gd name="connsiteY0" fmla="*/ 1038616 h 1038616"/>
              <a:gd name="connsiteX1" fmla="*/ 722489 w 2348090"/>
              <a:gd name="connsiteY1" fmla="*/ 790261 h 1038616"/>
              <a:gd name="connsiteX2" fmla="*/ 1207912 w 2348090"/>
              <a:gd name="connsiteY2" fmla="*/ 39 h 1038616"/>
              <a:gd name="connsiteX3" fmla="*/ 1636890 w 2348090"/>
              <a:gd name="connsiteY3" fmla="*/ 824128 h 1038616"/>
              <a:gd name="connsiteX4" fmla="*/ 2348090 w 2348090"/>
              <a:gd name="connsiteY4" fmla="*/ 1027328 h 1038616"/>
              <a:gd name="connsiteX0" fmla="*/ 0 w 2348090"/>
              <a:gd name="connsiteY0" fmla="*/ 1038866 h 1038866"/>
              <a:gd name="connsiteX1" fmla="*/ 756355 w 2348090"/>
              <a:gd name="connsiteY1" fmla="*/ 734067 h 1038866"/>
              <a:gd name="connsiteX2" fmla="*/ 1207912 w 2348090"/>
              <a:gd name="connsiteY2" fmla="*/ 289 h 1038866"/>
              <a:gd name="connsiteX3" fmla="*/ 1636890 w 2348090"/>
              <a:gd name="connsiteY3" fmla="*/ 824378 h 1038866"/>
              <a:gd name="connsiteX4" fmla="*/ 2348090 w 2348090"/>
              <a:gd name="connsiteY4" fmla="*/ 1027578 h 1038866"/>
              <a:gd name="connsiteX0" fmla="*/ 0 w 2348090"/>
              <a:gd name="connsiteY0" fmla="*/ 1038890 h 1038890"/>
              <a:gd name="connsiteX1" fmla="*/ 756355 w 2348090"/>
              <a:gd name="connsiteY1" fmla="*/ 734091 h 1038890"/>
              <a:gd name="connsiteX2" fmla="*/ 1207912 w 2348090"/>
              <a:gd name="connsiteY2" fmla="*/ 313 h 1038890"/>
              <a:gd name="connsiteX3" fmla="*/ 1636890 w 2348090"/>
              <a:gd name="connsiteY3" fmla="*/ 824402 h 1038890"/>
              <a:gd name="connsiteX4" fmla="*/ 2348090 w 2348090"/>
              <a:gd name="connsiteY4" fmla="*/ 1027602 h 1038890"/>
              <a:gd name="connsiteX0" fmla="*/ 0 w 2348090"/>
              <a:gd name="connsiteY0" fmla="*/ 1038598 h 1038598"/>
              <a:gd name="connsiteX1" fmla="*/ 756355 w 2348090"/>
              <a:gd name="connsiteY1" fmla="*/ 733799 h 1038598"/>
              <a:gd name="connsiteX2" fmla="*/ 1207912 w 2348090"/>
              <a:gd name="connsiteY2" fmla="*/ 21 h 1038598"/>
              <a:gd name="connsiteX3" fmla="*/ 1591734 w 2348090"/>
              <a:gd name="connsiteY3" fmla="*/ 756377 h 1038598"/>
              <a:gd name="connsiteX4" fmla="*/ 2348090 w 2348090"/>
              <a:gd name="connsiteY4" fmla="*/ 1027310 h 1038598"/>
              <a:gd name="connsiteX0" fmla="*/ 0 w 2348090"/>
              <a:gd name="connsiteY0" fmla="*/ 1038598 h 1038598"/>
              <a:gd name="connsiteX1" fmla="*/ 756355 w 2348090"/>
              <a:gd name="connsiteY1" fmla="*/ 733799 h 1038598"/>
              <a:gd name="connsiteX2" fmla="*/ 1207912 w 2348090"/>
              <a:gd name="connsiteY2" fmla="*/ 21 h 1038598"/>
              <a:gd name="connsiteX3" fmla="*/ 1591734 w 2348090"/>
              <a:gd name="connsiteY3" fmla="*/ 756377 h 1038598"/>
              <a:gd name="connsiteX4" fmla="*/ 2348090 w 2348090"/>
              <a:gd name="connsiteY4" fmla="*/ 1027310 h 103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8090" h="1038598">
                <a:moveTo>
                  <a:pt x="0" y="1038598"/>
                </a:moveTo>
                <a:cubicBezTo>
                  <a:pt x="360304" y="1011317"/>
                  <a:pt x="566325" y="952050"/>
                  <a:pt x="756355" y="733799"/>
                </a:cubicBezTo>
                <a:cubicBezTo>
                  <a:pt x="946385" y="515548"/>
                  <a:pt x="1068682" y="-3742"/>
                  <a:pt x="1207912" y="21"/>
                </a:cubicBezTo>
                <a:cubicBezTo>
                  <a:pt x="1347142" y="3784"/>
                  <a:pt x="1446859" y="562584"/>
                  <a:pt x="1591734" y="756377"/>
                </a:cubicBezTo>
                <a:cubicBezTo>
                  <a:pt x="1736609" y="950170"/>
                  <a:pt x="2007542" y="990621"/>
                  <a:pt x="2348090" y="1027310"/>
                </a:cubicBez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25"/>
          <p:cNvCxnSpPr/>
          <p:nvPr/>
        </p:nvCxnSpPr>
        <p:spPr>
          <a:xfrm>
            <a:off x="6696902" y="3296273"/>
            <a:ext cx="187297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7380312" y="2695957"/>
            <a:ext cx="0" cy="399855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7380312" y="3300520"/>
            <a:ext cx="0" cy="1910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4563487" y="3848756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J/</a:t>
            </a:r>
            <a:r>
              <a:rPr lang="el-GR" sz="1600" smtClean="0">
                <a:latin typeface="Arev Sans"/>
                <a:ea typeface="Arev Sans"/>
              </a:rPr>
              <a:t>ψ</a:t>
            </a:r>
            <a:r>
              <a:rPr lang="de-DE" smtClean="0"/>
              <a:t> mass</a:t>
            </a:r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4128663" y="4272381"/>
            <a:ext cx="1883497" cy="16742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/>
          <p:cNvSpPr txBox="1"/>
          <p:nvPr/>
        </p:nvSpPr>
        <p:spPr>
          <a:xfrm>
            <a:off x="5689304" y="5946601"/>
            <a:ext cx="322856" cy="290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m</a:t>
            </a:r>
            <a:r>
              <a:rPr lang="de-DE" sz="2000" baseline="-25000" smtClean="0"/>
              <a:t>J</a:t>
            </a:r>
            <a:endParaRPr lang="de-DE" sz="2000" baseline="-25000"/>
          </a:p>
        </p:txBody>
      </p:sp>
      <p:sp>
        <p:nvSpPr>
          <p:cNvPr id="52" name="Freihandform 51"/>
          <p:cNvSpPr/>
          <p:nvPr/>
        </p:nvSpPr>
        <p:spPr>
          <a:xfrm>
            <a:off x="4245570" y="4533978"/>
            <a:ext cx="1706068" cy="963899"/>
          </a:xfrm>
          <a:custGeom>
            <a:avLst/>
            <a:gdLst>
              <a:gd name="connsiteX0" fmla="*/ 0 w 2494845"/>
              <a:gd name="connsiteY0" fmla="*/ 1027376 h 1068112"/>
              <a:gd name="connsiteX1" fmla="*/ 903111 w 2494845"/>
              <a:gd name="connsiteY1" fmla="*/ 914487 h 1068112"/>
              <a:gd name="connsiteX2" fmla="*/ 1365956 w 2494845"/>
              <a:gd name="connsiteY2" fmla="*/ 87 h 1068112"/>
              <a:gd name="connsiteX3" fmla="*/ 1738489 w 2494845"/>
              <a:gd name="connsiteY3" fmla="*/ 970931 h 1068112"/>
              <a:gd name="connsiteX4" fmla="*/ 2494845 w 2494845"/>
              <a:gd name="connsiteY4" fmla="*/ 982220 h 1068112"/>
              <a:gd name="connsiteX0" fmla="*/ 0 w 2494845"/>
              <a:gd name="connsiteY0" fmla="*/ 1028302 h 1069038"/>
              <a:gd name="connsiteX1" fmla="*/ 880533 w 2494845"/>
              <a:gd name="connsiteY1" fmla="*/ 791235 h 1069038"/>
              <a:gd name="connsiteX2" fmla="*/ 1365956 w 2494845"/>
              <a:gd name="connsiteY2" fmla="*/ 1013 h 1069038"/>
              <a:gd name="connsiteX3" fmla="*/ 1738489 w 2494845"/>
              <a:gd name="connsiteY3" fmla="*/ 971857 h 1069038"/>
              <a:gd name="connsiteX4" fmla="*/ 2494845 w 2494845"/>
              <a:gd name="connsiteY4" fmla="*/ 983146 h 1069038"/>
              <a:gd name="connsiteX0" fmla="*/ 0 w 2494845"/>
              <a:gd name="connsiteY0" fmla="*/ 1027328 h 1032545"/>
              <a:gd name="connsiteX1" fmla="*/ 880533 w 2494845"/>
              <a:gd name="connsiteY1" fmla="*/ 790261 h 1032545"/>
              <a:gd name="connsiteX2" fmla="*/ 1365956 w 2494845"/>
              <a:gd name="connsiteY2" fmla="*/ 39 h 1032545"/>
              <a:gd name="connsiteX3" fmla="*/ 1794934 w 2494845"/>
              <a:gd name="connsiteY3" fmla="*/ 824128 h 1032545"/>
              <a:gd name="connsiteX4" fmla="*/ 2494845 w 2494845"/>
              <a:gd name="connsiteY4" fmla="*/ 982172 h 1032545"/>
              <a:gd name="connsiteX0" fmla="*/ 0 w 2506134"/>
              <a:gd name="connsiteY0" fmla="*/ 1027328 h 1052143"/>
              <a:gd name="connsiteX1" fmla="*/ 880533 w 2506134"/>
              <a:gd name="connsiteY1" fmla="*/ 790261 h 1052143"/>
              <a:gd name="connsiteX2" fmla="*/ 1365956 w 2506134"/>
              <a:gd name="connsiteY2" fmla="*/ 39 h 1052143"/>
              <a:gd name="connsiteX3" fmla="*/ 1794934 w 2506134"/>
              <a:gd name="connsiteY3" fmla="*/ 824128 h 1052143"/>
              <a:gd name="connsiteX4" fmla="*/ 2506134 w 2506134"/>
              <a:gd name="connsiteY4" fmla="*/ 1027328 h 1052143"/>
              <a:gd name="connsiteX0" fmla="*/ 0 w 2506134"/>
              <a:gd name="connsiteY0" fmla="*/ 1027328 h 1034949"/>
              <a:gd name="connsiteX1" fmla="*/ 880533 w 2506134"/>
              <a:gd name="connsiteY1" fmla="*/ 790261 h 1034949"/>
              <a:gd name="connsiteX2" fmla="*/ 1365956 w 2506134"/>
              <a:gd name="connsiteY2" fmla="*/ 39 h 1034949"/>
              <a:gd name="connsiteX3" fmla="*/ 1794934 w 2506134"/>
              <a:gd name="connsiteY3" fmla="*/ 824128 h 1034949"/>
              <a:gd name="connsiteX4" fmla="*/ 2506134 w 2506134"/>
              <a:gd name="connsiteY4" fmla="*/ 1027328 h 1034949"/>
              <a:gd name="connsiteX0" fmla="*/ 0 w 2506134"/>
              <a:gd name="connsiteY0" fmla="*/ 1027328 h 1032545"/>
              <a:gd name="connsiteX1" fmla="*/ 880533 w 2506134"/>
              <a:gd name="connsiteY1" fmla="*/ 790261 h 1032545"/>
              <a:gd name="connsiteX2" fmla="*/ 1365956 w 2506134"/>
              <a:gd name="connsiteY2" fmla="*/ 39 h 1032545"/>
              <a:gd name="connsiteX3" fmla="*/ 1794934 w 2506134"/>
              <a:gd name="connsiteY3" fmla="*/ 824128 h 1032545"/>
              <a:gd name="connsiteX4" fmla="*/ 2506134 w 2506134"/>
              <a:gd name="connsiteY4" fmla="*/ 1027328 h 1032545"/>
              <a:gd name="connsiteX0" fmla="*/ 0 w 2348090"/>
              <a:gd name="connsiteY0" fmla="*/ 1038616 h 1043478"/>
              <a:gd name="connsiteX1" fmla="*/ 722489 w 2348090"/>
              <a:gd name="connsiteY1" fmla="*/ 790261 h 1043478"/>
              <a:gd name="connsiteX2" fmla="*/ 1207912 w 2348090"/>
              <a:gd name="connsiteY2" fmla="*/ 39 h 1043478"/>
              <a:gd name="connsiteX3" fmla="*/ 1636890 w 2348090"/>
              <a:gd name="connsiteY3" fmla="*/ 824128 h 1043478"/>
              <a:gd name="connsiteX4" fmla="*/ 2348090 w 2348090"/>
              <a:gd name="connsiteY4" fmla="*/ 1027328 h 1043478"/>
              <a:gd name="connsiteX0" fmla="*/ 0 w 2348090"/>
              <a:gd name="connsiteY0" fmla="*/ 1038616 h 1038616"/>
              <a:gd name="connsiteX1" fmla="*/ 722489 w 2348090"/>
              <a:gd name="connsiteY1" fmla="*/ 790261 h 1038616"/>
              <a:gd name="connsiteX2" fmla="*/ 1207912 w 2348090"/>
              <a:gd name="connsiteY2" fmla="*/ 39 h 1038616"/>
              <a:gd name="connsiteX3" fmla="*/ 1636890 w 2348090"/>
              <a:gd name="connsiteY3" fmla="*/ 824128 h 1038616"/>
              <a:gd name="connsiteX4" fmla="*/ 2348090 w 2348090"/>
              <a:gd name="connsiteY4" fmla="*/ 1027328 h 1038616"/>
              <a:gd name="connsiteX0" fmla="*/ 0 w 2348090"/>
              <a:gd name="connsiteY0" fmla="*/ 1038866 h 1038866"/>
              <a:gd name="connsiteX1" fmla="*/ 756355 w 2348090"/>
              <a:gd name="connsiteY1" fmla="*/ 734067 h 1038866"/>
              <a:gd name="connsiteX2" fmla="*/ 1207912 w 2348090"/>
              <a:gd name="connsiteY2" fmla="*/ 289 h 1038866"/>
              <a:gd name="connsiteX3" fmla="*/ 1636890 w 2348090"/>
              <a:gd name="connsiteY3" fmla="*/ 824378 h 1038866"/>
              <a:gd name="connsiteX4" fmla="*/ 2348090 w 2348090"/>
              <a:gd name="connsiteY4" fmla="*/ 1027578 h 1038866"/>
              <a:gd name="connsiteX0" fmla="*/ 0 w 2348090"/>
              <a:gd name="connsiteY0" fmla="*/ 1038890 h 1038890"/>
              <a:gd name="connsiteX1" fmla="*/ 756355 w 2348090"/>
              <a:gd name="connsiteY1" fmla="*/ 734091 h 1038890"/>
              <a:gd name="connsiteX2" fmla="*/ 1207912 w 2348090"/>
              <a:gd name="connsiteY2" fmla="*/ 313 h 1038890"/>
              <a:gd name="connsiteX3" fmla="*/ 1636890 w 2348090"/>
              <a:gd name="connsiteY3" fmla="*/ 824402 h 1038890"/>
              <a:gd name="connsiteX4" fmla="*/ 2348090 w 2348090"/>
              <a:gd name="connsiteY4" fmla="*/ 1027602 h 1038890"/>
              <a:gd name="connsiteX0" fmla="*/ 0 w 2348090"/>
              <a:gd name="connsiteY0" fmla="*/ 1038598 h 1038598"/>
              <a:gd name="connsiteX1" fmla="*/ 756355 w 2348090"/>
              <a:gd name="connsiteY1" fmla="*/ 733799 h 1038598"/>
              <a:gd name="connsiteX2" fmla="*/ 1207912 w 2348090"/>
              <a:gd name="connsiteY2" fmla="*/ 21 h 1038598"/>
              <a:gd name="connsiteX3" fmla="*/ 1591734 w 2348090"/>
              <a:gd name="connsiteY3" fmla="*/ 756377 h 1038598"/>
              <a:gd name="connsiteX4" fmla="*/ 2348090 w 2348090"/>
              <a:gd name="connsiteY4" fmla="*/ 1027310 h 1038598"/>
              <a:gd name="connsiteX0" fmla="*/ 0 w 2348090"/>
              <a:gd name="connsiteY0" fmla="*/ 1038598 h 1038598"/>
              <a:gd name="connsiteX1" fmla="*/ 756355 w 2348090"/>
              <a:gd name="connsiteY1" fmla="*/ 733799 h 1038598"/>
              <a:gd name="connsiteX2" fmla="*/ 1207912 w 2348090"/>
              <a:gd name="connsiteY2" fmla="*/ 21 h 1038598"/>
              <a:gd name="connsiteX3" fmla="*/ 1591734 w 2348090"/>
              <a:gd name="connsiteY3" fmla="*/ 756377 h 1038598"/>
              <a:gd name="connsiteX4" fmla="*/ 2348090 w 2348090"/>
              <a:gd name="connsiteY4" fmla="*/ 1027310 h 103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8090" h="1038598">
                <a:moveTo>
                  <a:pt x="0" y="1038598"/>
                </a:moveTo>
                <a:cubicBezTo>
                  <a:pt x="360304" y="1011317"/>
                  <a:pt x="566325" y="952050"/>
                  <a:pt x="756355" y="733799"/>
                </a:cubicBezTo>
                <a:cubicBezTo>
                  <a:pt x="946385" y="515548"/>
                  <a:pt x="1068682" y="-3742"/>
                  <a:pt x="1207912" y="21"/>
                </a:cubicBezTo>
                <a:cubicBezTo>
                  <a:pt x="1347142" y="3784"/>
                  <a:pt x="1446859" y="562584"/>
                  <a:pt x="1591734" y="756377"/>
                </a:cubicBezTo>
                <a:cubicBezTo>
                  <a:pt x="1736609" y="950170"/>
                  <a:pt x="2007542" y="990621"/>
                  <a:pt x="2348090" y="1027310"/>
                </a:cubicBez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3" name="Gerade Verbindung 52"/>
          <p:cNvCxnSpPr/>
          <p:nvPr/>
        </p:nvCxnSpPr>
        <p:spPr>
          <a:xfrm>
            <a:off x="4128663" y="5497877"/>
            <a:ext cx="188349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4966350" y="465313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008000"/>
                </a:solidFill>
              </a:rPr>
              <a:t>S</a:t>
            </a:r>
            <a:endParaRPr lang="de-DE" sz="2400">
              <a:solidFill>
                <a:srgbClr val="008000"/>
              </a:solidFill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4128664" y="5497877"/>
            <a:ext cx="1872208" cy="439432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4932040" y="5475323"/>
            <a:ext cx="50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C00000"/>
                </a:solidFill>
              </a:rPr>
              <a:t>B</a:t>
            </a:r>
            <a:r>
              <a:rPr lang="de-DE" sz="2000" baseline="-25000" smtClean="0">
                <a:solidFill>
                  <a:srgbClr val="C00000"/>
                </a:solidFill>
              </a:rPr>
              <a:t>hd</a:t>
            </a:r>
            <a:endParaRPr lang="de-DE" sz="2000" baseline="-25000">
              <a:solidFill>
                <a:srgbClr val="C00000"/>
              </a:solidFill>
            </a:endParaRPr>
          </a:p>
        </p:txBody>
      </p:sp>
      <p:sp>
        <p:nvSpPr>
          <p:cNvPr id="54" name="Freihandform 53"/>
          <p:cNvSpPr/>
          <p:nvPr/>
        </p:nvSpPr>
        <p:spPr>
          <a:xfrm>
            <a:off x="5364088" y="4365104"/>
            <a:ext cx="2016224" cy="727836"/>
          </a:xfrm>
          <a:custGeom>
            <a:avLst/>
            <a:gdLst>
              <a:gd name="connsiteX0" fmla="*/ 0 w 2856089"/>
              <a:gd name="connsiteY0" fmla="*/ 731674 h 1318696"/>
              <a:gd name="connsiteX1" fmla="*/ 1196622 w 2856089"/>
              <a:gd name="connsiteY1" fmla="*/ 144652 h 1318696"/>
              <a:gd name="connsiteX2" fmla="*/ 2472266 w 2856089"/>
              <a:gd name="connsiteY2" fmla="*/ 99496 h 1318696"/>
              <a:gd name="connsiteX3" fmla="*/ 2856089 w 2856089"/>
              <a:gd name="connsiteY3" fmla="*/ 1318696 h 131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6089" h="1318696">
                <a:moveTo>
                  <a:pt x="0" y="731674"/>
                </a:moveTo>
                <a:cubicBezTo>
                  <a:pt x="392289" y="490844"/>
                  <a:pt x="784578" y="250015"/>
                  <a:pt x="1196622" y="144652"/>
                </a:cubicBezTo>
                <a:cubicBezTo>
                  <a:pt x="1608666" y="39289"/>
                  <a:pt x="2195688" y="-96178"/>
                  <a:pt x="2472266" y="99496"/>
                </a:cubicBezTo>
                <a:cubicBezTo>
                  <a:pt x="2748844" y="295170"/>
                  <a:pt x="2802466" y="806933"/>
                  <a:pt x="2856089" y="1318696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Textfeld 58"/>
          <p:cNvSpPr txBox="1"/>
          <p:nvPr/>
        </p:nvSpPr>
        <p:spPr>
          <a:xfrm>
            <a:off x="6576098" y="3893912"/>
            <a:ext cx="2100358" cy="34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Scanned cross section</a:t>
            </a:r>
            <a:endParaRPr lang="de-DE"/>
          </a:p>
        </p:txBody>
      </p:sp>
      <p:sp>
        <p:nvSpPr>
          <p:cNvPr id="60" name="Rechteck 59"/>
          <p:cNvSpPr/>
          <p:nvPr/>
        </p:nvSpPr>
        <p:spPr>
          <a:xfrm>
            <a:off x="6696902" y="4260508"/>
            <a:ext cx="1872973" cy="16648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feld 60"/>
          <p:cNvSpPr txBox="1"/>
          <p:nvPr/>
        </p:nvSpPr>
        <p:spPr>
          <a:xfrm>
            <a:off x="8113615" y="5925373"/>
            <a:ext cx="435714" cy="2890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/>
              <a:t>σ</a:t>
            </a:r>
            <a:r>
              <a:rPr lang="de-DE" sz="2000" smtClean="0"/>
              <a:t>(E)</a:t>
            </a:r>
            <a:endParaRPr lang="de-DE" sz="2000"/>
          </a:p>
        </p:txBody>
      </p:sp>
      <p:sp>
        <p:nvSpPr>
          <p:cNvPr id="64" name="Textfeld 63"/>
          <p:cNvSpPr txBox="1"/>
          <p:nvPr/>
        </p:nvSpPr>
        <p:spPr>
          <a:xfrm>
            <a:off x="539552" y="5301208"/>
            <a:ext cx="3022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smtClean="0"/>
              <a:t>Show 2. method here</a:t>
            </a:r>
          </a:p>
          <a:p>
            <a:pPr algn="ctr"/>
            <a:r>
              <a:rPr lang="de-DE" sz="2000" smtClean="0"/>
              <a:t>being slightly better than 1.</a:t>
            </a:r>
            <a:endParaRPr lang="de-DE" sz="2000"/>
          </a:p>
        </p:txBody>
      </p:sp>
      <p:sp>
        <p:nvSpPr>
          <p:cNvPr id="58" name="Freihandform 57"/>
          <p:cNvSpPr/>
          <p:nvPr/>
        </p:nvSpPr>
        <p:spPr>
          <a:xfrm>
            <a:off x="4249647" y="2644668"/>
            <a:ext cx="1706068" cy="401714"/>
          </a:xfrm>
          <a:custGeom>
            <a:avLst/>
            <a:gdLst>
              <a:gd name="connsiteX0" fmla="*/ 0 w 2494845"/>
              <a:gd name="connsiteY0" fmla="*/ 1027376 h 1068112"/>
              <a:gd name="connsiteX1" fmla="*/ 903111 w 2494845"/>
              <a:gd name="connsiteY1" fmla="*/ 914487 h 1068112"/>
              <a:gd name="connsiteX2" fmla="*/ 1365956 w 2494845"/>
              <a:gd name="connsiteY2" fmla="*/ 87 h 1068112"/>
              <a:gd name="connsiteX3" fmla="*/ 1738489 w 2494845"/>
              <a:gd name="connsiteY3" fmla="*/ 970931 h 1068112"/>
              <a:gd name="connsiteX4" fmla="*/ 2494845 w 2494845"/>
              <a:gd name="connsiteY4" fmla="*/ 982220 h 1068112"/>
              <a:gd name="connsiteX0" fmla="*/ 0 w 2494845"/>
              <a:gd name="connsiteY0" fmla="*/ 1028302 h 1069038"/>
              <a:gd name="connsiteX1" fmla="*/ 880533 w 2494845"/>
              <a:gd name="connsiteY1" fmla="*/ 791235 h 1069038"/>
              <a:gd name="connsiteX2" fmla="*/ 1365956 w 2494845"/>
              <a:gd name="connsiteY2" fmla="*/ 1013 h 1069038"/>
              <a:gd name="connsiteX3" fmla="*/ 1738489 w 2494845"/>
              <a:gd name="connsiteY3" fmla="*/ 971857 h 1069038"/>
              <a:gd name="connsiteX4" fmla="*/ 2494845 w 2494845"/>
              <a:gd name="connsiteY4" fmla="*/ 983146 h 1069038"/>
              <a:gd name="connsiteX0" fmla="*/ 0 w 2494845"/>
              <a:gd name="connsiteY0" fmla="*/ 1027328 h 1032545"/>
              <a:gd name="connsiteX1" fmla="*/ 880533 w 2494845"/>
              <a:gd name="connsiteY1" fmla="*/ 790261 h 1032545"/>
              <a:gd name="connsiteX2" fmla="*/ 1365956 w 2494845"/>
              <a:gd name="connsiteY2" fmla="*/ 39 h 1032545"/>
              <a:gd name="connsiteX3" fmla="*/ 1794934 w 2494845"/>
              <a:gd name="connsiteY3" fmla="*/ 824128 h 1032545"/>
              <a:gd name="connsiteX4" fmla="*/ 2494845 w 2494845"/>
              <a:gd name="connsiteY4" fmla="*/ 982172 h 1032545"/>
              <a:gd name="connsiteX0" fmla="*/ 0 w 2506134"/>
              <a:gd name="connsiteY0" fmla="*/ 1027328 h 1052143"/>
              <a:gd name="connsiteX1" fmla="*/ 880533 w 2506134"/>
              <a:gd name="connsiteY1" fmla="*/ 790261 h 1052143"/>
              <a:gd name="connsiteX2" fmla="*/ 1365956 w 2506134"/>
              <a:gd name="connsiteY2" fmla="*/ 39 h 1052143"/>
              <a:gd name="connsiteX3" fmla="*/ 1794934 w 2506134"/>
              <a:gd name="connsiteY3" fmla="*/ 824128 h 1052143"/>
              <a:gd name="connsiteX4" fmla="*/ 2506134 w 2506134"/>
              <a:gd name="connsiteY4" fmla="*/ 1027328 h 1052143"/>
              <a:gd name="connsiteX0" fmla="*/ 0 w 2506134"/>
              <a:gd name="connsiteY0" fmla="*/ 1027328 h 1034949"/>
              <a:gd name="connsiteX1" fmla="*/ 880533 w 2506134"/>
              <a:gd name="connsiteY1" fmla="*/ 790261 h 1034949"/>
              <a:gd name="connsiteX2" fmla="*/ 1365956 w 2506134"/>
              <a:gd name="connsiteY2" fmla="*/ 39 h 1034949"/>
              <a:gd name="connsiteX3" fmla="*/ 1794934 w 2506134"/>
              <a:gd name="connsiteY3" fmla="*/ 824128 h 1034949"/>
              <a:gd name="connsiteX4" fmla="*/ 2506134 w 2506134"/>
              <a:gd name="connsiteY4" fmla="*/ 1027328 h 1034949"/>
              <a:gd name="connsiteX0" fmla="*/ 0 w 2506134"/>
              <a:gd name="connsiteY0" fmla="*/ 1027328 h 1032545"/>
              <a:gd name="connsiteX1" fmla="*/ 880533 w 2506134"/>
              <a:gd name="connsiteY1" fmla="*/ 790261 h 1032545"/>
              <a:gd name="connsiteX2" fmla="*/ 1365956 w 2506134"/>
              <a:gd name="connsiteY2" fmla="*/ 39 h 1032545"/>
              <a:gd name="connsiteX3" fmla="*/ 1794934 w 2506134"/>
              <a:gd name="connsiteY3" fmla="*/ 824128 h 1032545"/>
              <a:gd name="connsiteX4" fmla="*/ 2506134 w 2506134"/>
              <a:gd name="connsiteY4" fmla="*/ 1027328 h 1032545"/>
              <a:gd name="connsiteX0" fmla="*/ 0 w 2348090"/>
              <a:gd name="connsiteY0" fmla="*/ 1038616 h 1043478"/>
              <a:gd name="connsiteX1" fmla="*/ 722489 w 2348090"/>
              <a:gd name="connsiteY1" fmla="*/ 790261 h 1043478"/>
              <a:gd name="connsiteX2" fmla="*/ 1207912 w 2348090"/>
              <a:gd name="connsiteY2" fmla="*/ 39 h 1043478"/>
              <a:gd name="connsiteX3" fmla="*/ 1636890 w 2348090"/>
              <a:gd name="connsiteY3" fmla="*/ 824128 h 1043478"/>
              <a:gd name="connsiteX4" fmla="*/ 2348090 w 2348090"/>
              <a:gd name="connsiteY4" fmla="*/ 1027328 h 1043478"/>
              <a:gd name="connsiteX0" fmla="*/ 0 w 2348090"/>
              <a:gd name="connsiteY0" fmla="*/ 1038616 h 1038616"/>
              <a:gd name="connsiteX1" fmla="*/ 722489 w 2348090"/>
              <a:gd name="connsiteY1" fmla="*/ 790261 h 1038616"/>
              <a:gd name="connsiteX2" fmla="*/ 1207912 w 2348090"/>
              <a:gd name="connsiteY2" fmla="*/ 39 h 1038616"/>
              <a:gd name="connsiteX3" fmla="*/ 1636890 w 2348090"/>
              <a:gd name="connsiteY3" fmla="*/ 824128 h 1038616"/>
              <a:gd name="connsiteX4" fmla="*/ 2348090 w 2348090"/>
              <a:gd name="connsiteY4" fmla="*/ 1027328 h 1038616"/>
              <a:gd name="connsiteX0" fmla="*/ 0 w 2348090"/>
              <a:gd name="connsiteY0" fmla="*/ 1038866 h 1038866"/>
              <a:gd name="connsiteX1" fmla="*/ 756355 w 2348090"/>
              <a:gd name="connsiteY1" fmla="*/ 734067 h 1038866"/>
              <a:gd name="connsiteX2" fmla="*/ 1207912 w 2348090"/>
              <a:gd name="connsiteY2" fmla="*/ 289 h 1038866"/>
              <a:gd name="connsiteX3" fmla="*/ 1636890 w 2348090"/>
              <a:gd name="connsiteY3" fmla="*/ 824378 h 1038866"/>
              <a:gd name="connsiteX4" fmla="*/ 2348090 w 2348090"/>
              <a:gd name="connsiteY4" fmla="*/ 1027578 h 1038866"/>
              <a:gd name="connsiteX0" fmla="*/ 0 w 2348090"/>
              <a:gd name="connsiteY0" fmla="*/ 1038890 h 1038890"/>
              <a:gd name="connsiteX1" fmla="*/ 756355 w 2348090"/>
              <a:gd name="connsiteY1" fmla="*/ 734091 h 1038890"/>
              <a:gd name="connsiteX2" fmla="*/ 1207912 w 2348090"/>
              <a:gd name="connsiteY2" fmla="*/ 313 h 1038890"/>
              <a:gd name="connsiteX3" fmla="*/ 1636890 w 2348090"/>
              <a:gd name="connsiteY3" fmla="*/ 824402 h 1038890"/>
              <a:gd name="connsiteX4" fmla="*/ 2348090 w 2348090"/>
              <a:gd name="connsiteY4" fmla="*/ 1027602 h 1038890"/>
              <a:gd name="connsiteX0" fmla="*/ 0 w 2348090"/>
              <a:gd name="connsiteY0" fmla="*/ 1038598 h 1038598"/>
              <a:gd name="connsiteX1" fmla="*/ 756355 w 2348090"/>
              <a:gd name="connsiteY1" fmla="*/ 733799 h 1038598"/>
              <a:gd name="connsiteX2" fmla="*/ 1207912 w 2348090"/>
              <a:gd name="connsiteY2" fmla="*/ 21 h 1038598"/>
              <a:gd name="connsiteX3" fmla="*/ 1591734 w 2348090"/>
              <a:gd name="connsiteY3" fmla="*/ 756377 h 1038598"/>
              <a:gd name="connsiteX4" fmla="*/ 2348090 w 2348090"/>
              <a:gd name="connsiteY4" fmla="*/ 1027310 h 1038598"/>
              <a:gd name="connsiteX0" fmla="*/ 0 w 2348090"/>
              <a:gd name="connsiteY0" fmla="*/ 1038598 h 1038598"/>
              <a:gd name="connsiteX1" fmla="*/ 756355 w 2348090"/>
              <a:gd name="connsiteY1" fmla="*/ 733799 h 1038598"/>
              <a:gd name="connsiteX2" fmla="*/ 1207912 w 2348090"/>
              <a:gd name="connsiteY2" fmla="*/ 21 h 1038598"/>
              <a:gd name="connsiteX3" fmla="*/ 1591734 w 2348090"/>
              <a:gd name="connsiteY3" fmla="*/ 756377 h 1038598"/>
              <a:gd name="connsiteX4" fmla="*/ 2348090 w 2348090"/>
              <a:gd name="connsiteY4" fmla="*/ 1027310 h 103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8090" h="1038598">
                <a:moveTo>
                  <a:pt x="0" y="1038598"/>
                </a:moveTo>
                <a:cubicBezTo>
                  <a:pt x="360304" y="1011317"/>
                  <a:pt x="566325" y="952050"/>
                  <a:pt x="756355" y="733799"/>
                </a:cubicBezTo>
                <a:cubicBezTo>
                  <a:pt x="946385" y="515548"/>
                  <a:pt x="1068682" y="-3742"/>
                  <a:pt x="1207912" y="21"/>
                </a:cubicBezTo>
                <a:cubicBezTo>
                  <a:pt x="1347142" y="3784"/>
                  <a:pt x="1446859" y="562584"/>
                  <a:pt x="1591734" y="756377"/>
                </a:cubicBezTo>
                <a:cubicBezTo>
                  <a:pt x="1736609" y="950170"/>
                  <a:pt x="2007542" y="990621"/>
                  <a:pt x="2348090" y="102731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Textfeld 62"/>
          <p:cNvSpPr txBox="1"/>
          <p:nvPr/>
        </p:nvSpPr>
        <p:spPr>
          <a:xfrm>
            <a:off x="4905188" y="2659490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0000FF"/>
                </a:solidFill>
              </a:rPr>
              <a:t>B</a:t>
            </a:r>
            <a:r>
              <a:rPr lang="de-DE" sz="2000" baseline="-25000" smtClean="0">
                <a:solidFill>
                  <a:srgbClr val="0000FF"/>
                </a:solidFill>
              </a:rPr>
              <a:t>nr</a:t>
            </a:r>
            <a:endParaRPr lang="de-DE" sz="2000" baseline="-25000">
              <a:solidFill>
                <a:srgbClr val="0000FF"/>
              </a:solidFill>
            </a:endParaRPr>
          </a:p>
        </p:txBody>
      </p:sp>
      <p:cxnSp>
        <p:nvCxnSpPr>
          <p:cNvPr id="65" name="Gerade Verbindung 64"/>
          <p:cNvCxnSpPr/>
          <p:nvPr/>
        </p:nvCxnSpPr>
        <p:spPr>
          <a:xfrm>
            <a:off x="6697608" y="3114116"/>
            <a:ext cx="1872973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/>
          <p:nvPr/>
        </p:nvCxnSpPr>
        <p:spPr>
          <a:xfrm>
            <a:off x="7381018" y="3118363"/>
            <a:ext cx="0" cy="19103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ihandform 66"/>
          <p:cNvSpPr/>
          <p:nvPr/>
        </p:nvSpPr>
        <p:spPr>
          <a:xfrm>
            <a:off x="4250101" y="5102300"/>
            <a:ext cx="1706068" cy="401714"/>
          </a:xfrm>
          <a:custGeom>
            <a:avLst/>
            <a:gdLst>
              <a:gd name="connsiteX0" fmla="*/ 0 w 2494845"/>
              <a:gd name="connsiteY0" fmla="*/ 1027376 h 1068112"/>
              <a:gd name="connsiteX1" fmla="*/ 903111 w 2494845"/>
              <a:gd name="connsiteY1" fmla="*/ 914487 h 1068112"/>
              <a:gd name="connsiteX2" fmla="*/ 1365956 w 2494845"/>
              <a:gd name="connsiteY2" fmla="*/ 87 h 1068112"/>
              <a:gd name="connsiteX3" fmla="*/ 1738489 w 2494845"/>
              <a:gd name="connsiteY3" fmla="*/ 970931 h 1068112"/>
              <a:gd name="connsiteX4" fmla="*/ 2494845 w 2494845"/>
              <a:gd name="connsiteY4" fmla="*/ 982220 h 1068112"/>
              <a:gd name="connsiteX0" fmla="*/ 0 w 2494845"/>
              <a:gd name="connsiteY0" fmla="*/ 1028302 h 1069038"/>
              <a:gd name="connsiteX1" fmla="*/ 880533 w 2494845"/>
              <a:gd name="connsiteY1" fmla="*/ 791235 h 1069038"/>
              <a:gd name="connsiteX2" fmla="*/ 1365956 w 2494845"/>
              <a:gd name="connsiteY2" fmla="*/ 1013 h 1069038"/>
              <a:gd name="connsiteX3" fmla="*/ 1738489 w 2494845"/>
              <a:gd name="connsiteY3" fmla="*/ 971857 h 1069038"/>
              <a:gd name="connsiteX4" fmla="*/ 2494845 w 2494845"/>
              <a:gd name="connsiteY4" fmla="*/ 983146 h 1069038"/>
              <a:gd name="connsiteX0" fmla="*/ 0 w 2494845"/>
              <a:gd name="connsiteY0" fmla="*/ 1027328 h 1032545"/>
              <a:gd name="connsiteX1" fmla="*/ 880533 w 2494845"/>
              <a:gd name="connsiteY1" fmla="*/ 790261 h 1032545"/>
              <a:gd name="connsiteX2" fmla="*/ 1365956 w 2494845"/>
              <a:gd name="connsiteY2" fmla="*/ 39 h 1032545"/>
              <a:gd name="connsiteX3" fmla="*/ 1794934 w 2494845"/>
              <a:gd name="connsiteY3" fmla="*/ 824128 h 1032545"/>
              <a:gd name="connsiteX4" fmla="*/ 2494845 w 2494845"/>
              <a:gd name="connsiteY4" fmla="*/ 982172 h 1032545"/>
              <a:gd name="connsiteX0" fmla="*/ 0 w 2506134"/>
              <a:gd name="connsiteY0" fmla="*/ 1027328 h 1052143"/>
              <a:gd name="connsiteX1" fmla="*/ 880533 w 2506134"/>
              <a:gd name="connsiteY1" fmla="*/ 790261 h 1052143"/>
              <a:gd name="connsiteX2" fmla="*/ 1365956 w 2506134"/>
              <a:gd name="connsiteY2" fmla="*/ 39 h 1052143"/>
              <a:gd name="connsiteX3" fmla="*/ 1794934 w 2506134"/>
              <a:gd name="connsiteY3" fmla="*/ 824128 h 1052143"/>
              <a:gd name="connsiteX4" fmla="*/ 2506134 w 2506134"/>
              <a:gd name="connsiteY4" fmla="*/ 1027328 h 1052143"/>
              <a:gd name="connsiteX0" fmla="*/ 0 w 2506134"/>
              <a:gd name="connsiteY0" fmla="*/ 1027328 h 1034949"/>
              <a:gd name="connsiteX1" fmla="*/ 880533 w 2506134"/>
              <a:gd name="connsiteY1" fmla="*/ 790261 h 1034949"/>
              <a:gd name="connsiteX2" fmla="*/ 1365956 w 2506134"/>
              <a:gd name="connsiteY2" fmla="*/ 39 h 1034949"/>
              <a:gd name="connsiteX3" fmla="*/ 1794934 w 2506134"/>
              <a:gd name="connsiteY3" fmla="*/ 824128 h 1034949"/>
              <a:gd name="connsiteX4" fmla="*/ 2506134 w 2506134"/>
              <a:gd name="connsiteY4" fmla="*/ 1027328 h 1034949"/>
              <a:gd name="connsiteX0" fmla="*/ 0 w 2506134"/>
              <a:gd name="connsiteY0" fmla="*/ 1027328 h 1032545"/>
              <a:gd name="connsiteX1" fmla="*/ 880533 w 2506134"/>
              <a:gd name="connsiteY1" fmla="*/ 790261 h 1032545"/>
              <a:gd name="connsiteX2" fmla="*/ 1365956 w 2506134"/>
              <a:gd name="connsiteY2" fmla="*/ 39 h 1032545"/>
              <a:gd name="connsiteX3" fmla="*/ 1794934 w 2506134"/>
              <a:gd name="connsiteY3" fmla="*/ 824128 h 1032545"/>
              <a:gd name="connsiteX4" fmla="*/ 2506134 w 2506134"/>
              <a:gd name="connsiteY4" fmla="*/ 1027328 h 1032545"/>
              <a:gd name="connsiteX0" fmla="*/ 0 w 2348090"/>
              <a:gd name="connsiteY0" fmla="*/ 1038616 h 1043478"/>
              <a:gd name="connsiteX1" fmla="*/ 722489 w 2348090"/>
              <a:gd name="connsiteY1" fmla="*/ 790261 h 1043478"/>
              <a:gd name="connsiteX2" fmla="*/ 1207912 w 2348090"/>
              <a:gd name="connsiteY2" fmla="*/ 39 h 1043478"/>
              <a:gd name="connsiteX3" fmla="*/ 1636890 w 2348090"/>
              <a:gd name="connsiteY3" fmla="*/ 824128 h 1043478"/>
              <a:gd name="connsiteX4" fmla="*/ 2348090 w 2348090"/>
              <a:gd name="connsiteY4" fmla="*/ 1027328 h 1043478"/>
              <a:gd name="connsiteX0" fmla="*/ 0 w 2348090"/>
              <a:gd name="connsiteY0" fmla="*/ 1038616 h 1038616"/>
              <a:gd name="connsiteX1" fmla="*/ 722489 w 2348090"/>
              <a:gd name="connsiteY1" fmla="*/ 790261 h 1038616"/>
              <a:gd name="connsiteX2" fmla="*/ 1207912 w 2348090"/>
              <a:gd name="connsiteY2" fmla="*/ 39 h 1038616"/>
              <a:gd name="connsiteX3" fmla="*/ 1636890 w 2348090"/>
              <a:gd name="connsiteY3" fmla="*/ 824128 h 1038616"/>
              <a:gd name="connsiteX4" fmla="*/ 2348090 w 2348090"/>
              <a:gd name="connsiteY4" fmla="*/ 1027328 h 1038616"/>
              <a:gd name="connsiteX0" fmla="*/ 0 w 2348090"/>
              <a:gd name="connsiteY0" fmla="*/ 1038866 h 1038866"/>
              <a:gd name="connsiteX1" fmla="*/ 756355 w 2348090"/>
              <a:gd name="connsiteY1" fmla="*/ 734067 h 1038866"/>
              <a:gd name="connsiteX2" fmla="*/ 1207912 w 2348090"/>
              <a:gd name="connsiteY2" fmla="*/ 289 h 1038866"/>
              <a:gd name="connsiteX3" fmla="*/ 1636890 w 2348090"/>
              <a:gd name="connsiteY3" fmla="*/ 824378 h 1038866"/>
              <a:gd name="connsiteX4" fmla="*/ 2348090 w 2348090"/>
              <a:gd name="connsiteY4" fmla="*/ 1027578 h 1038866"/>
              <a:gd name="connsiteX0" fmla="*/ 0 w 2348090"/>
              <a:gd name="connsiteY0" fmla="*/ 1038890 h 1038890"/>
              <a:gd name="connsiteX1" fmla="*/ 756355 w 2348090"/>
              <a:gd name="connsiteY1" fmla="*/ 734091 h 1038890"/>
              <a:gd name="connsiteX2" fmla="*/ 1207912 w 2348090"/>
              <a:gd name="connsiteY2" fmla="*/ 313 h 1038890"/>
              <a:gd name="connsiteX3" fmla="*/ 1636890 w 2348090"/>
              <a:gd name="connsiteY3" fmla="*/ 824402 h 1038890"/>
              <a:gd name="connsiteX4" fmla="*/ 2348090 w 2348090"/>
              <a:gd name="connsiteY4" fmla="*/ 1027602 h 1038890"/>
              <a:gd name="connsiteX0" fmla="*/ 0 w 2348090"/>
              <a:gd name="connsiteY0" fmla="*/ 1038598 h 1038598"/>
              <a:gd name="connsiteX1" fmla="*/ 756355 w 2348090"/>
              <a:gd name="connsiteY1" fmla="*/ 733799 h 1038598"/>
              <a:gd name="connsiteX2" fmla="*/ 1207912 w 2348090"/>
              <a:gd name="connsiteY2" fmla="*/ 21 h 1038598"/>
              <a:gd name="connsiteX3" fmla="*/ 1591734 w 2348090"/>
              <a:gd name="connsiteY3" fmla="*/ 756377 h 1038598"/>
              <a:gd name="connsiteX4" fmla="*/ 2348090 w 2348090"/>
              <a:gd name="connsiteY4" fmla="*/ 1027310 h 1038598"/>
              <a:gd name="connsiteX0" fmla="*/ 0 w 2348090"/>
              <a:gd name="connsiteY0" fmla="*/ 1038598 h 1038598"/>
              <a:gd name="connsiteX1" fmla="*/ 756355 w 2348090"/>
              <a:gd name="connsiteY1" fmla="*/ 733799 h 1038598"/>
              <a:gd name="connsiteX2" fmla="*/ 1207912 w 2348090"/>
              <a:gd name="connsiteY2" fmla="*/ 21 h 1038598"/>
              <a:gd name="connsiteX3" fmla="*/ 1591734 w 2348090"/>
              <a:gd name="connsiteY3" fmla="*/ 756377 h 1038598"/>
              <a:gd name="connsiteX4" fmla="*/ 2348090 w 2348090"/>
              <a:gd name="connsiteY4" fmla="*/ 1027310 h 103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8090" h="1038598">
                <a:moveTo>
                  <a:pt x="0" y="1038598"/>
                </a:moveTo>
                <a:cubicBezTo>
                  <a:pt x="360304" y="1011317"/>
                  <a:pt x="566325" y="952050"/>
                  <a:pt x="756355" y="733799"/>
                </a:cubicBezTo>
                <a:cubicBezTo>
                  <a:pt x="946385" y="515548"/>
                  <a:pt x="1068682" y="-3742"/>
                  <a:pt x="1207912" y="21"/>
                </a:cubicBezTo>
                <a:cubicBezTo>
                  <a:pt x="1347142" y="3784"/>
                  <a:pt x="1446859" y="562584"/>
                  <a:pt x="1591734" y="756377"/>
                </a:cubicBezTo>
                <a:cubicBezTo>
                  <a:pt x="1736609" y="950170"/>
                  <a:pt x="2007542" y="990621"/>
                  <a:pt x="2348090" y="102731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Textfeld 67"/>
          <p:cNvSpPr txBox="1"/>
          <p:nvPr/>
        </p:nvSpPr>
        <p:spPr>
          <a:xfrm>
            <a:off x="4905642" y="5117122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0000FF"/>
                </a:solidFill>
              </a:rPr>
              <a:t>B</a:t>
            </a:r>
            <a:r>
              <a:rPr lang="de-DE" sz="2000" baseline="-25000" smtClean="0">
                <a:solidFill>
                  <a:srgbClr val="0000FF"/>
                </a:solidFill>
              </a:rPr>
              <a:t>nr</a:t>
            </a:r>
            <a:endParaRPr lang="de-DE" sz="2000" baseline="-25000">
              <a:solidFill>
                <a:srgbClr val="0000FF"/>
              </a:solidFill>
            </a:endParaRPr>
          </a:p>
        </p:txBody>
      </p:sp>
      <p:sp>
        <p:nvSpPr>
          <p:cNvPr id="69" name="Freihandform 68"/>
          <p:cNvSpPr/>
          <p:nvPr/>
        </p:nvSpPr>
        <p:spPr>
          <a:xfrm>
            <a:off x="6770756" y="4617432"/>
            <a:ext cx="1696536" cy="1131897"/>
          </a:xfrm>
          <a:custGeom>
            <a:avLst/>
            <a:gdLst>
              <a:gd name="connsiteX0" fmla="*/ 0 w 2494845"/>
              <a:gd name="connsiteY0" fmla="*/ 1027376 h 1068112"/>
              <a:gd name="connsiteX1" fmla="*/ 903111 w 2494845"/>
              <a:gd name="connsiteY1" fmla="*/ 914487 h 1068112"/>
              <a:gd name="connsiteX2" fmla="*/ 1365956 w 2494845"/>
              <a:gd name="connsiteY2" fmla="*/ 87 h 1068112"/>
              <a:gd name="connsiteX3" fmla="*/ 1738489 w 2494845"/>
              <a:gd name="connsiteY3" fmla="*/ 970931 h 1068112"/>
              <a:gd name="connsiteX4" fmla="*/ 2494845 w 2494845"/>
              <a:gd name="connsiteY4" fmla="*/ 982220 h 1068112"/>
              <a:gd name="connsiteX0" fmla="*/ 0 w 2494845"/>
              <a:gd name="connsiteY0" fmla="*/ 1028302 h 1069038"/>
              <a:gd name="connsiteX1" fmla="*/ 880533 w 2494845"/>
              <a:gd name="connsiteY1" fmla="*/ 791235 h 1069038"/>
              <a:gd name="connsiteX2" fmla="*/ 1365956 w 2494845"/>
              <a:gd name="connsiteY2" fmla="*/ 1013 h 1069038"/>
              <a:gd name="connsiteX3" fmla="*/ 1738489 w 2494845"/>
              <a:gd name="connsiteY3" fmla="*/ 971857 h 1069038"/>
              <a:gd name="connsiteX4" fmla="*/ 2494845 w 2494845"/>
              <a:gd name="connsiteY4" fmla="*/ 983146 h 1069038"/>
              <a:gd name="connsiteX0" fmla="*/ 0 w 2494845"/>
              <a:gd name="connsiteY0" fmla="*/ 1027328 h 1032545"/>
              <a:gd name="connsiteX1" fmla="*/ 880533 w 2494845"/>
              <a:gd name="connsiteY1" fmla="*/ 790261 h 1032545"/>
              <a:gd name="connsiteX2" fmla="*/ 1365956 w 2494845"/>
              <a:gd name="connsiteY2" fmla="*/ 39 h 1032545"/>
              <a:gd name="connsiteX3" fmla="*/ 1794934 w 2494845"/>
              <a:gd name="connsiteY3" fmla="*/ 824128 h 1032545"/>
              <a:gd name="connsiteX4" fmla="*/ 2494845 w 2494845"/>
              <a:gd name="connsiteY4" fmla="*/ 982172 h 1032545"/>
              <a:gd name="connsiteX0" fmla="*/ 0 w 2506134"/>
              <a:gd name="connsiteY0" fmla="*/ 1027328 h 1052143"/>
              <a:gd name="connsiteX1" fmla="*/ 880533 w 2506134"/>
              <a:gd name="connsiteY1" fmla="*/ 790261 h 1052143"/>
              <a:gd name="connsiteX2" fmla="*/ 1365956 w 2506134"/>
              <a:gd name="connsiteY2" fmla="*/ 39 h 1052143"/>
              <a:gd name="connsiteX3" fmla="*/ 1794934 w 2506134"/>
              <a:gd name="connsiteY3" fmla="*/ 824128 h 1052143"/>
              <a:gd name="connsiteX4" fmla="*/ 2506134 w 2506134"/>
              <a:gd name="connsiteY4" fmla="*/ 1027328 h 1052143"/>
              <a:gd name="connsiteX0" fmla="*/ 0 w 2506134"/>
              <a:gd name="connsiteY0" fmla="*/ 1027328 h 1034949"/>
              <a:gd name="connsiteX1" fmla="*/ 880533 w 2506134"/>
              <a:gd name="connsiteY1" fmla="*/ 790261 h 1034949"/>
              <a:gd name="connsiteX2" fmla="*/ 1365956 w 2506134"/>
              <a:gd name="connsiteY2" fmla="*/ 39 h 1034949"/>
              <a:gd name="connsiteX3" fmla="*/ 1794934 w 2506134"/>
              <a:gd name="connsiteY3" fmla="*/ 824128 h 1034949"/>
              <a:gd name="connsiteX4" fmla="*/ 2506134 w 2506134"/>
              <a:gd name="connsiteY4" fmla="*/ 1027328 h 1034949"/>
              <a:gd name="connsiteX0" fmla="*/ 0 w 2506134"/>
              <a:gd name="connsiteY0" fmla="*/ 1027328 h 1032545"/>
              <a:gd name="connsiteX1" fmla="*/ 880533 w 2506134"/>
              <a:gd name="connsiteY1" fmla="*/ 790261 h 1032545"/>
              <a:gd name="connsiteX2" fmla="*/ 1365956 w 2506134"/>
              <a:gd name="connsiteY2" fmla="*/ 39 h 1032545"/>
              <a:gd name="connsiteX3" fmla="*/ 1794934 w 2506134"/>
              <a:gd name="connsiteY3" fmla="*/ 824128 h 1032545"/>
              <a:gd name="connsiteX4" fmla="*/ 2506134 w 2506134"/>
              <a:gd name="connsiteY4" fmla="*/ 1027328 h 1032545"/>
              <a:gd name="connsiteX0" fmla="*/ 0 w 2348090"/>
              <a:gd name="connsiteY0" fmla="*/ 1038616 h 1043478"/>
              <a:gd name="connsiteX1" fmla="*/ 722489 w 2348090"/>
              <a:gd name="connsiteY1" fmla="*/ 790261 h 1043478"/>
              <a:gd name="connsiteX2" fmla="*/ 1207912 w 2348090"/>
              <a:gd name="connsiteY2" fmla="*/ 39 h 1043478"/>
              <a:gd name="connsiteX3" fmla="*/ 1636890 w 2348090"/>
              <a:gd name="connsiteY3" fmla="*/ 824128 h 1043478"/>
              <a:gd name="connsiteX4" fmla="*/ 2348090 w 2348090"/>
              <a:gd name="connsiteY4" fmla="*/ 1027328 h 1043478"/>
              <a:gd name="connsiteX0" fmla="*/ 0 w 2348090"/>
              <a:gd name="connsiteY0" fmla="*/ 1038616 h 1038616"/>
              <a:gd name="connsiteX1" fmla="*/ 722489 w 2348090"/>
              <a:gd name="connsiteY1" fmla="*/ 790261 h 1038616"/>
              <a:gd name="connsiteX2" fmla="*/ 1207912 w 2348090"/>
              <a:gd name="connsiteY2" fmla="*/ 39 h 1038616"/>
              <a:gd name="connsiteX3" fmla="*/ 1636890 w 2348090"/>
              <a:gd name="connsiteY3" fmla="*/ 824128 h 1038616"/>
              <a:gd name="connsiteX4" fmla="*/ 2348090 w 2348090"/>
              <a:gd name="connsiteY4" fmla="*/ 1027328 h 1038616"/>
              <a:gd name="connsiteX0" fmla="*/ 0 w 2348090"/>
              <a:gd name="connsiteY0" fmla="*/ 1038866 h 1038866"/>
              <a:gd name="connsiteX1" fmla="*/ 756355 w 2348090"/>
              <a:gd name="connsiteY1" fmla="*/ 734067 h 1038866"/>
              <a:gd name="connsiteX2" fmla="*/ 1207912 w 2348090"/>
              <a:gd name="connsiteY2" fmla="*/ 289 h 1038866"/>
              <a:gd name="connsiteX3" fmla="*/ 1636890 w 2348090"/>
              <a:gd name="connsiteY3" fmla="*/ 824378 h 1038866"/>
              <a:gd name="connsiteX4" fmla="*/ 2348090 w 2348090"/>
              <a:gd name="connsiteY4" fmla="*/ 1027578 h 1038866"/>
              <a:gd name="connsiteX0" fmla="*/ 0 w 2348090"/>
              <a:gd name="connsiteY0" fmla="*/ 1038890 h 1038890"/>
              <a:gd name="connsiteX1" fmla="*/ 756355 w 2348090"/>
              <a:gd name="connsiteY1" fmla="*/ 734091 h 1038890"/>
              <a:gd name="connsiteX2" fmla="*/ 1207912 w 2348090"/>
              <a:gd name="connsiteY2" fmla="*/ 313 h 1038890"/>
              <a:gd name="connsiteX3" fmla="*/ 1636890 w 2348090"/>
              <a:gd name="connsiteY3" fmla="*/ 824402 h 1038890"/>
              <a:gd name="connsiteX4" fmla="*/ 2348090 w 2348090"/>
              <a:gd name="connsiteY4" fmla="*/ 1027602 h 1038890"/>
              <a:gd name="connsiteX0" fmla="*/ 0 w 2348090"/>
              <a:gd name="connsiteY0" fmla="*/ 1038598 h 1038598"/>
              <a:gd name="connsiteX1" fmla="*/ 756355 w 2348090"/>
              <a:gd name="connsiteY1" fmla="*/ 733799 h 1038598"/>
              <a:gd name="connsiteX2" fmla="*/ 1207912 w 2348090"/>
              <a:gd name="connsiteY2" fmla="*/ 21 h 1038598"/>
              <a:gd name="connsiteX3" fmla="*/ 1591734 w 2348090"/>
              <a:gd name="connsiteY3" fmla="*/ 756377 h 1038598"/>
              <a:gd name="connsiteX4" fmla="*/ 2348090 w 2348090"/>
              <a:gd name="connsiteY4" fmla="*/ 1027310 h 1038598"/>
              <a:gd name="connsiteX0" fmla="*/ 0 w 2348090"/>
              <a:gd name="connsiteY0" fmla="*/ 1038598 h 1038598"/>
              <a:gd name="connsiteX1" fmla="*/ 756355 w 2348090"/>
              <a:gd name="connsiteY1" fmla="*/ 733799 h 1038598"/>
              <a:gd name="connsiteX2" fmla="*/ 1207912 w 2348090"/>
              <a:gd name="connsiteY2" fmla="*/ 21 h 1038598"/>
              <a:gd name="connsiteX3" fmla="*/ 1591734 w 2348090"/>
              <a:gd name="connsiteY3" fmla="*/ 756377 h 1038598"/>
              <a:gd name="connsiteX4" fmla="*/ 2348090 w 2348090"/>
              <a:gd name="connsiteY4" fmla="*/ 1027310 h 103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8090" h="1038598">
                <a:moveTo>
                  <a:pt x="0" y="1038598"/>
                </a:moveTo>
                <a:cubicBezTo>
                  <a:pt x="360304" y="1011317"/>
                  <a:pt x="566325" y="952050"/>
                  <a:pt x="756355" y="733799"/>
                </a:cubicBezTo>
                <a:cubicBezTo>
                  <a:pt x="946385" y="515548"/>
                  <a:pt x="1068682" y="-3742"/>
                  <a:pt x="1207912" y="21"/>
                </a:cubicBezTo>
                <a:cubicBezTo>
                  <a:pt x="1347142" y="3784"/>
                  <a:pt x="1446859" y="562584"/>
                  <a:pt x="1591734" y="756377"/>
                </a:cubicBezTo>
                <a:cubicBezTo>
                  <a:pt x="1736609" y="950170"/>
                  <a:pt x="2007542" y="990621"/>
                  <a:pt x="2348090" y="1027310"/>
                </a:cubicBez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0" name="Gerade Verbindung 69"/>
          <p:cNvCxnSpPr/>
          <p:nvPr/>
        </p:nvCxnSpPr>
        <p:spPr>
          <a:xfrm>
            <a:off x="7365514" y="5335838"/>
            <a:ext cx="0" cy="399855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/>
          <p:nvPr/>
        </p:nvCxnSpPr>
        <p:spPr>
          <a:xfrm>
            <a:off x="6682810" y="5753997"/>
            <a:ext cx="1872973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>
            <a:off x="7366220" y="5758244"/>
            <a:ext cx="0" cy="19103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9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/>
          <p:cNvGrpSpPr/>
          <p:nvPr/>
        </p:nvGrpSpPr>
        <p:grpSpPr>
          <a:xfrm>
            <a:off x="4570107" y="2564904"/>
            <a:ext cx="4538397" cy="3600400"/>
            <a:chOff x="4282075" y="2708920"/>
            <a:chExt cx="4538397" cy="360040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1149"/>
            <a:stretch/>
          </p:blipFill>
          <p:spPr>
            <a:xfrm>
              <a:off x="4282075" y="2708920"/>
              <a:ext cx="4538397" cy="3600400"/>
            </a:xfrm>
            <a:prstGeom prst="rect">
              <a:avLst/>
            </a:prstGeom>
          </p:spPr>
        </p:pic>
        <p:cxnSp>
          <p:nvCxnSpPr>
            <p:cNvPr id="9" name="Gerade Verbindung 8"/>
            <p:cNvCxnSpPr/>
            <p:nvPr/>
          </p:nvCxnSpPr>
          <p:spPr>
            <a:xfrm flipV="1">
              <a:off x="6804248" y="3573016"/>
              <a:ext cx="0" cy="223224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 flipH="1">
              <a:off x="6444208" y="4221088"/>
              <a:ext cx="1296144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 flipH="1">
              <a:off x="6444208" y="5184044"/>
              <a:ext cx="1368152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/>
            <p:cNvSpPr txBox="1"/>
            <p:nvPr/>
          </p:nvSpPr>
          <p:spPr>
            <a:xfrm>
              <a:off x="7751641" y="4027642"/>
              <a:ext cx="879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00FF"/>
                  </a:solidFill>
                </a:rPr>
                <a:t>168keV</a:t>
              </a:r>
              <a:endParaRPr lang="de-DE">
                <a:solidFill>
                  <a:srgbClr val="0000FF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7801071" y="4992595"/>
              <a:ext cx="762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00FF"/>
                  </a:solidFill>
                </a:rPr>
                <a:t>67keV</a:t>
              </a:r>
              <a:endParaRPr lang="de-DE">
                <a:solidFill>
                  <a:srgbClr val="0000FF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Uncertainty Assumptions for Scan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328592"/>
          </a:xfrm>
        </p:spPr>
        <p:txBody>
          <a:bodyPr/>
          <a:lstStyle/>
          <a:p>
            <a:r>
              <a:rPr lang="de-DE" smtClean="0"/>
              <a:t>Beam related energy resolution: </a:t>
            </a:r>
            <a:r>
              <a:rPr lang="el-GR" smtClean="0">
                <a:solidFill>
                  <a:srgbClr val="0000FF"/>
                </a:solidFill>
              </a:rPr>
              <a:t>σ</a:t>
            </a:r>
            <a:r>
              <a:rPr lang="de-DE" baseline="-25000" smtClean="0">
                <a:solidFill>
                  <a:srgbClr val="0000FF"/>
                </a:solidFill>
              </a:rPr>
              <a:t>E,beam</a:t>
            </a:r>
            <a:r>
              <a:rPr lang="de-DE" smtClean="0">
                <a:solidFill>
                  <a:srgbClr val="0000FF"/>
                </a:solidFill>
              </a:rPr>
              <a:t> = 67(HR) / 168(HL) keV</a:t>
            </a:r>
          </a:p>
          <a:p>
            <a:r>
              <a:rPr lang="de-DE" smtClean="0"/>
              <a:t>Absolute positioning resolution:  </a:t>
            </a:r>
            <a:r>
              <a:rPr lang="el-GR" smtClean="0">
                <a:solidFill>
                  <a:srgbClr val="C00000"/>
                </a:solidFill>
              </a:rPr>
              <a:t>σ</a:t>
            </a:r>
            <a:r>
              <a:rPr lang="de-DE" baseline="-25000" smtClean="0">
                <a:solidFill>
                  <a:srgbClr val="C00000"/>
                </a:solidFill>
              </a:rPr>
              <a:t>E,abs</a:t>
            </a:r>
            <a:r>
              <a:rPr lang="de-DE" smtClean="0">
                <a:solidFill>
                  <a:srgbClr val="C00000"/>
                </a:solidFill>
              </a:rPr>
              <a:t>   = 100 keV (shift)</a:t>
            </a:r>
          </a:p>
          <a:p>
            <a:r>
              <a:rPr lang="de-DE" smtClean="0"/>
              <a:t>Relative positioning resolution:   </a:t>
            </a:r>
            <a:r>
              <a:rPr lang="el-GR">
                <a:solidFill>
                  <a:srgbClr val="CC0099"/>
                </a:solidFill>
              </a:rPr>
              <a:t>σ</a:t>
            </a:r>
            <a:r>
              <a:rPr lang="de-DE" baseline="-25000">
                <a:solidFill>
                  <a:srgbClr val="CC0099"/>
                </a:solidFill>
              </a:rPr>
              <a:t>E,</a:t>
            </a:r>
            <a:r>
              <a:rPr lang="de-DE" baseline="-25000" smtClean="0">
                <a:solidFill>
                  <a:srgbClr val="CC0099"/>
                </a:solidFill>
              </a:rPr>
              <a:t>rel</a:t>
            </a:r>
            <a:r>
              <a:rPr lang="de-DE" smtClean="0">
                <a:solidFill>
                  <a:srgbClr val="CC0099"/>
                </a:solidFill>
              </a:rPr>
              <a:t>    = 10 keV </a:t>
            </a:r>
            <a:r>
              <a:rPr lang="de-DE" sz="2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(~ error in E</a:t>
            </a:r>
            <a:r>
              <a:rPr lang="de-DE" sz="2000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cm</a:t>
            </a:r>
            <a:r>
              <a:rPr lang="de-DE" sz="2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de-DE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17</a:t>
            </a:fld>
            <a:endParaRPr lang="de-DE"/>
          </a:p>
        </p:txBody>
      </p:sp>
      <p:grpSp>
        <p:nvGrpSpPr>
          <p:cNvPr id="12" name="Gruppieren 11"/>
          <p:cNvGrpSpPr/>
          <p:nvPr/>
        </p:nvGrpSpPr>
        <p:grpSpPr>
          <a:xfrm>
            <a:off x="179512" y="2812515"/>
            <a:ext cx="4390595" cy="3041564"/>
            <a:chOff x="179512" y="2956531"/>
            <a:chExt cx="4390595" cy="3041564"/>
          </a:xfrm>
        </p:grpSpPr>
        <p:sp>
          <p:nvSpPr>
            <p:cNvPr id="77" name="Abgerundetes Rechteck 76"/>
            <p:cNvSpPr/>
            <p:nvPr/>
          </p:nvSpPr>
          <p:spPr>
            <a:xfrm>
              <a:off x="179512" y="2956531"/>
              <a:ext cx="4390595" cy="3041564"/>
            </a:xfrm>
            <a:prstGeom prst="roundRect">
              <a:avLst>
                <a:gd name="adj" fmla="val 2192"/>
              </a:avLst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2" name="Gerade Verbindung mit Pfeil 31"/>
            <p:cNvCxnSpPr/>
            <p:nvPr/>
          </p:nvCxnSpPr>
          <p:spPr>
            <a:xfrm>
              <a:off x="753683" y="4698949"/>
              <a:ext cx="3600400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/>
            <p:cNvSpPr txBox="1"/>
            <p:nvPr/>
          </p:nvSpPr>
          <p:spPr>
            <a:xfrm>
              <a:off x="3837958" y="4780416"/>
              <a:ext cx="5145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</a:t>
              </a:r>
              <a:r>
                <a:rPr lang="de-DE" sz="2000" baseline="-2500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cm</a:t>
              </a:r>
              <a:endParaRPr lang="de-DE" sz="2000" baseline="-25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36" name="Gerade Verbindung mit Pfeil 35"/>
            <p:cNvCxnSpPr/>
            <p:nvPr/>
          </p:nvCxnSpPr>
          <p:spPr>
            <a:xfrm flipV="1">
              <a:off x="1268428" y="4761085"/>
              <a:ext cx="0" cy="62800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/>
            <p:cNvSpPr txBox="1"/>
            <p:nvPr/>
          </p:nvSpPr>
          <p:spPr>
            <a:xfrm>
              <a:off x="1304689" y="5439610"/>
              <a:ext cx="2123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smtClean="0">
                  <a:solidFill>
                    <a:schemeClr val="accent1"/>
                  </a:solidFill>
                </a:rPr>
                <a:t>intended positions</a:t>
              </a:r>
              <a:endParaRPr lang="de-DE" sz="2000">
                <a:solidFill>
                  <a:schemeClr val="accent1"/>
                </a:solidFill>
              </a:endParaRPr>
            </a:p>
          </p:txBody>
        </p:sp>
        <p:cxnSp>
          <p:nvCxnSpPr>
            <p:cNvPr id="39" name="Gerade Verbindung mit Pfeil 38"/>
            <p:cNvCxnSpPr/>
            <p:nvPr/>
          </p:nvCxnSpPr>
          <p:spPr>
            <a:xfrm flipV="1">
              <a:off x="2348548" y="4762177"/>
              <a:ext cx="0" cy="62800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/>
            <p:nvPr/>
          </p:nvCxnSpPr>
          <p:spPr>
            <a:xfrm flipV="1">
              <a:off x="3428668" y="4750888"/>
              <a:ext cx="0" cy="62800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ihandform 42"/>
            <p:cNvSpPr/>
            <p:nvPr/>
          </p:nvSpPr>
          <p:spPr>
            <a:xfrm>
              <a:off x="1402232" y="3230204"/>
              <a:ext cx="428830" cy="463238"/>
            </a:xfrm>
            <a:custGeom>
              <a:avLst/>
              <a:gdLst>
                <a:gd name="connsiteX0" fmla="*/ 0 w 2494845"/>
                <a:gd name="connsiteY0" fmla="*/ 1027376 h 1068112"/>
                <a:gd name="connsiteX1" fmla="*/ 903111 w 2494845"/>
                <a:gd name="connsiteY1" fmla="*/ 914487 h 1068112"/>
                <a:gd name="connsiteX2" fmla="*/ 1365956 w 2494845"/>
                <a:gd name="connsiteY2" fmla="*/ 87 h 1068112"/>
                <a:gd name="connsiteX3" fmla="*/ 1738489 w 2494845"/>
                <a:gd name="connsiteY3" fmla="*/ 970931 h 1068112"/>
                <a:gd name="connsiteX4" fmla="*/ 2494845 w 2494845"/>
                <a:gd name="connsiteY4" fmla="*/ 982220 h 1068112"/>
                <a:gd name="connsiteX0" fmla="*/ 0 w 2494845"/>
                <a:gd name="connsiteY0" fmla="*/ 1028302 h 1069038"/>
                <a:gd name="connsiteX1" fmla="*/ 880533 w 2494845"/>
                <a:gd name="connsiteY1" fmla="*/ 791235 h 1069038"/>
                <a:gd name="connsiteX2" fmla="*/ 1365956 w 2494845"/>
                <a:gd name="connsiteY2" fmla="*/ 1013 h 1069038"/>
                <a:gd name="connsiteX3" fmla="*/ 1738489 w 2494845"/>
                <a:gd name="connsiteY3" fmla="*/ 971857 h 1069038"/>
                <a:gd name="connsiteX4" fmla="*/ 2494845 w 2494845"/>
                <a:gd name="connsiteY4" fmla="*/ 983146 h 1069038"/>
                <a:gd name="connsiteX0" fmla="*/ 0 w 2494845"/>
                <a:gd name="connsiteY0" fmla="*/ 1027328 h 1032545"/>
                <a:gd name="connsiteX1" fmla="*/ 880533 w 2494845"/>
                <a:gd name="connsiteY1" fmla="*/ 790261 h 1032545"/>
                <a:gd name="connsiteX2" fmla="*/ 1365956 w 2494845"/>
                <a:gd name="connsiteY2" fmla="*/ 39 h 1032545"/>
                <a:gd name="connsiteX3" fmla="*/ 1794934 w 2494845"/>
                <a:gd name="connsiteY3" fmla="*/ 824128 h 1032545"/>
                <a:gd name="connsiteX4" fmla="*/ 2494845 w 2494845"/>
                <a:gd name="connsiteY4" fmla="*/ 982172 h 1032545"/>
                <a:gd name="connsiteX0" fmla="*/ 0 w 2506134"/>
                <a:gd name="connsiteY0" fmla="*/ 1027328 h 1052143"/>
                <a:gd name="connsiteX1" fmla="*/ 880533 w 2506134"/>
                <a:gd name="connsiteY1" fmla="*/ 790261 h 1052143"/>
                <a:gd name="connsiteX2" fmla="*/ 1365956 w 2506134"/>
                <a:gd name="connsiteY2" fmla="*/ 39 h 1052143"/>
                <a:gd name="connsiteX3" fmla="*/ 1794934 w 2506134"/>
                <a:gd name="connsiteY3" fmla="*/ 824128 h 1052143"/>
                <a:gd name="connsiteX4" fmla="*/ 2506134 w 2506134"/>
                <a:gd name="connsiteY4" fmla="*/ 1027328 h 1052143"/>
                <a:gd name="connsiteX0" fmla="*/ 0 w 2506134"/>
                <a:gd name="connsiteY0" fmla="*/ 1027328 h 1034949"/>
                <a:gd name="connsiteX1" fmla="*/ 880533 w 2506134"/>
                <a:gd name="connsiteY1" fmla="*/ 790261 h 1034949"/>
                <a:gd name="connsiteX2" fmla="*/ 1365956 w 2506134"/>
                <a:gd name="connsiteY2" fmla="*/ 39 h 1034949"/>
                <a:gd name="connsiteX3" fmla="*/ 1794934 w 2506134"/>
                <a:gd name="connsiteY3" fmla="*/ 824128 h 1034949"/>
                <a:gd name="connsiteX4" fmla="*/ 2506134 w 2506134"/>
                <a:gd name="connsiteY4" fmla="*/ 1027328 h 1034949"/>
                <a:gd name="connsiteX0" fmla="*/ 0 w 2506134"/>
                <a:gd name="connsiteY0" fmla="*/ 1027328 h 1032545"/>
                <a:gd name="connsiteX1" fmla="*/ 880533 w 2506134"/>
                <a:gd name="connsiteY1" fmla="*/ 790261 h 1032545"/>
                <a:gd name="connsiteX2" fmla="*/ 1365956 w 2506134"/>
                <a:gd name="connsiteY2" fmla="*/ 39 h 1032545"/>
                <a:gd name="connsiteX3" fmla="*/ 1794934 w 2506134"/>
                <a:gd name="connsiteY3" fmla="*/ 824128 h 1032545"/>
                <a:gd name="connsiteX4" fmla="*/ 2506134 w 2506134"/>
                <a:gd name="connsiteY4" fmla="*/ 1027328 h 1032545"/>
                <a:gd name="connsiteX0" fmla="*/ 0 w 2348090"/>
                <a:gd name="connsiteY0" fmla="*/ 1038616 h 1043478"/>
                <a:gd name="connsiteX1" fmla="*/ 722489 w 2348090"/>
                <a:gd name="connsiteY1" fmla="*/ 790261 h 1043478"/>
                <a:gd name="connsiteX2" fmla="*/ 1207912 w 2348090"/>
                <a:gd name="connsiteY2" fmla="*/ 39 h 1043478"/>
                <a:gd name="connsiteX3" fmla="*/ 1636890 w 2348090"/>
                <a:gd name="connsiteY3" fmla="*/ 824128 h 1043478"/>
                <a:gd name="connsiteX4" fmla="*/ 2348090 w 2348090"/>
                <a:gd name="connsiteY4" fmla="*/ 1027328 h 1043478"/>
                <a:gd name="connsiteX0" fmla="*/ 0 w 2348090"/>
                <a:gd name="connsiteY0" fmla="*/ 1038616 h 1038616"/>
                <a:gd name="connsiteX1" fmla="*/ 722489 w 2348090"/>
                <a:gd name="connsiteY1" fmla="*/ 790261 h 1038616"/>
                <a:gd name="connsiteX2" fmla="*/ 1207912 w 2348090"/>
                <a:gd name="connsiteY2" fmla="*/ 39 h 1038616"/>
                <a:gd name="connsiteX3" fmla="*/ 1636890 w 2348090"/>
                <a:gd name="connsiteY3" fmla="*/ 824128 h 1038616"/>
                <a:gd name="connsiteX4" fmla="*/ 2348090 w 2348090"/>
                <a:gd name="connsiteY4" fmla="*/ 1027328 h 1038616"/>
                <a:gd name="connsiteX0" fmla="*/ 0 w 2348090"/>
                <a:gd name="connsiteY0" fmla="*/ 1038866 h 1038866"/>
                <a:gd name="connsiteX1" fmla="*/ 756355 w 2348090"/>
                <a:gd name="connsiteY1" fmla="*/ 734067 h 1038866"/>
                <a:gd name="connsiteX2" fmla="*/ 1207912 w 2348090"/>
                <a:gd name="connsiteY2" fmla="*/ 289 h 1038866"/>
                <a:gd name="connsiteX3" fmla="*/ 1636890 w 2348090"/>
                <a:gd name="connsiteY3" fmla="*/ 824378 h 1038866"/>
                <a:gd name="connsiteX4" fmla="*/ 2348090 w 2348090"/>
                <a:gd name="connsiteY4" fmla="*/ 1027578 h 1038866"/>
                <a:gd name="connsiteX0" fmla="*/ 0 w 2348090"/>
                <a:gd name="connsiteY0" fmla="*/ 1038890 h 1038890"/>
                <a:gd name="connsiteX1" fmla="*/ 756355 w 2348090"/>
                <a:gd name="connsiteY1" fmla="*/ 734091 h 1038890"/>
                <a:gd name="connsiteX2" fmla="*/ 1207912 w 2348090"/>
                <a:gd name="connsiteY2" fmla="*/ 313 h 1038890"/>
                <a:gd name="connsiteX3" fmla="*/ 1636890 w 2348090"/>
                <a:gd name="connsiteY3" fmla="*/ 824402 h 1038890"/>
                <a:gd name="connsiteX4" fmla="*/ 2348090 w 2348090"/>
                <a:gd name="connsiteY4" fmla="*/ 1027602 h 1038890"/>
                <a:gd name="connsiteX0" fmla="*/ 0 w 2348090"/>
                <a:gd name="connsiteY0" fmla="*/ 1038598 h 1038598"/>
                <a:gd name="connsiteX1" fmla="*/ 756355 w 2348090"/>
                <a:gd name="connsiteY1" fmla="*/ 733799 h 1038598"/>
                <a:gd name="connsiteX2" fmla="*/ 1207912 w 2348090"/>
                <a:gd name="connsiteY2" fmla="*/ 21 h 1038598"/>
                <a:gd name="connsiteX3" fmla="*/ 1591734 w 2348090"/>
                <a:gd name="connsiteY3" fmla="*/ 756377 h 1038598"/>
                <a:gd name="connsiteX4" fmla="*/ 2348090 w 2348090"/>
                <a:gd name="connsiteY4" fmla="*/ 1027310 h 1038598"/>
                <a:gd name="connsiteX0" fmla="*/ 0 w 2348090"/>
                <a:gd name="connsiteY0" fmla="*/ 1038598 h 1038598"/>
                <a:gd name="connsiteX1" fmla="*/ 756355 w 2348090"/>
                <a:gd name="connsiteY1" fmla="*/ 733799 h 1038598"/>
                <a:gd name="connsiteX2" fmla="*/ 1207912 w 2348090"/>
                <a:gd name="connsiteY2" fmla="*/ 21 h 1038598"/>
                <a:gd name="connsiteX3" fmla="*/ 1591734 w 2348090"/>
                <a:gd name="connsiteY3" fmla="*/ 756377 h 1038598"/>
                <a:gd name="connsiteX4" fmla="*/ 2348090 w 2348090"/>
                <a:gd name="connsiteY4" fmla="*/ 1027310 h 103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8090" h="1038598">
                  <a:moveTo>
                    <a:pt x="0" y="1038598"/>
                  </a:moveTo>
                  <a:cubicBezTo>
                    <a:pt x="360304" y="1011317"/>
                    <a:pt x="566325" y="952050"/>
                    <a:pt x="756355" y="733799"/>
                  </a:cubicBezTo>
                  <a:cubicBezTo>
                    <a:pt x="946385" y="515548"/>
                    <a:pt x="1068682" y="-3742"/>
                    <a:pt x="1207912" y="21"/>
                  </a:cubicBezTo>
                  <a:cubicBezTo>
                    <a:pt x="1347142" y="3784"/>
                    <a:pt x="1446859" y="562584"/>
                    <a:pt x="1591734" y="756377"/>
                  </a:cubicBezTo>
                  <a:cubicBezTo>
                    <a:pt x="1736609" y="950170"/>
                    <a:pt x="2007542" y="990621"/>
                    <a:pt x="2348090" y="102731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4" name="Gerade Verbindung mit Pfeil 43"/>
            <p:cNvCxnSpPr/>
            <p:nvPr/>
          </p:nvCxnSpPr>
          <p:spPr>
            <a:xfrm>
              <a:off x="1264607" y="4454340"/>
              <a:ext cx="327273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feld 50"/>
            <p:cNvSpPr txBox="1"/>
            <p:nvPr/>
          </p:nvSpPr>
          <p:spPr>
            <a:xfrm>
              <a:off x="354158" y="3193036"/>
              <a:ext cx="90358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>
                  <a:solidFill>
                    <a:srgbClr val="0000FF"/>
                  </a:solidFill>
                </a:rPr>
                <a:t>σ</a:t>
              </a:r>
              <a:r>
                <a:rPr lang="de-DE" sz="2000" baseline="-25000">
                  <a:solidFill>
                    <a:srgbClr val="0000FF"/>
                  </a:solidFill>
                </a:rPr>
                <a:t>E,beam</a:t>
              </a:r>
              <a:r>
                <a:rPr lang="de-DE" sz="2000">
                  <a:solidFill>
                    <a:srgbClr val="0000FF"/>
                  </a:solidFill>
                </a:rPr>
                <a:t> </a:t>
              </a:r>
              <a:endParaRPr lang="de-DE" sz="2000" smtClean="0">
                <a:solidFill>
                  <a:srgbClr val="0000FF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l-GR" sz="2000" smtClean="0">
                  <a:solidFill>
                    <a:srgbClr val="CC0099"/>
                  </a:solidFill>
                </a:rPr>
                <a:t>σ</a:t>
              </a:r>
              <a:r>
                <a:rPr lang="de-DE" sz="2000" baseline="-25000">
                  <a:solidFill>
                    <a:srgbClr val="CC0099"/>
                  </a:solidFill>
                </a:rPr>
                <a:t>E,rel</a:t>
              </a:r>
              <a:r>
                <a:rPr lang="de-DE" sz="2000">
                  <a:solidFill>
                    <a:srgbClr val="CC0099"/>
                  </a:solidFill>
                </a:rPr>
                <a:t> </a:t>
              </a:r>
              <a:endParaRPr lang="de-DE" sz="2000" smtClean="0">
                <a:solidFill>
                  <a:srgbClr val="CC0099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l-GR" sz="2000" smtClean="0">
                  <a:solidFill>
                    <a:srgbClr val="C00000"/>
                  </a:solidFill>
                </a:rPr>
                <a:t>σ</a:t>
              </a:r>
              <a:r>
                <a:rPr lang="de-DE" sz="2000" baseline="-25000">
                  <a:solidFill>
                    <a:srgbClr val="C00000"/>
                  </a:solidFill>
                </a:rPr>
                <a:t>E,abs</a:t>
              </a:r>
              <a:r>
                <a:rPr lang="de-DE" sz="2000" smtClean="0">
                  <a:solidFill>
                    <a:srgbClr val="C00000"/>
                  </a:solidFill>
                </a:rPr>
                <a:t> </a:t>
              </a:r>
              <a:endParaRPr lang="de-DE" sz="2000">
                <a:solidFill>
                  <a:srgbClr val="C00000"/>
                </a:solidFill>
              </a:endParaRPr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2641011" y="3230204"/>
              <a:ext cx="428830" cy="463238"/>
            </a:xfrm>
            <a:custGeom>
              <a:avLst/>
              <a:gdLst>
                <a:gd name="connsiteX0" fmla="*/ 0 w 2494845"/>
                <a:gd name="connsiteY0" fmla="*/ 1027376 h 1068112"/>
                <a:gd name="connsiteX1" fmla="*/ 903111 w 2494845"/>
                <a:gd name="connsiteY1" fmla="*/ 914487 h 1068112"/>
                <a:gd name="connsiteX2" fmla="*/ 1365956 w 2494845"/>
                <a:gd name="connsiteY2" fmla="*/ 87 h 1068112"/>
                <a:gd name="connsiteX3" fmla="*/ 1738489 w 2494845"/>
                <a:gd name="connsiteY3" fmla="*/ 970931 h 1068112"/>
                <a:gd name="connsiteX4" fmla="*/ 2494845 w 2494845"/>
                <a:gd name="connsiteY4" fmla="*/ 982220 h 1068112"/>
                <a:gd name="connsiteX0" fmla="*/ 0 w 2494845"/>
                <a:gd name="connsiteY0" fmla="*/ 1028302 h 1069038"/>
                <a:gd name="connsiteX1" fmla="*/ 880533 w 2494845"/>
                <a:gd name="connsiteY1" fmla="*/ 791235 h 1069038"/>
                <a:gd name="connsiteX2" fmla="*/ 1365956 w 2494845"/>
                <a:gd name="connsiteY2" fmla="*/ 1013 h 1069038"/>
                <a:gd name="connsiteX3" fmla="*/ 1738489 w 2494845"/>
                <a:gd name="connsiteY3" fmla="*/ 971857 h 1069038"/>
                <a:gd name="connsiteX4" fmla="*/ 2494845 w 2494845"/>
                <a:gd name="connsiteY4" fmla="*/ 983146 h 1069038"/>
                <a:gd name="connsiteX0" fmla="*/ 0 w 2494845"/>
                <a:gd name="connsiteY0" fmla="*/ 1027328 h 1032545"/>
                <a:gd name="connsiteX1" fmla="*/ 880533 w 2494845"/>
                <a:gd name="connsiteY1" fmla="*/ 790261 h 1032545"/>
                <a:gd name="connsiteX2" fmla="*/ 1365956 w 2494845"/>
                <a:gd name="connsiteY2" fmla="*/ 39 h 1032545"/>
                <a:gd name="connsiteX3" fmla="*/ 1794934 w 2494845"/>
                <a:gd name="connsiteY3" fmla="*/ 824128 h 1032545"/>
                <a:gd name="connsiteX4" fmla="*/ 2494845 w 2494845"/>
                <a:gd name="connsiteY4" fmla="*/ 982172 h 1032545"/>
                <a:gd name="connsiteX0" fmla="*/ 0 w 2506134"/>
                <a:gd name="connsiteY0" fmla="*/ 1027328 h 1052143"/>
                <a:gd name="connsiteX1" fmla="*/ 880533 w 2506134"/>
                <a:gd name="connsiteY1" fmla="*/ 790261 h 1052143"/>
                <a:gd name="connsiteX2" fmla="*/ 1365956 w 2506134"/>
                <a:gd name="connsiteY2" fmla="*/ 39 h 1052143"/>
                <a:gd name="connsiteX3" fmla="*/ 1794934 w 2506134"/>
                <a:gd name="connsiteY3" fmla="*/ 824128 h 1052143"/>
                <a:gd name="connsiteX4" fmla="*/ 2506134 w 2506134"/>
                <a:gd name="connsiteY4" fmla="*/ 1027328 h 1052143"/>
                <a:gd name="connsiteX0" fmla="*/ 0 w 2506134"/>
                <a:gd name="connsiteY0" fmla="*/ 1027328 h 1034949"/>
                <a:gd name="connsiteX1" fmla="*/ 880533 w 2506134"/>
                <a:gd name="connsiteY1" fmla="*/ 790261 h 1034949"/>
                <a:gd name="connsiteX2" fmla="*/ 1365956 w 2506134"/>
                <a:gd name="connsiteY2" fmla="*/ 39 h 1034949"/>
                <a:gd name="connsiteX3" fmla="*/ 1794934 w 2506134"/>
                <a:gd name="connsiteY3" fmla="*/ 824128 h 1034949"/>
                <a:gd name="connsiteX4" fmla="*/ 2506134 w 2506134"/>
                <a:gd name="connsiteY4" fmla="*/ 1027328 h 1034949"/>
                <a:gd name="connsiteX0" fmla="*/ 0 w 2506134"/>
                <a:gd name="connsiteY0" fmla="*/ 1027328 h 1032545"/>
                <a:gd name="connsiteX1" fmla="*/ 880533 w 2506134"/>
                <a:gd name="connsiteY1" fmla="*/ 790261 h 1032545"/>
                <a:gd name="connsiteX2" fmla="*/ 1365956 w 2506134"/>
                <a:gd name="connsiteY2" fmla="*/ 39 h 1032545"/>
                <a:gd name="connsiteX3" fmla="*/ 1794934 w 2506134"/>
                <a:gd name="connsiteY3" fmla="*/ 824128 h 1032545"/>
                <a:gd name="connsiteX4" fmla="*/ 2506134 w 2506134"/>
                <a:gd name="connsiteY4" fmla="*/ 1027328 h 1032545"/>
                <a:gd name="connsiteX0" fmla="*/ 0 w 2348090"/>
                <a:gd name="connsiteY0" fmla="*/ 1038616 h 1043478"/>
                <a:gd name="connsiteX1" fmla="*/ 722489 w 2348090"/>
                <a:gd name="connsiteY1" fmla="*/ 790261 h 1043478"/>
                <a:gd name="connsiteX2" fmla="*/ 1207912 w 2348090"/>
                <a:gd name="connsiteY2" fmla="*/ 39 h 1043478"/>
                <a:gd name="connsiteX3" fmla="*/ 1636890 w 2348090"/>
                <a:gd name="connsiteY3" fmla="*/ 824128 h 1043478"/>
                <a:gd name="connsiteX4" fmla="*/ 2348090 w 2348090"/>
                <a:gd name="connsiteY4" fmla="*/ 1027328 h 1043478"/>
                <a:gd name="connsiteX0" fmla="*/ 0 w 2348090"/>
                <a:gd name="connsiteY0" fmla="*/ 1038616 h 1038616"/>
                <a:gd name="connsiteX1" fmla="*/ 722489 w 2348090"/>
                <a:gd name="connsiteY1" fmla="*/ 790261 h 1038616"/>
                <a:gd name="connsiteX2" fmla="*/ 1207912 w 2348090"/>
                <a:gd name="connsiteY2" fmla="*/ 39 h 1038616"/>
                <a:gd name="connsiteX3" fmla="*/ 1636890 w 2348090"/>
                <a:gd name="connsiteY3" fmla="*/ 824128 h 1038616"/>
                <a:gd name="connsiteX4" fmla="*/ 2348090 w 2348090"/>
                <a:gd name="connsiteY4" fmla="*/ 1027328 h 1038616"/>
                <a:gd name="connsiteX0" fmla="*/ 0 w 2348090"/>
                <a:gd name="connsiteY0" fmla="*/ 1038866 h 1038866"/>
                <a:gd name="connsiteX1" fmla="*/ 756355 w 2348090"/>
                <a:gd name="connsiteY1" fmla="*/ 734067 h 1038866"/>
                <a:gd name="connsiteX2" fmla="*/ 1207912 w 2348090"/>
                <a:gd name="connsiteY2" fmla="*/ 289 h 1038866"/>
                <a:gd name="connsiteX3" fmla="*/ 1636890 w 2348090"/>
                <a:gd name="connsiteY3" fmla="*/ 824378 h 1038866"/>
                <a:gd name="connsiteX4" fmla="*/ 2348090 w 2348090"/>
                <a:gd name="connsiteY4" fmla="*/ 1027578 h 1038866"/>
                <a:gd name="connsiteX0" fmla="*/ 0 w 2348090"/>
                <a:gd name="connsiteY0" fmla="*/ 1038890 h 1038890"/>
                <a:gd name="connsiteX1" fmla="*/ 756355 w 2348090"/>
                <a:gd name="connsiteY1" fmla="*/ 734091 h 1038890"/>
                <a:gd name="connsiteX2" fmla="*/ 1207912 w 2348090"/>
                <a:gd name="connsiteY2" fmla="*/ 313 h 1038890"/>
                <a:gd name="connsiteX3" fmla="*/ 1636890 w 2348090"/>
                <a:gd name="connsiteY3" fmla="*/ 824402 h 1038890"/>
                <a:gd name="connsiteX4" fmla="*/ 2348090 w 2348090"/>
                <a:gd name="connsiteY4" fmla="*/ 1027602 h 1038890"/>
                <a:gd name="connsiteX0" fmla="*/ 0 w 2348090"/>
                <a:gd name="connsiteY0" fmla="*/ 1038598 h 1038598"/>
                <a:gd name="connsiteX1" fmla="*/ 756355 w 2348090"/>
                <a:gd name="connsiteY1" fmla="*/ 733799 h 1038598"/>
                <a:gd name="connsiteX2" fmla="*/ 1207912 w 2348090"/>
                <a:gd name="connsiteY2" fmla="*/ 21 h 1038598"/>
                <a:gd name="connsiteX3" fmla="*/ 1591734 w 2348090"/>
                <a:gd name="connsiteY3" fmla="*/ 756377 h 1038598"/>
                <a:gd name="connsiteX4" fmla="*/ 2348090 w 2348090"/>
                <a:gd name="connsiteY4" fmla="*/ 1027310 h 1038598"/>
                <a:gd name="connsiteX0" fmla="*/ 0 w 2348090"/>
                <a:gd name="connsiteY0" fmla="*/ 1038598 h 1038598"/>
                <a:gd name="connsiteX1" fmla="*/ 756355 w 2348090"/>
                <a:gd name="connsiteY1" fmla="*/ 733799 h 1038598"/>
                <a:gd name="connsiteX2" fmla="*/ 1207912 w 2348090"/>
                <a:gd name="connsiteY2" fmla="*/ 21 h 1038598"/>
                <a:gd name="connsiteX3" fmla="*/ 1591734 w 2348090"/>
                <a:gd name="connsiteY3" fmla="*/ 756377 h 1038598"/>
                <a:gd name="connsiteX4" fmla="*/ 2348090 w 2348090"/>
                <a:gd name="connsiteY4" fmla="*/ 1027310 h 103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8090" h="1038598">
                  <a:moveTo>
                    <a:pt x="0" y="1038598"/>
                  </a:moveTo>
                  <a:cubicBezTo>
                    <a:pt x="360304" y="1011317"/>
                    <a:pt x="566325" y="952050"/>
                    <a:pt x="756355" y="733799"/>
                  </a:cubicBezTo>
                  <a:cubicBezTo>
                    <a:pt x="946385" y="515548"/>
                    <a:pt x="1068682" y="-3742"/>
                    <a:pt x="1207912" y="21"/>
                  </a:cubicBezTo>
                  <a:cubicBezTo>
                    <a:pt x="1347142" y="3784"/>
                    <a:pt x="1446859" y="562584"/>
                    <a:pt x="1591734" y="756377"/>
                  </a:cubicBezTo>
                  <a:cubicBezTo>
                    <a:pt x="1736609" y="950170"/>
                    <a:pt x="2007542" y="990621"/>
                    <a:pt x="2348090" y="102731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5" name="Gerade Verbindung mit Pfeil 34"/>
            <p:cNvCxnSpPr/>
            <p:nvPr/>
          </p:nvCxnSpPr>
          <p:spPr>
            <a:xfrm flipV="1">
              <a:off x="1605890" y="4262292"/>
              <a:ext cx="0" cy="41579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/>
            <p:nvPr/>
          </p:nvCxnSpPr>
          <p:spPr>
            <a:xfrm flipV="1">
              <a:off x="1616647" y="3830243"/>
              <a:ext cx="0" cy="41579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/>
            <p:cNvCxnSpPr/>
            <p:nvPr/>
          </p:nvCxnSpPr>
          <p:spPr>
            <a:xfrm flipV="1">
              <a:off x="2849076" y="3830968"/>
              <a:ext cx="0" cy="41579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/>
            <p:cNvCxnSpPr/>
            <p:nvPr/>
          </p:nvCxnSpPr>
          <p:spPr>
            <a:xfrm flipV="1">
              <a:off x="3826478" y="3817994"/>
              <a:ext cx="0" cy="41579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mit Pfeil 55"/>
            <p:cNvCxnSpPr/>
            <p:nvPr/>
          </p:nvCxnSpPr>
          <p:spPr>
            <a:xfrm>
              <a:off x="1225711" y="4239291"/>
              <a:ext cx="2995045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>
              <a:off x="2701842" y="4005064"/>
              <a:ext cx="147234" cy="0"/>
            </a:xfrm>
            <a:prstGeom prst="line">
              <a:avLst/>
            </a:prstGeom>
            <a:ln w="28575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/>
          </p:nvCxnSpPr>
          <p:spPr>
            <a:xfrm>
              <a:off x="3832164" y="4005064"/>
              <a:ext cx="95843" cy="0"/>
            </a:xfrm>
            <a:prstGeom prst="line">
              <a:avLst/>
            </a:prstGeom>
            <a:ln w="28575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mit Pfeil 67"/>
            <p:cNvCxnSpPr/>
            <p:nvPr/>
          </p:nvCxnSpPr>
          <p:spPr>
            <a:xfrm>
              <a:off x="1225711" y="3823498"/>
              <a:ext cx="2995045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ihandform 68"/>
            <p:cNvSpPr/>
            <p:nvPr/>
          </p:nvSpPr>
          <p:spPr>
            <a:xfrm>
              <a:off x="3627866" y="3230204"/>
              <a:ext cx="428830" cy="463238"/>
            </a:xfrm>
            <a:custGeom>
              <a:avLst/>
              <a:gdLst>
                <a:gd name="connsiteX0" fmla="*/ 0 w 2494845"/>
                <a:gd name="connsiteY0" fmla="*/ 1027376 h 1068112"/>
                <a:gd name="connsiteX1" fmla="*/ 903111 w 2494845"/>
                <a:gd name="connsiteY1" fmla="*/ 914487 h 1068112"/>
                <a:gd name="connsiteX2" fmla="*/ 1365956 w 2494845"/>
                <a:gd name="connsiteY2" fmla="*/ 87 h 1068112"/>
                <a:gd name="connsiteX3" fmla="*/ 1738489 w 2494845"/>
                <a:gd name="connsiteY3" fmla="*/ 970931 h 1068112"/>
                <a:gd name="connsiteX4" fmla="*/ 2494845 w 2494845"/>
                <a:gd name="connsiteY4" fmla="*/ 982220 h 1068112"/>
                <a:gd name="connsiteX0" fmla="*/ 0 w 2494845"/>
                <a:gd name="connsiteY0" fmla="*/ 1028302 h 1069038"/>
                <a:gd name="connsiteX1" fmla="*/ 880533 w 2494845"/>
                <a:gd name="connsiteY1" fmla="*/ 791235 h 1069038"/>
                <a:gd name="connsiteX2" fmla="*/ 1365956 w 2494845"/>
                <a:gd name="connsiteY2" fmla="*/ 1013 h 1069038"/>
                <a:gd name="connsiteX3" fmla="*/ 1738489 w 2494845"/>
                <a:gd name="connsiteY3" fmla="*/ 971857 h 1069038"/>
                <a:gd name="connsiteX4" fmla="*/ 2494845 w 2494845"/>
                <a:gd name="connsiteY4" fmla="*/ 983146 h 1069038"/>
                <a:gd name="connsiteX0" fmla="*/ 0 w 2494845"/>
                <a:gd name="connsiteY0" fmla="*/ 1027328 h 1032545"/>
                <a:gd name="connsiteX1" fmla="*/ 880533 w 2494845"/>
                <a:gd name="connsiteY1" fmla="*/ 790261 h 1032545"/>
                <a:gd name="connsiteX2" fmla="*/ 1365956 w 2494845"/>
                <a:gd name="connsiteY2" fmla="*/ 39 h 1032545"/>
                <a:gd name="connsiteX3" fmla="*/ 1794934 w 2494845"/>
                <a:gd name="connsiteY3" fmla="*/ 824128 h 1032545"/>
                <a:gd name="connsiteX4" fmla="*/ 2494845 w 2494845"/>
                <a:gd name="connsiteY4" fmla="*/ 982172 h 1032545"/>
                <a:gd name="connsiteX0" fmla="*/ 0 w 2506134"/>
                <a:gd name="connsiteY0" fmla="*/ 1027328 h 1052143"/>
                <a:gd name="connsiteX1" fmla="*/ 880533 w 2506134"/>
                <a:gd name="connsiteY1" fmla="*/ 790261 h 1052143"/>
                <a:gd name="connsiteX2" fmla="*/ 1365956 w 2506134"/>
                <a:gd name="connsiteY2" fmla="*/ 39 h 1052143"/>
                <a:gd name="connsiteX3" fmla="*/ 1794934 w 2506134"/>
                <a:gd name="connsiteY3" fmla="*/ 824128 h 1052143"/>
                <a:gd name="connsiteX4" fmla="*/ 2506134 w 2506134"/>
                <a:gd name="connsiteY4" fmla="*/ 1027328 h 1052143"/>
                <a:gd name="connsiteX0" fmla="*/ 0 w 2506134"/>
                <a:gd name="connsiteY0" fmla="*/ 1027328 h 1034949"/>
                <a:gd name="connsiteX1" fmla="*/ 880533 w 2506134"/>
                <a:gd name="connsiteY1" fmla="*/ 790261 h 1034949"/>
                <a:gd name="connsiteX2" fmla="*/ 1365956 w 2506134"/>
                <a:gd name="connsiteY2" fmla="*/ 39 h 1034949"/>
                <a:gd name="connsiteX3" fmla="*/ 1794934 w 2506134"/>
                <a:gd name="connsiteY3" fmla="*/ 824128 h 1034949"/>
                <a:gd name="connsiteX4" fmla="*/ 2506134 w 2506134"/>
                <a:gd name="connsiteY4" fmla="*/ 1027328 h 1034949"/>
                <a:gd name="connsiteX0" fmla="*/ 0 w 2506134"/>
                <a:gd name="connsiteY0" fmla="*/ 1027328 h 1032545"/>
                <a:gd name="connsiteX1" fmla="*/ 880533 w 2506134"/>
                <a:gd name="connsiteY1" fmla="*/ 790261 h 1032545"/>
                <a:gd name="connsiteX2" fmla="*/ 1365956 w 2506134"/>
                <a:gd name="connsiteY2" fmla="*/ 39 h 1032545"/>
                <a:gd name="connsiteX3" fmla="*/ 1794934 w 2506134"/>
                <a:gd name="connsiteY3" fmla="*/ 824128 h 1032545"/>
                <a:gd name="connsiteX4" fmla="*/ 2506134 w 2506134"/>
                <a:gd name="connsiteY4" fmla="*/ 1027328 h 1032545"/>
                <a:gd name="connsiteX0" fmla="*/ 0 w 2348090"/>
                <a:gd name="connsiteY0" fmla="*/ 1038616 h 1043478"/>
                <a:gd name="connsiteX1" fmla="*/ 722489 w 2348090"/>
                <a:gd name="connsiteY1" fmla="*/ 790261 h 1043478"/>
                <a:gd name="connsiteX2" fmla="*/ 1207912 w 2348090"/>
                <a:gd name="connsiteY2" fmla="*/ 39 h 1043478"/>
                <a:gd name="connsiteX3" fmla="*/ 1636890 w 2348090"/>
                <a:gd name="connsiteY3" fmla="*/ 824128 h 1043478"/>
                <a:gd name="connsiteX4" fmla="*/ 2348090 w 2348090"/>
                <a:gd name="connsiteY4" fmla="*/ 1027328 h 1043478"/>
                <a:gd name="connsiteX0" fmla="*/ 0 w 2348090"/>
                <a:gd name="connsiteY0" fmla="*/ 1038616 h 1038616"/>
                <a:gd name="connsiteX1" fmla="*/ 722489 w 2348090"/>
                <a:gd name="connsiteY1" fmla="*/ 790261 h 1038616"/>
                <a:gd name="connsiteX2" fmla="*/ 1207912 w 2348090"/>
                <a:gd name="connsiteY2" fmla="*/ 39 h 1038616"/>
                <a:gd name="connsiteX3" fmla="*/ 1636890 w 2348090"/>
                <a:gd name="connsiteY3" fmla="*/ 824128 h 1038616"/>
                <a:gd name="connsiteX4" fmla="*/ 2348090 w 2348090"/>
                <a:gd name="connsiteY4" fmla="*/ 1027328 h 1038616"/>
                <a:gd name="connsiteX0" fmla="*/ 0 w 2348090"/>
                <a:gd name="connsiteY0" fmla="*/ 1038866 h 1038866"/>
                <a:gd name="connsiteX1" fmla="*/ 756355 w 2348090"/>
                <a:gd name="connsiteY1" fmla="*/ 734067 h 1038866"/>
                <a:gd name="connsiteX2" fmla="*/ 1207912 w 2348090"/>
                <a:gd name="connsiteY2" fmla="*/ 289 h 1038866"/>
                <a:gd name="connsiteX3" fmla="*/ 1636890 w 2348090"/>
                <a:gd name="connsiteY3" fmla="*/ 824378 h 1038866"/>
                <a:gd name="connsiteX4" fmla="*/ 2348090 w 2348090"/>
                <a:gd name="connsiteY4" fmla="*/ 1027578 h 1038866"/>
                <a:gd name="connsiteX0" fmla="*/ 0 w 2348090"/>
                <a:gd name="connsiteY0" fmla="*/ 1038890 h 1038890"/>
                <a:gd name="connsiteX1" fmla="*/ 756355 w 2348090"/>
                <a:gd name="connsiteY1" fmla="*/ 734091 h 1038890"/>
                <a:gd name="connsiteX2" fmla="*/ 1207912 w 2348090"/>
                <a:gd name="connsiteY2" fmla="*/ 313 h 1038890"/>
                <a:gd name="connsiteX3" fmla="*/ 1636890 w 2348090"/>
                <a:gd name="connsiteY3" fmla="*/ 824402 h 1038890"/>
                <a:gd name="connsiteX4" fmla="*/ 2348090 w 2348090"/>
                <a:gd name="connsiteY4" fmla="*/ 1027602 h 1038890"/>
                <a:gd name="connsiteX0" fmla="*/ 0 w 2348090"/>
                <a:gd name="connsiteY0" fmla="*/ 1038598 h 1038598"/>
                <a:gd name="connsiteX1" fmla="*/ 756355 w 2348090"/>
                <a:gd name="connsiteY1" fmla="*/ 733799 h 1038598"/>
                <a:gd name="connsiteX2" fmla="*/ 1207912 w 2348090"/>
                <a:gd name="connsiteY2" fmla="*/ 21 h 1038598"/>
                <a:gd name="connsiteX3" fmla="*/ 1591734 w 2348090"/>
                <a:gd name="connsiteY3" fmla="*/ 756377 h 1038598"/>
                <a:gd name="connsiteX4" fmla="*/ 2348090 w 2348090"/>
                <a:gd name="connsiteY4" fmla="*/ 1027310 h 1038598"/>
                <a:gd name="connsiteX0" fmla="*/ 0 w 2348090"/>
                <a:gd name="connsiteY0" fmla="*/ 1038598 h 1038598"/>
                <a:gd name="connsiteX1" fmla="*/ 756355 w 2348090"/>
                <a:gd name="connsiteY1" fmla="*/ 733799 h 1038598"/>
                <a:gd name="connsiteX2" fmla="*/ 1207912 w 2348090"/>
                <a:gd name="connsiteY2" fmla="*/ 21 h 1038598"/>
                <a:gd name="connsiteX3" fmla="*/ 1591734 w 2348090"/>
                <a:gd name="connsiteY3" fmla="*/ 756377 h 1038598"/>
                <a:gd name="connsiteX4" fmla="*/ 2348090 w 2348090"/>
                <a:gd name="connsiteY4" fmla="*/ 1027310 h 103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8090" h="1038598">
                  <a:moveTo>
                    <a:pt x="0" y="1038598"/>
                  </a:moveTo>
                  <a:cubicBezTo>
                    <a:pt x="360304" y="1011317"/>
                    <a:pt x="566325" y="952050"/>
                    <a:pt x="756355" y="733799"/>
                  </a:cubicBezTo>
                  <a:cubicBezTo>
                    <a:pt x="946385" y="515548"/>
                    <a:pt x="1068682" y="-3742"/>
                    <a:pt x="1207912" y="21"/>
                  </a:cubicBezTo>
                  <a:cubicBezTo>
                    <a:pt x="1347142" y="3784"/>
                    <a:pt x="1446859" y="562584"/>
                    <a:pt x="1591734" y="756377"/>
                  </a:cubicBezTo>
                  <a:cubicBezTo>
                    <a:pt x="1736609" y="950170"/>
                    <a:pt x="2007542" y="990621"/>
                    <a:pt x="2348090" y="102731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1" name="Gerade Verbindung mit Pfeil 70"/>
            <p:cNvCxnSpPr/>
            <p:nvPr/>
          </p:nvCxnSpPr>
          <p:spPr>
            <a:xfrm>
              <a:off x="1616228" y="3238653"/>
              <a:ext cx="0" cy="576062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mit Pfeil 71"/>
            <p:cNvCxnSpPr/>
            <p:nvPr/>
          </p:nvCxnSpPr>
          <p:spPr>
            <a:xfrm>
              <a:off x="2855426" y="3247432"/>
              <a:ext cx="0" cy="576062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mit Pfeil 73"/>
            <p:cNvCxnSpPr/>
            <p:nvPr/>
          </p:nvCxnSpPr>
          <p:spPr>
            <a:xfrm>
              <a:off x="3842281" y="3247432"/>
              <a:ext cx="0" cy="576062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mit Pfeil 81"/>
            <p:cNvCxnSpPr/>
            <p:nvPr/>
          </p:nvCxnSpPr>
          <p:spPr>
            <a:xfrm>
              <a:off x="1269028" y="4477313"/>
              <a:ext cx="0" cy="193051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mit Pfeil 91"/>
            <p:cNvCxnSpPr/>
            <p:nvPr/>
          </p:nvCxnSpPr>
          <p:spPr>
            <a:xfrm>
              <a:off x="2694371" y="4022292"/>
              <a:ext cx="0" cy="193051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mit Pfeil 92"/>
            <p:cNvCxnSpPr/>
            <p:nvPr/>
          </p:nvCxnSpPr>
          <p:spPr>
            <a:xfrm>
              <a:off x="3950780" y="4022292"/>
              <a:ext cx="0" cy="193051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>
              <a:off x="1257739" y="5064889"/>
              <a:ext cx="1090809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7"/>
            <p:cNvSpPr txBox="1"/>
            <p:nvPr/>
          </p:nvSpPr>
          <p:spPr>
            <a:xfrm>
              <a:off x="1536724" y="5013176"/>
              <a:ext cx="5328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i="1" smtClean="0">
                  <a:solidFill>
                    <a:schemeClr val="accent1"/>
                  </a:solidFill>
                </a:rPr>
                <a:t>step</a:t>
              </a:r>
              <a:endParaRPr lang="de-DE" sz="1600" i="1">
                <a:solidFill>
                  <a:schemeClr val="accent1"/>
                </a:solidFill>
              </a:endParaRPr>
            </a:p>
          </p:txBody>
        </p:sp>
        <p:cxnSp>
          <p:nvCxnSpPr>
            <p:cNvPr id="50" name="Gerade Verbindung mit Pfeil 49"/>
            <p:cNvCxnSpPr/>
            <p:nvPr/>
          </p:nvCxnSpPr>
          <p:spPr>
            <a:xfrm>
              <a:off x="1605890" y="4085843"/>
              <a:ext cx="1090809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51"/>
            <p:cNvCxnSpPr/>
            <p:nvPr/>
          </p:nvCxnSpPr>
          <p:spPr>
            <a:xfrm>
              <a:off x="2864310" y="4088361"/>
              <a:ext cx="1090809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179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115616" y="3284984"/>
            <a:ext cx="7704856" cy="20162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Procedure for Individual Scan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908720"/>
            <a:ext cx="8435280" cy="5328592"/>
          </a:xfrm>
        </p:spPr>
        <p:txBody>
          <a:bodyPr/>
          <a:lstStyle/>
          <a:p>
            <a:r>
              <a:rPr lang="de-DE" b="1" smtClean="0"/>
              <a:t>Scan procedure</a:t>
            </a:r>
          </a:p>
          <a:p>
            <a:pPr lvl="1"/>
            <a:r>
              <a:rPr lang="de-DE" smtClean="0">
                <a:solidFill>
                  <a:srgbClr val="0000FF"/>
                </a:solidFill>
              </a:rPr>
              <a:t>Set parameter P (</a:t>
            </a:r>
            <a:r>
              <a:rPr lang="el-GR" smtClean="0">
                <a:solidFill>
                  <a:srgbClr val="0000FF"/>
                </a:solidFill>
              </a:rPr>
              <a:t>Γ</a:t>
            </a:r>
            <a:r>
              <a:rPr lang="de-DE" smtClean="0">
                <a:solidFill>
                  <a:srgbClr val="0000FF"/>
                </a:solidFill>
              </a:rPr>
              <a:t> or E</a:t>
            </a:r>
            <a:r>
              <a:rPr lang="de-DE" baseline="-25000" smtClean="0">
                <a:solidFill>
                  <a:srgbClr val="0000FF"/>
                </a:solidFill>
              </a:rPr>
              <a:t>f</a:t>
            </a:r>
            <a:r>
              <a:rPr lang="de-DE" smtClean="0">
                <a:solidFill>
                  <a:srgbClr val="0000FF"/>
                </a:solidFill>
              </a:rPr>
              <a:t>) </a:t>
            </a:r>
            <a:r>
              <a:rPr lang="de-DE" smtClean="0"/>
              <a:t>in signal function</a:t>
            </a:r>
          </a:p>
          <a:p>
            <a:pPr lvl="1"/>
            <a:r>
              <a:rPr lang="de-DE" smtClean="0">
                <a:solidFill>
                  <a:srgbClr val="0000FF"/>
                </a:solidFill>
              </a:rPr>
              <a:t>Define scan region</a:t>
            </a:r>
            <a:r>
              <a:rPr lang="de-DE" smtClean="0"/>
              <a:t>, number of points, L</a:t>
            </a:r>
            <a:r>
              <a:rPr lang="de-DE" baseline="-25000" smtClean="0"/>
              <a:t>int </a:t>
            </a:r>
            <a:r>
              <a:rPr lang="de-DE" smtClean="0"/>
              <a:t>/ point</a:t>
            </a:r>
          </a:p>
          <a:p>
            <a:pPr lvl="1"/>
            <a:r>
              <a:rPr lang="de-DE" smtClean="0">
                <a:solidFill>
                  <a:srgbClr val="0000FF"/>
                </a:solidFill>
              </a:rPr>
              <a:t>Scale</a:t>
            </a:r>
            <a:r>
              <a:rPr lang="de-DE" smtClean="0"/>
              <a:t> </a:t>
            </a:r>
            <a:r>
              <a:rPr lang="de-DE" smtClean="0">
                <a:solidFill>
                  <a:srgbClr val="0000FF"/>
                </a:solidFill>
              </a:rPr>
              <a:t>unfolded</a:t>
            </a:r>
            <a:r>
              <a:rPr lang="de-DE" smtClean="0"/>
              <a:t> </a:t>
            </a:r>
            <a:r>
              <a:rPr lang="de-DE" smtClean="0">
                <a:solidFill>
                  <a:srgbClr val="0000FF"/>
                </a:solidFill>
              </a:rPr>
              <a:t>function </a:t>
            </a:r>
            <a:r>
              <a:rPr lang="el-GR" smtClean="0">
                <a:solidFill>
                  <a:srgbClr val="0000FF"/>
                </a:solidFill>
              </a:rPr>
              <a:t>σ</a:t>
            </a:r>
            <a:r>
              <a:rPr lang="de-DE" baseline="-25000" smtClean="0">
                <a:solidFill>
                  <a:srgbClr val="0000FF"/>
                </a:solidFill>
              </a:rPr>
              <a:t>S</a:t>
            </a:r>
            <a:r>
              <a:rPr lang="de-DE" smtClean="0">
                <a:solidFill>
                  <a:srgbClr val="0000FF"/>
                </a:solidFill>
              </a:rPr>
              <a:t>(E) </a:t>
            </a:r>
            <a:r>
              <a:rPr lang="de-DE" smtClean="0"/>
              <a:t>to </a:t>
            </a:r>
            <a:r>
              <a:rPr lang="el-GR" smtClean="0">
                <a:solidFill>
                  <a:srgbClr val="0000FF"/>
                </a:solidFill>
              </a:rPr>
              <a:t>σ</a:t>
            </a:r>
            <a:r>
              <a:rPr lang="de-DE" baseline="-25000" smtClean="0">
                <a:solidFill>
                  <a:srgbClr val="0000FF"/>
                </a:solidFill>
              </a:rPr>
              <a:t>S,max</a:t>
            </a:r>
            <a:r>
              <a:rPr lang="de-DE" smtClean="0">
                <a:solidFill>
                  <a:srgbClr val="0000FF"/>
                </a:solidFill>
              </a:rPr>
              <a:t> = 50nb </a:t>
            </a:r>
            <a:r>
              <a:rPr lang="de-DE" smtClean="0"/>
              <a:t>and </a:t>
            </a:r>
            <a:br>
              <a:rPr lang="de-DE" smtClean="0"/>
            </a:br>
            <a:r>
              <a:rPr lang="de-DE" smtClean="0">
                <a:solidFill>
                  <a:srgbClr val="0000FF"/>
                </a:solidFill>
              </a:rPr>
              <a:t>adapt</a:t>
            </a:r>
            <a:r>
              <a:rPr lang="de-DE" smtClean="0"/>
              <a:t> convoluted function </a:t>
            </a:r>
            <a:r>
              <a:rPr lang="el-GR" smtClean="0">
                <a:solidFill>
                  <a:srgbClr val="0000FF"/>
                </a:solidFill>
              </a:rPr>
              <a:t>σ</a:t>
            </a:r>
            <a:r>
              <a:rPr lang="de-DE" baseline="-25000" smtClean="0">
                <a:solidFill>
                  <a:srgbClr val="0000FF"/>
                </a:solidFill>
              </a:rPr>
              <a:t>S</a:t>
            </a:r>
            <a:r>
              <a:rPr lang="de-DE" smtClean="0">
                <a:solidFill>
                  <a:srgbClr val="0000FF"/>
                </a:solidFill>
              </a:rPr>
              <a:t>'(E) → </a:t>
            </a:r>
            <a:r>
              <a:rPr lang="el-GR" smtClean="0">
                <a:solidFill>
                  <a:srgbClr val="0000FF"/>
                </a:solidFill>
              </a:rPr>
              <a:t>σ</a:t>
            </a:r>
            <a:r>
              <a:rPr lang="de-DE" baseline="-25000" smtClean="0">
                <a:solidFill>
                  <a:srgbClr val="0000FF"/>
                </a:solidFill>
              </a:rPr>
              <a:t>S</a:t>
            </a:r>
            <a:r>
              <a:rPr lang="de-DE" smtClean="0">
                <a:solidFill>
                  <a:srgbClr val="0000FF"/>
                </a:solidFill>
              </a:rPr>
              <a:t>'</a:t>
            </a:r>
            <a:r>
              <a:rPr lang="de-DE" baseline="-25000" smtClean="0">
                <a:solidFill>
                  <a:srgbClr val="0000FF"/>
                </a:solidFill>
              </a:rPr>
              <a:t>,max</a:t>
            </a:r>
            <a:r>
              <a:rPr lang="de-DE" smtClean="0">
                <a:solidFill>
                  <a:srgbClr val="0000FF"/>
                </a:solidFill>
              </a:rPr>
              <a:t> ≤ 50nb</a:t>
            </a:r>
          </a:p>
          <a:p>
            <a:pPr lvl="1"/>
            <a:r>
              <a:rPr lang="de-DE" smtClean="0"/>
              <a:t>For each energy scan point (E</a:t>
            </a:r>
            <a:r>
              <a:rPr lang="de-DE" baseline="-25000" smtClean="0"/>
              <a:t>cm</a:t>
            </a:r>
            <a:r>
              <a:rPr lang="de-DE" smtClean="0"/>
              <a:t>)</a:t>
            </a:r>
          </a:p>
          <a:p>
            <a:pPr marL="1252538" lvl="2" indent="-338138">
              <a:buFont typeface="+mj-lt"/>
              <a:buAutoNum type="arabicPeriod"/>
            </a:pPr>
            <a:r>
              <a:rPr lang="de-DE" sz="1900" smtClean="0"/>
              <a:t>Modify energy </a:t>
            </a:r>
            <a:r>
              <a:rPr lang="de-DE" sz="1900" smtClean="0">
                <a:solidFill>
                  <a:srgbClr val="0000FF"/>
                </a:solidFill>
              </a:rPr>
              <a:t>E</a:t>
            </a:r>
            <a:r>
              <a:rPr lang="de-DE" sz="1900" baseline="-25000" smtClean="0">
                <a:solidFill>
                  <a:srgbClr val="0000FF"/>
                </a:solidFill>
              </a:rPr>
              <a:t>cm</a:t>
            </a:r>
            <a:r>
              <a:rPr lang="de-DE" sz="1900" smtClean="0">
                <a:solidFill>
                  <a:srgbClr val="0000FF"/>
                </a:solidFill>
              </a:rPr>
              <a:t> → E</a:t>
            </a:r>
            <a:r>
              <a:rPr lang="de-DE" sz="1900" baseline="-25000" smtClean="0">
                <a:solidFill>
                  <a:srgbClr val="0000FF"/>
                </a:solidFill>
              </a:rPr>
              <a:t>cm</a:t>
            </a:r>
            <a:r>
              <a:rPr lang="de-DE" sz="1900" smtClean="0">
                <a:solidFill>
                  <a:srgbClr val="0000FF"/>
                </a:solidFill>
              </a:rPr>
              <a:t>' </a:t>
            </a:r>
            <a:r>
              <a:rPr lang="de-DE" sz="1900" smtClean="0"/>
              <a:t>due to </a:t>
            </a:r>
            <a:r>
              <a:rPr lang="el-GR" sz="1900">
                <a:solidFill>
                  <a:srgbClr val="0000FF"/>
                </a:solidFill>
              </a:rPr>
              <a:t>σ</a:t>
            </a:r>
            <a:r>
              <a:rPr lang="de-DE" sz="1900" baseline="-25000" smtClean="0">
                <a:solidFill>
                  <a:srgbClr val="0000FF"/>
                </a:solidFill>
              </a:rPr>
              <a:t>E,abs</a:t>
            </a:r>
            <a:r>
              <a:rPr lang="de-DE" sz="1900">
                <a:solidFill>
                  <a:srgbClr val="0000FF"/>
                </a:solidFill>
              </a:rPr>
              <a:t> </a:t>
            </a:r>
            <a:r>
              <a:rPr lang="de-DE" sz="1900" smtClean="0"/>
              <a:t>and</a:t>
            </a:r>
            <a:r>
              <a:rPr lang="de-DE" sz="1900" smtClean="0">
                <a:solidFill>
                  <a:srgbClr val="0000FF"/>
                </a:solidFill>
              </a:rPr>
              <a:t> </a:t>
            </a:r>
            <a:r>
              <a:rPr lang="el-GR" sz="1900" smtClean="0">
                <a:solidFill>
                  <a:srgbClr val="0000FF"/>
                </a:solidFill>
              </a:rPr>
              <a:t>σ</a:t>
            </a:r>
            <a:r>
              <a:rPr lang="de-DE" sz="1900" baseline="-25000" smtClean="0">
                <a:solidFill>
                  <a:srgbClr val="0000FF"/>
                </a:solidFill>
              </a:rPr>
              <a:t>E,rel</a:t>
            </a:r>
            <a:r>
              <a:rPr lang="de-DE" sz="1900" baseline="-25000">
                <a:solidFill>
                  <a:srgbClr val="0000FF"/>
                </a:solidFill>
              </a:rPr>
              <a:t/>
            </a:r>
            <a:br>
              <a:rPr lang="de-DE" sz="1900" baseline="-25000">
                <a:solidFill>
                  <a:srgbClr val="0000FF"/>
                </a:solidFill>
              </a:rPr>
            </a:br>
            <a:r>
              <a:rPr lang="de-DE" sz="1800" smtClean="0"/>
              <a:t>(Uncertainty for i-th scan point </a:t>
            </a:r>
            <a:r>
              <a:rPr lang="el-GR" sz="1800" smtClean="0">
                <a:solidFill>
                  <a:srgbClr val="0000FF"/>
                </a:solidFill>
              </a:rPr>
              <a:t>Δ</a:t>
            </a:r>
            <a:r>
              <a:rPr lang="de-DE" sz="1800" smtClean="0">
                <a:solidFill>
                  <a:srgbClr val="0000FF"/>
                </a:solidFill>
              </a:rPr>
              <a:t>E</a:t>
            </a:r>
            <a:r>
              <a:rPr lang="de-DE" sz="1800" baseline="-25000" smtClean="0">
                <a:solidFill>
                  <a:srgbClr val="0000FF"/>
                </a:solidFill>
              </a:rPr>
              <a:t>cm,i</a:t>
            </a:r>
            <a:r>
              <a:rPr lang="de-DE" sz="1800" smtClean="0">
                <a:solidFill>
                  <a:srgbClr val="0000FF"/>
                </a:solidFill>
              </a:rPr>
              <a:t> = </a:t>
            </a:r>
            <a:r>
              <a:rPr lang="el-GR" sz="1800" smtClean="0">
                <a:solidFill>
                  <a:srgbClr val="0000FF"/>
                </a:solidFill>
                <a:latin typeface="Arev Sans"/>
                <a:ea typeface="Arev Sans"/>
              </a:rPr>
              <a:t>√</a:t>
            </a:r>
            <a:r>
              <a:rPr lang="de-DE" sz="1800" smtClean="0">
                <a:solidFill>
                  <a:srgbClr val="0000FF"/>
                </a:solidFill>
              </a:rPr>
              <a:t>i </a:t>
            </a:r>
            <a:r>
              <a:rPr lang="el-GR" sz="1800" smtClean="0">
                <a:solidFill>
                  <a:srgbClr val="0000FF"/>
                </a:solidFill>
                <a:latin typeface="Arev Sans"/>
                <a:ea typeface="Arev Sans"/>
              </a:rPr>
              <a:t>·</a:t>
            </a:r>
            <a:r>
              <a:rPr lang="de-DE" sz="1800" smtClean="0">
                <a:solidFill>
                  <a:srgbClr val="0000FF"/>
                </a:solidFill>
                <a:latin typeface="Arev Sans"/>
                <a:ea typeface="Arev Sans"/>
              </a:rPr>
              <a:t> </a:t>
            </a:r>
            <a:r>
              <a:rPr lang="el-GR" sz="1800" smtClean="0">
                <a:solidFill>
                  <a:srgbClr val="0000FF"/>
                </a:solidFill>
              </a:rPr>
              <a:t>σ</a:t>
            </a:r>
            <a:r>
              <a:rPr lang="de-DE" sz="1800" baseline="-25000" smtClean="0">
                <a:solidFill>
                  <a:srgbClr val="0000FF"/>
                </a:solidFill>
              </a:rPr>
              <a:t>E,rel</a:t>
            </a:r>
            <a:r>
              <a:rPr lang="de-DE" sz="1800" smtClean="0"/>
              <a:t>)</a:t>
            </a:r>
            <a:r>
              <a:rPr lang="de-DE" sz="1800" smtClean="0">
                <a:solidFill>
                  <a:srgbClr val="0000FF"/>
                </a:solidFill>
              </a:rPr>
              <a:t> </a:t>
            </a:r>
          </a:p>
          <a:p>
            <a:pPr marL="1252538" lvl="2" indent="-338138">
              <a:buFont typeface="+mj-lt"/>
              <a:buAutoNum type="arabicPeriod"/>
            </a:pPr>
            <a:r>
              <a:rPr lang="de-DE" sz="1900" smtClean="0"/>
              <a:t>Compute </a:t>
            </a:r>
            <a:r>
              <a:rPr lang="de-DE" sz="1900" smtClean="0">
                <a:solidFill>
                  <a:srgbClr val="0000FF"/>
                </a:solidFill>
              </a:rPr>
              <a:t>expected S</a:t>
            </a:r>
            <a:r>
              <a:rPr lang="de-DE" sz="1900" baseline="-25000" smtClean="0">
                <a:solidFill>
                  <a:srgbClr val="0000FF"/>
                </a:solidFill>
              </a:rPr>
              <a:t>0 </a:t>
            </a:r>
            <a:r>
              <a:rPr lang="de-DE" sz="1900" smtClean="0">
                <a:solidFill>
                  <a:srgbClr val="0000FF"/>
                </a:solidFill>
              </a:rPr>
              <a:t>/ B</a:t>
            </a:r>
            <a:r>
              <a:rPr lang="de-DE" sz="1900" baseline="-25000" smtClean="0">
                <a:solidFill>
                  <a:srgbClr val="0000FF"/>
                </a:solidFill>
              </a:rPr>
              <a:t>hd,0</a:t>
            </a:r>
            <a:r>
              <a:rPr lang="de-DE" sz="1900" smtClean="0">
                <a:solidFill>
                  <a:srgbClr val="0000FF"/>
                </a:solidFill>
              </a:rPr>
              <a:t> / B</a:t>
            </a:r>
            <a:r>
              <a:rPr lang="de-DE" sz="1900" baseline="-25000" smtClean="0">
                <a:solidFill>
                  <a:srgbClr val="0000FF"/>
                </a:solidFill>
              </a:rPr>
              <a:t>nr,0</a:t>
            </a:r>
            <a:r>
              <a:rPr lang="de-DE" sz="1900" smtClean="0">
                <a:solidFill>
                  <a:srgbClr val="0000FF"/>
                </a:solidFill>
              </a:rPr>
              <a:t> </a:t>
            </a:r>
            <a:r>
              <a:rPr lang="de-DE" sz="1900" smtClean="0"/>
              <a:t>based on </a:t>
            </a:r>
            <a:r>
              <a:rPr lang="el-GR" sz="1900" smtClean="0">
                <a:solidFill>
                  <a:srgbClr val="0000FF"/>
                </a:solidFill>
              </a:rPr>
              <a:t>σ</a:t>
            </a:r>
            <a:r>
              <a:rPr lang="de-DE" sz="1900" baseline="-25000" smtClean="0">
                <a:solidFill>
                  <a:srgbClr val="0000FF"/>
                </a:solidFill>
              </a:rPr>
              <a:t>S</a:t>
            </a:r>
            <a:r>
              <a:rPr lang="de-DE" sz="1900" smtClean="0">
                <a:solidFill>
                  <a:srgbClr val="0000FF"/>
                </a:solidFill>
              </a:rPr>
              <a:t>'(E</a:t>
            </a:r>
            <a:r>
              <a:rPr lang="de-DE" sz="1900" baseline="-25000" smtClean="0">
                <a:solidFill>
                  <a:srgbClr val="0000FF"/>
                </a:solidFill>
              </a:rPr>
              <a:t>cm</a:t>
            </a:r>
            <a:r>
              <a:rPr lang="de-DE" sz="1900" smtClean="0">
                <a:solidFill>
                  <a:srgbClr val="0000FF"/>
                </a:solidFill>
              </a:rPr>
              <a:t>') / </a:t>
            </a:r>
            <a:r>
              <a:rPr lang="el-GR" sz="1900">
                <a:solidFill>
                  <a:srgbClr val="0000FF"/>
                </a:solidFill>
              </a:rPr>
              <a:t>σ</a:t>
            </a:r>
            <a:r>
              <a:rPr lang="de-DE" sz="1900" baseline="-25000" smtClean="0">
                <a:solidFill>
                  <a:srgbClr val="0000FF"/>
                </a:solidFill>
              </a:rPr>
              <a:t>B,hd</a:t>
            </a:r>
            <a:r>
              <a:rPr lang="de-DE" sz="1900">
                <a:solidFill>
                  <a:srgbClr val="0000FF"/>
                </a:solidFill>
              </a:rPr>
              <a:t> </a:t>
            </a:r>
            <a:r>
              <a:rPr lang="de-DE" sz="1900" smtClean="0">
                <a:solidFill>
                  <a:srgbClr val="0000FF"/>
                </a:solidFill>
              </a:rPr>
              <a:t>/ </a:t>
            </a:r>
            <a:r>
              <a:rPr lang="el-GR" sz="1900" smtClean="0">
                <a:solidFill>
                  <a:srgbClr val="0000FF"/>
                </a:solidFill>
              </a:rPr>
              <a:t>σ</a:t>
            </a:r>
            <a:r>
              <a:rPr lang="de-DE" sz="1900" baseline="-25000" smtClean="0">
                <a:solidFill>
                  <a:srgbClr val="0000FF"/>
                </a:solidFill>
              </a:rPr>
              <a:t>B,nr</a:t>
            </a:r>
          </a:p>
          <a:p>
            <a:pPr marL="1252538" lvl="2" indent="-338138">
              <a:buFont typeface="+mj-lt"/>
              <a:buAutoNum type="arabicPeriod"/>
            </a:pPr>
            <a:r>
              <a:rPr lang="de-DE" sz="1900" smtClean="0"/>
              <a:t>Generate </a:t>
            </a:r>
            <a:r>
              <a:rPr lang="de-DE" sz="1900" smtClean="0">
                <a:solidFill>
                  <a:srgbClr val="0000FF"/>
                </a:solidFill>
              </a:rPr>
              <a:t>Poissonians</a:t>
            </a:r>
            <a:r>
              <a:rPr lang="de-DE" sz="1900" smtClean="0"/>
              <a:t> </a:t>
            </a:r>
            <a:r>
              <a:rPr lang="de-DE" sz="1900" smtClean="0">
                <a:solidFill>
                  <a:srgbClr val="0000FF"/>
                </a:solidFill>
              </a:rPr>
              <a:t>S / B</a:t>
            </a:r>
            <a:r>
              <a:rPr lang="de-DE" sz="1900" baseline="-25000" smtClean="0">
                <a:solidFill>
                  <a:srgbClr val="0000FF"/>
                </a:solidFill>
              </a:rPr>
              <a:t>hd</a:t>
            </a:r>
            <a:r>
              <a:rPr lang="de-DE" sz="1900">
                <a:solidFill>
                  <a:srgbClr val="0000FF"/>
                </a:solidFill>
              </a:rPr>
              <a:t> </a:t>
            </a:r>
            <a:r>
              <a:rPr lang="de-DE" sz="1900" smtClean="0">
                <a:solidFill>
                  <a:srgbClr val="0000FF"/>
                </a:solidFill>
              </a:rPr>
              <a:t>/ B</a:t>
            </a:r>
            <a:r>
              <a:rPr lang="de-DE" sz="1900" baseline="-25000" smtClean="0">
                <a:solidFill>
                  <a:srgbClr val="0000FF"/>
                </a:solidFill>
              </a:rPr>
              <a:t>nr</a:t>
            </a:r>
            <a:r>
              <a:rPr lang="de-DE" sz="1900">
                <a:solidFill>
                  <a:srgbClr val="0000FF"/>
                </a:solidFill>
              </a:rPr>
              <a:t> </a:t>
            </a:r>
            <a:r>
              <a:rPr lang="de-DE" sz="1900" smtClean="0"/>
              <a:t>from expected numbers</a:t>
            </a:r>
          </a:p>
          <a:p>
            <a:pPr marL="1252538" lvl="2" indent="-338138">
              <a:buFont typeface="+mj-lt"/>
              <a:buAutoNum type="arabicPeriod"/>
            </a:pPr>
            <a:r>
              <a:rPr lang="de-DE" sz="1900" smtClean="0"/>
              <a:t>Generate </a:t>
            </a:r>
            <a:r>
              <a:rPr lang="de-DE" sz="1900" smtClean="0">
                <a:solidFill>
                  <a:srgbClr val="0000FF"/>
                </a:solidFill>
              </a:rPr>
              <a:t>J/</a:t>
            </a:r>
            <a:r>
              <a:rPr lang="el-GR" sz="1900" smtClean="0">
                <a:solidFill>
                  <a:srgbClr val="0000FF"/>
                </a:solidFill>
                <a:latin typeface="Arev Sans"/>
                <a:ea typeface="Arev Sans"/>
              </a:rPr>
              <a:t>ψ</a:t>
            </a:r>
            <a:r>
              <a:rPr lang="de-DE" sz="1900" smtClean="0">
                <a:solidFill>
                  <a:srgbClr val="0000FF"/>
                </a:solidFill>
              </a:rPr>
              <a:t> data </a:t>
            </a:r>
            <a:r>
              <a:rPr lang="de-DE" sz="1900" smtClean="0"/>
              <a:t>with </a:t>
            </a:r>
            <a:r>
              <a:rPr lang="de-DE" sz="1900" smtClean="0">
                <a:solidFill>
                  <a:srgbClr val="0000FF"/>
                </a:solidFill>
              </a:rPr>
              <a:t>S+B</a:t>
            </a:r>
            <a:r>
              <a:rPr lang="de-DE" sz="1900" baseline="-25000" smtClean="0">
                <a:solidFill>
                  <a:srgbClr val="0000FF"/>
                </a:solidFill>
              </a:rPr>
              <a:t>nr</a:t>
            </a:r>
            <a:r>
              <a:rPr lang="de-DE" sz="1900" smtClean="0">
                <a:solidFill>
                  <a:srgbClr val="0000FF"/>
                </a:solidFill>
              </a:rPr>
              <a:t> </a:t>
            </a:r>
            <a:r>
              <a:rPr lang="de-DE" sz="1900" smtClean="0"/>
              <a:t>signal </a:t>
            </a:r>
            <a:r>
              <a:rPr lang="de-DE" sz="1900" smtClean="0">
                <a:solidFill>
                  <a:srgbClr val="0000FF"/>
                </a:solidFill>
              </a:rPr>
              <a:t>and B</a:t>
            </a:r>
            <a:r>
              <a:rPr lang="de-DE" sz="1900" baseline="-25000" smtClean="0">
                <a:solidFill>
                  <a:srgbClr val="0000FF"/>
                </a:solidFill>
              </a:rPr>
              <a:t>hd</a:t>
            </a:r>
            <a:r>
              <a:rPr lang="de-DE" sz="1900" smtClean="0"/>
              <a:t> background </a:t>
            </a:r>
            <a:r>
              <a:rPr lang="de-DE" sz="1900" smtClean="0">
                <a:solidFill>
                  <a:srgbClr val="0000FF"/>
                </a:solidFill>
              </a:rPr>
              <a:t>events</a:t>
            </a:r>
          </a:p>
          <a:p>
            <a:pPr marL="1252538" lvl="2" indent="-338138">
              <a:buFont typeface="+mj-lt"/>
              <a:buAutoNum type="arabicPeriod"/>
            </a:pPr>
            <a:r>
              <a:rPr lang="de-DE" sz="1900" smtClean="0"/>
              <a:t>Do </a:t>
            </a:r>
            <a:r>
              <a:rPr lang="de-DE" sz="1900" smtClean="0">
                <a:solidFill>
                  <a:srgbClr val="0000FF"/>
                </a:solidFill>
              </a:rPr>
              <a:t>unbinned ML </a:t>
            </a:r>
            <a:r>
              <a:rPr lang="de-DE" sz="1900" smtClean="0"/>
              <a:t>fit to </a:t>
            </a:r>
            <a:r>
              <a:rPr lang="de-DE" sz="1900" smtClean="0">
                <a:solidFill>
                  <a:srgbClr val="0000FF"/>
                </a:solidFill>
              </a:rPr>
              <a:t>extract N</a:t>
            </a:r>
            <a:r>
              <a:rPr lang="de-DE" sz="1900" baseline="-25000" smtClean="0">
                <a:solidFill>
                  <a:srgbClr val="0000FF"/>
                </a:solidFill>
              </a:rPr>
              <a:t>J/</a:t>
            </a:r>
            <a:r>
              <a:rPr lang="el-GR" sz="1900" baseline="-25000">
                <a:solidFill>
                  <a:srgbClr val="0000FF"/>
                </a:solidFill>
                <a:latin typeface="Arev Sans"/>
                <a:ea typeface="Arev Sans"/>
              </a:rPr>
              <a:t>ψ</a:t>
            </a:r>
            <a:r>
              <a:rPr lang="de-DE" sz="1900" smtClean="0"/>
              <a:t>          </a:t>
            </a:r>
            <a:r>
              <a:rPr lang="de-DE" sz="1900" smtClean="0">
                <a:solidFill>
                  <a:srgbClr val="0000FF"/>
                </a:solidFill>
              </a:rPr>
              <a:t>→ </a:t>
            </a:r>
            <a:r>
              <a:rPr lang="de-DE" sz="1900" smtClean="0"/>
              <a:t>Scan graph at </a:t>
            </a:r>
            <a:r>
              <a:rPr lang="de-DE" sz="1900" smtClean="0">
                <a:solidFill>
                  <a:srgbClr val="0000FF"/>
                </a:solidFill>
              </a:rPr>
              <a:t>E</a:t>
            </a:r>
            <a:r>
              <a:rPr lang="de-DE" sz="1900" baseline="-25000" smtClean="0">
                <a:solidFill>
                  <a:srgbClr val="0000FF"/>
                </a:solidFill>
              </a:rPr>
              <a:t>cm</a:t>
            </a:r>
            <a:endParaRPr lang="de-DE" sz="1900" smtClean="0">
              <a:solidFill>
                <a:srgbClr val="0000FF"/>
              </a:solidFill>
            </a:endParaRPr>
          </a:p>
          <a:p>
            <a:pPr lvl="1">
              <a:spcBef>
                <a:spcPts val="1200"/>
              </a:spcBef>
            </a:pPr>
            <a:r>
              <a:rPr lang="de-DE" smtClean="0"/>
              <a:t>Fit graph with signal + background function </a:t>
            </a:r>
            <a:r>
              <a:rPr lang="de-DE" smtClean="0">
                <a:solidFill>
                  <a:srgbClr val="0000FF"/>
                </a:solidFill>
              </a:rPr>
              <a:t>→ parameter P</a:t>
            </a:r>
            <a:endParaRPr lang="de-DE" smtClean="0"/>
          </a:p>
          <a:p>
            <a:pPr>
              <a:lnSpc>
                <a:spcPct val="150000"/>
              </a:lnSpc>
            </a:pPr>
            <a:r>
              <a:rPr lang="de-DE" smtClean="0">
                <a:solidFill>
                  <a:srgbClr val="CC0099"/>
                </a:solidFill>
              </a:rPr>
              <a:t>Repeat N times </a:t>
            </a:r>
            <a:r>
              <a:rPr lang="de-DE" smtClean="0"/>
              <a:t>to determine </a:t>
            </a:r>
            <a:r>
              <a:rPr lang="de-DE" smtClean="0">
                <a:solidFill>
                  <a:srgbClr val="CC0099"/>
                </a:solidFill>
              </a:rPr>
              <a:t>root-mean-square &amp; bias of P</a:t>
            </a:r>
          </a:p>
          <a:p>
            <a:pPr lvl="1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173519" y="4891738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+ </a:t>
            </a:r>
            <a:r>
              <a:rPr lang="el-GR" sz="1200" smtClean="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Δ</a:t>
            </a:r>
            <a:r>
              <a:rPr lang="de-DE" sz="12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N</a:t>
            </a:r>
            <a:r>
              <a:rPr lang="de-DE" sz="1200" baseline="-25000" smtClean="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hi</a:t>
            </a:r>
          </a:p>
          <a:p>
            <a:r>
              <a:rPr lang="de-DE" sz="900" smtClean="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 </a:t>
            </a:r>
            <a:r>
              <a:rPr lang="de-DE" sz="1200" smtClean="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–</a:t>
            </a:r>
            <a:r>
              <a:rPr lang="de-DE" sz="800" smtClean="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  </a:t>
            </a:r>
            <a:r>
              <a:rPr lang="el-GR" sz="1200" smtClean="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Δ</a:t>
            </a:r>
            <a:r>
              <a:rPr lang="de-DE" sz="1200" smtClean="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N</a:t>
            </a:r>
            <a:r>
              <a:rPr lang="de-DE" sz="1200" baseline="-25000" smtClean="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lo</a:t>
            </a:r>
            <a:endParaRPr lang="de-DE" sz="1200" baseline="-25000">
              <a:solidFill>
                <a:srgbClr val="0000FF"/>
              </a:solidFill>
              <a:latin typeface="Arev Sans" panose="020B0603030804020204" pitchFamily="34" charset="0"/>
              <a:ea typeface="Arev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work\Vortraege\PandaMeeting\2015_12_Wien\XscanMat\X_lineshapes_BW_Molecul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16" y="1052736"/>
            <a:ext cx="8439572" cy="544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Lineshape Examples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 rot="16200000">
            <a:off x="-208896" y="2233231"/>
            <a:ext cx="1176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smtClean="0"/>
              <a:t>Molecule</a:t>
            </a:r>
            <a:endParaRPr lang="de-DE" sz="2000" b="1"/>
          </a:p>
        </p:txBody>
      </p:sp>
      <p:sp>
        <p:nvSpPr>
          <p:cNvPr id="9" name="Textfeld 8"/>
          <p:cNvSpPr txBox="1"/>
          <p:nvPr/>
        </p:nvSpPr>
        <p:spPr>
          <a:xfrm rot="16200000">
            <a:off x="-398350" y="4753512"/>
            <a:ext cx="161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smtClean="0"/>
              <a:t>Breit-Wigner</a:t>
            </a:r>
            <a:endParaRPr lang="de-DE" sz="2000" b="1"/>
          </a:p>
        </p:txBody>
      </p:sp>
      <p:sp>
        <p:nvSpPr>
          <p:cNvPr id="10" name="Textfeld 9"/>
          <p:cNvSpPr txBox="1"/>
          <p:nvPr/>
        </p:nvSpPr>
        <p:spPr>
          <a:xfrm>
            <a:off x="1542761" y="3707740"/>
            <a:ext cx="1093358" cy="3497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lIns="72000" tIns="36000" rIns="72000" bIns="36000" rtlCol="0">
            <a:spAutoFit/>
          </a:bodyPr>
          <a:lstStyle/>
          <a:p>
            <a:r>
              <a:rPr lang="el-GR" smtClean="0"/>
              <a:t>Γ</a:t>
            </a:r>
            <a:r>
              <a:rPr lang="de-DE" smtClean="0"/>
              <a:t> = 50keV </a:t>
            </a: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270410" y="3707740"/>
            <a:ext cx="1210378" cy="3497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lIns="72000" tIns="36000" rIns="72000" bIns="36000" rtlCol="0">
            <a:spAutoFit/>
          </a:bodyPr>
          <a:lstStyle/>
          <a:p>
            <a:r>
              <a:rPr lang="el-GR" smtClean="0"/>
              <a:t>Γ</a:t>
            </a:r>
            <a:r>
              <a:rPr lang="de-DE" smtClean="0"/>
              <a:t> = 100keV </a:t>
            </a:r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7069702" y="3702081"/>
            <a:ext cx="1210378" cy="3497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lIns="72000" tIns="36000" rIns="72000" bIns="36000" rtlCol="0">
            <a:spAutoFit/>
          </a:bodyPr>
          <a:lstStyle/>
          <a:p>
            <a:r>
              <a:rPr lang="el-GR" smtClean="0"/>
              <a:t>Γ</a:t>
            </a:r>
            <a:r>
              <a:rPr lang="de-DE" smtClean="0"/>
              <a:t> = 500keV </a:t>
            </a:r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372498" y="955743"/>
            <a:ext cx="1372473" cy="3497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lIns="72000" tIns="36000" rIns="72000" bIns="36000" rtlCol="0">
            <a:spAutoFit/>
          </a:bodyPr>
          <a:lstStyle/>
          <a:p>
            <a:r>
              <a:rPr lang="de-DE" smtClean="0"/>
              <a:t>E</a:t>
            </a:r>
            <a:r>
              <a:rPr lang="de-DE" baseline="-25000" smtClean="0"/>
              <a:t>f</a:t>
            </a:r>
            <a:r>
              <a:rPr lang="de-DE" smtClean="0"/>
              <a:t> = -14 MeV </a:t>
            </a:r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4285399" y="955743"/>
            <a:ext cx="1255454" cy="3497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lIns="72000" tIns="36000" rIns="72000" bIns="36000" rtlCol="0">
            <a:spAutoFit/>
          </a:bodyPr>
          <a:lstStyle/>
          <a:p>
            <a:r>
              <a:rPr lang="de-DE" smtClean="0"/>
              <a:t>E</a:t>
            </a:r>
            <a:r>
              <a:rPr lang="de-DE" baseline="-25000" smtClean="0"/>
              <a:t>f</a:t>
            </a:r>
            <a:r>
              <a:rPr lang="de-DE" smtClean="0"/>
              <a:t> = -9 MeV </a:t>
            </a:r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021703" y="971436"/>
            <a:ext cx="1255454" cy="3497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lIns="72000" tIns="36000" rIns="72000" bIns="36000" rtlCol="0">
            <a:spAutoFit/>
          </a:bodyPr>
          <a:lstStyle/>
          <a:p>
            <a:r>
              <a:rPr lang="de-DE" smtClean="0"/>
              <a:t>E</a:t>
            </a:r>
            <a:r>
              <a:rPr lang="de-DE" baseline="-25000" smtClean="0"/>
              <a:t>f</a:t>
            </a:r>
            <a:r>
              <a:rPr lang="de-DE" smtClean="0"/>
              <a:t> = -5 MeV </a:t>
            </a:r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>
            <a:off x="4716016" y="1412776"/>
            <a:ext cx="100811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716016" y="2780928"/>
            <a:ext cx="100811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5076056" y="1412776"/>
            <a:ext cx="0" cy="136815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5076056" y="1556792"/>
            <a:ext cx="792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σ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'</a:t>
            </a:r>
            <a:r>
              <a:rPr lang="de-DE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</a:p>
          <a:p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much</a:t>
            </a:r>
          </a:p>
          <a:p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lower!</a:t>
            </a:r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1" name="Gerade Verbindung 20"/>
          <p:cNvCxnSpPr/>
          <p:nvPr/>
        </p:nvCxnSpPr>
        <p:spPr>
          <a:xfrm>
            <a:off x="1907704" y="4121271"/>
            <a:ext cx="100811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1907704" y="5793975"/>
            <a:ext cx="100811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2267744" y="4121271"/>
            <a:ext cx="0" cy="163732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2267744" y="4521894"/>
            <a:ext cx="792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chemeClr val="tx1">
                    <a:lumMod val="50000"/>
                    <a:lumOff val="50000"/>
                  </a:schemeClr>
                </a:solidFill>
              </a:rPr>
              <a:t>σ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'</a:t>
            </a:r>
            <a:r>
              <a:rPr lang="de-DE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endParaRPr lang="de-DE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much</a:t>
            </a:r>
          </a:p>
          <a:p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lower!</a:t>
            </a:r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5" name="Gerade Verbindung 24"/>
          <p:cNvCxnSpPr/>
          <p:nvPr/>
        </p:nvCxnSpPr>
        <p:spPr>
          <a:xfrm flipV="1">
            <a:off x="2058734" y="4121271"/>
            <a:ext cx="0" cy="3158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Idea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rgbClr val="0000FF"/>
                </a:solidFill>
              </a:rPr>
              <a:t>Nature of X(3872)</a:t>
            </a:r>
          </a:p>
          <a:p>
            <a:pPr lvl="1"/>
            <a:r>
              <a:rPr lang="de-DE" smtClean="0"/>
              <a:t>Need lineshape and width to understand structure</a:t>
            </a:r>
            <a:endParaRPr lang="de-DE"/>
          </a:p>
          <a:p>
            <a:pPr>
              <a:spcBef>
                <a:spcPts val="1200"/>
              </a:spcBef>
            </a:pPr>
            <a:r>
              <a:rPr lang="de-DE" smtClean="0">
                <a:solidFill>
                  <a:srgbClr val="0000FF"/>
                </a:solidFill>
              </a:rPr>
              <a:t>Approach at PANDA</a:t>
            </a:r>
          </a:p>
          <a:p>
            <a:pPr lvl="1"/>
            <a:r>
              <a:rPr lang="de-DE" smtClean="0"/>
              <a:t>Fine scan around nominal mass </a:t>
            </a:r>
            <a:br>
              <a:rPr lang="de-DE" smtClean="0"/>
            </a:br>
            <a:r>
              <a:rPr lang="de-DE" smtClean="0"/>
              <a:t>→ energy dependent cross section</a:t>
            </a:r>
          </a:p>
          <a:p>
            <a:pPr>
              <a:spcBef>
                <a:spcPts val="1200"/>
              </a:spcBef>
            </a:pPr>
            <a:r>
              <a:rPr lang="de-DE">
                <a:solidFill>
                  <a:srgbClr val="0000FF"/>
                </a:solidFill>
              </a:rPr>
              <a:t>Analysis goals</a:t>
            </a:r>
          </a:p>
          <a:p>
            <a:pPr lvl="1"/>
            <a:r>
              <a:rPr lang="de-DE" smtClean="0">
                <a:solidFill>
                  <a:srgbClr val="CC0099"/>
                </a:solidFill>
              </a:rPr>
              <a:t>Sensitivity of </a:t>
            </a:r>
            <a:r>
              <a:rPr lang="el-GR" smtClean="0">
                <a:solidFill>
                  <a:srgbClr val="CC0099"/>
                </a:solidFill>
              </a:rPr>
              <a:t>Γ</a:t>
            </a:r>
            <a:r>
              <a:rPr lang="de-DE" smtClean="0">
                <a:solidFill>
                  <a:srgbClr val="CC0099"/>
                </a:solidFill>
              </a:rPr>
              <a:t> measurement </a:t>
            </a:r>
            <a:r>
              <a:rPr lang="de-DE" smtClean="0"/>
              <a:t>(conventional BW)</a:t>
            </a:r>
          </a:p>
          <a:p>
            <a:pPr lvl="1"/>
            <a:r>
              <a:rPr lang="de-DE" smtClean="0">
                <a:solidFill>
                  <a:srgbClr val="CC0099"/>
                </a:solidFill>
              </a:rPr>
              <a:t>Sensitivity for virtual/bound state </a:t>
            </a:r>
            <a:r>
              <a:rPr lang="de-DE" smtClean="0"/>
              <a:t>(molecular picture)</a:t>
            </a:r>
          </a:p>
          <a:p>
            <a:pPr>
              <a:spcBef>
                <a:spcPts val="1200"/>
              </a:spcBef>
            </a:pPr>
            <a:r>
              <a:rPr lang="de-DE">
                <a:solidFill>
                  <a:srgbClr val="0000FF"/>
                </a:solidFill>
              </a:rPr>
              <a:t>Analysis </a:t>
            </a:r>
            <a:r>
              <a:rPr lang="de-DE" smtClean="0">
                <a:solidFill>
                  <a:srgbClr val="0000FF"/>
                </a:solidFill>
              </a:rPr>
              <a:t>strategy</a:t>
            </a:r>
          </a:p>
          <a:p>
            <a:pPr lvl="1">
              <a:spcBef>
                <a:spcPts val="600"/>
              </a:spcBef>
            </a:pPr>
            <a:r>
              <a:rPr lang="de-DE" smtClean="0"/>
              <a:t>Analysis of </a:t>
            </a:r>
            <a:r>
              <a:rPr lang="de-DE" smtClean="0">
                <a:solidFill>
                  <a:srgbClr val="CC0099"/>
                </a:solidFill>
              </a:rPr>
              <a:t>X(3872) </a:t>
            </a:r>
            <a:r>
              <a:rPr lang="de-DE">
                <a:solidFill>
                  <a:srgbClr val="CC0099"/>
                </a:solidFill>
              </a:rPr>
              <a:t>→</a:t>
            </a:r>
            <a:r>
              <a:rPr lang="de-DE" smtClean="0">
                <a:solidFill>
                  <a:srgbClr val="CC0099"/>
                </a:solidFill>
              </a:rPr>
              <a:t> J/</a:t>
            </a:r>
            <a:r>
              <a:rPr lang="el-GR" smtClean="0">
                <a:solidFill>
                  <a:srgbClr val="CC0099"/>
                </a:solidFill>
                <a:latin typeface="Arev Sans"/>
                <a:ea typeface="Arev Sans"/>
              </a:rPr>
              <a:t>ψ</a:t>
            </a:r>
            <a:r>
              <a:rPr lang="de-DE" smtClean="0">
                <a:solidFill>
                  <a:srgbClr val="CC0099"/>
                </a:solidFill>
                <a:latin typeface="Arev Sans"/>
                <a:ea typeface="Arev Sans"/>
              </a:rPr>
              <a:t>(</a:t>
            </a:r>
            <a:r>
              <a:rPr lang="el-GR" smtClean="0">
                <a:solidFill>
                  <a:srgbClr val="CC0099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ℓ</a:t>
            </a:r>
            <a:r>
              <a:rPr lang="de-DE" baseline="30000" smtClean="0">
                <a:solidFill>
                  <a:srgbClr val="CC0099"/>
                </a:solidFill>
                <a:latin typeface="Arev Sans"/>
                <a:ea typeface="Arev Sans"/>
              </a:rPr>
              <a:t>+</a:t>
            </a:r>
            <a:r>
              <a:rPr lang="el-GR" smtClean="0">
                <a:solidFill>
                  <a:srgbClr val="CC0099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ℓ</a:t>
            </a:r>
            <a:r>
              <a:rPr lang="de-DE" baseline="30000" smtClean="0">
                <a:solidFill>
                  <a:srgbClr val="CC0099"/>
                </a:solidFill>
                <a:latin typeface="Arev Sans"/>
                <a:ea typeface="Arev Sans"/>
              </a:rPr>
              <a:t>–</a:t>
            </a:r>
            <a:r>
              <a:rPr lang="de-DE" smtClean="0">
                <a:solidFill>
                  <a:srgbClr val="CC0099"/>
                </a:solidFill>
                <a:latin typeface="Arev Sans"/>
                <a:ea typeface="Arev Sans"/>
              </a:rPr>
              <a:t>) </a:t>
            </a:r>
            <a:r>
              <a:rPr lang="el-GR" smtClean="0">
                <a:solidFill>
                  <a:srgbClr val="CC0099"/>
                </a:solidFill>
                <a:ea typeface="Arev Sans"/>
              </a:rPr>
              <a:t>ρ</a:t>
            </a:r>
            <a:r>
              <a:rPr lang="de-DE" baseline="30000" smtClean="0">
                <a:solidFill>
                  <a:srgbClr val="CC0099"/>
                </a:solidFill>
                <a:ea typeface="Arev Sans"/>
              </a:rPr>
              <a:t>0</a:t>
            </a:r>
            <a:r>
              <a:rPr lang="de-DE" smtClean="0">
                <a:solidFill>
                  <a:srgbClr val="CC0099"/>
                </a:solidFill>
                <a:ea typeface="Arev Sans"/>
              </a:rPr>
              <a:t>(</a:t>
            </a:r>
            <a:r>
              <a:rPr lang="el-GR" smtClean="0">
                <a:solidFill>
                  <a:srgbClr val="CC0099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π</a:t>
            </a:r>
            <a:r>
              <a:rPr lang="de-DE" baseline="30000" smtClean="0">
                <a:solidFill>
                  <a:srgbClr val="CC0099"/>
                </a:solidFill>
                <a:latin typeface="Arev Sans"/>
                <a:ea typeface="Arev Sans"/>
              </a:rPr>
              <a:t>+</a:t>
            </a:r>
            <a:r>
              <a:rPr lang="el-GR" smtClean="0">
                <a:solidFill>
                  <a:srgbClr val="CC0099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CC0099"/>
                </a:solidFill>
                <a:latin typeface="Arev Sans"/>
                <a:ea typeface="Arev Sans"/>
              </a:rPr>
              <a:t>–</a:t>
            </a:r>
            <a:r>
              <a:rPr lang="de-DE" smtClean="0">
                <a:solidFill>
                  <a:srgbClr val="CC0099"/>
                </a:solidFill>
                <a:latin typeface="Arev Sans"/>
                <a:ea typeface="Arev Sans"/>
              </a:rPr>
              <a:t>) </a:t>
            </a:r>
            <a:r>
              <a:rPr lang="de-DE" smtClean="0">
                <a:solidFill>
                  <a:srgbClr val="CC0099"/>
                </a:solidFill>
              </a:rPr>
              <a:t>channel </a:t>
            </a:r>
            <a:r>
              <a:rPr lang="de-DE" smtClean="0"/>
              <a:t>only</a:t>
            </a:r>
            <a:endParaRPr lang="de-DE"/>
          </a:p>
          <a:p>
            <a:pPr lvl="1"/>
            <a:r>
              <a:rPr lang="de-DE" smtClean="0"/>
              <a:t>Full sim/reco </a:t>
            </a:r>
            <a:r>
              <a:rPr lang="de-DE"/>
              <a:t>→</a:t>
            </a:r>
            <a:r>
              <a:rPr lang="de-DE" smtClean="0"/>
              <a:t> signal + background </a:t>
            </a:r>
            <a:r>
              <a:rPr lang="de-DE" smtClean="0">
                <a:solidFill>
                  <a:srgbClr val="CC0099"/>
                </a:solidFill>
              </a:rPr>
              <a:t>efficiencies </a:t>
            </a:r>
            <a:r>
              <a:rPr lang="el-GR" smtClean="0">
                <a:solidFill>
                  <a:srgbClr val="CC0099"/>
                </a:solidFill>
              </a:rPr>
              <a:t>ε</a:t>
            </a:r>
            <a:r>
              <a:rPr lang="de-DE" baseline="-25000" smtClean="0">
                <a:solidFill>
                  <a:srgbClr val="CC0099"/>
                </a:solidFill>
              </a:rPr>
              <a:t>S </a:t>
            </a:r>
            <a:r>
              <a:rPr lang="de-DE" smtClean="0">
                <a:solidFill>
                  <a:srgbClr val="CC0099"/>
                </a:solidFill>
              </a:rPr>
              <a:t>and </a:t>
            </a:r>
            <a:r>
              <a:rPr lang="el-GR" smtClean="0">
                <a:solidFill>
                  <a:srgbClr val="CC0099"/>
                </a:solidFill>
              </a:rPr>
              <a:t>ε</a:t>
            </a:r>
            <a:r>
              <a:rPr lang="de-DE" baseline="-25000" smtClean="0">
                <a:solidFill>
                  <a:srgbClr val="CC0099"/>
                </a:solidFill>
              </a:rPr>
              <a:t>B</a:t>
            </a:r>
          </a:p>
          <a:p>
            <a:pPr lvl="1"/>
            <a:r>
              <a:rPr lang="de-DE" smtClean="0">
                <a:solidFill>
                  <a:srgbClr val="CC0099"/>
                </a:solidFill>
              </a:rPr>
              <a:t>Toy MC scan </a:t>
            </a:r>
            <a:r>
              <a:rPr lang="de-DE" smtClean="0"/>
              <a:t>simulation with assumption for cross sections, integrated luminosities, BRs</a:t>
            </a:r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6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</a:t>
            </a:r>
            <a:r>
              <a:rPr lang="de-DE" smtClean="0"/>
              <a:t>enerated J/</a:t>
            </a:r>
            <a:r>
              <a:rPr lang="el-GR" sz="3200" smtClean="0">
                <a:ea typeface="Arev Sans"/>
              </a:rPr>
              <a:t>ψ</a:t>
            </a:r>
            <a:r>
              <a:rPr lang="de-DE" smtClean="0"/>
              <a:t> Plots Examples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>
                <a:solidFill>
                  <a:srgbClr val="0000FF"/>
                </a:solidFill>
              </a:rPr>
              <a:t>S</a:t>
            </a:r>
            <a:r>
              <a:rPr lang="de-DE" smtClean="0">
                <a:solidFill>
                  <a:srgbClr val="0000FF"/>
                </a:solidFill>
              </a:rPr>
              <a:t>ignal</a:t>
            </a:r>
            <a:r>
              <a:rPr lang="de-DE" smtClean="0"/>
              <a:t> pdf like in </a:t>
            </a:r>
            <a:r>
              <a:rPr lang="de-DE" smtClean="0">
                <a:solidFill>
                  <a:srgbClr val="0000FF"/>
                </a:solidFill>
              </a:rPr>
              <a:t>true reco</a:t>
            </a:r>
            <a:r>
              <a:rPr lang="de-DE" smtClean="0"/>
              <a:t>;</a:t>
            </a:r>
            <a:r>
              <a:rPr lang="de-DE" smtClean="0">
                <a:solidFill>
                  <a:srgbClr val="0000FF"/>
                </a:solidFill>
              </a:rPr>
              <a:t> </a:t>
            </a:r>
            <a:r>
              <a:rPr lang="de-DE" smtClean="0">
                <a:solidFill>
                  <a:srgbClr val="FF0000"/>
                </a:solidFill>
              </a:rPr>
              <a:t>hadr. background flat</a:t>
            </a:r>
          </a:p>
          <a:p>
            <a:r>
              <a:rPr lang="de-DE" smtClean="0">
                <a:solidFill>
                  <a:srgbClr val="CC0099"/>
                </a:solidFill>
              </a:rPr>
              <a:t>Scale </a:t>
            </a:r>
            <a:r>
              <a:rPr lang="de-DE" smtClean="0"/>
              <a:t>efficiencies from </a:t>
            </a:r>
            <a:r>
              <a:rPr lang="de-DE" smtClean="0">
                <a:solidFill>
                  <a:srgbClr val="CC0099"/>
                </a:solidFill>
              </a:rPr>
              <a:t>ROI to full window </a:t>
            </a:r>
            <a:r>
              <a:rPr lang="de-DE" smtClean="0"/>
              <a:t>width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l-GR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ε</a:t>
            </a:r>
            <a:r>
              <a:rPr lang="de-DE" baseline="-2500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1.1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l-GR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ε</a:t>
            </a:r>
            <a:r>
              <a:rPr lang="de-DE" baseline="-2500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de-DE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</a:t>
            </a:r>
            <a:r>
              <a:rPr lang="de-DE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12290" name="Picture 2" descr="D:\work\Vortraege\PandaMeeting\2015_12_Wien\XscanMat\Tst2ScanRooFit_Mol_9x13683invnb_Ef25MeV_dE167.80keV_0_pane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4180" r="34412" b="34651"/>
          <a:stretch/>
        </p:blipFill>
        <p:spPr bwMode="auto">
          <a:xfrm>
            <a:off x="539552" y="1938318"/>
            <a:ext cx="8137566" cy="37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1581448" y="5868561"/>
            <a:ext cx="2126456" cy="584775"/>
            <a:chOff x="1581448" y="5580529"/>
            <a:chExt cx="2126456" cy="584775"/>
          </a:xfrm>
        </p:grpSpPr>
        <p:sp>
          <p:nvSpPr>
            <p:cNvPr id="7" name="Textfeld 6"/>
            <p:cNvSpPr txBox="1"/>
            <p:nvPr/>
          </p:nvSpPr>
          <p:spPr>
            <a:xfrm>
              <a:off x="1581448" y="5642084"/>
              <a:ext cx="1316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smtClean="0">
                  <a:solidFill>
                    <a:srgbClr val="0000FF"/>
                  </a:solidFill>
                </a:rPr>
                <a:t>S = 275.8</a:t>
              </a:r>
              <a:endParaRPr lang="de-DE" sz="2400">
                <a:solidFill>
                  <a:srgbClr val="0000FF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830741" y="5580529"/>
              <a:ext cx="8771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>
                  <a:solidFill>
                    <a:srgbClr val="0000FF"/>
                  </a:solidFill>
                  <a:latin typeface="Arev Sans" panose="020B0603030804020204" pitchFamily="34" charset="0"/>
                  <a:ea typeface="Arev Sans" panose="020B0603030804020204" pitchFamily="34" charset="0"/>
                </a:rPr>
                <a:t>+ 16.8</a:t>
              </a:r>
              <a:endParaRPr lang="de-DE" sz="1600" baseline="-25000" smtClean="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endParaRPr>
            </a:p>
            <a:p>
              <a:r>
                <a:rPr lang="de-DE" sz="1050" smtClean="0">
                  <a:solidFill>
                    <a:srgbClr val="0000FF"/>
                  </a:solidFill>
                  <a:latin typeface="Arev Sans" panose="020B0603030804020204" pitchFamily="34" charset="0"/>
                  <a:ea typeface="Arev Sans" panose="020B0603030804020204" pitchFamily="34" charset="0"/>
                </a:rPr>
                <a:t> </a:t>
              </a:r>
              <a:r>
                <a:rPr lang="de-DE" sz="1600" smtClean="0">
                  <a:solidFill>
                    <a:srgbClr val="0000FF"/>
                  </a:solidFill>
                  <a:latin typeface="Arev Sans" panose="020B0603030804020204" pitchFamily="34" charset="0"/>
                  <a:ea typeface="Arev Sans" panose="020B0603030804020204" pitchFamily="34" charset="0"/>
                </a:rPr>
                <a:t>–</a:t>
              </a:r>
              <a:r>
                <a:rPr lang="de-DE" sz="1000" smtClean="0">
                  <a:solidFill>
                    <a:srgbClr val="0000FF"/>
                  </a:solidFill>
                  <a:latin typeface="Arev Sans" panose="020B0603030804020204" pitchFamily="34" charset="0"/>
                  <a:ea typeface="Arev Sans" panose="020B0603030804020204" pitchFamily="34" charset="0"/>
                </a:rPr>
                <a:t>  </a:t>
              </a:r>
              <a:r>
                <a:rPr lang="de-DE" sz="1600" smtClean="0">
                  <a:solidFill>
                    <a:srgbClr val="0000FF"/>
                  </a:solidFill>
                  <a:latin typeface="Arev Sans" panose="020B0603030804020204" pitchFamily="34" charset="0"/>
                  <a:ea typeface="Arev Sans" panose="020B0603030804020204" pitchFamily="34" charset="0"/>
                </a:rPr>
                <a:t>16.7</a:t>
              </a:r>
              <a:endParaRPr lang="de-DE" sz="1600" baseline="-25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5796136" y="5868561"/>
            <a:ext cx="1800200" cy="584775"/>
            <a:chOff x="5796136" y="5580529"/>
            <a:chExt cx="1800200" cy="584775"/>
          </a:xfrm>
        </p:grpSpPr>
        <p:sp>
          <p:nvSpPr>
            <p:cNvPr id="10" name="Textfeld 9"/>
            <p:cNvSpPr txBox="1"/>
            <p:nvPr/>
          </p:nvSpPr>
          <p:spPr>
            <a:xfrm>
              <a:off x="5796136" y="5642084"/>
              <a:ext cx="11608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smtClean="0">
                  <a:solidFill>
                    <a:srgbClr val="0000FF"/>
                  </a:solidFill>
                </a:rPr>
                <a:t>S = 26.1</a:t>
              </a:r>
              <a:endParaRPr lang="de-DE" sz="2400">
                <a:solidFill>
                  <a:srgbClr val="0000FF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849016" y="5580529"/>
              <a:ext cx="7473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>
                  <a:solidFill>
                    <a:srgbClr val="0000FF"/>
                  </a:solidFill>
                  <a:latin typeface="Arev Sans" panose="020B0603030804020204" pitchFamily="34" charset="0"/>
                  <a:ea typeface="Arev Sans" panose="020B0603030804020204" pitchFamily="34" charset="0"/>
                </a:rPr>
                <a:t>+ 9.7</a:t>
              </a:r>
              <a:endParaRPr lang="de-DE" sz="1600" baseline="-25000" smtClean="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endParaRPr>
            </a:p>
            <a:p>
              <a:r>
                <a:rPr lang="de-DE" sz="1050" smtClean="0">
                  <a:solidFill>
                    <a:srgbClr val="0000FF"/>
                  </a:solidFill>
                  <a:latin typeface="Arev Sans" panose="020B0603030804020204" pitchFamily="34" charset="0"/>
                  <a:ea typeface="Arev Sans" panose="020B0603030804020204" pitchFamily="34" charset="0"/>
                </a:rPr>
                <a:t> </a:t>
              </a:r>
              <a:r>
                <a:rPr lang="de-DE" sz="1600" smtClean="0">
                  <a:solidFill>
                    <a:srgbClr val="0000FF"/>
                  </a:solidFill>
                  <a:latin typeface="Arev Sans" panose="020B0603030804020204" pitchFamily="34" charset="0"/>
                  <a:ea typeface="Arev Sans" panose="020B0603030804020204" pitchFamily="34" charset="0"/>
                </a:rPr>
                <a:t>–</a:t>
              </a:r>
              <a:r>
                <a:rPr lang="de-DE" sz="1000" smtClean="0">
                  <a:solidFill>
                    <a:srgbClr val="0000FF"/>
                  </a:solidFill>
                  <a:latin typeface="Arev Sans" panose="020B0603030804020204" pitchFamily="34" charset="0"/>
                  <a:ea typeface="Arev Sans" panose="020B0603030804020204" pitchFamily="34" charset="0"/>
                </a:rPr>
                <a:t>  </a:t>
              </a:r>
              <a:r>
                <a:rPr lang="de-DE" sz="1600" smtClean="0">
                  <a:solidFill>
                    <a:srgbClr val="0000FF"/>
                  </a:solidFill>
                  <a:latin typeface="Arev Sans" panose="020B0603030804020204" pitchFamily="34" charset="0"/>
                  <a:ea typeface="Arev Sans" panose="020B0603030804020204" pitchFamily="34" charset="0"/>
                </a:rPr>
                <a:t>9.0</a:t>
              </a:r>
              <a:endParaRPr lang="de-DE" sz="1600" baseline="-25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2933473" y="5506988"/>
            <a:ext cx="156651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smtClean="0"/>
              <a:t>m(</a:t>
            </a:r>
            <a:r>
              <a:rPr lang="el-GR" sz="1600">
                <a:latin typeface="Arev Sans" panose="020B0603030804020204" pitchFamily="34" charset="0"/>
                <a:ea typeface="Arev Sans" panose="020B0603030804020204" pitchFamily="34" charset="0"/>
              </a:rPr>
              <a:t>ℓ</a:t>
            </a:r>
            <a:r>
              <a:rPr lang="de-DE" sz="1600" baseline="30000">
                <a:latin typeface="Arev Sans"/>
                <a:ea typeface="Arev Sans"/>
              </a:rPr>
              <a:t>+</a:t>
            </a:r>
            <a:r>
              <a:rPr lang="el-GR" sz="1600">
                <a:latin typeface="Arev Sans" panose="020B0603030804020204" pitchFamily="34" charset="0"/>
                <a:ea typeface="Arev Sans" panose="020B0603030804020204" pitchFamily="34" charset="0"/>
              </a:rPr>
              <a:t>ℓ</a:t>
            </a:r>
            <a:r>
              <a:rPr lang="de-DE" sz="1600" baseline="30000">
                <a:latin typeface="Arev Sans"/>
                <a:ea typeface="Arev Sans"/>
              </a:rPr>
              <a:t>–</a:t>
            </a:r>
            <a:r>
              <a:rPr lang="de-DE" sz="1600" smtClean="0"/>
              <a:t>) [GeV/c</a:t>
            </a:r>
            <a:r>
              <a:rPr lang="de-DE" sz="1600" baseline="30000" smtClean="0"/>
              <a:t>2</a:t>
            </a:r>
            <a:r>
              <a:rPr lang="de-DE" sz="1600" smtClean="0"/>
              <a:t>]</a:t>
            </a:r>
            <a:endParaRPr lang="de-DE" sz="1600"/>
          </a:p>
        </p:txBody>
      </p:sp>
      <p:sp>
        <p:nvSpPr>
          <p:cNvPr id="15" name="Textfeld 14"/>
          <p:cNvSpPr txBox="1"/>
          <p:nvPr/>
        </p:nvSpPr>
        <p:spPr>
          <a:xfrm>
            <a:off x="7092280" y="5506988"/>
            <a:ext cx="156651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smtClean="0"/>
              <a:t>m(</a:t>
            </a:r>
            <a:r>
              <a:rPr lang="el-GR" sz="1600">
                <a:latin typeface="Arev Sans" panose="020B0603030804020204" pitchFamily="34" charset="0"/>
                <a:ea typeface="Arev Sans" panose="020B0603030804020204" pitchFamily="34" charset="0"/>
              </a:rPr>
              <a:t>ℓ</a:t>
            </a:r>
            <a:r>
              <a:rPr lang="de-DE" sz="1600" baseline="30000">
                <a:latin typeface="Arev Sans"/>
                <a:ea typeface="Arev Sans"/>
              </a:rPr>
              <a:t>+</a:t>
            </a:r>
            <a:r>
              <a:rPr lang="el-GR" sz="1600">
                <a:latin typeface="Arev Sans" panose="020B0603030804020204" pitchFamily="34" charset="0"/>
                <a:ea typeface="Arev Sans" panose="020B0603030804020204" pitchFamily="34" charset="0"/>
              </a:rPr>
              <a:t>ℓ</a:t>
            </a:r>
            <a:r>
              <a:rPr lang="de-DE" sz="1600" baseline="30000">
                <a:latin typeface="Arev Sans"/>
                <a:ea typeface="Arev Sans"/>
              </a:rPr>
              <a:t>–</a:t>
            </a:r>
            <a:r>
              <a:rPr lang="de-DE" sz="1600" smtClean="0"/>
              <a:t>) [GeV/c</a:t>
            </a:r>
            <a:r>
              <a:rPr lang="de-DE" sz="1600" baseline="30000" smtClean="0"/>
              <a:t>2</a:t>
            </a:r>
            <a:r>
              <a:rPr lang="de-DE" sz="1600" smtClean="0"/>
              <a:t>]</a:t>
            </a:r>
            <a:endParaRPr lang="de-DE" sz="1600"/>
          </a:p>
        </p:txBody>
      </p:sp>
      <p:sp>
        <p:nvSpPr>
          <p:cNvPr id="16" name="Textfeld 15"/>
          <p:cNvSpPr txBox="1"/>
          <p:nvPr/>
        </p:nvSpPr>
        <p:spPr>
          <a:xfrm>
            <a:off x="1796680" y="1789749"/>
            <a:ext cx="19838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smtClean="0"/>
              <a:t>E</a:t>
            </a:r>
            <a:r>
              <a:rPr lang="de-DE" b="1" baseline="-25000" smtClean="0"/>
              <a:t>cm</a:t>
            </a:r>
            <a:r>
              <a:rPr lang="de-DE" b="1" smtClean="0"/>
              <a:t> in peak</a:t>
            </a:r>
            <a:endParaRPr lang="de-DE" b="1"/>
          </a:p>
        </p:txBody>
      </p:sp>
      <p:sp>
        <p:nvSpPr>
          <p:cNvPr id="18" name="Textfeld 17"/>
          <p:cNvSpPr txBox="1"/>
          <p:nvPr/>
        </p:nvSpPr>
        <p:spPr>
          <a:xfrm>
            <a:off x="5996741" y="1789749"/>
            <a:ext cx="17272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smtClean="0"/>
              <a:t>E</a:t>
            </a:r>
            <a:r>
              <a:rPr lang="de-DE" b="1" baseline="-25000" smtClean="0"/>
              <a:t>cm</a:t>
            </a:r>
            <a:r>
              <a:rPr lang="de-DE" b="1" smtClean="0"/>
              <a:t> in tail</a:t>
            </a:r>
            <a:endParaRPr lang="de-DE" b="1"/>
          </a:p>
        </p:txBody>
      </p:sp>
    </p:spTree>
    <p:extLst>
      <p:ext uri="{BB962C8B-B14F-4D97-AF65-F5344CB8AC3E}">
        <p14:creationId xmlns:p14="http://schemas.microsoft.com/office/powerpoint/2010/main" val="32749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work\Vortraege\PandaMeeting\2015_12_Wien\XscanMat\scans\StdCorr_ML_QARooFit_Voigt_21x2340invnb_G100keV_dE67keV_300to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11" y="4169694"/>
            <a:ext cx="2702437" cy="25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work\Vortraege\PandaMeeting\2015_12_Wien\XscanMat\scans\StdCorr_ML_ScanRooFit_Voigt_21x2340invnb_G100keV_dE67keV_1_pan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7" y="1337225"/>
            <a:ext cx="5206077" cy="50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work\Vortraege\PandaMeeting\2015_12_Wien\XscanMat\scans\StdCorr_ML_ScanRooFit_Voigt_21x2340invnb_G100keV_dE67keV_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815" y="864973"/>
            <a:ext cx="3224088" cy="306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Illustration for Scan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12" name="Freihandform 11"/>
          <p:cNvSpPr/>
          <p:nvPr/>
        </p:nvSpPr>
        <p:spPr>
          <a:xfrm>
            <a:off x="5000978" y="1502480"/>
            <a:ext cx="1478844" cy="1638488"/>
          </a:xfrm>
          <a:custGeom>
            <a:avLst/>
            <a:gdLst>
              <a:gd name="connsiteX0" fmla="*/ 0 w 1478844"/>
              <a:gd name="connsiteY0" fmla="*/ 176411 h 1350456"/>
              <a:gd name="connsiteX1" fmla="*/ 1128889 w 1478844"/>
              <a:gd name="connsiteY1" fmla="*/ 97389 h 1350456"/>
              <a:gd name="connsiteX2" fmla="*/ 1478844 w 1478844"/>
              <a:gd name="connsiteY2" fmla="*/ 1350456 h 1350456"/>
              <a:gd name="connsiteX3" fmla="*/ 1478844 w 1478844"/>
              <a:gd name="connsiteY3" fmla="*/ 1350456 h 135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8844" h="1350456">
                <a:moveTo>
                  <a:pt x="0" y="176411"/>
                </a:moveTo>
                <a:cubicBezTo>
                  <a:pt x="441207" y="39063"/>
                  <a:pt x="882415" y="-98285"/>
                  <a:pt x="1128889" y="97389"/>
                </a:cubicBezTo>
                <a:cubicBezTo>
                  <a:pt x="1375363" y="293063"/>
                  <a:pt x="1478844" y="1350456"/>
                  <a:pt x="1478844" y="1350456"/>
                </a:cubicBezTo>
                <a:lnTo>
                  <a:pt x="1478844" y="1350456"/>
                </a:lnTo>
              </a:path>
            </a:pathLst>
          </a:custGeom>
          <a:noFill/>
          <a:ln>
            <a:solidFill>
              <a:srgbClr val="CC0099"/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7380312" y="3834679"/>
            <a:ext cx="323646" cy="288032"/>
          </a:xfrm>
          <a:prstGeom prst="downArrow">
            <a:avLst/>
          </a:prstGeom>
          <a:solidFill>
            <a:srgbClr val="CC0099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5940152" y="3762671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CC0099"/>
                </a:solidFill>
              </a:rPr>
              <a:t>300 times ...</a:t>
            </a:r>
            <a:endParaRPr lang="de-DE" b="1">
              <a:solidFill>
                <a:srgbClr val="CC0099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868144" y="4437112"/>
            <a:ext cx="127451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00FF"/>
                </a:solidFill>
                <a:latin typeface="+mj-lt"/>
                <a:ea typeface="Arev Sans"/>
              </a:rPr>
              <a:t> </a:t>
            </a:r>
            <a:r>
              <a:rPr lang="el-GR" sz="1600" smtClean="0">
                <a:solidFill>
                  <a:srgbClr val="0000FF"/>
                </a:solidFill>
                <a:latin typeface="+mj-lt"/>
                <a:ea typeface="Arev Sans"/>
              </a:rPr>
              <a:t>μ</a:t>
            </a:r>
            <a:r>
              <a:rPr lang="de-DE" sz="1600" smtClean="0">
                <a:solidFill>
                  <a:srgbClr val="0000FF"/>
                </a:solidFill>
                <a:latin typeface="+mj-lt"/>
                <a:ea typeface="Arev Sans"/>
              </a:rPr>
              <a:t>    </a:t>
            </a:r>
            <a:r>
              <a:rPr lang="de-DE" sz="1600" smtClean="0">
                <a:solidFill>
                  <a:srgbClr val="0000FF"/>
                </a:solidFill>
                <a:latin typeface="+mj-lt"/>
              </a:rPr>
              <a:t>=   9 keV</a:t>
            </a:r>
          </a:p>
          <a:p>
            <a:r>
              <a:rPr lang="de-DE" sz="1600" smtClean="0">
                <a:solidFill>
                  <a:srgbClr val="0000FF"/>
                </a:solidFill>
                <a:latin typeface="+mj-lt"/>
                <a:ea typeface="Arev Sans"/>
              </a:rPr>
              <a:t>rms = 52 keV</a:t>
            </a:r>
            <a:endParaRPr lang="de-DE" sz="160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51072" y="807095"/>
            <a:ext cx="3620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/>
              <a:t>BW, 21 x 2d in HESRr  mode</a:t>
            </a:r>
            <a:endParaRPr lang="de-DE" sz="2400"/>
          </a:p>
        </p:txBody>
      </p:sp>
      <p:sp>
        <p:nvSpPr>
          <p:cNvPr id="18" name="Textfeld 17"/>
          <p:cNvSpPr txBox="1"/>
          <p:nvPr/>
        </p:nvSpPr>
        <p:spPr>
          <a:xfrm>
            <a:off x="4466816" y="1291338"/>
            <a:ext cx="737381" cy="1468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de-DE" sz="1050" smtClean="0"/>
              <a:t>3871.34 MeV</a:t>
            </a:r>
            <a:endParaRPr lang="de-DE" sz="1050"/>
          </a:p>
        </p:txBody>
      </p:sp>
      <p:sp>
        <p:nvSpPr>
          <p:cNvPr id="22" name="Textfeld 21"/>
          <p:cNvSpPr txBox="1"/>
          <p:nvPr/>
        </p:nvSpPr>
        <p:spPr>
          <a:xfrm>
            <a:off x="4466816" y="2312135"/>
            <a:ext cx="737381" cy="1468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de-DE" sz="1050" smtClean="0"/>
              <a:t>3871.89 MeV</a:t>
            </a:r>
            <a:endParaRPr lang="de-DE" sz="1050"/>
          </a:p>
        </p:txBody>
      </p:sp>
      <p:sp>
        <p:nvSpPr>
          <p:cNvPr id="13" name="Freihandform 12"/>
          <p:cNvSpPr/>
          <p:nvPr/>
        </p:nvSpPr>
        <p:spPr>
          <a:xfrm>
            <a:off x="5023556" y="802845"/>
            <a:ext cx="2054577" cy="1940425"/>
          </a:xfrm>
          <a:custGeom>
            <a:avLst/>
            <a:gdLst>
              <a:gd name="connsiteX0" fmla="*/ 0 w 2054577"/>
              <a:gd name="connsiteY0" fmla="*/ 1830689 h 1830689"/>
              <a:gd name="connsiteX1" fmla="*/ 1478844 w 2054577"/>
              <a:gd name="connsiteY1" fmla="*/ 69622 h 1830689"/>
              <a:gd name="connsiteX2" fmla="*/ 2054577 w 2054577"/>
              <a:gd name="connsiteY2" fmla="*/ 521178 h 183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4577" h="1830689">
                <a:moveTo>
                  <a:pt x="0" y="1830689"/>
                </a:moveTo>
                <a:cubicBezTo>
                  <a:pt x="568207" y="1059281"/>
                  <a:pt x="1136415" y="287874"/>
                  <a:pt x="1478844" y="69622"/>
                </a:cubicBezTo>
                <a:cubicBezTo>
                  <a:pt x="1821273" y="-148630"/>
                  <a:pt x="1937925" y="186274"/>
                  <a:pt x="2054577" y="521178"/>
                </a:cubicBezTo>
              </a:path>
            </a:pathLst>
          </a:custGeom>
          <a:noFill/>
          <a:ln>
            <a:solidFill>
              <a:srgbClr val="CC0099"/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7"/>
          <p:cNvCxnSpPr/>
          <p:nvPr/>
        </p:nvCxnSpPr>
        <p:spPr>
          <a:xfrm flipH="1">
            <a:off x="7142660" y="4425823"/>
            <a:ext cx="5274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H="1">
            <a:off x="7142660" y="4581128"/>
            <a:ext cx="527431" cy="440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7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Investigated Scenarios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Luminosity modes (E</a:t>
            </a:r>
            <a:r>
              <a:rPr lang="de-DE" baseline="-25000" smtClean="0"/>
              <a:t>cm</a:t>
            </a:r>
            <a:r>
              <a:rPr lang="de-DE" smtClean="0"/>
              <a:t> = 3.872 GeV</a:t>
            </a:r>
            <a:r>
              <a:rPr lang="de-DE"/>
              <a:t>): </a:t>
            </a:r>
            <a:r>
              <a:rPr lang="de-DE" smtClean="0">
                <a:solidFill>
                  <a:srgbClr val="CC0099"/>
                </a:solidFill>
              </a:rPr>
              <a:t>N</a:t>
            </a:r>
            <a:r>
              <a:rPr lang="de-DE" baseline="-25000">
                <a:solidFill>
                  <a:srgbClr val="CC0099"/>
                </a:solidFill>
              </a:rPr>
              <a:t>L</a:t>
            </a:r>
            <a:r>
              <a:rPr lang="de-DE" smtClean="0">
                <a:solidFill>
                  <a:srgbClr val="CC0099"/>
                </a:solidFill>
              </a:rPr>
              <a:t> = 3</a:t>
            </a:r>
            <a:endParaRPr lang="de-DE" sz="2000" smtClean="0">
              <a:solidFill>
                <a:srgbClr val="CC0099"/>
              </a:solidFill>
            </a:endParaRPr>
          </a:p>
          <a:p>
            <a:endParaRPr lang="de-DE" sz="2400"/>
          </a:p>
          <a:p>
            <a:pPr marL="0" indent="0">
              <a:buNone/>
            </a:pPr>
            <a:endParaRPr lang="de-DE" sz="2400"/>
          </a:p>
          <a:p>
            <a:r>
              <a:rPr lang="de-DE" smtClean="0"/>
              <a:t>P</a:t>
            </a:r>
            <a:r>
              <a:rPr lang="de-DE"/>
              <a:t>arameter settings: </a:t>
            </a:r>
            <a:r>
              <a:rPr lang="de-DE" smtClean="0">
                <a:solidFill>
                  <a:srgbClr val="CC0099"/>
                </a:solidFill>
              </a:rPr>
              <a:t>N</a:t>
            </a:r>
            <a:r>
              <a:rPr lang="de-DE" baseline="-25000" smtClean="0">
                <a:solidFill>
                  <a:srgbClr val="CC0099"/>
                </a:solidFill>
              </a:rPr>
              <a:t>P</a:t>
            </a:r>
            <a:r>
              <a:rPr lang="de-DE" smtClean="0">
                <a:solidFill>
                  <a:srgbClr val="CC0099"/>
                </a:solidFill>
              </a:rPr>
              <a:t> = 8</a:t>
            </a:r>
            <a:br>
              <a:rPr lang="de-DE" smtClean="0">
                <a:solidFill>
                  <a:srgbClr val="CC0099"/>
                </a:solidFill>
              </a:rPr>
            </a:br>
            <a:endParaRPr lang="de-DE" sz="1800"/>
          </a:p>
          <a:p>
            <a:pPr marL="0" indent="0">
              <a:buNone/>
            </a:pPr>
            <a:endParaRPr lang="de-DE" sz="1800" smtClean="0"/>
          </a:p>
          <a:p>
            <a:pPr marL="0" indent="0">
              <a:buNone/>
            </a:pPr>
            <a:endParaRPr lang="de-DE" sz="1800"/>
          </a:p>
          <a:p>
            <a:r>
              <a:rPr lang="de-DE" smtClean="0"/>
              <a:t>Investigated scenarios: </a:t>
            </a:r>
            <a:r>
              <a:rPr lang="de-DE" smtClean="0">
                <a:solidFill>
                  <a:srgbClr val="CC0099"/>
                </a:solidFill>
              </a:rPr>
              <a:t>N</a:t>
            </a:r>
            <a:r>
              <a:rPr lang="de-DE" baseline="-25000">
                <a:solidFill>
                  <a:srgbClr val="CC0099"/>
                </a:solidFill>
              </a:rPr>
              <a:t>S</a:t>
            </a:r>
            <a:r>
              <a:rPr lang="de-DE" smtClean="0">
                <a:solidFill>
                  <a:srgbClr val="CC0099"/>
                </a:solidFill>
              </a:rPr>
              <a:t> </a:t>
            </a:r>
            <a:r>
              <a:rPr lang="de-DE">
                <a:solidFill>
                  <a:srgbClr val="CC0099"/>
                </a:solidFill>
              </a:rPr>
              <a:t>= </a:t>
            </a:r>
            <a:r>
              <a:rPr lang="de-DE" smtClean="0">
                <a:solidFill>
                  <a:srgbClr val="CC0099"/>
                </a:solidFill>
              </a:rPr>
              <a:t>5</a:t>
            </a:r>
            <a:br>
              <a:rPr lang="de-DE" smtClean="0">
                <a:solidFill>
                  <a:srgbClr val="CC0099"/>
                </a:solidFill>
              </a:rPr>
            </a:br>
            <a:endParaRPr lang="de-DE" sz="1800">
              <a:solidFill>
                <a:srgbClr val="CC0099"/>
              </a:solidFill>
            </a:endParaRPr>
          </a:p>
          <a:p>
            <a:endParaRPr lang="de-DE" sz="1800" smtClean="0"/>
          </a:p>
          <a:p>
            <a:endParaRPr lang="de-DE" sz="1800" smtClean="0"/>
          </a:p>
          <a:p>
            <a:r>
              <a:rPr lang="de-DE" smtClean="0"/>
              <a:t>Toy MC fits: </a:t>
            </a:r>
            <a:r>
              <a:rPr lang="de-DE" smtClean="0">
                <a:solidFill>
                  <a:srgbClr val="CC0099"/>
                </a:solidFill>
              </a:rPr>
              <a:t>N</a:t>
            </a:r>
            <a:r>
              <a:rPr lang="de-DE" baseline="-25000" smtClean="0">
                <a:solidFill>
                  <a:srgbClr val="CC0099"/>
                </a:solidFill>
              </a:rPr>
              <a:t>MC</a:t>
            </a:r>
            <a:r>
              <a:rPr lang="de-DE" smtClean="0">
                <a:solidFill>
                  <a:srgbClr val="CC0099"/>
                </a:solidFill>
              </a:rPr>
              <a:t> = 100 ... 300 </a:t>
            </a:r>
            <a:r>
              <a:rPr lang="de-DE" smtClean="0">
                <a:solidFill>
                  <a:srgbClr val="0000FF"/>
                </a:solidFill>
              </a:rPr>
              <a:t>(</a:t>
            </a:r>
            <a:r>
              <a:rPr lang="de-DE">
                <a:solidFill>
                  <a:srgbClr val="0000FF"/>
                </a:solidFill>
              </a:rPr>
              <a:t>N</a:t>
            </a:r>
            <a:r>
              <a:rPr lang="de-DE" baseline="-25000">
                <a:solidFill>
                  <a:srgbClr val="0000FF"/>
                </a:solidFill>
              </a:rPr>
              <a:t>tot</a:t>
            </a:r>
            <a:r>
              <a:rPr lang="de-DE">
                <a:solidFill>
                  <a:srgbClr val="0000FF"/>
                </a:solidFill>
              </a:rPr>
              <a:t> </a:t>
            </a:r>
            <a:r>
              <a:rPr lang="de-DE">
                <a:solidFill>
                  <a:srgbClr val="0000FF"/>
                </a:solidFill>
                <a:latin typeface="Arev Sans"/>
                <a:ea typeface="Arev Sans"/>
              </a:rPr>
              <a:t>≈</a:t>
            </a:r>
            <a:r>
              <a:rPr lang="de-DE">
                <a:solidFill>
                  <a:srgbClr val="0000FF"/>
                </a:solidFill>
              </a:rPr>
              <a:t> 50000)</a:t>
            </a:r>
          </a:p>
          <a:p>
            <a:endParaRPr lang="de-DE" smtClean="0">
              <a:solidFill>
                <a:srgbClr val="008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22</a:t>
            </a:fld>
            <a:endParaRPr 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124647"/>
              </p:ext>
            </p:extLst>
          </p:nvPr>
        </p:nvGraphicFramePr>
        <p:xfrm>
          <a:off x="899592" y="1340768"/>
          <a:ext cx="75608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b="1" smtClean="0"/>
                        <a:t>Mode</a:t>
                      </a:r>
                      <a:endParaRPr lang="de-DE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smtClean="0"/>
                        <a:t>HL</a:t>
                      </a:r>
                      <a:endParaRPr lang="de-DE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smtClean="0"/>
                        <a:t>HR</a:t>
                      </a:r>
                      <a:endParaRPr lang="de-DE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smtClean="0"/>
                        <a:t>HESRr </a:t>
                      </a:r>
                      <a:endParaRPr lang="de-DE" sz="2000" b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smtClean="0"/>
                        <a:t>L</a:t>
                      </a:r>
                      <a:r>
                        <a:rPr lang="de-DE" sz="2000" b="1" baseline="-25000" smtClean="0"/>
                        <a:t>int </a:t>
                      </a:r>
                      <a:r>
                        <a:rPr lang="de-DE" sz="2000" b="1" smtClean="0"/>
                        <a:t>[(nb</a:t>
                      </a:r>
                      <a:r>
                        <a:rPr lang="de-DE" sz="2000" b="1" smtClean="0">
                          <a:latin typeface="Arev Sans"/>
                          <a:ea typeface="Arev Sans"/>
                        </a:rPr>
                        <a:t>·</a:t>
                      </a:r>
                      <a:r>
                        <a:rPr lang="de-DE" sz="2000" b="1" smtClean="0">
                          <a:latin typeface="+mj-lt"/>
                          <a:ea typeface="Arev Sans"/>
                        </a:rPr>
                        <a:t>d)</a:t>
                      </a:r>
                      <a:r>
                        <a:rPr lang="de-DE" sz="2000" b="1" baseline="30000" smtClean="0">
                          <a:latin typeface="+mj-lt"/>
                          <a:ea typeface="Arev Sans"/>
                        </a:rPr>
                        <a:t>-1</a:t>
                      </a:r>
                      <a:r>
                        <a:rPr lang="de-DE" sz="2000" b="1" smtClean="0"/>
                        <a:t>]</a:t>
                      </a:r>
                      <a:endParaRPr lang="de-DE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13683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1368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1170</a:t>
                      </a:r>
                      <a:endParaRPr lang="de-DE" sz="200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493243"/>
              </p:ext>
            </p:extLst>
          </p:nvPr>
        </p:nvGraphicFramePr>
        <p:xfrm>
          <a:off x="899592" y="2640794"/>
          <a:ext cx="756084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152128"/>
                <a:gridCol w="648072"/>
                <a:gridCol w="648072"/>
                <a:gridCol w="648072"/>
                <a:gridCol w="648072"/>
                <a:gridCol w="648072"/>
                <a:gridCol w="720080"/>
                <a:gridCol w="576064"/>
                <a:gridCol w="648075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b="1" smtClean="0"/>
                        <a:t>BW</a:t>
                      </a:r>
                      <a:endParaRPr lang="de-DE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0" smtClean="0"/>
                        <a:t>Γ</a:t>
                      </a:r>
                      <a:r>
                        <a:rPr lang="de-DE" sz="2000" b="0" smtClean="0"/>
                        <a:t> [keV]</a:t>
                      </a:r>
                      <a:endParaRPr lang="de-DE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smtClean="0"/>
                        <a:t>50</a:t>
                      </a:r>
                      <a:endParaRPr lang="de-DE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smtClean="0"/>
                        <a:t>70</a:t>
                      </a:r>
                      <a:endParaRPr lang="de-DE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smtClean="0"/>
                        <a:t>100</a:t>
                      </a:r>
                      <a:endParaRPr lang="de-DE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0" smtClean="0"/>
                        <a:t>130</a:t>
                      </a:r>
                      <a:endParaRPr lang="de-DE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0" smtClean="0"/>
                        <a:t>180</a:t>
                      </a:r>
                      <a:endParaRPr lang="de-DE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smtClean="0"/>
                        <a:t>250</a:t>
                      </a:r>
                      <a:endParaRPr lang="de-DE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smtClean="0"/>
                        <a:t>500</a:t>
                      </a:r>
                      <a:endParaRPr lang="de-DE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smtClean="0"/>
                        <a:t>800</a:t>
                      </a:r>
                      <a:endParaRPr lang="de-DE" sz="2000" b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smtClean="0"/>
                        <a:t>Molecule</a:t>
                      </a:r>
                      <a:endParaRPr lang="de-DE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smtClean="0"/>
                        <a:t>-E</a:t>
                      </a:r>
                      <a:r>
                        <a:rPr lang="de-DE" sz="2000" baseline="-25000" smtClean="0"/>
                        <a:t>f</a:t>
                      </a:r>
                      <a:r>
                        <a:rPr lang="de-DE" sz="2000" baseline="0" smtClean="0"/>
                        <a:t> [MeV]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14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12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10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9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8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7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6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5</a:t>
                      </a:r>
                      <a:endParaRPr lang="de-DE" sz="200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849642"/>
              </p:ext>
            </p:extLst>
          </p:nvPr>
        </p:nvGraphicFramePr>
        <p:xfrm>
          <a:off x="899592" y="3986760"/>
          <a:ext cx="75608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080120"/>
                <a:gridCol w="1152128"/>
                <a:gridCol w="1080120"/>
                <a:gridCol w="1080120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smtClean="0"/>
                        <a:t>Scan time [month]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smtClean="0">
                          <a:solidFill>
                            <a:schemeClr val="bg1"/>
                          </a:solidFill>
                        </a:rPr>
                        <a:t>1.5</a:t>
                      </a:r>
                      <a:endParaRPr lang="de-DE" sz="2000" b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de-DE" sz="2000" b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smtClean="0"/>
                        <a:t>2</a:t>
                      </a:r>
                      <a:endParaRPr lang="de-DE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smtClean="0"/>
                        <a:t>2</a:t>
                      </a:r>
                      <a:endParaRPr lang="de-DE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smtClean="0"/>
                        <a:t>10</a:t>
                      </a:r>
                      <a:endParaRPr lang="de-DE" sz="2000" b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smtClean="0"/>
                        <a:t>Points </a:t>
                      </a:r>
                      <a:r>
                        <a:rPr lang="de-DE" sz="2000" smtClean="0">
                          <a:sym typeface="Symbol"/>
                        </a:rPr>
                        <a:t></a:t>
                      </a:r>
                      <a:r>
                        <a:rPr lang="de-DE" sz="2000" b="1" smtClean="0"/>
                        <a:t> days</a:t>
                      </a:r>
                      <a:endParaRPr lang="de-DE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smtClean="0">
                          <a:solidFill>
                            <a:schemeClr val="tx1"/>
                          </a:solidFill>
                        </a:rPr>
                        <a:t>21 x 2</a:t>
                      </a:r>
                      <a:endParaRPr lang="de-DE" sz="20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smtClean="0">
                          <a:solidFill>
                            <a:schemeClr val="tx1"/>
                          </a:solidFill>
                        </a:rPr>
                        <a:t>21 x 3</a:t>
                      </a:r>
                      <a:endParaRPr lang="de-DE" sz="20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smtClean="0"/>
                        <a:t>31</a:t>
                      </a:r>
                      <a:r>
                        <a:rPr lang="de-DE" sz="2000" b="0" baseline="0" smtClean="0"/>
                        <a:t> x 2</a:t>
                      </a:r>
                      <a:endParaRPr lang="de-DE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smtClean="0"/>
                        <a:t>61 x 1</a:t>
                      </a:r>
                      <a:endParaRPr lang="de-DE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smtClean="0"/>
                        <a:t>61 x 5</a:t>
                      </a:r>
                      <a:endParaRPr lang="de-DE" sz="2000" b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307746"/>
              </p:ext>
            </p:extLst>
          </p:nvPr>
        </p:nvGraphicFramePr>
        <p:xfrm>
          <a:off x="899592" y="5354520"/>
          <a:ext cx="619268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29"/>
                <a:gridCol w="2064229"/>
                <a:gridCol w="206422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smtClean="0"/>
                        <a:t>Physics mode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0" smtClean="0"/>
                        <a:t>Breit-Wigner</a:t>
                      </a:r>
                      <a:r>
                        <a:rPr lang="de-DE" sz="2000" b="0" baseline="0" smtClean="0"/>
                        <a:t>  </a:t>
                      </a:r>
                      <a:r>
                        <a:rPr lang="el-GR" sz="2000" b="0" baseline="0" smtClean="0"/>
                        <a:t>Γ</a:t>
                      </a:r>
                      <a:endParaRPr lang="de-DE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0" smtClean="0"/>
                        <a:t>Molecule E</a:t>
                      </a:r>
                      <a:r>
                        <a:rPr lang="de-DE" sz="2000" b="0" baseline="-25000" smtClean="0"/>
                        <a:t>f</a:t>
                      </a:r>
                      <a:endParaRPr lang="de-DE" sz="2000" b="0" baseline="-25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smtClean="0"/>
                        <a:t>Number of fits</a:t>
                      </a:r>
                      <a:endParaRPr lang="de-DE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smtClean="0"/>
                        <a:t>150 ... 300 / setup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smtClean="0"/>
                        <a:t>100 / setup</a:t>
                      </a:r>
                      <a:endParaRPr lang="de-DE" sz="20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4932040" y="3429000"/>
            <a:ext cx="324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accent6">
                    <a:lumMod val="75000"/>
                  </a:schemeClr>
                </a:solidFill>
              </a:rPr>
              <a:t>Mainly show results for this one</a:t>
            </a:r>
            <a:endParaRPr lang="de-DE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5413518" y="4424687"/>
            <a:ext cx="814666" cy="32730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mit Pfeil 13"/>
          <p:cNvCxnSpPr/>
          <p:nvPr/>
        </p:nvCxnSpPr>
        <p:spPr>
          <a:xfrm flipH="1">
            <a:off x="5940152" y="3825617"/>
            <a:ext cx="247919" cy="54883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5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Scan Examples </a:t>
            </a:r>
            <a:r>
              <a:rPr lang="de-DE" smtClean="0">
                <a:solidFill>
                  <a:srgbClr val="FFFF00"/>
                </a:solidFill>
              </a:rPr>
              <a:t>Breit Wigner</a:t>
            </a:r>
            <a:endParaRPr lang="de-DE">
              <a:solidFill>
                <a:srgbClr val="FFFF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259632" y="1268760"/>
            <a:ext cx="2457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smtClean="0">
                <a:solidFill>
                  <a:srgbClr val="0000FF"/>
                </a:solidFill>
              </a:rPr>
              <a:t>HESRr: </a:t>
            </a:r>
            <a:r>
              <a:rPr lang="de-DE" sz="2400">
                <a:solidFill>
                  <a:srgbClr val="0000FF"/>
                </a:solidFill>
              </a:rPr>
              <a:t>2</a:t>
            </a:r>
            <a:r>
              <a:rPr lang="de-DE" sz="2400" smtClean="0">
                <a:solidFill>
                  <a:srgbClr val="0000FF"/>
                </a:solidFill>
              </a:rPr>
              <a:t>1 x 2 days</a:t>
            </a:r>
          </a:p>
          <a:p>
            <a:pPr algn="ctr"/>
            <a:r>
              <a:rPr lang="el-GR" sz="2400" smtClean="0"/>
              <a:t>Γ</a:t>
            </a:r>
            <a:r>
              <a:rPr lang="de-DE" sz="2400" smtClean="0"/>
              <a:t> = </a:t>
            </a:r>
            <a:r>
              <a:rPr lang="de-DE" sz="2400"/>
              <a:t>5</a:t>
            </a:r>
            <a:r>
              <a:rPr lang="de-DE" sz="2400" smtClean="0"/>
              <a:t>0 keV</a:t>
            </a:r>
            <a:endParaRPr lang="de-DE" sz="2400">
              <a:solidFill>
                <a:srgbClr val="0000FF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940152" y="1268760"/>
            <a:ext cx="2024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smtClean="0">
                <a:solidFill>
                  <a:srgbClr val="0000FF"/>
                </a:solidFill>
              </a:rPr>
              <a:t>HL: 61 x 5 days</a:t>
            </a:r>
          </a:p>
          <a:p>
            <a:pPr algn="ctr"/>
            <a:r>
              <a:rPr lang="el-GR" sz="2400"/>
              <a:t>Γ</a:t>
            </a:r>
            <a:r>
              <a:rPr lang="de-DE" sz="2400"/>
              <a:t> = </a:t>
            </a:r>
            <a:r>
              <a:rPr lang="de-DE" sz="2400" smtClean="0"/>
              <a:t>100 keV</a:t>
            </a:r>
            <a:endParaRPr lang="de-DE" sz="2400">
              <a:solidFill>
                <a:srgbClr val="0000FF"/>
              </a:solidFill>
            </a:endParaRPr>
          </a:p>
        </p:txBody>
      </p:sp>
      <p:pic>
        <p:nvPicPr>
          <p:cNvPr id="7170" name="Picture 2" descr="D:\work\Vortraege\PandaMeeting\2015_12_Wien\XscanMat\scans\StdCorr_ML_ScanRooFit_Voigt_21x2340invnb_G050keV_dE67keV_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8" y="2132856"/>
            <a:ext cx="4161356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work\Vortraege\PandaMeeting\2015_12_Wien\XscanMat\scans\StdCorr_ML_ScanRooFit_Voigt_61x68415invnb_G100keV_dE168keV_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24" y="2204864"/>
            <a:ext cx="4161356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Scan Examples </a:t>
            </a:r>
            <a:r>
              <a:rPr lang="de-DE" smtClean="0">
                <a:solidFill>
                  <a:srgbClr val="FFFF00"/>
                </a:solidFill>
              </a:rPr>
              <a:t>Molecule Lineshape</a:t>
            </a:r>
            <a:endParaRPr lang="de-DE">
              <a:solidFill>
                <a:srgbClr val="FFFF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503557" y="1268760"/>
            <a:ext cx="2061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smtClean="0">
                <a:solidFill>
                  <a:srgbClr val="0000FF"/>
                </a:solidFill>
              </a:rPr>
              <a:t>HR: 21 x 2 days</a:t>
            </a:r>
          </a:p>
          <a:p>
            <a:pPr algn="ctr"/>
            <a:r>
              <a:rPr lang="de-DE" sz="2400" smtClean="0"/>
              <a:t>E</a:t>
            </a:r>
            <a:r>
              <a:rPr lang="de-DE" sz="2400" baseline="-25000" smtClean="0"/>
              <a:t>f</a:t>
            </a:r>
            <a:r>
              <a:rPr lang="de-DE" sz="2400" smtClean="0"/>
              <a:t> = -5 MeV</a:t>
            </a:r>
            <a:endParaRPr lang="de-DE" sz="2400">
              <a:solidFill>
                <a:srgbClr val="0000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728826" y="1268760"/>
            <a:ext cx="2024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smtClean="0">
                <a:solidFill>
                  <a:srgbClr val="0000FF"/>
                </a:solidFill>
              </a:rPr>
              <a:t>HL: </a:t>
            </a:r>
            <a:r>
              <a:rPr lang="de-DE" sz="2400">
                <a:solidFill>
                  <a:srgbClr val="0000FF"/>
                </a:solidFill>
              </a:rPr>
              <a:t>3</a:t>
            </a:r>
            <a:r>
              <a:rPr lang="de-DE" sz="2400" smtClean="0">
                <a:solidFill>
                  <a:srgbClr val="0000FF"/>
                </a:solidFill>
              </a:rPr>
              <a:t>1 x 2 days</a:t>
            </a:r>
          </a:p>
          <a:p>
            <a:pPr algn="ctr"/>
            <a:r>
              <a:rPr lang="de-DE" sz="2400"/>
              <a:t>E</a:t>
            </a:r>
            <a:r>
              <a:rPr lang="de-DE" sz="2400" baseline="-25000"/>
              <a:t>f</a:t>
            </a:r>
            <a:r>
              <a:rPr lang="de-DE" sz="2400"/>
              <a:t> = </a:t>
            </a:r>
            <a:r>
              <a:rPr lang="de-DE" sz="2400" smtClean="0"/>
              <a:t>-12 </a:t>
            </a:r>
            <a:r>
              <a:rPr lang="de-DE" sz="2400"/>
              <a:t>MeV</a:t>
            </a:r>
            <a:endParaRPr lang="de-DE" sz="2400">
              <a:solidFill>
                <a:srgbClr val="0000FF"/>
              </a:solidFill>
            </a:endParaRPr>
          </a:p>
        </p:txBody>
      </p:sp>
      <p:pic>
        <p:nvPicPr>
          <p:cNvPr id="13316" name="Picture 4" descr="D:\work\Vortraege\PandaMeeting\2015_12_Wien\XscanMat\scans\StdCorr_ML_ScanRooFit_Mol_21x2736invnb_Ef05MeV_dE67keV_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8" y="2132856"/>
            <a:ext cx="4161356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D:\work\Vortraege\PandaMeeting\2015_12_Wien\XscanMat\scans\StdCorr2_ML_ScanRooFit_Mol_31x27366invnb_Ef12MeV_dE168keV_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5304"/>
            <a:ext cx="4161356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3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work\Vortraege\PandaMeeting\2015_12_Wien\XscanMat\sensitivity\StdCorr_ML_Sensitivity_BWRooFit_31x2d_toy300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11418"/>
            <a:ext cx="9032727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Sensitivities Breit-Wigner </a:t>
            </a:r>
            <a:r>
              <a:rPr lang="el-GR" smtClean="0"/>
              <a:t>Γ</a:t>
            </a:r>
            <a:r>
              <a:rPr lang="de-DE" smtClean="0"/>
              <a:t> </a:t>
            </a:r>
            <a:r>
              <a:rPr lang="de-DE" smtClean="0">
                <a:solidFill>
                  <a:srgbClr val="FFFF00"/>
                </a:solidFill>
              </a:rPr>
              <a:t>(31 x 2d) </a:t>
            </a:r>
            <a:endParaRPr lang="de-DE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Extract standard deviation and bias from toy MC fits (ML)</a:t>
            </a:r>
          </a:p>
          <a:p>
            <a:r>
              <a:rPr lang="de-DE" smtClean="0"/>
              <a:t>Show </a:t>
            </a:r>
            <a:r>
              <a:rPr lang="de-DE" smtClean="0">
                <a:solidFill>
                  <a:srgbClr val="0000FF"/>
                </a:solidFill>
              </a:rPr>
              <a:t>relative error rms</a:t>
            </a:r>
            <a:r>
              <a:rPr lang="de-DE" baseline="-25000" smtClean="0">
                <a:solidFill>
                  <a:srgbClr val="0000FF"/>
                </a:solidFill>
              </a:rPr>
              <a:t>fit</a:t>
            </a:r>
            <a:r>
              <a:rPr lang="de-DE" smtClean="0">
                <a:solidFill>
                  <a:srgbClr val="0000FF"/>
                </a:solidFill>
              </a:rPr>
              <a:t>/</a:t>
            </a:r>
            <a:r>
              <a:rPr lang="el-GR" smtClean="0">
                <a:solidFill>
                  <a:srgbClr val="0000FF"/>
                </a:solidFill>
                <a:latin typeface="Arev Sans"/>
                <a:ea typeface="Arev Sans"/>
              </a:rPr>
              <a:t></a:t>
            </a:r>
            <a:r>
              <a:rPr lang="de-DE" baseline="-25000" smtClean="0">
                <a:solidFill>
                  <a:srgbClr val="0000FF"/>
                </a:solidFill>
              </a:rPr>
              <a:t>fit</a:t>
            </a:r>
            <a:r>
              <a:rPr lang="de-DE" smtClean="0">
                <a:solidFill>
                  <a:srgbClr val="0000FF"/>
                </a:solidFill>
              </a:rPr>
              <a:t> </a:t>
            </a:r>
            <a:r>
              <a:rPr lang="de-DE" smtClean="0"/>
              <a:t>and</a:t>
            </a:r>
            <a:r>
              <a:rPr lang="de-DE" smtClean="0">
                <a:solidFill>
                  <a:srgbClr val="008000"/>
                </a:solidFill>
              </a:rPr>
              <a:t> bias (</a:t>
            </a:r>
            <a:r>
              <a:rPr lang="el-GR" smtClean="0">
                <a:solidFill>
                  <a:srgbClr val="008000"/>
                </a:solidFill>
                <a:latin typeface="Arev Sans"/>
                <a:ea typeface="Arev Sans"/>
              </a:rPr>
              <a:t></a:t>
            </a:r>
            <a:r>
              <a:rPr lang="de-DE" baseline="-25000" smtClean="0">
                <a:solidFill>
                  <a:srgbClr val="008000"/>
                </a:solidFill>
              </a:rPr>
              <a:t>fit</a:t>
            </a:r>
            <a:r>
              <a:rPr lang="el-GR" smtClean="0">
                <a:solidFill>
                  <a:srgbClr val="008000"/>
                </a:solidFill>
              </a:rPr>
              <a:t> </a:t>
            </a:r>
            <a:r>
              <a:rPr lang="de-DE" smtClean="0">
                <a:solidFill>
                  <a:srgbClr val="008000"/>
                </a:solidFill>
              </a:rPr>
              <a:t>- </a:t>
            </a:r>
            <a:r>
              <a:rPr lang="el-GR" smtClean="0">
                <a:solidFill>
                  <a:srgbClr val="008000"/>
                </a:solidFill>
              </a:rPr>
              <a:t>Γ</a:t>
            </a:r>
            <a:r>
              <a:rPr lang="de-DE" smtClean="0">
                <a:solidFill>
                  <a:srgbClr val="008000"/>
                </a:solidFill>
              </a:rPr>
              <a:t>)/</a:t>
            </a:r>
            <a:r>
              <a:rPr lang="el-GR" smtClean="0">
                <a:solidFill>
                  <a:srgbClr val="008000"/>
                </a:solidFill>
              </a:rPr>
              <a:t>Γ</a:t>
            </a:r>
            <a:r>
              <a:rPr lang="de-DE" smtClean="0">
                <a:solidFill>
                  <a:srgbClr val="008000"/>
                </a:solidFill>
              </a:rPr>
              <a:t> </a:t>
            </a:r>
            <a:r>
              <a:rPr lang="de-DE" smtClean="0"/>
              <a:t>in [%]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25</a:t>
            </a:fld>
            <a:endParaRPr lang="de-DE"/>
          </a:p>
        </p:txBody>
      </p:sp>
      <p:cxnSp>
        <p:nvCxnSpPr>
          <p:cNvPr id="8" name="Gerade Verbindung 7"/>
          <p:cNvCxnSpPr/>
          <p:nvPr/>
        </p:nvCxnSpPr>
        <p:spPr>
          <a:xfrm>
            <a:off x="740013" y="4326963"/>
            <a:ext cx="3528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4290900" y="411093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l-GR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σ</a:t>
            </a:r>
            <a:endParaRPr lang="de-DE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773138" y="5071511"/>
            <a:ext cx="846534" cy="684323"/>
            <a:chOff x="773138" y="5071511"/>
            <a:chExt cx="846534" cy="684323"/>
          </a:xfrm>
        </p:grpSpPr>
        <p:cxnSp>
          <p:nvCxnSpPr>
            <p:cNvPr id="11" name="Gerade Verbindung 10"/>
            <p:cNvCxnSpPr/>
            <p:nvPr/>
          </p:nvCxnSpPr>
          <p:spPr>
            <a:xfrm flipV="1">
              <a:off x="1009741" y="5445224"/>
              <a:ext cx="0" cy="31061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1414937" y="5445224"/>
              <a:ext cx="0" cy="31061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773138" y="5071511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chemeClr val="accent6">
                      <a:lumMod val="75000"/>
                    </a:schemeClr>
                  </a:solidFill>
                </a:rPr>
                <a:t>σ</a:t>
              </a:r>
              <a:r>
                <a:rPr lang="de-DE" baseline="-25000" smtClean="0">
                  <a:solidFill>
                    <a:schemeClr val="accent6">
                      <a:lumMod val="75000"/>
                    </a:schemeClr>
                  </a:solidFill>
                </a:rPr>
                <a:t>HR</a:t>
              </a:r>
              <a:endParaRPr lang="de-DE" baseline="-250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146466" y="5071511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chemeClr val="accent6">
                      <a:lumMod val="75000"/>
                    </a:schemeClr>
                  </a:solidFill>
                </a:rPr>
                <a:t>σ</a:t>
              </a:r>
              <a:r>
                <a:rPr lang="de-DE" baseline="-25000" smtClean="0">
                  <a:solidFill>
                    <a:schemeClr val="accent6">
                      <a:lumMod val="75000"/>
                    </a:schemeClr>
                  </a:solidFill>
                </a:rPr>
                <a:t>HL</a:t>
              </a:r>
              <a:endParaRPr lang="de-DE" baseline="-250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5294079" y="5192949"/>
            <a:ext cx="846534" cy="684323"/>
            <a:chOff x="773138" y="5071511"/>
            <a:chExt cx="846534" cy="684323"/>
          </a:xfrm>
        </p:grpSpPr>
        <p:cxnSp>
          <p:nvCxnSpPr>
            <p:cNvPr id="19" name="Gerade Verbindung 18"/>
            <p:cNvCxnSpPr/>
            <p:nvPr/>
          </p:nvCxnSpPr>
          <p:spPr>
            <a:xfrm flipV="1">
              <a:off x="1009741" y="5445224"/>
              <a:ext cx="0" cy="31061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flipV="1">
              <a:off x="1414937" y="5445224"/>
              <a:ext cx="0" cy="31061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/>
            <p:nvPr/>
          </p:nvSpPr>
          <p:spPr>
            <a:xfrm>
              <a:off x="773138" y="5071511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chemeClr val="accent6">
                      <a:lumMod val="75000"/>
                    </a:schemeClr>
                  </a:solidFill>
                </a:rPr>
                <a:t>σ</a:t>
              </a:r>
              <a:r>
                <a:rPr lang="de-DE" baseline="-25000" smtClean="0">
                  <a:solidFill>
                    <a:schemeClr val="accent6">
                      <a:lumMod val="75000"/>
                    </a:schemeClr>
                  </a:solidFill>
                </a:rPr>
                <a:t>HR</a:t>
              </a:r>
              <a:endParaRPr lang="de-DE" baseline="-250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146466" y="5071511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chemeClr val="accent6">
                      <a:lumMod val="75000"/>
                    </a:schemeClr>
                  </a:solidFill>
                </a:rPr>
                <a:t>σ</a:t>
              </a:r>
              <a:r>
                <a:rPr lang="de-DE" baseline="-25000" smtClean="0">
                  <a:solidFill>
                    <a:schemeClr val="accent6">
                      <a:lumMod val="75000"/>
                    </a:schemeClr>
                  </a:solidFill>
                </a:rPr>
                <a:t>HL</a:t>
              </a:r>
              <a:endParaRPr lang="de-DE" baseline="-250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3" name="Rechteck 22"/>
          <p:cNvSpPr/>
          <p:nvPr/>
        </p:nvSpPr>
        <p:spPr>
          <a:xfrm>
            <a:off x="1201092" y="4304489"/>
            <a:ext cx="81118" cy="1462634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971600" y="2333163"/>
            <a:ext cx="1552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0000FF"/>
                </a:solidFill>
              </a:rPr>
              <a:t>relative error</a:t>
            </a:r>
            <a:endParaRPr lang="de-DE" sz="2000">
              <a:solidFill>
                <a:srgbClr val="0000FF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580112" y="2306948"/>
            <a:ext cx="1442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008000"/>
                </a:solidFill>
              </a:rPr>
              <a:t>relative bias</a:t>
            </a:r>
            <a:endParaRPr lang="de-DE" sz="2000">
              <a:solidFill>
                <a:srgbClr val="008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59632" y="3260129"/>
            <a:ext cx="2925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reach 3</a:t>
            </a:r>
            <a:r>
              <a:rPr lang="el-GR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de-DE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 </a:t>
            </a:r>
            <a:r>
              <a:rPr lang="el-GR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de-DE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=130 keV!</a:t>
            </a:r>
          </a:p>
          <a:p>
            <a:r>
              <a:rPr lang="de-DE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(all modes) </a:t>
            </a:r>
            <a:endParaRPr lang="de-DE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710442" y="4480271"/>
            <a:ext cx="293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C0099"/>
                </a:solidFill>
                <a:latin typeface="Arev Sans"/>
                <a:ea typeface="Arev Sans"/>
                <a:cs typeface="Arial" panose="020B0604020202020204" pitchFamily="34" charset="0"/>
              </a:rPr>
              <a:t>≲</a:t>
            </a:r>
            <a:r>
              <a:rPr lang="de-DE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5% bias for </a:t>
            </a:r>
            <a:r>
              <a:rPr lang="el-GR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de-DE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≥ 100 keV </a:t>
            </a:r>
            <a:endParaRPr lang="de-DE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Gerade Verbindung 25"/>
          <p:cNvCxnSpPr/>
          <p:nvPr/>
        </p:nvCxnSpPr>
        <p:spPr>
          <a:xfrm>
            <a:off x="5247590" y="5114341"/>
            <a:ext cx="3528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5258213" y="5539810"/>
            <a:ext cx="3528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6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work\Vortraege\PandaMeeting\2015_12_Wien\XscanMat\sensitivity\StdCorr2_ML_Prob_MolRooFit_31x2d_toy100_HL_H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88085"/>
            <a:ext cx="457946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work\Vortraege\PandaMeeting\2015_12_Wien\XscanMat\sensitivity\StdCorr2_ML_Sensitivity_MolRooFit_31x2d_toy100_H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" y="2190848"/>
            <a:ext cx="450125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/>
          <p:cNvSpPr/>
          <p:nvPr/>
        </p:nvSpPr>
        <p:spPr>
          <a:xfrm>
            <a:off x="752680" y="2485803"/>
            <a:ext cx="2103794" cy="1417104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rgbClr val="CC0099"/>
                </a:solidFill>
              </a:rPr>
              <a:t>mismatch</a:t>
            </a:r>
          </a:p>
          <a:p>
            <a:pPr algn="ctr"/>
            <a:r>
              <a:rPr lang="de-DE">
                <a:solidFill>
                  <a:srgbClr val="CC0099"/>
                </a:solidFill>
              </a:rPr>
              <a:t>(B </a:t>
            </a:r>
            <a:r>
              <a:rPr lang="de-DE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DE">
                <a:solidFill>
                  <a:srgbClr val="CC0099"/>
                </a:solidFill>
              </a:rPr>
              <a:t>V</a:t>
            </a:r>
            <a:r>
              <a:rPr lang="de-DE" smtClean="0">
                <a:solidFill>
                  <a:srgbClr val="CC0099"/>
                </a:solidFill>
              </a:rPr>
              <a:t>)</a:t>
            </a:r>
            <a:endParaRPr lang="de-DE">
              <a:solidFill>
                <a:srgbClr val="CC0099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868049" y="3914481"/>
            <a:ext cx="1523457" cy="2027992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rgbClr val="CC0099"/>
                </a:solidFill>
              </a:rPr>
              <a:t>mismatch</a:t>
            </a:r>
          </a:p>
          <a:p>
            <a:pPr algn="ctr"/>
            <a:r>
              <a:rPr lang="de-DE">
                <a:solidFill>
                  <a:srgbClr val="CC0099"/>
                </a:solidFill>
              </a:rPr>
              <a:t>(V </a:t>
            </a:r>
            <a:r>
              <a:rPr lang="de-DE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DE">
                <a:solidFill>
                  <a:srgbClr val="CC0099"/>
                </a:solidFill>
              </a:rPr>
              <a:t>B</a:t>
            </a:r>
            <a:r>
              <a:rPr lang="de-DE" smtClean="0">
                <a:solidFill>
                  <a:srgbClr val="CC0099"/>
                </a:solidFill>
              </a:rPr>
              <a:t>)</a:t>
            </a:r>
            <a:endParaRPr lang="de-DE">
              <a:solidFill>
                <a:srgbClr val="CC0099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438893" y="5272109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8000"/>
                </a:solidFill>
              </a:rPr>
              <a:t>bound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008390" y="2491328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00FF"/>
                </a:solidFill>
              </a:rPr>
              <a:t>virtual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14181" y="5157485"/>
            <a:ext cx="786890" cy="852513"/>
          </a:xfrm>
          <a:prstGeom prst="rect">
            <a:avLst/>
          </a:prstGeom>
          <a:solidFill>
            <a:schemeClr val="tx1">
              <a:lumMod val="50000"/>
              <a:lumOff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 Verbindung mit Pfeil 21"/>
          <p:cNvCxnSpPr/>
          <p:nvPr/>
        </p:nvCxnSpPr>
        <p:spPr>
          <a:xfrm flipV="1">
            <a:off x="2373619" y="3289272"/>
            <a:ext cx="0" cy="572729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 rot="16200000">
            <a:off x="2098873" y="3286103"/>
            <a:ext cx="814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FF0000"/>
                </a:solidFill>
              </a:rPr>
              <a:t>integral</a:t>
            </a:r>
            <a:endParaRPr lang="de-DE" sz="1600">
              <a:solidFill>
                <a:srgbClr val="FF0000"/>
              </a:solidFill>
            </a:endParaRPr>
          </a:p>
        </p:txBody>
      </p:sp>
      <p:sp>
        <p:nvSpPr>
          <p:cNvPr id="25" name="Freihandform 24"/>
          <p:cNvSpPr/>
          <p:nvPr/>
        </p:nvSpPr>
        <p:spPr>
          <a:xfrm>
            <a:off x="2641600" y="3550534"/>
            <a:ext cx="4188178" cy="2088445"/>
          </a:xfrm>
          <a:custGeom>
            <a:avLst/>
            <a:gdLst>
              <a:gd name="connsiteX0" fmla="*/ 0 w 4188178"/>
              <a:gd name="connsiteY0" fmla="*/ 0 h 2088445"/>
              <a:gd name="connsiteX1" fmla="*/ 2946400 w 4188178"/>
              <a:gd name="connsiteY1" fmla="*/ 395111 h 2088445"/>
              <a:gd name="connsiteX2" fmla="*/ 4188178 w 4188178"/>
              <a:gd name="connsiteY2" fmla="*/ 2088445 h 208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8178" h="2088445">
                <a:moveTo>
                  <a:pt x="0" y="0"/>
                </a:moveTo>
                <a:cubicBezTo>
                  <a:pt x="1124185" y="23518"/>
                  <a:pt x="2248370" y="47037"/>
                  <a:pt x="2946400" y="395111"/>
                </a:cubicBezTo>
                <a:cubicBezTo>
                  <a:pt x="3644430" y="743185"/>
                  <a:pt x="3916304" y="1415815"/>
                  <a:pt x="4188178" y="2088445"/>
                </a:cubicBezTo>
              </a:path>
            </a:pathLst>
          </a:custGeom>
          <a:noFill/>
          <a:ln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 Verbindung mit Pfeil 26"/>
          <p:cNvCxnSpPr/>
          <p:nvPr/>
        </p:nvCxnSpPr>
        <p:spPr>
          <a:xfrm>
            <a:off x="7002892" y="5726255"/>
            <a:ext cx="78689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6951343" y="5159782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>
                <a:solidFill>
                  <a:srgbClr val="0000FF"/>
                </a:solidFill>
              </a:rPr>
              <a:t>P</a:t>
            </a:r>
            <a:r>
              <a:rPr lang="de-DE" smtClean="0">
                <a:solidFill>
                  <a:srgbClr val="0000FF"/>
                </a:solidFill>
              </a:rPr>
              <a:t>&gt;5%</a:t>
            </a:r>
          </a:p>
          <a:p>
            <a:pPr algn="ctr"/>
            <a:r>
              <a:rPr lang="de-DE" sz="1400" smtClean="0">
                <a:solidFill>
                  <a:srgbClr val="0000FF"/>
                </a:solidFill>
              </a:rPr>
              <a:t>2.25 MeV</a:t>
            </a:r>
            <a:endParaRPr lang="de-DE" sz="1400">
              <a:solidFill>
                <a:srgbClr val="0000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Sensitivities Molecule Lineshapes </a:t>
            </a:r>
            <a:r>
              <a:rPr lang="de-DE" smtClean="0">
                <a:solidFill>
                  <a:srgbClr val="FFFF00"/>
                </a:solidFill>
              </a:rPr>
              <a:t>(31 x 2d)</a:t>
            </a:r>
            <a:endParaRPr lang="de-DE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28592"/>
          </a:xfrm>
        </p:spPr>
        <p:txBody>
          <a:bodyPr>
            <a:normAutofit/>
          </a:bodyPr>
          <a:lstStyle/>
          <a:p>
            <a:r>
              <a:rPr lang="de-DE" sz="2100"/>
              <a:t>Extract standard deviation and bias </a:t>
            </a:r>
            <a:r>
              <a:rPr lang="de-DE" sz="2100" smtClean="0"/>
              <a:t>from </a:t>
            </a:r>
            <a:r>
              <a:rPr lang="de-DE" sz="2100"/>
              <a:t>toy MC </a:t>
            </a:r>
            <a:r>
              <a:rPr lang="de-DE" sz="2100" smtClean="0"/>
              <a:t>fits</a:t>
            </a:r>
          </a:p>
          <a:p>
            <a:r>
              <a:rPr lang="de-DE" sz="2100" smtClean="0"/>
              <a:t>How well can </a:t>
            </a:r>
            <a:r>
              <a:rPr lang="de-DE" sz="2100" smtClean="0">
                <a:solidFill>
                  <a:srgbClr val="0000FF"/>
                </a:solidFill>
              </a:rPr>
              <a:t>virtual </a:t>
            </a:r>
            <a:r>
              <a:rPr lang="de-DE" sz="2100" smtClean="0"/>
              <a:t>and </a:t>
            </a:r>
            <a:r>
              <a:rPr lang="de-DE" sz="2100" smtClean="0">
                <a:solidFill>
                  <a:srgbClr val="008000"/>
                </a:solidFill>
              </a:rPr>
              <a:t>bound</a:t>
            </a:r>
            <a:r>
              <a:rPr lang="de-DE" sz="2100" smtClean="0"/>
              <a:t> state be distinguished?</a:t>
            </a:r>
          </a:p>
          <a:p>
            <a:r>
              <a:rPr lang="de-DE" sz="2100"/>
              <a:t>Uncertainty = </a:t>
            </a:r>
            <a:r>
              <a:rPr lang="el-GR" sz="2100">
                <a:solidFill>
                  <a:srgbClr val="0000FF"/>
                </a:solidFill>
              </a:rPr>
              <a:t>σ</a:t>
            </a:r>
            <a:r>
              <a:rPr lang="de-DE" sz="2100" baseline="-25000" smtClean="0">
                <a:solidFill>
                  <a:srgbClr val="0000FF"/>
                </a:solidFill>
              </a:rPr>
              <a:t>Gaussian</a:t>
            </a:r>
            <a:r>
              <a:rPr lang="de-DE" sz="2100" smtClean="0">
                <a:solidFill>
                  <a:srgbClr val="0000FF"/>
                </a:solidFill>
              </a:rPr>
              <a:t> → </a:t>
            </a:r>
            <a:r>
              <a:rPr lang="de-DE" sz="2100" smtClean="0">
                <a:solidFill>
                  <a:srgbClr val="FF0000"/>
                </a:solidFill>
              </a:rPr>
              <a:t>Integrate</a:t>
            </a:r>
            <a:r>
              <a:rPr lang="de-DE" sz="2100" smtClean="0">
                <a:solidFill>
                  <a:srgbClr val="0000FF"/>
                </a:solidFill>
              </a:rPr>
              <a:t> </a:t>
            </a:r>
            <a:r>
              <a:rPr lang="de-DE" sz="2100" smtClean="0"/>
              <a:t>in </a:t>
            </a:r>
            <a:r>
              <a:rPr lang="de-DE" sz="2100">
                <a:solidFill>
                  <a:srgbClr val="CC0099"/>
                </a:solidFill>
              </a:rPr>
              <a:t>mismatch region</a:t>
            </a:r>
          </a:p>
          <a:p>
            <a:endParaRPr lang="de-DE" sz="2100" baseline="-25000">
              <a:solidFill>
                <a:srgbClr val="0000FF"/>
              </a:solidFill>
            </a:endParaRPr>
          </a:p>
          <a:p>
            <a:endParaRPr lang="de-DE" sz="21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5531676" y="2069860"/>
            <a:ext cx="30501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mtClean="0"/>
              <a:t>Mismatch probability (31 x 2d)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3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D:\work\Vortraege\PandaMeeting\2015_12_Wien\XscanMat\sensitivity\StdCorr2_ML_Prob_MolRooFit_31x2d_toy100_HL_H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91600"/>
            <a:ext cx="457946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work\Vortraege\PandaMeeting\2015_12_Wien\XscanMat\X_lines_975_750_168keV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91120"/>
            <a:ext cx="4508482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Probability of Mismatch </a:t>
            </a:r>
            <a:r>
              <a:rPr lang="de-DE" smtClean="0">
                <a:solidFill>
                  <a:srgbClr val="FFFF00"/>
                </a:solidFill>
              </a:rPr>
              <a:t>(31x2d)</a:t>
            </a:r>
            <a:endParaRPr lang="de-DE">
              <a:solidFill>
                <a:srgbClr val="FFFF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57200" y="980728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How do the lineshapes look like?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085900" y="593998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8000"/>
                </a:solidFill>
              </a:rPr>
              <a:t>bound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950567" y="5939988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00FF"/>
                </a:solidFill>
              </a:rPr>
              <a:t>virtual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001193" y="1666360"/>
            <a:ext cx="30501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mtClean="0"/>
              <a:t>Mismatch probability (31 x 2d)</a:t>
            </a:r>
            <a:endParaRPr lang="de-DE"/>
          </a:p>
        </p:txBody>
      </p:sp>
      <p:cxnSp>
        <p:nvCxnSpPr>
          <p:cNvPr id="23" name="Gerade Verbindung 22"/>
          <p:cNvCxnSpPr/>
          <p:nvPr/>
        </p:nvCxnSpPr>
        <p:spPr>
          <a:xfrm>
            <a:off x="2940361" y="2730798"/>
            <a:ext cx="0" cy="350651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865725" y="4787559"/>
            <a:ext cx="362297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7369061" y="2061729"/>
            <a:ext cx="15664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008000"/>
                </a:solidFill>
              </a:rPr>
              <a:t>-9.75 MeV (bound)</a:t>
            </a:r>
          </a:p>
          <a:p>
            <a:endParaRPr lang="de-DE" sz="1400" smtClean="0">
              <a:solidFill>
                <a:srgbClr val="CC0099"/>
              </a:solidFill>
            </a:endParaRPr>
          </a:p>
          <a:p>
            <a:r>
              <a:rPr lang="de-DE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-8.56 MeV (thresh)</a:t>
            </a:r>
          </a:p>
          <a:p>
            <a:endParaRPr lang="de-DE" sz="140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1400" smtClean="0">
                <a:solidFill>
                  <a:srgbClr val="0000FF"/>
                </a:solidFill>
              </a:rPr>
              <a:t>-7.50 MeV (virtual)</a:t>
            </a:r>
            <a:endParaRPr lang="de-DE" sz="1400">
              <a:solidFill>
                <a:srgbClr val="0000FF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5634658" y="1643782"/>
            <a:ext cx="282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Colored lines: E</a:t>
            </a:r>
            <a:r>
              <a:rPr lang="de-DE" baseline="-25000" smtClean="0"/>
              <a:t>f</a:t>
            </a:r>
            <a:r>
              <a:rPr lang="de-DE" smtClean="0"/>
              <a:t> @ P</a:t>
            </a:r>
            <a:r>
              <a:rPr lang="de-DE" baseline="-25000" smtClean="0"/>
              <a:t>mis</a:t>
            </a:r>
            <a:r>
              <a:rPr lang="de-DE" smtClean="0"/>
              <a:t> = </a:t>
            </a:r>
            <a:r>
              <a:rPr lang="de-DE"/>
              <a:t>5</a:t>
            </a:r>
            <a:r>
              <a:rPr lang="de-DE" smtClean="0"/>
              <a:t>%</a:t>
            </a:r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5313454" y="2050696"/>
            <a:ext cx="1569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/>
              <a:t>σ</a:t>
            </a:r>
            <a:r>
              <a:rPr lang="de-DE" sz="1600" baseline="-25000"/>
              <a:t>E,beam</a:t>
            </a:r>
            <a:r>
              <a:rPr lang="de-DE" sz="1600"/>
              <a:t> = </a:t>
            </a:r>
            <a:r>
              <a:rPr lang="de-DE" sz="1600" smtClean="0"/>
              <a:t>168 keV</a:t>
            </a:r>
            <a:endParaRPr lang="de-DE" sz="1600"/>
          </a:p>
        </p:txBody>
      </p:sp>
      <p:sp>
        <p:nvSpPr>
          <p:cNvPr id="25" name="Rechteck 24"/>
          <p:cNvSpPr/>
          <p:nvPr/>
        </p:nvSpPr>
        <p:spPr>
          <a:xfrm>
            <a:off x="2554767" y="4794520"/>
            <a:ext cx="771364" cy="781158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2517421" y="4239392"/>
            <a:ext cx="4646867" cy="553165"/>
          </a:xfrm>
          <a:custGeom>
            <a:avLst/>
            <a:gdLst>
              <a:gd name="connsiteX0" fmla="*/ 0 w 4492978"/>
              <a:gd name="connsiteY0" fmla="*/ 541876 h 553165"/>
              <a:gd name="connsiteX1" fmla="*/ 2664178 w 4492978"/>
              <a:gd name="connsiteY1" fmla="*/ 9 h 553165"/>
              <a:gd name="connsiteX2" fmla="*/ 4492978 w 4492978"/>
              <a:gd name="connsiteY2" fmla="*/ 553165 h 55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2978" h="553165">
                <a:moveTo>
                  <a:pt x="0" y="541876"/>
                </a:moveTo>
                <a:cubicBezTo>
                  <a:pt x="957674" y="270001"/>
                  <a:pt x="1915348" y="-1873"/>
                  <a:pt x="2664178" y="9"/>
                </a:cubicBezTo>
                <a:cubicBezTo>
                  <a:pt x="3413008" y="1890"/>
                  <a:pt x="3952993" y="277527"/>
                  <a:pt x="4492978" y="553165"/>
                </a:cubicBezTo>
              </a:path>
            </a:pathLst>
          </a:custGeom>
          <a:noFill/>
          <a:ln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ihandform 25"/>
          <p:cNvSpPr/>
          <p:nvPr/>
        </p:nvSpPr>
        <p:spPr>
          <a:xfrm>
            <a:off x="3298434" y="4804167"/>
            <a:ext cx="4657942" cy="279127"/>
          </a:xfrm>
          <a:custGeom>
            <a:avLst/>
            <a:gdLst>
              <a:gd name="connsiteX0" fmla="*/ 0 w 4447822"/>
              <a:gd name="connsiteY0" fmla="*/ 0 h 253752"/>
              <a:gd name="connsiteX1" fmla="*/ 2325511 w 4447822"/>
              <a:gd name="connsiteY1" fmla="*/ 248356 h 253752"/>
              <a:gd name="connsiteX2" fmla="*/ 4447822 w 4447822"/>
              <a:gd name="connsiteY2" fmla="*/ 146756 h 25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7822" h="253752">
                <a:moveTo>
                  <a:pt x="0" y="0"/>
                </a:moveTo>
                <a:cubicBezTo>
                  <a:pt x="792103" y="111948"/>
                  <a:pt x="1584207" y="223897"/>
                  <a:pt x="2325511" y="248356"/>
                </a:cubicBezTo>
                <a:cubicBezTo>
                  <a:pt x="3066815" y="272815"/>
                  <a:pt x="3757318" y="209785"/>
                  <a:pt x="4447822" y="146756"/>
                </a:cubicBezTo>
              </a:path>
            </a:pathLst>
          </a:custGeom>
          <a:noFill/>
          <a:ln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3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Summary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328592"/>
          </a:xfrm>
        </p:spPr>
        <p:txBody>
          <a:bodyPr/>
          <a:lstStyle/>
          <a:p>
            <a:r>
              <a:rPr lang="de-DE" smtClean="0">
                <a:solidFill>
                  <a:srgbClr val="0000FF"/>
                </a:solidFill>
              </a:rPr>
              <a:t>Investigation of X(3872)-Scan at PANDA in various scenarios</a:t>
            </a:r>
          </a:p>
          <a:p>
            <a:pPr>
              <a:spcBef>
                <a:spcPts val="1200"/>
              </a:spcBef>
            </a:pPr>
            <a:r>
              <a:rPr lang="de-DE" smtClean="0">
                <a:solidFill>
                  <a:srgbClr val="0000FF"/>
                </a:solidFill>
              </a:rPr>
              <a:t>Determined sensitivity for BW width measurement</a:t>
            </a:r>
          </a:p>
          <a:p>
            <a:pPr lvl="1"/>
            <a:r>
              <a:rPr lang="de-DE" smtClean="0"/>
              <a:t>Reach </a:t>
            </a:r>
            <a:r>
              <a:rPr lang="el-GR" smtClean="0">
                <a:solidFill>
                  <a:srgbClr val="008000"/>
                </a:solidFill>
              </a:rPr>
              <a:t>Γ</a:t>
            </a:r>
            <a:r>
              <a:rPr lang="de-DE" smtClean="0">
                <a:solidFill>
                  <a:srgbClr val="008000"/>
                </a:solidFill>
              </a:rPr>
              <a:t>/</a:t>
            </a:r>
            <a:r>
              <a:rPr lang="el-GR" smtClean="0">
                <a:solidFill>
                  <a:srgbClr val="008000"/>
                </a:solidFill>
              </a:rPr>
              <a:t>σ</a:t>
            </a:r>
            <a:r>
              <a:rPr lang="el-GR" baseline="-25000" smtClean="0">
                <a:solidFill>
                  <a:srgbClr val="008000"/>
                </a:solidFill>
              </a:rPr>
              <a:t>Γ</a:t>
            </a:r>
            <a:r>
              <a:rPr lang="de-DE" smtClean="0">
                <a:solidFill>
                  <a:srgbClr val="008000"/>
                </a:solidFill>
              </a:rPr>
              <a:t> &gt; 3 </a:t>
            </a:r>
            <a:r>
              <a:rPr lang="de-DE" smtClean="0"/>
              <a:t>at</a:t>
            </a:r>
            <a:r>
              <a:rPr lang="de-DE" smtClean="0">
                <a:solidFill>
                  <a:srgbClr val="008000"/>
                </a:solidFill>
              </a:rPr>
              <a:t> </a:t>
            </a:r>
            <a:r>
              <a:rPr lang="el-GR" smtClean="0">
                <a:solidFill>
                  <a:srgbClr val="008000"/>
                </a:solidFill>
              </a:rPr>
              <a:t>Γ</a:t>
            </a:r>
            <a:r>
              <a:rPr lang="de-DE" smtClean="0">
                <a:solidFill>
                  <a:srgbClr val="008000"/>
                </a:solidFill>
              </a:rPr>
              <a:t> </a:t>
            </a:r>
            <a:r>
              <a:rPr lang="de-DE" smtClean="0">
                <a:solidFill>
                  <a:srgbClr val="008000"/>
                </a:solidFill>
                <a:latin typeface="Arev Sans"/>
                <a:ea typeface="Arev Sans"/>
              </a:rPr>
              <a:t>≳</a:t>
            </a:r>
            <a:r>
              <a:rPr lang="de-DE" smtClean="0">
                <a:solidFill>
                  <a:srgbClr val="008000"/>
                </a:solidFill>
              </a:rPr>
              <a:t> 130 keV </a:t>
            </a:r>
            <a:r>
              <a:rPr lang="de-DE" smtClean="0"/>
              <a:t>(2 months data)</a:t>
            </a:r>
          </a:p>
          <a:p>
            <a:pPr lvl="1"/>
            <a:r>
              <a:rPr lang="de-DE" smtClean="0"/>
              <a:t>For </a:t>
            </a:r>
            <a:r>
              <a:rPr lang="el-GR" smtClean="0">
                <a:solidFill>
                  <a:srgbClr val="008000"/>
                </a:solidFill>
              </a:rPr>
              <a:t>Γ</a:t>
            </a:r>
            <a:r>
              <a:rPr lang="de-DE" smtClean="0">
                <a:solidFill>
                  <a:srgbClr val="008000"/>
                </a:solidFill>
              </a:rPr>
              <a:t> ≥ 100keV </a:t>
            </a:r>
            <a:r>
              <a:rPr lang="de-DE" smtClean="0"/>
              <a:t>bias</a:t>
            </a:r>
            <a:r>
              <a:rPr lang="de-DE" smtClean="0">
                <a:solidFill>
                  <a:srgbClr val="008000"/>
                </a:solidFill>
              </a:rPr>
              <a:t> </a:t>
            </a:r>
            <a:r>
              <a:rPr lang="el-GR" smtClean="0">
                <a:solidFill>
                  <a:srgbClr val="008000"/>
                </a:solidFill>
              </a:rPr>
              <a:t>ΔΓ</a:t>
            </a:r>
            <a:r>
              <a:rPr lang="de-DE" smtClean="0">
                <a:solidFill>
                  <a:srgbClr val="008000"/>
                </a:solidFill>
              </a:rPr>
              <a:t>/</a:t>
            </a:r>
            <a:r>
              <a:rPr lang="el-GR" smtClean="0">
                <a:solidFill>
                  <a:srgbClr val="008000"/>
                </a:solidFill>
              </a:rPr>
              <a:t>Γ </a:t>
            </a:r>
            <a:r>
              <a:rPr lang="de-DE" smtClean="0">
                <a:solidFill>
                  <a:srgbClr val="008000"/>
                </a:solidFill>
              </a:rPr>
              <a:t>≤ 5% </a:t>
            </a:r>
            <a:r>
              <a:rPr lang="de-DE" smtClean="0"/>
              <a:t>(     ''     )</a:t>
            </a:r>
            <a:endParaRPr lang="de-DE" smtClean="0">
              <a:solidFill>
                <a:srgbClr val="008000"/>
              </a:solidFill>
            </a:endParaRPr>
          </a:p>
          <a:p>
            <a:pPr lvl="1"/>
            <a:r>
              <a:rPr lang="de-DE" smtClean="0">
                <a:solidFill>
                  <a:srgbClr val="008000"/>
                </a:solidFill>
              </a:rPr>
              <a:t>HL</a:t>
            </a:r>
            <a:r>
              <a:rPr lang="de-DE" smtClean="0"/>
              <a:t> mode </a:t>
            </a:r>
            <a:r>
              <a:rPr lang="de-DE" smtClean="0">
                <a:solidFill>
                  <a:srgbClr val="008000"/>
                </a:solidFill>
              </a:rPr>
              <a:t>superior</a:t>
            </a:r>
            <a:r>
              <a:rPr lang="de-DE" smtClean="0"/>
              <a:t> for </a:t>
            </a:r>
            <a:r>
              <a:rPr lang="el-GR" smtClean="0">
                <a:solidFill>
                  <a:srgbClr val="008000"/>
                </a:solidFill>
              </a:rPr>
              <a:t>Γ </a:t>
            </a:r>
            <a:r>
              <a:rPr lang="de-DE" smtClean="0">
                <a:solidFill>
                  <a:srgbClr val="008000"/>
                </a:solidFill>
              </a:rPr>
              <a:t>&gt; 180 keV</a:t>
            </a:r>
          </a:p>
          <a:p>
            <a:pPr>
              <a:spcBef>
                <a:spcPts val="1200"/>
              </a:spcBef>
            </a:pPr>
            <a:r>
              <a:rPr lang="de-DE" smtClean="0">
                <a:solidFill>
                  <a:srgbClr val="0000FF"/>
                </a:solidFill>
              </a:rPr>
              <a:t>Determined sensitivity for molecular lineshape measurement</a:t>
            </a:r>
          </a:p>
          <a:p>
            <a:pPr lvl="1"/>
            <a:r>
              <a:rPr lang="de-DE" smtClean="0"/>
              <a:t>Possible to </a:t>
            </a:r>
            <a:r>
              <a:rPr lang="de-DE" smtClean="0">
                <a:solidFill>
                  <a:srgbClr val="008000"/>
                </a:solidFill>
              </a:rPr>
              <a:t>distinguish bound/virtual state</a:t>
            </a:r>
            <a:endParaRPr lang="de-DE" baseline="-25000" smtClean="0">
              <a:solidFill>
                <a:srgbClr val="008000"/>
              </a:solidFill>
            </a:endParaRPr>
          </a:p>
          <a:p>
            <a:pPr lvl="1"/>
            <a:r>
              <a:rPr lang="de-DE" smtClean="0"/>
              <a:t>Outside </a:t>
            </a:r>
            <a:r>
              <a:rPr lang="el-GR" smtClean="0"/>
              <a:t>Δ</a:t>
            </a:r>
            <a:r>
              <a:rPr lang="de-DE" smtClean="0"/>
              <a:t>E</a:t>
            </a:r>
            <a:r>
              <a:rPr lang="de-DE" baseline="-25000" smtClean="0"/>
              <a:t>f </a:t>
            </a:r>
            <a:r>
              <a:rPr lang="de-DE" smtClean="0"/>
              <a:t>= 2.25 MeV trans. region </a:t>
            </a:r>
            <a:r>
              <a:rPr lang="de-DE" smtClean="0">
                <a:solidFill>
                  <a:srgbClr val="008000"/>
                </a:solidFill>
              </a:rPr>
              <a:t>P </a:t>
            </a:r>
            <a:r>
              <a:rPr lang="de-DE" smtClean="0">
                <a:solidFill>
                  <a:srgbClr val="008000"/>
                </a:solidFill>
                <a:ea typeface="Arev Sans"/>
              </a:rPr>
              <a:t>&gt; 95</a:t>
            </a:r>
            <a:r>
              <a:rPr lang="de-DE" smtClean="0">
                <a:solidFill>
                  <a:srgbClr val="008000"/>
                </a:solidFill>
              </a:rPr>
              <a:t>% for correct id.</a:t>
            </a:r>
            <a:endParaRPr lang="de-DE" smtClean="0"/>
          </a:p>
          <a:p>
            <a:pPr lvl="1"/>
            <a:r>
              <a:rPr lang="de-DE" smtClean="0">
                <a:solidFill>
                  <a:srgbClr val="008000"/>
                </a:solidFill>
              </a:rPr>
              <a:t>HL and HR </a:t>
            </a:r>
            <a:r>
              <a:rPr lang="de-DE" smtClean="0"/>
              <a:t>modes seem </a:t>
            </a:r>
            <a:r>
              <a:rPr lang="de-DE" smtClean="0">
                <a:solidFill>
                  <a:srgbClr val="008000"/>
                </a:solidFill>
              </a:rPr>
              <a:t>comparable</a:t>
            </a:r>
          </a:p>
          <a:p>
            <a:pPr>
              <a:spcBef>
                <a:spcPts val="1200"/>
              </a:spcBef>
            </a:pPr>
            <a:r>
              <a:rPr lang="de-DE" smtClean="0">
                <a:solidFill>
                  <a:srgbClr val="CC0099"/>
                </a:solidFill>
              </a:rPr>
              <a:t>Further steps</a:t>
            </a:r>
          </a:p>
          <a:p>
            <a:pPr lvl="1">
              <a:spcBef>
                <a:spcPts val="600"/>
              </a:spcBef>
            </a:pPr>
            <a:r>
              <a:rPr lang="de-DE" smtClean="0"/>
              <a:t>Improve suppression of </a:t>
            </a:r>
            <a:r>
              <a:rPr lang="de-DE">
                <a:solidFill>
                  <a:srgbClr val="008000"/>
                </a:solidFill>
                <a:ea typeface="Arev Sans" panose="020B0603030804020204" pitchFamily="34" charset="0"/>
              </a:rPr>
              <a:t>J/</a:t>
            </a:r>
            <a:r>
              <a:rPr lang="el-GR">
                <a:solidFill>
                  <a:srgbClr val="008000"/>
                </a:solidFill>
                <a:ea typeface="Arev Sans" panose="020B0603030804020204" pitchFamily="34" charset="0"/>
              </a:rPr>
              <a:t>ψ</a:t>
            </a:r>
            <a:r>
              <a:rPr lang="de-DE">
                <a:solidFill>
                  <a:srgbClr val="008000"/>
                </a:solidFill>
                <a:ea typeface="Arev Sans" panose="020B0603030804020204" pitchFamily="34" charset="0"/>
              </a:rPr>
              <a:t> </a:t>
            </a:r>
            <a:r>
              <a:rPr lang="el-GR">
                <a:solidFill>
                  <a:srgbClr val="008000"/>
                </a:solidFill>
                <a:ea typeface="Arev Sans" panose="020B0603030804020204" pitchFamily="34" charset="0"/>
              </a:rPr>
              <a:t>π</a:t>
            </a:r>
            <a:r>
              <a:rPr lang="de-DE" baseline="30000">
                <a:solidFill>
                  <a:srgbClr val="008000"/>
                </a:solidFill>
                <a:ea typeface="Arev Sans" panose="020B0603030804020204" pitchFamily="34" charset="0"/>
              </a:rPr>
              <a:t>+</a:t>
            </a:r>
            <a:r>
              <a:rPr lang="el-GR">
                <a:solidFill>
                  <a:srgbClr val="008000"/>
                </a:solidFill>
                <a:ea typeface="Arev Sans" panose="020B0603030804020204" pitchFamily="34" charset="0"/>
              </a:rPr>
              <a:t>π</a:t>
            </a:r>
            <a:r>
              <a:rPr lang="de-DE" baseline="30000">
                <a:solidFill>
                  <a:srgbClr val="008000"/>
                </a:solidFill>
                <a:ea typeface="Arev Sans" panose="020B0603030804020204" pitchFamily="34" charset="0"/>
              </a:rPr>
              <a:t>– </a:t>
            </a:r>
            <a:r>
              <a:rPr lang="de-DE">
                <a:solidFill>
                  <a:srgbClr val="008000"/>
                </a:solidFill>
                <a:ea typeface="Arev Sans" panose="020B0603030804020204" pitchFamily="34" charset="0"/>
              </a:rPr>
              <a:t> </a:t>
            </a:r>
            <a:r>
              <a:rPr lang="de-DE" smtClean="0">
                <a:solidFill>
                  <a:srgbClr val="008000"/>
                </a:solidFill>
                <a:ea typeface="Arev Sans" panose="020B0603030804020204" pitchFamily="34" charset="0"/>
              </a:rPr>
              <a:t>NR </a:t>
            </a:r>
            <a:r>
              <a:rPr lang="de-DE" smtClean="0">
                <a:ea typeface="Arev Sans" panose="020B0603030804020204" pitchFamily="34" charset="0"/>
              </a:rPr>
              <a:t>background</a:t>
            </a:r>
            <a:endParaRPr lang="de-DE" smtClean="0"/>
          </a:p>
          <a:p>
            <a:pPr lvl="1"/>
            <a:r>
              <a:rPr lang="de-DE" smtClean="0">
                <a:solidFill>
                  <a:srgbClr val="008000"/>
                </a:solidFill>
              </a:rPr>
              <a:t>Start writing </a:t>
            </a:r>
            <a:r>
              <a:rPr lang="de-DE" smtClean="0"/>
              <a:t>analysis document</a:t>
            </a:r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2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BACKUP</a:t>
            </a:r>
            <a:endParaRPr lang="de-DE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1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Molecular Picture (Hanhart et al)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smtClean="0"/>
              <a:t>Lineshapes from </a:t>
            </a:r>
            <a:r>
              <a:rPr lang="de-DE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[Kalashnikova et al, Phys. Atom. Nucl. 73 (2010) 1592]</a:t>
            </a:r>
          </a:p>
          <a:p>
            <a:r>
              <a:rPr lang="de-DE" sz="2000" smtClean="0"/>
              <a:t>Here only interested in </a:t>
            </a:r>
            <a:r>
              <a:rPr lang="de-DE" sz="2000">
                <a:solidFill>
                  <a:srgbClr val="CC0099"/>
                </a:solidFill>
              </a:rPr>
              <a:t>X(3872) → </a:t>
            </a:r>
            <a:r>
              <a:rPr lang="de-DE" sz="2000" smtClean="0">
                <a:solidFill>
                  <a:srgbClr val="CC0099"/>
                </a:solidFill>
              </a:rPr>
              <a:t>J/</a:t>
            </a:r>
            <a:r>
              <a:rPr lang="el-GR" sz="2000" smtClean="0">
                <a:solidFill>
                  <a:srgbClr val="CC0099"/>
                </a:solidFill>
                <a:latin typeface="Arev Sans"/>
                <a:ea typeface="Arev Sans"/>
              </a:rPr>
              <a:t>ψ</a:t>
            </a:r>
            <a:r>
              <a:rPr lang="de-DE" sz="2000" smtClean="0">
                <a:solidFill>
                  <a:srgbClr val="CC0099"/>
                </a:solidFill>
                <a:latin typeface="Arev Sans"/>
                <a:ea typeface="Arev Sans"/>
              </a:rPr>
              <a:t> </a:t>
            </a:r>
            <a:r>
              <a:rPr lang="el-GR" sz="2000" smtClean="0">
                <a:solidFill>
                  <a:srgbClr val="CC0099"/>
                </a:solidFill>
                <a:latin typeface="Arev Sans"/>
                <a:ea typeface="Arev Sans"/>
              </a:rPr>
              <a:t>π</a:t>
            </a:r>
            <a:r>
              <a:rPr lang="de-DE" sz="2000" baseline="30000" smtClean="0">
                <a:solidFill>
                  <a:srgbClr val="CC0099"/>
                </a:solidFill>
                <a:latin typeface="Arev Sans"/>
                <a:ea typeface="Arev Sans"/>
              </a:rPr>
              <a:t>+</a:t>
            </a:r>
            <a:r>
              <a:rPr lang="el-GR" sz="2000" smtClean="0">
                <a:solidFill>
                  <a:srgbClr val="CC0099"/>
                </a:solidFill>
                <a:latin typeface="Arev Sans"/>
                <a:ea typeface="Arev Sans"/>
              </a:rPr>
              <a:t>π</a:t>
            </a:r>
            <a:r>
              <a:rPr lang="de-DE" sz="2000" baseline="30000" smtClean="0">
                <a:solidFill>
                  <a:srgbClr val="CC0099"/>
                </a:solidFill>
                <a:latin typeface="Arev Sans"/>
                <a:ea typeface="Arev Sans"/>
              </a:rPr>
              <a:t>–</a:t>
            </a:r>
            <a:r>
              <a:rPr lang="de-DE" sz="2000" smtClean="0">
                <a:solidFill>
                  <a:srgbClr val="CC0099"/>
                </a:solidFill>
                <a:latin typeface="Arev Sans"/>
                <a:ea typeface="Arev Sans"/>
              </a:rPr>
              <a:t> </a:t>
            </a:r>
            <a:r>
              <a:rPr lang="de-DE" sz="2000" smtClean="0">
                <a:solidFill>
                  <a:srgbClr val="CC0099"/>
                </a:solidFill>
                <a:ea typeface="Arev Sans"/>
              </a:rPr>
              <a:t/>
            </a:r>
            <a:br>
              <a:rPr lang="de-DE" sz="2000" smtClean="0">
                <a:solidFill>
                  <a:srgbClr val="CC0099"/>
                </a:solidFill>
                <a:ea typeface="Arev Sans"/>
              </a:rPr>
            </a:br>
            <a:r>
              <a:rPr lang="de-DE" sz="2000" smtClean="0">
                <a:solidFill>
                  <a:srgbClr val="CC0099"/>
                </a:solidFill>
                <a:ea typeface="Arev Sans"/>
              </a:rPr>
              <a:t/>
            </a:r>
            <a:br>
              <a:rPr lang="de-DE" sz="2000" smtClean="0">
                <a:solidFill>
                  <a:srgbClr val="CC0099"/>
                </a:solidFill>
                <a:ea typeface="Arev Sans"/>
              </a:rPr>
            </a:br>
            <a:r>
              <a:rPr lang="de-DE" sz="2000" smtClean="0">
                <a:solidFill>
                  <a:srgbClr val="CC0099"/>
                </a:solidFill>
                <a:ea typeface="Arev Sans"/>
              </a:rPr>
              <a:t/>
            </a:r>
            <a:br>
              <a:rPr lang="de-DE" sz="2000" smtClean="0">
                <a:solidFill>
                  <a:srgbClr val="CC0099"/>
                </a:solidFill>
                <a:ea typeface="Arev Sans"/>
              </a:rPr>
            </a:br>
            <a:r>
              <a:rPr lang="de-DE" sz="2000" smtClean="0">
                <a:solidFill>
                  <a:srgbClr val="CC0099"/>
                </a:solidFill>
                <a:ea typeface="Arev Sans"/>
              </a:rPr>
              <a:t/>
            </a:r>
            <a:br>
              <a:rPr lang="de-DE" sz="2000" smtClean="0">
                <a:solidFill>
                  <a:srgbClr val="CC0099"/>
                </a:solidFill>
                <a:ea typeface="Arev Sans"/>
              </a:rPr>
            </a:br>
            <a:r>
              <a:rPr lang="de-DE" sz="1800" i="1" smtClean="0">
                <a:solidFill>
                  <a:schemeClr val="tx1">
                    <a:lumMod val="50000"/>
                    <a:lumOff val="50000"/>
                  </a:schemeClr>
                </a:solidFill>
                <a:ea typeface="Arev Sans"/>
              </a:rPr>
              <a:t>(assuming lineshape as in B decays</a:t>
            </a:r>
            <a:r>
              <a:rPr lang="de-DE" sz="18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ev Sans"/>
                <a:ea typeface="Arev Sans"/>
              </a:rPr>
              <a:t>)</a:t>
            </a:r>
            <a:endParaRPr lang="de-DE" sz="2000" i="1" smtClean="0">
              <a:solidFill>
                <a:schemeClr val="tx1">
                  <a:lumMod val="50000"/>
                  <a:lumOff val="50000"/>
                </a:schemeClr>
              </a:solidFill>
              <a:latin typeface="Arev Sans"/>
              <a:ea typeface="Arev Sans"/>
            </a:endParaRPr>
          </a:p>
          <a:p>
            <a:endParaRPr lang="de-DE" sz="2000" i="1" smtClean="0">
              <a:latin typeface="Arev Sans"/>
              <a:ea typeface="Arev Sans"/>
            </a:endParaRPr>
          </a:p>
          <a:p>
            <a:endParaRPr lang="de-DE" sz="2000" i="1">
              <a:latin typeface="Arev Sans"/>
              <a:ea typeface="Arev Sans"/>
            </a:endParaRPr>
          </a:p>
          <a:p>
            <a:r>
              <a:rPr lang="de-DE" sz="2000" i="1" smtClean="0">
                <a:latin typeface="Arev Sans"/>
                <a:ea typeface="Arev Sans"/>
              </a:rPr>
              <a:t>d </a:t>
            </a:r>
          </a:p>
          <a:p>
            <a:endParaRPr lang="de-DE" sz="2000" i="1">
              <a:latin typeface="Arev Sans"/>
              <a:ea typeface="Arev Sans"/>
            </a:endParaRPr>
          </a:p>
          <a:p>
            <a:endParaRPr lang="de-DE" sz="2000" i="1" smtClean="0">
              <a:latin typeface="Arev Sans"/>
              <a:ea typeface="Arev Sans"/>
            </a:endParaRPr>
          </a:p>
          <a:p>
            <a:r>
              <a:rPr lang="de-DE" sz="2000" i="1" smtClean="0">
                <a:latin typeface="Arev Sans"/>
                <a:ea typeface="Arev Sans"/>
              </a:rPr>
              <a:t/>
            </a:r>
            <a:br>
              <a:rPr lang="de-DE" sz="2000" i="1" smtClean="0">
                <a:latin typeface="Arev Sans"/>
                <a:ea typeface="Arev Sans"/>
              </a:rPr>
            </a:br>
            <a:r>
              <a:rPr lang="de-DE" sz="2000" i="1" smtClean="0">
                <a:latin typeface="Arev Sans"/>
                <a:ea typeface="Arev Sans"/>
              </a:rPr>
              <a:t/>
            </a:r>
            <a:br>
              <a:rPr lang="de-DE" sz="2000" i="1" smtClean="0">
                <a:latin typeface="Arev Sans"/>
                <a:ea typeface="Arev Sans"/>
              </a:rPr>
            </a:br>
            <a:r>
              <a:rPr lang="de-DE" sz="2000" i="1" smtClean="0">
                <a:latin typeface="Arev Sans"/>
                <a:ea typeface="Arev Sans"/>
              </a:rPr>
              <a:t/>
            </a:r>
            <a:br>
              <a:rPr lang="de-DE" sz="2000" i="1" smtClean="0">
                <a:latin typeface="Arev Sans"/>
                <a:ea typeface="Arev Sans"/>
              </a:rPr>
            </a:br>
            <a:r>
              <a:rPr lang="de-DE" sz="2000" i="1" smtClean="0">
                <a:latin typeface="Arev Sans"/>
                <a:ea typeface="Arev Sans"/>
              </a:rPr>
              <a:t/>
            </a:r>
            <a:br>
              <a:rPr lang="de-DE" sz="2000" i="1" smtClean="0">
                <a:latin typeface="Arev Sans"/>
                <a:ea typeface="Arev Sans"/>
              </a:rPr>
            </a:br>
            <a:endParaRPr lang="de-DE" sz="1400">
              <a:solidFill>
                <a:schemeClr val="tx1">
                  <a:lumMod val="50000"/>
                  <a:lumOff val="50000"/>
                </a:schemeClr>
              </a:solidFill>
              <a:ea typeface="Arev Sans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95"/>
          <a:stretch/>
        </p:blipFill>
        <p:spPr bwMode="auto">
          <a:xfrm>
            <a:off x="6134335" y="1268760"/>
            <a:ext cx="290216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t="15792" b="10646"/>
          <a:stretch/>
        </p:blipFill>
        <p:spPr bwMode="auto">
          <a:xfrm>
            <a:off x="1015999" y="1704622"/>
            <a:ext cx="4738125" cy="68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07101"/>
            <a:ext cx="4680520" cy="128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25187"/>
            <a:ext cx="3449531" cy="4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>
            <a:off x="6804248" y="1988840"/>
            <a:ext cx="288032" cy="72008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228184" y="1556792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008000"/>
                </a:solidFill>
              </a:rPr>
              <a:t>bound</a:t>
            </a:r>
            <a:endParaRPr lang="de-DE" b="1">
              <a:solidFill>
                <a:srgbClr val="008000"/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 flipH="1">
            <a:off x="8028384" y="3260517"/>
            <a:ext cx="144016" cy="7920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8114208" y="2709009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0000FF"/>
                </a:solidFill>
              </a:rPr>
              <a:t>virtual</a:t>
            </a:r>
            <a:endParaRPr lang="de-DE" b="1">
              <a:solidFill>
                <a:srgbClr val="0000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42" y="5097909"/>
            <a:ext cx="4681506" cy="59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0"/>
          <a:stretch/>
        </p:blipFill>
        <p:spPr bwMode="auto">
          <a:xfrm>
            <a:off x="909015" y="5779911"/>
            <a:ext cx="4743105" cy="60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bgerundetes Rechteck 10"/>
          <p:cNvSpPr/>
          <p:nvPr/>
        </p:nvSpPr>
        <p:spPr>
          <a:xfrm>
            <a:off x="2108165" y="3084523"/>
            <a:ext cx="288032" cy="129164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6012160" y="5013176"/>
            <a:ext cx="3035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Parameter </a:t>
            </a:r>
            <a:r>
              <a:rPr lang="de-DE" sz="2000" b="1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de-DE" sz="2000" b="1" baseline="-25000" smtClean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de-DE" sz="200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000" smtClean="0"/>
              <a:t>determines</a:t>
            </a:r>
          </a:p>
          <a:p>
            <a:r>
              <a:rPr lang="de-DE" sz="2000" smtClean="0"/>
              <a:t>state to be </a:t>
            </a:r>
            <a:r>
              <a:rPr lang="de-DE" sz="2000" smtClean="0">
                <a:solidFill>
                  <a:srgbClr val="008000"/>
                </a:solidFill>
              </a:rPr>
              <a:t>bound </a:t>
            </a:r>
            <a:r>
              <a:rPr lang="de-DE" sz="2000" smtClean="0"/>
              <a:t>or</a:t>
            </a:r>
            <a:r>
              <a:rPr lang="de-DE" sz="2000" smtClean="0">
                <a:solidFill>
                  <a:srgbClr val="0000FF"/>
                </a:solidFill>
              </a:rPr>
              <a:t> virtual</a:t>
            </a:r>
            <a:endParaRPr lang="de-DE" sz="2000">
              <a:solidFill>
                <a:srgbClr val="0000FF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909015" y="1693270"/>
            <a:ext cx="5031137" cy="761549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272885" y="4687003"/>
                <a:ext cx="659155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700" i="1" smtClean="0"/>
                  <a:t> </a:t>
                </a:r>
                <a14:m>
                  <m:oMath xmlns:m="http://schemas.openxmlformats.org/officeDocument/2006/math">
                    <m:r>
                      <a:rPr lang="de-DE" sz="1700" i="1" smtClean="0">
                        <a:latin typeface="Cambria Math"/>
                      </a:rPr>
                      <m:t>+ </m:t>
                    </m:r>
                    <m:r>
                      <a:rPr lang="el-GR" sz="1700" i="1" smtClean="0">
                        <a:latin typeface="Cambria Math"/>
                      </a:rPr>
                      <m:t>𝛤</m:t>
                    </m:r>
                    <m:r>
                      <a:rPr lang="de-DE" sz="1700" i="1" baseline="-25000" smtClean="0">
                        <a:latin typeface="Cambria Math"/>
                      </a:rPr>
                      <m:t>0</m:t>
                    </m:r>
                  </m:oMath>
                </a14:m>
                <a:endParaRPr lang="de-DE" sz="1700" i="1" baseline="-2500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885" y="4687003"/>
                <a:ext cx="659155" cy="3539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8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Background Prefilter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rgbClr val="0000FF"/>
                </a:solidFill>
              </a:rPr>
              <a:t>Reasonable S/N sensitivity: need huge amount of BG</a:t>
            </a:r>
          </a:p>
          <a:p>
            <a:endParaRPr lang="de-DE" sz="1600" smtClean="0"/>
          </a:p>
          <a:p>
            <a:r>
              <a:rPr lang="de-DE" smtClean="0"/>
              <a:t>Example calculation:</a:t>
            </a:r>
          </a:p>
          <a:p>
            <a:pPr lvl="1"/>
            <a:r>
              <a:rPr lang="de-DE" smtClean="0"/>
              <a:t>Signal: </a:t>
            </a:r>
            <a:r>
              <a:rPr lang="el-GR" smtClean="0">
                <a:solidFill>
                  <a:srgbClr val="CC0099"/>
                </a:solidFill>
              </a:rPr>
              <a:t>σ</a:t>
            </a:r>
            <a:r>
              <a:rPr lang="de-DE" baseline="-25000" smtClean="0">
                <a:solidFill>
                  <a:srgbClr val="CC0099"/>
                </a:solidFill>
              </a:rPr>
              <a:t>S</a:t>
            </a:r>
            <a:r>
              <a:rPr lang="de-DE" smtClean="0">
                <a:solidFill>
                  <a:srgbClr val="CC0099"/>
                </a:solidFill>
              </a:rPr>
              <a:t> = 50 nb, BR</a:t>
            </a:r>
            <a:r>
              <a:rPr lang="de-DE" baseline="-25000" smtClean="0">
                <a:solidFill>
                  <a:srgbClr val="CC0099"/>
                </a:solidFill>
              </a:rPr>
              <a:t>J/</a:t>
            </a:r>
            <a:r>
              <a:rPr lang="el-GR" baseline="-25000" smtClean="0">
                <a:solidFill>
                  <a:srgbClr val="CC0099"/>
                </a:solidFill>
                <a:latin typeface="Arev Sans"/>
                <a:ea typeface="Arev Sans"/>
              </a:rPr>
              <a:t>ψ</a:t>
            </a:r>
            <a:r>
              <a:rPr lang="de-DE" smtClean="0">
                <a:solidFill>
                  <a:srgbClr val="CC0099"/>
                </a:solidFill>
              </a:rPr>
              <a:t> = 0.06, BR</a:t>
            </a:r>
            <a:r>
              <a:rPr lang="de-DE" baseline="-25000" smtClean="0">
                <a:solidFill>
                  <a:srgbClr val="CC0099"/>
                </a:solidFill>
              </a:rPr>
              <a:t>X</a:t>
            </a:r>
            <a:r>
              <a:rPr lang="de-DE" smtClean="0">
                <a:solidFill>
                  <a:srgbClr val="CC0099"/>
                </a:solidFill>
              </a:rPr>
              <a:t> = 0.05, </a:t>
            </a:r>
            <a:r>
              <a:rPr lang="el-GR" smtClean="0">
                <a:solidFill>
                  <a:srgbClr val="CC0099"/>
                </a:solidFill>
              </a:rPr>
              <a:t>ε</a:t>
            </a:r>
            <a:r>
              <a:rPr lang="de-DE" baseline="-25000" smtClean="0">
                <a:solidFill>
                  <a:srgbClr val="CC0099"/>
                </a:solidFill>
              </a:rPr>
              <a:t>S</a:t>
            </a:r>
            <a:r>
              <a:rPr lang="de-DE" smtClean="0">
                <a:solidFill>
                  <a:srgbClr val="CC0099"/>
                </a:solidFill>
              </a:rPr>
              <a:t> = 20%</a:t>
            </a:r>
          </a:p>
          <a:p>
            <a:pPr lvl="1"/>
            <a:r>
              <a:rPr lang="de-DE" smtClean="0"/>
              <a:t>Background: </a:t>
            </a:r>
            <a:r>
              <a:rPr lang="el-GR" smtClean="0">
                <a:solidFill>
                  <a:srgbClr val="CC0099"/>
                </a:solidFill>
              </a:rPr>
              <a:t>σ</a:t>
            </a:r>
            <a:r>
              <a:rPr lang="de-DE" baseline="-25000" smtClean="0">
                <a:solidFill>
                  <a:srgbClr val="CC0099"/>
                </a:solidFill>
              </a:rPr>
              <a:t>B</a:t>
            </a:r>
            <a:r>
              <a:rPr lang="de-DE" smtClean="0">
                <a:solidFill>
                  <a:srgbClr val="CC0099"/>
                </a:solidFill>
              </a:rPr>
              <a:t> </a:t>
            </a:r>
            <a:r>
              <a:rPr lang="de-DE">
                <a:solidFill>
                  <a:srgbClr val="CC0099"/>
                </a:solidFill>
              </a:rPr>
              <a:t>= </a:t>
            </a:r>
            <a:r>
              <a:rPr lang="de-DE" smtClean="0">
                <a:solidFill>
                  <a:srgbClr val="CC0099"/>
                </a:solidFill>
              </a:rPr>
              <a:t>46 mb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(inelastic @ E</a:t>
            </a:r>
            <a:r>
              <a:rPr lang="de-DE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cm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3.872 GeV)</a:t>
            </a:r>
          </a:p>
          <a:p>
            <a:pPr lvl="1"/>
            <a:endParaRPr lang="de-DE"/>
          </a:p>
          <a:p>
            <a:pPr lvl="1"/>
            <a:endParaRPr lang="de-DE" smtClean="0"/>
          </a:p>
          <a:p>
            <a:pPr lvl="1"/>
            <a:endParaRPr lang="de-DE"/>
          </a:p>
          <a:p>
            <a:pPr lvl="1"/>
            <a:endParaRPr lang="de-DE" smtClean="0"/>
          </a:p>
          <a:p>
            <a:pPr marL="457200" lvl="1" indent="0">
              <a:buNone/>
            </a:pPr>
            <a:r>
              <a:rPr lang="de-DE" smtClean="0"/>
              <a:t/>
            </a:r>
            <a:br>
              <a:rPr lang="de-DE" smtClean="0"/>
            </a:br>
            <a:endParaRPr lang="de-DE"/>
          </a:p>
          <a:p>
            <a:pPr lvl="1"/>
            <a:r>
              <a:rPr lang="de-DE" smtClean="0"/>
              <a:t>Neither feasible nor efficient to simulate completely</a:t>
            </a:r>
          </a:p>
          <a:p>
            <a:pPr lvl="1"/>
            <a:r>
              <a:rPr lang="de-DE" smtClean="0">
                <a:solidFill>
                  <a:srgbClr val="0000FF"/>
                </a:solidFill>
              </a:rPr>
              <a:t>Use FairFilteredPrimaryGenerator </a:t>
            </a:r>
            <a:r>
              <a:rPr lang="de-DE" smtClean="0"/>
              <a:t>to filter already at generator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30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91" y="3009078"/>
            <a:ext cx="3635121" cy="56401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22" y="3789040"/>
            <a:ext cx="4962594" cy="50720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33333"/>
            <a:ext cx="2717888" cy="284970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331640" y="4368547"/>
            <a:ext cx="3168352" cy="6446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8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Vortraege\PandaMeeting\2015_12_Wien\XscanMat\reco\J2e_sele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8880"/>
            <a:ext cx="8841479" cy="41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hteck 24"/>
          <p:cNvSpPr/>
          <p:nvPr/>
        </p:nvSpPr>
        <p:spPr>
          <a:xfrm>
            <a:off x="611560" y="1235508"/>
            <a:ext cx="3548506" cy="10865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136776" y="1235508"/>
            <a:ext cx="3482666" cy="108656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Final Selection </a:t>
            </a:r>
            <a:r>
              <a:rPr lang="de-DE">
                <a:solidFill>
                  <a:srgbClr val="FFFF00"/>
                </a:solidFill>
              </a:rPr>
              <a:t>J/</a:t>
            </a:r>
            <a:r>
              <a:rPr lang="el-GR" sz="3200">
                <a:solidFill>
                  <a:srgbClr val="FFFF00"/>
                </a:solidFill>
              </a:rPr>
              <a:t>ψ</a:t>
            </a:r>
            <a:r>
              <a:rPr lang="el-GR">
                <a:solidFill>
                  <a:srgbClr val="FFFF00"/>
                </a:solidFill>
              </a:rPr>
              <a:t> </a:t>
            </a:r>
            <a:r>
              <a:rPr lang="de-DE" sz="3200">
                <a:solidFill>
                  <a:srgbClr val="FFFF00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→</a:t>
            </a:r>
            <a:r>
              <a:rPr lang="el-GR" smtClean="0">
                <a:solidFill>
                  <a:srgbClr val="FFFF00"/>
                </a:solidFill>
              </a:rPr>
              <a:t> </a:t>
            </a:r>
            <a:r>
              <a:rPr lang="de-DE" smtClean="0">
                <a:solidFill>
                  <a:srgbClr val="FFFF00"/>
                </a:solidFill>
              </a:rPr>
              <a:t>e</a:t>
            </a:r>
            <a:r>
              <a:rPr lang="de-DE" baseline="30000" smtClean="0">
                <a:solidFill>
                  <a:srgbClr val="FFFF00"/>
                </a:solidFill>
              </a:rPr>
              <a:t>+</a:t>
            </a:r>
            <a:r>
              <a:rPr lang="de-DE" smtClean="0">
                <a:solidFill>
                  <a:srgbClr val="FFFF00"/>
                </a:solidFill>
              </a:rPr>
              <a:t>e</a:t>
            </a:r>
            <a:r>
              <a:rPr lang="de-DE" baseline="30000">
                <a:solidFill>
                  <a:srgbClr val="FFFF00"/>
                </a:solidFill>
                <a:latin typeface="Arev Sans"/>
                <a:ea typeface="Arev Sans"/>
              </a:rPr>
              <a:t>– </a:t>
            </a:r>
            <a:r>
              <a:rPr lang="de-DE" smtClean="0">
                <a:ea typeface="Arev Sans"/>
              </a:rPr>
              <a:t>Channel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462196" y="836712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de-DE" sz="2400">
                <a:latin typeface="Arial" panose="020B0604020202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P</a:t>
            </a:r>
            <a:r>
              <a:rPr lang="de-DE" sz="2400" smtClean="0">
                <a:latin typeface="Arial" panose="020B0604020202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reselection</a:t>
            </a:r>
            <a:endParaRPr lang="de-DE" sz="2400">
              <a:latin typeface="Arial" panose="020B0604020202020204" pitchFamily="34" charset="0"/>
              <a:ea typeface="Arev Sans" panose="020B06030308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687781" y="836712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de-DE" sz="2400" smtClean="0">
                <a:latin typeface="Arial" panose="020B0604020202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Final Selection</a:t>
            </a:r>
            <a:endParaRPr lang="de-DE" sz="2000">
              <a:latin typeface="Arial" panose="020B0604020202020204" pitchFamily="34" charset="0"/>
              <a:ea typeface="Arev Sans" panose="020B0603030804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179503" y="1233905"/>
                <a:ext cx="3397212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 algn="ctr"/>
                <a:r>
                  <a:rPr lang="el-GR" sz="200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de-DE" sz="2000" baseline="-2500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DE" sz="200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11.4%</a:t>
                </a:r>
              </a:p>
              <a:p>
                <a:pPr marL="0" lvl="1" algn="ctr"/>
                <a:r>
                  <a:rPr lang="el-GR" sz="2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de-DE" sz="2000" baseline="-25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B,nr </a:t>
                </a:r>
                <a:r>
                  <a:rPr lang="de-DE" sz="2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2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3.5%</a:t>
                </a:r>
                <a:r>
                  <a:rPr lang="de-DE" sz="2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de-DE" sz="2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de-DE" sz="2000" baseline="-25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B,hd </a:t>
                </a:r>
                <a:r>
                  <a:rPr lang="de-DE" sz="2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2.6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de-DE" sz="200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·</m:t>
                    </m:r>
                    <m:r>
                      <a:rPr lang="de-DE" sz="2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e-DE" sz="2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de-DE" sz="2000" baseline="30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-11</a:t>
                </a:r>
                <a:endParaRPr lang="de-DE" sz="20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 algn="ctr">
                  <a:spcBef>
                    <a:spcPts val="600"/>
                  </a:spcBef>
                </a:pPr>
                <a:r>
                  <a:rPr lang="de-DE" sz="2000" b="1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S:N = 4.6 : 1</a:t>
                </a:r>
                <a:endParaRPr lang="de-DE" sz="2000" b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503" y="1233905"/>
                <a:ext cx="3397212" cy="1092607"/>
              </a:xfrm>
              <a:prstGeom prst="rect">
                <a:avLst/>
              </a:prstGeom>
              <a:blipFill rotWithShape="1">
                <a:blip r:embed="rId3"/>
                <a:stretch>
                  <a:fillRect l="-1616" t="-2222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953448" y="1233905"/>
                <a:ext cx="2937022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 algn="ctr">
                  <a:spcBef>
                    <a:spcPts val="600"/>
                  </a:spcBef>
                </a:pPr>
                <a:r>
                  <a:rPr lang="el-GR" sz="200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de-DE" sz="2000" baseline="-2500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DE" sz="200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16.6%</a:t>
                </a:r>
              </a:p>
              <a:p>
                <a:pPr marL="0" lvl="1" algn="ctr"/>
                <a:r>
                  <a:rPr lang="el-GR" sz="2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de-DE" sz="2000" baseline="-25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B,nr </a:t>
                </a:r>
                <a:r>
                  <a:rPr lang="de-DE" sz="2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l-GR" sz="2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de-DE" sz="2000" baseline="-25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DE" sz="2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de-DE" sz="2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de-DE" sz="2000" baseline="-25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B,hd </a:t>
                </a:r>
                <a:r>
                  <a:rPr lang="de-DE" sz="2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1.7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de-DE" sz="200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·</m:t>
                    </m:r>
                    <m:r>
                      <a:rPr lang="de-DE" sz="2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e-DE" sz="2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de-DE" sz="2000" baseline="30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-8</a:t>
                </a:r>
                <a:endParaRPr lang="de-DE" sz="2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 algn="ctr">
                  <a:spcBef>
                    <a:spcPts val="600"/>
                  </a:spcBef>
                </a:pPr>
                <a:r>
                  <a:rPr lang="de-DE" sz="200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S:N </a:t>
                </a:r>
                <a:r>
                  <a:rPr lang="de-DE" sz="200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200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: 32</a:t>
                </a: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48" y="1233905"/>
                <a:ext cx="2937022" cy="1092607"/>
              </a:xfrm>
              <a:prstGeom prst="rect">
                <a:avLst/>
              </a:prstGeom>
              <a:blipFill rotWithShape="1">
                <a:blip r:embed="rId4"/>
                <a:stretch>
                  <a:fillRect l="-2075" t="-2222" r="-415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feil nach rechts 11"/>
          <p:cNvSpPr/>
          <p:nvPr/>
        </p:nvSpPr>
        <p:spPr>
          <a:xfrm>
            <a:off x="4427984" y="1559852"/>
            <a:ext cx="360040" cy="428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6574831" y="4469050"/>
            <a:ext cx="555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CC0099"/>
                </a:solidFill>
              </a:rPr>
              <a:t>ROI</a:t>
            </a:r>
            <a:endParaRPr lang="de-DE" sz="2000">
              <a:solidFill>
                <a:srgbClr val="CC0099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144127" y="4469050"/>
            <a:ext cx="555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CC0099"/>
                </a:solidFill>
              </a:rPr>
              <a:t>ROI</a:t>
            </a:r>
            <a:endParaRPr lang="de-DE" sz="2000">
              <a:solidFill>
                <a:srgbClr val="CC0099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915816" y="2636912"/>
            <a:ext cx="1316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CC0099"/>
                </a:solidFill>
              </a:rPr>
              <a:t>(ROI=</a:t>
            </a:r>
            <a:r>
              <a:rPr lang="de-DE" sz="1400" smtClean="0">
                <a:solidFill>
                  <a:srgbClr val="CC0099"/>
                </a:solidFill>
                <a:latin typeface="Arial" panose="020B0604020202020204" pitchFamily="34" charset="0"/>
                <a:ea typeface="Arev Sans"/>
                <a:cs typeface="Arial" panose="020B0604020202020204" pitchFamily="34" charset="0"/>
              </a:rPr>
              <a:t>±</a:t>
            </a:r>
            <a:r>
              <a:rPr lang="de-DE" sz="1600" smtClean="0">
                <a:solidFill>
                  <a:srgbClr val="CC0099"/>
                </a:solidFill>
              </a:rPr>
              <a:t>5</a:t>
            </a:r>
            <a:r>
              <a:rPr lang="el-GR" sz="1600" smtClean="0">
                <a:solidFill>
                  <a:srgbClr val="CC0099"/>
                </a:solidFill>
              </a:rPr>
              <a:t>σ</a:t>
            </a:r>
            <a:r>
              <a:rPr lang="de-DE" sz="1600" baseline="-25000" smtClean="0">
                <a:solidFill>
                  <a:srgbClr val="CC0099"/>
                </a:solidFill>
              </a:rPr>
              <a:t>core</a:t>
            </a:r>
            <a:r>
              <a:rPr lang="de-DE" sz="1600" smtClean="0">
                <a:solidFill>
                  <a:srgbClr val="CC0099"/>
                </a:solidFill>
              </a:rPr>
              <a:t>)</a:t>
            </a:r>
            <a:endParaRPr lang="de-DE" sz="1600">
              <a:solidFill>
                <a:srgbClr val="CC0099"/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5136775" y="4437112"/>
            <a:ext cx="3482666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148064" y="4098558"/>
            <a:ext cx="1016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FF0000"/>
                </a:solidFill>
              </a:rPr>
              <a:t>hd. scaled</a:t>
            </a:r>
            <a:endParaRPr lang="de-DE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ork\Vortraege\PandaMeeting\2015_12_Wien\XscanMat\reco\J2mu_sele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8880"/>
            <a:ext cx="8842455" cy="41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hteck 24"/>
          <p:cNvSpPr/>
          <p:nvPr/>
        </p:nvSpPr>
        <p:spPr>
          <a:xfrm>
            <a:off x="611560" y="1241152"/>
            <a:ext cx="3548506" cy="10865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136776" y="1241152"/>
            <a:ext cx="3482666" cy="108656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Final Selection </a:t>
            </a:r>
            <a:r>
              <a:rPr lang="de-DE">
                <a:solidFill>
                  <a:srgbClr val="FFFF00"/>
                </a:solidFill>
              </a:rPr>
              <a:t>J/</a:t>
            </a:r>
            <a:r>
              <a:rPr lang="el-GR" sz="3200">
                <a:solidFill>
                  <a:srgbClr val="FFFF00"/>
                </a:solidFill>
              </a:rPr>
              <a:t>ψ</a:t>
            </a:r>
            <a:r>
              <a:rPr lang="el-GR" sz="2800">
                <a:solidFill>
                  <a:srgbClr val="FFFF00"/>
                </a:solidFill>
              </a:rPr>
              <a:t> </a:t>
            </a:r>
            <a:r>
              <a:rPr lang="de-DE" sz="3200">
                <a:solidFill>
                  <a:srgbClr val="FFFF00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→</a:t>
            </a:r>
            <a:r>
              <a:rPr lang="el-GR" sz="2800">
                <a:solidFill>
                  <a:srgbClr val="FFFF00"/>
                </a:solidFill>
              </a:rPr>
              <a:t> </a:t>
            </a:r>
            <a:r>
              <a:rPr lang="el-GR" sz="2800">
                <a:solidFill>
                  <a:srgbClr val="FFFF00"/>
                </a:solidFill>
                <a:latin typeface="Arev Sans"/>
                <a:ea typeface="Arev Sans"/>
              </a:rPr>
              <a:t>μ</a:t>
            </a:r>
            <a:r>
              <a:rPr lang="de-DE" sz="2800" baseline="30000">
                <a:solidFill>
                  <a:srgbClr val="FFFF00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+</a:t>
            </a:r>
            <a:r>
              <a:rPr lang="el-GR" sz="2800">
                <a:solidFill>
                  <a:srgbClr val="FFFF00"/>
                </a:solidFill>
                <a:latin typeface="Arev Sans"/>
                <a:ea typeface="Arev Sans"/>
              </a:rPr>
              <a:t>μ</a:t>
            </a:r>
            <a:r>
              <a:rPr lang="de-DE" sz="2800" baseline="30000">
                <a:solidFill>
                  <a:srgbClr val="FFFF00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–</a:t>
            </a:r>
            <a:r>
              <a:rPr lang="de-DE" sz="2800">
                <a:solidFill>
                  <a:srgbClr val="FFFF00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 </a:t>
            </a:r>
            <a:r>
              <a:rPr lang="de-DE">
                <a:ea typeface="Arev Sans"/>
              </a:rPr>
              <a:t>Channel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462196" y="836712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de-DE" sz="2400">
                <a:latin typeface="Arial" panose="020B0604020202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P</a:t>
            </a:r>
            <a:r>
              <a:rPr lang="de-DE" sz="2400" smtClean="0">
                <a:latin typeface="Arial" panose="020B0604020202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reselection</a:t>
            </a:r>
            <a:endParaRPr lang="de-DE" sz="2400">
              <a:latin typeface="Arial" panose="020B0604020202020204" pitchFamily="34" charset="0"/>
              <a:ea typeface="Arev Sans" panose="020B06030308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687781" y="836712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de-DE" sz="2400" smtClean="0">
                <a:latin typeface="Arial" panose="020B0604020202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Final Selection</a:t>
            </a:r>
            <a:endParaRPr lang="de-DE" sz="2000">
              <a:latin typeface="Arial" panose="020B0604020202020204" pitchFamily="34" charset="0"/>
              <a:ea typeface="Arev Sans" panose="020B0603030804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179501" y="1239549"/>
                <a:ext cx="3397213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 algn="ctr"/>
                <a:r>
                  <a:rPr lang="el-GR" sz="200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de-DE" sz="2000" baseline="-2500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DE" sz="200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14.0%</a:t>
                </a:r>
              </a:p>
              <a:p>
                <a:pPr marL="0" lvl="1" algn="ctr"/>
                <a:r>
                  <a:rPr lang="el-GR" sz="2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de-DE" sz="2000" baseline="-25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B,nr </a:t>
                </a:r>
                <a:r>
                  <a:rPr lang="de-DE" sz="2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2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2.7%</a:t>
                </a:r>
                <a:r>
                  <a:rPr lang="de-DE" sz="2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de-DE" sz="2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de-DE" sz="2000" baseline="-25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B,hd </a:t>
                </a:r>
                <a:r>
                  <a:rPr lang="de-DE" sz="2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20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2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.1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de-DE" sz="200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·</m:t>
                    </m:r>
                    <m:r>
                      <a:rPr lang="de-DE" sz="2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e-DE" sz="2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de-DE" sz="2000" baseline="30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-10</a:t>
                </a:r>
                <a:endParaRPr lang="de-DE" sz="20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 algn="ctr">
                  <a:spcBef>
                    <a:spcPts val="600"/>
                  </a:spcBef>
                </a:pPr>
                <a:r>
                  <a:rPr lang="de-DE" sz="2000" b="1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S:N = 3 : 1</a:t>
                </a:r>
                <a:endParaRPr lang="de-DE" sz="2000" b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501" y="1239549"/>
                <a:ext cx="3397213" cy="1092607"/>
              </a:xfrm>
              <a:prstGeom prst="rect">
                <a:avLst/>
              </a:prstGeom>
              <a:blipFill rotWithShape="1">
                <a:blip r:embed="rId3"/>
                <a:stretch>
                  <a:fillRect l="-1795" t="-2222" r="-180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942225" y="1239549"/>
                <a:ext cx="2959465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 algn="ctr">
                  <a:spcBef>
                    <a:spcPts val="600"/>
                  </a:spcBef>
                </a:pPr>
                <a:r>
                  <a:rPr lang="el-GR" sz="200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de-DE" sz="2000" baseline="-2500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DE" sz="200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21.8%</a:t>
                </a:r>
              </a:p>
              <a:p>
                <a:pPr marL="0" lvl="1" algn="ctr"/>
                <a:r>
                  <a:rPr lang="el-GR" sz="2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de-DE" sz="2000" baseline="-25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B,nr </a:t>
                </a:r>
                <a:r>
                  <a:rPr lang="de-DE" sz="2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l-GR" sz="2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de-DE" sz="2000" baseline="-25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DE" sz="200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de-DE" sz="2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de-DE" sz="2000" baseline="-25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B,hd </a:t>
                </a:r>
                <a:r>
                  <a:rPr lang="de-DE" sz="2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4.8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de-DE" sz="200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·</m:t>
                    </m:r>
                    <m:r>
                      <a:rPr lang="de-DE" sz="2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e-DE" sz="2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de-DE" sz="2000" baseline="3000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-7</a:t>
                </a:r>
                <a:endParaRPr lang="de-DE" sz="2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 algn="ctr">
                  <a:spcBef>
                    <a:spcPts val="600"/>
                  </a:spcBef>
                </a:pPr>
                <a:r>
                  <a:rPr lang="de-DE" sz="200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S:N </a:t>
                </a:r>
                <a:r>
                  <a:rPr lang="de-DE" sz="200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200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: 670</a:t>
                </a: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25" y="1239549"/>
                <a:ext cx="2959465" cy="1092607"/>
              </a:xfrm>
              <a:prstGeom prst="rect">
                <a:avLst/>
              </a:prstGeom>
              <a:blipFill rotWithShape="1">
                <a:blip r:embed="rId4"/>
                <a:stretch>
                  <a:fillRect l="-1856" t="-2222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/>
          <p:cNvSpPr txBox="1"/>
          <p:nvPr/>
        </p:nvSpPr>
        <p:spPr>
          <a:xfrm>
            <a:off x="6574831" y="4469050"/>
            <a:ext cx="555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CC0099"/>
                </a:solidFill>
              </a:rPr>
              <a:t>ROI</a:t>
            </a:r>
            <a:endParaRPr lang="de-DE" sz="2000">
              <a:solidFill>
                <a:srgbClr val="CC0099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144127" y="4469050"/>
            <a:ext cx="555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CC0099"/>
                </a:solidFill>
              </a:rPr>
              <a:t>ROI</a:t>
            </a:r>
            <a:endParaRPr lang="de-DE" sz="2000">
              <a:solidFill>
                <a:srgbClr val="CC0099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915816" y="2636912"/>
            <a:ext cx="1316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CC0099"/>
                </a:solidFill>
              </a:rPr>
              <a:t>(ROI=</a:t>
            </a:r>
            <a:r>
              <a:rPr lang="de-DE" sz="1400" smtClean="0">
                <a:solidFill>
                  <a:srgbClr val="CC0099"/>
                </a:solidFill>
                <a:latin typeface="Arial" panose="020B0604020202020204" pitchFamily="34" charset="0"/>
                <a:ea typeface="Arev Sans"/>
                <a:cs typeface="Arial" panose="020B0604020202020204" pitchFamily="34" charset="0"/>
              </a:rPr>
              <a:t>±</a:t>
            </a:r>
            <a:r>
              <a:rPr lang="de-DE" sz="1600" smtClean="0">
                <a:solidFill>
                  <a:srgbClr val="CC0099"/>
                </a:solidFill>
              </a:rPr>
              <a:t>5</a:t>
            </a:r>
            <a:r>
              <a:rPr lang="el-GR" sz="1600" smtClean="0">
                <a:solidFill>
                  <a:srgbClr val="CC0099"/>
                </a:solidFill>
              </a:rPr>
              <a:t>σ</a:t>
            </a:r>
            <a:r>
              <a:rPr lang="de-DE" sz="1600" baseline="-25000" smtClean="0">
                <a:solidFill>
                  <a:srgbClr val="CC0099"/>
                </a:solidFill>
              </a:rPr>
              <a:t>core</a:t>
            </a:r>
            <a:r>
              <a:rPr lang="de-DE" sz="1600" smtClean="0">
                <a:solidFill>
                  <a:srgbClr val="CC0099"/>
                </a:solidFill>
              </a:rPr>
              <a:t>)</a:t>
            </a:r>
            <a:endParaRPr lang="de-DE" sz="1600">
              <a:solidFill>
                <a:srgbClr val="CC0099"/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5136775" y="3910478"/>
            <a:ext cx="3482666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148064" y="3882534"/>
            <a:ext cx="1016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FF0000"/>
                </a:solidFill>
              </a:rPr>
              <a:t>hd. scaled</a:t>
            </a:r>
            <a:endParaRPr lang="de-DE" sz="1600">
              <a:solidFill>
                <a:srgbClr val="FF0000"/>
              </a:solidFill>
            </a:endParaRPr>
          </a:p>
        </p:txBody>
      </p:sp>
      <p:sp>
        <p:nvSpPr>
          <p:cNvPr id="24" name="Pfeil nach rechts 23"/>
          <p:cNvSpPr/>
          <p:nvPr/>
        </p:nvSpPr>
        <p:spPr>
          <a:xfrm>
            <a:off x="4427984" y="1559852"/>
            <a:ext cx="360040" cy="428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1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work\Vortraege\PandaMeeting\2015_12_Wien\XscanMat\reco\J2e_cutva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3835"/>
            <a:ext cx="8649570" cy="539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Criteria for </a:t>
            </a:r>
            <a:r>
              <a:rPr lang="de-DE">
                <a:solidFill>
                  <a:srgbClr val="FFFF00"/>
                </a:solidFill>
              </a:rPr>
              <a:t>J/</a:t>
            </a:r>
            <a:r>
              <a:rPr lang="el-GR" sz="3200">
                <a:solidFill>
                  <a:srgbClr val="FFFF00"/>
                </a:solidFill>
              </a:rPr>
              <a:t>ψ</a:t>
            </a:r>
            <a:r>
              <a:rPr lang="el-GR">
                <a:solidFill>
                  <a:srgbClr val="FFFF00"/>
                </a:solidFill>
              </a:rPr>
              <a:t> </a:t>
            </a:r>
            <a:r>
              <a:rPr lang="de-DE" sz="3200">
                <a:solidFill>
                  <a:srgbClr val="FFFF00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→</a:t>
            </a:r>
            <a:r>
              <a:rPr lang="el-GR">
                <a:solidFill>
                  <a:srgbClr val="FFFF00"/>
                </a:solidFill>
              </a:rPr>
              <a:t> </a:t>
            </a:r>
            <a:r>
              <a:rPr lang="de-DE" smtClean="0">
                <a:solidFill>
                  <a:srgbClr val="FFFF00"/>
                </a:solidFill>
              </a:rPr>
              <a:t>e</a:t>
            </a:r>
            <a:r>
              <a:rPr lang="de-DE" baseline="30000" smtClean="0">
                <a:solidFill>
                  <a:srgbClr val="FFFF00"/>
                </a:solidFill>
              </a:rPr>
              <a:t>+</a:t>
            </a:r>
            <a:r>
              <a:rPr lang="de-DE" smtClean="0">
                <a:solidFill>
                  <a:srgbClr val="FFFF00"/>
                </a:solidFill>
              </a:rPr>
              <a:t>e</a:t>
            </a:r>
            <a:r>
              <a:rPr lang="de-DE" baseline="30000" smtClean="0">
                <a:solidFill>
                  <a:srgbClr val="FFFF00"/>
                </a:solidFill>
                <a:latin typeface="Arev Sans"/>
                <a:ea typeface="Arev Sans"/>
              </a:rPr>
              <a:t>– </a:t>
            </a:r>
            <a:r>
              <a:rPr lang="de-DE">
                <a:ea typeface="Arev Sans"/>
              </a:rPr>
              <a:t>C</a:t>
            </a:r>
            <a:r>
              <a:rPr lang="de-DE" smtClean="0">
                <a:ea typeface="Arev Sans"/>
              </a:rPr>
              <a:t>hannel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66404" y="942587"/>
            <a:ext cx="21915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m(e</a:t>
            </a:r>
            <a:r>
              <a:rPr lang="de-DE" baseline="30000" smtClean="0"/>
              <a:t>+</a:t>
            </a:r>
            <a:r>
              <a:rPr lang="de-DE"/>
              <a:t>e</a:t>
            </a:r>
            <a:r>
              <a:rPr lang="de-DE" baseline="30000"/>
              <a:t>-</a:t>
            </a:r>
            <a:r>
              <a:rPr lang="de-DE" smtClean="0"/>
              <a:t>) </a:t>
            </a:r>
            <a:r>
              <a:rPr lang="de-DE"/>
              <a:t>&gt;2.7 GeV/c</a:t>
            </a:r>
            <a:r>
              <a:rPr lang="de-DE" baseline="30000"/>
              <a:t>2</a:t>
            </a:r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476198" y="982665"/>
            <a:ext cx="2202773" cy="3357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PID(e</a:t>
            </a:r>
            <a:r>
              <a:rPr lang="de-DE" baseline="30000"/>
              <a:t>+</a:t>
            </a:r>
            <a:r>
              <a:rPr lang="de-DE" smtClean="0"/>
              <a:t>)&gt;</a:t>
            </a:r>
            <a:r>
              <a:rPr lang="de-DE"/>
              <a:t>0.95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367808" y="971144"/>
            <a:ext cx="2202773" cy="3357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PID(e</a:t>
            </a:r>
            <a:r>
              <a:rPr lang="de-DE" baseline="30000" smtClean="0"/>
              <a:t>-</a:t>
            </a:r>
            <a:r>
              <a:rPr lang="de-DE" smtClean="0"/>
              <a:t>)&gt;</a:t>
            </a:r>
            <a:r>
              <a:rPr lang="de-DE"/>
              <a:t>0.95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2537" y="3633735"/>
            <a:ext cx="2304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p(</a:t>
            </a:r>
            <a:r>
              <a:rPr lang="de-DE"/>
              <a:t>e</a:t>
            </a:r>
            <a:r>
              <a:rPr lang="de-DE" baseline="30000"/>
              <a:t>+</a:t>
            </a:r>
            <a:r>
              <a:rPr lang="de-DE"/>
              <a:t>e</a:t>
            </a:r>
            <a:r>
              <a:rPr lang="de-DE" baseline="30000"/>
              <a:t>-</a:t>
            </a:r>
            <a:r>
              <a:rPr lang="de-DE" smtClean="0"/>
              <a:t>) </a:t>
            </a:r>
            <a:r>
              <a:rPr lang="de-DE"/>
              <a:t>&gt;4.6 GeV/c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471925" y="3633735"/>
            <a:ext cx="22027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Arev Sans"/>
                <a:ea typeface="Arev Sans"/>
              </a:rPr>
              <a:t>∡</a:t>
            </a:r>
            <a:r>
              <a:rPr lang="de-DE"/>
              <a:t>(p</a:t>
            </a:r>
            <a:r>
              <a:rPr lang="de-DE" baseline="-25000"/>
              <a:t>e+</a:t>
            </a:r>
            <a:r>
              <a:rPr lang="de-DE"/>
              <a:t>,p</a:t>
            </a:r>
            <a:r>
              <a:rPr lang="de-DE" baseline="-25000"/>
              <a:t>e-</a:t>
            </a:r>
            <a:r>
              <a:rPr lang="de-DE"/>
              <a:t>) &lt; 2 rad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209881" y="3645736"/>
            <a:ext cx="24595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p</a:t>
            </a:r>
            <a:r>
              <a:rPr lang="de-DE" baseline="-25000" smtClean="0"/>
              <a:t>cm</a:t>
            </a:r>
            <a:r>
              <a:rPr lang="de-DE" smtClean="0"/>
              <a:t>(</a:t>
            </a:r>
            <a:r>
              <a:rPr lang="de-DE"/>
              <a:t>e</a:t>
            </a:r>
            <a:r>
              <a:rPr lang="de-DE" baseline="30000"/>
              <a:t>+</a:t>
            </a:r>
            <a:r>
              <a:rPr lang="de-DE"/>
              <a:t>e</a:t>
            </a:r>
            <a:r>
              <a:rPr lang="de-DE" baseline="30000"/>
              <a:t>-</a:t>
            </a:r>
            <a:r>
              <a:rPr lang="de-DE" smtClean="0"/>
              <a:t>) </a:t>
            </a:r>
            <a:r>
              <a:rPr lang="de-DE"/>
              <a:t>&lt; </a:t>
            </a:r>
            <a:r>
              <a:rPr lang="de-DE" smtClean="0"/>
              <a:t>0.38 </a:t>
            </a:r>
            <a:r>
              <a:rPr lang="de-DE"/>
              <a:t>GeV/c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779912" y="1484784"/>
            <a:ext cx="1258550" cy="8309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smtClean="0"/>
              <a:t>signal</a:t>
            </a:r>
          </a:p>
          <a:p>
            <a:r>
              <a:rPr lang="de-DE" sz="1600" smtClean="0">
                <a:solidFill>
                  <a:srgbClr val="FF0000"/>
                </a:solidFill>
              </a:rPr>
              <a:t>hadronic bkg</a:t>
            </a:r>
          </a:p>
          <a:p>
            <a:r>
              <a:rPr lang="de-DE" sz="1600" smtClean="0">
                <a:solidFill>
                  <a:srgbClr val="0000FF"/>
                </a:solidFill>
              </a:rPr>
              <a:t>J/</a:t>
            </a:r>
            <a:r>
              <a:rPr lang="el-GR" sz="1600" smtClean="0">
                <a:solidFill>
                  <a:srgbClr val="0000FF"/>
                </a:solidFill>
                <a:ea typeface="Arev Sans" panose="020B0603030804020204" pitchFamily="34" charset="0"/>
              </a:rPr>
              <a:t>ψ</a:t>
            </a:r>
            <a:r>
              <a:rPr lang="de-DE" sz="1600" smtClean="0">
                <a:solidFill>
                  <a:srgbClr val="0000FF"/>
                </a:solidFill>
              </a:rPr>
              <a:t> NR bkg.</a:t>
            </a:r>
            <a:endParaRPr lang="de-DE" sz="16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ork\Vortraege\PandaMeeting\2015_12_Wien\XscanMat\reco\J2mu_cutva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640960" cy="543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Criteria for </a:t>
            </a:r>
            <a:r>
              <a:rPr lang="de-DE" smtClean="0">
                <a:solidFill>
                  <a:srgbClr val="FFFF00"/>
                </a:solidFill>
              </a:rPr>
              <a:t>J/</a:t>
            </a:r>
            <a:r>
              <a:rPr lang="el-GR" sz="3200">
                <a:solidFill>
                  <a:srgbClr val="FFFF00"/>
                </a:solidFill>
              </a:rPr>
              <a:t>ψ</a:t>
            </a:r>
            <a:r>
              <a:rPr lang="el-GR">
                <a:solidFill>
                  <a:srgbClr val="FFFF00"/>
                </a:solidFill>
              </a:rPr>
              <a:t> </a:t>
            </a:r>
            <a:r>
              <a:rPr lang="de-DE" sz="3200">
                <a:solidFill>
                  <a:srgbClr val="FFFF00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→</a:t>
            </a:r>
            <a:r>
              <a:rPr lang="el-GR">
                <a:solidFill>
                  <a:srgbClr val="FFFF00"/>
                </a:solidFill>
              </a:rPr>
              <a:t> </a:t>
            </a:r>
            <a:r>
              <a:rPr lang="el-GR" sz="2800" smtClean="0">
                <a:solidFill>
                  <a:srgbClr val="FFFF00"/>
                </a:solidFill>
                <a:latin typeface="Arev Sans"/>
                <a:ea typeface="Arev Sans"/>
              </a:rPr>
              <a:t>μ</a:t>
            </a:r>
            <a:r>
              <a:rPr lang="de-DE" sz="2800" baseline="30000" smtClean="0">
                <a:solidFill>
                  <a:srgbClr val="FFFF00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+</a:t>
            </a:r>
            <a:r>
              <a:rPr lang="el-GR" sz="2800" smtClean="0">
                <a:solidFill>
                  <a:srgbClr val="FFFF00"/>
                </a:solidFill>
                <a:latin typeface="Arev Sans"/>
                <a:ea typeface="Arev Sans"/>
              </a:rPr>
              <a:t>μ</a:t>
            </a:r>
            <a:r>
              <a:rPr lang="de-DE" sz="2800" baseline="30000">
                <a:solidFill>
                  <a:srgbClr val="FFFF00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–</a:t>
            </a:r>
            <a:r>
              <a:rPr lang="de-DE" sz="2800">
                <a:solidFill>
                  <a:srgbClr val="FFFF00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 </a:t>
            </a:r>
            <a:r>
              <a:rPr lang="de-DE">
                <a:ea typeface="Arev Sans"/>
              </a:rPr>
              <a:t>C</a:t>
            </a:r>
            <a:r>
              <a:rPr lang="de-DE" smtClean="0">
                <a:ea typeface="Arev Sans"/>
              </a:rPr>
              <a:t>hannel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516973" y="945576"/>
            <a:ext cx="22027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PID(</a:t>
            </a:r>
            <a:r>
              <a:rPr lang="el-GR" sz="1400" smtClean="0">
                <a:latin typeface="Arev Sans"/>
                <a:ea typeface="Arev Sans"/>
              </a:rPr>
              <a:t>μ</a:t>
            </a:r>
            <a:r>
              <a:rPr lang="de-DE" sz="1400" baseline="30000" smtClean="0"/>
              <a:t>+</a:t>
            </a:r>
            <a:r>
              <a:rPr lang="de-DE" smtClean="0"/>
              <a:t>)&gt;0.99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16974" y="942587"/>
            <a:ext cx="24595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p</a:t>
            </a:r>
            <a:r>
              <a:rPr lang="de-DE" baseline="-25000" smtClean="0"/>
              <a:t>cm</a:t>
            </a:r>
            <a:r>
              <a:rPr lang="de-DE" smtClean="0"/>
              <a:t>(</a:t>
            </a:r>
            <a:r>
              <a:rPr lang="el-GR" sz="1400">
                <a:latin typeface="Arev Sans"/>
                <a:ea typeface="Arev Sans"/>
              </a:rPr>
              <a:t>μ</a:t>
            </a:r>
            <a:r>
              <a:rPr lang="de-DE" sz="1400" baseline="30000"/>
              <a:t>+</a:t>
            </a:r>
            <a:r>
              <a:rPr lang="el-GR" sz="1400" smtClean="0">
                <a:latin typeface="Arev Sans"/>
                <a:ea typeface="Arev Sans"/>
              </a:rPr>
              <a:t>μ</a:t>
            </a:r>
            <a:r>
              <a:rPr lang="de-DE" sz="1400" baseline="30000"/>
              <a:t>-</a:t>
            </a:r>
            <a:r>
              <a:rPr lang="de-DE" smtClean="0"/>
              <a:t>) </a:t>
            </a:r>
            <a:r>
              <a:rPr lang="de-DE"/>
              <a:t>&lt; </a:t>
            </a:r>
            <a:r>
              <a:rPr lang="de-DE" smtClean="0"/>
              <a:t>0.32 </a:t>
            </a:r>
            <a:r>
              <a:rPr lang="de-DE"/>
              <a:t>GeV/c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239355" y="947177"/>
            <a:ext cx="22027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PID(</a:t>
            </a:r>
            <a:r>
              <a:rPr lang="el-GR" sz="1400" smtClean="0">
                <a:latin typeface="Arev Sans"/>
                <a:ea typeface="Arev Sans"/>
              </a:rPr>
              <a:t>μ</a:t>
            </a:r>
            <a:r>
              <a:rPr lang="de-DE" sz="1400" baseline="30000"/>
              <a:t>-</a:t>
            </a:r>
            <a:r>
              <a:rPr lang="de-DE" smtClean="0"/>
              <a:t>)&gt;0.99</a:t>
            </a: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638966" y="3659535"/>
            <a:ext cx="23381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p</a:t>
            </a:r>
            <a:r>
              <a:rPr lang="de-DE" baseline="-25000" smtClean="0"/>
              <a:t>cm</a:t>
            </a:r>
            <a:r>
              <a:rPr lang="de-DE" smtClean="0"/>
              <a:t>(</a:t>
            </a:r>
            <a:r>
              <a:rPr lang="el-GR" sz="1400">
                <a:latin typeface="Arev Sans"/>
                <a:ea typeface="Arev Sans"/>
              </a:rPr>
              <a:t>μ</a:t>
            </a:r>
            <a:r>
              <a:rPr lang="de-DE" sz="1400" baseline="30000"/>
              <a:t>+</a:t>
            </a:r>
            <a:r>
              <a:rPr lang="de-DE" smtClean="0"/>
              <a:t>) &gt; 1.37 </a:t>
            </a:r>
            <a:r>
              <a:rPr lang="de-DE"/>
              <a:t>GeV/c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322545" y="3652520"/>
            <a:ext cx="23381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p</a:t>
            </a:r>
            <a:r>
              <a:rPr lang="de-DE" baseline="-25000" smtClean="0"/>
              <a:t>cm</a:t>
            </a:r>
            <a:r>
              <a:rPr lang="de-DE" smtClean="0"/>
              <a:t>(</a:t>
            </a:r>
            <a:r>
              <a:rPr lang="el-GR" sz="1400" smtClean="0">
                <a:latin typeface="Arev Sans"/>
                <a:ea typeface="Arev Sans"/>
              </a:rPr>
              <a:t>μ</a:t>
            </a:r>
            <a:r>
              <a:rPr lang="de-DE" sz="1400" baseline="30000" smtClean="0"/>
              <a:t>-</a:t>
            </a:r>
            <a:r>
              <a:rPr lang="de-DE" smtClean="0"/>
              <a:t>) &gt; 1.37 </a:t>
            </a:r>
            <a:r>
              <a:rPr lang="de-DE"/>
              <a:t>GeV/c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779912" y="1484784"/>
            <a:ext cx="1248034" cy="8309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smtClean="0"/>
              <a:t>signal</a:t>
            </a:r>
          </a:p>
          <a:p>
            <a:r>
              <a:rPr lang="de-DE" sz="1600">
                <a:solidFill>
                  <a:srgbClr val="FF0000"/>
                </a:solidFill>
              </a:rPr>
              <a:t>hadronic bkg</a:t>
            </a:r>
          </a:p>
          <a:p>
            <a:r>
              <a:rPr lang="de-DE" sz="1600">
                <a:solidFill>
                  <a:srgbClr val="0000FF"/>
                </a:solidFill>
              </a:rPr>
              <a:t>J/</a:t>
            </a:r>
            <a:r>
              <a:rPr lang="el-GR" sz="1600">
                <a:solidFill>
                  <a:srgbClr val="0000FF"/>
                </a:solidFill>
                <a:ea typeface="Arev Sans" panose="020B0603030804020204" pitchFamily="34" charset="0"/>
              </a:rPr>
              <a:t>ψ</a:t>
            </a:r>
            <a:r>
              <a:rPr lang="de-DE" sz="1600">
                <a:solidFill>
                  <a:srgbClr val="0000FF"/>
                </a:solidFill>
              </a:rPr>
              <a:t> NR bkg.</a:t>
            </a:r>
          </a:p>
        </p:txBody>
      </p:sp>
    </p:spTree>
    <p:extLst>
      <p:ext uri="{BB962C8B-B14F-4D97-AF65-F5344CB8AC3E}">
        <p14:creationId xmlns:p14="http://schemas.microsoft.com/office/powerpoint/2010/main" val="7012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work\Vortraege\PandaMeeting\2015_12_Wien\XscanMat\reco\J2e_qafla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1341"/>
            <a:ext cx="7534459" cy="469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Flatness Check of Cuts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28592"/>
          </a:xfrm>
        </p:spPr>
        <p:txBody>
          <a:bodyPr/>
          <a:lstStyle/>
          <a:p>
            <a:r>
              <a:rPr lang="de-DE" smtClean="0"/>
              <a:t>We want to interpolate background in ROI</a:t>
            </a:r>
          </a:p>
          <a:p>
            <a:pPr lvl="1"/>
            <a:r>
              <a:rPr lang="de-DE" smtClean="0">
                <a:solidFill>
                  <a:srgbClr val="0000FF"/>
                </a:solidFill>
              </a:rPr>
              <a:t>Cuts should not distort background shape!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960311" y="1619504"/>
            <a:ext cx="2191543" cy="2797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baseline="300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&gt;2.7 GeV/c</a:t>
            </a:r>
            <a:r>
              <a:rPr lang="de-DE" sz="16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17308" y="1622673"/>
            <a:ext cx="2202773" cy="2797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PID(e</a:t>
            </a:r>
            <a:r>
              <a:rPr lang="de-DE" sz="16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0.95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937588" y="1616995"/>
            <a:ext cx="2202773" cy="2797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PID(e</a:t>
            </a:r>
            <a:r>
              <a:rPr lang="de-DE" sz="16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0.95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54436" y="3941163"/>
            <a:ext cx="2160240" cy="307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baseline="300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&gt;4.6 GeV/c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411206" y="3949231"/>
            <a:ext cx="2202773" cy="307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>
                <a:latin typeface="Arial" panose="020B0604020202020204" pitchFamily="34" charset="0"/>
                <a:ea typeface="Arev Sans"/>
                <a:cs typeface="Arial" panose="020B0604020202020204" pitchFamily="34" charset="0"/>
              </a:rPr>
              <a:t>∡</a:t>
            </a:r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(p</a:t>
            </a:r>
            <a:r>
              <a:rPr lang="de-DE" sz="1600" baseline="-25000">
                <a:latin typeface="Arial" panose="020B0604020202020204" pitchFamily="34" charset="0"/>
                <a:cs typeface="Arial" panose="020B0604020202020204" pitchFamily="34" charset="0"/>
              </a:rPr>
              <a:t>e+</a:t>
            </a:r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,p</a:t>
            </a:r>
            <a:r>
              <a:rPr lang="de-DE" sz="1600" baseline="-2500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) &lt; 2 rad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910559" y="3932882"/>
            <a:ext cx="2311742" cy="307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16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baseline="300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&lt; 0.66 GeV/c</a:t>
            </a:r>
          </a:p>
        </p:txBody>
      </p:sp>
      <p:sp>
        <p:nvSpPr>
          <p:cNvPr id="14" name="Rechteck 13"/>
          <p:cNvSpPr/>
          <p:nvPr/>
        </p:nvSpPr>
        <p:spPr>
          <a:xfrm>
            <a:off x="2506346" y="6275453"/>
            <a:ext cx="59864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897100" y="6275453"/>
            <a:ext cx="59864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524328" y="6271544"/>
            <a:ext cx="59864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568990" y="6266996"/>
            <a:ext cx="1535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de-DE" sz="1400">
                <a:latin typeface="Arial" panose="020B0604020202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e</a:t>
            </a:r>
            <a:r>
              <a:rPr lang="de-DE" sz="1400" baseline="30000">
                <a:latin typeface="Arial" panose="020B0604020202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+</a:t>
            </a:r>
            <a:r>
              <a:rPr lang="de-DE" sz="1400">
                <a:latin typeface="Arial" panose="020B0604020202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e</a:t>
            </a:r>
            <a:r>
              <a:rPr lang="de-DE" sz="1400" baseline="30000" smtClean="0">
                <a:latin typeface="Arial" panose="020B0604020202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–</a:t>
            </a:r>
            <a:r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) [GeV/c</a:t>
            </a:r>
            <a:r>
              <a:rPr lang="de-DE" sz="14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de-DE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113100" y="6248601"/>
            <a:ext cx="15039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de-DE" sz="1400">
                <a:latin typeface="Arial" panose="020B0604020202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e</a:t>
            </a:r>
            <a:r>
              <a:rPr lang="de-DE" sz="1400" baseline="30000">
                <a:latin typeface="Arial" panose="020B0604020202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+</a:t>
            </a:r>
            <a:r>
              <a:rPr lang="de-DE" sz="1400">
                <a:latin typeface="Arial" panose="020B0604020202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e</a:t>
            </a:r>
            <a:r>
              <a:rPr lang="de-DE" sz="1400" baseline="30000" smtClean="0">
                <a:latin typeface="Arial" panose="020B0604020202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–</a:t>
            </a:r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) [</a:t>
            </a:r>
            <a:r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/c</a:t>
            </a:r>
            <a:r>
              <a:rPr lang="de-DE" sz="1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de-DE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633380" y="6266997"/>
            <a:ext cx="150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de-DE" sz="1400">
                <a:latin typeface="Arial" panose="020B0604020202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e</a:t>
            </a:r>
            <a:r>
              <a:rPr lang="de-DE" sz="1400" baseline="30000">
                <a:latin typeface="Arial" panose="020B0604020202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+</a:t>
            </a:r>
            <a:r>
              <a:rPr lang="de-DE" sz="1400">
                <a:latin typeface="Arial" panose="020B0604020202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e</a:t>
            </a:r>
            <a:r>
              <a:rPr lang="de-DE" sz="1400" baseline="30000" smtClean="0">
                <a:latin typeface="Arial" panose="020B0604020202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–</a:t>
            </a:r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) [</a:t>
            </a:r>
            <a:r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/c</a:t>
            </a:r>
            <a:r>
              <a:rPr lang="de-DE" sz="1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de-DE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682882" y="908720"/>
            <a:ext cx="1214307" cy="584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smtClean="0"/>
              <a:t>preselection</a:t>
            </a:r>
          </a:p>
          <a:p>
            <a:r>
              <a:rPr lang="de-DE" sz="1600" smtClean="0">
                <a:solidFill>
                  <a:srgbClr val="FF0000"/>
                </a:solidFill>
              </a:rPr>
              <a:t>after cut</a:t>
            </a:r>
            <a:endParaRPr lang="de-DE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Flatness Check of Cuts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81526"/>
            <a:ext cx="8229600" cy="5127794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516973" y="990416"/>
            <a:ext cx="22027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PID(</a:t>
            </a:r>
            <a:r>
              <a:rPr lang="el-GR" sz="1400" smtClean="0">
                <a:latin typeface="Arev Sans"/>
                <a:ea typeface="Arev Sans"/>
              </a:rPr>
              <a:t>μ</a:t>
            </a:r>
            <a:r>
              <a:rPr lang="de-DE" sz="1400" baseline="30000" smtClean="0"/>
              <a:t>+</a:t>
            </a:r>
            <a:r>
              <a:rPr lang="de-DE" smtClean="0"/>
              <a:t>)&gt;0.99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16974" y="998716"/>
            <a:ext cx="24595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p</a:t>
            </a:r>
            <a:r>
              <a:rPr lang="de-DE" baseline="-25000" smtClean="0"/>
              <a:t>cm</a:t>
            </a:r>
            <a:r>
              <a:rPr lang="de-DE" smtClean="0"/>
              <a:t>(</a:t>
            </a:r>
            <a:r>
              <a:rPr lang="el-GR" sz="1400">
                <a:latin typeface="Arev Sans"/>
                <a:ea typeface="Arev Sans"/>
              </a:rPr>
              <a:t>μ</a:t>
            </a:r>
            <a:r>
              <a:rPr lang="de-DE" sz="1400" baseline="30000"/>
              <a:t>+</a:t>
            </a:r>
            <a:r>
              <a:rPr lang="el-GR" sz="1400">
                <a:latin typeface="Arev Sans"/>
                <a:ea typeface="Arev Sans"/>
              </a:rPr>
              <a:t>μ</a:t>
            </a:r>
            <a:r>
              <a:rPr lang="de-DE" sz="1400" baseline="30000"/>
              <a:t>-</a:t>
            </a:r>
            <a:r>
              <a:rPr lang="de-DE" smtClean="0"/>
              <a:t>) </a:t>
            </a:r>
            <a:r>
              <a:rPr lang="de-DE"/>
              <a:t>&lt; </a:t>
            </a:r>
            <a:r>
              <a:rPr lang="de-DE" smtClean="0"/>
              <a:t>0.32 </a:t>
            </a:r>
            <a:r>
              <a:rPr lang="de-DE"/>
              <a:t>GeV/c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239355" y="980728"/>
            <a:ext cx="22027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PID(</a:t>
            </a:r>
            <a:r>
              <a:rPr lang="el-GR" sz="1400" smtClean="0">
                <a:latin typeface="Arev Sans"/>
                <a:ea typeface="Arev Sans"/>
              </a:rPr>
              <a:t>μ</a:t>
            </a:r>
            <a:r>
              <a:rPr lang="de-DE" sz="1400" baseline="30000"/>
              <a:t>-</a:t>
            </a:r>
            <a:r>
              <a:rPr lang="de-DE" smtClean="0"/>
              <a:t>)&gt;0.99</a:t>
            </a: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672833" y="3589952"/>
            <a:ext cx="2338123" cy="3357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p</a:t>
            </a:r>
            <a:r>
              <a:rPr lang="de-DE" baseline="-25000" smtClean="0"/>
              <a:t>cm</a:t>
            </a:r>
            <a:r>
              <a:rPr lang="de-DE" smtClean="0"/>
              <a:t>(</a:t>
            </a:r>
            <a:r>
              <a:rPr lang="el-GR" sz="1400">
                <a:latin typeface="Arev Sans"/>
                <a:ea typeface="Arev Sans"/>
              </a:rPr>
              <a:t>μ</a:t>
            </a:r>
            <a:r>
              <a:rPr lang="de-DE" sz="1400" baseline="30000"/>
              <a:t>+</a:t>
            </a:r>
            <a:r>
              <a:rPr lang="de-DE" smtClean="0"/>
              <a:t>) &gt; 1.37 </a:t>
            </a:r>
            <a:r>
              <a:rPr lang="de-DE"/>
              <a:t>GeV/c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356412" y="3582937"/>
            <a:ext cx="2338123" cy="3357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p</a:t>
            </a:r>
            <a:r>
              <a:rPr lang="de-DE" baseline="-25000" smtClean="0"/>
              <a:t>cm</a:t>
            </a:r>
            <a:r>
              <a:rPr lang="de-DE" smtClean="0"/>
              <a:t>(</a:t>
            </a:r>
            <a:r>
              <a:rPr lang="el-GR" sz="1400">
                <a:latin typeface="Arev Sans"/>
                <a:ea typeface="Arev Sans"/>
              </a:rPr>
              <a:t>μ</a:t>
            </a:r>
            <a:r>
              <a:rPr lang="de-DE" sz="1400" baseline="30000"/>
              <a:t>+</a:t>
            </a:r>
            <a:r>
              <a:rPr lang="de-DE" smtClean="0"/>
              <a:t>) &gt; 1.37 </a:t>
            </a:r>
            <a:r>
              <a:rPr lang="de-DE"/>
              <a:t>GeV/c</a:t>
            </a:r>
          </a:p>
        </p:txBody>
      </p:sp>
      <p:sp>
        <p:nvSpPr>
          <p:cNvPr id="13" name="Rechteck 12"/>
          <p:cNvSpPr/>
          <p:nvPr/>
        </p:nvSpPr>
        <p:spPr>
          <a:xfrm>
            <a:off x="2360445" y="6154015"/>
            <a:ext cx="59864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894209" y="6154015"/>
            <a:ext cx="59864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346755" y="6150106"/>
            <a:ext cx="59864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402260" y="6108494"/>
            <a:ext cx="151355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el-GR" sz="1400">
                <a:latin typeface="Arial" panose="020B0604020202020204" pitchFamily="34" charset="0"/>
                <a:ea typeface="Arev Sans"/>
                <a:cs typeface="Arial" panose="020B0604020202020204" pitchFamily="34" charset="0"/>
              </a:rPr>
              <a:t>μ</a:t>
            </a:r>
            <a:r>
              <a:rPr lang="de-DE" sz="1400" baseline="30000">
                <a:latin typeface="Arial" panose="020B0604020202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+</a:t>
            </a:r>
            <a:r>
              <a:rPr lang="el-GR" sz="1400">
                <a:latin typeface="Arial" panose="020B0604020202020204" pitchFamily="34" charset="0"/>
                <a:ea typeface="Arev Sans"/>
                <a:cs typeface="Arial" panose="020B0604020202020204" pitchFamily="34" charset="0"/>
              </a:rPr>
              <a:t>μ</a:t>
            </a:r>
            <a:r>
              <a:rPr lang="de-DE" sz="1400" baseline="30000" smtClean="0">
                <a:latin typeface="Arial" panose="020B0604020202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–</a:t>
            </a:r>
            <a:r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) [GeV/c</a:t>
            </a:r>
            <a:r>
              <a:rPr lang="de-DE" sz="14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de-DE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554881" y="4293096"/>
            <a:ext cx="1214307" cy="584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smtClean="0"/>
              <a:t>preselection</a:t>
            </a:r>
          </a:p>
          <a:p>
            <a:r>
              <a:rPr lang="de-DE" sz="1600" smtClean="0">
                <a:solidFill>
                  <a:srgbClr val="FF0000"/>
                </a:solidFill>
              </a:rPr>
              <a:t>after cut</a:t>
            </a:r>
            <a:endParaRPr lang="de-DE" sz="160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283968" y="6120004"/>
            <a:ext cx="1375960" cy="25436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el-GR" sz="1400">
                <a:latin typeface="Arial" panose="020B0604020202020204" pitchFamily="34" charset="0"/>
                <a:ea typeface="Arev Sans"/>
                <a:cs typeface="Arial" panose="020B0604020202020204" pitchFamily="34" charset="0"/>
              </a:rPr>
              <a:t>μ</a:t>
            </a:r>
            <a:r>
              <a:rPr lang="de-DE" sz="1400" baseline="30000">
                <a:latin typeface="Arial" panose="020B0604020202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+</a:t>
            </a:r>
            <a:r>
              <a:rPr lang="el-GR" sz="1400">
                <a:latin typeface="Arial" panose="020B0604020202020204" pitchFamily="34" charset="0"/>
                <a:ea typeface="Arev Sans"/>
                <a:cs typeface="Arial" panose="020B0604020202020204" pitchFamily="34" charset="0"/>
              </a:rPr>
              <a:t>μ</a:t>
            </a:r>
            <a:r>
              <a:rPr lang="de-DE" sz="1400" baseline="30000" smtClean="0">
                <a:latin typeface="Arial" panose="020B0604020202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–</a:t>
            </a:r>
            <a:r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) [GeV/c</a:t>
            </a:r>
            <a:r>
              <a:rPr lang="de-DE" sz="14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de-DE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874868" y="3573016"/>
            <a:ext cx="151355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el-GR" sz="1400">
                <a:latin typeface="Arial" panose="020B0604020202020204" pitchFamily="34" charset="0"/>
                <a:ea typeface="Arev Sans"/>
                <a:cs typeface="Arial" panose="020B0604020202020204" pitchFamily="34" charset="0"/>
              </a:rPr>
              <a:t>μ</a:t>
            </a:r>
            <a:r>
              <a:rPr lang="de-DE" sz="1400" baseline="30000">
                <a:latin typeface="Arial" panose="020B0604020202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+</a:t>
            </a:r>
            <a:r>
              <a:rPr lang="el-GR" sz="1400">
                <a:latin typeface="Arial" panose="020B0604020202020204" pitchFamily="34" charset="0"/>
                <a:ea typeface="Arev Sans"/>
                <a:cs typeface="Arial" panose="020B0604020202020204" pitchFamily="34" charset="0"/>
              </a:rPr>
              <a:t>μ</a:t>
            </a:r>
            <a:r>
              <a:rPr lang="de-DE" sz="1400" baseline="30000" smtClean="0">
                <a:latin typeface="Arial" panose="020B0604020202020204" pitchFamily="34" charset="0"/>
                <a:ea typeface="Arev Sans" panose="020B0603030804020204" pitchFamily="34" charset="0"/>
                <a:cs typeface="Arial" panose="020B0604020202020204" pitchFamily="34" charset="0"/>
              </a:rPr>
              <a:t>–</a:t>
            </a:r>
            <a:r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) [GeV/c</a:t>
            </a:r>
            <a:r>
              <a:rPr lang="de-DE" sz="14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de-DE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work\Vortraege\PandaMeeting\2015_12_Wien\XscanMat\sensitivity\StdCorr2_ML_Sensitivity_MolRooFit_31x2d_toy100_H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0" y="1989320"/>
            <a:ext cx="450125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work\Vortraege\PandaMeeting\2015_12_Wien\XscanMat\sensitivity\StdCorr2_ML_Sensitivity_MolRooFit_31x2d_toy100_H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8" y="1981825"/>
            <a:ext cx="450125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Sensitivities Molecule Lineshapes </a:t>
            </a:r>
            <a:r>
              <a:rPr lang="de-DE" smtClean="0">
                <a:solidFill>
                  <a:srgbClr val="FFFF00"/>
                </a:solidFill>
              </a:rPr>
              <a:t>(31 x 2d)</a:t>
            </a:r>
            <a:endParaRPr lang="de-DE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Extract standard deviation and bias </a:t>
            </a:r>
            <a:r>
              <a:rPr lang="de-DE" smtClean="0"/>
              <a:t>from </a:t>
            </a:r>
            <a:r>
              <a:rPr lang="de-DE"/>
              <a:t>toy MC </a:t>
            </a:r>
            <a:r>
              <a:rPr lang="de-DE" smtClean="0"/>
              <a:t>fits</a:t>
            </a:r>
          </a:p>
          <a:p>
            <a:r>
              <a:rPr lang="de-DE" smtClean="0"/>
              <a:t>How well can </a:t>
            </a:r>
            <a:r>
              <a:rPr lang="de-DE" smtClean="0">
                <a:solidFill>
                  <a:srgbClr val="0000FF"/>
                </a:solidFill>
              </a:rPr>
              <a:t>virtual </a:t>
            </a:r>
            <a:r>
              <a:rPr lang="de-DE" smtClean="0"/>
              <a:t>and </a:t>
            </a:r>
            <a:r>
              <a:rPr lang="de-DE" smtClean="0">
                <a:solidFill>
                  <a:srgbClr val="008000"/>
                </a:solidFill>
              </a:rPr>
              <a:t>bound</a:t>
            </a:r>
            <a:r>
              <a:rPr lang="de-DE" smtClean="0"/>
              <a:t> state be distinguished?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06145" y="2241327"/>
            <a:ext cx="2148951" cy="1512000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rgbClr val="CC0099"/>
                </a:solidFill>
              </a:rPr>
              <a:t>mismatch</a:t>
            </a:r>
          </a:p>
          <a:p>
            <a:pPr algn="ctr"/>
            <a:r>
              <a:rPr lang="de-DE">
                <a:solidFill>
                  <a:srgbClr val="CC0099"/>
                </a:solidFill>
              </a:rPr>
              <a:t>(B </a:t>
            </a:r>
            <a:r>
              <a:rPr lang="de-DE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DE">
                <a:solidFill>
                  <a:srgbClr val="CC0099"/>
                </a:solidFill>
              </a:rPr>
              <a:t>V)</a:t>
            </a:r>
          </a:p>
        </p:txBody>
      </p:sp>
      <p:sp>
        <p:nvSpPr>
          <p:cNvPr id="12" name="Rechteck 11"/>
          <p:cNvSpPr/>
          <p:nvPr/>
        </p:nvSpPr>
        <p:spPr>
          <a:xfrm>
            <a:off x="2878532" y="3765837"/>
            <a:ext cx="1500880" cy="2016000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rgbClr val="CC0099"/>
                </a:solidFill>
              </a:rPr>
              <a:t>mismatch</a:t>
            </a:r>
          </a:p>
          <a:p>
            <a:pPr algn="ctr"/>
            <a:r>
              <a:rPr lang="de-DE">
                <a:solidFill>
                  <a:srgbClr val="CC0099"/>
                </a:solidFill>
              </a:rPr>
              <a:t>(V </a:t>
            </a:r>
            <a:r>
              <a:rPr lang="de-DE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DE">
                <a:solidFill>
                  <a:srgbClr val="CC0099"/>
                </a:solidFill>
              </a:rPr>
              <a:t>B</a:t>
            </a:r>
            <a:r>
              <a:rPr lang="de-DE" smtClean="0">
                <a:solidFill>
                  <a:srgbClr val="CC0099"/>
                </a:solidFill>
              </a:rPr>
              <a:t>)</a:t>
            </a:r>
            <a:endParaRPr lang="de-DE">
              <a:solidFill>
                <a:srgbClr val="CC0099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403648" y="508566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8000"/>
                </a:solidFill>
              </a:rPr>
              <a:t>bound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973145" y="2304883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00FF"/>
                </a:solidFill>
              </a:rPr>
              <a:t>virtual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276517" y="2276780"/>
            <a:ext cx="2103794" cy="1417104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rgbClr val="CC0099"/>
                </a:solidFill>
              </a:rPr>
              <a:t>mismatch</a:t>
            </a:r>
          </a:p>
          <a:p>
            <a:pPr algn="ctr"/>
            <a:r>
              <a:rPr lang="de-DE">
                <a:solidFill>
                  <a:srgbClr val="CC0099"/>
                </a:solidFill>
              </a:rPr>
              <a:t>(B </a:t>
            </a:r>
            <a:r>
              <a:rPr lang="de-DE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DE">
                <a:solidFill>
                  <a:srgbClr val="CC0099"/>
                </a:solidFill>
              </a:rPr>
              <a:t>V</a:t>
            </a:r>
            <a:r>
              <a:rPr lang="de-DE" smtClean="0">
                <a:solidFill>
                  <a:srgbClr val="CC0099"/>
                </a:solidFill>
              </a:rPr>
              <a:t>)</a:t>
            </a:r>
            <a:endParaRPr lang="de-DE">
              <a:solidFill>
                <a:srgbClr val="CC0099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391886" y="3705458"/>
            <a:ext cx="1523457" cy="2027992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rgbClr val="CC0099"/>
                </a:solidFill>
              </a:rPr>
              <a:t>mismatch</a:t>
            </a:r>
          </a:p>
          <a:p>
            <a:pPr algn="ctr"/>
            <a:r>
              <a:rPr lang="de-DE">
                <a:solidFill>
                  <a:srgbClr val="CC0099"/>
                </a:solidFill>
              </a:rPr>
              <a:t>(V </a:t>
            </a:r>
            <a:r>
              <a:rPr lang="de-DE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DE">
                <a:solidFill>
                  <a:srgbClr val="CC0099"/>
                </a:solidFill>
              </a:rPr>
              <a:t>B</a:t>
            </a:r>
            <a:r>
              <a:rPr lang="de-DE" smtClean="0">
                <a:solidFill>
                  <a:srgbClr val="CC0099"/>
                </a:solidFill>
              </a:rPr>
              <a:t>)</a:t>
            </a:r>
            <a:endParaRPr lang="de-DE">
              <a:solidFill>
                <a:srgbClr val="CC0099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962730" y="506308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8000"/>
                </a:solidFill>
              </a:rPr>
              <a:t>bound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532227" y="2282305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00FF"/>
                </a:solidFill>
              </a:rPr>
              <a:t>virtual</a:t>
            </a:r>
            <a:endParaRPr lang="de-DE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work\Vortraege\PandaMeeting\2015_12_Wien\XscanMat\X_lin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518" y="1174846"/>
            <a:ext cx="5282482" cy="512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work\Vortraege\PandaMeeting\2015_12_Wien\XscanMat\X_Rea_cross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90" y="3034187"/>
            <a:ext cx="3390980" cy="325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Lineshapes for different E</a:t>
            </a:r>
            <a:r>
              <a:rPr lang="de-DE" baseline="-25000" smtClean="0"/>
              <a:t>f</a:t>
            </a:r>
            <a:endParaRPr lang="de-DE" baseline="-250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8387"/>
            <a:ext cx="3528392" cy="7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22962" y="920914"/>
            <a:ext cx="2689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Scattering length D</a:t>
            </a:r>
            <a:r>
              <a:rPr lang="de-DE" sz="2000" baseline="30000" smtClean="0"/>
              <a:t>0</a:t>
            </a:r>
            <a:r>
              <a:rPr lang="de-DE" sz="2000" smtClean="0"/>
              <a:t>D</a:t>
            </a:r>
            <a:r>
              <a:rPr lang="de-DE" sz="2000" baseline="30000" smtClean="0"/>
              <a:t>0</a:t>
            </a:r>
            <a:r>
              <a:rPr lang="de-DE" sz="2000" smtClean="0"/>
              <a:t>*:</a:t>
            </a:r>
            <a:endParaRPr lang="de-DE" sz="2000"/>
          </a:p>
        </p:txBody>
      </p:sp>
      <p:sp>
        <p:nvSpPr>
          <p:cNvPr id="13" name="Textfeld 12"/>
          <p:cNvSpPr txBox="1"/>
          <p:nvPr/>
        </p:nvSpPr>
        <p:spPr>
          <a:xfrm>
            <a:off x="667700" y="2278613"/>
            <a:ext cx="2353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8000"/>
                </a:solidFill>
              </a:rPr>
              <a:t>Re(a) &gt; 0 : bound state </a:t>
            </a:r>
          </a:p>
          <a:p>
            <a:r>
              <a:rPr lang="de-DE" smtClean="0">
                <a:solidFill>
                  <a:srgbClr val="0000FF"/>
                </a:solidFill>
              </a:rPr>
              <a:t>Re(a) &lt; 0 : virtual state </a:t>
            </a:r>
            <a:endParaRPr lang="de-DE">
              <a:solidFill>
                <a:srgbClr val="0000FF"/>
              </a:solidFill>
            </a:endParaRPr>
          </a:p>
        </p:txBody>
      </p:sp>
      <p:cxnSp>
        <p:nvCxnSpPr>
          <p:cNvPr id="14" name="Gerade Verbindung 13"/>
          <p:cNvCxnSpPr/>
          <p:nvPr/>
        </p:nvCxnSpPr>
        <p:spPr>
          <a:xfrm>
            <a:off x="660990" y="4565565"/>
            <a:ext cx="2808312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2411760" y="3789040"/>
            <a:ext cx="288032" cy="648072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2465326" y="3347700"/>
            <a:ext cx="154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de-DE" b="1" baseline="-25000" smtClean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de-DE" b="1" smtClean="0">
                <a:solidFill>
                  <a:schemeClr val="accent6">
                    <a:lumMod val="75000"/>
                  </a:schemeClr>
                </a:solidFill>
              </a:rPr>
              <a:t> = -8.56 MeV</a:t>
            </a:r>
            <a:endParaRPr lang="de-DE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364088" y="170080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8000"/>
                </a:solidFill>
              </a:rPr>
              <a:t>bound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8028384" y="170080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8000"/>
                </a:solidFill>
              </a:rPr>
              <a:t>bound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364088" y="4293096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00FF"/>
                </a:solidFill>
              </a:rPr>
              <a:t>virtual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8033194" y="430170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00FF"/>
                </a:solidFill>
              </a:rPr>
              <a:t>virtual</a:t>
            </a:r>
            <a:endParaRPr lang="de-DE">
              <a:solidFill>
                <a:srgbClr val="0000FF"/>
              </a:solidFill>
            </a:endParaRPr>
          </a:p>
        </p:txBody>
      </p:sp>
      <p:cxnSp>
        <p:nvCxnSpPr>
          <p:cNvPr id="25" name="Gerade Verbindung 24"/>
          <p:cNvCxnSpPr/>
          <p:nvPr/>
        </p:nvCxnSpPr>
        <p:spPr>
          <a:xfrm>
            <a:off x="2339752" y="3235554"/>
            <a:ext cx="36004" cy="2664296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1220198" y="4373043"/>
            <a:ext cx="681844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de-DE" smtClean="0">
                <a:solidFill>
                  <a:srgbClr val="008000"/>
                </a:solidFill>
              </a:rPr>
              <a:t>bound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600780" y="4371226"/>
            <a:ext cx="672226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de-DE" smtClean="0">
                <a:solidFill>
                  <a:srgbClr val="0000FF"/>
                </a:solidFill>
              </a:rPr>
              <a:t>virtual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664707" y="852681"/>
            <a:ext cx="3786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CC0099"/>
                </a:solidFill>
              </a:rPr>
              <a:t>Always scaled to f</a:t>
            </a:r>
            <a:r>
              <a:rPr lang="de-DE" sz="2000" baseline="-25000" smtClean="0">
                <a:solidFill>
                  <a:srgbClr val="CC0099"/>
                </a:solidFill>
              </a:rPr>
              <a:t>max</a:t>
            </a:r>
            <a:r>
              <a:rPr lang="de-DE" sz="2000" smtClean="0">
                <a:solidFill>
                  <a:srgbClr val="CC0099"/>
                </a:solidFill>
              </a:rPr>
              <a:t> = 50 nb here!</a:t>
            </a:r>
            <a:endParaRPr lang="de-DE" sz="2000">
              <a:solidFill>
                <a:srgbClr val="CC0099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608828" y="6226023"/>
            <a:ext cx="3499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>
                <a:latin typeface="Arev Sans"/>
                <a:ea typeface="Arev Sans"/>
              </a:rPr>
              <a:t> </a:t>
            </a:r>
            <a:r>
              <a:rPr lang="de-DE" sz="1200">
                <a:solidFill>
                  <a:schemeClr val="tx1">
                    <a:lumMod val="50000"/>
                    <a:lumOff val="50000"/>
                  </a:schemeClr>
                </a:solidFill>
                <a:ea typeface="Arev Sans"/>
              </a:rPr>
              <a:t>(with f</a:t>
            </a:r>
            <a:r>
              <a:rPr lang="el-GR" sz="1200" baseline="-25000">
                <a:solidFill>
                  <a:schemeClr val="tx1">
                    <a:lumMod val="50000"/>
                    <a:lumOff val="50000"/>
                  </a:schemeClr>
                </a:solidFill>
                <a:ea typeface="Arev Sans"/>
              </a:rPr>
              <a:t>ρ</a:t>
            </a:r>
            <a:r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  <a:ea typeface="Arev Sans"/>
              </a:rPr>
              <a:t>=0.00047, </a:t>
            </a:r>
            <a:r>
              <a:rPr lang="de-DE" sz="1200">
                <a:solidFill>
                  <a:schemeClr val="tx1">
                    <a:lumMod val="50000"/>
                    <a:lumOff val="50000"/>
                  </a:schemeClr>
                </a:solidFill>
                <a:ea typeface="Arev Sans"/>
              </a:rPr>
              <a:t>f</a:t>
            </a:r>
            <a:r>
              <a:rPr lang="el-GR" sz="1200" baseline="-25000">
                <a:solidFill>
                  <a:schemeClr val="tx1">
                    <a:lumMod val="50000"/>
                    <a:lumOff val="50000"/>
                  </a:schemeClr>
                </a:solidFill>
                <a:ea typeface="Arev Sans"/>
              </a:rPr>
              <a:t>ω</a:t>
            </a:r>
            <a:r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  <a:ea typeface="Arev Sans"/>
              </a:rPr>
              <a:t>=0.00271, g=0.137, </a:t>
            </a:r>
            <a:r>
              <a:rPr lang="el-GR" sz="1200" smtClean="0">
                <a:solidFill>
                  <a:schemeClr val="tx1">
                    <a:lumMod val="50000"/>
                    <a:lumOff val="50000"/>
                  </a:schemeClr>
                </a:solidFill>
                <a:ea typeface="Arev Sans"/>
              </a:rPr>
              <a:t>Γ</a:t>
            </a:r>
            <a:r>
              <a:rPr lang="de-DE" sz="1200" baseline="-25000" smtClean="0">
                <a:solidFill>
                  <a:schemeClr val="tx1">
                    <a:lumMod val="50000"/>
                    <a:lumOff val="50000"/>
                  </a:schemeClr>
                </a:solidFill>
                <a:ea typeface="Arev Sans"/>
              </a:rPr>
              <a:t>0</a:t>
            </a:r>
            <a:r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  <a:ea typeface="Arev Sans"/>
              </a:rPr>
              <a:t>=1.0 MeV) </a:t>
            </a:r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4254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Reconstruction Part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Parameters</a:t>
            </a:r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079535"/>
              </p:ext>
            </p:extLst>
          </p:nvPr>
        </p:nvGraphicFramePr>
        <p:xfrm>
          <a:off x="2164052" y="980728"/>
          <a:ext cx="6804248" cy="527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298782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smtClean="0"/>
                        <a:t>Parameter</a:t>
                      </a:r>
                      <a:endParaRPr lang="de-DE" sz="200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de-DE" sz="2000" smtClean="0"/>
                        <a:t>Value</a:t>
                      </a:r>
                      <a:endParaRPr lang="de-DE" sz="2000"/>
                    </a:p>
                  </a:txBody>
                  <a:tcPr marT="36000" marB="36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BR(</a:t>
                      </a:r>
                      <a:r>
                        <a:rPr lang="de-DE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J/</a:t>
                      </a:r>
                      <a:r>
                        <a:rPr lang="el-GR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ψ</a:t>
                      </a:r>
                      <a:r>
                        <a:rPr lang="de-DE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 → e</a:t>
                      </a:r>
                      <a:r>
                        <a:rPr lang="de-DE" sz="2000" baseline="30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de-DE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de-DE" sz="2000" baseline="30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de-DE" sz="20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de-DE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5.97 %</a:t>
                      </a:r>
                    </a:p>
                  </a:txBody>
                  <a:tcPr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BR(</a:t>
                      </a:r>
                      <a:r>
                        <a:rPr lang="de-DE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J/</a:t>
                      </a:r>
                      <a:r>
                        <a:rPr lang="el-GR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ψ</a:t>
                      </a:r>
                      <a:r>
                        <a:rPr lang="de-DE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 → </a:t>
                      </a:r>
                      <a:r>
                        <a:rPr lang="el-GR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ev Sans"/>
                          <a:cs typeface="Arial" panose="020B0604020202020204" pitchFamily="34" charset="0"/>
                        </a:rPr>
                        <a:t>μ</a:t>
                      </a:r>
                      <a:r>
                        <a:rPr lang="de-DE" sz="2000" baseline="30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l-GR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ev Sans"/>
                          <a:cs typeface="Arial" panose="020B0604020202020204" pitchFamily="34" charset="0"/>
                        </a:rPr>
                        <a:t>μ</a:t>
                      </a:r>
                      <a:r>
                        <a:rPr lang="de-DE" sz="2000" baseline="30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de-DE" sz="20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20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de-DE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5.96 %</a:t>
                      </a:r>
                    </a:p>
                  </a:txBody>
                  <a:tcPr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BR(X </a:t>
                      </a:r>
                      <a:r>
                        <a:rPr lang="de-DE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→ J/</a:t>
                      </a:r>
                      <a:r>
                        <a:rPr lang="el-GR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ψ</a:t>
                      </a:r>
                      <a:r>
                        <a:rPr lang="de-DE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ρ</a:t>
                      </a:r>
                      <a:r>
                        <a:rPr lang="de-DE" sz="2000" baseline="30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de-DE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20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5 %        </a:t>
                      </a:r>
                      <a:r>
                        <a:rPr lang="de-DE" sz="20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(assumption)</a:t>
                      </a:r>
                    </a:p>
                  </a:txBody>
                  <a:tcPr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ev Sans"/>
                          <a:cs typeface="Arial" panose="020B0604020202020204" pitchFamily="34" charset="0"/>
                        </a:rPr>
                        <a:t>σ</a:t>
                      </a:r>
                      <a:r>
                        <a:rPr lang="de-DE" sz="200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ev Sans"/>
                          <a:cs typeface="Arial" panose="020B0604020202020204" pitchFamily="34" charset="0"/>
                        </a:rPr>
                        <a:t>(</a:t>
                      </a:r>
                      <a:r>
                        <a:rPr lang="de-DE" sz="200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p → X)</a:t>
                      </a:r>
                      <a:endParaRPr lang="de-DE" sz="200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nb     </a:t>
                      </a:r>
                      <a:r>
                        <a:rPr lang="de-DE" sz="20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(assumption)</a:t>
                      </a:r>
                    </a:p>
                  </a:txBody>
                  <a:tcPr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ev Sans"/>
                          <a:cs typeface="Arial" panose="020B0604020202020204" pitchFamily="34" charset="0"/>
                        </a:rPr>
                        <a:t>σ</a:t>
                      </a:r>
                      <a:r>
                        <a:rPr lang="de-DE" sz="200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ev Sans"/>
                          <a:cs typeface="Arial" panose="020B0604020202020204" pitchFamily="34" charset="0"/>
                        </a:rPr>
                        <a:t>(</a:t>
                      </a:r>
                      <a:r>
                        <a:rPr lang="de-DE" sz="200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p → J/</a:t>
                      </a:r>
                      <a:r>
                        <a:rPr lang="el-GR" sz="200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ψ</a:t>
                      </a:r>
                      <a:r>
                        <a:rPr lang="de-DE" sz="2000" baseline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200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π</a:t>
                      </a:r>
                      <a:r>
                        <a:rPr lang="de-DE" sz="2000" baseline="3000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l-GR" sz="200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π</a:t>
                      </a:r>
                      <a:r>
                        <a:rPr lang="de-DE" sz="2000" baseline="3000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de-DE" sz="2000" baseline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 non-res</a:t>
                      </a:r>
                      <a:r>
                        <a:rPr lang="de-DE" sz="200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)*</a:t>
                      </a:r>
                      <a:endParaRPr lang="de-DE" sz="200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de-DE" sz="200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nb</a:t>
                      </a:r>
                      <a:r>
                        <a:rPr lang="de-DE" sz="20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(theory)</a:t>
                      </a:r>
                      <a:endParaRPr lang="de-DE" sz="16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ev Sans"/>
                          <a:cs typeface="Arial" panose="020B0604020202020204" pitchFamily="34" charset="0"/>
                        </a:rPr>
                        <a:t>σ</a:t>
                      </a:r>
                      <a:r>
                        <a:rPr lang="de-DE" sz="200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ev Sans"/>
                          <a:cs typeface="Arial" panose="020B0604020202020204" pitchFamily="34" charset="0"/>
                        </a:rPr>
                        <a:t>(</a:t>
                      </a:r>
                      <a:r>
                        <a:rPr lang="de-DE" sz="200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p → inelastic) @ 3.872</a:t>
                      </a:r>
                      <a:r>
                        <a:rPr lang="de-DE" sz="2000" baseline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ev Sans" panose="020B0603030804020204" pitchFamily="34" charset="0"/>
                          <a:cs typeface="Arial" panose="020B0604020202020204" pitchFamily="34" charset="0"/>
                        </a:rPr>
                        <a:t> GeV</a:t>
                      </a:r>
                      <a:endParaRPr lang="de-DE" sz="200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mb</a:t>
                      </a:r>
                    </a:p>
                  </a:txBody>
                  <a:tcPr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smtClean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de-DE" sz="2000" baseline="-25000" smtClean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       </a:t>
                      </a:r>
                      <a:r>
                        <a:rPr lang="de-DE" sz="2000" smtClean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(3.872 GeV)</a:t>
                      </a:r>
                    </a:p>
                  </a:txBody>
                  <a:tcPr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smtClean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13683</a:t>
                      </a:r>
                      <a:r>
                        <a:rPr lang="de-DE" sz="2000" baseline="0" smtClean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de-DE" sz="2000" smtClean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  <a:r>
                        <a:rPr lang="de-DE" sz="2000" baseline="0" smtClean="0">
                          <a:solidFill>
                            <a:srgbClr val="CC0099"/>
                          </a:solidFill>
                          <a:latin typeface="Arev Sans"/>
                          <a:ea typeface="Arev Sans"/>
                          <a:cs typeface="Arial" panose="020B0604020202020204" pitchFamily="34" charset="0"/>
                        </a:rPr>
                        <a:t>·</a:t>
                      </a:r>
                      <a:r>
                        <a:rPr lang="de-DE" sz="2000" smtClean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</a:t>
                      </a:r>
                      <a:r>
                        <a:rPr lang="de-DE" sz="2000" baseline="30000" smtClean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smtClean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de-DE" sz="2000" baseline="-25000" smtClean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      </a:t>
                      </a:r>
                      <a:r>
                        <a:rPr lang="de-DE" sz="2000" smtClean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(3.872 GeV)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de-DE" sz="2000" smtClean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1368</a:t>
                      </a:r>
                      <a:r>
                        <a:rPr lang="de-DE" sz="2000" baseline="0" smtClean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de-DE" sz="2000" smtClean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  <a:r>
                        <a:rPr lang="de-DE" sz="2000" baseline="0" smtClean="0">
                          <a:solidFill>
                            <a:srgbClr val="CC0099"/>
                          </a:solidFill>
                          <a:latin typeface="Arev Sans"/>
                          <a:ea typeface="Arev Sans"/>
                          <a:cs typeface="Arial" panose="020B0604020202020204" pitchFamily="34" charset="0"/>
                        </a:rPr>
                        <a:t>·</a:t>
                      </a:r>
                      <a:r>
                        <a:rPr lang="de-DE" sz="2000" smtClean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</a:t>
                      </a:r>
                      <a:r>
                        <a:rPr lang="de-DE" sz="2000" baseline="30000" smtClean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de-DE" sz="2000" smtClean="0">
                        <a:solidFill>
                          <a:srgbClr val="CC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smtClean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de-DE" sz="2000" baseline="-25000" smtClean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HESRr </a:t>
                      </a:r>
                      <a:r>
                        <a:rPr lang="de-DE" sz="2000" smtClean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(3.872 GeV)</a:t>
                      </a:r>
                    </a:p>
                  </a:txBody>
                  <a:tcPr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smtClean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1170</a:t>
                      </a:r>
                      <a:r>
                        <a:rPr lang="de-DE" sz="2000" baseline="0" smtClean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de-DE" sz="2000" smtClean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  <a:r>
                        <a:rPr lang="de-DE" sz="2000" baseline="0" smtClean="0">
                          <a:solidFill>
                            <a:srgbClr val="CC0099"/>
                          </a:solidFill>
                          <a:latin typeface="Arev Sans"/>
                          <a:ea typeface="Arev Sans"/>
                          <a:cs typeface="Arial" panose="020B0604020202020204" pitchFamily="34" charset="0"/>
                        </a:rPr>
                        <a:t>·</a:t>
                      </a:r>
                      <a:r>
                        <a:rPr lang="de-DE" sz="2000" smtClean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</a:t>
                      </a:r>
                      <a:r>
                        <a:rPr lang="de-DE" sz="2000" baseline="30000" smtClean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de-DE" sz="2000" smtClean="0">
                        <a:solidFill>
                          <a:srgbClr val="CC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de-DE" sz="2000" baseline="-2500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E,abs</a:t>
                      </a:r>
                      <a:r>
                        <a:rPr lang="de-DE" sz="2000" baseline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i="1" baseline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(absolute energy positioning)</a:t>
                      </a:r>
                      <a:endParaRPr lang="de-DE" sz="1800" i="1" baseline="-2500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keV </a:t>
                      </a:r>
                      <a:r>
                        <a:rPr lang="de-DE" sz="20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(assumption)</a:t>
                      </a:r>
                    </a:p>
                  </a:txBody>
                  <a:tcPr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de-DE" sz="2000" baseline="-2500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E,rel   </a:t>
                      </a:r>
                      <a:r>
                        <a:rPr lang="de-DE" sz="1800" i="1" baseline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(relative energy positioning)</a:t>
                      </a:r>
                      <a:endParaRPr lang="de-DE" sz="1800" i="1" baseline="-2500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de-DE" sz="200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10 keV </a:t>
                      </a:r>
                      <a:r>
                        <a:rPr lang="de-DE" sz="20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(assumption)</a:t>
                      </a:r>
                    </a:p>
                  </a:txBody>
                  <a:tcPr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de-DE" sz="2000" baseline="-2500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E,beam</a:t>
                      </a:r>
                      <a:r>
                        <a:rPr lang="de-DE" sz="200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(HL)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de-DE" sz="200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 keV</a:t>
                      </a:r>
                    </a:p>
                  </a:txBody>
                  <a:tcPr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de-DE" sz="2000" baseline="-2500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E,beam</a:t>
                      </a:r>
                      <a:r>
                        <a:rPr lang="de-DE" sz="200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(HR/HESRr)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de-DE" sz="200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67 keV</a:t>
                      </a:r>
                    </a:p>
                  </a:txBody>
                  <a:tcPr marT="36000" marB="36000"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63852" y="1484783"/>
            <a:ext cx="1430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smtClean="0"/>
              <a:t>Branching</a:t>
            </a:r>
          </a:p>
          <a:p>
            <a:pPr algn="ctr"/>
            <a:r>
              <a:rPr lang="de-DE" sz="2400" smtClean="0"/>
              <a:t>Fractions</a:t>
            </a:r>
            <a:endParaRPr lang="de-DE" sz="2400"/>
          </a:p>
        </p:txBody>
      </p:sp>
      <p:sp>
        <p:nvSpPr>
          <p:cNvPr id="9" name="Textfeld 8"/>
          <p:cNvSpPr txBox="1"/>
          <p:nvPr/>
        </p:nvSpPr>
        <p:spPr>
          <a:xfrm>
            <a:off x="179512" y="2823319"/>
            <a:ext cx="194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smtClean="0">
                <a:solidFill>
                  <a:srgbClr val="0000FF"/>
                </a:solidFill>
              </a:rPr>
              <a:t>Cross sections</a:t>
            </a:r>
            <a:endParaRPr lang="de-DE" sz="2400">
              <a:solidFill>
                <a:srgbClr val="0000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74026" y="3975447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smtClean="0">
                <a:solidFill>
                  <a:srgbClr val="CC0099"/>
                </a:solidFill>
              </a:rPr>
              <a:t>Luminosities</a:t>
            </a:r>
            <a:endParaRPr lang="de-DE" sz="2400">
              <a:solidFill>
                <a:srgbClr val="CC0099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13409" y="5301208"/>
            <a:ext cx="1631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smtClean="0">
                <a:solidFill>
                  <a:srgbClr val="008000"/>
                </a:solidFill>
              </a:rPr>
              <a:t>Resolutions</a:t>
            </a:r>
            <a:endParaRPr lang="de-DE" sz="2400">
              <a:solidFill>
                <a:srgbClr val="008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164288" y="6237312"/>
            <a:ext cx="1754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*[PRD 77 (2008) 097501]</a:t>
            </a:r>
            <a:endParaRPr lang="de-DE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Software and Data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rgbClr val="0000FF"/>
                </a:solidFill>
              </a:rPr>
              <a:t>Software</a:t>
            </a:r>
          </a:p>
          <a:p>
            <a:pPr lvl="1"/>
            <a:r>
              <a:rPr lang="de-DE" smtClean="0"/>
              <a:t>PandaRoot: Revision 28670</a:t>
            </a:r>
          </a:p>
          <a:p>
            <a:pPr lvl="1"/>
            <a:r>
              <a:rPr lang="de-DE" smtClean="0"/>
              <a:t>FairSoft: mar15p2</a:t>
            </a:r>
          </a:p>
          <a:p>
            <a:pPr lvl="1"/>
            <a:r>
              <a:rPr lang="de-DE" smtClean="0"/>
              <a:t>FairRoot: v15.03</a:t>
            </a:r>
            <a:endParaRPr lang="de-DE"/>
          </a:p>
          <a:p>
            <a:pPr>
              <a:lnSpc>
                <a:spcPct val="150000"/>
              </a:lnSpc>
            </a:pPr>
            <a:r>
              <a:rPr lang="de-DE" smtClean="0">
                <a:solidFill>
                  <a:srgbClr val="0000FF"/>
                </a:solidFill>
              </a:rPr>
              <a:t>Data @ E</a:t>
            </a:r>
            <a:r>
              <a:rPr lang="de-DE" baseline="-25000" smtClean="0">
                <a:solidFill>
                  <a:srgbClr val="0000FF"/>
                </a:solidFill>
              </a:rPr>
              <a:t>cm</a:t>
            </a:r>
            <a:r>
              <a:rPr lang="de-DE" smtClean="0">
                <a:solidFill>
                  <a:srgbClr val="0000FF"/>
                </a:solidFill>
              </a:rPr>
              <a:t> = 3.872 GeV</a:t>
            </a:r>
          </a:p>
          <a:p>
            <a:endParaRPr lang="de-DE">
              <a:solidFill>
                <a:srgbClr val="0000FF"/>
              </a:solidFill>
            </a:endParaRPr>
          </a:p>
          <a:p>
            <a:endParaRPr lang="de-DE" smtClean="0">
              <a:solidFill>
                <a:srgbClr val="0000FF"/>
              </a:solidFill>
            </a:endParaRPr>
          </a:p>
          <a:p>
            <a:endParaRPr lang="de-DE">
              <a:solidFill>
                <a:srgbClr val="0000FF"/>
              </a:solidFill>
            </a:endParaRPr>
          </a:p>
          <a:p>
            <a:endParaRPr lang="de-DE" smtClean="0">
              <a:solidFill>
                <a:srgbClr val="0000FF"/>
              </a:solidFill>
            </a:endParaRPr>
          </a:p>
          <a:p>
            <a:endParaRPr lang="de-DE">
              <a:solidFill>
                <a:srgbClr val="0000FF"/>
              </a:solidFill>
            </a:endParaRPr>
          </a:p>
          <a:p>
            <a:endParaRPr lang="de-DE" smtClean="0">
              <a:solidFill>
                <a:srgbClr val="0000FF"/>
              </a:solidFill>
            </a:endParaRPr>
          </a:p>
          <a:p>
            <a:endParaRPr lang="de-DE" smtClean="0">
              <a:solidFill>
                <a:srgbClr val="0000FF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7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547456"/>
              </p:ext>
            </p:extLst>
          </p:nvPr>
        </p:nvGraphicFramePr>
        <p:xfrm>
          <a:off x="755576" y="3193106"/>
          <a:ext cx="7776864" cy="3044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3744416"/>
              </a:tblGrid>
              <a:tr h="417646">
                <a:tc>
                  <a:txBody>
                    <a:bodyPr/>
                    <a:lstStyle/>
                    <a:p>
                      <a:r>
                        <a:rPr lang="de-DE" sz="2000" smtClean="0"/>
                        <a:t>Channel</a:t>
                      </a:r>
                      <a:endParaRPr lang="de-DE" sz="2000"/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r>
                        <a:rPr lang="de-DE" sz="2000" smtClean="0"/>
                        <a:t>#Events</a:t>
                      </a:r>
                      <a:endParaRPr lang="de-DE" sz="2000"/>
                    </a:p>
                  </a:txBody>
                  <a:tcPr marL="72000" marR="36000" marT="36000" marB="36000"/>
                </a:tc>
              </a:tr>
              <a:tr h="41764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smtClean="0">
                          <a:solidFill>
                            <a:schemeClr val="tx1"/>
                          </a:solidFill>
                          <a:latin typeface="Arev Sans"/>
                          <a:ea typeface="Arev Sans"/>
                        </a:rPr>
                        <a:t></a:t>
                      </a:r>
                      <a:r>
                        <a:rPr lang="de-DE" sz="2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p → J/</a:t>
                      </a:r>
                      <a:r>
                        <a:rPr lang="el-GR" sz="2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ψ</a:t>
                      </a:r>
                      <a:r>
                        <a:rPr lang="de-DE" sz="2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 </a:t>
                      </a:r>
                      <a:r>
                        <a:rPr lang="el-GR" sz="2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ρ</a:t>
                      </a:r>
                      <a:r>
                        <a:rPr lang="de-DE" sz="2000" baseline="30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0 </a:t>
                      </a:r>
                      <a:r>
                        <a:rPr lang="de-DE" sz="2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→ e</a:t>
                      </a:r>
                      <a:r>
                        <a:rPr lang="de-DE" sz="2000" baseline="30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+</a:t>
                      </a:r>
                      <a:r>
                        <a:rPr lang="de-DE" sz="2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e</a:t>
                      </a:r>
                      <a:r>
                        <a:rPr lang="de-DE" sz="2000" baseline="30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–</a:t>
                      </a:r>
                      <a:r>
                        <a:rPr lang="de-DE" sz="2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 </a:t>
                      </a:r>
                      <a:r>
                        <a:rPr lang="el-GR" sz="2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π</a:t>
                      </a:r>
                      <a:r>
                        <a:rPr lang="de-DE" sz="2000" baseline="30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+</a:t>
                      </a:r>
                      <a:r>
                        <a:rPr lang="el-GR" sz="2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π</a:t>
                      </a:r>
                      <a:r>
                        <a:rPr lang="de-DE" sz="2000" baseline="30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– </a:t>
                      </a:r>
                      <a:endParaRPr lang="de-DE" sz="2000" smtClean="0">
                        <a:solidFill>
                          <a:schemeClr val="tx1"/>
                        </a:solidFill>
                        <a:latin typeface="Arev Sans" panose="020B0603030804020204" pitchFamily="34" charset="0"/>
                        <a:ea typeface="Arev Sans" panose="020B0603030804020204" pitchFamily="34" charset="0"/>
                      </a:endParaRP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r>
                        <a:rPr lang="de-DE" sz="2400" smtClean="0">
                          <a:solidFill>
                            <a:schemeClr val="tx1"/>
                          </a:solidFill>
                        </a:rPr>
                        <a:t>  98k</a:t>
                      </a:r>
                    </a:p>
                  </a:txBody>
                  <a:tcPr marL="72000" marR="36000" marT="36000" marB="36000"/>
                </a:tc>
              </a:tr>
              <a:tr h="41764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smtClean="0">
                          <a:solidFill>
                            <a:schemeClr val="tx1"/>
                          </a:solidFill>
                          <a:latin typeface="Arev Sans"/>
                          <a:ea typeface="Arev Sans"/>
                        </a:rPr>
                        <a:t></a:t>
                      </a:r>
                      <a:r>
                        <a:rPr lang="de-DE" sz="2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p → J/</a:t>
                      </a:r>
                      <a:r>
                        <a:rPr lang="el-GR" sz="2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ψ</a:t>
                      </a:r>
                      <a:r>
                        <a:rPr lang="de-DE" sz="2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 </a:t>
                      </a:r>
                      <a:r>
                        <a:rPr lang="el-GR" sz="2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ρ</a:t>
                      </a:r>
                      <a:r>
                        <a:rPr lang="de-DE" sz="2000" baseline="30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0 </a:t>
                      </a:r>
                      <a:r>
                        <a:rPr lang="de-DE" sz="2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→ </a:t>
                      </a:r>
                      <a:r>
                        <a:rPr lang="el-GR" sz="2000" smtClean="0">
                          <a:solidFill>
                            <a:schemeClr val="tx1"/>
                          </a:solidFill>
                          <a:latin typeface="Arev Sans"/>
                          <a:ea typeface="Arev Sans"/>
                        </a:rPr>
                        <a:t>μ</a:t>
                      </a:r>
                      <a:r>
                        <a:rPr lang="de-DE" sz="2000" baseline="30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+</a:t>
                      </a:r>
                      <a:r>
                        <a:rPr lang="el-GR" sz="2000" smtClean="0">
                          <a:solidFill>
                            <a:schemeClr val="tx1"/>
                          </a:solidFill>
                          <a:latin typeface="Arev Sans"/>
                          <a:ea typeface="Arev Sans"/>
                        </a:rPr>
                        <a:t>μ</a:t>
                      </a:r>
                      <a:r>
                        <a:rPr lang="de-DE" sz="2000" baseline="30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–</a:t>
                      </a:r>
                      <a:r>
                        <a:rPr lang="de-DE" sz="2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 </a:t>
                      </a:r>
                      <a:r>
                        <a:rPr lang="el-GR" sz="2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π</a:t>
                      </a:r>
                      <a:r>
                        <a:rPr lang="de-DE" sz="2000" baseline="30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+</a:t>
                      </a:r>
                      <a:r>
                        <a:rPr lang="el-GR" sz="2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π</a:t>
                      </a:r>
                      <a:r>
                        <a:rPr lang="de-DE" sz="2000" baseline="30000" smtClean="0">
                          <a:solidFill>
                            <a:schemeClr val="tx1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– </a:t>
                      </a:r>
                      <a:endParaRPr lang="de-DE" sz="2000" smtClean="0">
                        <a:solidFill>
                          <a:schemeClr val="tx1"/>
                        </a:solidFill>
                        <a:latin typeface="Arev Sans" panose="020B0603030804020204" pitchFamily="34" charset="0"/>
                        <a:ea typeface="Arev Sans" panose="020B0603030804020204" pitchFamily="34" charset="0"/>
                      </a:endParaRP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r>
                        <a:rPr lang="de-DE" sz="2400" smtClean="0">
                          <a:solidFill>
                            <a:schemeClr val="tx1"/>
                          </a:solidFill>
                        </a:rPr>
                        <a:t>100k</a:t>
                      </a:r>
                    </a:p>
                  </a:txBody>
                  <a:tcPr marL="72000" marR="36000" marT="36000" marB="36000"/>
                </a:tc>
              </a:tr>
              <a:tr h="41764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smtClean="0">
                          <a:solidFill>
                            <a:srgbClr val="0000FF"/>
                          </a:solidFill>
                          <a:latin typeface="Arev Sans"/>
                          <a:ea typeface="Arev Sans"/>
                        </a:rPr>
                        <a:t></a:t>
                      </a:r>
                      <a:r>
                        <a:rPr lang="de-DE" sz="2000" smtClean="0">
                          <a:solidFill>
                            <a:srgbClr val="0000FF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p → J/</a:t>
                      </a:r>
                      <a:r>
                        <a:rPr lang="el-GR" sz="2000" smtClean="0">
                          <a:solidFill>
                            <a:srgbClr val="0000FF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ψ</a:t>
                      </a:r>
                      <a:r>
                        <a:rPr lang="de-DE" sz="2000" smtClean="0">
                          <a:solidFill>
                            <a:srgbClr val="0000FF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 (→ e</a:t>
                      </a:r>
                      <a:r>
                        <a:rPr lang="de-DE" sz="2000" baseline="30000" smtClean="0">
                          <a:solidFill>
                            <a:srgbClr val="0000FF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+</a:t>
                      </a:r>
                      <a:r>
                        <a:rPr lang="de-DE" sz="2000" smtClean="0">
                          <a:solidFill>
                            <a:srgbClr val="0000FF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e</a:t>
                      </a:r>
                      <a:r>
                        <a:rPr lang="de-DE" sz="2000" baseline="30000" smtClean="0">
                          <a:solidFill>
                            <a:srgbClr val="0000FF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–</a:t>
                      </a:r>
                      <a:r>
                        <a:rPr lang="de-DE" sz="2000" smtClean="0">
                          <a:solidFill>
                            <a:srgbClr val="0000FF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) </a:t>
                      </a:r>
                      <a:r>
                        <a:rPr lang="el-GR" sz="2000" smtClean="0">
                          <a:solidFill>
                            <a:srgbClr val="0000FF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π</a:t>
                      </a:r>
                      <a:r>
                        <a:rPr lang="de-DE" sz="2000" baseline="30000" smtClean="0">
                          <a:solidFill>
                            <a:srgbClr val="0000FF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+</a:t>
                      </a:r>
                      <a:r>
                        <a:rPr lang="el-GR" sz="2000" smtClean="0">
                          <a:solidFill>
                            <a:srgbClr val="0000FF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π</a:t>
                      </a:r>
                      <a:r>
                        <a:rPr lang="de-DE" sz="2000" baseline="30000" smtClean="0">
                          <a:solidFill>
                            <a:srgbClr val="0000FF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–</a:t>
                      </a:r>
                      <a:r>
                        <a:rPr lang="de-DE" sz="2000" baseline="0" smtClean="0">
                          <a:solidFill>
                            <a:srgbClr val="0000FF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 (NR)</a:t>
                      </a:r>
                      <a:endParaRPr lang="de-DE" sz="2000" smtClean="0">
                        <a:solidFill>
                          <a:srgbClr val="0000FF"/>
                        </a:solidFill>
                        <a:latin typeface="Arev Sans" panose="020B0603030804020204" pitchFamily="34" charset="0"/>
                        <a:ea typeface="Arev Sans" panose="020B0603030804020204" pitchFamily="34" charset="0"/>
                      </a:endParaRP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r>
                        <a:rPr lang="de-DE" sz="2400" smtClean="0">
                          <a:solidFill>
                            <a:srgbClr val="0000FF"/>
                          </a:solidFill>
                        </a:rPr>
                        <a:t>100k</a:t>
                      </a:r>
                    </a:p>
                  </a:txBody>
                  <a:tcPr marL="72000" marR="36000" marT="36000" marB="36000"/>
                </a:tc>
              </a:tr>
              <a:tr h="41764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smtClean="0">
                          <a:solidFill>
                            <a:srgbClr val="0000FF"/>
                          </a:solidFill>
                          <a:latin typeface="Arev Sans"/>
                          <a:ea typeface="Arev Sans"/>
                        </a:rPr>
                        <a:t></a:t>
                      </a:r>
                      <a:r>
                        <a:rPr lang="de-DE" sz="2000" smtClean="0">
                          <a:solidFill>
                            <a:srgbClr val="0000FF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p → J/</a:t>
                      </a:r>
                      <a:r>
                        <a:rPr lang="el-GR" sz="2000" smtClean="0">
                          <a:solidFill>
                            <a:srgbClr val="0000FF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ψ</a:t>
                      </a:r>
                      <a:r>
                        <a:rPr lang="de-DE" sz="2000" smtClean="0">
                          <a:solidFill>
                            <a:srgbClr val="0000FF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 (→ </a:t>
                      </a:r>
                      <a:r>
                        <a:rPr lang="el-GR" sz="2000" smtClean="0">
                          <a:solidFill>
                            <a:srgbClr val="0000FF"/>
                          </a:solidFill>
                          <a:latin typeface="Arev Sans"/>
                          <a:ea typeface="Arev Sans"/>
                        </a:rPr>
                        <a:t>μ</a:t>
                      </a:r>
                      <a:r>
                        <a:rPr lang="de-DE" sz="2000" baseline="30000" smtClean="0">
                          <a:solidFill>
                            <a:srgbClr val="0000FF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+</a:t>
                      </a:r>
                      <a:r>
                        <a:rPr lang="el-GR" sz="2000" smtClean="0">
                          <a:solidFill>
                            <a:srgbClr val="0000FF"/>
                          </a:solidFill>
                          <a:latin typeface="Arev Sans"/>
                          <a:ea typeface="Arev Sans"/>
                        </a:rPr>
                        <a:t>μ</a:t>
                      </a:r>
                      <a:r>
                        <a:rPr lang="de-DE" sz="2000" baseline="30000" smtClean="0">
                          <a:solidFill>
                            <a:srgbClr val="0000FF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–</a:t>
                      </a:r>
                      <a:r>
                        <a:rPr lang="de-DE" sz="2000" baseline="0" smtClean="0">
                          <a:solidFill>
                            <a:srgbClr val="0000FF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)</a:t>
                      </a:r>
                      <a:r>
                        <a:rPr lang="de-DE" sz="2000" smtClean="0">
                          <a:solidFill>
                            <a:srgbClr val="0000FF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 </a:t>
                      </a:r>
                      <a:r>
                        <a:rPr lang="el-GR" sz="2000" smtClean="0">
                          <a:solidFill>
                            <a:srgbClr val="0000FF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π</a:t>
                      </a:r>
                      <a:r>
                        <a:rPr lang="de-DE" sz="2000" baseline="30000" smtClean="0">
                          <a:solidFill>
                            <a:srgbClr val="0000FF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+</a:t>
                      </a:r>
                      <a:r>
                        <a:rPr lang="el-GR" sz="2000" smtClean="0">
                          <a:solidFill>
                            <a:srgbClr val="0000FF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π</a:t>
                      </a:r>
                      <a:r>
                        <a:rPr lang="de-DE" sz="2000" baseline="30000" smtClean="0">
                          <a:solidFill>
                            <a:srgbClr val="0000FF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– </a:t>
                      </a:r>
                      <a:r>
                        <a:rPr lang="de-DE" sz="2000" baseline="0" smtClean="0">
                          <a:solidFill>
                            <a:srgbClr val="0000FF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(NR)</a:t>
                      </a:r>
                      <a:endParaRPr lang="de-DE" sz="2000" smtClean="0">
                        <a:solidFill>
                          <a:srgbClr val="0000FF"/>
                        </a:solidFill>
                        <a:latin typeface="Arev Sans" panose="020B0603030804020204" pitchFamily="34" charset="0"/>
                        <a:ea typeface="Arev Sans" panose="020B0603030804020204" pitchFamily="34" charset="0"/>
                      </a:endParaRP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r>
                        <a:rPr lang="de-DE" sz="2400" smtClean="0">
                          <a:solidFill>
                            <a:srgbClr val="0000FF"/>
                          </a:solidFill>
                        </a:rPr>
                        <a:t>  99k</a:t>
                      </a:r>
                    </a:p>
                  </a:txBody>
                  <a:tcPr marL="72000" marR="36000" marT="36000" marB="36000"/>
                </a:tc>
              </a:tr>
              <a:tr h="41764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smtClean="0">
                          <a:solidFill>
                            <a:srgbClr val="FF0000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DPM (J/</a:t>
                      </a:r>
                      <a:r>
                        <a:rPr lang="el-GR" sz="2000" smtClean="0">
                          <a:solidFill>
                            <a:srgbClr val="FF0000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ψ</a:t>
                      </a:r>
                      <a:r>
                        <a:rPr lang="de-DE" sz="2000" smtClean="0">
                          <a:solidFill>
                            <a:srgbClr val="FF0000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 → e</a:t>
                      </a:r>
                      <a:r>
                        <a:rPr lang="de-DE" sz="2000" baseline="30000" smtClean="0">
                          <a:solidFill>
                            <a:srgbClr val="FF0000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+ </a:t>
                      </a:r>
                      <a:r>
                        <a:rPr lang="de-DE" sz="2000" smtClean="0">
                          <a:solidFill>
                            <a:srgbClr val="FF0000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e</a:t>
                      </a:r>
                      <a:r>
                        <a:rPr lang="de-DE" sz="2000" baseline="30000" smtClean="0">
                          <a:solidFill>
                            <a:srgbClr val="FF0000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–</a:t>
                      </a:r>
                      <a:r>
                        <a:rPr lang="de-DE" sz="2000" smtClean="0">
                          <a:solidFill>
                            <a:srgbClr val="FF0000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 </a:t>
                      </a:r>
                      <a:r>
                        <a:rPr lang="de-DE" sz="2000" baseline="0" smtClean="0">
                          <a:solidFill>
                            <a:srgbClr val="FF0000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prefilter)</a:t>
                      </a: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r>
                        <a:rPr lang="de-DE" sz="2400" smtClean="0">
                          <a:solidFill>
                            <a:srgbClr val="FF0000"/>
                          </a:solidFill>
                          <a:latin typeface="Arev Sans"/>
                          <a:ea typeface="Arev Sans"/>
                        </a:rPr>
                        <a:t>≈</a:t>
                      </a:r>
                      <a:r>
                        <a:rPr lang="de-DE" sz="2400" smtClean="0">
                          <a:solidFill>
                            <a:srgbClr val="FF0000"/>
                          </a:solidFill>
                        </a:rPr>
                        <a:t>10M = 9.58G generated</a:t>
                      </a:r>
                    </a:p>
                  </a:txBody>
                  <a:tcPr marL="72000" marR="36000" marT="36000" marB="36000"/>
                </a:tc>
              </a:tr>
              <a:tr h="41764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smtClean="0">
                          <a:solidFill>
                            <a:srgbClr val="FF0000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DPM (J/</a:t>
                      </a:r>
                      <a:r>
                        <a:rPr lang="el-GR" sz="2000" smtClean="0">
                          <a:solidFill>
                            <a:srgbClr val="FF0000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ψ</a:t>
                      </a:r>
                      <a:r>
                        <a:rPr lang="de-DE" sz="2000" smtClean="0">
                          <a:solidFill>
                            <a:srgbClr val="FF0000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 → </a:t>
                      </a:r>
                      <a:r>
                        <a:rPr lang="el-GR" sz="2000" smtClean="0">
                          <a:solidFill>
                            <a:srgbClr val="FF0000"/>
                          </a:solidFill>
                          <a:latin typeface="Arev Sans"/>
                          <a:ea typeface="Arev Sans"/>
                        </a:rPr>
                        <a:t>μ</a:t>
                      </a:r>
                      <a:r>
                        <a:rPr lang="de-DE" sz="2000" baseline="30000" smtClean="0">
                          <a:solidFill>
                            <a:srgbClr val="FF0000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+ </a:t>
                      </a:r>
                      <a:r>
                        <a:rPr lang="el-GR" sz="2000" smtClean="0">
                          <a:solidFill>
                            <a:srgbClr val="FF0000"/>
                          </a:solidFill>
                          <a:latin typeface="Arev Sans"/>
                          <a:ea typeface="Arev Sans"/>
                        </a:rPr>
                        <a:t>μ</a:t>
                      </a:r>
                      <a:r>
                        <a:rPr lang="de-DE" sz="2000" baseline="30000" smtClean="0">
                          <a:solidFill>
                            <a:srgbClr val="FF0000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– </a:t>
                      </a:r>
                      <a:r>
                        <a:rPr lang="de-DE" sz="2000" baseline="0" smtClean="0">
                          <a:solidFill>
                            <a:srgbClr val="FF0000"/>
                          </a:solidFill>
                          <a:latin typeface="Arev Sans" panose="020B0603030804020204" pitchFamily="34" charset="0"/>
                          <a:ea typeface="Arev Sans" panose="020B0603030804020204" pitchFamily="34" charset="0"/>
                        </a:rPr>
                        <a:t>prefilter)</a:t>
                      </a: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r>
                        <a:rPr lang="de-DE" sz="2400" smtClean="0">
                          <a:solidFill>
                            <a:srgbClr val="FF0000"/>
                          </a:solidFill>
                          <a:latin typeface="Arev Sans"/>
                          <a:ea typeface="Arev Sans"/>
                        </a:rPr>
                        <a:t>≈</a:t>
                      </a:r>
                      <a:r>
                        <a:rPr lang="de-DE" sz="2400" smtClean="0">
                          <a:solidFill>
                            <a:srgbClr val="FF0000"/>
                          </a:solidFill>
                        </a:rPr>
                        <a:t>10M = 8.87G generated </a:t>
                      </a:r>
                    </a:p>
                  </a:txBody>
                  <a:tcPr marL="72000" marR="36000" marT="36000" marB="360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0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172" y="2420888"/>
            <a:ext cx="3942324" cy="37444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Background </a:t>
            </a:r>
            <a:r>
              <a:rPr lang="de-DE" smtClean="0"/>
              <a:t>Prefilter QA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908720"/>
            <a:ext cx="8229600" cy="5328592"/>
          </a:xfrm>
        </p:spPr>
        <p:txBody>
          <a:bodyPr/>
          <a:lstStyle/>
          <a:p>
            <a:r>
              <a:rPr lang="de-DE" smtClean="0">
                <a:solidFill>
                  <a:srgbClr val="0000FF"/>
                </a:solidFill>
              </a:rPr>
              <a:t>Filtering criteria</a:t>
            </a:r>
          </a:p>
          <a:p>
            <a:pPr lvl="1"/>
            <a:r>
              <a:rPr lang="de-DE" sz="2000" smtClean="0"/>
              <a:t>Require 4 charged tracks</a:t>
            </a:r>
          </a:p>
          <a:p>
            <a:pPr lvl="1"/>
            <a:r>
              <a:rPr lang="de-DE" sz="2000" smtClean="0"/>
              <a:t>Require one 2-track combination : </a:t>
            </a:r>
            <a:r>
              <a:rPr lang="de-DE" sz="2000" smtClean="0">
                <a:solidFill>
                  <a:srgbClr val="0000FF"/>
                </a:solidFill>
              </a:rPr>
              <a:t>m</a:t>
            </a:r>
            <a:r>
              <a:rPr lang="de-DE" sz="2000" baseline="-25000" smtClean="0">
                <a:solidFill>
                  <a:srgbClr val="0000FF"/>
                </a:solidFill>
              </a:rPr>
              <a:t>ee/</a:t>
            </a:r>
            <a:r>
              <a:rPr lang="el-GR" sz="2000" baseline="-25000" smtClean="0">
                <a:solidFill>
                  <a:srgbClr val="0000FF"/>
                </a:solidFill>
                <a:latin typeface="Arev Sans"/>
                <a:ea typeface="Arev Sans"/>
              </a:rPr>
              <a:t>μμ</a:t>
            </a:r>
            <a:r>
              <a:rPr lang="de-DE" sz="2000" smtClean="0">
                <a:solidFill>
                  <a:srgbClr val="0000FF"/>
                </a:solidFill>
              </a:rPr>
              <a:t> &gt; 2.8 GeV/c</a:t>
            </a:r>
            <a:r>
              <a:rPr lang="de-DE" sz="2000" baseline="30000" smtClean="0">
                <a:solidFill>
                  <a:srgbClr val="0000FF"/>
                </a:solidFill>
              </a:rPr>
              <a:t>2</a:t>
            </a:r>
          </a:p>
          <a:p>
            <a:pPr lvl="1"/>
            <a:r>
              <a:rPr lang="de-DE" sz="2000">
                <a:solidFill>
                  <a:srgbClr val="CC0099"/>
                </a:solidFill>
              </a:rPr>
              <a:t>Suppression factor </a:t>
            </a:r>
            <a:r>
              <a:rPr lang="de-DE" sz="2000" smtClean="0">
                <a:solidFill>
                  <a:srgbClr val="CC0099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e</a:t>
            </a:r>
            <a:r>
              <a:rPr lang="de-DE" sz="2000" baseline="30000" smtClean="0">
                <a:solidFill>
                  <a:srgbClr val="CC0099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+</a:t>
            </a:r>
            <a:r>
              <a:rPr lang="de-DE" sz="2000" smtClean="0">
                <a:solidFill>
                  <a:srgbClr val="CC0099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e</a:t>
            </a:r>
            <a:r>
              <a:rPr lang="de-DE" sz="2000" baseline="30000">
                <a:solidFill>
                  <a:srgbClr val="CC0099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–</a:t>
            </a:r>
            <a:r>
              <a:rPr lang="de-DE" sz="2000">
                <a:solidFill>
                  <a:srgbClr val="CC0099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 </a:t>
            </a:r>
            <a:r>
              <a:rPr lang="de-DE" sz="2000">
                <a:solidFill>
                  <a:srgbClr val="CC0099"/>
                </a:solidFill>
                <a:ea typeface="Arev Sans" panose="020B0603030804020204" pitchFamily="34" charset="0"/>
              </a:rPr>
              <a:t>: </a:t>
            </a:r>
            <a:r>
              <a:rPr lang="de-DE" sz="2000">
                <a:solidFill>
                  <a:srgbClr val="CC0099"/>
                </a:solidFill>
                <a:latin typeface="Arev Sans"/>
                <a:ea typeface="Arev Sans"/>
              </a:rPr>
              <a:t>≈</a:t>
            </a:r>
            <a:r>
              <a:rPr lang="de-DE" sz="2000" smtClean="0">
                <a:solidFill>
                  <a:srgbClr val="CC0099"/>
                </a:solidFill>
                <a:ea typeface="Arev Sans" panose="020B0603030804020204" pitchFamily="34" charset="0"/>
              </a:rPr>
              <a:t>1/1000</a:t>
            </a:r>
          </a:p>
          <a:p>
            <a:pPr lvl="1"/>
            <a:r>
              <a:rPr lang="de-DE" sz="2000">
                <a:solidFill>
                  <a:srgbClr val="CC0099"/>
                </a:solidFill>
              </a:rPr>
              <a:t>Suppression factor </a:t>
            </a:r>
            <a:r>
              <a:rPr lang="el-GR" sz="2000">
                <a:solidFill>
                  <a:srgbClr val="CC0099"/>
                </a:solidFill>
                <a:latin typeface="Arev Sans"/>
                <a:ea typeface="Arev Sans"/>
              </a:rPr>
              <a:t>μ</a:t>
            </a:r>
            <a:r>
              <a:rPr lang="de-DE" sz="2000" baseline="30000" smtClean="0">
                <a:solidFill>
                  <a:srgbClr val="CC0099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+</a:t>
            </a:r>
            <a:r>
              <a:rPr lang="el-GR" sz="2000" smtClean="0">
                <a:solidFill>
                  <a:srgbClr val="CC0099"/>
                </a:solidFill>
                <a:latin typeface="Arev Sans"/>
                <a:ea typeface="Arev Sans"/>
              </a:rPr>
              <a:t>μ</a:t>
            </a:r>
            <a:r>
              <a:rPr lang="de-DE" sz="2000" baseline="30000">
                <a:solidFill>
                  <a:srgbClr val="CC0099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– </a:t>
            </a:r>
            <a:r>
              <a:rPr lang="de-DE" sz="2000" smtClean="0">
                <a:solidFill>
                  <a:srgbClr val="CC0099"/>
                </a:solidFill>
                <a:ea typeface="Arev Sans" panose="020B0603030804020204" pitchFamily="34" charset="0"/>
              </a:rPr>
              <a:t>: </a:t>
            </a:r>
            <a:r>
              <a:rPr lang="de-DE" sz="2000">
                <a:solidFill>
                  <a:srgbClr val="CC0099"/>
                </a:solidFill>
                <a:latin typeface="Arev Sans"/>
                <a:ea typeface="Arev Sans"/>
              </a:rPr>
              <a:t>≈</a:t>
            </a:r>
            <a:r>
              <a:rPr lang="de-DE" sz="2000" smtClean="0">
                <a:solidFill>
                  <a:srgbClr val="CC0099"/>
                </a:solidFill>
                <a:ea typeface="Arev Sans" panose="020B0603030804020204" pitchFamily="34" charset="0"/>
              </a:rPr>
              <a:t>1/900</a:t>
            </a:r>
            <a:br>
              <a:rPr lang="de-DE" sz="2000" smtClean="0">
                <a:solidFill>
                  <a:srgbClr val="CC0099"/>
                </a:solidFill>
                <a:ea typeface="Arev Sans" panose="020B0603030804020204" pitchFamily="34" charset="0"/>
              </a:rPr>
            </a:br>
            <a:endParaRPr lang="de-DE" sz="2000" smtClean="0">
              <a:solidFill>
                <a:srgbClr val="CC0099"/>
              </a:solidFill>
              <a:ea typeface="Arev Sans" panose="020B0603030804020204" pitchFamily="34" charset="0"/>
            </a:endParaRPr>
          </a:p>
          <a:p>
            <a:r>
              <a:rPr lang="de-DE" sz="2000" smtClean="0">
                <a:solidFill>
                  <a:srgbClr val="0000FF"/>
                </a:solidFill>
                <a:ea typeface="Arev Sans" panose="020B0603030804020204" pitchFamily="34" charset="0"/>
              </a:rPr>
              <a:t>Check filter bias (</a:t>
            </a:r>
            <a:r>
              <a:rPr lang="el-GR" sz="2000" smtClean="0">
                <a:solidFill>
                  <a:srgbClr val="0000FF"/>
                </a:solidFill>
                <a:latin typeface="Arev Sans"/>
                <a:ea typeface="Arev Sans"/>
              </a:rPr>
              <a:t>μμ</a:t>
            </a:r>
            <a:r>
              <a:rPr lang="de-DE" sz="2000" smtClean="0">
                <a:solidFill>
                  <a:srgbClr val="0000FF"/>
                </a:solidFill>
                <a:ea typeface="Arev Sans"/>
              </a:rPr>
              <a:t> only)</a:t>
            </a:r>
            <a:endParaRPr lang="de-DE" sz="2000" smtClean="0">
              <a:solidFill>
                <a:srgbClr val="0000FF"/>
              </a:solidFill>
              <a:ea typeface="Arev Sans" panose="020B0603030804020204" pitchFamily="34" charset="0"/>
            </a:endParaRPr>
          </a:p>
          <a:p>
            <a:pPr lvl="1"/>
            <a:r>
              <a:rPr lang="de-DE" sz="2000" smtClean="0">
                <a:ea typeface="Arev Sans" panose="020B0603030804020204" pitchFamily="34" charset="0"/>
              </a:rPr>
              <a:t>Cross check with criterion </a:t>
            </a:r>
            <a:br>
              <a:rPr lang="de-DE" sz="2000" smtClean="0">
                <a:ea typeface="Arev Sans" panose="020B0603030804020204" pitchFamily="34" charset="0"/>
              </a:rPr>
            </a:br>
            <a:r>
              <a:rPr lang="de-DE" sz="2000" smtClean="0">
                <a:ea typeface="Arev Sans" panose="020B0603030804020204" pitchFamily="34" charset="0"/>
              </a:rPr>
              <a:t>  </a:t>
            </a:r>
            <a:r>
              <a:rPr lang="de-DE" sz="2000" smtClean="0">
                <a:solidFill>
                  <a:srgbClr val="FF0000"/>
                </a:solidFill>
              </a:rPr>
              <a:t>m</a:t>
            </a:r>
            <a:r>
              <a:rPr lang="el-GR" sz="2000" baseline="-25000" smtClean="0">
                <a:solidFill>
                  <a:srgbClr val="FF0000"/>
                </a:solidFill>
                <a:latin typeface="Arev Sans"/>
                <a:ea typeface="Arev Sans"/>
              </a:rPr>
              <a:t>μμ</a:t>
            </a:r>
            <a:r>
              <a:rPr lang="de-DE" sz="2000" smtClean="0">
                <a:solidFill>
                  <a:srgbClr val="FF0000"/>
                </a:solidFill>
              </a:rPr>
              <a:t> </a:t>
            </a:r>
            <a:r>
              <a:rPr lang="de-DE" sz="2000">
                <a:solidFill>
                  <a:srgbClr val="FF0000"/>
                </a:solidFill>
              </a:rPr>
              <a:t>&gt; </a:t>
            </a:r>
            <a:r>
              <a:rPr lang="de-DE" sz="2000" smtClean="0">
                <a:solidFill>
                  <a:srgbClr val="FF0000"/>
                </a:solidFill>
              </a:rPr>
              <a:t>2.5 GeV/c</a:t>
            </a:r>
            <a:r>
              <a:rPr lang="de-DE" sz="2000" baseline="30000" smtClean="0">
                <a:solidFill>
                  <a:srgbClr val="FF0000"/>
                </a:solidFill>
              </a:rPr>
              <a:t>2 </a:t>
            </a:r>
            <a:r>
              <a:rPr lang="de-DE" sz="2000" smtClean="0">
                <a:solidFill>
                  <a:srgbClr val="FF0000"/>
                </a:solidFill>
              </a:rPr>
              <a:t>(10M → 2.6G) </a:t>
            </a:r>
          </a:p>
          <a:p>
            <a:pPr lvl="1"/>
            <a:r>
              <a:rPr lang="de-DE" sz="2000" smtClean="0"/>
              <a:t>Slight difference at lower mass edge</a:t>
            </a:r>
          </a:p>
          <a:p>
            <a:pPr lvl="1"/>
            <a:r>
              <a:rPr lang="de-DE" sz="2000" smtClean="0"/>
              <a:t>Total integral difference: </a:t>
            </a:r>
            <a:r>
              <a:rPr lang="de-DE" sz="2000" smtClean="0">
                <a:solidFill>
                  <a:srgbClr val="0000FF"/>
                </a:solidFill>
              </a:rPr>
              <a:t>1.9%</a:t>
            </a:r>
          </a:p>
          <a:p>
            <a:pPr lvl="1"/>
            <a:r>
              <a:rPr lang="de-DE" sz="2000" smtClean="0"/>
              <a:t>Difference in J/</a:t>
            </a:r>
            <a:r>
              <a:rPr lang="el-GR" sz="2000" smtClean="0">
                <a:latin typeface="Arev Sans"/>
                <a:ea typeface="Arev Sans"/>
              </a:rPr>
              <a:t>ψ</a:t>
            </a:r>
            <a:r>
              <a:rPr lang="de-DE" sz="2000" smtClean="0">
                <a:latin typeface="Arev Sans"/>
                <a:ea typeface="Arev Sans"/>
              </a:rPr>
              <a:t> </a:t>
            </a:r>
            <a:r>
              <a:rPr lang="de-DE" sz="2000" smtClean="0"/>
              <a:t>ROI: </a:t>
            </a:r>
            <a:r>
              <a:rPr lang="de-DE" sz="2000" smtClean="0">
                <a:solidFill>
                  <a:srgbClr val="0000FF"/>
                </a:solidFill>
              </a:rPr>
              <a:t>0.4%</a:t>
            </a:r>
            <a:r>
              <a:rPr lang="de-DE" sz="2000" smtClean="0"/>
              <a:t/>
            </a:r>
            <a:br>
              <a:rPr lang="de-DE" sz="20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mtClean="0">
                <a:solidFill>
                  <a:srgbClr val="CC0099"/>
                </a:solidFill>
                <a:latin typeface="Arev Sans"/>
                <a:ea typeface="Arev Sans"/>
              </a:rPr>
              <a:t>⇒ </a:t>
            </a:r>
            <a:r>
              <a:rPr lang="de-DE" smtClean="0">
                <a:solidFill>
                  <a:srgbClr val="CC0099"/>
                </a:solidFill>
              </a:rPr>
              <a:t>Negligible effect!</a:t>
            </a:r>
          </a:p>
          <a:p>
            <a:pPr lvl="1"/>
            <a:endParaRPr lang="de-DE" sz="2000"/>
          </a:p>
          <a:p>
            <a:pPr lvl="1"/>
            <a:endParaRPr lang="de-DE" sz="20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8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Signal Reconstruction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>
                <a:solidFill>
                  <a:srgbClr val="0000FF"/>
                </a:solidFill>
              </a:rPr>
              <a:t>Preselection </a:t>
            </a:r>
            <a:r>
              <a:rPr lang="de-DE" sz="2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e</a:t>
            </a:r>
            <a:r>
              <a:rPr lang="de-DE" sz="2000" baseline="30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+</a:t>
            </a:r>
            <a:r>
              <a:rPr lang="de-DE" sz="2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e</a:t>
            </a:r>
            <a:r>
              <a:rPr lang="de-DE" sz="2000" baseline="30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–</a:t>
            </a:r>
            <a:r>
              <a:rPr lang="de-DE" sz="2400" baseline="30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 </a:t>
            </a:r>
            <a:r>
              <a:rPr lang="de-DE">
                <a:solidFill>
                  <a:srgbClr val="0000FF"/>
                </a:solidFill>
              </a:rPr>
              <a:t>:</a:t>
            </a:r>
          </a:p>
          <a:p>
            <a:pPr lvl="1"/>
            <a:r>
              <a:rPr lang="de-DE" sz="2000" smtClean="0"/>
              <a:t>Particle Identification      : </a:t>
            </a:r>
            <a:r>
              <a:rPr lang="de-DE" sz="2000">
                <a:solidFill>
                  <a:srgbClr val="CC0099"/>
                </a:solidFill>
              </a:rPr>
              <a:t>ElectronTight, PionAll</a:t>
            </a:r>
            <a:br>
              <a:rPr lang="de-DE" sz="2000">
                <a:solidFill>
                  <a:srgbClr val="CC0099"/>
                </a:solidFill>
              </a:rPr>
            </a:br>
            <a:r>
              <a:rPr lang="de-DE" sz="1600"/>
              <a:t>(PidAlgoEmcBayes;PidAlgoDrc;PidAlgoDisc;PidAlgoStt;PidAlgoMdtHardCuts)</a:t>
            </a:r>
          </a:p>
          <a:p>
            <a:pPr lvl="1"/>
            <a:r>
              <a:rPr lang="de-DE" sz="2000" smtClean="0"/>
              <a:t>J/</a:t>
            </a:r>
            <a:r>
              <a:rPr lang="el-GR" sz="2000" smtClean="0">
                <a:ea typeface="Arev Sans"/>
              </a:rPr>
              <a:t>ψ</a:t>
            </a:r>
            <a:r>
              <a:rPr lang="de-DE" sz="2000" smtClean="0">
                <a:ea typeface="Arev Sans"/>
              </a:rPr>
              <a:t> </a:t>
            </a:r>
            <a:r>
              <a:rPr lang="el-GR" sz="2000" smtClean="0">
                <a:ea typeface="Arev Sans"/>
              </a:rPr>
              <a:t>→</a:t>
            </a:r>
            <a:r>
              <a:rPr lang="de-DE" sz="2000" smtClean="0">
                <a:ea typeface="Arev Sans"/>
              </a:rPr>
              <a:t> </a:t>
            </a:r>
            <a:r>
              <a:rPr lang="de-DE" sz="2000" smtClean="0">
                <a:ea typeface="Arev Sans" panose="020B0603030804020204" pitchFamily="34" charset="0"/>
              </a:rPr>
              <a:t>e</a:t>
            </a:r>
            <a:r>
              <a:rPr lang="de-DE" sz="2000" baseline="30000" smtClean="0">
                <a:ea typeface="Arev Sans" panose="020B0603030804020204" pitchFamily="34" charset="0"/>
              </a:rPr>
              <a:t>+</a:t>
            </a:r>
            <a:r>
              <a:rPr lang="de-DE" sz="2000" smtClean="0">
                <a:ea typeface="Arev Sans" panose="020B0603030804020204" pitchFamily="34" charset="0"/>
              </a:rPr>
              <a:t>e</a:t>
            </a:r>
            <a:r>
              <a:rPr lang="de-DE" sz="2000" baseline="30000" smtClean="0">
                <a:ea typeface="Arev Sans" panose="020B0603030804020204" pitchFamily="34" charset="0"/>
              </a:rPr>
              <a:t>–</a:t>
            </a:r>
            <a:r>
              <a:rPr lang="de-DE" sz="2000" smtClean="0">
                <a:ea typeface="Arev Sans"/>
              </a:rPr>
              <a:t> </a:t>
            </a:r>
            <a:r>
              <a:rPr lang="de-DE" sz="2000" smtClean="0"/>
              <a:t>mass window: </a:t>
            </a:r>
            <a:r>
              <a:rPr lang="de-DE" sz="2000" smtClean="0">
                <a:solidFill>
                  <a:srgbClr val="CC0099"/>
                </a:solidFill>
              </a:rPr>
              <a:t>2.0 </a:t>
            </a:r>
            <a:r>
              <a:rPr lang="de-DE" sz="2000">
                <a:solidFill>
                  <a:srgbClr val="CC0099"/>
                </a:solidFill>
              </a:rPr>
              <a:t>&lt; m(</a:t>
            </a:r>
            <a:r>
              <a:rPr lang="de-DE" sz="2000">
                <a:solidFill>
                  <a:srgbClr val="CC0099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e</a:t>
            </a:r>
            <a:r>
              <a:rPr lang="de-DE" sz="2000" baseline="30000">
                <a:solidFill>
                  <a:srgbClr val="CC0099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+</a:t>
            </a:r>
            <a:r>
              <a:rPr lang="de-DE" sz="2000">
                <a:solidFill>
                  <a:srgbClr val="CC0099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e</a:t>
            </a:r>
            <a:r>
              <a:rPr lang="de-DE" sz="2000" baseline="30000">
                <a:solidFill>
                  <a:srgbClr val="CC0099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–</a:t>
            </a:r>
            <a:r>
              <a:rPr lang="de-DE" sz="2000">
                <a:solidFill>
                  <a:srgbClr val="CC0099"/>
                </a:solidFill>
              </a:rPr>
              <a:t>) &lt; 3.4 GeV/c</a:t>
            </a:r>
            <a:r>
              <a:rPr lang="de-DE" sz="2000" baseline="30000">
                <a:solidFill>
                  <a:srgbClr val="CC0099"/>
                </a:solidFill>
              </a:rPr>
              <a:t>2</a:t>
            </a:r>
          </a:p>
          <a:p>
            <a:pPr lvl="1"/>
            <a:r>
              <a:rPr lang="el-GR" sz="2000" smtClean="0">
                <a:latin typeface="Arev Sans" panose="020B0603030804020204" pitchFamily="34" charset="0"/>
                <a:ea typeface="Arev Sans" panose="020B0603030804020204" pitchFamily="34" charset="0"/>
              </a:rPr>
              <a:t>ρ</a:t>
            </a:r>
            <a:r>
              <a:rPr lang="de-DE" sz="2000" baseline="30000" smtClean="0">
                <a:latin typeface="Arev Sans" panose="020B0603030804020204" pitchFamily="34" charset="0"/>
                <a:ea typeface="Arev Sans" panose="020B0603030804020204" pitchFamily="34" charset="0"/>
              </a:rPr>
              <a:t>0</a:t>
            </a:r>
            <a:r>
              <a:rPr lang="el-GR" sz="2000">
                <a:latin typeface="Arev Sans" panose="020B0603030804020204" pitchFamily="34" charset="0"/>
                <a:ea typeface="Arev Sans" panose="020B0603030804020204" pitchFamily="34" charset="0"/>
              </a:rPr>
              <a:t> </a:t>
            </a:r>
            <a:r>
              <a:rPr lang="el-GR" sz="2000">
                <a:ea typeface="Arev Sans"/>
              </a:rPr>
              <a:t>→ </a:t>
            </a:r>
            <a:r>
              <a:rPr lang="el-GR" sz="2000" smtClean="0">
                <a:latin typeface="Arev Sans" panose="020B0603030804020204" pitchFamily="34" charset="0"/>
                <a:ea typeface="Arev Sans" panose="020B0603030804020204" pitchFamily="34" charset="0"/>
              </a:rPr>
              <a:t>π</a:t>
            </a:r>
            <a:r>
              <a:rPr lang="de-DE" sz="2000" baseline="30000">
                <a:latin typeface="Arev Sans" panose="020B0603030804020204" pitchFamily="34" charset="0"/>
                <a:ea typeface="Arev Sans" panose="020B0603030804020204" pitchFamily="34" charset="0"/>
              </a:rPr>
              <a:t>+</a:t>
            </a:r>
            <a:r>
              <a:rPr lang="el-GR" sz="2000">
                <a:latin typeface="Arev Sans" panose="020B0603030804020204" pitchFamily="34" charset="0"/>
                <a:ea typeface="Arev Sans" panose="020B0603030804020204" pitchFamily="34" charset="0"/>
              </a:rPr>
              <a:t>π</a:t>
            </a:r>
            <a:r>
              <a:rPr lang="de-DE" sz="2000" baseline="30000">
                <a:latin typeface="Arev Sans" panose="020B0603030804020204" pitchFamily="34" charset="0"/>
                <a:ea typeface="Arev Sans" panose="020B0603030804020204" pitchFamily="34" charset="0"/>
              </a:rPr>
              <a:t>– </a:t>
            </a:r>
            <a:r>
              <a:rPr lang="de-DE" sz="2000" smtClean="0">
                <a:ea typeface="Arev Sans" panose="020B0603030804020204" pitchFamily="34" charset="0"/>
              </a:rPr>
              <a:t>mass window: </a:t>
            </a:r>
            <a:r>
              <a:rPr lang="de-DE" sz="2000">
                <a:solidFill>
                  <a:srgbClr val="CC0099"/>
                </a:solidFill>
                <a:ea typeface="Arev Sans" panose="020B0603030804020204" pitchFamily="34" charset="0"/>
              </a:rPr>
              <a:t>0.27 </a:t>
            </a:r>
            <a:r>
              <a:rPr lang="de-DE" sz="2000">
                <a:solidFill>
                  <a:srgbClr val="CC0099"/>
                </a:solidFill>
              </a:rPr>
              <a:t>&lt; m(</a:t>
            </a:r>
            <a:r>
              <a:rPr lang="el-GR" sz="2000">
                <a:solidFill>
                  <a:srgbClr val="CC0099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π</a:t>
            </a:r>
            <a:r>
              <a:rPr lang="de-DE" sz="2000" baseline="30000">
                <a:solidFill>
                  <a:srgbClr val="CC0099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+</a:t>
            </a:r>
            <a:r>
              <a:rPr lang="el-GR" sz="2000">
                <a:solidFill>
                  <a:srgbClr val="CC0099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π</a:t>
            </a:r>
            <a:r>
              <a:rPr lang="de-DE" sz="2000" baseline="30000">
                <a:solidFill>
                  <a:srgbClr val="CC0099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–</a:t>
            </a:r>
            <a:r>
              <a:rPr lang="de-DE" sz="2000">
                <a:solidFill>
                  <a:srgbClr val="CC0099"/>
                </a:solidFill>
              </a:rPr>
              <a:t>) &lt; 1.0 GeV/c</a:t>
            </a:r>
            <a:r>
              <a:rPr lang="de-DE" sz="2000" baseline="30000">
                <a:solidFill>
                  <a:srgbClr val="CC0099"/>
                </a:solidFill>
              </a:rPr>
              <a:t>2</a:t>
            </a:r>
          </a:p>
          <a:p>
            <a:pPr lvl="1"/>
            <a:r>
              <a:rPr lang="de-DE" sz="2000" smtClean="0">
                <a:latin typeface="Arev Sans"/>
                <a:ea typeface="Arev Sans"/>
              </a:rPr>
              <a:t></a:t>
            </a:r>
            <a:r>
              <a:rPr lang="de-DE" sz="2000" smtClean="0">
                <a:latin typeface="Arev Sans" panose="020B0603030804020204" pitchFamily="34" charset="0"/>
                <a:ea typeface="Arev Sans" panose="020B0603030804020204" pitchFamily="34" charset="0"/>
              </a:rPr>
              <a:t>p </a:t>
            </a:r>
            <a:r>
              <a:rPr lang="el-GR" sz="2000" smtClean="0">
                <a:ea typeface="Arev Sans"/>
              </a:rPr>
              <a:t>→</a:t>
            </a:r>
            <a:r>
              <a:rPr lang="de-DE" sz="2000" smtClean="0">
                <a:ea typeface="Arev Sans"/>
              </a:rPr>
              <a:t> </a:t>
            </a:r>
            <a:r>
              <a:rPr lang="de-DE" sz="2000"/>
              <a:t>J/</a:t>
            </a:r>
            <a:r>
              <a:rPr lang="el-GR" sz="2000" smtClean="0">
                <a:ea typeface="Arev Sans"/>
              </a:rPr>
              <a:t>ψ</a:t>
            </a:r>
            <a:r>
              <a:rPr lang="de-DE" sz="2000" smtClean="0">
                <a:ea typeface="Arev Sans"/>
              </a:rPr>
              <a:t> </a:t>
            </a:r>
            <a:r>
              <a:rPr lang="el-GR" sz="2000">
                <a:ea typeface="Arev Sans" panose="020B0603030804020204" pitchFamily="34" charset="0"/>
              </a:rPr>
              <a:t>ρ</a:t>
            </a:r>
            <a:r>
              <a:rPr lang="de-DE" sz="2000" baseline="30000" smtClean="0">
                <a:ea typeface="Arev Sans" panose="020B0603030804020204" pitchFamily="34" charset="0"/>
              </a:rPr>
              <a:t>0 </a:t>
            </a:r>
            <a:r>
              <a:rPr lang="de-DE" sz="2000" smtClean="0">
                <a:ea typeface="Arev Sans" panose="020B0603030804020204" pitchFamily="34" charset="0"/>
              </a:rPr>
              <a:t>4C fit           : </a:t>
            </a:r>
            <a:r>
              <a:rPr lang="el-GR" sz="2000" smtClean="0">
                <a:solidFill>
                  <a:srgbClr val="CC0099"/>
                </a:solidFill>
                <a:latin typeface="Arev Sans"/>
                <a:ea typeface="Arev Sans"/>
              </a:rPr>
              <a:t>χ</a:t>
            </a:r>
            <a:r>
              <a:rPr lang="de-DE" sz="2000" baseline="30000">
                <a:solidFill>
                  <a:srgbClr val="CC0099"/>
                </a:solidFill>
                <a:latin typeface="Arev Sans"/>
                <a:ea typeface="Arev Sans"/>
              </a:rPr>
              <a:t>2</a:t>
            </a:r>
            <a:r>
              <a:rPr lang="de-DE" sz="2000">
                <a:solidFill>
                  <a:srgbClr val="CC0099"/>
                </a:solidFill>
              </a:rPr>
              <a:t>&lt;200</a:t>
            </a:r>
          </a:p>
          <a:p>
            <a:pPr marL="457200" lvl="1" indent="0">
              <a:buNone/>
            </a:pPr>
            <a:r>
              <a:rPr lang="de-DE" sz="1200" smtClean="0">
                <a:ea typeface="Arev Sans" panose="020B0603030804020204" pitchFamily="34" charset="0"/>
              </a:rPr>
              <a:t/>
            </a:r>
            <a:br>
              <a:rPr lang="de-DE" sz="1200" smtClean="0">
                <a:ea typeface="Arev Sans" panose="020B0603030804020204" pitchFamily="34" charset="0"/>
              </a:rPr>
            </a:br>
            <a:endParaRPr lang="de-DE" sz="1200">
              <a:ea typeface="Arev Sans" panose="020B0603030804020204" pitchFamily="34" charset="0"/>
            </a:endParaRPr>
          </a:p>
          <a:p>
            <a:r>
              <a:rPr lang="de-DE">
                <a:solidFill>
                  <a:srgbClr val="0000FF"/>
                </a:solidFill>
              </a:rPr>
              <a:t>Preselection </a:t>
            </a:r>
            <a:r>
              <a:rPr lang="el-GR" sz="2000">
                <a:solidFill>
                  <a:srgbClr val="0000FF"/>
                </a:solidFill>
                <a:latin typeface="Arev Sans"/>
                <a:ea typeface="Arev Sans"/>
              </a:rPr>
              <a:t>μ</a:t>
            </a:r>
            <a:r>
              <a:rPr lang="de-DE" sz="2000" baseline="30000" smtClean="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+</a:t>
            </a:r>
            <a:r>
              <a:rPr lang="el-GR" sz="2000" smtClean="0">
                <a:solidFill>
                  <a:srgbClr val="0000FF"/>
                </a:solidFill>
                <a:latin typeface="Arev Sans"/>
                <a:ea typeface="Arev Sans"/>
              </a:rPr>
              <a:t>μ</a:t>
            </a:r>
            <a:r>
              <a:rPr lang="de-DE" sz="2000" baseline="3000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–</a:t>
            </a:r>
            <a:r>
              <a:rPr lang="de-DE" smtClean="0">
                <a:solidFill>
                  <a:srgbClr val="0000FF"/>
                </a:solidFill>
              </a:rPr>
              <a:t>:</a:t>
            </a:r>
            <a:endParaRPr lang="de-DE">
              <a:solidFill>
                <a:srgbClr val="0000FF"/>
              </a:solidFill>
            </a:endParaRPr>
          </a:p>
          <a:p>
            <a:pPr lvl="1"/>
            <a:r>
              <a:rPr lang="de-DE" sz="2000" smtClean="0"/>
              <a:t>Particle Identification       : </a:t>
            </a:r>
            <a:r>
              <a:rPr lang="de-DE" sz="2000" smtClean="0">
                <a:solidFill>
                  <a:srgbClr val="CC0099"/>
                </a:solidFill>
              </a:rPr>
              <a:t>MuonTight</a:t>
            </a:r>
            <a:r>
              <a:rPr lang="de-DE" sz="2000">
                <a:solidFill>
                  <a:srgbClr val="CC0099"/>
                </a:solidFill>
              </a:rPr>
              <a:t>, PionAll</a:t>
            </a:r>
            <a:br>
              <a:rPr lang="de-DE" sz="2000">
                <a:solidFill>
                  <a:srgbClr val="CC0099"/>
                </a:solidFill>
              </a:rPr>
            </a:br>
            <a:r>
              <a:rPr lang="de-DE" sz="1600"/>
              <a:t>(PidAlgoEmcBayes;PidAlgoDrc;PidAlgoDisc;PidAlgoStt;PidAlgoMdtHardCuts)</a:t>
            </a:r>
          </a:p>
          <a:p>
            <a:pPr lvl="1"/>
            <a:r>
              <a:rPr lang="de-DE" sz="2000"/>
              <a:t>J/</a:t>
            </a:r>
            <a:r>
              <a:rPr lang="el-GR" sz="2000">
                <a:ea typeface="Arev Sans"/>
              </a:rPr>
              <a:t>ψ</a:t>
            </a:r>
            <a:r>
              <a:rPr lang="de-DE" sz="2000">
                <a:ea typeface="Arev Sans"/>
              </a:rPr>
              <a:t> </a:t>
            </a:r>
            <a:r>
              <a:rPr lang="el-GR" sz="2000">
                <a:ea typeface="Arev Sans"/>
              </a:rPr>
              <a:t>→</a:t>
            </a:r>
            <a:r>
              <a:rPr lang="de-DE" sz="2000">
                <a:ea typeface="Arev Sans"/>
              </a:rPr>
              <a:t> </a:t>
            </a:r>
            <a:r>
              <a:rPr lang="el-GR" sz="2000">
                <a:ea typeface="Arev Sans"/>
              </a:rPr>
              <a:t>μ</a:t>
            </a:r>
            <a:r>
              <a:rPr lang="de-DE" sz="2000" baseline="30000">
                <a:ea typeface="Arev Sans" panose="020B0603030804020204" pitchFamily="34" charset="0"/>
              </a:rPr>
              <a:t>+</a:t>
            </a:r>
            <a:r>
              <a:rPr lang="el-GR" sz="2000">
                <a:ea typeface="Arev Sans"/>
              </a:rPr>
              <a:t>μ</a:t>
            </a:r>
            <a:r>
              <a:rPr lang="de-DE" sz="2000" baseline="30000">
                <a:ea typeface="Arev Sans" panose="020B0603030804020204" pitchFamily="34" charset="0"/>
              </a:rPr>
              <a:t>– </a:t>
            </a:r>
            <a:r>
              <a:rPr lang="de-DE" sz="2000" smtClean="0"/>
              <a:t>mass window: </a:t>
            </a:r>
            <a:r>
              <a:rPr lang="de-DE" sz="2000" smtClean="0">
                <a:solidFill>
                  <a:srgbClr val="CC0099"/>
                </a:solidFill>
              </a:rPr>
              <a:t>2.5 </a:t>
            </a:r>
            <a:r>
              <a:rPr lang="de-DE" sz="2000">
                <a:solidFill>
                  <a:srgbClr val="CC0099"/>
                </a:solidFill>
              </a:rPr>
              <a:t>&lt; </a:t>
            </a:r>
            <a:r>
              <a:rPr lang="de-DE" sz="2000" smtClean="0">
                <a:solidFill>
                  <a:srgbClr val="CC0099"/>
                </a:solidFill>
              </a:rPr>
              <a:t>m(</a:t>
            </a:r>
            <a:r>
              <a:rPr lang="el-GR" sz="2000">
                <a:solidFill>
                  <a:srgbClr val="CC0099"/>
                </a:solidFill>
                <a:latin typeface="Arev Sans"/>
                <a:ea typeface="Arev Sans"/>
              </a:rPr>
              <a:t>μ</a:t>
            </a:r>
            <a:r>
              <a:rPr lang="de-DE" sz="2000" baseline="30000">
                <a:solidFill>
                  <a:srgbClr val="CC0099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+</a:t>
            </a:r>
            <a:r>
              <a:rPr lang="el-GR" sz="2000">
                <a:solidFill>
                  <a:srgbClr val="CC0099"/>
                </a:solidFill>
                <a:latin typeface="Arev Sans"/>
                <a:ea typeface="Arev Sans"/>
              </a:rPr>
              <a:t>μ</a:t>
            </a:r>
            <a:r>
              <a:rPr lang="de-DE" sz="2000" baseline="30000">
                <a:solidFill>
                  <a:srgbClr val="CC0099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–</a:t>
            </a:r>
            <a:r>
              <a:rPr lang="de-DE" sz="2000" smtClean="0">
                <a:solidFill>
                  <a:srgbClr val="CC0099"/>
                </a:solidFill>
              </a:rPr>
              <a:t>) </a:t>
            </a:r>
            <a:r>
              <a:rPr lang="de-DE" sz="2000">
                <a:solidFill>
                  <a:srgbClr val="CC0099"/>
                </a:solidFill>
              </a:rPr>
              <a:t>&lt; 3.4 GeV/c</a:t>
            </a:r>
            <a:r>
              <a:rPr lang="de-DE" sz="2000" baseline="30000">
                <a:solidFill>
                  <a:srgbClr val="CC0099"/>
                </a:solidFill>
              </a:rPr>
              <a:t>2</a:t>
            </a:r>
          </a:p>
          <a:p>
            <a:pPr lvl="1"/>
            <a:r>
              <a:rPr lang="el-GR" sz="2000">
                <a:latin typeface="Arev Sans" panose="020B0603030804020204" pitchFamily="34" charset="0"/>
                <a:ea typeface="Arev Sans" panose="020B0603030804020204" pitchFamily="34" charset="0"/>
              </a:rPr>
              <a:t>ρ</a:t>
            </a:r>
            <a:r>
              <a:rPr lang="de-DE" sz="2000" baseline="30000">
                <a:latin typeface="Arev Sans" panose="020B0603030804020204" pitchFamily="34" charset="0"/>
                <a:ea typeface="Arev Sans" panose="020B0603030804020204" pitchFamily="34" charset="0"/>
              </a:rPr>
              <a:t>0</a:t>
            </a:r>
            <a:r>
              <a:rPr lang="el-GR" sz="2000">
                <a:latin typeface="Arev Sans" panose="020B0603030804020204" pitchFamily="34" charset="0"/>
                <a:ea typeface="Arev Sans" panose="020B0603030804020204" pitchFamily="34" charset="0"/>
              </a:rPr>
              <a:t> </a:t>
            </a:r>
            <a:r>
              <a:rPr lang="el-GR" sz="2000">
                <a:ea typeface="Arev Sans"/>
              </a:rPr>
              <a:t>→ </a:t>
            </a:r>
            <a:r>
              <a:rPr lang="el-GR" sz="2000">
                <a:latin typeface="Arev Sans" panose="020B0603030804020204" pitchFamily="34" charset="0"/>
                <a:ea typeface="Arev Sans" panose="020B0603030804020204" pitchFamily="34" charset="0"/>
              </a:rPr>
              <a:t>π</a:t>
            </a:r>
            <a:r>
              <a:rPr lang="de-DE" sz="2000" baseline="30000">
                <a:latin typeface="Arev Sans" panose="020B0603030804020204" pitchFamily="34" charset="0"/>
                <a:ea typeface="Arev Sans" panose="020B0603030804020204" pitchFamily="34" charset="0"/>
              </a:rPr>
              <a:t>+</a:t>
            </a:r>
            <a:r>
              <a:rPr lang="el-GR" sz="2000">
                <a:latin typeface="Arev Sans" panose="020B0603030804020204" pitchFamily="34" charset="0"/>
                <a:ea typeface="Arev Sans" panose="020B0603030804020204" pitchFamily="34" charset="0"/>
              </a:rPr>
              <a:t>π</a:t>
            </a:r>
            <a:r>
              <a:rPr lang="de-DE" sz="2000" baseline="30000">
                <a:latin typeface="Arev Sans" panose="020B0603030804020204" pitchFamily="34" charset="0"/>
                <a:ea typeface="Arev Sans" panose="020B0603030804020204" pitchFamily="34" charset="0"/>
              </a:rPr>
              <a:t>– </a:t>
            </a:r>
            <a:r>
              <a:rPr lang="de-DE" sz="2000">
                <a:ea typeface="Arev Sans" panose="020B0603030804020204" pitchFamily="34" charset="0"/>
              </a:rPr>
              <a:t>mass window: </a:t>
            </a:r>
            <a:r>
              <a:rPr lang="de-DE" sz="2000" smtClean="0">
                <a:solidFill>
                  <a:srgbClr val="CC0099"/>
                </a:solidFill>
                <a:ea typeface="Arev Sans" panose="020B0603030804020204" pitchFamily="34" charset="0"/>
              </a:rPr>
              <a:t>0.27 </a:t>
            </a:r>
            <a:r>
              <a:rPr lang="de-DE" sz="2000">
                <a:solidFill>
                  <a:srgbClr val="CC0099"/>
                </a:solidFill>
              </a:rPr>
              <a:t>&lt; m(</a:t>
            </a:r>
            <a:r>
              <a:rPr lang="el-GR" sz="2000">
                <a:solidFill>
                  <a:srgbClr val="CC0099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π</a:t>
            </a:r>
            <a:r>
              <a:rPr lang="de-DE" sz="2000" baseline="30000">
                <a:solidFill>
                  <a:srgbClr val="CC0099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+</a:t>
            </a:r>
            <a:r>
              <a:rPr lang="el-GR" sz="2000">
                <a:solidFill>
                  <a:srgbClr val="CC0099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π</a:t>
            </a:r>
            <a:r>
              <a:rPr lang="de-DE" sz="2000" baseline="30000">
                <a:solidFill>
                  <a:srgbClr val="CC0099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–</a:t>
            </a:r>
            <a:r>
              <a:rPr lang="de-DE" sz="2000">
                <a:solidFill>
                  <a:srgbClr val="CC0099"/>
                </a:solidFill>
              </a:rPr>
              <a:t>) &lt; 1.0 GeV/c</a:t>
            </a:r>
            <a:r>
              <a:rPr lang="de-DE" sz="2000" baseline="30000">
                <a:solidFill>
                  <a:srgbClr val="CC0099"/>
                </a:solidFill>
              </a:rPr>
              <a:t>2</a:t>
            </a:r>
          </a:p>
          <a:p>
            <a:pPr lvl="1"/>
            <a:r>
              <a:rPr lang="de-DE" sz="2000" smtClean="0">
                <a:latin typeface="Arev Sans"/>
                <a:ea typeface="Arev Sans"/>
              </a:rPr>
              <a:t></a:t>
            </a:r>
            <a:r>
              <a:rPr lang="de-DE" sz="2000">
                <a:latin typeface="Arev Sans" panose="020B0603030804020204" pitchFamily="34" charset="0"/>
                <a:ea typeface="Arev Sans" panose="020B0603030804020204" pitchFamily="34" charset="0"/>
              </a:rPr>
              <a:t>p </a:t>
            </a:r>
            <a:r>
              <a:rPr lang="el-GR" sz="2000">
                <a:ea typeface="Arev Sans"/>
              </a:rPr>
              <a:t>→</a:t>
            </a:r>
            <a:r>
              <a:rPr lang="de-DE" sz="2000">
                <a:ea typeface="Arev Sans"/>
              </a:rPr>
              <a:t> </a:t>
            </a:r>
            <a:r>
              <a:rPr lang="de-DE" sz="2000"/>
              <a:t>J/</a:t>
            </a:r>
            <a:r>
              <a:rPr lang="el-GR" sz="2000">
                <a:ea typeface="Arev Sans"/>
              </a:rPr>
              <a:t>ψ</a:t>
            </a:r>
            <a:r>
              <a:rPr lang="de-DE" sz="2000">
                <a:ea typeface="Arev Sans"/>
              </a:rPr>
              <a:t> </a:t>
            </a:r>
            <a:r>
              <a:rPr lang="el-GR" sz="2000">
                <a:ea typeface="Arev Sans" panose="020B0603030804020204" pitchFamily="34" charset="0"/>
              </a:rPr>
              <a:t>ρ</a:t>
            </a:r>
            <a:r>
              <a:rPr lang="de-DE" sz="2000" baseline="30000">
                <a:ea typeface="Arev Sans" panose="020B0603030804020204" pitchFamily="34" charset="0"/>
              </a:rPr>
              <a:t>0 </a:t>
            </a:r>
            <a:r>
              <a:rPr lang="de-DE" sz="2000">
                <a:ea typeface="Arev Sans" panose="020B0603030804020204" pitchFamily="34" charset="0"/>
              </a:rPr>
              <a:t>4C fit           : </a:t>
            </a:r>
            <a:r>
              <a:rPr lang="el-GR" sz="2000" smtClean="0">
                <a:solidFill>
                  <a:srgbClr val="CC0099"/>
                </a:solidFill>
                <a:latin typeface="Arev Sans"/>
                <a:ea typeface="Arev Sans"/>
              </a:rPr>
              <a:t>χ</a:t>
            </a:r>
            <a:r>
              <a:rPr lang="de-DE" sz="2000" baseline="30000" smtClean="0">
                <a:solidFill>
                  <a:srgbClr val="CC0099"/>
                </a:solidFill>
                <a:latin typeface="Arev Sans"/>
                <a:ea typeface="Arev Sans"/>
              </a:rPr>
              <a:t>2</a:t>
            </a:r>
            <a:r>
              <a:rPr lang="de-DE" sz="2000" smtClean="0">
                <a:solidFill>
                  <a:srgbClr val="CC0099"/>
                </a:solidFill>
              </a:rPr>
              <a:t>&lt;100</a:t>
            </a:r>
            <a:endParaRPr lang="de-DE" sz="2000">
              <a:solidFill>
                <a:srgbClr val="CC0099"/>
              </a:solidFill>
            </a:endParaRPr>
          </a:p>
          <a:p>
            <a:pPr lvl="1"/>
            <a:endParaRPr lang="de-DE" sz="2000">
              <a:ea typeface="Arev Sans" panose="020B0603030804020204" pitchFamily="34" charset="0"/>
            </a:endParaRPr>
          </a:p>
          <a:p>
            <a:pPr lvl="1"/>
            <a:endParaRPr lang="de-DE" sz="2000" smtClean="0"/>
          </a:p>
          <a:p>
            <a:pPr marL="457200" lvl="1" indent="0">
              <a:buNone/>
            </a:pPr>
            <a:endParaRPr lang="de-DE" sz="160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01. 12. 2015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X(3872) scan reloaded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4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6,0386"/>
  <p:tag name="ORIGINALWIDTH" val="1782,249"/>
  <p:tag name="LATEXADDIN" val="\documentclass{article}&#10;\usepackage{amsmath}&#10;\pagestyle{empty}&#10;\begin{document}&#10;&#10;\[&#10;\frac{S}{N} = \frac{\sigma_S \cdot\varepsilon_S}{\sigma_B \cdot\varepsilon_B}\cdot BR_{J/\psi}\cdot BR_X&#10;\stackrel{!}{\ge} 1&#10;\]&#10;&#10;&#10;\end{document}"/>
  <p:tag name="IGUANATEXSIZE" val="20"/>
  <p:tag name="IGUANATEXCURSOR" val="151"/>
  <p:tag name="TRANSPARENCY" val="Wahr"/>
  <p:tag name="FILENAME" val=""/>
  <p:tag name="INPUTTYPE" val="0"/>
  <p:tag name="LATEXENGINEID" val="1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4,5342"/>
  <p:tag name="ORIGINALWIDTH" val="2416,837"/>
  <p:tag name="LATEXADDIN" val="\documentclass{article}&#10;\usepackage{amsmath}&#10;\pagestyle{empty}&#10;\begin{document}&#10;&#10;\[&#10;\Rightarrow \varepsilon_B &lt; \frac{\sigma_S\cdot \varepsilon_S}{\sigma_B} \cdot BR_{J/\psi}\cdot BR_X = 6.5\cdot 10^{-10}&#10;\]&#10;&#10;&#10;\end{document}"/>
  <p:tag name="IGUANATEXSIZE" val="20"/>
  <p:tag name="IGUANATEXCURSOR" val="189"/>
  <p:tag name="TRANSPARENCY" val="Wahr"/>
  <p:tag name="FILENAME" val=""/>
  <p:tag name="INPUTTYPE" val="0"/>
  <p:tag name="LATEXENGINEID" val="1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,2696"/>
  <p:tag name="ORIGINALWIDTH" val="1349,438"/>
  <p:tag name="LATEXADDIN" val="\documentclass{article}&#10;\usepackage{amsmath}&#10;\pagestyle{empty}&#10;\begin{document}&#10;&#10;\[&#10;\Rightarrow N_B &gt; 1/\epsilon_B = 1.5\cdot 10^9&#10;\]&#10;&#10;&#10;\end{document}"/>
  <p:tag name="IGUANATEXSIZE" val="20"/>
  <p:tag name="IGUANATEXCURSOR" val="120"/>
  <p:tag name="TRANSPARENCY" val="Wahr"/>
  <p:tag name="FILENAME" val=""/>
  <p:tag name="INPUTTYPE" val="0"/>
  <p:tag name="LATEXENGINEID" val="1"/>
  <p:tag name="TEMPFOLDER" val="c:\temp\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2404</Words>
  <Application>Microsoft Office PowerPoint</Application>
  <PresentationFormat>Bildschirmpräsentation (4:3)</PresentationFormat>
  <Paragraphs>588</Paragraphs>
  <Slides>37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3" baseType="lpstr">
      <vt:lpstr>Arial</vt:lpstr>
      <vt:lpstr>Calibri</vt:lpstr>
      <vt:lpstr>Symbol</vt:lpstr>
      <vt:lpstr>Arev Sans</vt:lpstr>
      <vt:lpstr>Cambria Math</vt:lpstr>
      <vt:lpstr>Larissa-Design</vt:lpstr>
      <vt:lpstr>X(3872)-Scan  Reloaded</vt:lpstr>
      <vt:lpstr>Idea</vt:lpstr>
      <vt:lpstr>Molecular Picture (Hanhart et al)</vt:lpstr>
      <vt:lpstr>Lineshapes for different Ef</vt:lpstr>
      <vt:lpstr>Reconstruction Part</vt:lpstr>
      <vt:lpstr>Parameters</vt:lpstr>
      <vt:lpstr>Software and Data</vt:lpstr>
      <vt:lpstr>Background Prefilter QA</vt:lpstr>
      <vt:lpstr>Signal Reconstruction</vt:lpstr>
      <vt:lpstr>Correlation M(ℓ+ℓ–) vs. M(π+π–)</vt:lpstr>
      <vt:lpstr>Correlation M(ℓ+ℓ–) vs. M(π+π–)</vt:lpstr>
      <vt:lpstr>p System after Preselection</vt:lpstr>
      <vt:lpstr>Final Selection Criteria</vt:lpstr>
      <vt:lpstr>Final Selection Results</vt:lpstr>
      <vt:lpstr>Energy Scan Part</vt:lpstr>
      <vt:lpstr>Possible Approaches</vt:lpstr>
      <vt:lpstr>Uncertainty Assumptions for Scan</vt:lpstr>
      <vt:lpstr>Procedure for Individual Scan</vt:lpstr>
      <vt:lpstr>Lineshape Examples</vt:lpstr>
      <vt:lpstr>Generated J/ψ Plots Examples</vt:lpstr>
      <vt:lpstr>Illustration for Scan</vt:lpstr>
      <vt:lpstr>Investigated Scenarios</vt:lpstr>
      <vt:lpstr>Scan Examples Breit Wigner</vt:lpstr>
      <vt:lpstr>Scan Examples Molecule Lineshape</vt:lpstr>
      <vt:lpstr>Sensitivities Breit-Wigner Γ (31 x 2d) </vt:lpstr>
      <vt:lpstr>Sensitivities Molecule Lineshapes (31 x 2d)</vt:lpstr>
      <vt:lpstr>Probability of Mismatch (31x2d)</vt:lpstr>
      <vt:lpstr>Summary</vt:lpstr>
      <vt:lpstr>BACKUP</vt:lpstr>
      <vt:lpstr>Background Prefilter</vt:lpstr>
      <vt:lpstr>Final Selection J/ψ → e+e– Channel</vt:lpstr>
      <vt:lpstr>Final Selection J/ψ → μ+μ– Channel</vt:lpstr>
      <vt:lpstr>Criteria for J/ψ → e+e– Channel</vt:lpstr>
      <vt:lpstr>Criteria for J/ψ → μ+μ– Channel</vt:lpstr>
      <vt:lpstr>Flatness Check of Cuts</vt:lpstr>
      <vt:lpstr>Flatness Check of Cuts</vt:lpstr>
      <vt:lpstr>Sensitivities Molecule Lineshapes (31 x 2d)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X-Scan reloaded</dc:title>
  <dc:creator>klausg</dc:creator>
  <cp:lastModifiedBy>klausg</cp:lastModifiedBy>
  <cp:revision>517</cp:revision>
  <dcterms:created xsi:type="dcterms:W3CDTF">2011-05-24T10:52:51Z</dcterms:created>
  <dcterms:modified xsi:type="dcterms:W3CDTF">2015-12-01T07:40:55Z</dcterms:modified>
</cp:coreProperties>
</file>