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76" r:id="rId4"/>
    <p:sldId id="278" r:id="rId5"/>
    <p:sldId id="277" r:id="rId6"/>
    <p:sldId id="279" r:id="rId7"/>
    <p:sldId id="270" r:id="rId8"/>
    <p:sldId id="269" r:id="rId9"/>
    <p:sldId id="282" r:id="rId10"/>
    <p:sldId id="281" r:id="rId11"/>
    <p:sldId id="283" r:id="rId12"/>
    <p:sldId id="280" r:id="rId13"/>
    <p:sldId id="273" r:id="rId14"/>
    <p:sldId id="275" r:id="rId15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0" autoAdjust="0"/>
    <p:restoredTop sz="86420" autoAdjust="0"/>
  </p:normalViewPr>
  <p:slideViewPr>
    <p:cSldViewPr>
      <p:cViewPr varScale="1">
        <p:scale>
          <a:sx n="52" d="100"/>
          <a:sy n="52" d="100"/>
        </p:scale>
        <p:origin x="-636" y="-90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29.11.2015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6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6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6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6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8038" y="2708920"/>
            <a:ext cx="7258907" cy="792088"/>
          </a:xfrm>
          <a:prstGeom prst="rect">
            <a:avLst/>
          </a:prstGeom>
        </p:spPr>
        <p:txBody>
          <a:bodyPr/>
          <a:lstStyle>
            <a:lvl1pPr algn="l">
              <a:defRPr lang="de-DE" sz="4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3501008"/>
            <a:ext cx="7272808" cy="576064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Untertitel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7795" y="4869160"/>
            <a:ext cx="6490509" cy="57606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None/>
              <a:def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Autor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42129" y="1916832"/>
            <a:ext cx="7488832" cy="4209331"/>
          </a:xfrm>
          <a:prstGeom prst="rect">
            <a:avLst/>
          </a:prstGeom>
        </p:spPr>
        <p:txBody>
          <a:bodyPr lIns="0" tIns="0"/>
          <a:lstStyle>
            <a:lvl1pPr marL="0" indent="0">
              <a:spcAft>
                <a:spcPts val="500"/>
              </a:spcAft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5408353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755650" y="2852738"/>
            <a:ext cx="3600450" cy="230445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5408551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3"/>
          </p:nvPr>
        </p:nvSpPr>
        <p:spPr>
          <a:xfrm>
            <a:off x="4788024" y="2852936"/>
            <a:ext cx="3600450" cy="230445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5408353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5408551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4"/>
          </p:nvPr>
        </p:nvSpPr>
        <p:spPr>
          <a:xfrm>
            <a:off x="755650" y="2852936"/>
            <a:ext cx="3600326" cy="230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25"/>
          </p:nvPr>
        </p:nvSpPr>
        <p:spPr>
          <a:xfrm>
            <a:off x="4788024" y="2852936"/>
            <a:ext cx="3600326" cy="230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28038" y="2708920"/>
            <a:ext cx="7632394" cy="792088"/>
          </a:xfrm>
        </p:spPr>
        <p:txBody>
          <a:bodyPr/>
          <a:lstStyle/>
          <a:p>
            <a:r>
              <a:rPr lang="de-DE" sz="3200" kern="1200" dirty="0" smtClean="0">
                <a:solidFill>
                  <a:schemeClr val="bg1"/>
                </a:solidFill>
                <a:effectLst/>
              </a:rPr>
              <a:t>PANDA LV. </a:t>
            </a:r>
            <a:r>
              <a:rPr lang="de-DE" sz="3200" kern="1200" dirty="0" err="1" smtClean="0">
                <a:solidFill>
                  <a:schemeClr val="bg1"/>
                </a:solidFill>
                <a:effectLst/>
              </a:rPr>
              <a:t>Collaboration</a:t>
            </a:r>
            <a:r>
              <a:rPr lang="de-DE" sz="3200" kern="1200" dirty="0" smtClean="0">
                <a:solidFill>
                  <a:schemeClr val="bg1"/>
                </a:solidFill>
                <a:effectLst/>
              </a:rPr>
              <a:t> Meeting - Wien</a:t>
            </a:r>
            <a:endParaRPr lang="de-DE" sz="3200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kern="1200" dirty="0" smtClean="0">
                <a:solidFill>
                  <a:schemeClr val="bg1"/>
                </a:solidFill>
                <a:effectLst/>
              </a:rPr>
              <a:t>FEM Simulation – </a:t>
            </a:r>
            <a:r>
              <a:rPr lang="de-DE" sz="2800" kern="1200" dirty="0" err="1" smtClean="0">
                <a:solidFill>
                  <a:schemeClr val="bg1"/>
                </a:solidFill>
                <a:effectLst/>
              </a:rPr>
              <a:t>strip</a:t>
            </a:r>
            <a:r>
              <a:rPr lang="de-DE" sz="2800" kern="1200" dirty="0" smtClean="0">
                <a:solidFill>
                  <a:schemeClr val="bg1"/>
                </a:solidFill>
                <a:effectLst/>
              </a:rPr>
              <a:t> </a:t>
            </a:r>
            <a:r>
              <a:rPr lang="de-DE" sz="2800" kern="1200" dirty="0" err="1" smtClean="0">
                <a:solidFill>
                  <a:schemeClr val="bg1"/>
                </a:solidFill>
                <a:effectLst/>
              </a:rPr>
              <a:t>barrel</a:t>
            </a:r>
            <a:r>
              <a:rPr lang="de-DE" sz="2800" kern="1200" dirty="0" smtClean="0">
                <a:solidFill>
                  <a:schemeClr val="bg1"/>
                </a:solidFill>
                <a:effectLst/>
              </a:rPr>
              <a:t> </a:t>
            </a:r>
            <a:r>
              <a:rPr lang="de-DE" sz="2800" kern="1200" dirty="0" err="1" smtClean="0">
                <a:solidFill>
                  <a:schemeClr val="bg1"/>
                </a:solidFill>
                <a:effectLst/>
              </a:rPr>
              <a:t>staves</a:t>
            </a:r>
            <a:endParaRPr lang="de-DE" sz="28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99592" y="5526166"/>
            <a:ext cx="6984776" cy="576064"/>
          </a:xfrm>
        </p:spPr>
        <p:txBody>
          <a:bodyPr/>
          <a:lstStyle/>
          <a:p>
            <a:r>
              <a:rPr lang="de-DE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30.10.2015   </a:t>
            </a:r>
            <a:r>
              <a:rPr lang="de-DE" dirty="0" smtClean="0"/>
              <a:t>D. Grunwald, V</a:t>
            </a:r>
            <a:r>
              <a:rPr lang="de-DE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de-DE" sz="14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Fracassi</a:t>
            </a:r>
            <a:r>
              <a:rPr lang="de-DE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E. Rosenthal, </a:t>
            </a:r>
            <a:r>
              <a:rPr lang="de-DE" dirty="0" err="1" smtClean="0"/>
              <a:t>S.Wolf</a:t>
            </a:r>
            <a:r>
              <a:rPr lang="de-DE" dirty="0" smtClean="0"/>
              <a:t>, </a:t>
            </a:r>
            <a:r>
              <a:rPr lang="de-DE" sz="1400" kern="120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S. </a:t>
            </a:r>
            <a:r>
              <a:rPr lang="de-DE" sz="1400" kern="1200" dirty="0" err="1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Schoenen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80" y="6103385"/>
            <a:ext cx="972220" cy="7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5224"/>
            <a:ext cx="6146044" cy="41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MVD- Disk</a:t>
            </a:r>
            <a:endParaRPr lang="en-US" dirty="0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728682" y="980792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z="2000" dirty="0" smtClean="0"/>
              <a:t>Modul Long </a:t>
            </a:r>
            <a:r>
              <a:rPr lang="de-DE" sz="2000" dirty="0" err="1" smtClean="0"/>
              <a:t>with</a:t>
            </a:r>
            <a:r>
              <a:rPr lang="de-DE" sz="2000" dirty="0" smtClean="0"/>
              <a:t> Flex PCB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728682" y="4077072"/>
            <a:ext cx="11592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Flex PCB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</p:cNvCxnSpPr>
          <p:nvPr/>
        </p:nvCxnSpPr>
        <p:spPr>
          <a:xfrm flipV="1">
            <a:off x="1887974" y="3356992"/>
            <a:ext cx="3044066" cy="90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537309" y="5157192"/>
            <a:ext cx="180049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Separating</a:t>
            </a:r>
            <a:r>
              <a:rPr lang="de-DE" dirty="0" smtClean="0"/>
              <a:t> Line</a:t>
            </a:r>
            <a:endParaRPr lang="de-DE" dirty="0"/>
          </a:p>
        </p:txBody>
      </p:sp>
      <p:cxnSp>
        <p:nvCxnSpPr>
          <p:cNvPr id="12" name="Gerade Verbindung 11"/>
          <p:cNvCxnSpPr>
            <a:stCxn id="10" idx="1"/>
          </p:cNvCxnSpPr>
          <p:nvPr/>
        </p:nvCxnSpPr>
        <p:spPr>
          <a:xfrm flipH="1" flipV="1">
            <a:off x="5652120" y="4077072"/>
            <a:ext cx="885189" cy="126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983730" cy="44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MVD- Disk</a:t>
            </a:r>
            <a:endParaRPr lang="en-US" dirty="0"/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728682" y="980792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z="2000" dirty="0"/>
              <a:t>Modul Long </a:t>
            </a:r>
            <a:r>
              <a:rPr lang="de-DE" sz="2000" dirty="0" err="1"/>
              <a:t>with</a:t>
            </a:r>
            <a:r>
              <a:rPr lang="de-DE" sz="2000" dirty="0"/>
              <a:t> Flex </a:t>
            </a:r>
            <a:r>
              <a:rPr lang="de-DE" sz="2000" dirty="0" smtClean="0"/>
              <a:t>PCB – 18°C – </a:t>
            </a:r>
            <a:r>
              <a:rPr lang="de-DE" sz="2000" dirty="0" err="1" smtClean="0"/>
              <a:t>Contacts</a:t>
            </a:r>
            <a:r>
              <a:rPr lang="de-DE" sz="2000" dirty="0" smtClean="0"/>
              <a:t> ideal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92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3686"/>
            <a:ext cx="6968490" cy="4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MVD- Disk</a:t>
            </a:r>
            <a:endParaRPr lang="en-US" dirty="0"/>
          </a:p>
        </p:txBody>
      </p:sp>
      <p:sp>
        <p:nvSpPr>
          <p:cNvPr id="10" name="Titel 5"/>
          <p:cNvSpPr txBox="1">
            <a:spLocks/>
          </p:cNvSpPr>
          <p:nvPr/>
        </p:nvSpPr>
        <p:spPr>
          <a:xfrm>
            <a:off x="728682" y="980792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z="2000" dirty="0"/>
              <a:t>Modul Long </a:t>
            </a:r>
            <a:r>
              <a:rPr lang="de-DE" sz="2000" dirty="0" err="1"/>
              <a:t>with</a:t>
            </a:r>
            <a:r>
              <a:rPr lang="de-DE" sz="2000" dirty="0"/>
              <a:t> Flex </a:t>
            </a:r>
            <a:r>
              <a:rPr lang="de-DE" sz="2000" dirty="0" smtClean="0"/>
              <a:t>PCB – 18°C – </a:t>
            </a:r>
            <a:r>
              <a:rPr lang="de-DE" sz="2000" dirty="0" err="1" smtClean="0"/>
              <a:t>Glue</a:t>
            </a:r>
            <a:r>
              <a:rPr lang="de-DE" sz="2000" dirty="0" smtClean="0"/>
              <a:t> 0,3 / 0,1 [W/</a:t>
            </a:r>
            <a:r>
              <a:rPr lang="de-DE" sz="2000" dirty="0" err="1" smtClean="0"/>
              <a:t>mK</a:t>
            </a:r>
            <a:r>
              <a:rPr lang="de-DE" sz="2000" dirty="0" smtClean="0"/>
              <a:t>]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875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0" y="2073622"/>
            <a:ext cx="4042202" cy="30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04971" y="484792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deformation scale factor: 60 x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95" y="2121546"/>
            <a:ext cx="3733593" cy="27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39265" y="177629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</a:t>
            </a:r>
            <a:r>
              <a:rPr lang="de-DE" dirty="0" smtClean="0"/>
              <a:t>riginal </a:t>
            </a:r>
            <a:r>
              <a:rPr lang="de-DE" dirty="0" err="1" smtClean="0"/>
              <a:t>positions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037219" y="1776298"/>
            <a:ext cx="180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optimal </a:t>
            </a:r>
            <a:r>
              <a:rPr lang="de-DE" dirty="0" err="1" smtClean="0"/>
              <a:t>positions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idx="1"/>
          </p:nvPr>
        </p:nvSpPr>
        <p:spPr>
          <a:xfrm>
            <a:off x="728682" y="1331476"/>
            <a:ext cx="8136904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>Calculation with all parts rigid except pixel disc Turin</a:t>
            </a:r>
            <a:endParaRPr lang="en-US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544280" y="5169966"/>
            <a:ext cx="83482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new arrangement of the PEEK-holders has also positive effects onto the deformation inside the pixel disc: less bending of the POCO-foam plates, lower reaction forces transmitted by PEEK-holder</a:t>
            </a:r>
            <a:endParaRPr lang="en-US" dirty="0"/>
          </a:p>
        </p:txBody>
      </p:sp>
      <p:sp>
        <p:nvSpPr>
          <p:cNvPr id="14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MVD - Support </a:t>
            </a:r>
            <a:r>
              <a:rPr lang="de-DE" dirty="0" err="1"/>
              <a:t>Structure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483836" y="617102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</a:rPr>
              <a:t>Stephan Schönen  (s.schoenen@fz-juelich.de)</a:t>
            </a:r>
            <a:endParaRPr lang="de-D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89084" cy="46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54962" y="2961924"/>
            <a:ext cx="7502279" cy="6831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sz="4000" dirty="0" err="1" smtClean="0"/>
              <a:t>Thank</a:t>
            </a:r>
            <a:r>
              <a:rPr lang="de-DE" sz="4000" dirty="0" smtClean="0"/>
              <a:t> </a:t>
            </a:r>
            <a:r>
              <a:rPr lang="de-DE" sz="4000" dirty="0" err="1" smtClean="0"/>
              <a:t>you</a:t>
            </a:r>
            <a:r>
              <a:rPr lang="de-DE" sz="4000" dirty="0" smtClean="0"/>
              <a:t> </a:t>
            </a:r>
            <a:r>
              <a:rPr lang="de-DE" sz="4000" dirty="0" err="1" smtClean="0"/>
              <a:t>for</a:t>
            </a:r>
            <a:r>
              <a:rPr lang="de-DE" sz="4000" dirty="0" smtClean="0"/>
              <a:t> </a:t>
            </a:r>
            <a:r>
              <a:rPr lang="de-DE" sz="4000" dirty="0" err="1" smtClean="0"/>
              <a:t>your</a:t>
            </a:r>
            <a:r>
              <a:rPr lang="de-DE" sz="4000" dirty="0" smtClean="0"/>
              <a:t> </a:t>
            </a:r>
            <a:r>
              <a:rPr lang="de-DE" sz="4000" dirty="0" err="1" smtClean="0"/>
              <a:t>attention</a:t>
            </a:r>
            <a:r>
              <a:rPr lang="de-DE" sz="4000" smtClean="0"/>
              <a:t>!</a:t>
            </a:r>
            <a:endParaRPr lang="de-DE" sz="4000" dirty="0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MVD- Barrel Stave and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55938" y="620688"/>
            <a:ext cx="6579622" cy="576000"/>
          </a:xfrm>
        </p:spPr>
        <p:txBody>
          <a:bodyPr/>
          <a:lstStyle/>
          <a:p>
            <a:r>
              <a:rPr lang="en-US" dirty="0" smtClean="0"/>
              <a:t>MVD - Stave </a:t>
            </a:r>
            <a:r>
              <a:rPr lang="en-US" dirty="0"/>
              <a:t>BL 4 </a:t>
            </a:r>
            <a:r>
              <a:rPr lang="en-US" dirty="0" smtClean="0"/>
              <a:t>-Test </a:t>
            </a:r>
            <a:r>
              <a:rPr lang="en-US" dirty="0"/>
              <a:t>Part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30.10.2015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" y="1988840"/>
            <a:ext cx="8436843" cy="42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539552" y="5741393"/>
            <a:ext cx="1368152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Top Side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580112" y="5134842"/>
            <a:ext cx="603050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CFRP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94412" y="4747210"/>
            <a:ext cx="833883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Flex PCB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555776" y="4213534"/>
            <a:ext cx="824265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Resistors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7380312" y="5576317"/>
            <a:ext cx="739305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C-</a:t>
            </a:r>
            <a:r>
              <a:rPr lang="de-DE" sz="1200" dirty="0" err="1" smtClean="0"/>
              <a:t>Foam</a:t>
            </a:r>
            <a:endParaRPr lang="de-DE" sz="12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6228184" y="3212976"/>
            <a:ext cx="745717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Rohacel</a:t>
            </a:r>
            <a:endParaRPr lang="de-DE" sz="1200" dirty="0"/>
          </a:p>
        </p:txBody>
      </p:sp>
      <p:cxnSp>
        <p:nvCxnSpPr>
          <p:cNvPr id="23" name="Gerade Verbindung 22"/>
          <p:cNvCxnSpPr>
            <a:stCxn id="21" idx="2"/>
          </p:cNvCxnSpPr>
          <p:nvPr/>
        </p:nvCxnSpPr>
        <p:spPr>
          <a:xfrm flipH="1">
            <a:off x="6393157" y="3489975"/>
            <a:ext cx="207886" cy="3710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8" idx="0"/>
          </p:cNvCxnSpPr>
          <p:nvPr/>
        </p:nvCxnSpPr>
        <p:spPr>
          <a:xfrm flipV="1">
            <a:off x="7749965" y="5116543"/>
            <a:ext cx="62395" cy="459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784456" y="3676382"/>
            <a:ext cx="490840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Pipe</a:t>
            </a:r>
            <a:endParaRPr lang="de-DE" sz="1200" dirty="0"/>
          </a:p>
        </p:txBody>
      </p:sp>
      <p:cxnSp>
        <p:nvCxnSpPr>
          <p:cNvPr id="1024" name="Gerade Verbindung 1023"/>
          <p:cNvCxnSpPr/>
          <p:nvPr/>
        </p:nvCxnSpPr>
        <p:spPr>
          <a:xfrm flipH="1">
            <a:off x="8028384" y="4045714"/>
            <a:ext cx="79237" cy="107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Gerade Verbindung 1035"/>
          <p:cNvCxnSpPr/>
          <p:nvPr/>
        </p:nvCxnSpPr>
        <p:spPr>
          <a:xfrm flipV="1">
            <a:off x="5986633" y="4747210"/>
            <a:ext cx="313559" cy="369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Gerade Verbindung 1037"/>
          <p:cNvCxnSpPr>
            <a:stCxn id="16" idx="0"/>
          </p:cNvCxnSpPr>
          <p:nvPr/>
        </p:nvCxnSpPr>
        <p:spPr>
          <a:xfrm flipV="1">
            <a:off x="4511354" y="4221088"/>
            <a:ext cx="636710" cy="52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Gerade Verbindung 1039"/>
          <p:cNvCxnSpPr>
            <a:stCxn id="17" idx="0"/>
          </p:cNvCxnSpPr>
          <p:nvPr/>
        </p:nvCxnSpPr>
        <p:spPr>
          <a:xfrm flipV="1">
            <a:off x="2967909" y="3596820"/>
            <a:ext cx="734335" cy="616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2" name="Tabelle 10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29230"/>
              </p:ext>
            </p:extLst>
          </p:nvPr>
        </p:nvGraphicFramePr>
        <p:xfrm>
          <a:off x="5882580" y="1052736"/>
          <a:ext cx="3009900" cy="140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00"/>
                <a:gridCol w="825500"/>
                <a:gridCol w="5334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Stainless</a:t>
                      </a:r>
                      <a:r>
                        <a:rPr lang="de-DE" sz="1200" u="none" strike="noStrike" dirty="0">
                          <a:effectLst/>
                        </a:rPr>
                        <a:t> Steel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13,8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Ceramic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60,5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Carbon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Foam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245/70/70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Rohacell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0,03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CFRP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0,3/8/8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Flex PCB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(Polyethylen)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1,2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W/</a:t>
                      </a:r>
                      <a:r>
                        <a:rPr lang="de-DE" sz="1200" u="none" strike="noStrike" dirty="0" err="1">
                          <a:effectLst/>
                        </a:rPr>
                        <a:t>mK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88000" cy="576000"/>
          </a:xfrm>
        </p:spPr>
        <p:txBody>
          <a:bodyPr/>
          <a:lstStyle/>
          <a:p>
            <a:r>
              <a:rPr lang="de-DE" dirty="0" smtClean="0"/>
              <a:t>MVD – </a:t>
            </a:r>
            <a:r>
              <a:rPr lang="de-DE" dirty="0" err="1" smtClean="0"/>
              <a:t>Stave</a:t>
            </a:r>
            <a:r>
              <a:rPr lang="de-DE" dirty="0" smtClean="0"/>
              <a:t> BL4 – Test </a:t>
            </a:r>
            <a:r>
              <a:rPr lang="de-DE" dirty="0" err="1" smtClean="0"/>
              <a:t>part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" y="1844824"/>
            <a:ext cx="8436843" cy="42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5589240"/>
            <a:ext cx="1021433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Bottom</a:t>
            </a:r>
            <a:r>
              <a:rPr lang="de-DE" sz="1200" dirty="0" smtClean="0"/>
              <a:t> Side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07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728682" y="692760"/>
            <a:ext cx="6579622" cy="576000"/>
          </a:xfrm>
        </p:spPr>
        <p:txBody>
          <a:bodyPr/>
          <a:lstStyle/>
          <a:p>
            <a:r>
              <a:rPr lang="en-US" dirty="0" smtClean="0"/>
              <a:t>MVD- Stave </a:t>
            </a:r>
            <a:r>
              <a:rPr lang="en-US" dirty="0"/>
              <a:t>BL 4 </a:t>
            </a:r>
            <a:r>
              <a:rPr lang="en-US" dirty="0" smtClean="0"/>
              <a:t>- Test </a:t>
            </a:r>
            <a:r>
              <a:rPr lang="en-US" dirty="0"/>
              <a:t>Part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9371"/>
              </p:ext>
            </p:extLst>
          </p:nvPr>
        </p:nvGraphicFramePr>
        <p:xfrm>
          <a:off x="5076056" y="1340768"/>
          <a:ext cx="3643074" cy="4729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141"/>
                <a:gridCol w="800607"/>
                <a:gridCol w="521326"/>
              </a:tblGrid>
              <a:tr h="2323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The model is based on the following assumptions: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Electrical Power: 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0,256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W/Chip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Active area: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3 x 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mm²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Number of Chips: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66 (36+30)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Cooling 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19,9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°C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Cooling </a:t>
                      </a:r>
                      <a:r>
                        <a:rPr lang="el-GR" sz="1200" u="none" strike="noStrike">
                          <a:effectLst/>
                        </a:rPr>
                        <a:t>Δ</a:t>
                      </a:r>
                      <a:r>
                        <a:rPr lang="de-DE" sz="1200" u="none" strike="noStrike">
                          <a:effectLst/>
                        </a:rPr>
                        <a:t>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>
                          <a:effectLst/>
                        </a:rPr>
                        <a:t>~1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°C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rtl="0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Stainless Steel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13,8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Ceramic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60,5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Carbon Foam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245/70/70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Rohacell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0,03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CFRP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0,3/8/8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39032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Flex PCB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(Polyethylen)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1,2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Flux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mL/min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Ambient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Temp</a:t>
                      </a:r>
                      <a:r>
                        <a:rPr lang="de-DE" sz="1200" u="none" strike="noStrike" dirty="0">
                          <a:effectLst/>
                        </a:rPr>
                        <a:t>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28,5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 °C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effectLst/>
                        </a:rPr>
                        <a:t>Glue</a:t>
                      </a:r>
                      <a:r>
                        <a:rPr lang="de-DE" sz="1200" u="none" strike="noStrike" dirty="0" smtClean="0">
                          <a:effectLst/>
                        </a:rPr>
                        <a:t> (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Epoxy</a:t>
                      </a:r>
                      <a:r>
                        <a:rPr lang="de-DE" sz="1200" u="none" strike="noStrike" dirty="0" smtClean="0">
                          <a:effectLst/>
                        </a:rPr>
                        <a:t>/Thermal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Glue</a:t>
                      </a:r>
                      <a:r>
                        <a:rPr lang="de-DE" sz="1200" u="none" strike="noStrike" dirty="0" smtClean="0">
                          <a:effectLst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0,3/1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W/mK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  <a:tr h="1951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Layer Thickness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0,1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mm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4" marR="9294" marT="9294" marB="0" anchor="b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39552" y="2132856"/>
            <a:ext cx="4320480" cy="2677656"/>
          </a:xfrm>
          <a:prstGeom prst="rect">
            <a:avLst/>
          </a:prstGeom>
          <a:noFill/>
          <a:ln w="158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Summary – September 2015 - Tommaso </a:t>
            </a:r>
            <a:r>
              <a:rPr lang="de-DE" sz="1400" dirty="0" err="1" smtClean="0"/>
              <a:t>Quagli</a:t>
            </a:r>
            <a:endParaRPr lang="de-DE" sz="1400" dirty="0" smtClean="0"/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First </a:t>
            </a:r>
            <a:r>
              <a:rPr lang="de-DE" sz="1400" dirty="0" err="1" smtClean="0"/>
              <a:t>validation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 </a:t>
            </a:r>
            <a:r>
              <a:rPr lang="de-DE" sz="1400" dirty="0" err="1" smtClean="0"/>
              <a:t>stave</a:t>
            </a:r>
            <a:r>
              <a:rPr lang="de-DE" sz="1400" dirty="0" smtClean="0"/>
              <a:t> </a:t>
            </a:r>
            <a:r>
              <a:rPr lang="de-DE" sz="1400" dirty="0" err="1" smtClean="0"/>
              <a:t>cooling</a:t>
            </a:r>
            <a:r>
              <a:rPr lang="de-DE" sz="1400" dirty="0" smtClean="0"/>
              <a:t> </a:t>
            </a:r>
            <a:r>
              <a:rPr lang="de-DE" sz="1400" dirty="0" err="1" smtClean="0"/>
              <a:t>system</a:t>
            </a:r>
            <a:r>
              <a:rPr lang="de-DE" sz="1400" dirty="0" smtClean="0"/>
              <a:t>: </a:t>
            </a:r>
            <a:r>
              <a:rPr lang="de-DE" sz="1400" dirty="0" err="1" smtClean="0"/>
              <a:t>satisfactory</a:t>
            </a:r>
            <a:r>
              <a:rPr lang="de-DE" sz="1400" dirty="0" smtClean="0"/>
              <a:t> </a:t>
            </a:r>
            <a:r>
              <a:rPr lang="de-DE" sz="1400" dirty="0" err="1" smtClean="0"/>
              <a:t>results</a:t>
            </a:r>
            <a:r>
              <a:rPr lang="de-DE" sz="1400" dirty="0" smtClean="0"/>
              <a:t>!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Negligible</a:t>
            </a:r>
            <a:r>
              <a:rPr lang="de-DE" sz="1400" dirty="0" smtClean="0"/>
              <a:t> </a:t>
            </a: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transfer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chips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sensor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The </a:t>
            </a:r>
            <a:r>
              <a:rPr lang="de-DE" sz="1400" dirty="0" err="1" smtClean="0"/>
              <a:t>uniformity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glue</a:t>
            </a:r>
            <a:r>
              <a:rPr lang="de-DE" sz="1400" dirty="0" smtClean="0"/>
              <a:t> </a:t>
            </a:r>
            <a:r>
              <a:rPr lang="de-DE" sz="1400" dirty="0" err="1" smtClean="0"/>
              <a:t>layer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crucial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maximum</a:t>
            </a:r>
            <a:r>
              <a:rPr lang="de-DE" sz="1400" dirty="0" smtClean="0"/>
              <a:t> power, </a:t>
            </a:r>
          </a:p>
          <a:p>
            <a:r>
              <a:rPr lang="de-DE" sz="1400" dirty="0" smtClean="0"/>
              <a:t>      T </a:t>
            </a:r>
            <a:r>
              <a:rPr lang="de-DE" sz="1400" dirty="0" err="1" smtClean="0"/>
              <a:t>chip</a:t>
            </a:r>
            <a:r>
              <a:rPr lang="de-DE" sz="1400" dirty="0" smtClean="0"/>
              <a:t> &lt;</a:t>
            </a:r>
            <a:r>
              <a:rPr lang="de-DE" sz="1400" dirty="0"/>
              <a:t> </a:t>
            </a:r>
            <a:r>
              <a:rPr lang="de-DE" sz="1400" dirty="0" smtClean="0"/>
              <a:t>35°C </a:t>
            </a:r>
            <a:r>
              <a:rPr lang="de-DE" sz="1400" dirty="0" err="1" smtClean="0"/>
              <a:t>and</a:t>
            </a:r>
            <a:r>
              <a:rPr lang="de-DE" sz="1400" dirty="0" smtClean="0"/>
              <a:t> T </a:t>
            </a:r>
            <a:r>
              <a:rPr lang="de-DE" sz="1400" dirty="0" err="1" smtClean="0"/>
              <a:t>sensor</a:t>
            </a:r>
            <a:r>
              <a:rPr lang="de-DE" sz="1400" dirty="0" smtClean="0"/>
              <a:t> &lt; 25°C</a:t>
            </a:r>
          </a:p>
        </p:txBody>
      </p:sp>
    </p:spTree>
    <p:extLst>
      <p:ext uri="{BB962C8B-B14F-4D97-AF65-F5344CB8AC3E}">
        <p14:creationId xmlns:p14="http://schemas.microsoft.com/office/powerpoint/2010/main" val="3798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40" y="1844824"/>
            <a:ext cx="699516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83568" y="692760"/>
            <a:ext cx="7488000" cy="576000"/>
          </a:xfrm>
        </p:spPr>
        <p:txBody>
          <a:bodyPr/>
          <a:lstStyle/>
          <a:p>
            <a:r>
              <a:rPr lang="de-DE" dirty="0" smtClean="0"/>
              <a:t>MVD – </a:t>
            </a:r>
            <a:r>
              <a:rPr lang="de-DE" dirty="0" err="1" smtClean="0"/>
              <a:t>Stave</a:t>
            </a:r>
            <a:r>
              <a:rPr lang="de-DE" dirty="0" smtClean="0"/>
              <a:t> BL4 – Test </a:t>
            </a:r>
            <a:r>
              <a:rPr lang="de-DE" dirty="0" err="1" smtClean="0"/>
              <a:t>part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126876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Point : </a:t>
            </a:r>
            <a:r>
              <a:rPr lang="de-DE" dirty="0" err="1" smtClean="0"/>
              <a:t>Sumulation</a:t>
            </a:r>
            <a:r>
              <a:rPr lang="de-DE" dirty="0" smtClean="0"/>
              <a:t> 1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47" y="1844826"/>
            <a:ext cx="846773" cy="25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90825"/>
              </p:ext>
            </p:extLst>
          </p:nvPr>
        </p:nvGraphicFramePr>
        <p:xfrm>
          <a:off x="6660232" y="3868698"/>
          <a:ext cx="1690091" cy="177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091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Sim. 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Thermal conduction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Yes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05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Convection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No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Radiation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No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Contact Ansys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Ideal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30.10.2015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D. Grunwald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683568" y="692760"/>
            <a:ext cx="7488000" cy="576000"/>
          </a:xfrm>
        </p:spPr>
        <p:txBody>
          <a:bodyPr/>
          <a:lstStyle/>
          <a:p>
            <a:r>
              <a:rPr lang="de-DE" dirty="0" smtClean="0"/>
              <a:t>MVD – </a:t>
            </a:r>
            <a:r>
              <a:rPr lang="de-DE" dirty="0" err="1" smtClean="0"/>
              <a:t>Stave</a:t>
            </a:r>
            <a:r>
              <a:rPr lang="de-DE" dirty="0" smtClean="0"/>
              <a:t> BL4 – Test </a:t>
            </a:r>
            <a:r>
              <a:rPr lang="de-DE" dirty="0" err="1" smtClean="0"/>
              <a:t>part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1268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Sumulation</a:t>
            </a:r>
            <a:r>
              <a:rPr lang="de-DE" dirty="0" smtClean="0">
                <a:solidFill>
                  <a:prstClr val="black"/>
                </a:solidFill>
              </a:rPr>
              <a:t> 5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1772816"/>
            <a:ext cx="796671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1859738"/>
            <a:ext cx="958686" cy="250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38699"/>
              </p:ext>
            </p:extLst>
          </p:nvPr>
        </p:nvGraphicFramePr>
        <p:xfrm>
          <a:off x="5913976" y="4149080"/>
          <a:ext cx="2736304" cy="1775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068"/>
                <a:gridCol w="711108"/>
                <a:gridCol w="1152128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Sim.5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Thermal conduction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905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Convection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Yes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 dirty="0">
                          <a:effectLst/>
                        </a:rPr>
                        <a:t>Alpha= 20W/m²K</a:t>
                      </a:r>
                      <a:br>
                        <a:rPr lang="de-DE" sz="1100" u="none" strike="noStrike" dirty="0">
                          <a:effectLst/>
                        </a:rPr>
                      </a:br>
                      <a:r>
                        <a:rPr lang="de-DE" sz="1100" u="none" strike="noStrike" dirty="0" err="1">
                          <a:effectLst/>
                        </a:rPr>
                        <a:t>Ambient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Temp</a:t>
                      </a:r>
                      <a:r>
                        <a:rPr lang="de-DE" sz="1100" u="none" strike="noStrike" dirty="0">
                          <a:effectLst/>
                        </a:rPr>
                        <a:t>.= 28,5°C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Radiation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No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Contact Ansys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effectLst/>
                        </a:rPr>
                        <a:t>Glue</a:t>
                      </a:r>
                      <a:r>
                        <a:rPr lang="de-DE" sz="1200" u="none" strike="noStrike" dirty="0">
                          <a:effectLst/>
                        </a:rPr>
                        <a:t> / </a:t>
                      </a:r>
                      <a:r>
                        <a:rPr lang="de-DE" sz="1200" u="none" strike="noStrike" dirty="0" smtClean="0">
                          <a:effectLst/>
                        </a:rPr>
                        <a:t>Layer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Th</a:t>
                      </a:r>
                      <a:r>
                        <a:rPr lang="de-DE" sz="1200" u="none" strike="noStrike" dirty="0" smtClean="0">
                          <a:effectLst/>
                        </a:rPr>
                        <a:t>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/ 1 W/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</a:t>
                      </a:r>
                      <a:endParaRPr lang="de-D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0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8682" y="404728"/>
            <a:ext cx="6579622" cy="576000"/>
          </a:xfrm>
        </p:spPr>
        <p:txBody>
          <a:bodyPr/>
          <a:lstStyle/>
          <a:p>
            <a:r>
              <a:rPr lang="en-US" dirty="0" smtClean="0"/>
              <a:t>MVD- Stave </a:t>
            </a:r>
            <a:r>
              <a:rPr lang="en-US" dirty="0"/>
              <a:t>BL 4 </a:t>
            </a:r>
            <a:r>
              <a:rPr lang="en-US" dirty="0" smtClean="0"/>
              <a:t>- Test </a:t>
            </a:r>
            <a:r>
              <a:rPr lang="en-US" dirty="0"/>
              <a:t>Part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30.10.2015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541012" y="3172325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Temperature</a:t>
            </a:r>
            <a:r>
              <a:rPr lang="de-DE" dirty="0" smtClean="0"/>
              <a:t> [°C]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10714" y="594928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Chips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98916"/>
            <a:ext cx="6252600" cy="505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4872"/>
            <a:ext cx="501842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MVD- Disk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8682" y="980792"/>
            <a:ext cx="7488000" cy="576000"/>
          </a:xfrm>
        </p:spPr>
        <p:txBody>
          <a:bodyPr/>
          <a:lstStyle/>
          <a:p>
            <a:r>
              <a:rPr lang="de-DE" sz="2000" dirty="0" err="1" smtClean="0"/>
              <a:t>Cooling</a:t>
            </a:r>
            <a:r>
              <a:rPr lang="de-DE" sz="2000" dirty="0" smtClean="0"/>
              <a:t> Circuit  - </a:t>
            </a:r>
            <a:r>
              <a:rPr lang="de-DE" sz="2000" dirty="0" err="1" smtClean="0"/>
              <a:t>Quarter</a:t>
            </a:r>
            <a:r>
              <a:rPr lang="de-DE" sz="2000" dirty="0" smtClean="0"/>
              <a:t> Disk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707010" y="2564904"/>
            <a:ext cx="1620957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3x Modul </a:t>
            </a:r>
            <a:r>
              <a:rPr lang="de-DE" dirty="0" err="1" smtClean="0"/>
              <a:t>long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07010" y="3526740"/>
            <a:ext cx="1697901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3x Modul </a:t>
            </a:r>
            <a:r>
              <a:rPr lang="de-DE" dirty="0" err="1" smtClean="0"/>
              <a:t>short</a:t>
            </a:r>
            <a:endParaRPr lang="de-DE" dirty="0"/>
          </a:p>
        </p:txBody>
      </p:sp>
      <p:cxnSp>
        <p:nvCxnSpPr>
          <p:cNvPr id="12" name="Gerade Verbindung 11"/>
          <p:cNvCxnSpPr>
            <a:stCxn id="5" idx="3"/>
          </p:cNvCxnSpPr>
          <p:nvPr/>
        </p:nvCxnSpPr>
        <p:spPr>
          <a:xfrm flipV="1">
            <a:off x="2327967" y="2348880"/>
            <a:ext cx="1690526" cy="4006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10" idx="3"/>
          </p:cNvCxnSpPr>
          <p:nvPr/>
        </p:nvCxnSpPr>
        <p:spPr>
          <a:xfrm flipV="1">
            <a:off x="2404911" y="2749570"/>
            <a:ext cx="2239097" cy="9618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30.10.2015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D. Grunwald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4636"/>
            <a:ext cx="6054090" cy="45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728682" y="404728"/>
            <a:ext cx="6579622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MVD- Disk</a:t>
            </a:r>
            <a:endParaRPr lang="en-US" dirty="0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728682" y="980792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sz="2000" dirty="0" err="1" smtClean="0"/>
              <a:t>Cooling</a:t>
            </a:r>
            <a:r>
              <a:rPr lang="de-DE" sz="2000" dirty="0" smtClean="0"/>
              <a:t> </a:t>
            </a:r>
            <a:r>
              <a:rPr lang="de-DE" sz="2000" dirty="0" err="1" smtClean="0"/>
              <a:t>circuit</a:t>
            </a:r>
            <a:r>
              <a:rPr lang="de-DE" sz="2000" dirty="0" smtClean="0"/>
              <a:t> – First Simulation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Flex PCB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707009" y="3284984"/>
            <a:ext cx="1620957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3x Modul </a:t>
            </a:r>
            <a:r>
              <a:rPr lang="de-DE" dirty="0" err="1" smtClean="0"/>
              <a:t>long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9545" y="4149080"/>
            <a:ext cx="1697901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3x Modul </a:t>
            </a:r>
            <a:r>
              <a:rPr lang="de-DE" dirty="0" err="1" smtClean="0"/>
              <a:t>short</a:t>
            </a:r>
            <a:endParaRPr lang="de-DE" dirty="0"/>
          </a:p>
        </p:txBody>
      </p:sp>
      <p:cxnSp>
        <p:nvCxnSpPr>
          <p:cNvPr id="6" name="Gerade Verbindung 5"/>
          <p:cNvCxnSpPr>
            <a:stCxn id="9" idx="3"/>
          </p:cNvCxnSpPr>
          <p:nvPr/>
        </p:nvCxnSpPr>
        <p:spPr>
          <a:xfrm flipV="1">
            <a:off x="2327966" y="2636912"/>
            <a:ext cx="1956002" cy="8327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stCxn id="10" idx="3"/>
          </p:cNvCxnSpPr>
          <p:nvPr/>
        </p:nvCxnSpPr>
        <p:spPr>
          <a:xfrm flipV="1">
            <a:off x="2347446" y="3284984"/>
            <a:ext cx="2440578" cy="10487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Jülich">
      <a:dk1>
        <a:sysClr val="windowText" lastClr="000000"/>
      </a:dk1>
      <a:lt1>
        <a:sysClr val="window" lastClr="FFFFFF"/>
      </a:lt1>
      <a:dk2>
        <a:srgbClr val="005B82"/>
      </a:dk2>
      <a:lt2>
        <a:srgbClr val="EEECE1"/>
      </a:lt2>
      <a:accent1>
        <a:srgbClr val="002060"/>
      </a:accent1>
      <a:accent2>
        <a:srgbClr val="00007F"/>
      </a:accent2>
      <a:accent3>
        <a:srgbClr val="6565FF"/>
      </a:accent3>
      <a:accent4>
        <a:srgbClr val="9999FF"/>
      </a:accent4>
      <a:accent5>
        <a:srgbClr val="CBCBFF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Bildschirmpräsentation (4:3)</PresentationFormat>
  <Paragraphs>185</Paragraphs>
  <Slides>14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PANDA LV. Collaboration Meeting - Wien</vt:lpstr>
      <vt:lpstr>MVD - Stave BL 4 -Test Part</vt:lpstr>
      <vt:lpstr>MVD – Stave BL4 – Test part</vt:lpstr>
      <vt:lpstr>MVD- Stave BL 4 - Test Part</vt:lpstr>
      <vt:lpstr>MVD – Stave BL4 – Test part</vt:lpstr>
      <vt:lpstr>MVD – Stave BL4 – Test part</vt:lpstr>
      <vt:lpstr>MVD- Stave BL 4 - Test Part</vt:lpstr>
      <vt:lpstr>Cooling Circuit  - Quarter Disk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gloria</cp:lastModifiedBy>
  <cp:revision>124</cp:revision>
  <cp:lastPrinted>2011-05-13T10:04:16Z</cp:lastPrinted>
  <dcterms:created xsi:type="dcterms:W3CDTF">2011-04-21T10:53:40Z</dcterms:created>
  <dcterms:modified xsi:type="dcterms:W3CDTF">2015-11-29T17:46:02Z</dcterms:modified>
</cp:coreProperties>
</file>