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6" r:id="rId2"/>
  </p:sldMasterIdLst>
  <p:notesMasterIdLst>
    <p:notesMasterId r:id="rId14"/>
  </p:notesMasterIdLst>
  <p:handoutMasterIdLst>
    <p:handoutMasterId r:id="rId15"/>
  </p:handoutMasterIdLst>
  <p:sldIdLst>
    <p:sldId id="263" r:id="rId3"/>
    <p:sldId id="745" r:id="rId4"/>
    <p:sldId id="743" r:id="rId5"/>
    <p:sldId id="748" r:id="rId6"/>
    <p:sldId id="752" r:id="rId7"/>
    <p:sldId id="746" r:id="rId8"/>
    <p:sldId id="754" r:id="rId9"/>
    <p:sldId id="744" r:id="rId10"/>
    <p:sldId id="753" r:id="rId11"/>
    <p:sldId id="747" r:id="rId12"/>
    <p:sldId id="724" r:id="rId13"/>
  </p:sldIdLst>
  <p:sldSz cx="9144000" cy="6858000" type="screen4x3"/>
  <p:notesSz cx="6797675" cy="9926638"/>
  <p:embeddedFontLst>
    <p:embeddedFont>
      <p:font typeface="MS PGothic" panose="020B0600070205080204" pitchFamily="34" charset="-128"/>
      <p:regular r:id="rId16"/>
    </p:embeddedFont>
    <p:embeddedFont>
      <p:font typeface="Californian FB" panose="0207040306080B030204" pitchFamily="18" charset="0"/>
      <p:regular r:id="rId17"/>
      <p:bold r:id="rId18"/>
      <p:italic r:id="rId19"/>
    </p:embeddedFont>
    <p:embeddedFont>
      <p:font typeface="Bradley Hand ITC" panose="03070402050302030203" pitchFamily="66" charset="0"/>
      <p:regular r:id="rId20"/>
    </p:embeddedFont>
    <p:embeddedFont>
      <p:font typeface="Arial Bar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73">
          <p15:clr>
            <a:srgbClr val="A4A3A4"/>
          </p15:clr>
        </p15:guide>
        <p15:guide id="2" orient="horz" pos="1389">
          <p15:clr>
            <a:srgbClr val="A4A3A4"/>
          </p15:clr>
        </p15:guide>
        <p15:guide id="3" orient="horz" pos="142">
          <p15:clr>
            <a:srgbClr val="A4A3A4"/>
          </p15:clr>
        </p15:guide>
        <p15:guide id="4" orient="horz" pos="5">
          <p15:clr>
            <a:srgbClr val="A4A3A4"/>
          </p15:clr>
        </p15:guide>
        <p15:guide id="5" orient="horz" pos="686">
          <p15:clr>
            <a:srgbClr val="A4A3A4"/>
          </p15:clr>
        </p15:guide>
        <p15:guide id="6" pos="5759">
          <p15:clr>
            <a:srgbClr val="A4A3A4"/>
          </p15:clr>
        </p15:guide>
        <p15:guide id="7" pos="499">
          <p15:clr>
            <a:srgbClr val="A4A3A4"/>
          </p15:clr>
        </p15:guide>
        <p15:guide id="8" pos="4717">
          <p15:clr>
            <a:srgbClr val="A4A3A4"/>
          </p15:clr>
        </p15:guide>
        <p15:guide id="9" pos="53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DFF"/>
    <a:srgbClr val="92D050"/>
    <a:srgbClr val="FF3300"/>
    <a:srgbClr val="FF6600"/>
    <a:srgbClr val="E62C00"/>
    <a:srgbClr val="996600"/>
    <a:srgbClr val="FE9202"/>
    <a:srgbClr val="BDA563"/>
    <a:srgbClr val="0000FF"/>
    <a:srgbClr val="ADB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98" autoAdjust="0"/>
    <p:restoredTop sz="90837" autoAdjust="0"/>
  </p:normalViewPr>
  <p:slideViewPr>
    <p:cSldViewPr>
      <p:cViewPr varScale="1">
        <p:scale>
          <a:sx n="89" d="100"/>
          <a:sy n="89" d="100"/>
        </p:scale>
        <p:origin x="1354" y="77"/>
      </p:cViewPr>
      <p:guideLst>
        <p:guide orient="horz" pos="4173"/>
        <p:guide orient="horz" pos="1389"/>
        <p:guide orient="horz" pos="142"/>
        <p:guide orient="horz" pos="5"/>
        <p:guide orient="horz" pos="686"/>
        <p:guide pos="5759"/>
        <p:guide pos="499"/>
        <p:guide pos="4717"/>
        <p:guide pos="5329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3306" y="-102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189" cy="53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7" rIns="90992" bIns="4549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487" y="0"/>
            <a:ext cx="2946188" cy="53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7" rIns="90992" bIns="4549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0307"/>
            <a:ext cx="2946189" cy="53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7" rIns="90992" bIns="4549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487" y="9430307"/>
            <a:ext cx="2946188" cy="53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7" rIns="90992" bIns="4549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F0AB947-6C72-4EDE-B1E7-814A7D19DE6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9628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7" rIns="90992" bIns="4549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899" y="0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7" rIns="90992" bIns="4549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7" rIns="90992" bIns="454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716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7" rIns="90992" bIns="4549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899" y="9428716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7" rIns="90992" bIns="4549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54DA0BA-5E6B-4A56-9CE9-06C85D2529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467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65540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3990" indent="-2861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4600" indent="-2289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2440" indent="-2289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60280" indent="-2289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2EA16039-075E-4295-918E-4CDA14C3272D}" type="slidenum">
              <a:rPr lang="de-DE" smtClean="0"/>
              <a:pPr eaLnBrk="1" hangingPunct="1">
                <a:defRPr/>
              </a:pPr>
              <a:t>1</a:t>
            </a:fld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082057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4DA0BA-5E6B-4A56-9CE9-06C85D2529DE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606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4DA0BA-5E6B-4A56-9CE9-06C85D2529DE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4377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4DA0BA-5E6B-4A56-9CE9-06C85D2529DE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4999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4DA0BA-5E6B-4A56-9CE9-06C85D2529DE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3557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4DA0BA-5E6B-4A56-9CE9-06C85D2529DE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5242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4DA0BA-5E6B-4A56-9CE9-06C85D2529DE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9734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4DA0BA-5E6B-4A56-9CE9-06C85D2529DE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9919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4DA0BA-5E6B-4A56-9CE9-06C85D2529DE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3070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4DA0BA-5E6B-4A56-9CE9-06C85D2529DE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0030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4DA0BA-5E6B-4A56-9CE9-06C85D2529DE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5623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3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4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5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6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7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8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9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0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1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sp>
        <p:nvSpPr>
          <p:cNvPr id="6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pic>
        <p:nvPicPr>
          <p:cNvPr id="8" name="Picture 70" descr="Logo_FZ_Jülich_NEU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323528" y="6376988"/>
            <a:ext cx="130648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en-US" dirty="0" smtClean="0"/>
              <a:t>Torino 19+20.02.2013</a:t>
            </a:r>
            <a:endParaRPr lang="en-US" dirty="0"/>
          </a:p>
        </p:txBody>
      </p:sp>
      <p:sp>
        <p:nvSpPr>
          <p:cNvPr id="11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5364088" y="6376988"/>
            <a:ext cx="2160240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en-US" dirty="0" smtClean="0"/>
              <a:t>ZEA 1 V. Fracassi, D. Grunwald, E. Rosenthal, R. Schmitz</a:t>
            </a:r>
            <a:endParaRPr lang="en-US" dirty="0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2582416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CC682-3BF7-43D2-8E1C-C02E2713AFB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102488" name="Picture 8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6165304"/>
            <a:ext cx="1142673" cy="61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297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7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8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9" name="Picture 70" descr="Logo_FZ_Jülich_NE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849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81080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8" name="Picture 70" descr="Logo_FZ_Jülich_NEU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323528" y="6376988"/>
            <a:ext cx="130648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en-US" dirty="0" smtClean="0"/>
              <a:t>19+20.02.2013</a:t>
            </a:r>
            <a:endParaRPr lang="en-US" dirty="0"/>
          </a:p>
        </p:txBody>
      </p:sp>
      <p:sp>
        <p:nvSpPr>
          <p:cNvPr id="11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5996880" y="6376988"/>
            <a:ext cx="152744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en-US" dirty="0" smtClean="0"/>
              <a:t>ZEA 1 V. Fracassi</a:t>
            </a:r>
            <a:endParaRPr lang="en-US" dirty="0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2582416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CC682-3BF7-43D2-8E1C-C02E2713AF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2488" name="Picture 8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6165304"/>
            <a:ext cx="1142673" cy="61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093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8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9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10" name="Picture 70" descr="Logo_FZ_Jülich_NE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873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428612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153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35F8E-19B5-4973-9FF8-799B37B87C2E}" type="datetime1">
              <a:rPr lang="en-US"/>
              <a:pPr>
                <a:defRPr/>
              </a:pPr>
              <a:t>11/30/2015</a:t>
            </a:fld>
            <a:endParaRPr lang="en-US" dirty="0"/>
          </a:p>
        </p:txBody>
      </p:sp>
      <p:sp>
        <p:nvSpPr>
          <p:cNvPr id="13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Tobias Stockmanns, IKP – FZ-Jülich</a:t>
            </a:r>
          </a:p>
        </p:txBody>
      </p:sp>
      <p:sp>
        <p:nvSpPr>
          <p:cNvPr id="14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4DDF3-5E9A-4FBF-866F-A46EF57C4FE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59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8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9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10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1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12" name="Picture 70" descr="Logo_FZ_Jülich_NE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897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4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161DF-9394-46F6-A7C5-67783B46ADE8}" type="datetime1">
              <a:rPr lang="en-US"/>
              <a:pPr>
                <a:defRPr/>
              </a:pPr>
              <a:t>11/30/2015</a:t>
            </a:fld>
            <a:endParaRPr lang="en-US" dirty="0"/>
          </a:p>
        </p:txBody>
      </p:sp>
      <p:sp>
        <p:nvSpPr>
          <p:cNvPr id="15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Tobias Stockmanns, IKP – FZ-Jülich</a:t>
            </a:r>
          </a:p>
        </p:txBody>
      </p:sp>
      <p:sp>
        <p:nvSpPr>
          <p:cNvPr id="16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639EE-B0C1-426C-B766-3610CD784A6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89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3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4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6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7" name="Picture 70" descr="Logo_FZ_Jülich_NE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46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31C12-93F5-471C-B306-5307766F96B0}" type="datetime1">
              <a:rPr lang="en-US"/>
              <a:pPr>
                <a:defRPr/>
              </a:pPr>
              <a:t>11/30/2015</a:t>
            </a:fld>
            <a:endParaRPr lang="en-US" dirty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Vincenzo Fracassi ZEA 1– FZ-</a:t>
            </a:r>
            <a:r>
              <a:rPr lang="en-US" dirty="0" err="1" smtClean="0"/>
              <a:t>Jülich</a:t>
            </a:r>
            <a:endParaRPr lang="en-US" dirty="0"/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38305-F388-4604-B86F-F42418E20F5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55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8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9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10" name="Picture 70" descr="Logo_FZ_Jülich_NE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69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62339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8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9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10" name="Picture 70" descr="Logo_FZ_Jülich_NE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93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06729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7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8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9" name="Picture 70" descr="Logo_FZ_Jülich_NE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17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33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7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8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9" name="Picture 70" descr="Logo_FZ_Jülich_NE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41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8438" y="609600"/>
            <a:ext cx="1943100" cy="5410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19138" y="609600"/>
            <a:ext cx="5676900" cy="54102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95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8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9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10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1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12" name="Picture 70" descr="Logo_FZ_Jülich_NE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65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165100"/>
            <a:ext cx="8362950" cy="7032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23850" y="1047750"/>
            <a:ext cx="4171950" cy="24669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047750"/>
            <a:ext cx="4171950" cy="24669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23850" y="3667125"/>
            <a:ext cx="4171950" cy="24669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667125"/>
            <a:ext cx="4171950" cy="24669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4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2228850" y="6597650"/>
            <a:ext cx="5905500" cy="1841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Tobias Stockmanns, IKP – FZ-Jülich</a:t>
            </a:r>
          </a:p>
        </p:txBody>
      </p:sp>
      <p:sp>
        <p:nvSpPr>
          <p:cNvPr id="15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8412163" y="6597650"/>
            <a:ext cx="685800" cy="1841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4D387-381C-42B3-82B7-395B79796274}" type="slidenum">
              <a:rPr lang="he-IL" alt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8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>
            <a:off x="-1588" y="2286000"/>
            <a:ext cx="9144001" cy="4572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solidFill>
                <a:srgbClr val="005B82"/>
              </a:solidFill>
              <a:ea typeface="MS PGothic" pitchFamily="34" charset="-128"/>
            </a:endParaRPr>
          </a:p>
        </p:txBody>
      </p:sp>
      <p:sp>
        <p:nvSpPr>
          <p:cNvPr id="5" name="Rectangle 31"/>
          <p:cNvSpPr>
            <a:spLocks noChangeArrowheads="1"/>
          </p:cNvSpPr>
          <p:nvPr userDrawn="1"/>
        </p:nvSpPr>
        <p:spPr bwMode="auto">
          <a:xfrm>
            <a:off x="0" y="2286000"/>
            <a:ext cx="125413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6" name="Rectangle 32"/>
          <p:cNvSpPr>
            <a:spLocks noChangeArrowheads="1"/>
          </p:cNvSpPr>
          <p:nvPr userDrawn="1"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sp>
        <p:nvSpPr>
          <p:cNvPr id="7" name="Rectangle 43"/>
          <p:cNvSpPr>
            <a:spLocks noChangeArrowheads="1"/>
          </p:cNvSpPr>
          <p:nvPr userDrawn="1"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sp>
        <p:nvSpPr>
          <p:cNvPr id="8" name="Rectangle 44"/>
          <p:cNvSpPr>
            <a:spLocks noChangeArrowheads="1"/>
          </p:cNvSpPr>
          <p:nvPr userDrawn="1"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9" name="Rectangle 45"/>
          <p:cNvSpPr>
            <a:spLocks noChangeArrowheads="1"/>
          </p:cNvSpPr>
          <p:nvPr userDrawn="1"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sp>
        <p:nvSpPr>
          <p:cNvPr id="10" name="Text Box 51"/>
          <p:cNvSpPr txBox="1">
            <a:spLocks noChangeArrowheads="1"/>
          </p:cNvSpPr>
          <p:nvPr userDrawn="1"/>
        </p:nvSpPr>
        <p:spPr bwMode="auto">
          <a:xfrm>
            <a:off x="683567" y="6345324"/>
            <a:ext cx="75248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F4F4F4"/>
                </a:solidFill>
                <a:ea typeface="MS PGothic" pitchFamily="34" charset="-128"/>
              </a:rPr>
              <a:t>ZEA</a:t>
            </a:r>
            <a:r>
              <a:rPr lang="en-US" sz="1400" baseline="0" dirty="0" smtClean="0">
                <a:solidFill>
                  <a:srgbClr val="F4F4F4"/>
                </a:solidFill>
                <a:ea typeface="MS PGothic" pitchFamily="34" charset="-128"/>
              </a:rPr>
              <a:t> 1:  V. Fracassi,  D. </a:t>
            </a:r>
            <a:r>
              <a:rPr lang="en-US" sz="1400" baseline="0" dirty="0" err="1" smtClean="0">
                <a:solidFill>
                  <a:srgbClr val="F4F4F4"/>
                </a:solidFill>
                <a:ea typeface="MS PGothic" pitchFamily="34" charset="-128"/>
              </a:rPr>
              <a:t>Grunwald</a:t>
            </a:r>
            <a:r>
              <a:rPr lang="en-US" sz="1400" baseline="0" dirty="0" smtClean="0">
                <a:solidFill>
                  <a:srgbClr val="F4F4F4"/>
                </a:solidFill>
                <a:ea typeface="MS PGothic" pitchFamily="34" charset="-128"/>
              </a:rPr>
              <a:t>, R. Schmitz, J. Daemen, S. Schönen, S. Wolf, E. Rosenthal, </a:t>
            </a:r>
            <a:r>
              <a:rPr lang="en-US" sz="1400" baseline="0" dirty="0" err="1" smtClean="0">
                <a:solidFill>
                  <a:srgbClr val="F4F4F4"/>
                </a:solidFill>
                <a:ea typeface="MS PGothic" pitchFamily="34" charset="-128"/>
              </a:rPr>
              <a:t>F.Pauli</a:t>
            </a:r>
            <a:r>
              <a:rPr lang="en-US" sz="1400" baseline="0" dirty="0" smtClean="0">
                <a:solidFill>
                  <a:srgbClr val="F4F4F4"/>
                </a:solidFill>
                <a:ea typeface="MS PGothic" pitchFamily="34" charset="-128"/>
              </a:rPr>
              <a:t>, </a:t>
            </a:r>
            <a:r>
              <a:rPr lang="en-US" sz="1400" baseline="0" dirty="0" err="1" smtClean="0">
                <a:solidFill>
                  <a:srgbClr val="F4F4F4"/>
                </a:solidFill>
                <a:ea typeface="MS PGothic" pitchFamily="34" charset="-128"/>
              </a:rPr>
              <a:t>T.Töpfer</a:t>
            </a:r>
            <a:r>
              <a:rPr lang="en-US" sz="1400" baseline="0" dirty="0" smtClean="0">
                <a:solidFill>
                  <a:srgbClr val="F4F4F4"/>
                </a:solidFill>
                <a:ea typeface="MS PGothic" pitchFamily="34" charset="-128"/>
              </a:rPr>
              <a:t>, W. Lesmeister  &amp; ZEA 2: A. Ackens, IKV (RWTH Aachen) </a:t>
            </a:r>
            <a:endParaRPr lang="en-US" sz="1400" dirty="0" smtClean="0">
              <a:solidFill>
                <a:srgbClr val="F4F4F4"/>
              </a:solidFill>
              <a:ea typeface="MS PGothic" pitchFamily="34" charset="-128"/>
            </a:endParaRPr>
          </a:p>
        </p:txBody>
      </p:sp>
      <p:pic>
        <p:nvPicPr>
          <p:cNvPr id="11" name="Picture 54" descr="Logo_FZ_Jülich_NEU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4000"/>
            <a:ext cx="2514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6"/>
          <p:cNvSpPr txBox="1">
            <a:spLocks noChangeArrowheads="1"/>
          </p:cNvSpPr>
          <p:nvPr userDrawn="1"/>
        </p:nvSpPr>
        <p:spPr bwMode="auto">
          <a:xfrm rot="16200000">
            <a:off x="-1079500" y="933450"/>
            <a:ext cx="2476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900" smtClean="0">
                <a:solidFill>
                  <a:srgbClr val="005B82"/>
                </a:solidFill>
                <a:latin typeface="Arial MT Bd"/>
              </a:rPr>
              <a:t>Mitglied der Helmholtz-Gemeinschaft</a:t>
            </a:r>
          </a:p>
        </p:txBody>
      </p:sp>
      <p:sp>
        <p:nvSpPr>
          <p:cNvPr id="3130" name="Rectangle 58"/>
          <p:cNvSpPr>
            <a:spLocks noGrp="1" noChangeArrowheads="1"/>
          </p:cNvSpPr>
          <p:nvPr>
            <p:ph type="ctrTitle" sz="quarter"/>
          </p:nvPr>
        </p:nvSpPr>
        <p:spPr>
          <a:xfrm>
            <a:off x="719138" y="3070225"/>
            <a:ext cx="7772400" cy="719138"/>
          </a:xfrm>
        </p:spPr>
        <p:txBody>
          <a:bodyPr/>
          <a:lstStyle>
            <a:lvl1pPr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131" name="Rectangle 5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19138" y="3860800"/>
            <a:ext cx="7740650" cy="647700"/>
          </a:xfrm>
        </p:spPr>
        <p:txBody>
          <a:bodyPr/>
          <a:lstStyle>
            <a:lvl1pPr marL="0" indent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14" name="Picture 8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224644"/>
            <a:ext cx="2489373" cy="133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618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29.10.2013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7BDD63-4C86-4EDD-8182-B6B7C571AE4F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59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A38-F551-4C89-ADDD-E450D7969673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69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A38-F551-4C89-ADDD-E450D7969673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50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A38-F551-4C89-ADDD-E450D7969673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97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A38-F551-4C89-ADDD-E450D7969673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5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A38-F551-4C89-ADDD-E450D7969673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5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A38-F551-4C89-ADDD-E450D7969673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335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A38-F551-4C89-ADDD-E450D7969673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406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A38-F551-4C89-ADDD-E450D7969673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7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A38-F551-4C89-ADDD-E450D7969673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24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7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8" name="Picture 70" descr="Logo_FZ_Jülich_NEU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323528" y="6376988"/>
            <a:ext cx="130648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en-US" dirty="0" smtClean="0"/>
              <a:t>Jülich 9.12.2014</a:t>
            </a:r>
            <a:endParaRPr lang="en-US" dirty="0"/>
          </a:p>
        </p:txBody>
      </p:sp>
      <p:sp>
        <p:nvSpPr>
          <p:cNvPr id="11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5364088" y="6376988"/>
            <a:ext cx="2160240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en-US" dirty="0" smtClean="0"/>
              <a:t>ZEA 1 V. Fracassi, D. Grunwald,, R. Schmitz</a:t>
            </a:r>
            <a:endParaRPr lang="en-US" dirty="0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2582416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CC682-3BF7-43D2-8E1C-C02E2713AF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2488" name="Picture 8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6165304"/>
            <a:ext cx="1142673" cy="61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093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A38-F551-4C89-ADDD-E450D7969673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636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A38-F551-4C89-ADDD-E450D7969673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8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8" name="Picture 70" descr="Logo_FZ_Jülich_NEU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323528" y="6376988"/>
            <a:ext cx="130648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en-US" dirty="0" smtClean="0"/>
              <a:t>29.10.2013</a:t>
            </a:r>
            <a:endParaRPr lang="en-US" dirty="0"/>
          </a:p>
        </p:txBody>
      </p:sp>
      <p:sp>
        <p:nvSpPr>
          <p:cNvPr id="11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5996880" y="6376988"/>
            <a:ext cx="152744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en-US" dirty="0" smtClean="0"/>
              <a:t>ZEA 1 V. Fracassi</a:t>
            </a:r>
            <a:endParaRPr lang="en-US" dirty="0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2582416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CC682-3BF7-43D2-8E1C-C02E2713AF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2488" name="Picture 8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6165304"/>
            <a:ext cx="1142673" cy="61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093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8" name="Picture 70" descr="Logo_FZ_Jülich_NEU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323528" y="6376988"/>
            <a:ext cx="130648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en-US" dirty="0" smtClean="0"/>
              <a:t>29.10..2013</a:t>
            </a:r>
            <a:endParaRPr lang="en-US" dirty="0"/>
          </a:p>
        </p:txBody>
      </p:sp>
      <p:sp>
        <p:nvSpPr>
          <p:cNvPr id="11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5996880" y="6376988"/>
            <a:ext cx="152744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en-US" dirty="0" smtClean="0"/>
              <a:t>ZEA 1 V. Fracassi</a:t>
            </a:r>
            <a:endParaRPr lang="en-US" dirty="0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2582416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CC682-3BF7-43D2-8E1C-C02E2713AF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2488" name="Picture 8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6165304"/>
            <a:ext cx="1142673" cy="61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093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8" name="Picture 70" descr="Logo_FZ_Jülich_NEU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323528" y="6376988"/>
            <a:ext cx="130648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en-US" dirty="0" smtClean="0"/>
              <a:t>19+20.02.2013</a:t>
            </a:r>
            <a:endParaRPr lang="en-US" dirty="0"/>
          </a:p>
        </p:txBody>
      </p:sp>
      <p:sp>
        <p:nvSpPr>
          <p:cNvPr id="11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5996880" y="6376988"/>
            <a:ext cx="152744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en-US" dirty="0" smtClean="0"/>
              <a:t>ZEA 1 V. Fracassi</a:t>
            </a:r>
            <a:endParaRPr lang="en-US" dirty="0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2582416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CC682-3BF7-43D2-8E1C-C02E2713AF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2488" name="Picture 8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6165304"/>
            <a:ext cx="1142673" cy="61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093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8" name="Picture 70" descr="Logo_FZ_Jülich_NEU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323528" y="6376988"/>
            <a:ext cx="130648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en-US" dirty="0" smtClean="0"/>
              <a:t>19+20.02.2013</a:t>
            </a:r>
            <a:endParaRPr lang="en-US" dirty="0"/>
          </a:p>
        </p:txBody>
      </p:sp>
      <p:sp>
        <p:nvSpPr>
          <p:cNvPr id="11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5996880" y="6376988"/>
            <a:ext cx="152744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en-US" dirty="0" smtClean="0"/>
              <a:t>ZEA 1 V. Fracassi</a:t>
            </a:r>
            <a:endParaRPr lang="en-US" dirty="0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2582416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CC682-3BF7-43D2-8E1C-C02E2713AF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2488" name="Picture 8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6165304"/>
            <a:ext cx="1142673" cy="61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093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8" name="Picture 70" descr="Logo_FZ_Jülich_NEU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323528" y="6376988"/>
            <a:ext cx="130648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en-US" dirty="0" smtClean="0"/>
              <a:t>19+20.02.2013</a:t>
            </a:r>
            <a:endParaRPr lang="en-US" dirty="0"/>
          </a:p>
        </p:txBody>
      </p:sp>
      <p:sp>
        <p:nvSpPr>
          <p:cNvPr id="11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5996880" y="6376988"/>
            <a:ext cx="152744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en-US" dirty="0" smtClean="0"/>
              <a:t>ZEA 1 V. Fracassi</a:t>
            </a:r>
            <a:endParaRPr lang="en-US" dirty="0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2582416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CC682-3BF7-43D2-8E1C-C02E2713AF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2488" name="Picture 8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6165304"/>
            <a:ext cx="1142673" cy="61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093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7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8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9" name="Picture 70" descr="Logo_FZ_Jülich_NE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825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1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29.10.2013</a:t>
            </a:r>
            <a:endParaRPr lang="en-US" dirty="0"/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Tobias Stockmanns, IKP – FZ-Jülich</a:t>
            </a:r>
          </a:p>
        </p:txBody>
      </p:sp>
      <p:sp>
        <p:nvSpPr>
          <p:cNvPr id="13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EE323-8FD5-4759-8398-CA71A7D142D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68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714375" y="71438"/>
            <a:ext cx="664368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000125"/>
            <a:ext cx="77724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28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sp>
        <p:nvSpPr>
          <p:cNvPr id="1029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sp>
        <p:nvSpPr>
          <p:cNvPr id="1030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sp>
        <p:nvSpPr>
          <p:cNvPr id="1031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032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pic>
        <p:nvPicPr>
          <p:cNvPr id="1033" name="Picture 70" descr="Logo_FZ_Jülich_NEU_rgb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34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1" name="Bitmap" r:id="rId24" imgW="1905266" imgH="457143" progId="PBrush">
                  <p:embed/>
                </p:oleObj>
              </mc:Choice>
              <mc:Fallback>
                <p:oleObj name="Bitmap" r:id="rId24" imgW="1905266" imgH="457143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457200" y="6376988"/>
            <a:ext cx="1090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29.10.2013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3769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835150" y="6381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F7BDD63-4C86-4EDD-8182-B6B7C571AE4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2" r:id="rId2"/>
    <p:sldLayoutId id="2147483740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23" r:id="rId9"/>
    <p:sldLayoutId id="2147483724" r:id="rId10"/>
    <p:sldLayoutId id="2147483739" r:id="rId11"/>
    <p:sldLayoutId id="2147483725" r:id="rId12"/>
    <p:sldLayoutId id="2147483726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55" r:id="rId20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B82"/>
        </a:buClr>
        <a:buFont typeface="Arial" pitchFamily="34" charset="0"/>
        <a:buChar char="•"/>
        <a:defRPr sz="2200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F0A38-F551-4C89-ADDD-E450D7969673}" type="datetimeFigureOut">
              <a:rPr lang="en-US" smtClean="0"/>
              <a:t>11/30/2015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029B1-DFDB-425A-8966-A624544EA441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61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47564" y="3681028"/>
            <a:ext cx="8101012" cy="719138"/>
          </a:xfrm>
        </p:spPr>
        <p:txBody>
          <a:bodyPr anchor="ctr" anchorCtr="1"/>
          <a:lstStyle/>
          <a:p>
            <a:pPr algn="ctr" eaLnBrk="1" hangingPunct="1"/>
            <a:r>
              <a:rPr lang="en-US" sz="2400" dirty="0" smtClean="0"/>
              <a:t>Micro Vertex Detector of PANDA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Strip Detector</a:t>
            </a:r>
            <a:br>
              <a:rPr lang="en-US" sz="3200" dirty="0" smtClean="0"/>
            </a:br>
            <a:endParaRPr lang="en-US" sz="3200" dirty="0" smtClean="0"/>
          </a:p>
        </p:txBody>
      </p:sp>
      <p:sp>
        <p:nvSpPr>
          <p:cNvPr id="1433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55576" y="5013176"/>
            <a:ext cx="7740650" cy="647700"/>
          </a:xfrm>
        </p:spPr>
        <p:txBody>
          <a:bodyPr/>
          <a:lstStyle/>
          <a:p>
            <a:pPr eaLnBrk="1" hangingPunct="1"/>
            <a:r>
              <a:rPr lang="en-US" sz="1400" dirty="0" smtClean="0"/>
              <a:t>PANDA Mechanics Meeting</a:t>
            </a:r>
          </a:p>
          <a:p>
            <a:pPr eaLnBrk="1" hangingPunct="1"/>
            <a:r>
              <a:rPr lang="en-US" sz="1400" dirty="0" smtClean="0"/>
              <a:t>Vienna 2015.11.30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780" y="6103385"/>
            <a:ext cx="972220" cy="754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9"/>
    </mc:Choice>
    <mc:Fallback xmlns="">
      <p:transition spd="slow" advTm="465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9602" y="114080"/>
            <a:ext cx="6643688" cy="938656"/>
          </a:xfrm>
        </p:spPr>
        <p:txBody>
          <a:bodyPr/>
          <a:lstStyle/>
          <a:p>
            <a:pPr algn="ctr"/>
            <a:r>
              <a:rPr lang="en-GB" sz="3200" dirty="0"/>
              <a:t>Barrel </a:t>
            </a:r>
            <a:r>
              <a:rPr lang="en-GB" sz="3200" dirty="0" smtClean="0"/>
              <a:t>4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>Service lines</a:t>
            </a:r>
            <a:endParaRPr lang="de-DE" sz="32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CC682-3BF7-43D2-8E1C-C02E2713AFB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337085" y="6484255"/>
            <a:ext cx="216024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ZEA </a:t>
            </a:r>
            <a:r>
              <a:rPr lang="de-DE" dirty="0" smtClean="0"/>
              <a:t>1</a:t>
            </a:r>
            <a:endParaRPr lang="en-US" dirty="0"/>
          </a:p>
        </p:txBody>
      </p:sp>
      <p:sp>
        <p:nvSpPr>
          <p:cNvPr id="20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476164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Vienna 20151130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10700"/>
            <a:ext cx="8244408" cy="455319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5337085" y="1052736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Arrangement of the service lines 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in front of the MVD Barrel 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View from the 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outer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part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3638616" y="3369821"/>
            <a:ext cx="2553563" cy="9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pPr algn="ctr"/>
            <a:r>
              <a:rPr lang="en-GB" sz="7200" i="1" kern="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25112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896036" y="6484255"/>
            <a:ext cx="288032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ZEA </a:t>
            </a:r>
            <a:r>
              <a:rPr lang="de-DE" dirty="0" smtClean="0"/>
              <a:t>1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CC682-3BF7-43D2-8E1C-C02E2713AFB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840981" y="0"/>
            <a:ext cx="6516724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200" dirty="0" smtClean="0"/>
              <a:t>Outlook</a:t>
            </a:r>
            <a:endParaRPr lang="de-DE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755576" y="656692"/>
            <a:ext cx="792018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optimize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the service lines, (support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and connections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points)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2">
                    <a:lumMod val="75000"/>
                  </a:schemeClr>
                </a:solidFill>
              </a:rPr>
              <a:t>Disc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structure with cooling hybrid </a:t>
            </a:r>
            <a:r>
              <a:rPr lang="de-DE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2">
                    <a:lumMod val="75000"/>
                  </a:schemeClr>
                </a:solidFill>
              </a:rPr>
              <a:t>Tube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and cable routing 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Manufacture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implementation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Manufacturing of father Stave hybrid structure with cooling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Manufacturing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of Stave structure with Cooling  		</a:t>
            </a:r>
            <a:endParaRPr lang="en-GB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Manufacturing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of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further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cooling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modules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Manufacturing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of jigs for alinements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Test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hybrid of disc cooling module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Development and manufacturing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of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disc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support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Development and manufacturing of jigs ( manufacturing, alinements, assembling)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Manufacturing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of Disc support structure    </a:t>
            </a:r>
            <a:endParaRPr lang="en-GB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Production controls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Quality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controls 			      	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New X-ray machine 							assembly at ZEA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lang="en-GB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Hydraulic and Thermal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investigation </a:t>
            </a:r>
            <a:endParaRPr lang="en-GB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Test rig automatization</a:t>
            </a:r>
            <a:r>
              <a:rPr lang="de-DE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Extended pressure drop investigation (until control panel)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Thermal tests with complete Double-Stave (Pressure drop, leakage)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Quality Control (Delamination, glue, leakage, pressure…)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FEM Validation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Thermal investigation (full equipped double stave)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Mechanical deformation behaviour </a:t>
            </a:r>
            <a:endParaRPr lang="en-GB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476164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Vienna 20151130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08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896036" y="6484255"/>
            <a:ext cx="288032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ZEA </a:t>
            </a:r>
            <a:r>
              <a:rPr lang="de-DE" dirty="0" smtClean="0"/>
              <a:t>1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CC682-3BF7-43D2-8E1C-C02E2713AFB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840981" y="0"/>
            <a:ext cx="6516724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200" dirty="0" smtClean="0"/>
              <a:t>Work in Progress</a:t>
            </a:r>
            <a:r>
              <a:rPr lang="de-DE" dirty="0" smtClean="0">
                <a:ea typeface="Arial Bar" charset="0"/>
                <a:cs typeface="Arial Bar" charset="0"/>
              </a:rPr>
              <a:t>  </a:t>
            </a:r>
            <a:endParaRPr lang="de-DE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714375" y="808315"/>
            <a:ext cx="792018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Design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Stave 					(prototype fixed)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Arrangement of Service lines</a:t>
            </a:r>
            <a:r>
              <a:rPr lang="de-DE" sz="1400" dirty="0" smtClean="0">
                <a:solidFill>
                  <a:schemeClr val="tx2">
                    <a:lumMod val="75000"/>
                  </a:schemeClr>
                </a:solidFill>
              </a:rPr>
              <a:t>			(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goings</a:t>
            </a:r>
            <a:r>
              <a:rPr lang="de-DE" sz="1400" dirty="0" smtClean="0">
                <a:solidFill>
                  <a:schemeClr val="tx2">
                    <a:lumMod val="75000"/>
                  </a:schemeClr>
                </a:solidFill>
              </a:rPr>
              <a:t> 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Disc attachment and Structure (pixel/strip)</a:t>
            </a: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(goings </a:t>
            </a:r>
            <a:r>
              <a:rPr lang="en-GB" sz="1400" dirty="0" err="1">
                <a:solidFill>
                  <a:schemeClr val="tx2">
                    <a:lumMod val="75000"/>
                  </a:schemeClr>
                </a:solidFill>
              </a:rPr>
              <a:t>on,FEM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 Calculation)</a:t>
            </a:r>
          </a:p>
          <a:p>
            <a:pPr lvl="1"/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endParaRPr lang="en-GB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Manufacture </a:t>
            </a:r>
            <a:endParaRPr lang="en-GB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Two Barrel (4)  Staves with cooling modules as Prototype 	mechanical hybrid at IKV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Disc Support for Readout electronics 		mechanical hybrid at IKV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Manufacturing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of Stave structure with Cooling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 		jigs manufacturing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Manufacturing of Disc support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structure    		jigs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manufacturing </a:t>
            </a:r>
            <a:endParaRPr lang="en-GB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Quality controls 			      	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New X-ray machine 							assembly at ZEA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Thermal  hydraulic investigation and tests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Hydraulic Test at ZEA 1 (Flow rate and temperature variation)Test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rig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upgrading: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automatization</a:t>
            </a: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1400" dirty="0" smtClean="0">
                <a:solidFill>
                  <a:schemeClr val="tx2">
                    <a:lumMod val="75000"/>
                  </a:schemeClr>
                </a:solidFill>
              </a:rPr>
              <a:t>(neu pump)		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	</a:t>
            </a:r>
            <a:endParaRPr lang="en-GB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Investigation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of cooling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pipes 				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		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FEM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Validation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Disc deformation behaviour  			(Presentation from Dirk G.)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Half shell deformation behaviour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			</a:t>
            </a:r>
            <a:endParaRPr lang="en-GB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476164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Vienna 20151130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70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/>
          <p:cNvSpPr/>
          <p:nvPr/>
        </p:nvSpPr>
        <p:spPr>
          <a:xfrm>
            <a:off x="7462344" y="3186035"/>
            <a:ext cx="1521030" cy="636652"/>
          </a:xfrm>
          <a:prstGeom prst="rect">
            <a:avLst/>
          </a:prstGeom>
          <a:solidFill>
            <a:srgbClr val="92D050">
              <a:alpha val="38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1" y="74458"/>
            <a:ext cx="7245804" cy="934762"/>
          </a:xfrm>
        </p:spPr>
        <p:txBody>
          <a:bodyPr/>
          <a:lstStyle/>
          <a:p>
            <a:pPr algn="ctr"/>
            <a:r>
              <a:rPr lang="de-DE" sz="3200" dirty="0" smtClean="0"/>
              <a:t>MVD Stave Barrel 4</a:t>
            </a:r>
            <a:br>
              <a:rPr lang="de-DE" sz="3200" dirty="0" smtClean="0"/>
            </a:br>
            <a:r>
              <a:rPr lang="de-DE" sz="3200" dirty="0" smtClean="0"/>
              <a:t>Prototyp</a:t>
            </a:r>
            <a:endParaRPr lang="de-DE" sz="32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CC682-3BF7-43D2-8E1C-C02E2713AFB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337085" y="6484255"/>
            <a:ext cx="216024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ZEA </a:t>
            </a:r>
            <a:r>
              <a:rPr lang="de-DE" dirty="0" smtClean="0"/>
              <a:t>1</a:t>
            </a:r>
            <a:endParaRPr lang="en-US" dirty="0"/>
          </a:p>
        </p:txBody>
      </p:sp>
      <p:sp>
        <p:nvSpPr>
          <p:cNvPr id="20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476164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Vienna 20151130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0343">
            <a:off x="338820" y="2074854"/>
            <a:ext cx="7189168" cy="397040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6397">
            <a:off x="523840" y="3804015"/>
            <a:ext cx="7303868" cy="403375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17" y="1087972"/>
            <a:ext cx="8584997" cy="202174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627189" y="2672494"/>
            <a:ext cx="116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Mechanical </a:t>
            </a:r>
            <a:endParaRPr lang="en-GB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Prototype</a:t>
            </a:r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665471" y="4401108"/>
            <a:ext cx="1588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Full equipped</a:t>
            </a:r>
          </a:p>
          <a:p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Prototype</a:t>
            </a:r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 flipH="1" flipV="1">
            <a:off x="7497326" y="2276872"/>
            <a:ext cx="487373" cy="395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 flipV="1">
            <a:off x="7426461" y="3858804"/>
            <a:ext cx="822741" cy="542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>
            <a:off x="7580974" y="4992324"/>
            <a:ext cx="807450" cy="596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7839175" y="4019938"/>
            <a:ext cx="1070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Top view</a:t>
            </a:r>
            <a:endParaRPr lang="en-GB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853294" y="5249580"/>
            <a:ext cx="1070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Bottom  view</a:t>
            </a:r>
            <a:endParaRPr lang="en-GB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7426461" y="3186035"/>
            <a:ext cx="1595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Currently two pieces are laminated at IKV Aachen</a:t>
            </a:r>
            <a:endParaRPr lang="en-GB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55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/>
          <p:cNvSpPr/>
          <p:nvPr/>
        </p:nvSpPr>
        <p:spPr>
          <a:xfrm>
            <a:off x="686186" y="3878954"/>
            <a:ext cx="8038003" cy="2430366"/>
          </a:xfrm>
          <a:prstGeom prst="rect">
            <a:avLst/>
          </a:prstGeom>
          <a:solidFill>
            <a:srgbClr val="FFC000">
              <a:alpha val="4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955" y="23040"/>
            <a:ext cx="6643688" cy="571500"/>
          </a:xfrm>
        </p:spPr>
        <p:txBody>
          <a:bodyPr/>
          <a:lstStyle/>
          <a:p>
            <a:pPr algn="ctr"/>
            <a:r>
              <a:rPr lang="en-GB" sz="3200" dirty="0" smtClean="0"/>
              <a:t>MVD Strip </a:t>
            </a:r>
            <a:r>
              <a:rPr lang="en-GB" sz="3200" dirty="0" smtClean="0">
                <a:solidFill>
                  <a:schemeClr val="tx2"/>
                </a:solidFill>
              </a:rPr>
              <a:t>Disc cooling module</a:t>
            </a:r>
            <a:endParaRPr lang="en-GB" sz="32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CC682-3BF7-43D2-8E1C-C02E2713AFB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4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337085" y="6484255"/>
            <a:ext cx="216024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ZEA </a:t>
            </a:r>
            <a:r>
              <a:rPr lang="de-DE" dirty="0" smtClean="0"/>
              <a:t>1</a:t>
            </a:r>
            <a:endParaRPr lang="en-US" dirty="0"/>
          </a:p>
        </p:txBody>
      </p:sp>
      <p:sp>
        <p:nvSpPr>
          <p:cNvPr id="20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476164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Vienna 20151130</a:t>
            </a:r>
            <a:endParaRPr lang="en-US" dirty="0"/>
          </a:p>
        </p:txBody>
      </p:sp>
      <p:pic>
        <p:nvPicPr>
          <p:cNvPr id="9" name="Grafik 8"/>
          <p:cNvPicPr/>
          <p:nvPr/>
        </p:nvPicPr>
        <p:blipFill>
          <a:blip r:embed="rId3"/>
          <a:stretch>
            <a:fillRect/>
          </a:stretch>
        </p:blipFill>
        <p:spPr>
          <a:xfrm>
            <a:off x="1043608" y="4041068"/>
            <a:ext cx="3672408" cy="211349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99" y="965789"/>
            <a:ext cx="3451300" cy="266110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040" y="1205764"/>
            <a:ext cx="4097288" cy="2935371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 bwMode="auto">
          <a:xfrm>
            <a:off x="4984419" y="4028999"/>
            <a:ext cx="2553563" cy="9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pPr algn="ctr"/>
            <a:r>
              <a:rPr lang="en-GB" sz="7200" i="1" kern="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Draft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295733" y="877938"/>
            <a:ext cx="1459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CFRP  Preprag</a:t>
            </a:r>
          </a:p>
          <a:p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Carbon foam</a:t>
            </a:r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6308994" y="1029752"/>
            <a:ext cx="1091125" cy="641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7201627" y="1329646"/>
            <a:ext cx="336355" cy="801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7537982" y="1297098"/>
            <a:ext cx="809382" cy="1107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>
            <a:off x="6854557" y="995594"/>
            <a:ext cx="559448" cy="1916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5274633" y="4797152"/>
            <a:ext cx="347383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Cut outs for Chip positioning ?</a:t>
            </a:r>
            <a:endParaRPr lang="en-GB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B050"/>
                </a:solidFill>
              </a:rPr>
              <a:t>Better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</a:rPr>
              <a:t>Difficult to install the flexfoil with Chips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 flipH="1" flipV="1">
            <a:off x="3146559" y="4581904"/>
            <a:ext cx="2190526" cy="385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H="1">
            <a:off x="3697825" y="5001813"/>
            <a:ext cx="1639260" cy="379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4008411" y="887438"/>
            <a:ext cx="1521030" cy="636652"/>
          </a:xfrm>
          <a:prstGeom prst="rect">
            <a:avLst/>
          </a:prstGeom>
          <a:solidFill>
            <a:srgbClr val="92D050">
              <a:alpha val="38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/>
          <p:cNvSpPr txBox="1"/>
          <p:nvPr/>
        </p:nvSpPr>
        <p:spPr>
          <a:xfrm>
            <a:off x="3966730" y="894008"/>
            <a:ext cx="1595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Currently two pieces are laminated at IKV Aachen</a:t>
            </a:r>
            <a:endParaRPr lang="en-GB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450" y="545849"/>
            <a:ext cx="1166745" cy="1962253"/>
          </a:xfrm>
          <a:prstGeom prst="rect">
            <a:avLst/>
          </a:prstGeom>
        </p:spPr>
      </p:pic>
      <p:sp>
        <p:nvSpPr>
          <p:cNvPr id="33" name="Ellipse 32"/>
          <p:cNvSpPr/>
          <p:nvPr/>
        </p:nvSpPr>
        <p:spPr>
          <a:xfrm>
            <a:off x="251520" y="391092"/>
            <a:ext cx="1137675" cy="1135883"/>
          </a:xfrm>
          <a:prstGeom prst="ellipse">
            <a:avLst/>
          </a:prstGeom>
          <a:solidFill>
            <a:srgbClr val="DBEDFF">
              <a:alpha val="47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5" name="Gerade Verbindung mit Pfeil 34"/>
          <p:cNvCxnSpPr/>
          <p:nvPr/>
        </p:nvCxnSpPr>
        <p:spPr>
          <a:xfrm>
            <a:off x="-2537467" y="2404372"/>
            <a:ext cx="755145" cy="449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45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9276" y="99774"/>
            <a:ext cx="6643688" cy="571500"/>
          </a:xfrm>
        </p:spPr>
        <p:txBody>
          <a:bodyPr/>
          <a:lstStyle/>
          <a:p>
            <a:pPr algn="ctr"/>
            <a:r>
              <a:rPr lang="de-DE" sz="3200" dirty="0" smtClean="0"/>
              <a:t>MVD Strip Design</a:t>
            </a:r>
            <a:endParaRPr lang="de-DE" sz="32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CC682-3BF7-43D2-8E1C-C02E2713AFB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3" name="Rechteck 42"/>
          <p:cNvSpPr/>
          <p:nvPr/>
        </p:nvSpPr>
        <p:spPr>
          <a:xfrm>
            <a:off x="2051720" y="5526111"/>
            <a:ext cx="301533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Frame   Do/Di  =282/274 mm</a:t>
            </a:r>
          </a:p>
          <a:p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Disc      Do/Di  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=</a:t>
            </a:r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265/144 mm</a:t>
            </a:r>
          </a:p>
          <a:p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Barrel    Do/Di =259/259 mm</a:t>
            </a:r>
          </a:p>
          <a:p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337085" y="6484255"/>
            <a:ext cx="216024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ZEA </a:t>
            </a:r>
            <a:r>
              <a:rPr lang="de-DE" dirty="0" smtClean="0"/>
              <a:t>1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359532" y="5013176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Main Dimension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476164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Vienna 20151130</a:t>
            </a:r>
            <a:endParaRPr lang="en-US" dirty="0"/>
          </a:p>
        </p:txBody>
      </p:sp>
      <p:grpSp>
        <p:nvGrpSpPr>
          <p:cNvPr id="37" name="Gruppieren 36"/>
          <p:cNvGrpSpPr/>
          <p:nvPr/>
        </p:nvGrpSpPr>
        <p:grpSpPr>
          <a:xfrm>
            <a:off x="664616" y="5316235"/>
            <a:ext cx="1027064" cy="1234293"/>
            <a:chOff x="539552" y="1299038"/>
            <a:chExt cx="3779912" cy="4407932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68" b="100000" l="0" r="100000">
                          <a14:foregroundMark x1="49663" y1="4282" x2="59514" y2="19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99038"/>
              <a:ext cx="3779912" cy="4407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9" name="Gruppieren 38"/>
            <p:cNvGrpSpPr/>
            <p:nvPr/>
          </p:nvGrpSpPr>
          <p:grpSpPr>
            <a:xfrm>
              <a:off x="611560" y="2583589"/>
              <a:ext cx="1974440" cy="959775"/>
              <a:chOff x="611560" y="2583589"/>
              <a:chExt cx="1974440" cy="959775"/>
            </a:xfrm>
          </p:grpSpPr>
          <p:cxnSp>
            <p:nvCxnSpPr>
              <p:cNvPr id="40" name="Gerade Verbindung mit Pfeil 39"/>
              <p:cNvCxnSpPr/>
              <p:nvPr/>
            </p:nvCxnSpPr>
            <p:spPr>
              <a:xfrm>
                <a:off x="611560" y="3503004"/>
                <a:ext cx="1960514" cy="0"/>
              </a:xfrm>
              <a:prstGeom prst="straightConnector1">
                <a:avLst/>
              </a:prstGeom>
              <a:ln w="6350" cmpd="sng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feld 40"/>
              <p:cNvSpPr txBox="1"/>
              <p:nvPr/>
            </p:nvSpPr>
            <p:spPr>
              <a:xfrm>
                <a:off x="976064" y="3250976"/>
                <a:ext cx="463588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300" dirty="0" smtClean="0"/>
                  <a:t>157</a:t>
                </a:r>
                <a:endParaRPr lang="en-US" sz="1300" dirty="0"/>
              </a:p>
            </p:txBody>
          </p:sp>
          <p:sp>
            <p:nvSpPr>
              <p:cNvPr id="42" name="Textfeld 41"/>
              <p:cNvSpPr txBox="1"/>
              <p:nvPr/>
            </p:nvSpPr>
            <p:spPr>
              <a:xfrm rot="1654484">
                <a:off x="1179805" y="2583589"/>
                <a:ext cx="463588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300" dirty="0" smtClean="0"/>
                  <a:t>141</a:t>
                </a:r>
                <a:endParaRPr lang="en-US" sz="1300" dirty="0"/>
              </a:p>
            </p:txBody>
          </p:sp>
          <p:cxnSp>
            <p:nvCxnSpPr>
              <p:cNvPr id="44" name="Gerade Verbindung mit Pfeil 43"/>
              <p:cNvCxnSpPr/>
              <p:nvPr/>
            </p:nvCxnSpPr>
            <p:spPr>
              <a:xfrm>
                <a:off x="1031703" y="2688616"/>
                <a:ext cx="1554297" cy="838641"/>
              </a:xfrm>
              <a:prstGeom prst="straightConnector1">
                <a:avLst/>
              </a:prstGeom>
              <a:ln w="6350" cmpd="sng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65" y="1215357"/>
            <a:ext cx="8486501" cy="465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0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CC682-3BF7-43D2-8E1C-C02E2713AFB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4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337085" y="6484255"/>
            <a:ext cx="216024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ZEA </a:t>
            </a:r>
            <a:r>
              <a:rPr lang="de-DE" dirty="0" smtClean="0"/>
              <a:t>1</a:t>
            </a:r>
            <a:endParaRPr lang="en-US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4" name="Titel 1"/>
          <p:cNvSpPr txBox="1">
            <a:spLocks/>
          </p:cNvSpPr>
          <p:nvPr/>
        </p:nvSpPr>
        <p:spPr bwMode="auto">
          <a:xfrm>
            <a:off x="841098" y="152636"/>
            <a:ext cx="664368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pPr algn="ctr"/>
            <a:r>
              <a:rPr lang="en-GB" sz="3200" kern="0" dirty="0" smtClean="0"/>
              <a:t>Hydraulic Tests</a:t>
            </a:r>
            <a:endParaRPr lang="en-GB" sz="3200" kern="0" dirty="0"/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41" y="1052736"/>
            <a:ext cx="8344609" cy="5148572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417205" y="1376772"/>
            <a:ext cx="2452519" cy="957219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6397628" y="1088740"/>
            <a:ext cx="2602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chemeClr val="accent1">
                    <a:lumMod val="50000"/>
                  </a:schemeClr>
                </a:solidFill>
              </a:rPr>
              <a:t>U-Tube Type4 </a:t>
            </a:r>
            <a:r>
              <a:rPr lang="en-US" sz="1200" b="1" dirty="0" smtClean="0">
                <a:latin typeface="+mn-lt"/>
              </a:rPr>
              <a:t>(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Symbol" pitchFamily="18" charset="2"/>
              </a:rPr>
              <a:t>f</a:t>
            </a:r>
            <a:r>
              <a:rPr lang="en-US" sz="1200" b="1" baseline="-25000" dirty="0">
                <a:latin typeface="Californian FB" pitchFamily="18" charset="0"/>
              </a:rPr>
              <a:t>i</a:t>
            </a:r>
            <a:r>
              <a:rPr lang="en-US" sz="1200" b="1" baseline="-25000" dirty="0" smtClean="0">
                <a:latin typeface="Californian FB" pitchFamily="18" charset="0"/>
              </a:rPr>
              <a:t>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1.8mm </a:t>
            </a:r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</a:rPr>
              <a:t>*720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mm)</a:t>
            </a:r>
            <a:endParaRPr lang="de-DE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411783" y="3627022"/>
            <a:ext cx="26244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</a:rPr>
              <a:t>Delta </a:t>
            </a:r>
            <a:r>
              <a:rPr lang="de-DE" sz="1200" b="1" dirty="0" err="1" smtClean="0">
                <a:solidFill>
                  <a:srgbClr val="FF0000"/>
                </a:solidFill>
              </a:rPr>
              <a:t>Pmax</a:t>
            </a:r>
            <a:r>
              <a:rPr lang="de-DE" sz="1200" b="1" dirty="0" smtClean="0">
                <a:solidFill>
                  <a:srgbClr val="FF0000"/>
                </a:solidFill>
              </a:rPr>
              <a:t>  </a:t>
            </a:r>
            <a:r>
              <a:rPr lang="de-DE" sz="1200" b="1" dirty="0">
                <a:solidFill>
                  <a:srgbClr val="FF0000"/>
                </a:solidFill>
              </a:rPr>
              <a:t>~ </a:t>
            </a:r>
            <a:r>
              <a:rPr lang="de-DE" sz="1200" b="1" dirty="0" smtClean="0">
                <a:solidFill>
                  <a:srgbClr val="FF0000"/>
                </a:solidFill>
              </a:rPr>
              <a:t>0,50 </a:t>
            </a:r>
            <a:r>
              <a:rPr lang="de-DE" sz="1200" b="1" dirty="0">
                <a:solidFill>
                  <a:srgbClr val="FF0000"/>
                </a:solidFill>
              </a:rPr>
              <a:t>bar </a:t>
            </a:r>
            <a:r>
              <a:rPr lang="en-GB" sz="1200" b="1" dirty="0">
                <a:solidFill>
                  <a:srgbClr val="FF0000"/>
                </a:solidFill>
              </a:rPr>
              <a:t>is to verify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476164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Vienna 20151130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14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72" y="1520788"/>
            <a:ext cx="8090087" cy="446796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01120" y="1590310"/>
            <a:ext cx="2088232" cy="4398440"/>
          </a:xfrm>
          <a:prstGeom prst="rect">
            <a:avLst/>
          </a:prstGeom>
          <a:solidFill>
            <a:srgbClr val="00B05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CC682-3BF7-43D2-8E1C-C02E2713AFB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337085" y="6484255"/>
            <a:ext cx="216024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ZEA </a:t>
            </a:r>
            <a:r>
              <a:rPr lang="de-DE" dirty="0" smtClean="0"/>
              <a:t>1</a:t>
            </a:r>
            <a:endParaRPr lang="en-US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352810"/>
            <a:ext cx="1487649" cy="2151558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383338" y="2287767"/>
            <a:ext cx="19060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2">
                    <a:lumMod val="50000"/>
                  </a:schemeClr>
                </a:solidFill>
              </a:rPr>
              <a:t>Arrangement of the cooling tubes in front of the MVD</a:t>
            </a:r>
            <a:endParaRPr lang="en-GB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Titel 1"/>
          <p:cNvSpPr txBox="1">
            <a:spLocks/>
          </p:cNvSpPr>
          <p:nvPr/>
        </p:nvSpPr>
        <p:spPr bwMode="auto">
          <a:xfrm>
            <a:off x="611560" y="19829"/>
            <a:ext cx="6643688" cy="107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pPr algn="ctr"/>
            <a:r>
              <a:rPr lang="en-GB" sz="3200" kern="0" dirty="0" smtClean="0"/>
              <a:t>MVD Strip Barrel </a:t>
            </a:r>
          </a:p>
          <a:p>
            <a:pPr algn="ctr"/>
            <a:r>
              <a:rPr lang="en-GB" sz="3200" kern="0" dirty="0" smtClean="0"/>
              <a:t>arrangement of the </a:t>
            </a:r>
            <a:r>
              <a:rPr lang="en-GB" sz="3200" kern="0" dirty="0" smtClean="0">
                <a:solidFill>
                  <a:schemeClr val="tx2"/>
                </a:solidFill>
              </a:rPr>
              <a:t>Cooling tubes</a:t>
            </a:r>
            <a:endParaRPr lang="en-GB" sz="3200" kern="0" dirty="0"/>
          </a:p>
        </p:txBody>
      </p:sp>
      <p:sp>
        <p:nvSpPr>
          <p:cNvPr id="17" name="Textfeld 16"/>
          <p:cNvSpPr txBox="1"/>
          <p:nvPr/>
        </p:nvSpPr>
        <p:spPr>
          <a:xfrm>
            <a:off x="2110722" y="5945797"/>
            <a:ext cx="25202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B050"/>
                </a:solidFill>
              </a:rPr>
              <a:t>Advantage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B050"/>
                </a:solidFill>
              </a:rPr>
              <a:t>Lower pressure drop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B050"/>
                </a:solidFill>
              </a:rPr>
              <a:t>Less tubes over the GBT</a:t>
            </a:r>
            <a:endParaRPr lang="en-GB" sz="1400" dirty="0">
              <a:solidFill>
                <a:srgbClr val="00B05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735029" y="5928153"/>
            <a:ext cx="25202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Disadvantage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</a:rPr>
              <a:t>Less space for services lines at Pixel Barrel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476164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Vienna 20151130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41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72" y="1271519"/>
            <a:ext cx="7876504" cy="50758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0526" y="152636"/>
            <a:ext cx="6643688" cy="1116124"/>
          </a:xfrm>
        </p:spPr>
        <p:txBody>
          <a:bodyPr/>
          <a:lstStyle/>
          <a:p>
            <a:pPr algn="ctr"/>
            <a:r>
              <a:rPr lang="en-GB" sz="3200" dirty="0" smtClean="0"/>
              <a:t>MVD Strip Barrel</a:t>
            </a:r>
            <a:br>
              <a:rPr lang="en-GB" sz="3200" dirty="0" smtClean="0"/>
            </a:br>
            <a:r>
              <a:rPr lang="en-GB" sz="3200" dirty="0" smtClean="0"/>
              <a:t>Service lines</a:t>
            </a:r>
            <a:endParaRPr lang="en-GB" sz="32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CC682-3BF7-43D2-8E1C-C02E2713AFB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337085" y="6484255"/>
            <a:ext cx="216024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ZEA </a:t>
            </a:r>
            <a:r>
              <a:rPr lang="de-DE" dirty="0" smtClean="0"/>
              <a:t>1</a:t>
            </a:r>
            <a:endParaRPr lang="en-US" dirty="0"/>
          </a:p>
        </p:txBody>
      </p:sp>
      <p:sp>
        <p:nvSpPr>
          <p:cNvPr id="20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476164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Vienna 20151130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395536" y="5824854"/>
            <a:ext cx="28088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Arrangement of the </a:t>
            </a: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cooling tubes</a:t>
            </a:r>
          </a:p>
          <a:p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in 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front of the </a:t>
            </a: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MVD Strip Barrel </a:t>
            </a:r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View from the </a:t>
            </a: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outer </a:t>
            </a: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part</a:t>
            </a:r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5073641" y="3537012"/>
            <a:ext cx="2553563" cy="9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pPr algn="ctr"/>
            <a:r>
              <a:rPr lang="en-GB" sz="7200" i="1" kern="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65675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0526" y="152636"/>
            <a:ext cx="6643688" cy="1116124"/>
          </a:xfrm>
        </p:spPr>
        <p:txBody>
          <a:bodyPr/>
          <a:lstStyle/>
          <a:p>
            <a:pPr algn="ctr"/>
            <a:r>
              <a:rPr lang="en-GB" sz="3200" dirty="0" smtClean="0"/>
              <a:t>Barrel 3 </a:t>
            </a:r>
            <a:br>
              <a:rPr lang="en-GB" sz="3200" dirty="0" smtClean="0"/>
            </a:br>
            <a:r>
              <a:rPr lang="en-GB" sz="3200" dirty="0" smtClean="0"/>
              <a:t>Service lines</a:t>
            </a:r>
            <a:endParaRPr lang="en-GB" sz="32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CC682-3BF7-43D2-8E1C-C02E2713AFB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337085" y="6484255"/>
            <a:ext cx="216024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ZEA </a:t>
            </a:r>
            <a:r>
              <a:rPr lang="de-DE" dirty="0" smtClean="0"/>
              <a:t>1</a:t>
            </a:r>
            <a:endParaRPr lang="en-US" dirty="0"/>
          </a:p>
        </p:txBody>
      </p:sp>
      <p:sp>
        <p:nvSpPr>
          <p:cNvPr id="20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476164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Vienna 20151130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3443" y="1798457"/>
            <a:ext cx="8325145" cy="459777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23528" y="1161714"/>
            <a:ext cx="3780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Arrangement of the </a:t>
            </a: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cooling tubes and cables</a:t>
            </a:r>
          </a:p>
          <a:p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in 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front of the </a:t>
            </a: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MVD Barrel 3</a:t>
            </a:r>
          </a:p>
          <a:p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</a:rPr>
              <a:t>View from the inner part</a:t>
            </a:r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3959932" y="3355926"/>
            <a:ext cx="2553563" cy="9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pPr algn="ctr"/>
            <a:r>
              <a:rPr lang="en-GB" sz="7200" i="1" kern="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67207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ikp_cd1">
      <a:dk1>
        <a:srgbClr val="000000"/>
      </a:dk1>
      <a:lt1>
        <a:srgbClr val="FFFFFF"/>
      </a:lt1>
      <a:dk2>
        <a:srgbClr val="005B82"/>
      </a:dk2>
      <a:lt2>
        <a:srgbClr val="515151"/>
      </a:lt2>
      <a:accent1>
        <a:srgbClr val="0193DE"/>
      </a:accent1>
      <a:accent2>
        <a:srgbClr val="515151"/>
      </a:accent2>
      <a:accent3>
        <a:srgbClr val="FFFFFF"/>
      </a:accent3>
      <a:accent4>
        <a:srgbClr val="000000"/>
      </a:accent4>
      <a:accent5>
        <a:srgbClr val="AAC8EC"/>
      </a:accent5>
      <a:accent6>
        <a:srgbClr val="494949"/>
      </a:accent6>
      <a:hlink>
        <a:srgbClr val="9C9C9C"/>
      </a:hlink>
      <a:folHlink>
        <a:srgbClr val="B9B9B9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310</Words>
  <Application>Microsoft Office PowerPoint</Application>
  <PresentationFormat>Bildschirmpräsentation (4:3)</PresentationFormat>
  <Paragraphs>143</Paragraphs>
  <Slides>11</Slides>
  <Notes>11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23" baseType="lpstr">
      <vt:lpstr>Arial</vt:lpstr>
      <vt:lpstr>MS PGothic</vt:lpstr>
      <vt:lpstr>Californian FB</vt:lpstr>
      <vt:lpstr>Arial MT Bd</vt:lpstr>
      <vt:lpstr>Bradley Hand ITC</vt:lpstr>
      <vt:lpstr>Arial Bar</vt:lpstr>
      <vt:lpstr>Calibri</vt:lpstr>
      <vt:lpstr>Wingdings</vt:lpstr>
      <vt:lpstr>Symbol</vt:lpstr>
      <vt:lpstr>Standarddesign</vt:lpstr>
      <vt:lpstr>Benutzerdefiniertes Design</vt:lpstr>
      <vt:lpstr>Bitmap</vt:lpstr>
      <vt:lpstr>Micro Vertex Detector of PANDA Strip Detector </vt:lpstr>
      <vt:lpstr> </vt:lpstr>
      <vt:lpstr>MVD Stave Barrel 4 Prototyp</vt:lpstr>
      <vt:lpstr>MVD Strip Disc cooling module</vt:lpstr>
      <vt:lpstr>MVD Strip Design</vt:lpstr>
      <vt:lpstr> </vt:lpstr>
      <vt:lpstr> </vt:lpstr>
      <vt:lpstr>MVD Strip Barrel Service lines</vt:lpstr>
      <vt:lpstr>Barrel 3  Service lines</vt:lpstr>
      <vt:lpstr>Barrel 4  Service lines</vt:lpstr>
      <vt:lpstr> </vt:lpstr>
    </vt:vector>
  </TitlesOfParts>
  <Company>Tema AG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dott</dc:creator>
  <cp:lastModifiedBy>Fracassi, Vincenzo</cp:lastModifiedBy>
  <cp:revision>2289</cp:revision>
  <cp:lastPrinted>2015-11-27T16:23:34Z</cp:lastPrinted>
  <dcterms:created xsi:type="dcterms:W3CDTF">2006-01-19T12:56:44Z</dcterms:created>
  <dcterms:modified xsi:type="dcterms:W3CDTF">2015-11-30T14:35:36Z</dcterms:modified>
</cp:coreProperties>
</file>