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75" r:id="rId9"/>
    <p:sldId id="274" r:id="rId10"/>
    <p:sldId id="276" r:id="rId11"/>
    <p:sldId id="262" r:id="rId12"/>
    <p:sldId id="278" r:id="rId13"/>
    <p:sldId id="277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DBB63"/>
    <a:srgbClr val="66FF66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>
        <p:scale>
          <a:sx n="100" d="100"/>
          <a:sy n="100" d="100"/>
        </p:scale>
        <p:origin x="-9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18.11.2015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5979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Super-FRS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27" y="1415976"/>
            <a:ext cx="7199350" cy="496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0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9" y="1257299"/>
            <a:ext cx="5915775" cy="523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1500" y="454967"/>
            <a:ext cx="348204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 smtClean="0"/>
              <a:t>Special </a:t>
            </a:r>
            <a:r>
              <a:rPr lang="de-DE" sz="2400" b="1" dirty="0" err="1" smtClean="0"/>
              <a:t>configurations</a:t>
            </a:r>
            <a:endParaRPr lang="de-DE" sz="2400" b="1" dirty="0" smtClean="0"/>
          </a:p>
        </p:txBody>
      </p:sp>
      <p:sp>
        <p:nvSpPr>
          <p:cNvPr id="3" name="Ellipse 2"/>
          <p:cNvSpPr/>
          <p:nvPr/>
        </p:nvSpPr>
        <p:spPr>
          <a:xfrm>
            <a:off x="4895850" y="2514600"/>
            <a:ext cx="371475" cy="238125"/>
          </a:xfrm>
          <a:prstGeom prst="ellipse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5267325" y="2752725"/>
            <a:ext cx="1343025" cy="419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400800" y="3171825"/>
            <a:ext cx="2524125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distance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adjecent</a:t>
            </a:r>
            <a:r>
              <a:rPr lang="de-DE" sz="1400" dirty="0" smtClean="0"/>
              <a:t> </a:t>
            </a:r>
            <a:r>
              <a:rPr lang="de-DE" sz="1400" dirty="0" err="1" smtClean="0"/>
              <a:t>magnet</a:t>
            </a:r>
            <a:r>
              <a:rPr lang="de-DE" sz="1400" dirty="0" smtClean="0"/>
              <a:t> </a:t>
            </a:r>
            <a:r>
              <a:rPr lang="de-DE" sz="1400" dirty="0" err="1" smtClean="0"/>
              <a:t>centers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223822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Dipoles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41841"/>
              </p:ext>
            </p:extLst>
          </p:nvPr>
        </p:nvGraphicFramePr>
        <p:xfrm>
          <a:off x="571499" y="1420125"/>
          <a:ext cx="6397237" cy="2103740"/>
        </p:xfrm>
        <a:graphic>
          <a:graphicData uri="http://schemas.openxmlformats.org/drawingml/2006/table">
            <a:tbl>
              <a:tblPr firstRow="1" firstCol="1" bandRow="1"/>
              <a:tblGrid>
                <a:gridCol w="2939802"/>
                <a:gridCol w="1801207"/>
                <a:gridCol w="1656228"/>
              </a:tblGrid>
              <a:tr h="2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Arranged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groups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5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Dipole</a:t>
                      </a:r>
                      <a:r>
                        <a:rPr lang="de-DE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Type 2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Dipole</a:t>
                      </a:r>
                      <a:r>
                        <a:rPr lang="de-DE" sz="16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Type3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Magnets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Effective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length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2.40 m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2.13 m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Gradient/ Field Range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0.15-1.6 T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0.15-1.6 T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Field Quality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GB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GB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GB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itchFamily="2" charset="-122"/>
                          <a:cs typeface="Arial" panose="020B0604020202020204" pitchFamily="34" charset="0"/>
                        </a:rPr>
                        <a:t>-4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itchFamily="2" charset="-122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Usable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aperture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380x140 mm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380x140 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1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03702"/>
              </p:ext>
            </p:extLst>
          </p:nvPr>
        </p:nvGraphicFramePr>
        <p:xfrm>
          <a:off x="4717362" y="1560100"/>
          <a:ext cx="4036113" cy="3175318"/>
        </p:xfrm>
        <a:graphic>
          <a:graphicData uri="http://schemas.openxmlformats.org/drawingml/2006/table">
            <a:tbl>
              <a:tblPr firstRow="1" firstCol="1" bandRow="1"/>
              <a:tblGrid>
                <a:gridCol w="1121463"/>
                <a:gridCol w="771525"/>
                <a:gridCol w="1238250"/>
                <a:gridCol w="90487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Magnet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Conf.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Magnet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Conf.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FPF4MH1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FHF1MH1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FPF4MH12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FHF1MH12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 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FPF4MH13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FHF1MH13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FMF1MH1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FRF2MH1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FMF1MH12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FRF2MH12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FMF1MH13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FRF2MH13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FMF2MH1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FRF3MH1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FMF2MH12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FRF3MH12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 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FMF2MH13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FRF3MH13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FMF3MH1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FLF2MH1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FMF3MH12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 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FLF2MH12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FMF3MH13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FLF2MH13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1" y="1657350"/>
            <a:ext cx="4080536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91075" y="4883348"/>
            <a:ext cx="919932" cy="307777"/>
          </a:xfrm>
          <a:prstGeom prst="rect">
            <a:avLst/>
          </a:prstGeom>
          <a:solidFill>
            <a:srgbClr val="FFFF0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11°dipole</a:t>
            </a: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791075" y="5313461"/>
            <a:ext cx="145745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>
                <a:solidFill>
                  <a:srgbClr val="FF0000"/>
                </a:solidFill>
              </a:rPr>
              <a:t>branched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dipole</a:t>
            </a:r>
            <a:endParaRPr lang="de-DE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0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44" y="1452409"/>
            <a:ext cx="4192556" cy="228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22565" y="271335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General 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>
                <a:sym typeface="Symbol"/>
              </a:rPr>
              <a:t>SC Multiplet  </a:t>
            </a:r>
            <a:endParaRPr lang="de-DE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>
          <a:xfrm>
            <a:off x="422565" y="1336385"/>
            <a:ext cx="8211834" cy="2918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lang="en-US" altLang="de-DE" sz="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25 long multiplets + 8 short multiplets </a:t>
            </a:r>
            <a:endParaRPr kumimoji="1" lang="en-US" altLang="ja-JP" sz="5000" dirty="0" smtClean="0">
              <a:latin typeface="Calibri" panose="020F0502020204030204" pitchFamily="34" charset="0"/>
              <a:ea typeface="ＭＳ Ｐゴシック" charset="-128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Cold, laminated iron yoke (&gt; 40 tons),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Warm beam pipe (38 cm inner diameter)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Common helium bath (~ 1300 liter helium)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1 pair of current leads per magnet 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10000"/>
              <a:buFontTx/>
              <a:buChar char="•"/>
            </a:pPr>
            <a:r>
              <a:rPr kumimoji="1" lang="en-US" altLang="ja-JP" sz="5000" dirty="0" smtClean="0">
                <a:latin typeface="Calibri" panose="020F0502020204030204" pitchFamily="34" charset="0"/>
                <a:ea typeface="ＭＳ Ｐゴシック" charset="-128"/>
              </a:rPr>
              <a:t>max. current &lt; 300 A for all magnets</a:t>
            </a:r>
            <a:endParaRPr kumimoji="1" lang="en-US" altLang="ja-JP" sz="5000" dirty="0" smtClean="0">
              <a:latin typeface="Calibri" panose="020F0502020204030204" pitchFamily="34" charset="0"/>
              <a:ea typeface="ＭＳ Ｐゴシック" charset="-128"/>
              <a:cs typeface="Arial" charset="0"/>
            </a:endParaRPr>
          </a:p>
          <a:p>
            <a:endParaRPr lang="en-US" altLang="de-DE" sz="2000" dirty="0" smtClean="0"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4899313" y="4476587"/>
            <a:ext cx="4105917" cy="1595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de-DE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~ 7 m long, &gt; 60 tons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de-DE" sz="1800" dirty="0" smtClean="0">
                <a:latin typeface="Calibri" panose="020F0502020204030204" pitchFamily="34" charset="0"/>
                <a:ea typeface="ＭＳ Ｐゴシック" charset="-128"/>
                <a:cs typeface="Times New Roman" panose="02020603050405020304" pitchFamily="18" charset="0"/>
              </a:rPr>
              <a:t>1 x 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long </a:t>
            </a:r>
            <a:r>
              <a:rPr kumimoji="1" lang="en-US" altLang="ja-JP" sz="1800" dirty="0" err="1" smtClean="0">
                <a:latin typeface="Calibri" panose="020F0502020204030204" pitchFamily="34" charset="0"/>
                <a:ea typeface="ＭＳ Ｐゴシック" charset="-128"/>
              </a:rPr>
              <a:t>quadrupole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 (LQ)</a:t>
            </a:r>
          </a:p>
          <a:p>
            <a:pPr>
              <a:spcBef>
                <a:spcPct val="0"/>
              </a:spcBef>
              <a:buSzPct val="110000"/>
              <a:buFont typeface="Wingdings" panose="05000000000000000000" pitchFamily="2" charset="2"/>
              <a:buChar char="ü"/>
            </a:pPr>
            <a:r>
              <a:rPr kumimoji="1" lang="en-US" altLang="ja-JP" sz="1800" dirty="0">
                <a:latin typeface="Calibri" panose="020F0502020204030204" pitchFamily="34" charset="0"/>
                <a:ea typeface="ＭＳ Ｐゴシック" charset="-128"/>
              </a:rPr>
              <a:t>2 x short </a:t>
            </a:r>
            <a:r>
              <a:rPr kumimoji="1" lang="en-US" altLang="ja-JP" sz="1800" dirty="0" err="1" smtClean="0">
                <a:latin typeface="Calibri" panose="020F0502020204030204" pitchFamily="34" charset="0"/>
                <a:ea typeface="ＭＳ Ｐゴシック" charset="-128"/>
              </a:rPr>
              <a:t>quadrupole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 (SQ</a:t>
            </a:r>
            <a:r>
              <a:rPr kumimoji="1" lang="en-US" altLang="ja-JP" sz="1800" dirty="0">
                <a:latin typeface="Calibri" panose="020F0502020204030204" pitchFamily="34" charset="0"/>
                <a:ea typeface="ＭＳ Ｐゴシック" charset="-128"/>
              </a:rPr>
              <a:t>) 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equipped </a:t>
            </a:r>
            <a:r>
              <a:rPr kumimoji="1" lang="en-US" altLang="ja-JP" sz="1800" dirty="0">
                <a:latin typeface="Calibri" panose="020F0502020204030204" pitchFamily="34" charset="0"/>
                <a:ea typeface="ＭＳ Ｐゴシック" charset="-128"/>
              </a:rPr>
              <a:t>with </a:t>
            </a:r>
            <a:r>
              <a:rPr kumimoji="1" lang="en-US" altLang="ja-JP" sz="1800" dirty="0" err="1" smtClean="0">
                <a:latin typeface="Calibri" panose="020F0502020204030204" pitchFamily="34" charset="0"/>
                <a:ea typeface="ＭＳ Ｐゴシック" charset="-128"/>
              </a:rPr>
              <a:t>octupole</a:t>
            </a: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 (O) coil</a:t>
            </a:r>
            <a:endParaRPr kumimoji="1" lang="en-US" altLang="ja-JP" sz="1800" dirty="0">
              <a:latin typeface="Calibri" panose="020F0502020204030204" pitchFamily="34" charset="0"/>
              <a:ea typeface="ＭＳ Ｐゴシック" charset="-128"/>
            </a:endParaRPr>
          </a:p>
          <a:p>
            <a:pPr>
              <a:spcBef>
                <a:spcPct val="0"/>
              </a:spcBef>
              <a:buSzPct val="110000"/>
              <a:buFont typeface="Wingdings" panose="05000000000000000000" pitchFamily="2" charset="2"/>
              <a:buChar char="ü"/>
            </a:pPr>
            <a:r>
              <a:rPr kumimoji="1" lang="en-US" altLang="ja-JP" sz="1800" dirty="0" smtClean="0">
                <a:latin typeface="Calibri" panose="020F0502020204030204" pitchFamily="34" charset="0"/>
                <a:ea typeface="ＭＳ Ｐゴシック" charset="-128"/>
              </a:rPr>
              <a:t>3 x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sextupole</a:t>
            </a:r>
            <a:r>
              <a:rPr lang="en-US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 (S)</a:t>
            </a:r>
          </a:p>
          <a:p>
            <a:pPr>
              <a:spcBef>
                <a:spcPct val="0"/>
              </a:spcBef>
              <a:buSzPct val="110000"/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chemeClr val="tx1"/>
                </a:solidFill>
                <a:latin typeface="Calibri" panose="020F0502020204030204" pitchFamily="34" charset="0"/>
                <a:ea typeface="SimSun" pitchFamily="2" charset="-122"/>
              </a:rPr>
              <a:t>1 x steering dipole (ST)</a:t>
            </a:r>
            <a:endParaRPr lang="en-US" altLang="zh-CN" sz="1800" dirty="0">
              <a:latin typeface="Calibri" panose="020F0502020204030204" pitchFamily="34" charset="0"/>
              <a:ea typeface="SimSun" pitchFamily="2" charset="-122"/>
            </a:endParaRPr>
          </a:p>
          <a:p>
            <a:pPr>
              <a:spcBef>
                <a:spcPct val="0"/>
              </a:spcBef>
              <a:buSzPct val="110000"/>
              <a:buFontTx/>
              <a:buChar char="•"/>
            </a:pPr>
            <a:endParaRPr lang="en-US" altLang="de-DE" sz="1800" dirty="0" smtClean="0"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82" y="3802896"/>
            <a:ext cx="4546504" cy="255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91234" y="6017333"/>
            <a:ext cx="26186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latin typeface="Calibri" panose="020F0502020204030204" pitchFamily="34" charset="0"/>
              </a:rPr>
              <a:t>(</a:t>
            </a:r>
            <a:r>
              <a:rPr lang="de-DE" dirty="0" err="1" smtClean="0">
                <a:latin typeface="Calibri" panose="020F0502020204030204" pitchFamily="34" charset="0"/>
              </a:rPr>
              <a:t>longest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multiplet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system</a:t>
            </a:r>
            <a:r>
              <a:rPr lang="de-DE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84529" y="4892675"/>
            <a:ext cx="8322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SQ+O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378149" y="4902200"/>
            <a:ext cx="8322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SQ+O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353259" y="4911725"/>
            <a:ext cx="4924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L</a:t>
            </a:r>
            <a:r>
              <a:rPr lang="de-DE" dirty="0" smtClean="0"/>
              <a:t>Q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62584" y="4892675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143959" y="4902200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821764" y="4892675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95244" y="4900295"/>
            <a:ext cx="47961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410325" y="3553976"/>
            <a:ext cx="162095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latin typeface="Calibri" panose="020F0502020204030204" pitchFamily="34" charset="0"/>
              </a:rPr>
              <a:t>short</a:t>
            </a:r>
            <a:r>
              <a:rPr lang="de-DE" dirty="0" smtClean="0">
                <a:latin typeface="Calibri" panose="020F0502020204030204" pitchFamily="34" charset="0"/>
              </a:rPr>
              <a:t> multiplet</a:t>
            </a:r>
          </a:p>
        </p:txBody>
      </p:sp>
    </p:spTree>
    <p:extLst>
      <p:ext uri="{BB962C8B-B14F-4D97-AF65-F5344CB8AC3E}">
        <p14:creationId xmlns:p14="http://schemas.microsoft.com/office/powerpoint/2010/main" val="364418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 </a:t>
            </a:r>
            <a:r>
              <a:rPr lang="de-DE" dirty="0" err="1" smtClean="0"/>
              <a:t>parameters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83407"/>
              </p:ext>
            </p:extLst>
          </p:nvPr>
        </p:nvGraphicFramePr>
        <p:xfrm>
          <a:off x="261398" y="1333278"/>
          <a:ext cx="8577802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2453227"/>
                <a:gridCol w="1647825"/>
                <a:gridCol w="1562100"/>
                <a:gridCol w="1476375"/>
                <a:gridCol w="1438275"/>
              </a:tblGrid>
              <a:tr h="533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Quadrupole Type 3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Quadrupole Type 4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Sextupole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Steerer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Number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Magnets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14 (13v/1h)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Effective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length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0.8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1.2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0.5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0.5 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Gradient/ Field Range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1.0-10 T/m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1.0-10 T/m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4-40 T/m2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0-0.2 T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∫</a:t>
                      </a:r>
                      <a:r>
                        <a:rPr lang="de-D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gdl</a:t>
                      </a:r>
                      <a:endParaRPr lang="de-DE" sz="180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0.8-8 T/m*m</a:t>
                      </a:r>
                      <a:endParaRPr lang="de-DE" sz="1800" baseline="30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1.2-12 T/m*m</a:t>
                      </a:r>
                      <a:endParaRPr lang="de-DE" sz="1800" baseline="30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2-20 T/m</a:t>
                      </a:r>
                      <a:r>
                        <a:rPr lang="de-DE" sz="180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*m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≥ ± 0.1 T*m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Field Quality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g&lt;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±1·10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 &gt;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±6·10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g&lt;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±1·10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aseline="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g &gt; 0.8 </a:t>
                      </a: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de-DE" sz="1800" baseline="-25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de-DE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±6·10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±5·10</a:t>
                      </a:r>
                      <a:r>
                        <a:rPr lang="de-DE" sz="1800" baseline="30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±8·10</a:t>
                      </a:r>
                      <a:r>
                        <a:rPr lang="de-DE" sz="1800" baseline="30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-3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Usable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aperture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mm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Ø 380 mm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Embedded </a:t>
                      </a:r>
                      <a:r>
                        <a:rPr lang="de-DE" sz="18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Octupole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105 </a:t>
                      </a: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T/m³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Int. 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T/m</a:t>
                      </a:r>
                      <a:r>
                        <a:rPr lang="de-DE" sz="1800" b="0" i="0" u="none" strike="noStrike" kern="12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×m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61398" y="5587484"/>
            <a:ext cx="826380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Magnets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operated</a:t>
            </a:r>
            <a:r>
              <a:rPr lang="de-DE" dirty="0" smtClean="0">
                <a:solidFill>
                  <a:srgbClr val="FF0000"/>
                </a:solidFill>
              </a:rPr>
              <a:t> (DC) at all </a:t>
            </a:r>
            <a:r>
              <a:rPr lang="de-DE" dirty="0" err="1" smtClean="0">
                <a:solidFill>
                  <a:srgbClr val="FF0000"/>
                </a:solidFill>
              </a:rPr>
              <a:t>field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levels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between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minimum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and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maximum</a:t>
            </a:r>
            <a:r>
              <a:rPr lang="de-DE" dirty="0" smtClean="0">
                <a:solidFill>
                  <a:srgbClr val="FF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806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Tolerances</a:t>
            </a:r>
            <a:r>
              <a:rPr lang="de-DE" dirty="0" smtClean="0"/>
              <a:t>/</a:t>
            </a:r>
            <a:r>
              <a:rPr lang="de-DE" dirty="0" err="1" smtClean="0"/>
              <a:t>accuracy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22565" y="1315463"/>
            <a:ext cx="8210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Axes </a:t>
            </a:r>
            <a:r>
              <a:rPr lang="en-US" b="1" dirty="0"/>
              <a:t>tolerances of position, pitch yaw and roll of </a:t>
            </a:r>
            <a:r>
              <a:rPr lang="en-US" b="1" dirty="0" smtClean="0"/>
              <a:t>each single </a:t>
            </a:r>
            <a:r>
              <a:rPr lang="en-US" b="1" dirty="0"/>
              <a:t>magnet in a multiplet </a:t>
            </a:r>
            <a:r>
              <a:rPr lang="en-US" b="1" dirty="0" smtClean="0"/>
              <a:t>in relation </a:t>
            </a:r>
            <a:r>
              <a:rPr lang="en-US" b="1" dirty="0"/>
              <a:t>to the best multiplet axis which is represented by the references outside the </a:t>
            </a:r>
            <a:r>
              <a:rPr lang="en-US" b="1" dirty="0" smtClean="0"/>
              <a:t>Multiplet </a:t>
            </a:r>
            <a:r>
              <a:rPr lang="de-DE" b="1" dirty="0" err="1" smtClean="0"/>
              <a:t>cryostat</a:t>
            </a:r>
            <a:r>
              <a:rPr lang="de-DE" b="1" dirty="0"/>
              <a:t>.</a:t>
            </a:r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93989"/>
              </p:ext>
            </p:extLst>
          </p:nvPr>
        </p:nvGraphicFramePr>
        <p:xfrm>
          <a:off x="536863" y="2353093"/>
          <a:ext cx="7635586" cy="231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062"/>
                <a:gridCol w="1914524"/>
              </a:tblGrid>
              <a:tr h="884478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Maximum allowed total error between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position of magnetic axis and mechanical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axis (related to outside references of the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cryostat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±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0.2 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mm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4989">
                <a:tc>
                  <a:txBody>
                    <a:bodyPr/>
                    <a:lstStyle/>
                    <a:p>
                      <a:r>
                        <a:rPr lang="en-US" dirty="0" smtClean="0"/>
                        <a:t>Tolerance on pitch and yaw (related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outside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references of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cryostat)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±0.29 </a:t>
                      </a:r>
                      <a:r>
                        <a:rPr lang="de-DE" dirty="0" err="1" smtClean="0"/>
                        <a:t>mrad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6590">
                <a:tc>
                  <a:txBody>
                    <a:bodyPr/>
                    <a:lstStyle/>
                    <a:p>
                      <a:r>
                        <a:rPr lang="en-US" dirty="0" smtClean="0"/>
                        <a:t>Tolerance on roll (related to outside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de-DE" dirty="0" err="1" smtClean="0"/>
                        <a:t>references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cryostat</a:t>
                      </a:r>
                      <a:r>
                        <a:rPr lang="de-DE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±1.15 </a:t>
                      </a:r>
                      <a:r>
                        <a:rPr lang="de-DE" dirty="0" err="1" smtClean="0"/>
                        <a:t>mrad</a:t>
                      </a:r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6863" y="5063609"/>
            <a:ext cx="72378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Alignment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best</a:t>
            </a:r>
            <a:r>
              <a:rPr lang="de-DE" dirty="0" smtClean="0"/>
              <a:t> multiplet </a:t>
            </a:r>
            <a:r>
              <a:rPr lang="de-DE" dirty="0" err="1" smtClean="0"/>
              <a:t>axis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83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Tolerances</a:t>
            </a:r>
            <a:r>
              <a:rPr lang="de-DE" dirty="0" smtClean="0"/>
              <a:t>/</a:t>
            </a:r>
            <a:r>
              <a:rPr lang="de-DE" dirty="0" err="1" smtClean="0"/>
              <a:t>accuracy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23874" y="1351508"/>
            <a:ext cx="6372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Accuracy (difference </a:t>
            </a:r>
            <a:r>
              <a:rPr lang="en-US" dirty="0"/>
              <a:t>of the </a:t>
            </a:r>
            <a:r>
              <a:rPr lang="en-US" dirty="0" smtClean="0"/>
              <a:t>integrated flux density between </a:t>
            </a:r>
            <a:r>
              <a:rPr lang="en-US" dirty="0"/>
              <a:t>two magnets </a:t>
            </a:r>
            <a:r>
              <a:rPr lang="en-US" dirty="0" smtClean="0"/>
              <a:t>which are </a:t>
            </a:r>
            <a:r>
              <a:rPr lang="en-US" dirty="0"/>
              <a:t>identical </a:t>
            </a:r>
            <a:r>
              <a:rPr lang="en-US" dirty="0" smtClean="0"/>
              <a:t>in construction </a:t>
            </a:r>
            <a:r>
              <a:rPr lang="en-US" dirty="0"/>
              <a:t>and </a:t>
            </a:r>
            <a:r>
              <a:rPr lang="en-US" dirty="0" smtClean="0"/>
              <a:t>powered with </a:t>
            </a:r>
            <a:r>
              <a:rPr lang="en-US" dirty="0"/>
              <a:t>the </a:t>
            </a:r>
            <a:r>
              <a:rPr lang="en-US" dirty="0" smtClean="0"/>
              <a:t>same </a:t>
            </a:r>
            <a:r>
              <a:rPr lang="de-DE" dirty="0" err="1" smtClean="0"/>
              <a:t>current</a:t>
            </a:r>
            <a:r>
              <a:rPr lang="de-DE" dirty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12805"/>
              </p:ext>
            </p:extLst>
          </p:nvPr>
        </p:nvGraphicFramePr>
        <p:xfrm>
          <a:off x="645107" y="2492375"/>
          <a:ext cx="52889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2409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Quadrupoles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 0.25 %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Sextupoles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0.4 %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Steerer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≤ 0.4 %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72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9805" y="250826"/>
            <a:ext cx="7210425" cy="571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Configurations of magnets in 33 multiplets </a:t>
            </a:r>
            <a:endParaRPr lang="de-DE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5546" y="6041688"/>
            <a:ext cx="8509853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800" dirty="0" smtClean="0"/>
              <a:t>28 standard </a:t>
            </a:r>
            <a:r>
              <a:rPr lang="en-US" altLang="de-DE" sz="1800" dirty="0" smtClean="0"/>
              <a:t>configuration (21 triplets, 5 short multiplets), </a:t>
            </a:r>
            <a:r>
              <a:rPr lang="en-US" altLang="de-DE" sz="1800" dirty="0" smtClean="0"/>
              <a:t>5 special configurations</a:t>
            </a:r>
            <a:endParaRPr lang="en-US" altLang="de-DE" sz="1800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" y="1256209"/>
            <a:ext cx="3478795" cy="460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1" y="1280698"/>
            <a:ext cx="2373822" cy="22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42" y="1256209"/>
            <a:ext cx="3083939" cy="465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92654" y="1256209"/>
            <a:ext cx="6660577" cy="4650880"/>
          </a:xfrm>
          <a:prstGeom prst="rect">
            <a:avLst/>
          </a:prstGeom>
          <a:noFill/>
          <a:ln w="38100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6753231" y="1256209"/>
            <a:ext cx="2390769" cy="2325440"/>
          </a:xfrm>
          <a:prstGeom prst="rect">
            <a:avLst/>
          </a:prstGeom>
          <a:noFill/>
          <a:ln w="38100">
            <a:solidFill>
              <a:srgbClr val="FDBB6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43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Maximum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520956"/>
            <a:ext cx="8780801" cy="145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3495" y="3572470"/>
            <a:ext cx="89649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0 at </a:t>
            </a:r>
            <a:r>
              <a:rPr lang="de-DE" dirty="0" err="1" smtClean="0"/>
              <a:t>midpoint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multiplet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lengths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: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91859"/>
              </p:ext>
            </p:extLst>
          </p:nvPr>
        </p:nvGraphicFramePr>
        <p:xfrm>
          <a:off x="1019175" y="4019550"/>
          <a:ext cx="7010400" cy="246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4"/>
                <a:gridCol w="1548414"/>
                <a:gridCol w="4219852"/>
              </a:tblGrid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X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L_eff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Magnet Type</a:t>
                      </a:r>
                      <a:endParaRPr lang="de-DE" sz="1400" dirty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-2.9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Sextupole</a:t>
                      </a:r>
                      <a:endParaRPr lang="de-DE" sz="1400" dirty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-2.0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Short </a:t>
                      </a:r>
                      <a:r>
                        <a:rPr lang="de-DE" sz="1400" dirty="0" err="1" smtClean="0"/>
                        <a:t>Quadrupole+Octupole</a:t>
                      </a:r>
                      <a:endParaRPr lang="de-DE" sz="1400" dirty="0" smtClean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-1.1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Sextupole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Steerer</a:t>
                      </a:r>
                      <a:endParaRPr lang="de-DE" sz="1400" dirty="0" smtClean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1.2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Long Quadrupole</a:t>
                      </a:r>
                      <a:endParaRPr lang="de-DE" sz="1400" dirty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Sextupole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Steerer</a:t>
                      </a:r>
                      <a:endParaRPr lang="de-DE" sz="1400" dirty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Short </a:t>
                      </a:r>
                      <a:r>
                        <a:rPr lang="de-DE" sz="1400" dirty="0" err="1" smtClean="0"/>
                        <a:t>Quadrupole+Octupole</a:t>
                      </a:r>
                      <a:endParaRPr lang="de-DE" sz="1400" dirty="0"/>
                    </a:p>
                  </a:txBody>
                  <a:tcPr/>
                </a:tc>
              </a:tr>
              <a:tr h="30873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2.9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Sextupole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2371725" y="2533650"/>
            <a:ext cx="228600" cy="161925"/>
          </a:xfrm>
          <a:prstGeom prst="ellipse">
            <a:avLst/>
          </a:prstGeom>
          <a:noFill/>
          <a:ln w="28575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2486025" y="2695575"/>
            <a:ext cx="247650" cy="5619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733675" y="3103661"/>
            <a:ext cx="391485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Distance</a:t>
            </a:r>
            <a:r>
              <a:rPr lang="de-DE" sz="1400" dirty="0" smtClean="0"/>
              <a:t> </a:t>
            </a:r>
            <a:r>
              <a:rPr lang="de-DE" sz="1400" dirty="0" err="1" smtClean="0"/>
              <a:t>between</a:t>
            </a:r>
            <a:r>
              <a:rPr lang="de-DE" sz="1400" dirty="0" smtClean="0"/>
              <a:t> </a:t>
            </a:r>
            <a:r>
              <a:rPr lang="de-DE" sz="1400" dirty="0" err="1" smtClean="0"/>
              <a:t>adjacent</a:t>
            </a:r>
            <a:r>
              <a:rPr lang="de-DE" sz="1400" dirty="0" smtClean="0"/>
              <a:t> </a:t>
            </a:r>
            <a:r>
              <a:rPr lang="de-DE" sz="1400" dirty="0" err="1" smtClean="0"/>
              <a:t>magnet</a:t>
            </a:r>
            <a:r>
              <a:rPr lang="de-DE" sz="1400" dirty="0" smtClean="0"/>
              <a:t> </a:t>
            </a:r>
            <a:r>
              <a:rPr lang="de-DE" sz="1400" dirty="0" err="1" smtClean="0"/>
              <a:t>centers</a:t>
            </a:r>
            <a:r>
              <a:rPr lang="de-DE" sz="1400" dirty="0" smtClean="0"/>
              <a:t> [m]</a:t>
            </a:r>
          </a:p>
        </p:txBody>
      </p:sp>
      <p:sp>
        <p:nvSpPr>
          <p:cNvPr id="11" name="Ellipse 10"/>
          <p:cNvSpPr/>
          <p:nvPr/>
        </p:nvSpPr>
        <p:spPr>
          <a:xfrm>
            <a:off x="2809875" y="2028825"/>
            <a:ext cx="228600" cy="161925"/>
          </a:xfrm>
          <a:prstGeom prst="ellipse">
            <a:avLst/>
          </a:prstGeom>
          <a:noFill/>
          <a:ln w="28575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 flipH="1">
            <a:off x="2924175" y="1371600"/>
            <a:ext cx="476250" cy="65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352800" y="1219200"/>
            <a:ext cx="2031262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effective</a:t>
            </a:r>
            <a:r>
              <a:rPr lang="de-DE" sz="1400" dirty="0" smtClean="0"/>
              <a:t> </a:t>
            </a:r>
            <a:r>
              <a:rPr lang="de-DE" sz="1400" dirty="0" err="1" smtClean="0"/>
              <a:t>magnet</a:t>
            </a:r>
            <a:r>
              <a:rPr lang="de-DE" sz="1400" dirty="0" smtClean="0"/>
              <a:t> </a:t>
            </a:r>
            <a:r>
              <a:rPr lang="de-DE" sz="1400" dirty="0" err="1" smtClean="0"/>
              <a:t>length</a:t>
            </a:r>
            <a:endParaRPr lang="de-DE" sz="1400" dirty="0" smtClean="0"/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6191250" y="1373088"/>
            <a:ext cx="7048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038975" y="1228725"/>
            <a:ext cx="1358064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smtClean="0"/>
              <a:t>beam </a:t>
            </a:r>
            <a:r>
              <a:rPr lang="de-DE" sz="1400" dirty="0" err="1" smtClean="0"/>
              <a:t>direction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14319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22565" y="187227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 smtClean="0"/>
              <a:t>Maximum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32482"/>
            <a:ext cx="6563787" cy="310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1974" y="5089862"/>
            <a:ext cx="8443337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Open: Definition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coordinate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r>
              <a:rPr lang="de-DE" dirty="0" smtClean="0"/>
              <a:t> (</a:t>
            </a:r>
            <a:r>
              <a:rPr lang="de-DE" dirty="0" err="1" smtClean="0"/>
              <a:t>position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regards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fiducials</a:t>
            </a:r>
            <a:r>
              <a:rPr lang="de-DE" dirty="0" smtClean="0"/>
              <a:t>)</a:t>
            </a:r>
          </a:p>
          <a:p>
            <a:pPr algn="l"/>
            <a:r>
              <a:rPr lang="de-DE" dirty="0" err="1" smtClean="0"/>
              <a:t>Measured</a:t>
            </a:r>
            <a:r>
              <a:rPr lang="de-DE" dirty="0" smtClean="0"/>
              <a:t> at warm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manufacturer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1038225" y="4425434"/>
            <a:ext cx="617348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Chain: </a:t>
            </a:r>
            <a:r>
              <a:rPr lang="de-DE" dirty="0" err="1" smtClean="0"/>
              <a:t>magnet</a:t>
            </a:r>
            <a:r>
              <a:rPr lang="de-DE" dirty="0" smtClean="0"/>
              <a:t> →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column</a:t>
            </a:r>
            <a:r>
              <a:rPr lang="de-DE" dirty="0" smtClean="0"/>
              <a:t> → He-</a:t>
            </a:r>
            <a:r>
              <a:rPr lang="de-DE" dirty="0" err="1" smtClean="0"/>
              <a:t>vessel</a:t>
            </a:r>
            <a:r>
              <a:rPr lang="de-DE" dirty="0" smtClean="0"/>
              <a:t> → </a:t>
            </a:r>
            <a:r>
              <a:rPr lang="de-DE" dirty="0" err="1" smtClean="0"/>
              <a:t>cryostat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417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Long Multiplet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8" y="3981450"/>
            <a:ext cx="3639281" cy="23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2060976"/>
            <a:ext cx="4597471" cy="188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15" y="1921398"/>
            <a:ext cx="4348999" cy="206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09416" y="1295948"/>
            <a:ext cx="656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Chain: </a:t>
            </a:r>
            <a:r>
              <a:rPr lang="de-DE" dirty="0" err="1"/>
              <a:t>magnet</a:t>
            </a:r>
            <a:r>
              <a:rPr lang="de-DE" dirty="0"/>
              <a:t> → </a:t>
            </a:r>
            <a:r>
              <a:rPr lang="de-DE" dirty="0" err="1"/>
              <a:t>magnet</a:t>
            </a:r>
            <a:r>
              <a:rPr lang="de-DE" dirty="0"/>
              <a:t> </a:t>
            </a:r>
            <a:r>
              <a:rPr lang="de-DE" dirty="0" err="1"/>
              <a:t>column</a:t>
            </a:r>
            <a:r>
              <a:rPr lang="de-DE" dirty="0"/>
              <a:t> → He-</a:t>
            </a:r>
            <a:r>
              <a:rPr lang="de-DE" dirty="0" err="1"/>
              <a:t>vessel</a:t>
            </a:r>
            <a:r>
              <a:rPr lang="de-DE" dirty="0"/>
              <a:t> → </a:t>
            </a:r>
            <a:r>
              <a:rPr lang="de-DE" dirty="0" err="1" smtClean="0"/>
              <a:t>cryostat</a:t>
            </a:r>
            <a:endParaRPr lang="de-DE" dirty="0" smtClean="0"/>
          </a:p>
          <a:p>
            <a:r>
              <a:rPr lang="de-DE" dirty="0" err="1"/>
              <a:t>Measured</a:t>
            </a:r>
            <a:r>
              <a:rPr lang="de-DE" dirty="0"/>
              <a:t> at warm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/>
              <a:t>manufacturer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8982294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618</Words>
  <Application>Microsoft Office PowerPoint</Application>
  <PresentationFormat>Bildschirmpräsentation (4:3)</PresentationFormat>
  <Paragraphs>201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gsi-folienmaster</vt:lpstr>
      <vt:lpstr>Super-FRS magnet configurations</vt:lpstr>
      <vt:lpstr>PowerPoint-Präsentation</vt:lpstr>
      <vt:lpstr>Magnet parameters</vt:lpstr>
      <vt:lpstr>Tolerances/accuracy</vt:lpstr>
      <vt:lpstr>Tolerances/accuracy</vt:lpstr>
      <vt:lpstr>PowerPoint-Präsentation</vt:lpstr>
      <vt:lpstr>Maximum standard configuration</vt:lpstr>
      <vt:lpstr>PowerPoint-Präsentation</vt:lpstr>
      <vt:lpstr>Long Multiplet</vt:lpstr>
      <vt:lpstr>PowerPoint-Präsentation</vt:lpstr>
      <vt:lpstr>PowerPoint-Präsentation</vt:lpstr>
      <vt:lpstr>Dipoles</vt:lpstr>
      <vt:lpstr>Configurations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Super-FRS multiplet field</dc:title>
  <dc:creator>Mueller, Hans Dr.</dc:creator>
  <cp:lastModifiedBy>Mueller, Hans Dr.</cp:lastModifiedBy>
  <cp:revision>42</cp:revision>
  <dcterms:created xsi:type="dcterms:W3CDTF">2015-06-09T11:44:57Z</dcterms:created>
  <dcterms:modified xsi:type="dcterms:W3CDTF">2015-11-18T14:06:36Z</dcterms:modified>
</cp:coreProperties>
</file>