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62" r:id="rId2"/>
    <p:sldId id="263" r:id="rId3"/>
    <p:sldId id="264" r:id="rId4"/>
    <p:sldId id="265" r:id="rId5"/>
    <p:sldId id="271" r:id="rId6"/>
    <p:sldId id="269" r:id="rId7"/>
    <p:sldId id="268" r:id="rId8"/>
    <p:sldId id="267" r:id="rId9"/>
    <p:sldId id="266" r:id="rId10"/>
    <p:sldId id="272" r:id="rId11"/>
    <p:sldId id="273" r:id="rId12"/>
    <p:sldId id="270" r:id="rId13"/>
    <p:sldId id="274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00"/>
    <a:srgbClr val="FF7C80"/>
    <a:srgbClr val="33CC33"/>
    <a:srgbClr val="FF3300"/>
    <a:srgbClr val="FAF06A"/>
    <a:srgbClr val="F0D574"/>
    <a:srgbClr val="F1E8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739" autoAdjust="0"/>
    <p:restoredTop sz="94599" autoAdjust="0"/>
  </p:normalViewPr>
  <p:slideViewPr>
    <p:cSldViewPr>
      <p:cViewPr varScale="1">
        <p:scale>
          <a:sx n="67" d="100"/>
          <a:sy n="67" d="100"/>
        </p:scale>
        <p:origin x="-11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F2FF71-883B-49E7-9419-F9ACED7B3D10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E95C7-1A7F-45C9-BC37-BB4E3D8ECE99}" type="slidenum">
              <a:rPr lang="de-DE"/>
              <a:pPr/>
              <a:t>1</a:t>
            </a:fld>
            <a:endParaRPr lang="de-DE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EE251-046C-47C3-9D9C-CE702BB85A0E}" type="slidenum">
              <a:rPr lang="de-DE"/>
              <a:pPr/>
              <a:t>5</a:t>
            </a:fld>
            <a:endParaRPr lang="de-DE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B0853-B028-4FCD-9C05-C053FECF8FD1}" type="slidenum">
              <a:rPr lang="de-DE" smtClean="0">
                <a:latin typeface="Arial" pitchFamily="34" charset="0"/>
              </a:rPr>
              <a:pPr/>
              <a:t>12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solidFill>
            <a:srgbClr val="566A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566ABE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5780FD-1270-44D7-9E5B-DF9B8DB3E8AE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-3175" y="981075"/>
            <a:ext cx="468313" cy="5876925"/>
          </a:xfrm>
          <a:prstGeom prst="rect">
            <a:avLst/>
          </a:prstGeom>
          <a:solidFill>
            <a:srgbClr val="8BA8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8" descr="goethe_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62947" y="215856"/>
            <a:ext cx="10541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505E0-DAEC-43E4-85B9-404256D95CB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4513" y="0"/>
            <a:ext cx="2141537" cy="6524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273800" cy="6524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B837D-03A0-4DBA-A3D7-3625F27870E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127875" cy="981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0075" y="1125538"/>
            <a:ext cx="4141788" cy="5399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4263" y="1125538"/>
            <a:ext cx="4141787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94263" y="3900488"/>
            <a:ext cx="4141787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35013" y="6596063"/>
            <a:ext cx="2133600" cy="217487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02013" y="6596063"/>
            <a:ext cx="2895600" cy="217487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31013" y="6596063"/>
            <a:ext cx="2133600" cy="217487"/>
          </a:xfrm>
        </p:spPr>
        <p:txBody>
          <a:bodyPr/>
          <a:lstStyle>
            <a:lvl1pPr>
              <a:defRPr/>
            </a:lvl1pPr>
          </a:lstStyle>
          <a:p>
            <a:fld id="{7BAB489A-8DDD-422E-9ECC-286B08D2CC6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127875" cy="981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0075" y="1125538"/>
            <a:ext cx="8435975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075" y="3900488"/>
            <a:ext cx="8435975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13" y="6596063"/>
            <a:ext cx="2133600" cy="217487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2013" y="6596063"/>
            <a:ext cx="2895600" cy="217487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31013" y="6596063"/>
            <a:ext cx="2133600" cy="217487"/>
          </a:xfrm>
        </p:spPr>
        <p:txBody>
          <a:bodyPr/>
          <a:lstStyle>
            <a:lvl1pPr>
              <a:defRPr/>
            </a:lvl1pPr>
          </a:lstStyle>
          <a:p>
            <a:fld id="{4CA147CD-371F-47F1-9971-18975BA024A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127875" cy="981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0075" y="1125538"/>
            <a:ext cx="4141788" cy="5399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4263" y="1125538"/>
            <a:ext cx="4141787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94263" y="3900488"/>
            <a:ext cx="4141787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35013" y="6596063"/>
            <a:ext cx="2133600" cy="217487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02013" y="6596063"/>
            <a:ext cx="2895600" cy="217487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31013" y="6596063"/>
            <a:ext cx="2133600" cy="217487"/>
          </a:xfrm>
        </p:spPr>
        <p:txBody>
          <a:bodyPr/>
          <a:lstStyle>
            <a:lvl1pPr>
              <a:defRPr/>
            </a:lvl1pPr>
          </a:lstStyle>
          <a:p>
            <a:fld id="{764B27A0-A47F-4A3B-885B-2292E52E32C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4695A-27BD-425B-B006-E308653658F5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D610F-2505-4BFC-A2E4-A56795CA6EB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0075" y="1125538"/>
            <a:ext cx="414178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263" y="1125538"/>
            <a:ext cx="4141787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769F-5298-4CE0-AC09-1413EEA2D51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D8288-5F2E-41F5-9C4C-EA7034F2238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006C5-9386-404E-B88F-7474C3C462E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C9D74-0200-4E3B-AC8E-1B069B6696B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EF34D-5B17-4A47-996C-75D02B562FA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E83A7-66B8-44BD-91E1-CD6B2474293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008063"/>
          </a:xfrm>
          <a:prstGeom prst="rect">
            <a:avLst/>
          </a:prstGeom>
          <a:solidFill>
            <a:srgbClr val="566A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566ABE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1278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1125538"/>
            <a:ext cx="843597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5013" y="6596063"/>
            <a:ext cx="213360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e-D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2013" y="6596063"/>
            <a:ext cx="289560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596063"/>
            <a:ext cx="213360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B6B30B-820D-4032-AD68-356597E25827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-3175" y="981075"/>
            <a:ext cx="468313" cy="5876925"/>
          </a:xfrm>
          <a:prstGeom prst="rect">
            <a:avLst/>
          </a:prstGeom>
          <a:solidFill>
            <a:srgbClr val="8BA8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8" descr="goethe_logo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862947" y="215856"/>
            <a:ext cx="10541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3F8F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3F8FB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3F8FB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3F8FB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3F8FB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3F8FB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3F8FB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3F8FB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3F8FB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û"/>
        <a:defRPr>
          <a:solidFill>
            <a:schemeClr val="tx1"/>
          </a:solidFill>
          <a:latin typeface="+mn-lt"/>
        </a:defRPr>
      </a:lvl2pPr>
      <a:lvl3pPr marL="873125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81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6891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1463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6035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0607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5179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290" y="2130425"/>
            <a:ext cx="7100910" cy="1470025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  <a:effectLst/>
              </a:rPr>
              <a:t>Nuclear Matter Physics at SIS100, GSI, April 2009</a:t>
            </a:r>
            <a:endParaRPr lang="en-US" sz="1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de-DE" sz="3200" b="1" dirty="0" smtClean="0">
                <a:solidFill>
                  <a:srgbClr val="566AB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Dense Nuclear Matter: </a:t>
            </a:r>
          </a:p>
          <a:p>
            <a:pPr algn="l">
              <a:lnSpc>
                <a:spcPct val="80000"/>
              </a:lnSpc>
            </a:pPr>
            <a:r>
              <a:rPr lang="de-DE" sz="3200" b="1" dirty="0" smtClean="0">
                <a:solidFill>
                  <a:srgbClr val="566AB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experimentalists view</a:t>
            </a:r>
            <a:endParaRPr lang="en-US" sz="3200" i="1" dirty="0">
              <a:solidFill>
                <a:srgbClr val="566AB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80000"/>
              </a:lnSpc>
            </a:pPr>
            <a:endParaRPr lang="de-DE" sz="3200" i="1" dirty="0">
              <a:solidFill>
                <a:srgbClr val="566AB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80000"/>
              </a:lnSpc>
            </a:pPr>
            <a:r>
              <a:rPr lang="de-DE" sz="1800" dirty="0"/>
              <a:t>Joachim Stroth, </a:t>
            </a:r>
            <a:r>
              <a:rPr lang="de-DE" sz="1800" dirty="0" smtClean="0"/>
              <a:t>Goethe-University / </a:t>
            </a:r>
            <a:r>
              <a:rPr lang="de-DE" sz="1800" dirty="0"/>
              <a:t>GSI</a:t>
            </a:r>
          </a:p>
          <a:p>
            <a:pPr algn="l">
              <a:lnSpc>
                <a:spcPct val="80000"/>
              </a:lnSpc>
            </a:pP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Phase diagram from large N</a:t>
            </a:r>
            <a:r>
              <a:rPr lang="de-DE" baseline="-25000" dirty="0" smtClean="0"/>
              <a:t>c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125539"/>
            <a:ext cx="8435975" cy="517512"/>
          </a:xfrm>
        </p:spPr>
        <p:txBody>
          <a:bodyPr/>
          <a:lstStyle/>
          <a:p>
            <a:r>
              <a:rPr lang="de-DE" dirty="0" smtClean="0"/>
              <a:t>Larry McLerran, QM09 </a:t>
            </a:r>
            <a:r>
              <a:rPr lang="de-DE" dirty="0" smtClean="0">
                <a:sym typeface="Wingdings"/>
              </a:rPr>
              <a:t> conjecture for N</a:t>
            </a:r>
            <a:r>
              <a:rPr lang="de-DE" baseline="-25000" dirty="0" smtClean="0">
                <a:sym typeface="Wingdings"/>
              </a:rPr>
              <a:t>c</a:t>
            </a:r>
            <a:r>
              <a:rPr lang="de-DE" dirty="0" smtClean="0">
                <a:sym typeface="Wingdings"/>
              </a:rPr>
              <a:t> = 3</a:t>
            </a:r>
            <a:endParaRPr lang="en-US" baseline="-25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857916" cy="450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57356" y="6215082"/>
            <a:ext cx="598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Quarkyonic</a:t>
            </a:r>
            <a:r>
              <a:rPr lang="en-US" dirty="0" smtClean="0">
                <a:solidFill>
                  <a:srgbClr val="FF0000"/>
                </a:solidFill>
              </a:rPr>
              <a:t> Matter:  Confined gas of perturbative quarks!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Role of freeze-out line.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125539"/>
            <a:ext cx="8435975" cy="446074"/>
          </a:xfrm>
        </p:spPr>
        <p:txBody>
          <a:bodyPr/>
          <a:lstStyle/>
          <a:p>
            <a:r>
              <a:rPr lang="de-DE" sz="1800" dirty="0" smtClean="0"/>
              <a:t>Meson to baryon ratio may seperate quarkionic from non-quarkionic world.</a:t>
            </a:r>
            <a:endParaRPr lang="en-US" sz="18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00166" y="1730697"/>
            <a:ext cx="4929222" cy="4984451"/>
            <a:chOff x="2214546" y="1643050"/>
            <a:chExt cx="4929222" cy="4984451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14546" y="1643050"/>
              <a:ext cx="4929222" cy="4984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>
              <a:off x="3500430" y="4200530"/>
              <a:ext cx="1285884" cy="1000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57488" y="4286256"/>
          <a:ext cx="1143008" cy="768574"/>
        </p:xfrm>
        <a:graphic>
          <a:graphicData uri="http://schemas.openxmlformats.org/presentationml/2006/ole">
            <p:oleObj spid="_x0000_s7171" name="Equation" r:id="rId4" imgW="736560" imgH="4950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00826" y="3857628"/>
            <a:ext cx="2185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Red line from </a:t>
            </a:r>
          </a:p>
          <a:p>
            <a:r>
              <a:rPr lang="de-DE" dirty="0" smtClean="0"/>
              <a:t>Hadron Gas Model,</a:t>
            </a:r>
          </a:p>
          <a:p>
            <a:r>
              <a:rPr lang="de-DE" dirty="0" smtClean="0"/>
              <a:t>Sasaki QM09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Observable I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125538"/>
            <a:ext cx="8435975" cy="18716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z="1800" smtClean="0"/>
              <a:t>Thermal dilepton rate ...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7238" y="2486025"/>
            <a:ext cx="1798637" cy="1296988"/>
            <a:chOff x="2064" y="1706"/>
            <a:chExt cx="1133" cy="817"/>
          </a:xfrm>
        </p:grpSpPr>
        <p:sp>
          <p:nvSpPr>
            <p:cNvPr id="2065" name="AutoShape 5"/>
            <p:cNvSpPr>
              <a:spLocks noChangeArrowheads="1"/>
            </p:cNvSpPr>
            <p:nvPr/>
          </p:nvSpPr>
          <p:spPr bwMode="auto">
            <a:xfrm rot="5400000">
              <a:off x="2267" y="1503"/>
              <a:ext cx="545" cy="952"/>
            </a:xfrm>
            <a:prstGeom prst="can">
              <a:avLst>
                <a:gd name="adj" fmla="val 436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AutoShape 6"/>
            <p:cNvSpPr>
              <a:spLocks noChangeArrowheads="1"/>
            </p:cNvSpPr>
            <p:nvPr/>
          </p:nvSpPr>
          <p:spPr bwMode="auto">
            <a:xfrm>
              <a:off x="2925" y="1933"/>
              <a:ext cx="272" cy="90"/>
            </a:xfrm>
            <a:prstGeom prst="rightArrow">
              <a:avLst>
                <a:gd name="adj1" fmla="val 50000"/>
                <a:gd name="adj2" fmla="val 75556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AutoShape 7"/>
            <p:cNvSpPr>
              <a:spLocks noChangeArrowheads="1"/>
            </p:cNvSpPr>
            <p:nvPr/>
          </p:nvSpPr>
          <p:spPr bwMode="auto">
            <a:xfrm rot="5400000">
              <a:off x="2426" y="2342"/>
              <a:ext cx="272" cy="90"/>
            </a:xfrm>
            <a:prstGeom prst="rightArrow">
              <a:avLst>
                <a:gd name="adj1" fmla="val 50000"/>
                <a:gd name="adj2" fmla="val 75556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" name="Object 8"/>
            <p:cNvGraphicFramePr>
              <a:graphicFrameLocks noChangeAspect="1"/>
            </p:cNvGraphicFramePr>
            <p:nvPr/>
          </p:nvGraphicFramePr>
          <p:xfrm>
            <a:off x="2154" y="1869"/>
            <a:ext cx="635" cy="254"/>
          </p:xfrm>
          <a:graphic>
            <a:graphicData uri="http://schemas.openxmlformats.org/presentationml/2006/ole">
              <p:oleObj spid="_x0000_s2051" name="Equation" r:id="rId4" imgW="571320" imgH="228600" progId="Equation.3">
                <p:embed/>
              </p:oleObj>
            </a:graphicData>
          </a:graphic>
        </p:graphicFrame>
      </p:grp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700088" y="3833813"/>
            <a:ext cx="18002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400"/>
              <a:t>isentropic expansion</a:t>
            </a:r>
          </a:p>
        </p:txBody>
      </p:sp>
      <p:pic>
        <p:nvPicPr>
          <p:cNvPr id="205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87700" y="2625725"/>
            <a:ext cx="3209925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673850" y="3228934"/>
            <a:ext cx="2206625" cy="2289175"/>
            <a:chOff x="4257" y="2850"/>
            <a:chExt cx="1390" cy="1442"/>
          </a:xfrm>
        </p:grpSpPr>
        <p:pic>
          <p:nvPicPr>
            <p:cNvPr id="2063" name="Picture 12"/>
            <p:cNvPicPr>
              <a:picLocks noChangeAspect="1" noChangeArrowheads="1"/>
            </p:cNvPicPr>
            <p:nvPr/>
          </p:nvPicPr>
          <p:blipFill>
            <a:blip r:embed="rId6"/>
            <a:srcRect l="56436"/>
            <a:stretch>
              <a:fillRect/>
            </a:stretch>
          </p:blipFill>
          <p:spPr bwMode="auto">
            <a:xfrm>
              <a:off x="4422" y="3043"/>
              <a:ext cx="1225" cy="1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4" name="Text Box 13"/>
            <p:cNvSpPr txBox="1">
              <a:spLocks noChangeArrowheads="1"/>
            </p:cNvSpPr>
            <p:nvPr/>
          </p:nvSpPr>
          <p:spPr bwMode="auto">
            <a:xfrm>
              <a:off x="4257" y="2850"/>
              <a:ext cx="1324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176213" indent="-176213" algn="ctr"/>
              <a:r>
                <a:rPr lang="en-US" sz="2000" dirty="0"/>
                <a:t>...</a:t>
              </a:r>
              <a:r>
                <a:rPr lang="en-US" dirty="0"/>
                <a:t>or from transport</a:t>
              </a:r>
              <a:endParaRPr lang="en-US" sz="2000" dirty="0"/>
            </a:p>
          </p:txBody>
        </p:sp>
      </p:grpSp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3690328" y="1290636"/>
          <a:ext cx="4831379" cy="895350"/>
        </p:xfrm>
        <a:graphic>
          <a:graphicData uri="http://schemas.openxmlformats.org/presentationml/2006/ole">
            <p:oleObj spid="_x0000_s2050" name="Equation" r:id="rId7" imgW="2603160" imgH="482400" progId="Equation.DSMT4">
              <p:embed/>
            </p:oleObj>
          </a:graphicData>
        </a:graphic>
      </p:graphicFrame>
      <p:sp>
        <p:nvSpPr>
          <p:cNvPr id="2058" name="AutoShape 16"/>
          <p:cNvSpPr>
            <a:spLocks noChangeArrowheads="1"/>
          </p:cNvSpPr>
          <p:nvPr/>
        </p:nvSpPr>
        <p:spPr bwMode="auto">
          <a:xfrm>
            <a:off x="5308600" y="1347788"/>
            <a:ext cx="504825" cy="792162"/>
          </a:xfrm>
          <a:prstGeom prst="roundRect">
            <a:avLst>
              <a:gd name="adj" fmla="val 16667"/>
            </a:avLst>
          </a:prstGeom>
          <a:solidFill>
            <a:srgbClr val="FF7037">
              <a:alpha val="39999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7"/>
          <p:cNvSpPr>
            <a:spLocks noChangeArrowheads="1"/>
          </p:cNvSpPr>
          <p:nvPr/>
        </p:nvSpPr>
        <p:spPr bwMode="auto">
          <a:xfrm>
            <a:off x="5880100" y="1552575"/>
            <a:ext cx="2160588" cy="360363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70363" y="3611563"/>
            <a:ext cx="2008187" cy="1628775"/>
          </a:xfrm>
          <a:prstGeom prst="rect">
            <a:avLst/>
          </a:prstGeom>
          <a:solidFill>
            <a:srgbClr val="FFFFFF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757238" y="5648942"/>
            <a:ext cx="75745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 future: </a:t>
            </a:r>
          </a:p>
          <a:p>
            <a:pPr marL="714375" lvl="1" indent="-257175">
              <a:buFont typeface="Arial" pitchFamily="34" charset="0"/>
              <a:buChar char="•"/>
            </a:pPr>
            <a:r>
              <a:rPr lang="de-DE" dirty="0" smtClean="0"/>
              <a:t>use transport to generate statistical ensembles</a:t>
            </a:r>
          </a:p>
          <a:p>
            <a:pPr marL="714375" lvl="1" indent="-257175">
              <a:buFont typeface="Arial" pitchFamily="34" charset="0"/>
              <a:buChar char="•"/>
            </a:pPr>
            <a:r>
              <a:rPr lang="de-DE" dirty="0" smtClean="0"/>
              <a:t>Couple hydro to transport and calculate dileptons from hydro also.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Observable II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2283180" y="1758973"/>
            <a:ext cx="4717712" cy="4956175"/>
            <a:chOff x="2429037" y="1473221"/>
            <a:chExt cx="4717712" cy="4956175"/>
          </a:xfrm>
        </p:grpSpPr>
        <p:grpSp>
          <p:nvGrpSpPr>
            <p:cNvPr id="5" name="Group 901"/>
            <p:cNvGrpSpPr>
              <a:grpSpLocks/>
            </p:cNvGrpSpPr>
            <p:nvPr/>
          </p:nvGrpSpPr>
          <p:grpSpPr bwMode="auto">
            <a:xfrm>
              <a:off x="3042175" y="1963218"/>
              <a:ext cx="3882743" cy="4152004"/>
              <a:chOff x="1715" y="1003"/>
              <a:chExt cx="2818" cy="2881"/>
            </a:xfrm>
          </p:grpSpPr>
          <p:sp>
            <p:nvSpPr>
              <p:cNvPr id="13" name="Rectangle 902"/>
              <p:cNvSpPr>
                <a:spLocks noChangeArrowheads="1"/>
              </p:cNvSpPr>
              <p:nvPr/>
            </p:nvSpPr>
            <p:spPr bwMode="auto">
              <a:xfrm>
                <a:off x="1791" y="1094"/>
                <a:ext cx="2382" cy="2586"/>
              </a:xfrm>
              <a:prstGeom prst="rect">
                <a:avLst/>
              </a:prstGeom>
              <a:solidFill>
                <a:srgbClr val="FAF06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903"/>
              <p:cNvGrpSpPr>
                <a:grpSpLocks/>
              </p:cNvGrpSpPr>
              <p:nvPr/>
            </p:nvGrpSpPr>
            <p:grpSpPr bwMode="auto">
              <a:xfrm>
                <a:off x="3552" y="2047"/>
                <a:ext cx="981" cy="953"/>
                <a:chOff x="3923" y="2341"/>
                <a:chExt cx="981" cy="953"/>
              </a:xfrm>
            </p:grpSpPr>
            <p:sp>
              <p:nvSpPr>
                <p:cNvPr id="63" name="Oval 904"/>
                <p:cNvSpPr>
                  <a:spLocks noChangeArrowheads="1"/>
                </p:cNvSpPr>
                <p:nvPr/>
              </p:nvSpPr>
              <p:spPr bwMode="auto">
                <a:xfrm>
                  <a:off x="3923" y="2341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905"/>
                <p:cNvSpPr>
                  <a:spLocks noChangeArrowheads="1"/>
                </p:cNvSpPr>
                <p:nvPr/>
              </p:nvSpPr>
              <p:spPr bwMode="auto">
                <a:xfrm>
                  <a:off x="4137" y="2554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906"/>
              <p:cNvGrpSpPr>
                <a:grpSpLocks/>
              </p:cNvGrpSpPr>
              <p:nvPr/>
            </p:nvGrpSpPr>
            <p:grpSpPr bwMode="auto">
              <a:xfrm>
                <a:off x="1715" y="1298"/>
                <a:ext cx="981" cy="953"/>
                <a:chOff x="2282" y="1298"/>
                <a:chExt cx="981" cy="953"/>
              </a:xfrm>
            </p:grpSpPr>
            <p:sp>
              <p:nvSpPr>
                <p:cNvPr id="58" name="Oval 907"/>
                <p:cNvSpPr>
                  <a:spLocks noChangeArrowheads="1"/>
                </p:cNvSpPr>
                <p:nvPr/>
              </p:nvSpPr>
              <p:spPr bwMode="auto">
                <a:xfrm>
                  <a:off x="2282" y="1298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Oval 908"/>
                <p:cNvSpPr>
                  <a:spLocks noChangeArrowheads="1"/>
                </p:cNvSpPr>
                <p:nvPr/>
              </p:nvSpPr>
              <p:spPr bwMode="auto">
                <a:xfrm>
                  <a:off x="2496" y="1511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Text Box 909"/>
                <p:cNvSpPr txBox="1">
                  <a:spLocks noChangeArrowheads="1"/>
                </p:cNvSpPr>
                <p:nvPr/>
              </p:nvSpPr>
              <p:spPr bwMode="auto">
                <a:xfrm>
                  <a:off x="2591" y="1604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61" name="Text Box 910"/>
                <p:cNvSpPr txBox="1">
                  <a:spLocks noChangeArrowheads="1"/>
                </p:cNvSpPr>
                <p:nvPr/>
              </p:nvSpPr>
              <p:spPr bwMode="auto">
                <a:xfrm>
                  <a:off x="2704" y="139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62" name="Text Box 911"/>
                <p:cNvSpPr txBox="1">
                  <a:spLocks noChangeArrowheads="1"/>
                </p:cNvSpPr>
                <p:nvPr/>
              </p:nvSpPr>
              <p:spPr bwMode="auto">
                <a:xfrm>
                  <a:off x="2817" y="1514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16" name="Group 912"/>
              <p:cNvGrpSpPr>
                <a:grpSpLocks/>
              </p:cNvGrpSpPr>
              <p:nvPr/>
            </p:nvGrpSpPr>
            <p:grpSpPr bwMode="auto">
              <a:xfrm>
                <a:off x="2699" y="2160"/>
                <a:ext cx="981" cy="953"/>
                <a:chOff x="2713" y="2274"/>
                <a:chExt cx="981" cy="953"/>
              </a:xfrm>
            </p:grpSpPr>
            <p:sp>
              <p:nvSpPr>
                <p:cNvPr id="53" name="Oval 913"/>
                <p:cNvSpPr>
                  <a:spLocks noChangeArrowheads="1"/>
                </p:cNvSpPr>
                <p:nvPr/>
              </p:nvSpPr>
              <p:spPr bwMode="auto">
                <a:xfrm>
                  <a:off x="2713" y="2274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Oval 914"/>
                <p:cNvSpPr>
                  <a:spLocks noChangeArrowheads="1"/>
                </p:cNvSpPr>
                <p:nvPr/>
              </p:nvSpPr>
              <p:spPr bwMode="auto">
                <a:xfrm>
                  <a:off x="2927" y="2487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Text Box 915"/>
                <p:cNvSpPr txBox="1">
                  <a:spLocks noChangeArrowheads="1"/>
                </p:cNvSpPr>
                <p:nvPr/>
              </p:nvSpPr>
              <p:spPr bwMode="auto">
                <a:xfrm>
                  <a:off x="3024" y="2580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56" name="Text Box 916"/>
                <p:cNvSpPr txBox="1">
                  <a:spLocks noChangeArrowheads="1"/>
                </p:cNvSpPr>
                <p:nvPr/>
              </p:nvSpPr>
              <p:spPr bwMode="auto">
                <a:xfrm>
                  <a:off x="3137" y="2368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57" name="Text Box 917"/>
                <p:cNvSpPr txBox="1">
                  <a:spLocks noChangeArrowheads="1"/>
                </p:cNvSpPr>
                <p:nvPr/>
              </p:nvSpPr>
              <p:spPr bwMode="auto">
                <a:xfrm>
                  <a:off x="3250" y="2489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17" name="Group 918"/>
              <p:cNvGrpSpPr>
                <a:grpSpLocks/>
              </p:cNvGrpSpPr>
              <p:nvPr/>
            </p:nvGrpSpPr>
            <p:grpSpPr bwMode="auto">
              <a:xfrm>
                <a:off x="2086" y="2818"/>
                <a:ext cx="981" cy="953"/>
                <a:chOff x="1927" y="3045"/>
                <a:chExt cx="981" cy="953"/>
              </a:xfrm>
            </p:grpSpPr>
            <p:grpSp>
              <p:nvGrpSpPr>
                <p:cNvPr id="47" name="Group 919"/>
                <p:cNvGrpSpPr>
                  <a:grpSpLocks/>
                </p:cNvGrpSpPr>
                <p:nvPr/>
              </p:nvGrpSpPr>
              <p:grpSpPr bwMode="auto">
                <a:xfrm>
                  <a:off x="1927" y="3045"/>
                  <a:ext cx="981" cy="953"/>
                  <a:chOff x="3923" y="2341"/>
                  <a:chExt cx="981" cy="953"/>
                </a:xfrm>
              </p:grpSpPr>
              <p:sp>
                <p:nvSpPr>
                  <p:cNvPr id="51" name="Oval 920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341"/>
                    <a:ext cx="981" cy="953"/>
                  </a:xfrm>
                  <a:prstGeom prst="ellipse">
                    <a:avLst/>
                  </a:prstGeom>
                  <a:solidFill>
                    <a:srgbClr val="F0D57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Oval 921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2554"/>
                    <a:ext cx="553" cy="52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" name="Text Box 922"/>
                <p:cNvSpPr txBox="1">
                  <a:spLocks noChangeArrowheads="1"/>
                </p:cNvSpPr>
                <p:nvPr/>
              </p:nvSpPr>
              <p:spPr bwMode="auto">
                <a:xfrm>
                  <a:off x="2274" y="337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9" name="Text Box 923"/>
                <p:cNvSpPr txBox="1">
                  <a:spLocks noChangeArrowheads="1"/>
                </p:cNvSpPr>
                <p:nvPr/>
              </p:nvSpPr>
              <p:spPr bwMode="auto">
                <a:xfrm>
                  <a:off x="2386" y="3162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50" name="Text Box 924"/>
                <p:cNvSpPr txBox="1">
                  <a:spLocks noChangeArrowheads="1"/>
                </p:cNvSpPr>
                <p:nvPr/>
              </p:nvSpPr>
              <p:spPr bwMode="auto">
                <a:xfrm>
                  <a:off x="2500" y="328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18" name="Group 925"/>
              <p:cNvGrpSpPr>
                <a:grpSpLocks/>
              </p:cNvGrpSpPr>
              <p:nvPr/>
            </p:nvGrpSpPr>
            <p:grpSpPr bwMode="auto">
              <a:xfrm>
                <a:off x="3030" y="2931"/>
                <a:ext cx="981" cy="953"/>
                <a:chOff x="3597" y="2931"/>
                <a:chExt cx="981" cy="953"/>
              </a:xfrm>
            </p:grpSpPr>
            <p:grpSp>
              <p:nvGrpSpPr>
                <p:cNvPr id="41" name="Group 926"/>
                <p:cNvGrpSpPr>
                  <a:grpSpLocks/>
                </p:cNvGrpSpPr>
                <p:nvPr/>
              </p:nvGrpSpPr>
              <p:grpSpPr bwMode="auto">
                <a:xfrm>
                  <a:off x="3597" y="2931"/>
                  <a:ext cx="981" cy="953"/>
                  <a:chOff x="3923" y="2341"/>
                  <a:chExt cx="981" cy="953"/>
                </a:xfrm>
              </p:grpSpPr>
              <p:sp>
                <p:nvSpPr>
                  <p:cNvPr id="45" name="Oval 927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341"/>
                    <a:ext cx="981" cy="953"/>
                  </a:xfrm>
                  <a:prstGeom prst="ellipse">
                    <a:avLst/>
                  </a:prstGeom>
                  <a:solidFill>
                    <a:srgbClr val="F0D57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" name="Oval 928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2554"/>
                    <a:ext cx="553" cy="52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" name="Text Box 929"/>
                <p:cNvSpPr txBox="1">
                  <a:spLocks noChangeArrowheads="1"/>
                </p:cNvSpPr>
                <p:nvPr/>
              </p:nvSpPr>
              <p:spPr bwMode="auto">
                <a:xfrm>
                  <a:off x="3907" y="3237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3" name="Text Box 930"/>
                <p:cNvSpPr txBox="1">
                  <a:spLocks noChangeArrowheads="1"/>
                </p:cNvSpPr>
                <p:nvPr/>
              </p:nvSpPr>
              <p:spPr bwMode="auto">
                <a:xfrm>
                  <a:off x="4020" y="3026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4" name="Text Box 931"/>
                <p:cNvSpPr txBox="1">
                  <a:spLocks noChangeArrowheads="1"/>
                </p:cNvSpPr>
                <p:nvPr/>
              </p:nvSpPr>
              <p:spPr bwMode="auto">
                <a:xfrm>
                  <a:off x="4132" y="3147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sp>
            <p:nvSpPr>
              <p:cNvPr id="19" name="Text Box 932"/>
              <p:cNvSpPr txBox="1">
                <a:spLocks noChangeArrowheads="1"/>
              </p:cNvSpPr>
              <p:nvPr/>
            </p:nvSpPr>
            <p:spPr bwMode="auto">
              <a:xfrm>
                <a:off x="3861" y="2376"/>
                <a:ext cx="129" cy="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0" name="Text Box 933"/>
              <p:cNvSpPr txBox="1">
                <a:spLocks noChangeArrowheads="1"/>
              </p:cNvSpPr>
              <p:nvPr/>
            </p:nvSpPr>
            <p:spPr bwMode="auto">
              <a:xfrm>
                <a:off x="3974" y="2164"/>
                <a:ext cx="129" cy="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1" name="Text Box 934"/>
              <p:cNvSpPr txBox="1">
                <a:spLocks noChangeArrowheads="1"/>
              </p:cNvSpPr>
              <p:nvPr/>
            </p:nvSpPr>
            <p:spPr bwMode="auto">
              <a:xfrm>
                <a:off x="4087" y="2284"/>
                <a:ext cx="129" cy="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grpSp>
            <p:nvGrpSpPr>
              <p:cNvPr id="22" name="Group 935"/>
              <p:cNvGrpSpPr>
                <a:grpSpLocks/>
              </p:cNvGrpSpPr>
              <p:nvPr/>
            </p:nvGrpSpPr>
            <p:grpSpPr bwMode="auto">
              <a:xfrm>
                <a:off x="1822" y="2160"/>
                <a:ext cx="981" cy="953"/>
                <a:chOff x="1533" y="1979"/>
                <a:chExt cx="981" cy="953"/>
              </a:xfrm>
            </p:grpSpPr>
            <p:sp>
              <p:nvSpPr>
                <p:cNvPr id="36" name="Oval 936"/>
                <p:cNvSpPr>
                  <a:spLocks noChangeArrowheads="1"/>
                </p:cNvSpPr>
                <p:nvPr/>
              </p:nvSpPr>
              <p:spPr bwMode="auto">
                <a:xfrm>
                  <a:off x="1533" y="1979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Oval 937"/>
                <p:cNvSpPr>
                  <a:spLocks noChangeArrowheads="1"/>
                </p:cNvSpPr>
                <p:nvPr/>
              </p:nvSpPr>
              <p:spPr bwMode="auto">
                <a:xfrm>
                  <a:off x="1747" y="2192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Text Box 938"/>
                <p:cNvSpPr txBox="1">
                  <a:spLocks noChangeArrowheads="1"/>
                </p:cNvSpPr>
                <p:nvPr/>
              </p:nvSpPr>
              <p:spPr bwMode="auto">
                <a:xfrm>
                  <a:off x="1935" y="2096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39" name="Text Box 939"/>
                <p:cNvSpPr txBox="1">
                  <a:spLocks noChangeArrowheads="1"/>
                </p:cNvSpPr>
                <p:nvPr/>
              </p:nvSpPr>
              <p:spPr bwMode="auto">
                <a:xfrm>
                  <a:off x="2048" y="2217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0" name="Text Box 940"/>
                <p:cNvSpPr txBox="1">
                  <a:spLocks noChangeArrowheads="1"/>
                </p:cNvSpPr>
                <p:nvPr/>
              </p:nvSpPr>
              <p:spPr bwMode="auto">
                <a:xfrm>
                  <a:off x="1822" y="2307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23" name="Group 941"/>
              <p:cNvGrpSpPr>
                <a:grpSpLocks/>
              </p:cNvGrpSpPr>
              <p:nvPr/>
            </p:nvGrpSpPr>
            <p:grpSpPr bwMode="auto">
              <a:xfrm>
                <a:off x="2585" y="1207"/>
                <a:ext cx="981" cy="953"/>
                <a:chOff x="3302" y="1367"/>
                <a:chExt cx="981" cy="953"/>
              </a:xfrm>
            </p:grpSpPr>
            <p:sp>
              <p:nvSpPr>
                <p:cNvPr id="31" name="Oval 942"/>
                <p:cNvSpPr>
                  <a:spLocks noChangeArrowheads="1"/>
                </p:cNvSpPr>
                <p:nvPr/>
              </p:nvSpPr>
              <p:spPr bwMode="auto">
                <a:xfrm>
                  <a:off x="3302" y="1367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943"/>
                <p:cNvSpPr>
                  <a:spLocks noChangeArrowheads="1"/>
                </p:cNvSpPr>
                <p:nvPr/>
              </p:nvSpPr>
              <p:spPr bwMode="auto">
                <a:xfrm>
                  <a:off x="3516" y="1580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Text Box 944"/>
                <p:cNvSpPr txBox="1">
                  <a:spLocks noChangeArrowheads="1"/>
                </p:cNvSpPr>
                <p:nvPr/>
              </p:nvSpPr>
              <p:spPr bwMode="auto">
                <a:xfrm>
                  <a:off x="3591" y="167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34" name="Text Box 945"/>
                <p:cNvSpPr txBox="1">
                  <a:spLocks noChangeArrowheads="1"/>
                </p:cNvSpPr>
                <p:nvPr/>
              </p:nvSpPr>
              <p:spPr bwMode="auto">
                <a:xfrm>
                  <a:off x="3704" y="1461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35" name="Text Box 946"/>
                <p:cNvSpPr txBox="1">
                  <a:spLocks noChangeArrowheads="1"/>
                </p:cNvSpPr>
                <p:nvPr/>
              </p:nvSpPr>
              <p:spPr bwMode="auto">
                <a:xfrm>
                  <a:off x="3817" y="1582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24" name="Group 947"/>
              <p:cNvGrpSpPr>
                <a:grpSpLocks/>
              </p:cNvGrpSpPr>
              <p:nvPr/>
            </p:nvGrpSpPr>
            <p:grpSpPr bwMode="auto">
              <a:xfrm>
                <a:off x="3379" y="1003"/>
                <a:ext cx="981" cy="953"/>
                <a:chOff x="1080" y="1049"/>
                <a:chExt cx="981" cy="953"/>
              </a:xfrm>
            </p:grpSpPr>
            <p:grpSp>
              <p:nvGrpSpPr>
                <p:cNvPr id="25" name="Group 948"/>
                <p:cNvGrpSpPr>
                  <a:grpSpLocks/>
                </p:cNvGrpSpPr>
                <p:nvPr/>
              </p:nvGrpSpPr>
              <p:grpSpPr bwMode="auto">
                <a:xfrm>
                  <a:off x="1080" y="1049"/>
                  <a:ext cx="981" cy="953"/>
                  <a:chOff x="3923" y="2341"/>
                  <a:chExt cx="981" cy="953"/>
                </a:xfrm>
              </p:grpSpPr>
              <p:sp>
                <p:nvSpPr>
                  <p:cNvPr id="29" name="Oval 949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341"/>
                    <a:ext cx="981" cy="953"/>
                  </a:xfrm>
                  <a:prstGeom prst="ellipse">
                    <a:avLst/>
                  </a:prstGeom>
                  <a:solidFill>
                    <a:srgbClr val="F0D57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Oval 950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2554"/>
                    <a:ext cx="553" cy="52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Text Box 951"/>
                <p:cNvSpPr txBox="1">
                  <a:spLocks noChangeArrowheads="1"/>
                </p:cNvSpPr>
                <p:nvPr/>
              </p:nvSpPr>
              <p:spPr bwMode="auto">
                <a:xfrm>
                  <a:off x="1389" y="1355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27" name="Text Box 952"/>
                <p:cNvSpPr txBox="1">
                  <a:spLocks noChangeArrowheads="1"/>
                </p:cNvSpPr>
                <p:nvPr/>
              </p:nvSpPr>
              <p:spPr bwMode="auto">
                <a:xfrm>
                  <a:off x="1501" y="114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28" name="Text Box 953"/>
                <p:cNvSpPr txBox="1">
                  <a:spLocks noChangeArrowheads="1"/>
                </p:cNvSpPr>
                <p:nvPr/>
              </p:nvSpPr>
              <p:spPr bwMode="auto">
                <a:xfrm>
                  <a:off x="1615" y="1264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</p:grpSp>
        <p:grpSp>
          <p:nvGrpSpPr>
            <p:cNvPr id="6" name="Group 954"/>
            <p:cNvGrpSpPr>
              <a:grpSpLocks/>
            </p:cNvGrpSpPr>
            <p:nvPr/>
          </p:nvGrpSpPr>
          <p:grpSpPr bwMode="auto">
            <a:xfrm>
              <a:off x="2429037" y="1473221"/>
              <a:ext cx="4717712" cy="4956175"/>
              <a:chOff x="1837" y="663"/>
              <a:chExt cx="3424" cy="3439"/>
            </a:xfrm>
          </p:grpSpPr>
          <p:sp>
            <p:nvSpPr>
              <p:cNvPr id="9" name="Rectangle 955"/>
              <p:cNvSpPr>
                <a:spLocks noChangeArrowheads="1"/>
              </p:cNvSpPr>
              <p:nvPr/>
            </p:nvSpPr>
            <p:spPr bwMode="auto">
              <a:xfrm>
                <a:off x="4740" y="769"/>
                <a:ext cx="521" cy="319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956"/>
              <p:cNvSpPr>
                <a:spLocks noChangeArrowheads="1"/>
              </p:cNvSpPr>
              <p:nvPr/>
            </p:nvSpPr>
            <p:spPr bwMode="auto">
              <a:xfrm>
                <a:off x="2313" y="3649"/>
                <a:ext cx="2654" cy="4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957"/>
              <p:cNvSpPr>
                <a:spLocks noChangeArrowheads="1"/>
              </p:cNvSpPr>
              <p:nvPr/>
            </p:nvSpPr>
            <p:spPr bwMode="auto">
              <a:xfrm>
                <a:off x="2358" y="663"/>
                <a:ext cx="2564" cy="4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958"/>
              <p:cNvSpPr>
                <a:spLocks noChangeArrowheads="1"/>
              </p:cNvSpPr>
              <p:nvPr/>
            </p:nvSpPr>
            <p:spPr bwMode="auto">
              <a:xfrm>
                <a:off x="1837" y="791"/>
                <a:ext cx="521" cy="319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3883378" y="3434722"/>
            <a:ext cx="1323455" cy="1241525"/>
            <a:chOff x="3883378" y="3434722"/>
            <a:chExt cx="1323455" cy="1241525"/>
          </a:xfrm>
        </p:grpSpPr>
        <p:sp>
          <p:nvSpPr>
            <p:cNvPr id="66" name="Oval 606"/>
            <p:cNvSpPr>
              <a:spLocks noChangeArrowheads="1"/>
            </p:cNvSpPr>
            <p:nvPr/>
          </p:nvSpPr>
          <p:spPr bwMode="auto">
            <a:xfrm>
              <a:off x="3883378" y="3434722"/>
              <a:ext cx="1323455" cy="124152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609"/>
            <p:cNvSpPr txBox="1">
              <a:spLocks noChangeArrowheads="1"/>
            </p:cNvSpPr>
            <p:nvPr/>
          </p:nvSpPr>
          <p:spPr bwMode="auto">
            <a:xfrm>
              <a:off x="4536127" y="3560336"/>
              <a:ext cx="116733" cy="548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 dirty="0">
                  <a:solidFill>
                    <a:srgbClr val="33CC33"/>
                  </a:solidFill>
                  <a:latin typeface="Mistral" pitchFamily="66" charset="0"/>
                </a:rPr>
                <a:t>-</a:t>
              </a:r>
            </a:p>
          </p:txBody>
        </p:sp>
        <p:sp>
          <p:nvSpPr>
            <p:cNvPr id="68" name="Text Box 608"/>
            <p:cNvSpPr txBox="1">
              <a:spLocks noChangeArrowheads="1"/>
            </p:cNvSpPr>
            <p:nvPr/>
          </p:nvSpPr>
          <p:spPr bwMode="auto">
            <a:xfrm>
              <a:off x="4273369" y="3671551"/>
              <a:ext cx="39754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 dirty="0" smtClean="0">
                  <a:solidFill>
                    <a:srgbClr val="33CC33"/>
                  </a:solidFill>
                  <a:latin typeface="Mistral" pitchFamily="66" charset="0"/>
                </a:rPr>
                <a:t>s s</a:t>
              </a:r>
              <a:endParaRPr lang="de-DE" sz="3600" b="1" dirty="0">
                <a:solidFill>
                  <a:srgbClr val="33CC33"/>
                </a:solidFill>
                <a:latin typeface="Mistral" pitchFamily="66" charset="0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125538"/>
            <a:ext cx="8329643" cy="5446734"/>
          </a:xfrm>
        </p:spPr>
        <p:txBody>
          <a:bodyPr/>
          <a:lstStyle/>
          <a:p>
            <a:r>
              <a:rPr lang="de-DE" dirty="0" smtClean="0"/>
              <a:t>Strangeness production and equilibration.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Try to seperate yields from „core“ and „corona“.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relevant degrees of freedom </a:t>
            </a:r>
            <a:br>
              <a:rPr lang="de-D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nuclear matter at 2 - 5 </a:t>
            </a:r>
            <a:r>
              <a:rPr lang="de-D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r</a:t>
            </a:r>
            <a:r>
              <a:rPr lang="de-DE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de-DE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 years of dileptons from HI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125539"/>
            <a:ext cx="8435975" cy="5018106"/>
          </a:xfrm>
        </p:spPr>
        <p:txBody>
          <a:bodyPr/>
          <a:lstStyle/>
          <a:p>
            <a:r>
              <a:rPr lang="de-DE" sz="1800" dirty="0" smtClean="0"/>
              <a:t>The search for signatures of a partial restoration of the spontaneously broken chiral symmtery (SB</a:t>
            </a:r>
            <a:r>
              <a:rPr lang="de-DE" sz="1800" dirty="0" smtClean="0">
                <a:latin typeface="Symbol" pitchFamily="18" charset="2"/>
              </a:rPr>
              <a:t>c</a:t>
            </a:r>
            <a:r>
              <a:rPr lang="de-DE" sz="1800" dirty="0" smtClean="0"/>
              <a:t>S): </a:t>
            </a:r>
            <a:r>
              <a:rPr lang="de-DE" sz="1800" dirty="0" smtClean="0">
                <a:sym typeface="Wingdings"/>
              </a:rPr>
              <a:t></a:t>
            </a:r>
            <a:r>
              <a:rPr lang="de-DE" sz="1800" dirty="0" smtClean="0"/>
              <a:t> </a:t>
            </a:r>
            <a:r>
              <a:rPr lang="de-DE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the </a:t>
            </a:r>
            <a:r>
              <a:rPr lang="de-DE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r </a:t>
            </a:r>
            <a:r>
              <a:rPr lang="de-DE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meson (Vector Meson Dominance).</a:t>
            </a:r>
          </a:p>
          <a:p>
            <a:endParaRPr lang="de-DE" sz="1800" dirty="0" smtClean="0"/>
          </a:p>
          <a:p>
            <a:r>
              <a:rPr lang="de-DE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shifts (</a:t>
            </a:r>
            <a:r>
              <a:rPr lang="de-DE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c</a:t>
            </a:r>
            <a:r>
              <a:rPr lang="de-DE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condesate):</a:t>
            </a:r>
          </a:p>
          <a:p>
            <a:pPr lvl="1"/>
            <a:r>
              <a:rPr lang="de-DE" sz="1600" dirty="0" smtClean="0"/>
              <a:t>G. E. Brown and M. Rho</a:t>
            </a:r>
            <a:endParaRPr lang="de-DE" sz="1400" dirty="0" smtClean="0"/>
          </a:p>
          <a:p>
            <a:pPr lvl="1"/>
            <a:r>
              <a:rPr lang="de-DE" sz="1600" dirty="0" smtClean="0"/>
              <a:t>T. Hatsuda and S. H. Lee</a:t>
            </a:r>
          </a:p>
          <a:p>
            <a:endParaRPr lang="de-DE" sz="1800" dirty="0" smtClean="0"/>
          </a:p>
          <a:p>
            <a:endParaRPr lang="de-DE" sz="1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Broadening (hadronic):</a:t>
            </a:r>
          </a:p>
          <a:p>
            <a:pPr lvl="1"/>
            <a:r>
              <a:rPr lang="de-DE" sz="1600" dirty="0" smtClean="0"/>
              <a:t>B. Friman, H.J. Pirner  ….</a:t>
            </a:r>
          </a:p>
          <a:p>
            <a:pPr marL="922338" lvl="1" indent="-457200"/>
            <a:r>
              <a:rPr lang="de-DE" sz="1600" dirty="0" smtClean="0"/>
              <a:t>F. Klingl, W. Weise ….</a:t>
            </a:r>
          </a:p>
          <a:p>
            <a:pPr lvl="1"/>
            <a:r>
              <a:rPr lang="de-DE" sz="1600" dirty="0" smtClean="0"/>
              <a:t>R. Rapp and J. Wambach</a:t>
            </a:r>
          </a:p>
          <a:p>
            <a:endParaRPr lang="de-DE" sz="1800" dirty="0" smtClean="0"/>
          </a:p>
          <a:p>
            <a:endParaRPr lang="de-DE" sz="1800" dirty="0" smtClean="0"/>
          </a:p>
          <a:p>
            <a:endParaRPr lang="de-DE" sz="1800" dirty="0" smtClean="0"/>
          </a:p>
          <a:p>
            <a:r>
              <a:rPr lang="de-DE" sz="1800" dirty="0" smtClean="0"/>
              <a:t>As of today no rigorous evidence for restoration!</a:t>
            </a:r>
          </a:p>
          <a:p>
            <a:r>
              <a:rPr lang="de-DE" sz="1800" dirty="0" smtClean="0"/>
              <a:t>No evidence for in-medium </a:t>
            </a:r>
            <a:r>
              <a:rPr lang="de-DE" sz="1800" dirty="0" smtClean="0">
                <a:latin typeface="Symbol" pitchFamily="18" charset="2"/>
              </a:rPr>
              <a:t>r</a:t>
            </a:r>
            <a:r>
              <a:rPr lang="de-DE" sz="1800" dirty="0" smtClean="0"/>
              <a:t> from HADES!</a:t>
            </a:r>
          </a:p>
          <a:p>
            <a:endParaRPr lang="de-DE" sz="1800" dirty="0" smtClean="0"/>
          </a:p>
          <a:p>
            <a:endParaRPr lang="de-DE" sz="1800" dirty="0" smtClean="0"/>
          </a:p>
          <a:p>
            <a:endParaRPr lang="de-DE" sz="1800" dirty="0" smtClean="0"/>
          </a:p>
          <a:p>
            <a:endParaRPr lang="en-US" sz="1800" dirty="0"/>
          </a:p>
        </p:txBody>
      </p:sp>
      <p:pic>
        <p:nvPicPr>
          <p:cNvPr id="5" name="Picture 5" descr="ThoryComparison_OrgFig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091" y="4143380"/>
            <a:ext cx="2548751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7948" y="1714502"/>
            <a:ext cx="3134409" cy="242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8862" y="1785926"/>
            <a:ext cx="1653270" cy="185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4509" y="4799201"/>
            <a:ext cx="468193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00034" y="6519446"/>
            <a:ext cx="6303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See  </a:t>
            </a:r>
            <a:r>
              <a:rPr lang="en-US" sz="1600" dirty="0" smtClean="0"/>
              <a:t>arXiv:0901.3289v1 (</a:t>
            </a:r>
            <a:r>
              <a:rPr lang="en-US" sz="1600" dirty="0" err="1" smtClean="0"/>
              <a:t>Hees</a:t>
            </a:r>
            <a:r>
              <a:rPr lang="en-US" sz="1600" dirty="0" smtClean="0"/>
              <a:t>, Rapp, Wambach) for recent review.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Restoration of SB</a:t>
            </a:r>
            <a:r>
              <a:rPr lang="de-DE" dirty="0" smtClean="0">
                <a:latin typeface="Symbol" pitchFamily="18" charset="2"/>
              </a:rPr>
              <a:t>c</a:t>
            </a:r>
            <a:r>
              <a:rPr lang="de-DE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125538"/>
            <a:ext cx="4257677" cy="5399087"/>
          </a:xfrm>
        </p:spPr>
        <p:txBody>
          <a:bodyPr/>
          <a:lstStyle/>
          <a:p>
            <a:pPr marL="269875" indent="-269875">
              <a:spcBef>
                <a:spcPts val="1200"/>
              </a:spcBef>
              <a:buFont typeface="Arial" pitchFamily="34" charset="0"/>
              <a:buChar char="•"/>
            </a:pPr>
            <a:r>
              <a:rPr lang="de-DE" sz="1800" dirty="0" smtClean="0"/>
              <a:t>The only direct evidence for a restoration of chiral symmtery is an aligment of the vector and axial vector spectral strength.</a:t>
            </a:r>
          </a:p>
          <a:p>
            <a:pPr marL="269875" indent="-269875">
              <a:spcBef>
                <a:spcPts val="1200"/>
              </a:spcBef>
              <a:buFont typeface="Arial" pitchFamily="34" charset="0"/>
              <a:buChar char="•"/>
            </a:pPr>
            <a:r>
              <a:rPr lang="de-DE" sz="1800" dirty="0" smtClean="0"/>
              <a:t>a</a:t>
            </a:r>
            <a:r>
              <a:rPr lang="de-DE" sz="1800" baseline="-25000" dirty="0" smtClean="0"/>
              <a:t>1</a:t>
            </a:r>
            <a:r>
              <a:rPr lang="de-DE" sz="1800" dirty="0" smtClean="0"/>
              <a:t> is in any case hard to detect</a:t>
            </a:r>
          </a:p>
          <a:p>
            <a:pPr marL="735013" lvl="1" indent="-269875">
              <a:spcBef>
                <a:spcPts val="1200"/>
              </a:spcBef>
              <a:buFont typeface="Wingdings" pitchFamily="2" charset="2"/>
              <a:buChar char="Ø"/>
            </a:pPr>
            <a:r>
              <a:rPr lang="de-DE" sz="1600" dirty="0" smtClean="0"/>
              <a:t>mostly </a:t>
            </a:r>
            <a:r>
              <a:rPr lang="de-DE" sz="1600" dirty="0" smtClean="0">
                <a:latin typeface="Symbol" pitchFamily="18" charset="2"/>
              </a:rPr>
              <a:t>pr</a:t>
            </a:r>
            <a:r>
              <a:rPr lang="de-DE" sz="1600" dirty="0" smtClean="0"/>
              <a:t>, also</a:t>
            </a:r>
            <a:r>
              <a:rPr lang="de-DE" sz="1600" dirty="0" smtClean="0">
                <a:latin typeface="Symbol" pitchFamily="18" charset="2"/>
              </a:rPr>
              <a:t> pg </a:t>
            </a:r>
            <a:endParaRPr lang="de-DE" sz="1800" dirty="0" smtClean="0"/>
          </a:p>
          <a:p>
            <a:pPr marL="269875" indent="-269875">
              <a:spcBef>
                <a:spcPts val="1200"/>
              </a:spcBef>
              <a:buFont typeface="Arial" pitchFamily="34" charset="0"/>
              <a:buChar char="•"/>
            </a:pPr>
            <a:r>
              <a:rPr lang="de-DE" sz="1800" dirty="0" smtClean="0"/>
              <a:t>The order parameter of chiral symmtery breaking is the four quark condensate (Weinberg sum rules)</a:t>
            </a:r>
          </a:p>
          <a:p>
            <a:pPr>
              <a:spcBef>
                <a:spcPts val="1200"/>
              </a:spcBef>
            </a:pPr>
            <a:endParaRPr lang="de-DE" sz="1800" dirty="0" smtClean="0"/>
          </a:p>
          <a:p>
            <a:pPr>
              <a:spcBef>
                <a:spcPts val="1200"/>
              </a:spcBef>
            </a:pPr>
            <a:endParaRPr lang="de-DE" sz="1800" dirty="0" smtClean="0"/>
          </a:p>
          <a:p>
            <a:pPr>
              <a:spcBef>
                <a:spcPts val="1200"/>
              </a:spcBef>
            </a:pPr>
            <a:endParaRPr lang="de-DE" sz="1800" dirty="0" smtClean="0"/>
          </a:p>
          <a:p>
            <a:pPr>
              <a:spcBef>
                <a:spcPts val="1200"/>
              </a:spcBef>
            </a:pPr>
            <a:r>
              <a:rPr lang="de-DE" sz="1800" dirty="0" smtClean="0"/>
              <a:t>But both states can acquire a huge width at the same time!</a:t>
            </a:r>
          </a:p>
          <a:p>
            <a:pPr>
              <a:spcBef>
                <a:spcPts val="1200"/>
              </a:spcBef>
            </a:pP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071546"/>
            <a:ext cx="3838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4348" y="4357694"/>
          <a:ext cx="4295498" cy="571504"/>
        </p:xfrm>
        <a:graphic>
          <a:graphicData uri="http://schemas.openxmlformats.org/presentationml/2006/ole">
            <p:oleObj spid="_x0000_s1027" name="Equation" r:id="rId4" imgW="2958840" imgH="393480" progId="Equation.DSMT4">
              <p:embed/>
            </p:oleObj>
          </a:graphicData>
        </a:graphic>
      </p:graphicFrame>
      <p:sp>
        <p:nvSpPr>
          <p:cNvPr id="16" name="Freeform 15"/>
          <p:cNvSpPr/>
          <p:nvPr/>
        </p:nvSpPr>
        <p:spPr>
          <a:xfrm>
            <a:off x="5770396" y="4903440"/>
            <a:ext cx="462845" cy="1016223"/>
          </a:xfrm>
          <a:custGeom>
            <a:avLst/>
            <a:gdLst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2581" h="1159099">
                <a:moveTo>
                  <a:pt x="0" y="1159099"/>
                </a:moveTo>
                <a:cubicBezTo>
                  <a:pt x="342483" y="979565"/>
                  <a:pt x="246846" y="0"/>
                  <a:pt x="360609" y="0"/>
                </a:cubicBezTo>
                <a:cubicBezTo>
                  <a:pt x="474372" y="0"/>
                  <a:pt x="368438" y="978691"/>
                  <a:pt x="682581" y="1159099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814485" y="5696300"/>
            <a:ext cx="2019311" cy="285751"/>
          </a:xfrm>
          <a:custGeom>
            <a:avLst/>
            <a:gdLst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68790 h 1168790"/>
              <a:gd name="connsiteX1" fmla="*/ 360609 w 682581"/>
              <a:gd name="connsiteY1" fmla="*/ 9691 h 1168790"/>
              <a:gd name="connsiteX2" fmla="*/ 682581 w 682581"/>
              <a:gd name="connsiteY2" fmla="*/ 1168790 h 1168790"/>
              <a:gd name="connsiteX0" fmla="*/ 0 w 682581"/>
              <a:gd name="connsiteY0" fmla="*/ 1168790 h 1168790"/>
              <a:gd name="connsiteX1" fmla="*/ 360609 w 682581"/>
              <a:gd name="connsiteY1" fmla="*/ 9691 h 1168790"/>
              <a:gd name="connsiteX2" fmla="*/ 682581 w 682581"/>
              <a:gd name="connsiteY2" fmla="*/ 1168790 h 1168790"/>
              <a:gd name="connsiteX0" fmla="*/ 0 w 682581"/>
              <a:gd name="connsiteY0" fmla="*/ 1168790 h 1168790"/>
              <a:gd name="connsiteX1" fmla="*/ 360609 w 682581"/>
              <a:gd name="connsiteY1" fmla="*/ 9691 h 1168790"/>
              <a:gd name="connsiteX2" fmla="*/ 682581 w 682581"/>
              <a:gd name="connsiteY2" fmla="*/ 1168790 h 1168790"/>
              <a:gd name="connsiteX0" fmla="*/ 0 w 682581"/>
              <a:gd name="connsiteY0" fmla="*/ 1168790 h 1168790"/>
              <a:gd name="connsiteX1" fmla="*/ 360609 w 682581"/>
              <a:gd name="connsiteY1" fmla="*/ 9691 h 1168790"/>
              <a:gd name="connsiteX2" fmla="*/ 682581 w 682581"/>
              <a:gd name="connsiteY2" fmla="*/ 1168790 h 1168790"/>
              <a:gd name="connsiteX0" fmla="*/ 0 w 682581"/>
              <a:gd name="connsiteY0" fmla="*/ 1185265 h 1185265"/>
              <a:gd name="connsiteX1" fmla="*/ 360609 w 682581"/>
              <a:gd name="connsiteY1" fmla="*/ 26166 h 1185265"/>
              <a:gd name="connsiteX2" fmla="*/ 682581 w 682581"/>
              <a:gd name="connsiteY2" fmla="*/ 1185265 h 1185265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2581" h="1194858">
                <a:moveTo>
                  <a:pt x="0" y="1194858"/>
                </a:moveTo>
                <a:cubicBezTo>
                  <a:pt x="167876" y="590083"/>
                  <a:pt x="152822" y="9593"/>
                  <a:pt x="360609" y="35759"/>
                </a:cubicBezTo>
                <a:cubicBezTo>
                  <a:pt x="568343" y="0"/>
                  <a:pt x="566467" y="722077"/>
                  <a:pt x="682581" y="1194858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61753" y="5000636"/>
            <a:ext cx="524759" cy="952877"/>
          </a:xfrm>
          <a:custGeom>
            <a:avLst/>
            <a:gdLst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2581" h="1159099">
                <a:moveTo>
                  <a:pt x="0" y="1159099"/>
                </a:moveTo>
                <a:cubicBezTo>
                  <a:pt x="342483" y="979565"/>
                  <a:pt x="246846" y="0"/>
                  <a:pt x="360609" y="0"/>
                </a:cubicBezTo>
                <a:cubicBezTo>
                  <a:pt x="474372" y="0"/>
                  <a:pt x="368438" y="978691"/>
                  <a:pt x="682581" y="1159099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793289" y="5715016"/>
            <a:ext cx="2019311" cy="285751"/>
          </a:xfrm>
          <a:custGeom>
            <a:avLst/>
            <a:gdLst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59099 h 1159099"/>
              <a:gd name="connsiteX1" fmla="*/ 360609 w 682581"/>
              <a:gd name="connsiteY1" fmla="*/ 0 h 1159099"/>
              <a:gd name="connsiteX2" fmla="*/ 682581 w 682581"/>
              <a:gd name="connsiteY2" fmla="*/ 1159099 h 1159099"/>
              <a:gd name="connsiteX0" fmla="*/ 0 w 682581"/>
              <a:gd name="connsiteY0" fmla="*/ 1168790 h 1168790"/>
              <a:gd name="connsiteX1" fmla="*/ 360609 w 682581"/>
              <a:gd name="connsiteY1" fmla="*/ 9691 h 1168790"/>
              <a:gd name="connsiteX2" fmla="*/ 682581 w 682581"/>
              <a:gd name="connsiteY2" fmla="*/ 1168790 h 1168790"/>
              <a:gd name="connsiteX0" fmla="*/ 0 w 682581"/>
              <a:gd name="connsiteY0" fmla="*/ 1168790 h 1168790"/>
              <a:gd name="connsiteX1" fmla="*/ 360609 w 682581"/>
              <a:gd name="connsiteY1" fmla="*/ 9691 h 1168790"/>
              <a:gd name="connsiteX2" fmla="*/ 682581 w 682581"/>
              <a:gd name="connsiteY2" fmla="*/ 1168790 h 1168790"/>
              <a:gd name="connsiteX0" fmla="*/ 0 w 682581"/>
              <a:gd name="connsiteY0" fmla="*/ 1168790 h 1168790"/>
              <a:gd name="connsiteX1" fmla="*/ 360609 w 682581"/>
              <a:gd name="connsiteY1" fmla="*/ 9691 h 1168790"/>
              <a:gd name="connsiteX2" fmla="*/ 682581 w 682581"/>
              <a:gd name="connsiteY2" fmla="*/ 1168790 h 1168790"/>
              <a:gd name="connsiteX0" fmla="*/ 0 w 682581"/>
              <a:gd name="connsiteY0" fmla="*/ 1168790 h 1168790"/>
              <a:gd name="connsiteX1" fmla="*/ 360609 w 682581"/>
              <a:gd name="connsiteY1" fmla="*/ 9691 h 1168790"/>
              <a:gd name="connsiteX2" fmla="*/ 682581 w 682581"/>
              <a:gd name="connsiteY2" fmla="*/ 1168790 h 1168790"/>
              <a:gd name="connsiteX0" fmla="*/ 0 w 682581"/>
              <a:gd name="connsiteY0" fmla="*/ 1185265 h 1185265"/>
              <a:gd name="connsiteX1" fmla="*/ 360609 w 682581"/>
              <a:gd name="connsiteY1" fmla="*/ 26166 h 1185265"/>
              <a:gd name="connsiteX2" fmla="*/ 682581 w 682581"/>
              <a:gd name="connsiteY2" fmla="*/ 1185265 h 1185265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  <a:gd name="connsiteX0" fmla="*/ 0 w 682581"/>
              <a:gd name="connsiteY0" fmla="*/ 1194858 h 1194858"/>
              <a:gd name="connsiteX1" fmla="*/ 360609 w 682581"/>
              <a:gd name="connsiteY1" fmla="*/ 35759 h 1194858"/>
              <a:gd name="connsiteX2" fmla="*/ 682581 w 682581"/>
              <a:gd name="connsiteY2" fmla="*/ 1194858 h 119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2581" h="1194858">
                <a:moveTo>
                  <a:pt x="0" y="1194858"/>
                </a:moveTo>
                <a:cubicBezTo>
                  <a:pt x="167876" y="590083"/>
                  <a:pt x="152822" y="9593"/>
                  <a:pt x="360609" y="35759"/>
                </a:cubicBezTo>
                <a:cubicBezTo>
                  <a:pt x="568343" y="0"/>
                  <a:pt x="566467" y="722077"/>
                  <a:pt x="682581" y="1194858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214942" y="5929330"/>
            <a:ext cx="37147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357950" y="5000636"/>
            <a:ext cx="500066" cy="5000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072330" y="5000636"/>
            <a:ext cx="714380" cy="57150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58016" y="52149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25" name="Picture 141" descr="freezout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359" y="1506538"/>
            <a:ext cx="4692650" cy="4468812"/>
          </a:xfrm>
          <a:prstGeom prst="rect">
            <a:avLst/>
          </a:prstGeom>
          <a:noFill/>
        </p:spPr>
      </p:pic>
      <p:pic>
        <p:nvPicPr>
          <p:cNvPr id="16520" name="Picture 136" descr="fodor_kat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517650"/>
            <a:ext cx="4670425" cy="4446588"/>
          </a:xfrm>
          <a:prstGeom prst="rect">
            <a:avLst/>
          </a:prstGeom>
          <a:noFill/>
        </p:spPr>
      </p:pic>
      <p:pic>
        <p:nvPicPr>
          <p:cNvPr id="16518" name="Picture 134" descr="qq_wambac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3059" y="1517650"/>
            <a:ext cx="4670425" cy="4446588"/>
          </a:xfrm>
          <a:prstGeom prst="rect">
            <a:avLst/>
          </a:prstGeom>
          <a:noFill/>
        </p:spPr>
      </p:pic>
      <p:pic>
        <p:nvPicPr>
          <p:cNvPr id="16517" name="Picture 133" descr="qq4_stefa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3059" y="1517650"/>
            <a:ext cx="4670425" cy="4446588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phase </a:t>
            </a:r>
            <a:r>
              <a:rPr lang="de-DE" dirty="0"/>
              <a:t>diagram of </a:t>
            </a:r>
            <a:r>
              <a:rPr lang="de-DE" dirty="0" smtClean="0"/>
              <a:t>nuclear matter</a:t>
            </a:r>
            <a:endParaRPr lang="de-DE" dirty="0"/>
          </a:p>
        </p:txBody>
      </p:sp>
      <p:pic>
        <p:nvPicPr>
          <p:cNvPr id="16521" name="Picture 137" descr="g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1517650"/>
            <a:ext cx="4668838" cy="4446588"/>
          </a:xfrm>
          <a:prstGeom prst="rect">
            <a:avLst/>
          </a:prstGeom>
          <a:noFill/>
        </p:spPr>
      </p:pic>
      <p:sp>
        <p:nvSpPr>
          <p:cNvPr id="16526" name="Text Box 142"/>
          <p:cNvSpPr txBox="1">
            <a:spLocks noChangeArrowheads="1"/>
          </p:cNvSpPr>
          <p:nvPr/>
        </p:nvSpPr>
        <p:spPr bwMode="auto">
          <a:xfrm>
            <a:off x="5214942" y="1428736"/>
            <a:ext cx="3744913" cy="143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Aft>
                <a:spcPct val="30000"/>
              </a:spcAft>
            </a:pPr>
            <a:r>
              <a:rPr lang="de-DE" sz="1600" dirty="0"/>
              <a:t>Chemical freeze-out </a:t>
            </a:r>
            <a:r>
              <a:rPr lang="de-DE" sz="1600" dirty="0" smtClean="0"/>
              <a:t>points derived from Statistical Hadronization Model</a:t>
            </a:r>
            <a:endParaRPr lang="de-DE" sz="1600" dirty="0"/>
          </a:p>
          <a:p>
            <a:pPr marL="450850" lvl="1" indent="-271463" algn="l">
              <a:spcAft>
                <a:spcPct val="30000"/>
              </a:spcAft>
              <a:buFont typeface="Wingdings" pitchFamily="2" charset="2"/>
              <a:buChar char="û"/>
            </a:pPr>
            <a:r>
              <a:rPr lang="de-DE" sz="1600" dirty="0"/>
              <a:t>Universal conditions for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freeze-out (?)</a:t>
            </a:r>
            <a:endParaRPr lang="de-DE" sz="1600" dirty="0"/>
          </a:p>
          <a:p>
            <a:pPr marL="450850" lvl="1" indent="-271463" algn="l">
              <a:spcAft>
                <a:spcPct val="30000"/>
              </a:spcAft>
              <a:buFont typeface="Wingdings" pitchFamily="2" charset="2"/>
              <a:buChar char="û"/>
            </a:pPr>
            <a:r>
              <a:rPr lang="de-DE" sz="1600" dirty="0"/>
              <a:t>Limiting temperature T</a:t>
            </a:r>
            <a:r>
              <a:rPr lang="de-DE" sz="1600" baseline="-25000" dirty="0"/>
              <a:t>max</a:t>
            </a:r>
            <a:r>
              <a:rPr lang="de-DE" sz="1600" dirty="0" smtClean="0"/>
              <a:t>?</a:t>
            </a:r>
          </a:p>
          <a:p>
            <a:pPr marL="450850" lvl="1" indent="-271463" algn="l">
              <a:spcAft>
                <a:spcPct val="30000"/>
              </a:spcAft>
              <a:buFont typeface="Wingdings" pitchFamily="2" charset="2"/>
              <a:buChar char="û"/>
            </a:pPr>
            <a:r>
              <a:rPr lang="de-DE" sz="1600" dirty="0" smtClean="0"/>
              <a:t>Why is it woking at low beam energies?</a:t>
            </a:r>
            <a:endParaRPr lang="de-DE" sz="1600" dirty="0"/>
          </a:p>
        </p:txBody>
      </p:sp>
      <p:sp>
        <p:nvSpPr>
          <p:cNvPr id="16528" name="Text Box 144"/>
          <p:cNvSpPr txBox="1">
            <a:spLocks noChangeArrowheads="1"/>
          </p:cNvSpPr>
          <p:nvPr/>
        </p:nvSpPr>
        <p:spPr bwMode="auto">
          <a:xfrm>
            <a:off x="5219700" y="5424506"/>
            <a:ext cx="3744913" cy="576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Aft>
                <a:spcPct val="30000"/>
              </a:spcAft>
            </a:pPr>
            <a:r>
              <a:rPr lang="de-DE" sz="1600" dirty="0"/>
              <a:t>QCD inspired models demonstrate the melting of the condesates.</a:t>
            </a:r>
          </a:p>
        </p:txBody>
      </p:sp>
      <p:sp>
        <p:nvSpPr>
          <p:cNvPr id="16531" name="Text Box 147"/>
          <p:cNvSpPr txBox="1">
            <a:spLocks noChangeArrowheads="1"/>
          </p:cNvSpPr>
          <p:nvPr/>
        </p:nvSpPr>
        <p:spPr bwMode="auto">
          <a:xfrm>
            <a:off x="644497" y="6340475"/>
            <a:ext cx="485940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 b="1" dirty="0" smtClean="0"/>
              <a:t>A. Andronic, P</a:t>
            </a:r>
            <a:r>
              <a:rPr lang="de-DE" sz="1400" b="1" dirty="0"/>
              <a:t>. Braun-Munzinger, K. Redlich, J. </a:t>
            </a:r>
            <a:r>
              <a:rPr lang="de-DE" sz="1400" b="1" dirty="0" smtClean="0"/>
              <a:t>Stachel</a:t>
            </a:r>
            <a:endParaRPr lang="de-DE" sz="1400" b="1" dirty="0"/>
          </a:p>
          <a:p>
            <a:r>
              <a:rPr lang="de-DE" sz="1400" b="1" dirty="0"/>
              <a:t>J. Cleymans, K. </a:t>
            </a:r>
            <a:r>
              <a:rPr lang="de-DE" sz="1400" b="1" dirty="0" smtClean="0"/>
              <a:t>Redlich</a:t>
            </a:r>
            <a:endParaRPr lang="de-DE" sz="1400" b="1" dirty="0"/>
          </a:p>
        </p:txBody>
      </p:sp>
      <p:sp>
        <p:nvSpPr>
          <p:cNvPr id="16527" name="Text Box 143"/>
          <p:cNvSpPr txBox="1">
            <a:spLocks noChangeArrowheads="1"/>
          </p:cNvSpPr>
          <p:nvPr/>
        </p:nvSpPr>
        <p:spPr bwMode="auto">
          <a:xfrm>
            <a:off x="5219700" y="3646488"/>
            <a:ext cx="3744913" cy="1366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Aft>
                <a:spcPct val="30000"/>
              </a:spcAft>
            </a:pPr>
            <a:r>
              <a:rPr lang="de-DE" sz="1600" dirty="0"/>
              <a:t>LQCD explores unknown regions from solid grounds at </a:t>
            </a:r>
            <a:r>
              <a:rPr lang="de-DE" sz="1600" dirty="0">
                <a:latin typeface="Symbol" pitchFamily="18" charset="2"/>
              </a:rPr>
              <a:t>m</a:t>
            </a:r>
            <a:r>
              <a:rPr lang="de-DE" sz="1600" baseline="-25000" dirty="0"/>
              <a:t>B</a:t>
            </a:r>
            <a:r>
              <a:rPr lang="de-DE" sz="1600" dirty="0"/>
              <a:t>=0.</a:t>
            </a:r>
          </a:p>
          <a:p>
            <a:pPr marL="450850" lvl="1" indent="-271463" algn="l">
              <a:spcAft>
                <a:spcPct val="30000"/>
              </a:spcAft>
              <a:buFont typeface="Wingdings" pitchFamily="2" charset="2"/>
              <a:buChar char="û"/>
            </a:pPr>
            <a:r>
              <a:rPr lang="de-DE" sz="1600" dirty="0"/>
              <a:t>T</a:t>
            </a:r>
            <a:r>
              <a:rPr lang="de-DE" sz="1600" baseline="-25000" dirty="0"/>
              <a:t>c</a:t>
            </a:r>
            <a:r>
              <a:rPr lang="de-DE" sz="1600" dirty="0"/>
              <a:t> = T</a:t>
            </a:r>
            <a:r>
              <a:rPr lang="de-DE" sz="1600" baseline="-25000" dirty="0"/>
              <a:t>max</a:t>
            </a:r>
            <a:r>
              <a:rPr lang="de-DE" sz="1600" dirty="0"/>
              <a:t>?</a:t>
            </a:r>
          </a:p>
          <a:p>
            <a:pPr marL="450850" lvl="1" indent="-271463" algn="l">
              <a:spcAft>
                <a:spcPct val="30000"/>
              </a:spcAft>
              <a:buFont typeface="Wingdings" pitchFamily="2" charset="2"/>
              <a:buChar char="û"/>
            </a:pPr>
            <a:r>
              <a:rPr lang="de-DE" sz="1600" dirty="0" smtClean="0"/>
              <a:t>1st order phase transition</a:t>
            </a:r>
          </a:p>
          <a:p>
            <a:pPr marL="450850" lvl="1" indent="-271463" algn="l">
              <a:spcAft>
                <a:spcPct val="30000"/>
              </a:spcAft>
              <a:buFont typeface="Wingdings" pitchFamily="2" charset="2"/>
              <a:buChar char="û"/>
            </a:pPr>
            <a:r>
              <a:rPr lang="de-DE" sz="1600" dirty="0" smtClean="0"/>
              <a:t>Critical point ?</a:t>
            </a:r>
            <a:endParaRPr lang="de-DE" sz="1600" dirty="0"/>
          </a:p>
        </p:txBody>
      </p:sp>
      <p:sp>
        <p:nvSpPr>
          <p:cNvPr id="16539" name="Text Box 155"/>
          <p:cNvSpPr txBox="1">
            <a:spLocks noChangeArrowheads="1"/>
          </p:cNvSpPr>
          <p:nvPr/>
        </p:nvSpPr>
        <p:spPr bwMode="auto">
          <a:xfrm>
            <a:off x="1276322" y="4186238"/>
            <a:ext cx="19177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 b="1">
                <a:solidFill>
                  <a:srgbClr val="933C1D"/>
                </a:solidFill>
              </a:rPr>
              <a:t>&lt;qqbar&gt;</a:t>
            </a:r>
            <a:br>
              <a:rPr lang="de-DE" sz="1600" b="1">
                <a:solidFill>
                  <a:srgbClr val="933C1D"/>
                </a:solidFill>
              </a:rPr>
            </a:br>
            <a:endParaRPr lang="de-DE" sz="1600" b="1">
              <a:solidFill>
                <a:srgbClr val="933C1D"/>
              </a:solidFill>
            </a:endParaRPr>
          </a:p>
          <a:p>
            <a:r>
              <a:rPr lang="de-DE" sz="1400" b="1">
                <a:solidFill>
                  <a:srgbClr val="933C1D"/>
                </a:solidFill>
              </a:rPr>
              <a:t>Schäfer, Wambach</a:t>
            </a:r>
          </a:p>
          <a:p>
            <a:r>
              <a:rPr lang="de-DE" sz="1400" b="1">
                <a:solidFill>
                  <a:srgbClr val="933C1D"/>
                </a:solidFill>
              </a:rPr>
              <a:t>priv. communication</a:t>
            </a:r>
          </a:p>
        </p:txBody>
      </p:sp>
      <p:sp>
        <p:nvSpPr>
          <p:cNvPr id="16541" name="Text Box 157"/>
          <p:cNvSpPr txBox="1">
            <a:spLocks noChangeArrowheads="1"/>
          </p:cNvSpPr>
          <p:nvPr/>
        </p:nvSpPr>
        <p:spPr bwMode="auto">
          <a:xfrm>
            <a:off x="1277909" y="4184650"/>
            <a:ext cx="19177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 b="1">
                <a:solidFill>
                  <a:srgbClr val="933C1D"/>
                </a:solidFill>
              </a:rPr>
              <a:t>&lt;gg&gt;</a:t>
            </a:r>
            <a:br>
              <a:rPr lang="de-DE" sz="1600" b="1">
                <a:solidFill>
                  <a:srgbClr val="933C1D"/>
                </a:solidFill>
              </a:rPr>
            </a:br>
            <a:endParaRPr lang="de-DE" sz="1600" b="1">
              <a:solidFill>
                <a:srgbClr val="933C1D"/>
              </a:solidFill>
            </a:endParaRPr>
          </a:p>
          <a:p>
            <a:r>
              <a:rPr lang="de-DE" sz="1400" b="1">
                <a:solidFill>
                  <a:srgbClr val="933C1D"/>
                </a:solidFill>
              </a:rPr>
              <a:t>Schäfer, Wambach</a:t>
            </a:r>
          </a:p>
          <a:p>
            <a:r>
              <a:rPr lang="de-DE" sz="1400" b="1">
                <a:solidFill>
                  <a:srgbClr val="933C1D"/>
                </a:solidFill>
              </a:rPr>
              <a:t>priv. communication</a:t>
            </a:r>
          </a:p>
        </p:txBody>
      </p:sp>
      <p:sp>
        <p:nvSpPr>
          <p:cNvPr id="16542" name="Text Box 158"/>
          <p:cNvSpPr txBox="1">
            <a:spLocks noChangeArrowheads="1"/>
          </p:cNvSpPr>
          <p:nvPr/>
        </p:nvSpPr>
        <p:spPr bwMode="auto">
          <a:xfrm>
            <a:off x="1219172" y="4184650"/>
            <a:ext cx="20351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 b="1">
                <a:solidFill>
                  <a:srgbClr val="933C1D"/>
                </a:solidFill>
              </a:rPr>
              <a:t>&lt;(qqbar)</a:t>
            </a:r>
            <a:r>
              <a:rPr lang="de-DE" sz="1600" b="1" baseline="30000">
                <a:solidFill>
                  <a:srgbClr val="933C1D"/>
                </a:solidFill>
              </a:rPr>
              <a:t>2</a:t>
            </a:r>
            <a:r>
              <a:rPr lang="de-DE" sz="1600" b="1">
                <a:solidFill>
                  <a:srgbClr val="933C1D"/>
                </a:solidFill>
              </a:rPr>
              <a:t>&gt;</a:t>
            </a:r>
            <a:br>
              <a:rPr lang="de-DE" sz="1600" b="1">
                <a:solidFill>
                  <a:srgbClr val="933C1D"/>
                </a:solidFill>
              </a:rPr>
            </a:br>
            <a:endParaRPr lang="de-DE" sz="1600" b="1">
              <a:solidFill>
                <a:srgbClr val="933C1D"/>
              </a:solidFill>
            </a:endParaRPr>
          </a:p>
          <a:p>
            <a:r>
              <a:rPr lang="de-DE" sz="1400" b="1">
                <a:solidFill>
                  <a:srgbClr val="933C1D"/>
                </a:solidFill>
              </a:rPr>
              <a:t>Leupold</a:t>
            </a:r>
          </a:p>
          <a:p>
            <a:r>
              <a:rPr lang="de-DE" sz="1400" b="1">
                <a:solidFill>
                  <a:srgbClr val="933C1D"/>
                </a:solidFill>
              </a:rPr>
              <a:t>J.Phys.G32:2199,2006</a:t>
            </a:r>
          </a:p>
        </p:txBody>
      </p:sp>
      <p:grpSp>
        <p:nvGrpSpPr>
          <p:cNvPr id="2" name="Group 165"/>
          <p:cNvGrpSpPr>
            <a:grpSpLocks/>
          </p:cNvGrpSpPr>
          <p:nvPr/>
        </p:nvGrpSpPr>
        <p:grpSpPr bwMode="auto">
          <a:xfrm>
            <a:off x="1266797" y="2597150"/>
            <a:ext cx="2647950" cy="1519238"/>
            <a:chOff x="687" y="1636"/>
            <a:chExt cx="1668" cy="957"/>
          </a:xfrm>
        </p:grpSpPr>
        <p:sp>
          <p:nvSpPr>
            <p:cNvPr id="16543" name="Text Box 159"/>
            <p:cNvSpPr txBox="1">
              <a:spLocks noChangeArrowheads="1"/>
            </p:cNvSpPr>
            <p:nvPr/>
          </p:nvSpPr>
          <p:spPr bwMode="auto">
            <a:xfrm>
              <a:off x="687" y="1636"/>
              <a:ext cx="243" cy="1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de-DE" sz="1200" b="1" i="1"/>
                <a:t>LHC</a:t>
              </a:r>
            </a:p>
          </p:txBody>
        </p:sp>
        <p:sp>
          <p:nvSpPr>
            <p:cNvPr id="16544" name="Text Box 160"/>
            <p:cNvSpPr txBox="1">
              <a:spLocks noChangeArrowheads="1"/>
            </p:cNvSpPr>
            <p:nvPr/>
          </p:nvSpPr>
          <p:spPr bwMode="auto">
            <a:xfrm rot="338433">
              <a:off x="793" y="1752"/>
              <a:ext cx="280" cy="1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de-DE" sz="1200" b="1" i="1"/>
                <a:t>RHIC</a:t>
              </a:r>
            </a:p>
          </p:txBody>
        </p:sp>
        <p:sp>
          <p:nvSpPr>
            <p:cNvPr id="16545" name="Text Box 161"/>
            <p:cNvSpPr txBox="1">
              <a:spLocks noChangeArrowheads="1"/>
            </p:cNvSpPr>
            <p:nvPr/>
          </p:nvSpPr>
          <p:spPr bwMode="auto">
            <a:xfrm rot="1203211">
              <a:off x="1202" y="1863"/>
              <a:ext cx="238" cy="1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de-DE" sz="1200" b="1" i="1"/>
                <a:t>SPS</a:t>
              </a:r>
            </a:p>
          </p:txBody>
        </p:sp>
        <p:sp>
          <p:nvSpPr>
            <p:cNvPr id="16546" name="Text Box 162"/>
            <p:cNvSpPr txBox="1">
              <a:spLocks noChangeArrowheads="1"/>
            </p:cNvSpPr>
            <p:nvPr/>
          </p:nvSpPr>
          <p:spPr bwMode="auto">
            <a:xfrm rot="1536929">
              <a:off x="1458" y="1987"/>
              <a:ext cx="270" cy="1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de-DE" sz="1200" b="1" i="1"/>
                <a:t>FAIR</a:t>
              </a:r>
            </a:p>
          </p:txBody>
        </p:sp>
        <p:sp>
          <p:nvSpPr>
            <p:cNvPr id="16547" name="Text Box 163"/>
            <p:cNvSpPr txBox="1">
              <a:spLocks noChangeArrowheads="1"/>
            </p:cNvSpPr>
            <p:nvPr/>
          </p:nvSpPr>
          <p:spPr bwMode="auto">
            <a:xfrm rot="2297073">
              <a:off x="2154" y="2432"/>
              <a:ext cx="201" cy="1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de-DE" sz="1200" b="1" i="1"/>
                <a:t>SIS</a:t>
              </a:r>
            </a:p>
          </p:txBody>
        </p:sp>
        <p:sp>
          <p:nvSpPr>
            <p:cNvPr id="16548" name="Text Box 164"/>
            <p:cNvSpPr txBox="1">
              <a:spLocks noChangeArrowheads="1"/>
            </p:cNvSpPr>
            <p:nvPr/>
          </p:nvSpPr>
          <p:spPr bwMode="auto">
            <a:xfrm rot="1727828">
              <a:off x="1701" y="2115"/>
              <a:ext cx="254" cy="1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de-DE" sz="1200" b="1" i="1"/>
                <a:t>AGS</a:t>
              </a:r>
            </a:p>
          </p:txBody>
        </p:sp>
      </p:grpSp>
      <p:graphicFrame>
        <p:nvGraphicFramePr>
          <p:cNvPr id="16558" name="Object 174"/>
          <p:cNvGraphicFramePr>
            <a:graphicFrameLocks noChangeAspect="1"/>
          </p:cNvGraphicFramePr>
          <p:nvPr/>
        </p:nvGraphicFramePr>
        <p:xfrm>
          <a:off x="3884584" y="4076700"/>
          <a:ext cx="1079500" cy="228600"/>
        </p:xfrm>
        <a:graphic>
          <a:graphicData uri="http://schemas.openxmlformats.org/presentationml/2006/ole">
            <p:oleObj spid="_x0000_s3074" name="Equation" r:id="rId9" imgW="1079280" imgH="228600" progId="Equation.3">
              <p:embed/>
            </p:oleObj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1229009" y="2857496"/>
            <a:ext cx="3791773" cy="2660976"/>
            <a:chOff x="1157569" y="2857496"/>
            <a:chExt cx="3791773" cy="2660976"/>
          </a:xfrm>
        </p:grpSpPr>
        <p:sp>
          <p:nvSpPr>
            <p:cNvPr id="31" name="Freeform 30"/>
            <p:cNvSpPr/>
            <p:nvPr/>
          </p:nvSpPr>
          <p:spPr bwMode="auto">
            <a:xfrm>
              <a:off x="1214921" y="2882856"/>
              <a:ext cx="3729037" cy="2571750"/>
            </a:xfrm>
            <a:custGeom>
              <a:avLst/>
              <a:gdLst>
                <a:gd name="connsiteX0" fmla="*/ 4527 w 4138943"/>
                <a:gd name="connsiteY0" fmla="*/ 194649 h 1873313"/>
                <a:gd name="connsiteX1" fmla="*/ 3562539 w 4138943"/>
                <a:gd name="connsiteY1" fmla="*/ 1810693 h 1873313"/>
                <a:gd name="connsiteX2" fmla="*/ 3462951 w 4138943"/>
                <a:gd name="connsiteY2" fmla="*/ 570368 h 1873313"/>
                <a:gd name="connsiteX3" fmla="*/ 0 w 4138943"/>
                <a:gd name="connsiteY3" fmla="*/ 0 h 1873313"/>
                <a:gd name="connsiteX0" fmla="*/ 4527 w 4292870"/>
                <a:gd name="connsiteY0" fmla="*/ 194649 h 2198708"/>
                <a:gd name="connsiteX1" fmla="*/ 3716466 w 4292870"/>
                <a:gd name="connsiteY1" fmla="*/ 2136088 h 2198708"/>
                <a:gd name="connsiteX2" fmla="*/ 3462951 w 4292870"/>
                <a:gd name="connsiteY2" fmla="*/ 570368 h 2198708"/>
                <a:gd name="connsiteX3" fmla="*/ 0 w 4292870"/>
                <a:gd name="connsiteY3" fmla="*/ 0 h 2198708"/>
                <a:gd name="connsiteX0" fmla="*/ 4527 w 4082362"/>
                <a:gd name="connsiteY0" fmla="*/ 194649 h 2136088"/>
                <a:gd name="connsiteX1" fmla="*/ 3716466 w 4082362"/>
                <a:gd name="connsiteY1" fmla="*/ 2136088 h 2136088"/>
                <a:gd name="connsiteX2" fmla="*/ 3462951 w 4082362"/>
                <a:gd name="connsiteY2" fmla="*/ 570368 h 2136088"/>
                <a:gd name="connsiteX3" fmla="*/ 0 w 4082362"/>
                <a:gd name="connsiteY3" fmla="*/ 0 h 2136088"/>
                <a:gd name="connsiteX0" fmla="*/ 4527 w 4082362"/>
                <a:gd name="connsiteY0" fmla="*/ 194649 h 2136088"/>
                <a:gd name="connsiteX1" fmla="*/ 3716466 w 4082362"/>
                <a:gd name="connsiteY1" fmla="*/ 2136088 h 2136088"/>
                <a:gd name="connsiteX2" fmla="*/ 3462951 w 4082362"/>
                <a:gd name="connsiteY2" fmla="*/ 570368 h 2136088"/>
                <a:gd name="connsiteX3" fmla="*/ 0 w 4082362"/>
                <a:gd name="connsiteY3" fmla="*/ 0 h 2136088"/>
                <a:gd name="connsiteX0" fmla="*/ 4527 w 4082362"/>
                <a:gd name="connsiteY0" fmla="*/ 194649 h 2136088"/>
                <a:gd name="connsiteX1" fmla="*/ 3716466 w 4082362"/>
                <a:gd name="connsiteY1" fmla="*/ 2136088 h 2136088"/>
                <a:gd name="connsiteX2" fmla="*/ 3462951 w 4082362"/>
                <a:gd name="connsiteY2" fmla="*/ 570368 h 2136088"/>
                <a:gd name="connsiteX3" fmla="*/ 0 w 4082362"/>
                <a:gd name="connsiteY3" fmla="*/ 0 h 2136088"/>
                <a:gd name="connsiteX0" fmla="*/ 4527 w 4345828"/>
                <a:gd name="connsiteY0" fmla="*/ 194649 h 2136088"/>
                <a:gd name="connsiteX1" fmla="*/ 3716466 w 4345828"/>
                <a:gd name="connsiteY1" fmla="*/ 2136088 h 2136088"/>
                <a:gd name="connsiteX2" fmla="*/ 3726417 w 4345828"/>
                <a:gd name="connsiteY2" fmla="*/ 786224 h 2136088"/>
                <a:gd name="connsiteX3" fmla="*/ 0 w 4345828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786224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786224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786224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786224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1184645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1184645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1184645 h 2136088"/>
                <a:gd name="connsiteX3" fmla="*/ 0 w 3728891"/>
                <a:gd name="connsiteY3" fmla="*/ 0 h 2136088"/>
                <a:gd name="connsiteX0" fmla="*/ 4527 w 3728891"/>
                <a:gd name="connsiteY0" fmla="*/ 194649 h 2571022"/>
                <a:gd name="connsiteX1" fmla="*/ 3716466 w 3728891"/>
                <a:gd name="connsiteY1" fmla="*/ 2571022 h 2571022"/>
                <a:gd name="connsiteX2" fmla="*/ 3726417 w 3728891"/>
                <a:gd name="connsiteY2" fmla="*/ 1184645 h 2571022"/>
                <a:gd name="connsiteX3" fmla="*/ 0 w 3728891"/>
                <a:gd name="connsiteY3" fmla="*/ 0 h 2571022"/>
                <a:gd name="connsiteX0" fmla="*/ 4527 w 3728891"/>
                <a:gd name="connsiteY0" fmla="*/ 194649 h 2571022"/>
                <a:gd name="connsiteX1" fmla="*/ 3716466 w 3728891"/>
                <a:gd name="connsiteY1" fmla="*/ 2571022 h 2571022"/>
                <a:gd name="connsiteX2" fmla="*/ 3726417 w 3728891"/>
                <a:gd name="connsiteY2" fmla="*/ 1184645 h 2571022"/>
                <a:gd name="connsiteX3" fmla="*/ 0 w 3728891"/>
                <a:gd name="connsiteY3" fmla="*/ 0 h 2571022"/>
                <a:gd name="connsiteX0" fmla="*/ 4527 w 3728891"/>
                <a:gd name="connsiteY0" fmla="*/ 194594 h 2571022"/>
                <a:gd name="connsiteX1" fmla="*/ 3716466 w 3728891"/>
                <a:gd name="connsiteY1" fmla="*/ 2571022 h 2571022"/>
                <a:gd name="connsiteX2" fmla="*/ 3726417 w 3728891"/>
                <a:gd name="connsiteY2" fmla="*/ 1184645 h 2571022"/>
                <a:gd name="connsiteX3" fmla="*/ 0 w 3728891"/>
                <a:gd name="connsiteY3" fmla="*/ 0 h 2571022"/>
                <a:gd name="connsiteX0" fmla="*/ 4527 w 3728891"/>
                <a:gd name="connsiteY0" fmla="*/ 194594 h 2571022"/>
                <a:gd name="connsiteX1" fmla="*/ 3716466 w 3728891"/>
                <a:gd name="connsiteY1" fmla="*/ 2571022 h 2571022"/>
                <a:gd name="connsiteX2" fmla="*/ 3726417 w 3728891"/>
                <a:gd name="connsiteY2" fmla="*/ 1184645 h 2571022"/>
                <a:gd name="connsiteX3" fmla="*/ 0 w 3728891"/>
                <a:gd name="connsiteY3" fmla="*/ 0 h 2571022"/>
                <a:gd name="connsiteX0" fmla="*/ 4527 w 3728891"/>
                <a:gd name="connsiteY0" fmla="*/ 27160 h 2571022"/>
                <a:gd name="connsiteX1" fmla="*/ 3716466 w 3728891"/>
                <a:gd name="connsiteY1" fmla="*/ 2571022 h 2571022"/>
                <a:gd name="connsiteX2" fmla="*/ 3726417 w 3728891"/>
                <a:gd name="connsiteY2" fmla="*/ 1184645 h 2571022"/>
                <a:gd name="connsiteX3" fmla="*/ 0 w 3728891"/>
                <a:gd name="connsiteY3" fmla="*/ 0 h 2571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8891" h="2571022">
                  <a:moveTo>
                    <a:pt x="4527" y="27160"/>
                  </a:moveTo>
                  <a:cubicBezTo>
                    <a:pt x="2238238" y="144790"/>
                    <a:pt x="3069716" y="1577662"/>
                    <a:pt x="3716466" y="2571022"/>
                  </a:cubicBezTo>
                  <a:cubicBezTo>
                    <a:pt x="3728891" y="2043158"/>
                    <a:pt x="3724194" y="1829344"/>
                    <a:pt x="3726417" y="1184645"/>
                  </a:cubicBezTo>
                  <a:cubicBezTo>
                    <a:pt x="2296683" y="485651"/>
                    <a:pt x="1466988" y="34586"/>
                    <a:pt x="0" y="0"/>
                  </a:cubicBezTo>
                </a:path>
              </a:pathLst>
            </a:custGeom>
            <a:solidFill>
              <a:srgbClr val="333333">
                <a:alpha val="34902"/>
              </a:srgbClr>
            </a:solidFill>
            <a:ln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1157569" y="2857496"/>
              <a:ext cx="3791773" cy="2660976"/>
            </a:xfrm>
            <a:custGeom>
              <a:avLst/>
              <a:gdLst>
                <a:gd name="connsiteX0" fmla="*/ 4527 w 4138943"/>
                <a:gd name="connsiteY0" fmla="*/ 194649 h 1873313"/>
                <a:gd name="connsiteX1" fmla="*/ 3562539 w 4138943"/>
                <a:gd name="connsiteY1" fmla="*/ 1810693 h 1873313"/>
                <a:gd name="connsiteX2" fmla="*/ 3462951 w 4138943"/>
                <a:gd name="connsiteY2" fmla="*/ 570368 h 1873313"/>
                <a:gd name="connsiteX3" fmla="*/ 0 w 4138943"/>
                <a:gd name="connsiteY3" fmla="*/ 0 h 1873313"/>
                <a:gd name="connsiteX0" fmla="*/ 4527 w 4292870"/>
                <a:gd name="connsiteY0" fmla="*/ 194649 h 2198708"/>
                <a:gd name="connsiteX1" fmla="*/ 3716466 w 4292870"/>
                <a:gd name="connsiteY1" fmla="*/ 2136088 h 2198708"/>
                <a:gd name="connsiteX2" fmla="*/ 3462951 w 4292870"/>
                <a:gd name="connsiteY2" fmla="*/ 570368 h 2198708"/>
                <a:gd name="connsiteX3" fmla="*/ 0 w 4292870"/>
                <a:gd name="connsiteY3" fmla="*/ 0 h 2198708"/>
                <a:gd name="connsiteX0" fmla="*/ 4527 w 4082362"/>
                <a:gd name="connsiteY0" fmla="*/ 194649 h 2136088"/>
                <a:gd name="connsiteX1" fmla="*/ 3716466 w 4082362"/>
                <a:gd name="connsiteY1" fmla="*/ 2136088 h 2136088"/>
                <a:gd name="connsiteX2" fmla="*/ 3462951 w 4082362"/>
                <a:gd name="connsiteY2" fmla="*/ 570368 h 2136088"/>
                <a:gd name="connsiteX3" fmla="*/ 0 w 4082362"/>
                <a:gd name="connsiteY3" fmla="*/ 0 h 2136088"/>
                <a:gd name="connsiteX0" fmla="*/ 4527 w 4082362"/>
                <a:gd name="connsiteY0" fmla="*/ 194649 h 2136088"/>
                <a:gd name="connsiteX1" fmla="*/ 3716466 w 4082362"/>
                <a:gd name="connsiteY1" fmla="*/ 2136088 h 2136088"/>
                <a:gd name="connsiteX2" fmla="*/ 3462951 w 4082362"/>
                <a:gd name="connsiteY2" fmla="*/ 570368 h 2136088"/>
                <a:gd name="connsiteX3" fmla="*/ 0 w 4082362"/>
                <a:gd name="connsiteY3" fmla="*/ 0 h 2136088"/>
                <a:gd name="connsiteX0" fmla="*/ 4527 w 4082362"/>
                <a:gd name="connsiteY0" fmla="*/ 194649 h 2136088"/>
                <a:gd name="connsiteX1" fmla="*/ 3716466 w 4082362"/>
                <a:gd name="connsiteY1" fmla="*/ 2136088 h 2136088"/>
                <a:gd name="connsiteX2" fmla="*/ 3462951 w 4082362"/>
                <a:gd name="connsiteY2" fmla="*/ 570368 h 2136088"/>
                <a:gd name="connsiteX3" fmla="*/ 0 w 4082362"/>
                <a:gd name="connsiteY3" fmla="*/ 0 h 2136088"/>
                <a:gd name="connsiteX0" fmla="*/ 4527 w 4345828"/>
                <a:gd name="connsiteY0" fmla="*/ 194649 h 2136088"/>
                <a:gd name="connsiteX1" fmla="*/ 3716466 w 4345828"/>
                <a:gd name="connsiteY1" fmla="*/ 2136088 h 2136088"/>
                <a:gd name="connsiteX2" fmla="*/ 3726417 w 4345828"/>
                <a:gd name="connsiteY2" fmla="*/ 786224 h 2136088"/>
                <a:gd name="connsiteX3" fmla="*/ 0 w 4345828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786224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786224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786224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786224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1184645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1184645 h 2136088"/>
                <a:gd name="connsiteX3" fmla="*/ 0 w 3728891"/>
                <a:gd name="connsiteY3" fmla="*/ 0 h 2136088"/>
                <a:gd name="connsiteX0" fmla="*/ 4527 w 3728891"/>
                <a:gd name="connsiteY0" fmla="*/ 194649 h 2136088"/>
                <a:gd name="connsiteX1" fmla="*/ 3716466 w 3728891"/>
                <a:gd name="connsiteY1" fmla="*/ 2136088 h 2136088"/>
                <a:gd name="connsiteX2" fmla="*/ 3726417 w 3728891"/>
                <a:gd name="connsiteY2" fmla="*/ 1184645 h 2136088"/>
                <a:gd name="connsiteX3" fmla="*/ 0 w 3728891"/>
                <a:gd name="connsiteY3" fmla="*/ 0 h 2136088"/>
                <a:gd name="connsiteX0" fmla="*/ 4527 w 3728891"/>
                <a:gd name="connsiteY0" fmla="*/ 194649 h 2571022"/>
                <a:gd name="connsiteX1" fmla="*/ 3716466 w 3728891"/>
                <a:gd name="connsiteY1" fmla="*/ 2571022 h 2571022"/>
                <a:gd name="connsiteX2" fmla="*/ 3726417 w 3728891"/>
                <a:gd name="connsiteY2" fmla="*/ 1184645 h 2571022"/>
                <a:gd name="connsiteX3" fmla="*/ 0 w 3728891"/>
                <a:gd name="connsiteY3" fmla="*/ 0 h 2571022"/>
                <a:gd name="connsiteX0" fmla="*/ 4527 w 3728891"/>
                <a:gd name="connsiteY0" fmla="*/ 194649 h 2571022"/>
                <a:gd name="connsiteX1" fmla="*/ 3716466 w 3728891"/>
                <a:gd name="connsiteY1" fmla="*/ 2571022 h 2571022"/>
                <a:gd name="connsiteX2" fmla="*/ 3726417 w 3728891"/>
                <a:gd name="connsiteY2" fmla="*/ 1184645 h 2571022"/>
                <a:gd name="connsiteX3" fmla="*/ 0 w 3728891"/>
                <a:gd name="connsiteY3" fmla="*/ 0 h 2571022"/>
                <a:gd name="connsiteX0" fmla="*/ 4527 w 3732630"/>
                <a:gd name="connsiteY0" fmla="*/ 194649 h 2660223"/>
                <a:gd name="connsiteX1" fmla="*/ 3113974 w 3732630"/>
                <a:gd name="connsiteY1" fmla="*/ 1719852 h 2660223"/>
                <a:gd name="connsiteX2" fmla="*/ 3716466 w 3732630"/>
                <a:gd name="connsiteY2" fmla="*/ 2571022 h 2660223"/>
                <a:gd name="connsiteX3" fmla="*/ 3726417 w 3732630"/>
                <a:gd name="connsiteY3" fmla="*/ 1184645 h 2660223"/>
                <a:gd name="connsiteX4" fmla="*/ 0 w 3732630"/>
                <a:gd name="connsiteY4" fmla="*/ 0 h 2660223"/>
                <a:gd name="connsiteX0" fmla="*/ 4527 w 3728891"/>
                <a:gd name="connsiteY0" fmla="*/ 194649 h 2660223"/>
                <a:gd name="connsiteX1" fmla="*/ 2613774 w 3728891"/>
                <a:gd name="connsiteY1" fmla="*/ 1719365 h 2660223"/>
                <a:gd name="connsiteX2" fmla="*/ 3716466 w 3728891"/>
                <a:gd name="connsiteY2" fmla="*/ 2571022 h 2660223"/>
                <a:gd name="connsiteX3" fmla="*/ 3726417 w 3728891"/>
                <a:gd name="connsiteY3" fmla="*/ 1184645 h 2660223"/>
                <a:gd name="connsiteX4" fmla="*/ 0 w 3728891"/>
                <a:gd name="connsiteY4" fmla="*/ 0 h 2660223"/>
                <a:gd name="connsiteX0" fmla="*/ 4527 w 3728891"/>
                <a:gd name="connsiteY0" fmla="*/ 194649 h 2900512"/>
                <a:gd name="connsiteX1" fmla="*/ 2613672 w 3728891"/>
                <a:gd name="connsiteY1" fmla="*/ 2504450 h 2900512"/>
                <a:gd name="connsiteX2" fmla="*/ 3716466 w 3728891"/>
                <a:gd name="connsiteY2" fmla="*/ 2571022 h 2900512"/>
                <a:gd name="connsiteX3" fmla="*/ 3726417 w 3728891"/>
                <a:gd name="connsiteY3" fmla="*/ 1184645 h 2900512"/>
                <a:gd name="connsiteX4" fmla="*/ 0 w 3728891"/>
                <a:gd name="connsiteY4" fmla="*/ 0 h 2900512"/>
                <a:gd name="connsiteX0" fmla="*/ 4527 w 3728891"/>
                <a:gd name="connsiteY0" fmla="*/ 194649 h 2900512"/>
                <a:gd name="connsiteX1" fmla="*/ 2613672 w 3728891"/>
                <a:gd name="connsiteY1" fmla="*/ 2504450 h 2900512"/>
                <a:gd name="connsiteX2" fmla="*/ 3716466 w 3728891"/>
                <a:gd name="connsiteY2" fmla="*/ 2571022 h 2900512"/>
                <a:gd name="connsiteX3" fmla="*/ 3726417 w 3728891"/>
                <a:gd name="connsiteY3" fmla="*/ 1184645 h 2900512"/>
                <a:gd name="connsiteX4" fmla="*/ 0 w 3728891"/>
                <a:gd name="connsiteY4" fmla="*/ 0 h 2900512"/>
                <a:gd name="connsiteX0" fmla="*/ 4527 w 3728891"/>
                <a:gd name="connsiteY0" fmla="*/ 194649 h 2660223"/>
                <a:gd name="connsiteX1" fmla="*/ 2613672 w 3728891"/>
                <a:gd name="connsiteY1" fmla="*/ 2504450 h 2660223"/>
                <a:gd name="connsiteX2" fmla="*/ 3716466 w 3728891"/>
                <a:gd name="connsiteY2" fmla="*/ 2571022 h 2660223"/>
                <a:gd name="connsiteX3" fmla="*/ 3726417 w 3728891"/>
                <a:gd name="connsiteY3" fmla="*/ 1184645 h 2660223"/>
                <a:gd name="connsiteX4" fmla="*/ 0 w 3728891"/>
                <a:gd name="connsiteY4" fmla="*/ 0 h 2660223"/>
                <a:gd name="connsiteX0" fmla="*/ 4527 w 3728891"/>
                <a:gd name="connsiteY0" fmla="*/ 194649 h 2660223"/>
                <a:gd name="connsiteX1" fmla="*/ 2827843 w 3728891"/>
                <a:gd name="connsiteY1" fmla="*/ 2503741 h 2660223"/>
                <a:gd name="connsiteX2" fmla="*/ 3716466 w 3728891"/>
                <a:gd name="connsiteY2" fmla="*/ 2571022 h 2660223"/>
                <a:gd name="connsiteX3" fmla="*/ 3726417 w 3728891"/>
                <a:gd name="connsiteY3" fmla="*/ 1184645 h 2660223"/>
                <a:gd name="connsiteX4" fmla="*/ 0 w 3728891"/>
                <a:gd name="connsiteY4" fmla="*/ 0 h 2660223"/>
                <a:gd name="connsiteX0" fmla="*/ 4527 w 3728891"/>
                <a:gd name="connsiteY0" fmla="*/ 321569 h 2787143"/>
                <a:gd name="connsiteX1" fmla="*/ 2827843 w 3728891"/>
                <a:gd name="connsiteY1" fmla="*/ 2630661 h 2787143"/>
                <a:gd name="connsiteX2" fmla="*/ 3716466 w 3728891"/>
                <a:gd name="connsiteY2" fmla="*/ 2697942 h 2787143"/>
                <a:gd name="connsiteX3" fmla="*/ 3726417 w 3728891"/>
                <a:gd name="connsiteY3" fmla="*/ 1311565 h 2787143"/>
                <a:gd name="connsiteX4" fmla="*/ 0 w 3728891"/>
                <a:gd name="connsiteY4" fmla="*/ 126920 h 2787143"/>
                <a:gd name="connsiteX0" fmla="*/ 4527 w 3728891"/>
                <a:gd name="connsiteY0" fmla="*/ 194649 h 2660223"/>
                <a:gd name="connsiteX1" fmla="*/ 2827732 w 3728891"/>
                <a:gd name="connsiteY1" fmla="*/ 2645808 h 2660223"/>
                <a:gd name="connsiteX2" fmla="*/ 3716466 w 3728891"/>
                <a:gd name="connsiteY2" fmla="*/ 2571022 h 2660223"/>
                <a:gd name="connsiteX3" fmla="*/ 3726417 w 3728891"/>
                <a:gd name="connsiteY3" fmla="*/ 1184645 h 2660223"/>
                <a:gd name="connsiteX4" fmla="*/ 0 w 3728891"/>
                <a:gd name="connsiteY4" fmla="*/ 0 h 2660223"/>
                <a:gd name="connsiteX0" fmla="*/ 4527 w 3791625"/>
                <a:gd name="connsiteY0" fmla="*/ 194649 h 2660223"/>
                <a:gd name="connsiteX1" fmla="*/ 3041895 w 3791625"/>
                <a:gd name="connsiteY1" fmla="*/ 2645059 h 2660223"/>
                <a:gd name="connsiteX2" fmla="*/ 3716466 w 3791625"/>
                <a:gd name="connsiteY2" fmla="*/ 2571022 h 2660223"/>
                <a:gd name="connsiteX3" fmla="*/ 3726417 w 3791625"/>
                <a:gd name="connsiteY3" fmla="*/ 1184645 h 2660223"/>
                <a:gd name="connsiteX4" fmla="*/ 0 w 3791625"/>
                <a:gd name="connsiteY4" fmla="*/ 0 h 266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1625" h="2660223">
                  <a:moveTo>
                    <a:pt x="4527" y="194649"/>
                  </a:moveTo>
                  <a:cubicBezTo>
                    <a:pt x="522768" y="448850"/>
                    <a:pt x="1489385" y="14398"/>
                    <a:pt x="3041895" y="2645059"/>
                  </a:cubicBezTo>
                  <a:cubicBezTo>
                    <a:pt x="3791625" y="2643163"/>
                    <a:pt x="3614392" y="2660223"/>
                    <a:pt x="3716466" y="2571022"/>
                  </a:cubicBezTo>
                  <a:cubicBezTo>
                    <a:pt x="3728891" y="2043158"/>
                    <a:pt x="3724194" y="1829344"/>
                    <a:pt x="3726417" y="1184645"/>
                  </a:cubicBezTo>
                  <a:cubicBezTo>
                    <a:pt x="2296683" y="485651"/>
                    <a:pt x="1466988" y="34586"/>
                    <a:pt x="0" y="0"/>
                  </a:cubicBezTo>
                </a:path>
              </a:pathLst>
            </a:custGeom>
            <a:solidFill>
              <a:srgbClr val="333333">
                <a:alpha val="12000"/>
              </a:srgbClr>
            </a:solidFill>
            <a:ln>
              <a:noFill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6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8" grpId="0"/>
      <p:bldP spid="16527" grpId="0"/>
      <p:bldP spid="16539" grpId="0"/>
      <p:bldP spid="16539" grpId="1"/>
      <p:bldP spid="16541" grpId="0"/>
      <p:bldP spid="16542" grpId="0"/>
      <p:bldP spid="1654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Ignorant  interpretation (Cloudy Bag Model)</a:t>
            </a:r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1357290" y="1604983"/>
            <a:ext cx="6551613" cy="4824413"/>
            <a:chOff x="1428728" y="1533545"/>
            <a:chExt cx="6551613" cy="4824413"/>
          </a:xfrm>
        </p:grpSpPr>
        <p:grpSp>
          <p:nvGrpSpPr>
            <p:cNvPr id="5" name="Group 549"/>
            <p:cNvGrpSpPr>
              <a:grpSpLocks/>
            </p:cNvGrpSpPr>
            <p:nvPr/>
          </p:nvGrpSpPr>
          <p:grpSpPr bwMode="auto">
            <a:xfrm>
              <a:off x="1879607" y="2075047"/>
              <a:ext cx="5865808" cy="4137014"/>
              <a:chOff x="1080" y="1049"/>
              <a:chExt cx="4020" cy="2949"/>
            </a:xfrm>
          </p:grpSpPr>
          <p:sp>
            <p:nvSpPr>
              <p:cNvPr id="11" name="Rectangle 550"/>
              <p:cNvSpPr>
                <a:spLocks noChangeArrowheads="1"/>
              </p:cNvSpPr>
              <p:nvPr/>
            </p:nvSpPr>
            <p:spPr bwMode="auto">
              <a:xfrm>
                <a:off x="1247" y="1094"/>
                <a:ext cx="3493" cy="2586"/>
              </a:xfrm>
              <a:prstGeom prst="rect">
                <a:avLst/>
              </a:prstGeom>
              <a:solidFill>
                <a:srgbClr val="FAF06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551"/>
              <p:cNvSpPr>
                <a:spLocks noChangeArrowheads="1"/>
              </p:cNvSpPr>
              <p:nvPr/>
            </p:nvSpPr>
            <p:spPr bwMode="auto">
              <a:xfrm>
                <a:off x="1533" y="1979"/>
                <a:ext cx="981" cy="953"/>
              </a:xfrm>
              <a:prstGeom prst="ellipse">
                <a:avLst/>
              </a:prstGeom>
              <a:solidFill>
                <a:srgbClr val="F0D57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552"/>
              <p:cNvSpPr>
                <a:spLocks noChangeArrowheads="1"/>
              </p:cNvSpPr>
              <p:nvPr/>
            </p:nvSpPr>
            <p:spPr bwMode="auto">
              <a:xfrm>
                <a:off x="1747" y="2192"/>
                <a:ext cx="553" cy="527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553"/>
              <p:cNvSpPr>
                <a:spLocks noChangeArrowheads="1"/>
              </p:cNvSpPr>
              <p:nvPr/>
            </p:nvSpPr>
            <p:spPr bwMode="auto">
              <a:xfrm>
                <a:off x="2713" y="2274"/>
                <a:ext cx="981" cy="953"/>
              </a:xfrm>
              <a:prstGeom prst="ellipse">
                <a:avLst/>
              </a:prstGeom>
              <a:solidFill>
                <a:srgbClr val="F0D57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554"/>
              <p:cNvSpPr>
                <a:spLocks noChangeArrowheads="1"/>
              </p:cNvSpPr>
              <p:nvPr/>
            </p:nvSpPr>
            <p:spPr bwMode="auto">
              <a:xfrm>
                <a:off x="2927" y="2487"/>
                <a:ext cx="553" cy="527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55"/>
              <p:cNvGrpSpPr>
                <a:grpSpLocks/>
              </p:cNvGrpSpPr>
              <p:nvPr/>
            </p:nvGrpSpPr>
            <p:grpSpPr bwMode="auto">
              <a:xfrm>
                <a:off x="1080" y="1049"/>
                <a:ext cx="981" cy="953"/>
                <a:chOff x="3923" y="2341"/>
                <a:chExt cx="981" cy="953"/>
              </a:xfrm>
            </p:grpSpPr>
            <p:sp>
              <p:nvSpPr>
                <p:cNvPr id="99" name="Oval 556"/>
                <p:cNvSpPr>
                  <a:spLocks noChangeArrowheads="1"/>
                </p:cNvSpPr>
                <p:nvPr/>
              </p:nvSpPr>
              <p:spPr bwMode="auto">
                <a:xfrm>
                  <a:off x="3923" y="2341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Oval 557"/>
                <p:cNvSpPr>
                  <a:spLocks noChangeArrowheads="1"/>
                </p:cNvSpPr>
                <p:nvPr/>
              </p:nvSpPr>
              <p:spPr bwMode="auto">
                <a:xfrm>
                  <a:off x="4137" y="2554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558"/>
              <p:cNvGrpSpPr>
                <a:grpSpLocks/>
              </p:cNvGrpSpPr>
              <p:nvPr/>
            </p:nvGrpSpPr>
            <p:grpSpPr bwMode="auto">
              <a:xfrm>
                <a:off x="4119" y="2047"/>
                <a:ext cx="981" cy="953"/>
                <a:chOff x="3923" y="2341"/>
                <a:chExt cx="981" cy="953"/>
              </a:xfrm>
            </p:grpSpPr>
            <p:sp>
              <p:nvSpPr>
                <p:cNvPr id="97" name="Oval 559"/>
                <p:cNvSpPr>
                  <a:spLocks noChangeArrowheads="1"/>
                </p:cNvSpPr>
                <p:nvPr/>
              </p:nvSpPr>
              <p:spPr bwMode="auto">
                <a:xfrm>
                  <a:off x="3923" y="2341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Oval 560"/>
                <p:cNvSpPr>
                  <a:spLocks noChangeArrowheads="1"/>
                </p:cNvSpPr>
                <p:nvPr/>
              </p:nvSpPr>
              <p:spPr bwMode="auto">
                <a:xfrm>
                  <a:off x="4137" y="2554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" name="Oval 561"/>
              <p:cNvSpPr>
                <a:spLocks noChangeArrowheads="1"/>
              </p:cNvSpPr>
              <p:nvPr/>
            </p:nvSpPr>
            <p:spPr bwMode="auto">
              <a:xfrm>
                <a:off x="3302" y="1367"/>
                <a:ext cx="981" cy="953"/>
              </a:xfrm>
              <a:prstGeom prst="ellipse">
                <a:avLst/>
              </a:prstGeom>
              <a:solidFill>
                <a:srgbClr val="F0D57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562"/>
              <p:cNvSpPr>
                <a:spLocks noChangeArrowheads="1"/>
              </p:cNvSpPr>
              <p:nvPr/>
            </p:nvSpPr>
            <p:spPr bwMode="auto">
              <a:xfrm>
                <a:off x="3516" y="1580"/>
                <a:ext cx="553" cy="527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563"/>
              <p:cNvSpPr>
                <a:spLocks noChangeArrowheads="1"/>
              </p:cNvSpPr>
              <p:nvPr/>
            </p:nvSpPr>
            <p:spPr bwMode="auto">
              <a:xfrm>
                <a:off x="2282" y="1298"/>
                <a:ext cx="981" cy="953"/>
              </a:xfrm>
              <a:prstGeom prst="ellipse">
                <a:avLst/>
              </a:prstGeom>
              <a:solidFill>
                <a:srgbClr val="F0D57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564"/>
              <p:cNvSpPr>
                <a:spLocks noChangeArrowheads="1"/>
              </p:cNvSpPr>
              <p:nvPr/>
            </p:nvSpPr>
            <p:spPr bwMode="auto">
              <a:xfrm>
                <a:off x="2496" y="1511"/>
                <a:ext cx="553" cy="527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" name="Group 565"/>
              <p:cNvGrpSpPr>
                <a:grpSpLocks/>
              </p:cNvGrpSpPr>
              <p:nvPr/>
            </p:nvGrpSpPr>
            <p:grpSpPr bwMode="auto">
              <a:xfrm>
                <a:off x="1927" y="3045"/>
                <a:ext cx="981" cy="953"/>
                <a:chOff x="3923" y="2341"/>
                <a:chExt cx="981" cy="953"/>
              </a:xfrm>
            </p:grpSpPr>
            <p:sp>
              <p:nvSpPr>
                <p:cNvPr id="95" name="Oval 566"/>
                <p:cNvSpPr>
                  <a:spLocks noChangeArrowheads="1"/>
                </p:cNvSpPr>
                <p:nvPr/>
              </p:nvSpPr>
              <p:spPr bwMode="auto">
                <a:xfrm>
                  <a:off x="3923" y="2341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Oval 567"/>
                <p:cNvSpPr>
                  <a:spLocks noChangeArrowheads="1"/>
                </p:cNvSpPr>
                <p:nvPr/>
              </p:nvSpPr>
              <p:spPr bwMode="auto">
                <a:xfrm>
                  <a:off x="4137" y="2554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568"/>
              <p:cNvGrpSpPr>
                <a:grpSpLocks/>
              </p:cNvGrpSpPr>
              <p:nvPr/>
            </p:nvGrpSpPr>
            <p:grpSpPr bwMode="auto">
              <a:xfrm>
                <a:off x="3597" y="2931"/>
                <a:ext cx="981" cy="953"/>
                <a:chOff x="3923" y="2341"/>
                <a:chExt cx="981" cy="953"/>
              </a:xfrm>
            </p:grpSpPr>
            <p:sp>
              <p:nvSpPr>
                <p:cNvPr id="93" name="Oval 569"/>
                <p:cNvSpPr>
                  <a:spLocks noChangeArrowheads="1"/>
                </p:cNvSpPr>
                <p:nvPr/>
              </p:nvSpPr>
              <p:spPr bwMode="auto">
                <a:xfrm>
                  <a:off x="3923" y="2341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Oval 570"/>
                <p:cNvSpPr>
                  <a:spLocks noChangeArrowheads="1"/>
                </p:cNvSpPr>
                <p:nvPr/>
              </p:nvSpPr>
              <p:spPr bwMode="auto">
                <a:xfrm>
                  <a:off x="4137" y="2554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" name="Text Box 571"/>
              <p:cNvSpPr txBox="1">
                <a:spLocks noChangeArrowheads="1"/>
              </p:cNvSpPr>
              <p:nvPr/>
            </p:nvSpPr>
            <p:spPr bwMode="auto">
              <a:xfrm>
                <a:off x="1945" y="2110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5" name="Text Box 572"/>
              <p:cNvSpPr txBox="1">
                <a:spLocks noChangeArrowheads="1"/>
              </p:cNvSpPr>
              <p:nvPr/>
            </p:nvSpPr>
            <p:spPr bwMode="auto">
              <a:xfrm>
                <a:off x="2057" y="2232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6" name="Text Box 573"/>
              <p:cNvSpPr txBox="1">
                <a:spLocks noChangeArrowheads="1"/>
              </p:cNvSpPr>
              <p:nvPr/>
            </p:nvSpPr>
            <p:spPr bwMode="auto">
              <a:xfrm>
                <a:off x="2600" y="1620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7" name="Text Box 574"/>
              <p:cNvSpPr txBox="1">
                <a:spLocks noChangeArrowheads="1"/>
              </p:cNvSpPr>
              <p:nvPr/>
            </p:nvSpPr>
            <p:spPr bwMode="auto">
              <a:xfrm>
                <a:off x="2713" y="1407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8" name="Text Box 575"/>
              <p:cNvSpPr txBox="1">
                <a:spLocks noChangeArrowheads="1"/>
              </p:cNvSpPr>
              <p:nvPr/>
            </p:nvSpPr>
            <p:spPr bwMode="auto">
              <a:xfrm>
                <a:off x="2826" y="1530"/>
                <a:ext cx="110" cy="3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9" name="Text Box 576"/>
              <p:cNvSpPr txBox="1">
                <a:spLocks noChangeArrowheads="1"/>
              </p:cNvSpPr>
              <p:nvPr/>
            </p:nvSpPr>
            <p:spPr bwMode="auto">
              <a:xfrm>
                <a:off x="3034" y="2596"/>
                <a:ext cx="110" cy="3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0" name="Text Box 577"/>
              <p:cNvSpPr txBox="1">
                <a:spLocks noChangeArrowheads="1"/>
              </p:cNvSpPr>
              <p:nvPr/>
            </p:nvSpPr>
            <p:spPr bwMode="auto">
              <a:xfrm>
                <a:off x="3146" y="2384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1" name="Text Box 578"/>
              <p:cNvSpPr txBox="1">
                <a:spLocks noChangeArrowheads="1"/>
              </p:cNvSpPr>
              <p:nvPr/>
            </p:nvSpPr>
            <p:spPr bwMode="auto">
              <a:xfrm>
                <a:off x="3258" y="2504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2" name="Text Box 579"/>
              <p:cNvSpPr txBox="1">
                <a:spLocks noChangeArrowheads="1"/>
              </p:cNvSpPr>
              <p:nvPr/>
            </p:nvSpPr>
            <p:spPr bwMode="auto">
              <a:xfrm>
                <a:off x="2283" y="3389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3" name="Text Box 580"/>
              <p:cNvSpPr txBox="1">
                <a:spLocks noChangeArrowheads="1"/>
              </p:cNvSpPr>
              <p:nvPr/>
            </p:nvSpPr>
            <p:spPr bwMode="auto">
              <a:xfrm>
                <a:off x="2396" y="3177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4" name="Text Box 581"/>
              <p:cNvSpPr txBox="1">
                <a:spLocks noChangeArrowheads="1"/>
              </p:cNvSpPr>
              <p:nvPr/>
            </p:nvSpPr>
            <p:spPr bwMode="auto">
              <a:xfrm>
                <a:off x="2508" y="3297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5" name="Text Box 582"/>
              <p:cNvSpPr txBox="1">
                <a:spLocks noChangeArrowheads="1"/>
              </p:cNvSpPr>
              <p:nvPr/>
            </p:nvSpPr>
            <p:spPr bwMode="auto">
              <a:xfrm>
                <a:off x="1398" y="1370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6" name="Text Box 583"/>
              <p:cNvSpPr txBox="1">
                <a:spLocks noChangeArrowheads="1"/>
              </p:cNvSpPr>
              <p:nvPr/>
            </p:nvSpPr>
            <p:spPr bwMode="auto">
              <a:xfrm>
                <a:off x="1512" y="1158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7" name="Text Box 584"/>
              <p:cNvSpPr txBox="1">
                <a:spLocks noChangeArrowheads="1"/>
              </p:cNvSpPr>
              <p:nvPr/>
            </p:nvSpPr>
            <p:spPr bwMode="auto">
              <a:xfrm>
                <a:off x="1625" y="1279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8" name="Text Box 585"/>
              <p:cNvSpPr txBox="1">
                <a:spLocks noChangeArrowheads="1"/>
              </p:cNvSpPr>
              <p:nvPr/>
            </p:nvSpPr>
            <p:spPr bwMode="auto">
              <a:xfrm>
                <a:off x="3916" y="3252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9" name="Text Box 586"/>
              <p:cNvSpPr txBox="1">
                <a:spLocks noChangeArrowheads="1"/>
              </p:cNvSpPr>
              <p:nvPr/>
            </p:nvSpPr>
            <p:spPr bwMode="auto">
              <a:xfrm>
                <a:off x="4028" y="3042"/>
                <a:ext cx="110" cy="3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40" name="Text Box 587"/>
              <p:cNvSpPr txBox="1">
                <a:spLocks noChangeArrowheads="1"/>
              </p:cNvSpPr>
              <p:nvPr/>
            </p:nvSpPr>
            <p:spPr bwMode="auto">
              <a:xfrm>
                <a:off x="4142" y="3162"/>
                <a:ext cx="109" cy="3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41" name="Text Box 588"/>
              <p:cNvSpPr txBox="1">
                <a:spLocks noChangeArrowheads="1"/>
              </p:cNvSpPr>
              <p:nvPr/>
            </p:nvSpPr>
            <p:spPr bwMode="auto">
              <a:xfrm>
                <a:off x="3600" y="1688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42" name="Text Box 589"/>
              <p:cNvSpPr txBox="1">
                <a:spLocks noChangeArrowheads="1"/>
              </p:cNvSpPr>
              <p:nvPr/>
            </p:nvSpPr>
            <p:spPr bwMode="auto">
              <a:xfrm>
                <a:off x="3713" y="1476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43" name="Text Box 590"/>
              <p:cNvSpPr txBox="1">
                <a:spLocks noChangeArrowheads="1"/>
              </p:cNvSpPr>
              <p:nvPr/>
            </p:nvSpPr>
            <p:spPr bwMode="auto">
              <a:xfrm>
                <a:off x="3826" y="1597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44" name="Text Box 591"/>
              <p:cNvSpPr txBox="1">
                <a:spLocks noChangeArrowheads="1"/>
              </p:cNvSpPr>
              <p:nvPr/>
            </p:nvSpPr>
            <p:spPr bwMode="auto">
              <a:xfrm>
                <a:off x="4436" y="2392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45" name="Text Box 592"/>
              <p:cNvSpPr txBox="1">
                <a:spLocks noChangeArrowheads="1"/>
              </p:cNvSpPr>
              <p:nvPr/>
            </p:nvSpPr>
            <p:spPr bwMode="auto">
              <a:xfrm>
                <a:off x="4549" y="2178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46" name="Text Box 593"/>
              <p:cNvSpPr txBox="1">
                <a:spLocks noChangeArrowheads="1"/>
              </p:cNvSpPr>
              <p:nvPr/>
            </p:nvSpPr>
            <p:spPr bwMode="auto">
              <a:xfrm>
                <a:off x="4664" y="2300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47" name="Text Box 594"/>
              <p:cNvSpPr txBox="1">
                <a:spLocks noChangeArrowheads="1"/>
              </p:cNvSpPr>
              <p:nvPr/>
            </p:nvSpPr>
            <p:spPr bwMode="auto">
              <a:xfrm>
                <a:off x="1832" y="2323"/>
                <a:ext cx="110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36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88" name="Text Box 604"/>
              <p:cNvSpPr txBox="1">
                <a:spLocks noChangeArrowheads="1"/>
              </p:cNvSpPr>
              <p:nvPr/>
            </p:nvSpPr>
            <p:spPr bwMode="auto">
              <a:xfrm>
                <a:off x="1756" y="2698"/>
                <a:ext cx="0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endParaRPr lang="de-DE" sz="3600" b="1" dirty="0">
                  <a:solidFill>
                    <a:srgbClr val="333399"/>
                  </a:solidFill>
                  <a:latin typeface="Mistral" pitchFamily="66" charset="0"/>
                </a:endParaRPr>
              </a:p>
            </p:txBody>
          </p:sp>
          <p:sp>
            <p:nvSpPr>
              <p:cNvPr id="72" name="Text Box 624"/>
              <p:cNvSpPr txBox="1">
                <a:spLocks noChangeArrowheads="1"/>
              </p:cNvSpPr>
              <p:nvPr/>
            </p:nvSpPr>
            <p:spPr bwMode="auto">
              <a:xfrm>
                <a:off x="3912" y="1975"/>
                <a:ext cx="0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endParaRPr lang="de-DE" sz="3600" b="1" dirty="0">
                  <a:solidFill>
                    <a:srgbClr val="333399"/>
                  </a:solidFill>
                  <a:latin typeface="Mistral" pitchFamily="66" charset="0"/>
                </a:endParaRPr>
              </a:p>
            </p:txBody>
          </p:sp>
        </p:grpSp>
        <p:grpSp>
          <p:nvGrpSpPr>
            <p:cNvPr id="6" name="Group 640"/>
            <p:cNvGrpSpPr>
              <a:grpSpLocks/>
            </p:cNvGrpSpPr>
            <p:nvPr/>
          </p:nvGrpSpPr>
          <p:grpSpPr bwMode="auto">
            <a:xfrm>
              <a:off x="1428728" y="1533545"/>
              <a:ext cx="6551613" cy="4824413"/>
              <a:chOff x="771" y="671"/>
              <a:chExt cx="4490" cy="3439"/>
            </a:xfrm>
          </p:grpSpPr>
          <p:sp>
            <p:nvSpPr>
              <p:cNvPr id="7" name="Rectangle 641"/>
              <p:cNvSpPr>
                <a:spLocks noChangeArrowheads="1"/>
              </p:cNvSpPr>
              <p:nvPr/>
            </p:nvSpPr>
            <p:spPr bwMode="auto">
              <a:xfrm>
                <a:off x="771" y="799"/>
                <a:ext cx="521" cy="319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642"/>
              <p:cNvSpPr>
                <a:spLocks noChangeArrowheads="1"/>
              </p:cNvSpPr>
              <p:nvPr/>
            </p:nvSpPr>
            <p:spPr bwMode="auto">
              <a:xfrm>
                <a:off x="4740" y="777"/>
                <a:ext cx="521" cy="319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643"/>
              <p:cNvSpPr>
                <a:spLocks noChangeArrowheads="1"/>
              </p:cNvSpPr>
              <p:nvPr/>
            </p:nvSpPr>
            <p:spPr bwMode="auto">
              <a:xfrm>
                <a:off x="884" y="3657"/>
                <a:ext cx="4083" cy="4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644"/>
              <p:cNvSpPr>
                <a:spLocks noChangeArrowheads="1"/>
              </p:cNvSpPr>
              <p:nvPr/>
            </p:nvSpPr>
            <p:spPr bwMode="auto">
              <a:xfrm>
                <a:off x="839" y="671"/>
                <a:ext cx="4083" cy="4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03" name="Straight Connector 102"/>
          <p:cNvCxnSpPr/>
          <p:nvPr/>
        </p:nvCxnSpPr>
        <p:spPr>
          <a:xfrm>
            <a:off x="1142976" y="1785926"/>
            <a:ext cx="714380" cy="158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000100" y="1285860"/>
            <a:ext cx="483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 fm : equiv. to 100 MeV (uncertainty relation)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 </a:t>
            </a:r>
            <a:r>
              <a:rPr lang="de-DE" dirty="0" smtClean="0">
                <a:sym typeface="Symbol"/>
              </a:rPr>
              <a:t> T</a:t>
            </a:r>
            <a:r>
              <a:rPr lang="de-DE" baseline="-25000" dirty="0" smtClean="0">
                <a:sym typeface="Symbol"/>
              </a:rPr>
              <a:t>c </a:t>
            </a:r>
            <a:r>
              <a:rPr lang="de-DE" dirty="0" smtClean="0">
                <a:sym typeface="Symbol"/>
              </a:rPr>
              <a:t>, m</a:t>
            </a:r>
            <a:r>
              <a:rPr lang="de-DE" baseline="-25000" dirty="0" smtClean="0">
                <a:sym typeface="Symbol"/>
              </a:rPr>
              <a:t>B</a:t>
            </a:r>
            <a:r>
              <a:rPr lang="de-DE" dirty="0" smtClean="0">
                <a:sym typeface="Symbol"/>
              </a:rPr>
              <a:t> ~ 0</a:t>
            </a:r>
            <a:endParaRPr lang="en-US" baseline="-25000" dirty="0"/>
          </a:p>
        </p:txBody>
      </p:sp>
      <p:grpSp>
        <p:nvGrpSpPr>
          <p:cNvPr id="102" name="Group 549"/>
          <p:cNvGrpSpPr>
            <a:grpSpLocks/>
          </p:cNvGrpSpPr>
          <p:nvPr/>
        </p:nvGrpSpPr>
        <p:grpSpPr bwMode="auto">
          <a:xfrm>
            <a:off x="1879607" y="1628264"/>
            <a:ext cx="5865809" cy="4264674"/>
            <a:chOff x="1080" y="958"/>
            <a:chExt cx="4020" cy="3040"/>
          </a:xfrm>
        </p:grpSpPr>
        <p:sp>
          <p:nvSpPr>
            <p:cNvPr id="108" name="Rectangle 550"/>
            <p:cNvSpPr>
              <a:spLocks noChangeArrowheads="1"/>
            </p:cNvSpPr>
            <p:nvPr/>
          </p:nvSpPr>
          <p:spPr bwMode="auto">
            <a:xfrm>
              <a:off x="1247" y="1094"/>
              <a:ext cx="3493" cy="2586"/>
            </a:xfrm>
            <a:prstGeom prst="rect">
              <a:avLst/>
            </a:prstGeom>
            <a:solidFill>
              <a:srgbClr val="FAF06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551"/>
            <p:cNvSpPr>
              <a:spLocks noChangeArrowheads="1"/>
            </p:cNvSpPr>
            <p:nvPr/>
          </p:nvSpPr>
          <p:spPr bwMode="auto">
            <a:xfrm>
              <a:off x="1533" y="1979"/>
              <a:ext cx="981" cy="953"/>
            </a:xfrm>
            <a:prstGeom prst="ellipse">
              <a:avLst/>
            </a:prstGeom>
            <a:solidFill>
              <a:srgbClr val="F0D57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552"/>
            <p:cNvSpPr>
              <a:spLocks noChangeArrowheads="1"/>
            </p:cNvSpPr>
            <p:nvPr/>
          </p:nvSpPr>
          <p:spPr bwMode="auto">
            <a:xfrm>
              <a:off x="1747" y="2192"/>
              <a:ext cx="553" cy="52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553"/>
            <p:cNvSpPr>
              <a:spLocks noChangeArrowheads="1"/>
            </p:cNvSpPr>
            <p:nvPr/>
          </p:nvSpPr>
          <p:spPr bwMode="auto">
            <a:xfrm>
              <a:off x="2713" y="2274"/>
              <a:ext cx="981" cy="953"/>
            </a:xfrm>
            <a:prstGeom prst="ellipse">
              <a:avLst/>
            </a:prstGeom>
            <a:solidFill>
              <a:srgbClr val="F0D57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554"/>
            <p:cNvSpPr>
              <a:spLocks noChangeArrowheads="1"/>
            </p:cNvSpPr>
            <p:nvPr/>
          </p:nvSpPr>
          <p:spPr bwMode="auto">
            <a:xfrm>
              <a:off x="2927" y="2487"/>
              <a:ext cx="553" cy="52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" name="Group 555"/>
            <p:cNvGrpSpPr>
              <a:grpSpLocks/>
            </p:cNvGrpSpPr>
            <p:nvPr/>
          </p:nvGrpSpPr>
          <p:grpSpPr bwMode="auto">
            <a:xfrm>
              <a:off x="1080" y="1049"/>
              <a:ext cx="981" cy="953"/>
              <a:chOff x="3923" y="2341"/>
              <a:chExt cx="981" cy="953"/>
            </a:xfrm>
          </p:grpSpPr>
          <p:sp>
            <p:nvSpPr>
              <p:cNvPr id="196" name="Oval 556"/>
              <p:cNvSpPr>
                <a:spLocks noChangeArrowheads="1"/>
              </p:cNvSpPr>
              <p:nvPr/>
            </p:nvSpPr>
            <p:spPr bwMode="auto">
              <a:xfrm>
                <a:off x="3923" y="2341"/>
                <a:ext cx="981" cy="953"/>
              </a:xfrm>
              <a:prstGeom prst="ellipse">
                <a:avLst/>
              </a:prstGeom>
              <a:solidFill>
                <a:srgbClr val="F0D57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Oval 557"/>
              <p:cNvSpPr>
                <a:spLocks noChangeArrowheads="1"/>
              </p:cNvSpPr>
              <p:nvPr/>
            </p:nvSpPr>
            <p:spPr bwMode="auto">
              <a:xfrm>
                <a:off x="4137" y="2554"/>
                <a:ext cx="553" cy="527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" name="Group 558"/>
            <p:cNvGrpSpPr>
              <a:grpSpLocks/>
            </p:cNvGrpSpPr>
            <p:nvPr/>
          </p:nvGrpSpPr>
          <p:grpSpPr bwMode="auto">
            <a:xfrm>
              <a:off x="4119" y="2047"/>
              <a:ext cx="981" cy="953"/>
              <a:chOff x="3923" y="2341"/>
              <a:chExt cx="981" cy="953"/>
            </a:xfrm>
          </p:grpSpPr>
          <p:sp>
            <p:nvSpPr>
              <p:cNvPr id="194" name="Oval 559"/>
              <p:cNvSpPr>
                <a:spLocks noChangeArrowheads="1"/>
              </p:cNvSpPr>
              <p:nvPr/>
            </p:nvSpPr>
            <p:spPr bwMode="auto">
              <a:xfrm>
                <a:off x="3923" y="2341"/>
                <a:ext cx="981" cy="953"/>
              </a:xfrm>
              <a:prstGeom prst="ellipse">
                <a:avLst/>
              </a:prstGeom>
              <a:solidFill>
                <a:srgbClr val="F0D57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Oval 560"/>
              <p:cNvSpPr>
                <a:spLocks noChangeArrowheads="1"/>
              </p:cNvSpPr>
              <p:nvPr/>
            </p:nvSpPr>
            <p:spPr bwMode="auto">
              <a:xfrm>
                <a:off x="4137" y="2554"/>
                <a:ext cx="553" cy="527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Oval 561"/>
            <p:cNvSpPr>
              <a:spLocks noChangeArrowheads="1"/>
            </p:cNvSpPr>
            <p:nvPr/>
          </p:nvSpPr>
          <p:spPr bwMode="auto">
            <a:xfrm>
              <a:off x="3302" y="1367"/>
              <a:ext cx="981" cy="953"/>
            </a:xfrm>
            <a:prstGeom prst="ellipse">
              <a:avLst/>
            </a:prstGeom>
            <a:solidFill>
              <a:srgbClr val="F0D57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562"/>
            <p:cNvSpPr>
              <a:spLocks noChangeArrowheads="1"/>
            </p:cNvSpPr>
            <p:nvPr/>
          </p:nvSpPr>
          <p:spPr bwMode="auto">
            <a:xfrm>
              <a:off x="3516" y="1580"/>
              <a:ext cx="553" cy="52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563"/>
            <p:cNvSpPr>
              <a:spLocks noChangeArrowheads="1"/>
            </p:cNvSpPr>
            <p:nvPr/>
          </p:nvSpPr>
          <p:spPr bwMode="auto">
            <a:xfrm>
              <a:off x="2282" y="1298"/>
              <a:ext cx="981" cy="953"/>
            </a:xfrm>
            <a:prstGeom prst="ellipse">
              <a:avLst/>
            </a:prstGeom>
            <a:solidFill>
              <a:srgbClr val="F0D57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Oval 564"/>
            <p:cNvSpPr>
              <a:spLocks noChangeArrowheads="1"/>
            </p:cNvSpPr>
            <p:nvPr/>
          </p:nvSpPr>
          <p:spPr bwMode="auto">
            <a:xfrm>
              <a:off x="2496" y="1511"/>
              <a:ext cx="553" cy="52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9" name="Group 565"/>
            <p:cNvGrpSpPr>
              <a:grpSpLocks/>
            </p:cNvGrpSpPr>
            <p:nvPr/>
          </p:nvGrpSpPr>
          <p:grpSpPr bwMode="auto">
            <a:xfrm>
              <a:off x="1927" y="3045"/>
              <a:ext cx="981" cy="953"/>
              <a:chOff x="3923" y="2341"/>
              <a:chExt cx="981" cy="953"/>
            </a:xfrm>
          </p:grpSpPr>
          <p:sp>
            <p:nvSpPr>
              <p:cNvPr id="192" name="Oval 566"/>
              <p:cNvSpPr>
                <a:spLocks noChangeArrowheads="1"/>
              </p:cNvSpPr>
              <p:nvPr/>
            </p:nvSpPr>
            <p:spPr bwMode="auto">
              <a:xfrm>
                <a:off x="3923" y="2341"/>
                <a:ext cx="981" cy="953"/>
              </a:xfrm>
              <a:prstGeom prst="ellipse">
                <a:avLst/>
              </a:prstGeom>
              <a:solidFill>
                <a:srgbClr val="F0D57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Oval 567"/>
              <p:cNvSpPr>
                <a:spLocks noChangeArrowheads="1"/>
              </p:cNvSpPr>
              <p:nvPr/>
            </p:nvSpPr>
            <p:spPr bwMode="auto">
              <a:xfrm>
                <a:off x="4137" y="2554"/>
                <a:ext cx="553" cy="527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" name="Group 568"/>
            <p:cNvGrpSpPr>
              <a:grpSpLocks/>
            </p:cNvGrpSpPr>
            <p:nvPr/>
          </p:nvGrpSpPr>
          <p:grpSpPr bwMode="auto">
            <a:xfrm>
              <a:off x="3597" y="2931"/>
              <a:ext cx="981" cy="953"/>
              <a:chOff x="3923" y="2341"/>
              <a:chExt cx="981" cy="953"/>
            </a:xfrm>
          </p:grpSpPr>
          <p:sp>
            <p:nvSpPr>
              <p:cNvPr id="190" name="Oval 569"/>
              <p:cNvSpPr>
                <a:spLocks noChangeArrowheads="1"/>
              </p:cNvSpPr>
              <p:nvPr/>
            </p:nvSpPr>
            <p:spPr bwMode="auto">
              <a:xfrm>
                <a:off x="3923" y="2341"/>
                <a:ext cx="981" cy="953"/>
              </a:xfrm>
              <a:prstGeom prst="ellipse">
                <a:avLst/>
              </a:prstGeom>
              <a:solidFill>
                <a:srgbClr val="F0D57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Oval 570"/>
              <p:cNvSpPr>
                <a:spLocks noChangeArrowheads="1"/>
              </p:cNvSpPr>
              <p:nvPr/>
            </p:nvSpPr>
            <p:spPr bwMode="auto">
              <a:xfrm>
                <a:off x="4137" y="2554"/>
                <a:ext cx="553" cy="527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1" name="Text Box 571"/>
            <p:cNvSpPr txBox="1">
              <a:spLocks noChangeArrowheads="1"/>
            </p:cNvSpPr>
            <p:nvPr/>
          </p:nvSpPr>
          <p:spPr bwMode="auto">
            <a:xfrm>
              <a:off x="1945" y="2110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3399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22" name="Text Box 572"/>
            <p:cNvSpPr txBox="1">
              <a:spLocks noChangeArrowheads="1"/>
            </p:cNvSpPr>
            <p:nvPr/>
          </p:nvSpPr>
          <p:spPr bwMode="auto">
            <a:xfrm>
              <a:off x="2057" y="2232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CC33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23" name="Text Box 573"/>
            <p:cNvSpPr txBox="1">
              <a:spLocks noChangeArrowheads="1"/>
            </p:cNvSpPr>
            <p:nvPr/>
          </p:nvSpPr>
          <p:spPr bwMode="auto">
            <a:xfrm>
              <a:off x="2600" y="1620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FF3300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24" name="Text Box 574"/>
            <p:cNvSpPr txBox="1">
              <a:spLocks noChangeArrowheads="1"/>
            </p:cNvSpPr>
            <p:nvPr/>
          </p:nvSpPr>
          <p:spPr bwMode="auto">
            <a:xfrm>
              <a:off x="2713" y="1407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3399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25" name="Text Box 575"/>
            <p:cNvSpPr txBox="1">
              <a:spLocks noChangeArrowheads="1"/>
            </p:cNvSpPr>
            <p:nvPr/>
          </p:nvSpPr>
          <p:spPr bwMode="auto">
            <a:xfrm>
              <a:off x="2826" y="1530"/>
              <a:ext cx="110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CC33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26" name="Text Box 576"/>
            <p:cNvSpPr txBox="1">
              <a:spLocks noChangeArrowheads="1"/>
            </p:cNvSpPr>
            <p:nvPr/>
          </p:nvSpPr>
          <p:spPr bwMode="auto">
            <a:xfrm>
              <a:off x="3034" y="2596"/>
              <a:ext cx="110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FF3300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27" name="Text Box 577"/>
            <p:cNvSpPr txBox="1">
              <a:spLocks noChangeArrowheads="1"/>
            </p:cNvSpPr>
            <p:nvPr/>
          </p:nvSpPr>
          <p:spPr bwMode="auto">
            <a:xfrm>
              <a:off x="3146" y="2384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3399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28" name="Text Box 578"/>
            <p:cNvSpPr txBox="1">
              <a:spLocks noChangeArrowheads="1"/>
            </p:cNvSpPr>
            <p:nvPr/>
          </p:nvSpPr>
          <p:spPr bwMode="auto">
            <a:xfrm>
              <a:off x="3258" y="2504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CC33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29" name="Text Box 579"/>
            <p:cNvSpPr txBox="1">
              <a:spLocks noChangeArrowheads="1"/>
            </p:cNvSpPr>
            <p:nvPr/>
          </p:nvSpPr>
          <p:spPr bwMode="auto">
            <a:xfrm>
              <a:off x="2283" y="3389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FF3300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0" name="Text Box 580"/>
            <p:cNvSpPr txBox="1">
              <a:spLocks noChangeArrowheads="1"/>
            </p:cNvSpPr>
            <p:nvPr/>
          </p:nvSpPr>
          <p:spPr bwMode="auto">
            <a:xfrm>
              <a:off x="2396" y="3177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3399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1" name="Text Box 581"/>
            <p:cNvSpPr txBox="1">
              <a:spLocks noChangeArrowheads="1"/>
            </p:cNvSpPr>
            <p:nvPr/>
          </p:nvSpPr>
          <p:spPr bwMode="auto">
            <a:xfrm>
              <a:off x="2508" y="3297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CC33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2" name="Text Box 582"/>
            <p:cNvSpPr txBox="1">
              <a:spLocks noChangeArrowheads="1"/>
            </p:cNvSpPr>
            <p:nvPr/>
          </p:nvSpPr>
          <p:spPr bwMode="auto">
            <a:xfrm>
              <a:off x="1398" y="1370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FF3300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3" name="Text Box 583"/>
            <p:cNvSpPr txBox="1">
              <a:spLocks noChangeArrowheads="1"/>
            </p:cNvSpPr>
            <p:nvPr/>
          </p:nvSpPr>
          <p:spPr bwMode="auto">
            <a:xfrm>
              <a:off x="1512" y="1158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 dirty="0">
                  <a:solidFill>
                    <a:srgbClr val="333399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4" name="Text Box 584"/>
            <p:cNvSpPr txBox="1">
              <a:spLocks noChangeArrowheads="1"/>
            </p:cNvSpPr>
            <p:nvPr/>
          </p:nvSpPr>
          <p:spPr bwMode="auto">
            <a:xfrm>
              <a:off x="1625" y="1279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CC33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5" name="Text Box 585"/>
            <p:cNvSpPr txBox="1">
              <a:spLocks noChangeArrowheads="1"/>
            </p:cNvSpPr>
            <p:nvPr/>
          </p:nvSpPr>
          <p:spPr bwMode="auto">
            <a:xfrm>
              <a:off x="3916" y="3252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FF3300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6" name="Text Box 586"/>
            <p:cNvSpPr txBox="1">
              <a:spLocks noChangeArrowheads="1"/>
            </p:cNvSpPr>
            <p:nvPr/>
          </p:nvSpPr>
          <p:spPr bwMode="auto">
            <a:xfrm>
              <a:off x="4028" y="3042"/>
              <a:ext cx="110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3399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7" name="Text Box 587"/>
            <p:cNvSpPr txBox="1">
              <a:spLocks noChangeArrowheads="1"/>
            </p:cNvSpPr>
            <p:nvPr/>
          </p:nvSpPr>
          <p:spPr bwMode="auto">
            <a:xfrm>
              <a:off x="4142" y="3162"/>
              <a:ext cx="109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CC33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8" name="Text Box 588"/>
            <p:cNvSpPr txBox="1">
              <a:spLocks noChangeArrowheads="1"/>
            </p:cNvSpPr>
            <p:nvPr/>
          </p:nvSpPr>
          <p:spPr bwMode="auto">
            <a:xfrm>
              <a:off x="3600" y="1688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FF3300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39" name="Text Box 589"/>
            <p:cNvSpPr txBox="1">
              <a:spLocks noChangeArrowheads="1"/>
            </p:cNvSpPr>
            <p:nvPr/>
          </p:nvSpPr>
          <p:spPr bwMode="auto">
            <a:xfrm>
              <a:off x="3713" y="1476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3399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40" name="Text Box 590"/>
            <p:cNvSpPr txBox="1">
              <a:spLocks noChangeArrowheads="1"/>
            </p:cNvSpPr>
            <p:nvPr/>
          </p:nvSpPr>
          <p:spPr bwMode="auto">
            <a:xfrm>
              <a:off x="3826" y="1597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CC33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41" name="Text Box 591"/>
            <p:cNvSpPr txBox="1">
              <a:spLocks noChangeArrowheads="1"/>
            </p:cNvSpPr>
            <p:nvPr/>
          </p:nvSpPr>
          <p:spPr bwMode="auto">
            <a:xfrm>
              <a:off x="4436" y="2392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FF3300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42" name="Text Box 592"/>
            <p:cNvSpPr txBox="1">
              <a:spLocks noChangeArrowheads="1"/>
            </p:cNvSpPr>
            <p:nvPr/>
          </p:nvSpPr>
          <p:spPr bwMode="auto">
            <a:xfrm>
              <a:off x="4549" y="2178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3399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43" name="Text Box 593"/>
            <p:cNvSpPr txBox="1">
              <a:spLocks noChangeArrowheads="1"/>
            </p:cNvSpPr>
            <p:nvPr/>
          </p:nvSpPr>
          <p:spPr bwMode="auto">
            <a:xfrm>
              <a:off x="4664" y="2300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CC33"/>
                  </a:solidFill>
                  <a:latin typeface="Mistral" pitchFamily="66" charset="0"/>
                </a:rPr>
                <a:t>q</a:t>
              </a:r>
            </a:p>
          </p:txBody>
        </p:sp>
        <p:sp>
          <p:nvSpPr>
            <p:cNvPr id="144" name="Text Box 594"/>
            <p:cNvSpPr txBox="1">
              <a:spLocks noChangeArrowheads="1"/>
            </p:cNvSpPr>
            <p:nvPr/>
          </p:nvSpPr>
          <p:spPr bwMode="auto">
            <a:xfrm>
              <a:off x="1832" y="2323"/>
              <a:ext cx="11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FF3300"/>
                  </a:solidFill>
                  <a:latin typeface="Mistral" pitchFamily="66" charset="0"/>
                </a:rPr>
                <a:t>q</a:t>
              </a:r>
            </a:p>
          </p:txBody>
        </p:sp>
        <p:grpSp>
          <p:nvGrpSpPr>
            <p:cNvPr id="145" name="Group 595"/>
            <p:cNvGrpSpPr>
              <a:grpSpLocks/>
            </p:cNvGrpSpPr>
            <p:nvPr/>
          </p:nvGrpSpPr>
          <p:grpSpPr bwMode="auto">
            <a:xfrm>
              <a:off x="1247" y="1800"/>
              <a:ext cx="907" cy="885"/>
              <a:chOff x="1247" y="1800"/>
              <a:chExt cx="907" cy="885"/>
            </a:xfrm>
          </p:grpSpPr>
          <p:sp>
            <p:nvSpPr>
              <p:cNvPr id="186" name="Oval 596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907" cy="88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 b="1">
                  <a:solidFill>
                    <a:srgbClr val="33CC33"/>
                  </a:solidFill>
                  <a:latin typeface="Mistral" pitchFamily="66" charset="0"/>
                </a:endParaRPr>
              </a:p>
            </p:txBody>
          </p:sp>
          <p:grpSp>
            <p:nvGrpSpPr>
              <p:cNvPr id="187" name="Group 597"/>
              <p:cNvGrpSpPr>
                <a:grpSpLocks/>
              </p:cNvGrpSpPr>
              <p:nvPr/>
            </p:nvGrpSpPr>
            <p:grpSpPr bwMode="auto">
              <a:xfrm>
                <a:off x="1569" y="1862"/>
                <a:ext cx="222" cy="508"/>
                <a:chOff x="1569" y="1862"/>
                <a:chExt cx="222" cy="508"/>
              </a:xfrm>
            </p:grpSpPr>
            <p:sp>
              <p:nvSpPr>
                <p:cNvPr id="188" name="Text Box 598"/>
                <p:cNvSpPr txBox="1">
                  <a:spLocks noChangeArrowheads="1"/>
                </p:cNvSpPr>
                <p:nvPr/>
              </p:nvSpPr>
              <p:spPr bwMode="auto">
                <a:xfrm>
                  <a:off x="1569" y="1978"/>
                  <a:ext cx="220" cy="3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CC33"/>
                      </a:solidFill>
                      <a:latin typeface="Mistral" pitchFamily="66" charset="0"/>
                    </a:rPr>
                    <a:t>qq</a:t>
                  </a:r>
                </a:p>
              </p:txBody>
            </p:sp>
            <p:sp>
              <p:nvSpPr>
                <p:cNvPr id="189" name="Text Box 599"/>
                <p:cNvSpPr txBox="1">
                  <a:spLocks noChangeArrowheads="1"/>
                </p:cNvSpPr>
                <p:nvPr/>
              </p:nvSpPr>
              <p:spPr bwMode="auto">
                <a:xfrm>
                  <a:off x="1711" y="1862"/>
                  <a:ext cx="80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CC33"/>
                      </a:solidFill>
                      <a:latin typeface="Mistral" pitchFamily="66" charset="0"/>
                    </a:rPr>
                    <a:t>-</a:t>
                  </a:r>
                </a:p>
              </p:txBody>
            </p:sp>
          </p:grpSp>
        </p:grpSp>
        <p:grpSp>
          <p:nvGrpSpPr>
            <p:cNvPr id="146" name="Group 600"/>
            <p:cNvGrpSpPr>
              <a:grpSpLocks/>
            </p:cNvGrpSpPr>
            <p:nvPr/>
          </p:nvGrpSpPr>
          <p:grpSpPr bwMode="auto">
            <a:xfrm>
              <a:off x="1292" y="2636"/>
              <a:ext cx="907" cy="885"/>
              <a:chOff x="1247" y="1800"/>
              <a:chExt cx="907" cy="885"/>
            </a:xfrm>
          </p:grpSpPr>
          <p:sp>
            <p:nvSpPr>
              <p:cNvPr id="182" name="Oval 601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907" cy="88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3" name="Group 602"/>
              <p:cNvGrpSpPr>
                <a:grpSpLocks/>
              </p:cNvGrpSpPr>
              <p:nvPr/>
            </p:nvGrpSpPr>
            <p:grpSpPr bwMode="auto">
              <a:xfrm>
                <a:off x="1569" y="1862"/>
                <a:ext cx="222" cy="508"/>
                <a:chOff x="1569" y="1862"/>
                <a:chExt cx="222" cy="508"/>
              </a:xfrm>
            </p:grpSpPr>
            <p:sp>
              <p:nvSpPr>
                <p:cNvPr id="184" name="Text Box 603"/>
                <p:cNvSpPr txBox="1">
                  <a:spLocks noChangeArrowheads="1"/>
                </p:cNvSpPr>
                <p:nvPr/>
              </p:nvSpPr>
              <p:spPr bwMode="auto">
                <a:xfrm>
                  <a:off x="1569" y="1978"/>
                  <a:ext cx="220" cy="3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3399"/>
                      </a:solidFill>
                      <a:latin typeface="Mistral" pitchFamily="66" charset="0"/>
                    </a:rPr>
                    <a:t>qq</a:t>
                  </a:r>
                </a:p>
              </p:txBody>
            </p:sp>
            <p:sp>
              <p:nvSpPr>
                <p:cNvPr id="185" name="Text Box 604"/>
                <p:cNvSpPr txBox="1">
                  <a:spLocks noChangeArrowheads="1"/>
                </p:cNvSpPr>
                <p:nvPr/>
              </p:nvSpPr>
              <p:spPr bwMode="auto">
                <a:xfrm>
                  <a:off x="1711" y="1862"/>
                  <a:ext cx="80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3399"/>
                      </a:solidFill>
                      <a:latin typeface="Mistral" pitchFamily="66" charset="0"/>
                    </a:rPr>
                    <a:t>-</a:t>
                  </a:r>
                </a:p>
              </p:txBody>
            </p:sp>
          </p:grpSp>
        </p:grpSp>
        <p:grpSp>
          <p:nvGrpSpPr>
            <p:cNvPr id="147" name="Group 605"/>
            <p:cNvGrpSpPr>
              <a:grpSpLocks/>
            </p:cNvGrpSpPr>
            <p:nvPr/>
          </p:nvGrpSpPr>
          <p:grpSpPr bwMode="auto">
            <a:xfrm>
              <a:off x="2086" y="2341"/>
              <a:ext cx="907" cy="885"/>
              <a:chOff x="1247" y="1800"/>
              <a:chExt cx="907" cy="885"/>
            </a:xfrm>
          </p:grpSpPr>
          <p:sp>
            <p:nvSpPr>
              <p:cNvPr id="178" name="Oval 606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907" cy="88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9" name="Group 607"/>
              <p:cNvGrpSpPr>
                <a:grpSpLocks/>
              </p:cNvGrpSpPr>
              <p:nvPr/>
            </p:nvGrpSpPr>
            <p:grpSpPr bwMode="auto">
              <a:xfrm>
                <a:off x="1569" y="1862"/>
                <a:ext cx="223" cy="508"/>
                <a:chOff x="1569" y="1862"/>
                <a:chExt cx="223" cy="508"/>
              </a:xfrm>
            </p:grpSpPr>
            <p:sp>
              <p:nvSpPr>
                <p:cNvPr id="180" name="Text Box 608"/>
                <p:cNvSpPr txBox="1">
                  <a:spLocks noChangeArrowheads="1"/>
                </p:cNvSpPr>
                <p:nvPr/>
              </p:nvSpPr>
              <p:spPr bwMode="auto">
                <a:xfrm>
                  <a:off x="1569" y="1978"/>
                  <a:ext cx="220" cy="3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 dirty="0">
                      <a:solidFill>
                        <a:srgbClr val="33CC33"/>
                      </a:solidFill>
                      <a:latin typeface="Mistral" pitchFamily="66" charset="0"/>
                    </a:rPr>
                    <a:t>qq</a:t>
                  </a:r>
                </a:p>
              </p:txBody>
            </p:sp>
            <p:sp>
              <p:nvSpPr>
                <p:cNvPr id="181" name="Text Box 609"/>
                <p:cNvSpPr txBox="1">
                  <a:spLocks noChangeArrowheads="1"/>
                </p:cNvSpPr>
                <p:nvPr/>
              </p:nvSpPr>
              <p:spPr bwMode="auto">
                <a:xfrm>
                  <a:off x="1712" y="1862"/>
                  <a:ext cx="80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 dirty="0">
                      <a:solidFill>
                        <a:srgbClr val="33CC33"/>
                      </a:solidFill>
                      <a:latin typeface="Mistral" pitchFamily="66" charset="0"/>
                    </a:rPr>
                    <a:t>-</a:t>
                  </a:r>
                </a:p>
              </p:txBody>
            </p:sp>
          </p:grpSp>
        </p:grpSp>
        <p:grpSp>
          <p:nvGrpSpPr>
            <p:cNvPr id="148" name="Group 610"/>
            <p:cNvGrpSpPr>
              <a:grpSpLocks/>
            </p:cNvGrpSpPr>
            <p:nvPr/>
          </p:nvGrpSpPr>
          <p:grpSpPr bwMode="auto">
            <a:xfrm>
              <a:off x="3991" y="1275"/>
              <a:ext cx="907" cy="885"/>
              <a:chOff x="1247" y="1800"/>
              <a:chExt cx="907" cy="885"/>
            </a:xfrm>
          </p:grpSpPr>
          <p:sp>
            <p:nvSpPr>
              <p:cNvPr id="174" name="Oval 611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907" cy="88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5" name="Group 612"/>
              <p:cNvGrpSpPr>
                <a:grpSpLocks/>
              </p:cNvGrpSpPr>
              <p:nvPr/>
            </p:nvGrpSpPr>
            <p:grpSpPr bwMode="auto">
              <a:xfrm>
                <a:off x="1569" y="1862"/>
                <a:ext cx="223" cy="508"/>
                <a:chOff x="1569" y="1862"/>
                <a:chExt cx="223" cy="508"/>
              </a:xfrm>
            </p:grpSpPr>
            <p:sp>
              <p:nvSpPr>
                <p:cNvPr id="176" name="Text Box 613"/>
                <p:cNvSpPr txBox="1">
                  <a:spLocks noChangeArrowheads="1"/>
                </p:cNvSpPr>
                <p:nvPr/>
              </p:nvSpPr>
              <p:spPr bwMode="auto">
                <a:xfrm>
                  <a:off x="1569" y="1978"/>
                  <a:ext cx="220" cy="3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FF3300"/>
                      </a:solidFill>
                      <a:latin typeface="Mistral" pitchFamily="66" charset="0"/>
                    </a:rPr>
                    <a:t>qq</a:t>
                  </a:r>
                </a:p>
              </p:txBody>
            </p:sp>
            <p:sp>
              <p:nvSpPr>
                <p:cNvPr id="177" name="Text Box 614"/>
                <p:cNvSpPr txBox="1">
                  <a:spLocks noChangeArrowheads="1"/>
                </p:cNvSpPr>
                <p:nvPr/>
              </p:nvSpPr>
              <p:spPr bwMode="auto">
                <a:xfrm>
                  <a:off x="1712" y="1862"/>
                  <a:ext cx="80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FF3300"/>
                      </a:solidFill>
                      <a:latin typeface="Mistral" pitchFamily="66" charset="0"/>
                    </a:rPr>
                    <a:t>-</a:t>
                  </a:r>
                </a:p>
              </p:txBody>
            </p:sp>
          </p:grpSp>
        </p:grpSp>
        <p:grpSp>
          <p:nvGrpSpPr>
            <p:cNvPr id="149" name="Group 615"/>
            <p:cNvGrpSpPr>
              <a:grpSpLocks/>
            </p:cNvGrpSpPr>
            <p:nvPr/>
          </p:nvGrpSpPr>
          <p:grpSpPr bwMode="auto">
            <a:xfrm>
              <a:off x="3039" y="2931"/>
              <a:ext cx="907" cy="885"/>
              <a:chOff x="1247" y="1800"/>
              <a:chExt cx="907" cy="885"/>
            </a:xfrm>
          </p:grpSpPr>
          <p:sp>
            <p:nvSpPr>
              <p:cNvPr id="170" name="Oval 616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907" cy="88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" name="Group 617"/>
              <p:cNvGrpSpPr>
                <a:grpSpLocks/>
              </p:cNvGrpSpPr>
              <p:nvPr/>
            </p:nvGrpSpPr>
            <p:grpSpPr bwMode="auto">
              <a:xfrm>
                <a:off x="1569" y="1862"/>
                <a:ext cx="223" cy="508"/>
                <a:chOff x="1569" y="1862"/>
                <a:chExt cx="223" cy="508"/>
              </a:xfrm>
            </p:grpSpPr>
            <p:sp>
              <p:nvSpPr>
                <p:cNvPr id="172" name="Text Box 618"/>
                <p:cNvSpPr txBox="1">
                  <a:spLocks noChangeArrowheads="1"/>
                </p:cNvSpPr>
                <p:nvPr/>
              </p:nvSpPr>
              <p:spPr bwMode="auto">
                <a:xfrm>
                  <a:off x="1569" y="1978"/>
                  <a:ext cx="220" cy="3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FF3300"/>
                      </a:solidFill>
                      <a:latin typeface="Mistral" pitchFamily="66" charset="0"/>
                    </a:rPr>
                    <a:t>qq</a:t>
                  </a:r>
                </a:p>
              </p:txBody>
            </p:sp>
            <p:sp>
              <p:nvSpPr>
                <p:cNvPr id="173" name="Text Box 619"/>
                <p:cNvSpPr txBox="1">
                  <a:spLocks noChangeArrowheads="1"/>
                </p:cNvSpPr>
                <p:nvPr/>
              </p:nvSpPr>
              <p:spPr bwMode="auto">
                <a:xfrm>
                  <a:off x="1712" y="1862"/>
                  <a:ext cx="80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FF3300"/>
                      </a:solidFill>
                      <a:latin typeface="Mistral" pitchFamily="66" charset="0"/>
                    </a:rPr>
                    <a:t>-</a:t>
                  </a:r>
                </a:p>
              </p:txBody>
            </p:sp>
          </p:grpSp>
        </p:grpSp>
        <p:grpSp>
          <p:nvGrpSpPr>
            <p:cNvPr id="150" name="Group 620"/>
            <p:cNvGrpSpPr>
              <a:grpSpLocks/>
            </p:cNvGrpSpPr>
            <p:nvPr/>
          </p:nvGrpSpPr>
          <p:grpSpPr bwMode="auto">
            <a:xfrm>
              <a:off x="3447" y="1913"/>
              <a:ext cx="907" cy="885"/>
              <a:chOff x="1247" y="1800"/>
              <a:chExt cx="907" cy="885"/>
            </a:xfrm>
          </p:grpSpPr>
          <p:sp>
            <p:nvSpPr>
              <p:cNvPr id="166" name="Oval 621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907" cy="88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7" name="Group 622"/>
              <p:cNvGrpSpPr>
                <a:grpSpLocks/>
              </p:cNvGrpSpPr>
              <p:nvPr/>
            </p:nvGrpSpPr>
            <p:grpSpPr bwMode="auto">
              <a:xfrm>
                <a:off x="1569" y="1862"/>
                <a:ext cx="223" cy="508"/>
                <a:chOff x="1569" y="1862"/>
                <a:chExt cx="223" cy="508"/>
              </a:xfrm>
            </p:grpSpPr>
            <p:sp>
              <p:nvSpPr>
                <p:cNvPr id="168" name="Text Box 623"/>
                <p:cNvSpPr txBox="1">
                  <a:spLocks noChangeArrowheads="1"/>
                </p:cNvSpPr>
                <p:nvPr/>
              </p:nvSpPr>
              <p:spPr bwMode="auto">
                <a:xfrm>
                  <a:off x="1569" y="1978"/>
                  <a:ext cx="220" cy="3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3399"/>
                      </a:solidFill>
                      <a:latin typeface="Mistral" pitchFamily="66" charset="0"/>
                    </a:rPr>
                    <a:t>qq</a:t>
                  </a:r>
                </a:p>
              </p:txBody>
            </p:sp>
            <p:sp>
              <p:nvSpPr>
                <p:cNvPr id="169" name="Text Box 624"/>
                <p:cNvSpPr txBox="1">
                  <a:spLocks noChangeArrowheads="1"/>
                </p:cNvSpPr>
                <p:nvPr/>
              </p:nvSpPr>
              <p:spPr bwMode="auto">
                <a:xfrm>
                  <a:off x="1712" y="1862"/>
                  <a:ext cx="80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 dirty="0">
                      <a:solidFill>
                        <a:srgbClr val="333399"/>
                      </a:solidFill>
                      <a:latin typeface="Mistral" pitchFamily="66" charset="0"/>
                    </a:rPr>
                    <a:t>-</a:t>
                  </a:r>
                </a:p>
              </p:txBody>
            </p:sp>
          </p:grpSp>
        </p:grpSp>
        <p:grpSp>
          <p:nvGrpSpPr>
            <p:cNvPr id="151" name="Group 625"/>
            <p:cNvGrpSpPr>
              <a:grpSpLocks/>
            </p:cNvGrpSpPr>
            <p:nvPr/>
          </p:nvGrpSpPr>
          <p:grpSpPr bwMode="auto">
            <a:xfrm>
              <a:off x="1746" y="1094"/>
              <a:ext cx="907" cy="885"/>
              <a:chOff x="1247" y="1800"/>
              <a:chExt cx="907" cy="885"/>
            </a:xfrm>
          </p:grpSpPr>
          <p:sp>
            <p:nvSpPr>
              <p:cNvPr id="162" name="Oval 626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907" cy="88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3" name="Group 627"/>
              <p:cNvGrpSpPr>
                <a:grpSpLocks/>
              </p:cNvGrpSpPr>
              <p:nvPr/>
            </p:nvGrpSpPr>
            <p:grpSpPr bwMode="auto">
              <a:xfrm>
                <a:off x="1569" y="1862"/>
                <a:ext cx="222" cy="508"/>
                <a:chOff x="1569" y="1862"/>
                <a:chExt cx="222" cy="508"/>
              </a:xfrm>
            </p:grpSpPr>
            <p:sp>
              <p:nvSpPr>
                <p:cNvPr id="164" name="Text Box 628"/>
                <p:cNvSpPr txBox="1">
                  <a:spLocks noChangeArrowheads="1"/>
                </p:cNvSpPr>
                <p:nvPr/>
              </p:nvSpPr>
              <p:spPr bwMode="auto">
                <a:xfrm>
                  <a:off x="1569" y="1978"/>
                  <a:ext cx="220" cy="3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3399"/>
                      </a:solidFill>
                      <a:latin typeface="Mistral" pitchFamily="66" charset="0"/>
                    </a:rPr>
                    <a:t>qq</a:t>
                  </a:r>
                </a:p>
              </p:txBody>
            </p:sp>
            <p:sp>
              <p:nvSpPr>
                <p:cNvPr id="165" name="Text Box 629"/>
                <p:cNvSpPr txBox="1">
                  <a:spLocks noChangeArrowheads="1"/>
                </p:cNvSpPr>
                <p:nvPr/>
              </p:nvSpPr>
              <p:spPr bwMode="auto">
                <a:xfrm>
                  <a:off x="1711" y="1862"/>
                  <a:ext cx="80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3399"/>
                      </a:solidFill>
                      <a:latin typeface="Mistral" pitchFamily="66" charset="0"/>
                    </a:rPr>
                    <a:t>-</a:t>
                  </a:r>
                </a:p>
              </p:txBody>
            </p:sp>
          </p:grpSp>
        </p:grpSp>
        <p:grpSp>
          <p:nvGrpSpPr>
            <p:cNvPr id="152" name="Group 630"/>
            <p:cNvGrpSpPr>
              <a:grpSpLocks/>
            </p:cNvGrpSpPr>
            <p:nvPr/>
          </p:nvGrpSpPr>
          <p:grpSpPr bwMode="auto">
            <a:xfrm>
              <a:off x="2631" y="1913"/>
              <a:ext cx="907" cy="885"/>
              <a:chOff x="1247" y="1800"/>
              <a:chExt cx="907" cy="885"/>
            </a:xfrm>
          </p:grpSpPr>
          <p:sp>
            <p:nvSpPr>
              <p:cNvPr id="158" name="Oval 631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907" cy="88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9" name="Group 632"/>
              <p:cNvGrpSpPr>
                <a:grpSpLocks/>
              </p:cNvGrpSpPr>
              <p:nvPr/>
            </p:nvGrpSpPr>
            <p:grpSpPr bwMode="auto">
              <a:xfrm>
                <a:off x="1569" y="1862"/>
                <a:ext cx="223" cy="508"/>
                <a:chOff x="1569" y="1862"/>
                <a:chExt cx="223" cy="508"/>
              </a:xfrm>
            </p:grpSpPr>
            <p:sp>
              <p:nvSpPr>
                <p:cNvPr id="160" name="Text Box 633"/>
                <p:cNvSpPr txBox="1">
                  <a:spLocks noChangeArrowheads="1"/>
                </p:cNvSpPr>
                <p:nvPr/>
              </p:nvSpPr>
              <p:spPr bwMode="auto">
                <a:xfrm>
                  <a:off x="1569" y="1978"/>
                  <a:ext cx="220" cy="3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 dirty="0">
                      <a:solidFill>
                        <a:srgbClr val="333399"/>
                      </a:solidFill>
                      <a:latin typeface="Mistral" pitchFamily="66" charset="0"/>
                    </a:rPr>
                    <a:t>qq</a:t>
                  </a:r>
                </a:p>
              </p:txBody>
            </p:sp>
            <p:sp>
              <p:nvSpPr>
                <p:cNvPr id="161" name="Text Box 634"/>
                <p:cNvSpPr txBox="1">
                  <a:spLocks noChangeArrowheads="1"/>
                </p:cNvSpPr>
                <p:nvPr/>
              </p:nvSpPr>
              <p:spPr bwMode="auto">
                <a:xfrm>
                  <a:off x="1712" y="1862"/>
                  <a:ext cx="80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3399"/>
                      </a:solidFill>
                      <a:latin typeface="Mistral" pitchFamily="66" charset="0"/>
                    </a:rPr>
                    <a:t>-</a:t>
                  </a:r>
                </a:p>
              </p:txBody>
            </p:sp>
          </p:grpSp>
        </p:grpSp>
        <p:grpSp>
          <p:nvGrpSpPr>
            <p:cNvPr id="153" name="Group 635"/>
            <p:cNvGrpSpPr>
              <a:grpSpLocks/>
            </p:cNvGrpSpPr>
            <p:nvPr/>
          </p:nvGrpSpPr>
          <p:grpSpPr bwMode="auto">
            <a:xfrm>
              <a:off x="2721" y="958"/>
              <a:ext cx="907" cy="885"/>
              <a:chOff x="1247" y="1800"/>
              <a:chExt cx="907" cy="885"/>
            </a:xfrm>
          </p:grpSpPr>
          <p:sp>
            <p:nvSpPr>
              <p:cNvPr id="154" name="Oval 636"/>
              <p:cNvSpPr>
                <a:spLocks noChangeArrowheads="1"/>
              </p:cNvSpPr>
              <p:nvPr/>
            </p:nvSpPr>
            <p:spPr bwMode="auto">
              <a:xfrm>
                <a:off x="1247" y="1800"/>
                <a:ext cx="907" cy="88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5" name="Group 637"/>
              <p:cNvGrpSpPr>
                <a:grpSpLocks/>
              </p:cNvGrpSpPr>
              <p:nvPr/>
            </p:nvGrpSpPr>
            <p:grpSpPr bwMode="auto">
              <a:xfrm>
                <a:off x="1569" y="1862"/>
                <a:ext cx="222" cy="508"/>
                <a:chOff x="1569" y="1862"/>
                <a:chExt cx="222" cy="508"/>
              </a:xfrm>
            </p:grpSpPr>
            <p:sp>
              <p:nvSpPr>
                <p:cNvPr id="156" name="Text Box 638"/>
                <p:cNvSpPr txBox="1">
                  <a:spLocks noChangeArrowheads="1"/>
                </p:cNvSpPr>
                <p:nvPr/>
              </p:nvSpPr>
              <p:spPr bwMode="auto">
                <a:xfrm>
                  <a:off x="1569" y="1978"/>
                  <a:ext cx="220" cy="3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CC33"/>
                      </a:solidFill>
                      <a:latin typeface="Mistral" pitchFamily="66" charset="0"/>
                    </a:rPr>
                    <a:t>qq</a:t>
                  </a:r>
                </a:p>
              </p:txBody>
            </p:sp>
            <p:sp>
              <p:nvSpPr>
                <p:cNvPr id="157" name="Text Box 639"/>
                <p:cNvSpPr txBox="1">
                  <a:spLocks noChangeArrowheads="1"/>
                </p:cNvSpPr>
                <p:nvPr/>
              </p:nvSpPr>
              <p:spPr bwMode="auto">
                <a:xfrm>
                  <a:off x="1711" y="1862"/>
                  <a:ext cx="80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3600" b="1">
                      <a:solidFill>
                        <a:srgbClr val="33CC33"/>
                      </a:solidFill>
                      <a:latin typeface="Mistral" pitchFamily="66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103" name="Group 640"/>
          <p:cNvGrpSpPr>
            <a:grpSpLocks/>
          </p:cNvGrpSpPr>
          <p:nvPr/>
        </p:nvGrpSpPr>
        <p:grpSpPr bwMode="auto">
          <a:xfrm>
            <a:off x="1428728" y="1214422"/>
            <a:ext cx="6551613" cy="4824413"/>
            <a:chOff x="771" y="671"/>
            <a:chExt cx="4490" cy="3439"/>
          </a:xfrm>
        </p:grpSpPr>
        <p:sp>
          <p:nvSpPr>
            <p:cNvPr id="104" name="Rectangle 641"/>
            <p:cNvSpPr>
              <a:spLocks noChangeArrowheads="1"/>
            </p:cNvSpPr>
            <p:nvPr/>
          </p:nvSpPr>
          <p:spPr bwMode="auto">
            <a:xfrm>
              <a:off x="771" y="799"/>
              <a:ext cx="521" cy="31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642"/>
            <p:cNvSpPr>
              <a:spLocks noChangeArrowheads="1"/>
            </p:cNvSpPr>
            <p:nvPr/>
          </p:nvSpPr>
          <p:spPr bwMode="auto">
            <a:xfrm>
              <a:off x="4740" y="777"/>
              <a:ext cx="521" cy="31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643"/>
            <p:cNvSpPr>
              <a:spLocks noChangeArrowheads="1"/>
            </p:cNvSpPr>
            <p:nvPr/>
          </p:nvSpPr>
          <p:spPr bwMode="auto">
            <a:xfrm>
              <a:off x="884" y="3657"/>
              <a:ext cx="4083" cy="4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644"/>
            <p:cNvSpPr>
              <a:spLocks noChangeArrowheads="1"/>
            </p:cNvSpPr>
            <p:nvPr/>
          </p:nvSpPr>
          <p:spPr bwMode="auto">
            <a:xfrm>
              <a:off x="839" y="671"/>
              <a:ext cx="4083" cy="4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098" name="Picture 2" descr="C:\Users\jo\Pictures\Microsoft Clip Organizer\j04127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643578"/>
            <a:ext cx="667387" cy="1014391"/>
          </a:xfrm>
          <a:prstGeom prst="rect">
            <a:avLst/>
          </a:prstGeom>
          <a:noFill/>
        </p:spPr>
      </p:pic>
      <p:pic>
        <p:nvPicPr>
          <p:cNvPr id="199" name="Picture 2" descr="C:\Users\jo\Pictures\Microsoft Clip Organizer\j04127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6926" y="5643578"/>
            <a:ext cx="667387" cy="1014391"/>
          </a:xfrm>
          <a:prstGeom prst="rect">
            <a:avLst/>
          </a:prstGeom>
          <a:noFill/>
        </p:spPr>
      </p:pic>
      <p:pic>
        <p:nvPicPr>
          <p:cNvPr id="200" name="Picture 2" descr="C:\Users\jo\Pictures\Microsoft Clip Organizer\j04127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6430" y="5643578"/>
            <a:ext cx="667387" cy="1014391"/>
          </a:xfrm>
          <a:prstGeom prst="rect">
            <a:avLst/>
          </a:prstGeom>
          <a:noFill/>
        </p:spPr>
      </p:pic>
      <p:pic>
        <p:nvPicPr>
          <p:cNvPr id="201" name="Picture 2" descr="C:\Users\jo\Pictures\Microsoft Clip Organizer\j04127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5934" y="5643578"/>
            <a:ext cx="667387" cy="1014391"/>
          </a:xfrm>
          <a:prstGeom prst="rect">
            <a:avLst/>
          </a:prstGeom>
          <a:noFill/>
        </p:spPr>
      </p:pic>
      <p:pic>
        <p:nvPicPr>
          <p:cNvPr id="202" name="Picture 2" descr="C:\Users\jo\Pictures\Microsoft Clip Organizer\j04127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5438" y="5643578"/>
            <a:ext cx="667387" cy="1014391"/>
          </a:xfrm>
          <a:prstGeom prst="rect">
            <a:avLst/>
          </a:prstGeom>
          <a:noFill/>
        </p:spPr>
      </p:pic>
      <p:pic>
        <p:nvPicPr>
          <p:cNvPr id="203" name="Picture 2" descr="C:\Users\jo\Pictures\Microsoft Clip Organizer\j04127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4943" y="5643578"/>
            <a:ext cx="667387" cy="1014391"/>
          </a:xfrm>
          <a:prstGeom prst="rect">
            <a:avLst/>
          </a:prstGeom>
          <a:noFill/>
        </p:spPr>
      </p:pic>
      <p:sp>
        <p:nvSpPr>
          <p:cNvPr id="204" name="TextBox 203"/>
          <p:cNvSpPr txBox="1"/>
          <p:nvPr/>
        </p:nvSpPr>
        <p:spPr>
          <a:xfrm>
            <a:off x="1763490" y="1214422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Excitation/melting of the vacuum/cloud. </a:t>
            </a:r>
            <a:r>
              <a:rPr lang="de-DE" dirty="0" smtClean="0">
                <a:sym typeface="Wingdings"/>
              </a:rPr>
              <a:t>  smooth cross over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 </a:t>
            </a:r>
            <a:r>
              <a:rPr lang="de-DE" dirty="0" smtClean="0">
                <a:sym typeface="Symbol"/>
              </a:rPr>
              <a:t>&lt;&lt; T</a:t>
            </a:r>
            <a:r>
              <a:rPr lang="de-DE" baseline="-25000" dirty="0" smtClean="0">
                <a:sym typeface="Symbol"/>
              </a:rPr>
              <a:t>c </a:t>
            </a:r>
            <a:r>
              <a:rPr lang="de-DE" dirty="0" smtClean="0">
                <a:sym typeface="Symbol"/>
              </a:rPr>
              <a:t>,  finite </a:t>
            </a:r>
            <a:r>
              <a:rPr lang="de-DE" dirty="0" smtClean="0">
                <a:latin typeface="Symbol" pitchFamily="18" charset="2"/>
                <a:sym typeface="Symbol"/>
              </a:rPr>
              <a:t>m</a:t>
            </a:r>
            <a:r>
              <a:rPr lang="de-DE" baseline="-25000" dirty="0" smtClean="0">
                <a:sym typeface="Symbol"/>
              </a:rPr>
              <a:t>B</a:t>
            </a:r>
            <a:endParaRPr lang="en-US" dirty="0"/>
          </a:p>
        </p:txBody>
      </p:sp>
      <p:grpSp>
        <p:nvGrpSpPr>
          <p:cNvPr id="4" name="Group 900"/>
          <p:cNvGrpSpPr>
            <a:grpSpLocks/>
          </p:cNvGrpSpPr>
          <p:nvPr/>
        </p:nvGrpSpPr>
        <p:grpSpPr bwMode="auto">
          <a:xfrm>
            <a:off x="1428728" y="1473221"/>
            <a:ext cx="6624638" cy="4956175"/>
            <a:chOff x="544" y="663"/>
            <a:chExt cx="4808" cy="3439"/>
          </a:xfrm>
        </p:grpSpPr>
        <p:grpSp>
          <p:nvGrpSpPr>
            <p:cNvPr id="5" name="Group 901"/>
            <p:cNvGrpSpPr>
              <a:grpSpLocks/>
            </p:cNvGrpSpPr>
            <p:nvPr/>
          </p:nvGrpSpPr>
          <p:grpSpPr bwMode="auto">
            <a:xfrm>
              <a:off x="1715" y="1003"/>
              <a:ext cx="2818" cy="2881"/>
              <a:chOff x="1715" y="1003"/>
              <a:chExt cx="2818" cy="2881"/>
            </a:xfrm>
          </p:grpSpPr>
          <p:sp>
            <p:nvSpPr>
              <p:cNvPr id="13" name="Rectangle 902"/>
              <p:cNvSpPr>
                <a:spLocks noChangeArrowheads="1"/>
              </p:cNvSpPr>
              <p:nvPr/>
            </p:nvSpPr>
            <p:spPr bwMode="auto">
              <a:xfrm>
                <a:off x="1791" y="1094"/>
                <a:ext cx="2382" cy="2586"/>
              </a:xfrm>
              <a:prstGeom prst="rect">
                <a:avLst/>
              </a:prstGeom>
              <a:solidFill>
                <a:srgbClr val="FAF06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903"/>
              <p:cNvGrpSpPr>
                <a:grpSpLocks/>
              </p:cNvGrpSpPr>
              <p:nvPr/>
            </p:nvGrpSpPr>
            <p:grpSpPr bwMode="auto">
              <a:xfrm>
                <a:off x="3552" y="2047"/>
                <a:ext cx="981" cy="953"/>
                <a:chOff x="3923" y="2341"/>
                <a:chExt cx="981" cy="953"/>
              </a:xfrm>
            </p:grpSpPr>
            <p:sp>
              <p:nvSpPr>
                <p:cNvPr id="63" name="Oval 904"/>
                <p:cNvSpPr>
                  <a:spLocks noChangeArrowheads="1"/>
                </p:cNvSpPr>
                <p:nvPr/>
              </p:nvSpPr>
              <p:spPr bwMode="auto">
                <a:xfrm>
                  <a:off x="3923" y="2341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905"/>
                <p:cNvSpPr>
                  <a:spLocks noChangeArrowheads="1"/>
                </p:cNvSpPr>
                <p:nvPr/>
              </p:nvSpPr>
              <p:spPr bwMode="auto">
                <a:xfrm>
                  <a:off x="4137" y="2554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906"/>
              <p:cNvGrpSpPr>
                <a:grpSpLocks/>
              </p:cNvGrpSpPr>
              <p:nvPr/>
            </p:nvGrpSpPr>
            <p:grpSpPr bwMode="auto">
              <a:xfrm>
                <a:off x="1715" y="1298"/>
                <a:ext cx="981" cy="953"/>
                <a:chOff x="2282" y="1298"/>
                <a:chExt cx="981" cy="953"/>
              </a:xfrm>
            </p:grpSpPr>
            <p:sp>
              <p:nvSpPr>
                <p:cNvPr id="58" name="Oval 907"/>
                <p:cNvSpPr>
                  <a:spLocks noChangeArrowheads="1"/>
                </p:cNvSpPr>
                <p:nvPr/>
              </p:nvSpPr>
              <p:spPr bwMode="auto">
                <a:xfrm>
                  <a:off x="2282" y="1298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Oval 908"/>
                <p:cNvSpPr>
                  <a:spLocks noChangeArrowheads="1"/>
                </p:cNvSpPr>
                <p:nvPr/>
              </p:nvSpPr>
              <p:spPr bwMode="auto">
                <a:xfrm>
                  <a:off x="2496" y="1511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Text Box 909"/>
                <p:cNvSpPr txBox="1">
                  <a:spLocks noChangeArrowheads="1"/>
                </p:cNvSpPr>
                <p:nvPr/>
              </p:nvSpPr>
              <p:spPr bwMode="auto">
                <a:xfrm>
                  <a:off x="2591" y="1604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61" name="Text Box 910"/>
                <p:cNvSpPr txBox="1">
                  <a:spLocks noChangeArrowheads="1"/>
                </p:cNvSpPr>
                <p:nvPr/>
              </p:nvSpPr>
              <p:spPr bwMode="auto">
                <a:xfrm>
                  <a:off x="2704" y="139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62" name="Text Box 911"/>
                <p:cNvSpPr txBox="1">
                  <a:spLocks noChangeArrowheads="1"/>
                </p:cNvSpPr>
                <p:nvPr/>
              </p:nvSpPr>
              <p:spPr bwMode="auto">
                <a:xfrm>
                  <a:off x="2817" y="1514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16" name="Group 912"/>
              <p:cNvGrpSpPr>
                <a:grpSpLocks/>
              </p:cNvGrpSpPr>
              <p:nvPr/>
            </p:nvGrpSpPr>
            <p:grpSpPr bwMode="auto">
              <a:xfrm>
                <a:off x="2699" y="2160"/>
                <a:ext cx="981" cy="953"/>
                <a:chOff x="2713" y="2274"/>
                <a:chExt cx="981" cy="953"/>
              </a:xfrm>
            </p:grpSpPr>
            <p:sp>
              <p:nvSpPr>
                <p:cNvPr id="53" name="Oval 913"/>
                <p:cNvSpPr>
                  <a:spLocks noChangeArrowheads="1"/>
                </p:cNvSpPr>
                <p:nvPr/>
              </p:nvSpPr>
              <p:spPr bwMode="auto">
                <a:xfrm>
                  <a:off x="2713" y="2274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Oval 914"/>
                <p:cNvSpPr>
                  <a:spLocks noChangeArrowheads="1"/>
                </p:cNvSpPr>
                <p:nvPr/>
              </p:nvSpPr>
              <p:spPr bwMode="auto">
                <a:xfrm>
                  <a:off x="2927" y="2487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Text Box 915"/>
                <p:cNvSpPr txBox="1">
                  <a:spLocks noChangeArrowheads="1"/>
                </p:cNvSpPr>
                <p:nvPr/>
              </p:nvSpPr>
              <p:spPr bwMode="auto">
                <a:xfrm>
                  <a:off x="3024" y="2580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56" name="Text Box 916"/>
                <p:cNvSpPr txBox="1">
                  <a:spLocks noChangeArrowheads="1"/>
                </p:cNvSpPr>
                <p:nvPr/>
              </p:nvSpPr>
              <p:spPr bwMode="auto">
                <a:xfrm>
                  <a:off x="3137" y="2368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57" name="Text Box 917"/>
                <p:cNvSpPr txBox="1">
                  <a:spLocks noChangeArrowheads="1"/>
                </p:cNvSpPr>
                <p:nvPr/>
              </p:nvSpPr>
              <p:spPr bwMode="auto">
                <a:xfrm>
                  <a:off x="3250" y="2489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17" name="Group 918"/>
              <p:cNvGrpSpPr>
                <a:grpSpLocks/>
              </p:cNvGrpSpPr>
              <p:nvPr/>
            </p:nvGrpSpPr>
            <p:grpSpPr bwMode="auto">
              <a:xfrm>
                <a:off x="2086" y="2818"/>
                <a:ext cx="981" cy="953"/>
                <a:chOff x="1927" y="3045"/>
                <a:chExt cx="981" cy="953"/>
              </a:xfrm>
            </p:grpSpPr>
            <p:grpSp>
              <p:nvGrpSpPr>
                <p:cNvPr id="47" name="Group 919"/>
                <p:cNvGrpSpPr>
                  <a:grpSpLocks/>
                </p:cNvGrpSpPr>
                <p:nvPr/>
              </p:nvGrpSpPr>
              <p:grpSpPr bwMode="auto">
                <a:xfrm>
                  <a:off x="1927" y="3045"/>
                  <a:ext cx="981" cy="953"/>
                  <a:chOff x="3923" y="2341"/>
                  <a:chExt cx="981" cy="953"/>
                </a:xfrm>
              </p:grpSpPr>
              <p:sp>
                <p:nvSpPr>
                  <p:cNvPr id="51" name="Oval 920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341"/>
                    <a:ext cx="981" cy="953"/>
                  </a:xfrm>
                  <a:prstGeom prst="ellipse">
                    <a:avLst/>
                  </a:prstGeom>
                  <a:solidFill>
                    <a:srgbClr val="F0D57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Oval 921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2554"/>
                    <a:ext cx="553" cy="52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" name="Text Box 922"/>
                <p:cNvSpPr txBox="1">
                  <a:spLocks noChangeArrowheads="1"/>
                </p:cNvSpPr>
                <p:nvPr/>
              </p:nvSpPr>
              <p:spPr bwMode="auto">
                <a:xfrm>
                  <a:off x="2274" y="337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9" name="Text Box 923"/>
                <p:cNvSpPr txBox="1">
                  <a:spLocks noChangeArrowheads="1"/>
                </p:cNvSpPr>
                <p:nvPr/>
              </p:nvSpPr>
              <p:spPr bwMode="auto">
                <a:xfrm>
                  <a:off x="2386" y="3162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50" name="Text Box 924"/>
                <p:cNvSpPr txBox="1">
                  <a:spLocks noChangeArrowheads="1"/>
                </p:cNvSpPr>
                <p:nvPr/>
              </p:nvSpPr>
              <p:spPr bwMode="auto">
                <a:xfrm>
                  <a:off x="2500" y="328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18" name="Group 925"/>
              <p:cNvGrpSpPr>
                <a:grpSpLocks/>
              </p:cNvGrpSpPr>
              <p:nvPr/>
            </p:nvGrpSpPr>
            <p:grpSpPr bwMode="auto">
              <a:xfrm>
                <a:off x="3030" y="2931"/>
                <a:ext cx="981" cy="953"/>
                <a:chOff x="3597" y="2931"/>
                <a:chExt cx="981" cy="953"/>
              </a:xfrm>
            </p:grpSpPr>
            <p:grpSp>
              <p:nvGrpSpPr>
                <p:cNvPr id="41" name="Group 926"/>
                <p:cNvGrpSpPr>
                  <a:grpSpLocks/>
                </p:cNvGrpSpPr>
                <p:nvPr/>
              </p:nvGrpSpPr>
              <p:grpSpPr bwMode="auto">
                <a:xfrm>
                  <a:off x="3597" y="2931"/>
                  <a:ext cx="981" cy="953"/>
                  <a:chOff x="3923" y="2341"/>
                  <a:chExt cx="981" cy="953"/>
                </a:xfrm>
              </p:grpSpPr>
              <p:sp>
                <p:nvSpPr>
                  <p:cNvPr id="45" name="Oval 927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341"/>
                    <a:ext cx="981" cy="953"/>
                  </a:xfrm>
                  <a:prstGeom prst="ellipse">
                    <a:avLst/>
                  </a:prstGeom>
                  <a:solidFill>
                    <a:srgbClr val="F0D57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" name="Oval 928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2554"/>
                    <a:ext cx="553" cy="52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" name="Text Box 929"/>
                <p:cNvSpPr txBox="1">
                  <a:spLocks noChangeArrowheads="1"/>
                </p:cNvSpPr>
                <p:nvPr/>
              </p:nvSpPr>
              <p:spPr bwMode="auto">
                <a:xfrm>
                  <a:off x="3907" y="3237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3" name="Text Box 930"/>
                <p:cNvSpPr txBox="1">
                  <a:spLocks noChangeArrowheads="1"/>
                </p:cNvSpPr>
                <p:nvPr/>
              </p:nvSpPr>
              <p:spPr bwMode="auto">
                <a:xfrm>
                  <a:off x="4020" y="3026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4" name="Text Box 931"/>
                <p:cNvSpPr txBox="1">
                  <a:spLocks noChangeArrowheads="1"/>
                </p:cNvSpPr>
                <p:nvPr/>
              </p:nvSpPr>
              <p:spPr bwMode="auto">
                <a:xfrm>
                  <a:off x="4132" y="3147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sp>
            <p:nvSpPr>
              <p:cNvPr id="19" name="Text Box 932"/>
              <p:cNvSpPr txBox="1">
                <a:spLocks noChangeArrowheads="1"/>
              </p:cNvSpPr>
              <p:nvPr/>
            </p:nvSpPr>
            <p:spPr bwMode="auto">
              <a:xfrm>
                <a:off x="3861" y="2376"/>
                <a:ext cx="129" cy="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0" name="Text Box 933"/>
              <p:cNvSpPr txBox="1">
                <a:spLocks noChangeArrowheads="1"/>
              </p:cNvSpPr>
              <p:nvPr/>
            </p:nvSpPr>
            <p:spPr bwMode="auto">
              <a:xfrm>
                <a:off x="3974" y="2164"/>
                <a:ext cx="129" cy="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1" name="Text Box 934"/>
              <p:cNvSpPr txBox="1">
                <a:spLocks noChangeArrowheads="1"/>
              </p:cNvSpPr>
              <p:nvPr/>
            </p:nvSpPr>
            <p:spPr bwMode="auto">
              <a:xfrm>
                <a:off x="4087" y="2284"/>
                <a:ext cx="129" cy="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grpSp>
            <p:nvGrpSpPr>
              <p:cNvPr id="22" name="Group 935"/>
              <p:cNvGrpSpPr>
                <a:grpSpLocks/>
              </p:cNvGrpSpPr>
              <p:nvPr/>
            </p:nvGrpSpPr>
            <p:grpSpPr bwMode="auto">
              <a:xfrm>
                <a:off x="1822" y="2160"/>
                <a:ext cx="981" cy="953"/>
                <a:chOff x="1533" y="1979"/>
                <a:chExt cx="981" cy="953"/>
              </a:xfrm>
            </p:grpSpPr>
            <p:sp>
              <p:nvSpPr>
                <p:cNvPr id="36" name="Oval 936"/>
                <p:cNvSpPr>
                  <a:spLocks noChangeArrowheads="1"/>
                </p:cNvSpPr>
                <p:nvPr/>
              </p:nvSpPr>
              <p:spPr bwMode="auto">
                <a:xfrm>
                  <a:off x="1533" y="1979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Oval 937"/>
                <p:cNvSpPr>
                  <a:spLocks noChangeArrowheads="1"/>
                </p:cNvSpPr>
                <p:nvPr/>
              </p:nvSpPr>
              <p:spPr bwMode="auto">
                <a:xfrm>
                  <a:off x="1747" y="2192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Text Box 938"/>
                <p:cNvSpPr txBox="1">
                  <a:spLocks noChangeArrowheads="1"/>
                </p:cNvSpPr>
                <p:nvPr/>
              </p:nvSpPr>
              <p:spPr bwMode="auto">
                <a:xfrm>
                  <a:off x="1935" y="2096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39" name="Text Box 939"/>
                <p:cNvSpPr txBox="1">
                  <a:spLocks noChangeArrowheads="1"/>
                </p:cNvSpPr>
                <p:nvPr/>
              </p:nvSpPr>
              <p:spPr bwMode="auto">
                <a:xfrm>
                  <a:off x="2048" y="2217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0" name="Text Box 940"/>
                <p:cNvSpPr txBox="1">
                  <a:spLocks noChangeArrowheads="1"/>
                </p:cNvSpPr>
                <p:nvPr/>
              </p:nvSpPr>
              <p:spPr bwMode="auto">
                <a:xfrm>
                  <a:off x="1822" y="2307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23" name="Group 941"/>
              <p:cNvGrpSpPr>
                <a:grpSpLocks/>
              </p:cNvGrpSpPr>
              <p:nvPr/>
            </p:nvGrpSpPr>
            <p:grpSpPr bwMode="auto">
              <a:xfrm>
                <a:off x="2585" y="1207"/>
                <a:ext cx="981" cy="953"/>
                <a:chOff x="3302" y="1367"/>
                <a:chExt cx="981" cy="953"/>
              </a:xfrm>
            </p:grpSpPr>
            <p:sp>
              <p:nvSpPr>
                <p:cNvPr id="31" name="Oval 942"/>
                <p:cNvSpPr>
                  <a:spLocks noChangeArrowheads="1"/>
                </p:cNvSpPr>
                <p:nvPr/>
              </p:nvSpPr>
              <p:spPr bwMode="auto">
                <a:xfrm>
                  <a:off x="3302" y="1367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943"/>
                <p:cNvSpPr>
                  <a:spLocks noChangeArrowheads="1"/>
                </p:cNvSpPr>
                <p:nvPr/>
              </p:nvSpPr>
              <p:spPr bwMode="auto">
                <a:xfrm>
                  <a:off x="3516" y="1580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Text Box 944"/>
                <p:cNvSpPr txBox="1">
                  <a:spLocks noChangeArrowheads="1"/>
                </p:cNvSpPr>
                <p:nvPr/>
              </p:nvSpPr>
              <p:spPr bwMode="auto">
                <a:xfrm>
                  <a:off x="3591" y="167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34" name="Text Box 945"/>
                <p:cNvSpPr txBox="1">
                  <a:spLocks noChangeArrowheads="1"/>
                </p:cNvSpPr>
                <p:nvPr/>
              </p:nvSpPr>
              <p:spPr bwMode="auto">
                <a:xfrm>
                  <a:off x="3704" y="1461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35" name="Text Box 946"/>
                <p:cNvSpPr txBox="1">
                  <a:spLocks noChangeArrowheads="1"/>
                </p:cNvSpPr>
                <p:nvPr/>
              </p:nvSpPr>
              <p:spPr bwMode="auto">
                <a:xfrm>
                  <a:off x="3817" y="1582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24" name="Group 947"/>
              <p:cNvGrpSpPr>
                <a:grpSpLocks/>
              </p:cNvGrpSpPr>
              <p:nvPr/>
            </p:nvGrpSpPr>
            <p:grpSpPr bwMode="auto">
              <a:xfrm>
                <a:off x="3379" y="1003"/>
                <a:ext cx="981" cy="953"/>
                <a:chOff x="1080" y="1049"/>
                <a:chExt cx="981" cy="953"/>
              </a:xfrm>
            </p:grpSpPr>
            <p:grpSp>
              <p:nvGrpSpPr>
                <p:cNvPr id="25" name="Group 948"/>
                <p:cNvGrpSpPr>
                  <a:grpSpLocks/>
                </p:cNvGrpSpPr>
                <p:nvPr/>
              </p:nvGrpSpPr>
              <p:grpSpPr bwMode="auto">
                <a:xfrm>
                  <a:off x="1080" y="1049"/>
                  <a:ext cx="981" cy="953"/>
                  <a:chOff x="3923" y="2341"/>
                  <a:chExt cx="981" cy="953"/>
                </a:xfrm>
              </p:grpSpPr>
              <p:sp>
                <p:nvSpPr>
                  <p:cNvPr id="29" name="Oval 949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341"/>
                    <a:ext cx="981" cy="953"/>
                  </a:xfrm>
                  <a:prstGeom prst="ellipse">
                    <a:avLst/>
                  </a:prstGeom>
                  <a:solidFill>
                    <a:srgbClr val="F0D57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Oval 950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2554"/>
                    <a:ext cx="553" cy="52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Text Box 951"/>
                <p:cNvSpPr txBox="1">
                  <a:spLocks noChangeArrowheads="1"/>
                </p:cNvSpPr>
                <p:nvPr/>
              </p:nvSpPr>
              <p:spPr bwMode="auto">
                <a:xfrm>
                  <a:off x="1389" y="1355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27" name="Text Box 952"/>
                <p:cNvSpPr txBox="1">
                  <a:spLocks noChangeArrowheads="1"/>
                </p:cNvSpPr>
                <p:nvPr/>
              </p:nvSpPr>
              <p:spPr bwMode="auto">
                <a:xfrm>
                  <a:off x="1501" y="1143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28" name="Text Box 953"/>
                <p:cNvSpPr txBox="1">
                  <a:spLocks noChangeArrowheads="1"/>
                </p:cNvSpPr>
                <p:nvPr/>
              </p:nvSpPr>
              <p:spPr bwMode="auto">
                <a:xfrm>
                  <a:off x="1615" y="1264"/>
                  <a:ext cx="129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</p:grpSp>
        <p:grpSp>
          <p:nvGrpSpPr>
            <p:cNvPr id="6" name="Group 954"/>
            <p:cNvGrpSpPr>
              <a:grpSpLocks/>
            </p:cNvGrpSpPr>
            <p:nvPr/>
          </p:nvGrpSpPr>
          <p:grpSpPr bwMode="auto">
            <a:xfrm>
              <a:off x="1270" y="663"/>
              <a:ext cx="3424" cy="3439"/>
              <a:chOff x="1837" y="663"/>
              <a:chExt cx="3424" cy="3439"/>
            </a:xfrm>
          </p:grpSpPr>
          <p:sp>
            <p:nvSpPr>
              <p:cNvPr id="9" name="Rectangle 955"/>
              <p:cNvSpPr>
                <a:spLocks noChangeArrowheads="1"/>
              </p:cNvSpPr>
              <p:nvPr/>
            </p:nvSpPr>
            <p:spPr bwMode="auto">
              <a:xfrm>
                <a:off x="4740" y="769"/>
                <a:ext cx="521" cy="319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956"/>
              <p:cNvSpPr>
                <a:spLocks noChangeArrowheads="1"/>
              </p:cNvSpPr>
              <p:nvPr/>
            </p:nvSpPr>
            <p:spPr bwMode="auto">
              <a:xfrm>
                <a:off x="2313" y="3649"/>
                <a:ext cx="2654" cy="4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957"/>
              <p:cNvSpPr>
                <a:spLocks noChangeArrowheads="1"/>
              </p:cNvSpPr>
              <p:nvPr/>
            </p:nvSpPr>
            <p:spPr bwMode="auto">
              <a:xfrm>
                <a:off x="2358" y="663"/>
                <a:ext cx="2564" cy="4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958"/>
              <p:cNvSpPr>
                <a:spLocks noChangeArrowheads="1"/>
              </p:cNvSpPr>
              <p:nvPr/>
            </p:nvSpPr>
            <p:spPr bwMode="auto">
              <a:xfrm>
                <a:off x="1837" y="791"/>
                <a:ext cx="521" cy="319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AutoShape 959"/>
            <p:cNvSpPr>
              <a:spLocks noChangeArrowheads="1"/>
            </p:cNvSpPr>
            <p:nvPr/>
          </p:nvSpPr>
          <p:spPr bwMode="auto">
            <a:xfrm>
              <a:off x="544" y="1978"/>
              <a:ext cx="953" cy="794"/>
            </a:xfrm>
            <a:prstGeom prst="rightArrow">
              <a:avLst>
                <a:gd name="adj1" fmla="val 50000"/>
                <a:gd name="adj2" fmla="val 30006"/>
              </a:avLst>
            </a:prstGeom>
            <a:solidFill>
              <a:srgbClr val="BBE0E3"/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960"/>
            <p:cNvSpPr>
              <a:spLocks noChangeArrowheads="1"/>
            </p:cNvSpPr>
            <p:nvPr/>
          </p:nvSpPr>
          <p:spPr bwMode="auto">
            <a:xfrm flipH="1">
              <a:off x="4399" y="1967"/>
              <a:ext cx="953" cy="794"/>
            </a:xfrm>
            <a:prstGeom prst="rightArrow">
              <a:avLst>
                <a:gd name="adj1" fmla="val 50000"/>
                <a:gd name="adj2" fmla="val 30006"/>
              </a:avLst>
            </a:prstGeom>
            <a:solidFill>
              <a:srgbClr val="BBE0E3"/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91619" y="3044731"/>
            <a:ext cx="1323455" cy="1241525"/>
            <a:chOff x="4142759" y="2967989"/>
            <a:chExt cx="1323455" cy="1241525"/>
          </a:xfrm>
        </p:grpSpPr>
        <p:sp>
          <p:nvSpPr>
            <p:cNvPr id="65" name="Oval 631"/>
            <p:cNvSpPr>
              <a:spLocks noChangeArrowheads="1"/>
            </p:cNvSpPr>
            <p:nvPr/>
          </p:nvSpPr>
          <p:spPr bwMode="auto">
            <a:xfrm>
              <a:off x="4142759" y="2967989"/>
              <a:ext cx="1323455" cy="124152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633"/>
            <p:cNvSpPr txBox="1">
              <a:spLocks noChangeArrowheads="1"/>
            </p:cNvSpPr>
            <p:nvPr/>
          </p:nvSpPr>
          <p:spPr bwMode="auto">
            <a:xfrm>
              <a:off x="4612607" y="3217697"/>
              <a:ext cx="321015" cy="549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 dirty="0">
                  <a:solidFill>
                    <a:srgbClr val="333399"/>
                  </a:solidFill>
                  <a:latin typeface="Mistral" pitchFamily="66" charset="0"/>
                </a:rPr>
                <a:t>qq</a:t>
              </a:r>
            </a:p>
          </p:txBody>
        </p:sp>
        <p:sp>
          <p:nvSpPr>
            <p:cNvPr id="67" name="Text Box 634"/>
            <p:cNvSpPr txBox="1">
              <a:spLocks noChangeArrowheads="1"/>
            </p:cNvSpPr>
            <p:nvPr/>
          </p:nvSpPr>
          <p:spPr bwMode="auto">
            <a:xfrm>
              <a:off x="4821266" y="3054966"/>
              <a:ext cx="116733" cy="548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de-DE" sz="3600" b="1">
                  <a:solidFill>
                    <a:srgbClr val="333399"/>
                  </a:solidFill>
                  <a:latin typeface="Mistral" pitchFamily="66" charset="0"/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 </a:t>
            </a:r>
            <a:r>
              <a:rPr lang="de-DE" dirty="0" smtClean="0">
                <a:sym typeface="Symbol"/>
              </a:rPr>
              <a:t>&lt;&lt; T</a:t>
            </a:r>
            <a:r>
              <a:rPr lang="de-DE" baseline="-25000" dirty="0" smtClean="0">
                <a:sym typeface="Symbol"/>
              </a:rPr>
              <a:t>c </a:t>
            </a:r>
            <a:r>
              <a:rPr lang="de-DE" dirty="0" smtClean="0">
                <a:sym typeface="Symbol"/>
              </a:rPr>
              <a:t>,  finite </a:t>
            </a:r>
            <a:r>
              <a:rPr lang="de-DE" dirty="0" smtClean="0">
                <a:latin typeface="Symbol" pitchFamily="18" charset="2"/>
                <a:sym typeface="Symbol"/>
              </a:rPr>
              <a:t>m</a:t>
            </a:r>
            <a:r>
              <a:rPr lang="de-DE" baseline="-25000" dirty="0" smtClean="0">
                <a:sym typeface="Symbol"/>
              </a:rPr>
              <a:t>B</a:t>
            </a:r>
            <a:endParaRPr lang="en-US" dirty="0"/>
          </a:p>
        </p:txBody>
      </p:sp>
      <p:grpSp>
        <p:nvGrpSpPr>
          <p:cNvPr id="4" name="Group 1012"/>
          <p:cNvGrpSpPr>
            <a:grpSpLocks/>
          </p:cNvGrpSpPr>
          <p:nvPr/>
        </p:nvGrpSpPr>
        <p:grpSpPr bwMode="auto">
          <a:xfrm>
            <a:off x="1428728" y="1474809"/>
            <a:ext cx="6624638" cy="4968875"/>
            <a:chOff x="544" y="663"/>
            <a:chExt cx="4808" cy="3439"/>
          </a:xfrm>
        </p:grpSpPr>
        <p:grpSp>
          <p:nvGrpSpPr>
            <p:cNvPr id="5" name="Group 1013"/>
            <p:cNvGrpSpPr>
              <a:grpSpLocks/>
            </p:cNvGrpSpPr>
            <p:nvPr/>
          </p:nvGrpSpPr>
          <p:grpSpPr bwMode="auto">
            <a:xfrm>
              <a:off x="1715" y="1003"/>
              <a:ext cx="2818" cy="2677"/>
              <a:chOff x="1715" y="1003"/>
              <a:chExt cx="2818" cy="2677"/>
            </a:xfrm>
          </p:grpSpPr>
          <p:sp>
            <p:nvSpPr>
              <p:cNvPr id="13" name="Rectangle 1014"/>
              <p:cNvSpPr>
                <a:spLocks noChangeArrowheads="1"/>
              </p:cNvSpPr>
              <p:nvPr/>
            </p:nvSpPr>
            <p:spPr bwMode="auto">
              <a:xfrm>
                <a:off x="1791" y="1094"/>
                <a:ext cx="2382" cy="2586"/>
              </a:xfrm>
              <a:prstGeom prst="rect">
                <a:avLst/>
              </a:prstGeom>
              <a:solidFill>
                <a:srgbClr val="FAF06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1015"/>
              <p:cNvGrpSpPr>
                <a:grpSpLocks/>
              </p:cNvGrpSpPr>
              <p:nvPr/>
            </p:nvGrpSpPr>
            <p:grpSpPr bwMode="auto">
              <a:xfrm>
                <a:off x="1715" y="1298"/>
                <a:ext cx="981" cy="953"/>
                <a:chOff x="2282" y="1298"/>
                <a:chExt cx="981" cy="953"/>
              </a:xfrm>
            </p:grpSpPr>
            <p:sp>
              <p:nvSpPr>
                <p:cNvPr id="50" name="Oval 1016"/>
                <p:cNvSpPr>
                  <a:spLocks noChangeArrowheads="1"/>
                </p:cNvSpPr>
                <p:nvPr/>
              </p:nvSpPr>
              <p:spPr bwMode="auto">
                <a:xfrm>
                  <a:off x="2282" y="1298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Oval 1017"/>
                <p:cNvSpPr>
                  <a:spLocks noChangeArrowheads="1"/>
                </p:cNvSpPr>
                <p:nvPr/>
              </p:nvSpPr>
              <p:spPr bwMode="auto">
                <a:xfrm>
                  <a:off x="2496" y="1511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Text Box 1018"/>
                <p:cNvSpPr txBox="1">
                  <a:spLocks noChangeArrowheads="1"/>
                </p:cNvSpPr>
                <p:nvPr/>
              </p:nvSpPr>
              <p:spPr bwMode="auto">
                <a:xfrm>
                  <a:off x="2592" y="1605"/>
                  <a:ext cx="13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53" name="Text Box 1019"/>
                <p:cNvSpPr txBox="1">
                  <a:spLocks noChangeArrowheads="1"/>
                </p:cNvSpPr>
                <p:nvPr/>
              </p:nvSpPr>
              <p:spPr bwMode="auto">
                <a:xfrm>
                  <a:off x="2704" y="1393"/>
                  <a:ext cx="13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54" name="Text Box 1020"/>
                <p:cNvSpPr txBox="1">
                  <a:spLocks noChangeArrowheads="1"/>
                </p:cNvSpPr>
                <p:nvPr/>
              </p:nvSpPr>
              <p:spPr bwMode="auto">
                <a:xfrm>
                  <a:off x="2817" y="1513"/>
                  <a:ext cx="130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15" name="Group 1021"/>
              <p:cNvGrpSpPr>
                <a:grpSpLocks/>
              </p:cNvGrpSpPr>
              <p:nvPr/>
            </p:nvGrpSpPr>
            <p:grpSpPr bwMode="auto">
              <a:xfrm>
                <a:off x="2585" y="1207"/>
                <a:ext cx="981" cy="953"/>
                <a:chOff x="3302" y="1367"/>
                <a:chExt cx="981" cy="953"/>
              </a:xfrm>
            </p:grpSpPr>
            <p:sp>
              <p:nvSpPr>
                <p:cNvPr id="45" name="Oval 1022"/>
                <p:cNvSpPr>
                  <a:spLocks noChangeArrowheads="1"/>
                </p:cNvSpPr>
                <p:nvPr/>
              </p:nvSpPr>
              <p:spPr bwMode="auto">
                <a:xfrm>
                  <a:off x="3302" y="1367"/>
                  <a:ext cx="981" cy="953"/>
                </a:xfrm>
                <a:prstGeom prst="ellipse">
                  <a:avLst/>
                </a:prstGeom>
                <a:solidFill>
                  <a:srgbClr val="F0D57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Oval 1023"/>
                <p:cNvSpPr>
                  <a:spLocks noChangeArrowheads="1"/>
                </p:cNvSpPr>
                <p:nvPr/>
              </p:nvSpPr>
              <p:spPr bwMode="auto">
                <a:xfrm>
                  <a:off x="3516" y="1580"/>
                  <a:ext cx="553" cy="52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Text Box 1024"/>
                <p:cNvSpPr txBox="1">
                  <a:spLocks noChangeArrowheads="1"/>
                </p:cNvSpPr>
                <p:nvPr/>
              </p:nvSpPr>
              <p:spPr bwMode="auto">
                <a:xfrm>
                  <a:off x="3591" y="1674"/>
                  <a:ext cx="13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8" name="Text Box 1025"/>
                <p:cNvSpPr txBox="1">
                  <a:spLocks noChangeArrowheads="1"/>
                </p:cNvSpPr>
                <p:nvPr/>
              </p:nvSpPr>
              <p:spPr bwMode="auto">
                <a:xfrm>
                  <a:off x="3705" y="1460"/>
                  <a:ext cx="130" cy="4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9" name="Text Box 1026"/>
                <p:cNvSpPr txBox="1">
                  <a:spLocks noChangeArrowheads="1"/>
                </p:cNvSpPr>
                <p:nvPr/>
              </p:nvSpPr>
              <p:spPr bwMode="auto">
                <a:xfrm>
                  <a:off x="3816" y="1581"/>
                  <a:ext cx="131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grpSp>
            <p:nvGrpSpPr>
              <p:cNvPr id="16" name="Group 1027"/>
              <p:cNvGrpSpPr>
                <a:grpSpLocks/>
              </p:cNvGrpSpPr>
              <p:nvPr/>
            </p:nvGrpSpPr>
            <p:grpSpPr bwMode="auto">
              <a:xfrm>
                <a:off x="3379" y="1003"/>
                <a:ext cx="981" cy="953"/>
                <a:chOff x="1080" y="1049"/>
                <a:chExt cx="981" cy="953"/>
              </a:xfrm>
            </p:grpSpPr>
            <p:grpSp>
              <p:nvGrpSpPr>
                <p:cNvPr id="39" name="Group 1028"/>
                <p:cNvGrpSpPr>
                  <a:grpSpLocks/>
                </p:cNvGrpSpPr>
                <p:nvPr/>
              </p:nvGrpSpPr>
              <p:grpSpPr bwMode="auto">
                <a:xfrm>
                  <a:off x="1080" y="1049"/>
                  <a:ext cx="981" cy="953"/>
                  <a:chOff x="3923" y="2341"/>
                  <a:chExt cx="981" cy="953"/>
                </a:xfrm>
              </p:grpSpPr>
              <p:sp>
                <p:nvSpPr>
                  <p:cNvPr id="43" name="Oval 1029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341"/>
                    <a:ext cx="981" cy="953"/>
                  </a:xfrm>
                  <a:prstGeom prst="ellipse">
                    <a:avLst/>
                  </a:prstGeom>
                  <a:solidFill>
                    <a:srgbClr val="F0D57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Oval 1030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2554"/>
                    <a:ext cx="553" cy="52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0" name="Text Box 1031"/>
                <p:cNvSpPr txBox="1">
                  <a:spLocks noChangeArrowheads="1"/>
                </p:cNvSpPr>
                <p:nvPr/>
              </p:nvSpPr>
              <p:spPr bwMode="auto">
                <a:xfrm>
                  <a:off x="1390" y="1355"/>
                  <a:ext cx="13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1" name="Text Box 1032"/>
                <p:cNvSpPr txBox="1">
                  <a:spLocks noChangeArrowheads="1"/>
                </p:cNvSpPr>
                <p:nvPr/>
              </p:nvSpPr>
              <p:spPr bwMode="auto">
                <a:xfrm>
                  <a:off x="1502" y="1143"/>
                  <a:ext cx="13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42" name="Text Box 1033"/>
                <p:cNvSpPr txBox="1">
                  <a:spLocks noChangeArrowheads="1"/>
                </p:cNvSpPr>
                <p:nvPr/>
              </p:nvSpPr>
              <p:spPr bwMode="auto">
                <a:xfrm>
                  <a:off x="1615" y="1264"/>
                  <a:ext cx="13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  <p:sp>
            <p:nvSpPr>
              <p:cNvPr id="17" name="Freeform 1034"/>
              <p:cNvSpPr>
                <a:spLocks/>
              </p:cNvSpPr>
              <p:nvPr/>
            </p:nvSpPr>
            <p:spPr bwMode="auto">
              <a:xfrm>
                <a:off x="2003" y="2251"/>
                <a:ext cx="1693" cy="1238"/>
              </a:xfrm>
              <a:custGeom>
                <a:avLst/>
                <a:gdLst>
                  <a:gd name="T0" fmla="*/ 45 w 1693"/>
                  <a:gd name="T1" fmla="*/ 429 h 1238"/>
                  <a:gd name="T2" fmla="*/ 317 w 1693"/>
                  <a:gd name="T3" fmla="*/ 66 h 1238"/>
                  <a:gd name="T4" fmla="*/ 771 w 1693"/>
                  <a:gd name="T5" fmla="*/ 144 h 1238"/>
                  <a:gd name="T6" fmla="*/ 1398 w 1693"/>
                  <a:gd name="T7" fmla="*/ 93 h 1238"/>
                  <a:gd name="T8" fmla="*/ 1361 w 1693"/>
                  <a:gd name="T9" fmla="*/ 701 h 1238"/>
                  <a:gd name="T10" fmla="*/ 1534 w 1693"/>
                  <a:gd name="T11" fmla="*/ 1135 h 1238"/>
                  <a:gd name="T12" fmla="*/ 408 w 1693"/>
                  <a:gd name="T13" fmla="*/ 1200 h 1238"/>
                  <a:gd name="T14" fmla="*/ 45 w 1693"/>
                  <a:gd name="T15" fmla="*/ 837 h 1238"/>
                  <a:gd name="T16" fmla="*/ 45 w 1693"/>
                  <a:gd name="T17" fmla="*/ 429 h 12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3"/>
                  <a:gd name="T28" fmla="*/ 0 h 1238"/>
                  <a:gd name="T29" fmla="*/ 1693 w 1693"/>
                  <a:gd name="T30" fmla="*/ 1238 h 12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3" h="1238">
                    <a:moveTo>
                      <a:pt x="45" y="429"/>
                    </a:moveTo>
                    <a:cubicBezTo>
                      <a:pt x="90" y="301"/>
                      <a:pt x="204" y="81"/>
                      <a:pt x="317" y="66"/>
                    </a:cubicBezTo>
                    <a:cubicBezTo>
                      <a:pt x="430" y="51"/>
                      <a:pt x="591" y="140"/>
                      <a:pt x="771" y="144"/>
                    </a:cubicBezTo>
                    <a:cubicBezTo>
                      <a:pt x="951" y="148"/>
                      <a:pt x="1300" y="0"/>
                      <a:pt x="1398" y="93"/>
                    </a:cubicBezTo>
                    <a:cubicBezTo>
                      <a:pt x="1504" y="153"/>
                      <a:pt x="1390" y="539"/>
                      <a:pt x="1361" y="701"/>
                    </a:cubicBezTo>
                    <a:cubicBezTo>
                      <a:pt x="1384" y="875"/>
                      <a:pt x="1693" y="1052"/>
                      <a:pt x="1534" y="1135"/>
                    </a:cubicBezTo>
                    <a:cubicBezTo>
                      <a:pt x="1375" y="1218"/>
                      <a:pt x="605" y="1238"/>
                      <a:pt x="408" y="1200"/>
                    </a:cubicBezTo>
                    <a:cubicBezTo>
                      <a:pt x="211" y="1162"/>
                      <a:pt x="105" y="965"/>
                      <a:pt x="45" y="837"/>
                    </a:cubicBezTo>
                    <a:cubicBezTo>
                      <a:pt x="45" y="837"/>
                      <a:pt x="0" y="557"/>
                      <a:pt x="45" y="4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200">
                <a:solidFill>
                  <a:srgbClr val="FFCC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1035"/>
              <p:cNvSpPr txBox="1">
                <a:spLocks noChangeArrowheads="1"/>
              </p:cNvSpPr>
              <p:nvPr/>
            </p:nvSpPr>
            <p:spPr bwMode="auto">
              <a:xfrm>
                <a:off x="2237" y="2821"/>
                <a:ext cx="130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19" name="Text Box 1036"/>
              <p:cNvSpPr txBox="1">
                <a:spLocks noChangeArrowheads="1"/>
              </p:cNvSpPr>
              <p:nvPr/>
            </p:nvSpPr>
            <p:spPr bwMode="auto">
              <a:xfrm>
                <a:off x="2511" y="2798"/>
                <a:ext cx="131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0" name="Text Box 1037"/>
              <p:cNvSpPr txBox="1">
                <a:spLocks noChangeArrowheads="1"/>
              </p:cNvSpPr>
              <p:nvPr/>
            </p:nvSpPr>
            <p:spPr bwMode="auto">
              <a:xfrm>
                <a:off x="2626" y="2919"/>
                <a:ext cx="130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1" name="Text Box 1038"/>
              <p:cNvSpPr txBox="1">
                <a:spLocks noChangeArrowheads="1"/>
              </p:cNvSpPr>
              <p:nvPr/>
            </p:nvSpPr>
            <p:spPr bwMode="auto">
              <a:xfrm>
                <a:off x="3098" y="2458"/>
                <a:ext cx="131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2" name="Text Box 1039"/>
              <p:cNvSpPr txBox="1">
                <a:spLocks noChangeArrowheads="1"/>
              </p:cNvSpPr>
              <p:nvPr/>
            </p:nvSpPr>
            <p:spPr bwMode="auto">
              <a:xfrm>
                <a:off x="2729" y="2412"/>
                <a:ext cx="131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3" name="Text Box 1040"/>
              <p:cNvSpPr txBox="1">
                <a:spLocks noChangeArrowheads="1"/>
              </p:cNvSpPr>
              <p:nvPr/>
            </p:nvSpPr>
            <p:spPr bwMode="auto">
              <a:xfrm>
                <a:off x="2841" y="2533"/>
                <a:ext cx="130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4" name="Text Box 1041"/>
              <p:cNvSpPr txBox="1">
                <a:spLocks noChangeArrowheads="1"/>
              </p:cNvSpPr>
              <p:nvPr/>
            </p:nvSpPr>
            <p:spPr bwMode="auto">
              <a:xfrm>
                <a:off x="2806" y="2784"/>
                <a:ext cx="131" cy="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5" name="Text Box 1042"/>
              <p:cNvSpPr txBox="1">
                <a:spLocks noChangeArrowheads="1"/>
              </p:cNvSpPr>
              <p:nvPr/>
            </p:nvSpPr>
            <p:spPr bwMode="auto">
              <a:xfrm>
                <a:off x="2417" y="2412"/>
                <a:ext cx="131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6" name="Text Box 1043"/>
              <p:cNvSpPr txBox="1">
                <a:spLocks noChangeArrowheads="1"/>
              </p:cNvSpPr>
              <p:nvPr/>
            </p:nvSpPr>
            <p:spPr bwMode="auto">
              <a:xfrm>
                <a:off x="3032" y="2692"/>
                <a:ext cx="130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7" name="Text Box 1044"/>
              <p:cNvSpPr txBox="1">
                <a:spLocks noChangeArrowheads="1"/>
              </p:cNvSpPr>
              <p:nvPr/>
            </p:nvSpPr>
            <p:spPr bwMode="auto">
              <a:xfrm>
                <a:off x="3190" y="3003"/>
                <a:ext cx="131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3399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8" name="Text Box 1045"/>
              <p:cNvSpPr txBox="1">
                <a:spLocks noChangeArrowheads="1"/>
              </p:cNvSpPr>
              <p:nvPr/>
            </p:nvSpPr>
            <p:spPr bwMode="auto">
              <a:xfrm>
                <a:off x="2237" y="2549"/>
                <a:ext cx="130" cy="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33CC33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29" name="Text Box 1046"/>
              <p:cNvSpPr txBox="1">
                <a:spLocks noChangeArrowheads="1"/>
              </p:cNvSpPr>
              <p:nvPr/>
            </p:nvSpPr>
            <p:spPr bwMode="auto">
              <a:xfrm>
                <a:off x="2603" y="2988"/>
                <a:ext cx="131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de-DE" sz="4000" b="1">
                    <a:solidFill>
                      <a:srgbClr val="FF3300"/>
                    </a:solidFill>
                    <a:latin typeface="Mistral" pitchFamily="66" charset="0"/>
                  </a:rPr>
                  <a:t>q</a:t>
                </a:r>
              </a:p>
            </p:txBody>
          </p:sp>
          <p:sp>
            <p:nvSpPr>
              <p:cNvPr id="30" name="Freeform 1047"/>
              <p:cNvSpPr>
                <a:spLocks/>
              </p:cNvSpPr>
              <p:nvPr/>
            </p:nvSpPr>
            <p:spPr bwMode="auto">
              <a:xfrm>
                <a:off x="1973" y="2213"/>
                <a:ext cx="1693" cy="1308"/>
              </a:xfrm>
              <a:custGeom>
                <a:avLst/>
                <a:gdLst>
                  <a:gd name="T0" fmla="*/ 45 w 1693"/>
                  <a:gd name="T1" fmla="*/ 429 h 1238"/>
                  <a:gd name="T2" fmla="*/ 317 w 1693"/>
                  <a:gd name="T3" fmla="*/ 66 h 1238"/>
                  <a:gd name="T4" fmla="*/ 771 w 1693"/>
                  <a:gd name="T5" fmla="*/ 144 h 1238"/>
                  <a:gd name="T6" fmla="*/ 1398 w 1693"/>
                  <a:gd name="T7" fmla="*/ 93 h 1238"/>
                  <a:gd name="T8" fmla="*/ 1361 w 1693"/>
                  <a:gd name="T9" fmla="*/ 701 h 1238"/>
                  <a:gd name="T10" fmla="*/ 1534 w 1693"/>
                  <a:gd name="T11" fmla="*/ 1135 h 1238"/>
                  <a:gd name="T12" fmla="*/ 408 w 1693"/>
                  <a:gd name="T13" fmla="*/ 1200 h 1238"/>
                  <a:gd name="T14" fmla="*/ 45 w 1693"/>
                  <a:gd name="T15" fmla="*/ 837 h 1238"/>
                  <a:gd name="T16" fmla="*/ 45 w 1693"/>
                  <a:gd name="T17" fmla="*/ 429 h 12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3"/>
                  <a:gd name="T28" fmla="*/ 0 h 1238"/>
                  <a:gd name="T29" fmla="*/ 1693 w 1693"/>
                  <a:gd name="T30" fmla="*/ 1238 h 12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3" h="1238">
                    <a:moveTo>
                      <a:pt x="45" y="429"/>
                    </a:moveTo>
                    <a:cubicBezTo>
                      <a:pt x="90" y="301"/>
                      <a:pt x="204" y="81"/>
                      <a:pt x="317" y="66"/>
                    </a:cubicBezTo>
                    <a:cubicBezTo>
                      <a:pt x="430" y="51"/>
                      <a:pt x="591" y="140"/>
                      <a:pt x="771" y="144"/>
                    </a:cubicBezTo>
                    <a:cubicBezTo>
                      <a:pt x="951" y="148"/>
                      <a:pt x="1300" y="0"/>
                      <a:pt x="1398" y="93"/>
                    </a:cubicBezTo>
                    <a:cubicBezTo>
                      <a:pt x="1504" y="153"/>
                      <a:pt x="1390" y="539"/>
                      <a:pt x="1361" y="701"/>
                    </a:cubicBezTo>
                    <a:cubicBezTo>
                      <a:pt x="1384" y="875"/>
                      <a:pt x="1693" y="1052"/>
                      <a:pt x="1534" y="1135"/>
                    </a:cubicBezTo>
                    <a:cubicBezTo>
                      <a:pt x="1375" y="1218"/>
                      <a:pt x="605" y="1238"/>
                      <a:pt x="408" y="1200"/>
                    </a:cubicBezTo>
                    <a:cubicBezTo>
                      <a:pt x="211" y="1162"/>
                      <a:pt x="105" y="965"/>
                      <a:pt x="45" y="837"/>
                    </a:cubicBezTo>
                    <a:cubicBezTo>
                      <a:pt x="45" y="837"/>
                      <a:pt x="0" y="557"/>
                      <a:pt x="45" y="429"/>
                    </a:cubicBezTo>
                    <a:close/>
                  </a:path>
                </a:pathLst>
              </a:custGeom>
              <a:noFill/>
              <a:ln w="76200">
                <a:solidFill>
                  <a:srgbClr val="E8D66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048"/>
              <p:cNvSpPr>
                <a:spLocks/>
              </p:cNvSpPr>
              <p:nvPr/>
            </p:nvSpPr>
            <p:spPr bwMode="auto">
              <a:xfrm>
                <a:off x="1959" y="2168"/>
                <a:ext cx="1693" cy="1398"/>
              </a:xfrm>
              <a:custGeom>
                <a:avLst/>
                <a:gdLst>
                  <a:gd name="T0" fmla="*/ 45 w 1693"/>
                  <a:gd name="T1" fmla="*/ 429 h 1238"/>
                  <a:gd name="T2" fmla="*/ 317 w 1693"/>
                  <a:gd name="T3" fmla="*/ 66 h 1238"/>
                  <a:gd name="T4" fmla="*/ 771 w 1693"/>
                  <a:gd name="T5" fmla="*/ 144 h 1238"/>
                  <a:gd name="T6" fmla="*/ 1398 w 1693"/>
                  <a:gd name="T7" fmla="*/ 93 h 1238"/>
                  <a:gd name="T8" fmla="*/ 1361 w 1693"/>
                  <a:gd name="T9" fmla="*/ 701 h 1238"/>
                  <a:gd name="T10" fmla="*/ 1534 w 1693"/>
                  <a:gd name="T11" fmla="*/ 1135 h 1238"/>
                  <a:gd name="T12" fmla="*/ 408 w 1693"/>
                  <a:gd name="T13" fmla="*/ 1200 h 1238"/>
                  <a:gd name="T14" fmla="*/ 45 w 1693"/>
                  <a:gd name="T15" fmla="*/ 837 h 1238"/>
                  <a:gd name="T16" fmla="*/ 45 w 1693"/>
                  <a:gd name="T17" fmla="*/ 429 h 12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3"/>
                  <a:gd name="T28" fmla="*/ 0 h 1238"/>
                  <a:gd name="T29" fmla="*/ 1693 w 1693"/>
                  <a:gd name="T30" fmla="*/ 1238 h 12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3" h="1238">
                    <a:moveTo>
                      <a:pt x="45" y="429"/>
                    </a:moveTo>
                    <a:cubicBezTo>
                      <a:pt x="90" y="301"/>
                      <a:pt x="204" y="81"/>
                      <a:pt x="317" y="66"/>
                    </a:cubicBezTo>
                    <a:cubicBezTo>
                      <a:pt x="430" y="51"/>
                      <a:pt x="591" y="140"/>
                      <a:pt x="771" y="144"/>
                    </a:cubicBezTo>
                    <a:cubicBezTo>
                      <a:pt x="951" y="148"/>
                      <a:pt x="1300" y="0"/>
                      <a:pt x="1398" y="93"/>
                    </a:cubicBezTo>
                    <a:cubicBezTo>
                      <a:pt x="1504" y="153"/>
                      <a:pt x="1390" y="539"/>
                      <a:pt x="1361" y="701"/>
                    </a:cubicBezTo>
                    <a:cubicBezTo>
                      <a:pt x="1384" y="875"/>
                      <a:pt x="1693" y="1052"/>
                      <a:pt x="1534" y="1135"/>
                    </a:cubicBezTo>
                    <a:cubicBezTo>
                      <a:pt x="1375" y="1218"/>
                      <a:pt x="605" y="1238"/>
                      <a:pt x="408" y="1200"/>
                    </a:cubicBezTo>
                    <a:cubicBezTo>
                      <a:pt x="211" y="1162"/>
                      <a:pt x="105" y="965"/>
                      <a:pt x="45" y="837"/>
                    </a:cubicBezTo>
                    <a:cubicBezTo>
                      <a:pt x="45" y="837"/>
                      <a:pt x="0" y="557"/>
                      <a:pt x="45" y="429"/>
                    </a:cubicBezTo>
                    <a:close/>
                  </a:path>
                </a:pathLst>
              </a:custGeom>
              <a:noFill/>
              <a:ln w="76200">
                <a:solidFill>
                  <a:srgbClr val="E8D66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" name="Group 1049"/>
              <p:cNvGrpSpPr>
                <a:grpSpLocks/>
              </p:cNvGrpSpPr>
              <p:nvPr/>
            </p:nvGrpSpPr>
            <p:grpSpPr bwMode="auto">
              <a:xfrm>
                <a:off x="3552" y="2047"/>
                <a:ext cx="981" cy="953"/>
                <a:chOff x="3552" y="2047"/>
                <a:chExt cx="981" cy="953"/>
              </a:xfrm>
            </p:grpSpPr>
            <p:grpSp>
              <p:nvGrpSpPr>
                <p:cNvPr id="33" name="Group 1050"/>
                <p:cNvGrpSpPr>
                  <a:grpSpLocks/>
                </p:cNvGrpSpPr>
                <p:nvPr/>
              </p:nvGrpSpPr>
              <p:grpSpPr bwMode="auto">
                <a:xfrm>
                  <a:off x="3552" y="2047"/>
                  <a:ext cx="981" cy="953"/>
                  <a:chOff x="3923" y="2341"/>
                  <a:chExt cx="981" cy="953"/>
                </a:xfrm>
              </p:grpSpPr>
              <p:sp>
                <p:nvSpPr>
                  <p:cNvPr id="37" name="Oval 1051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341"/>
                    <a:ext cx="981" cy="953"/>
                  </a:xfrm>
                  <a:prstGeom prst="ellipse">
                    <a:avLst/>
                  </a:prstGeom>
                  <a:solidFill>
                    <a:srgbClr val="F0D57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Oval 1052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2554"/>
                    <a:ext cx="553" cy="52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" name="Text Box 1053"/>
                <p:cNvSpPr txBox="1">
                  <a:spLocks noChangeArrowheads="1"/>
                </p:cNvSpPr>
                <p:nvPr/>
              </p:nvSpPr>
              <p:spPr bwMode="auto">
                <a:xfrm>
                  <a:off x="3862" y="2376"/>
                  <a:ext cx="13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FF3300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35" name="Text Box 1054"/>
                <p:cNvSpPr txBox="1">
                  <a:spLocks noChangeArrowheads="1"/>
                </p:cNvSpPr>
                <p:nvPr/>
              </p:nvSpPr>
              <p:spPr bwMode="auto">
                <a:xfrm>
                  <a:off x="3974" y="2163"/>
                  <a:ext cx="13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3399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  <p:sp>
              <p:nvSpPr>
                <p:cNvPr id="36" name="Text Box 1055"/>
                <p:cNvSpPr txBox="1">
                  <a:spLocks noChangeArrowheads="1"/>
                </p:cNvSpPr>
                <p:nvPr/>
              </p:nvSpPr>
              <p:spPr bwMode="auto">
                <a:xfrm>
                  <a:off x="4087" y="2285"/>
                  <a:ext cx="13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r>
                    <a:rPr lang="de-DE" sz="4000" b="1">
                      <a:solidFill>
                        <a:srgbClr val="33CC33"/>
                      </a:solidFill>
                      <a:latin typeface="Mistral" pitchFamily="66" charset="0"/>
                    </a:rPr>
                    <a:t>q</a:t>
                  </a:r>
                </a:p>
              </p:txBody>
            </p:sp>
          </p:grpSp>
        </p:grpSp>
        <p:grpSp>
          <p:nvGrpSpPr>
            <p:cNvPr id="6" name="Group 1056"/>
            <p:cNvGrpSpPr>
              <a:grpSpLocks/>
            </p:cNvGrpSpPr>
            <p:nvPr/>
          </p:nvGrpSpPr>
          <p:grpSpPr bwMode="auto">
            <a:xfrm>
              <a:off x="1270" y="663"/>
              <a:ext cx="3424" cy="3439"/>
              <a:chOff x="1837" y="663"/>
              <a:chExt cx="3424" cy="3439"/>
            </a:xfrm>
          </p:grpSpPr>
          <p:sp>
            <p:nvSpPr>
              <p:cNvPr id="9" name="Rectangle 1057"/>
              <p:cNvSpPr>
                <a:spLocks noChangeArrowheads="1"/>
              </p:cNvSpPr>
              <p:nvPr/>
            </p:nvSpPr>
            <p:spPr bwMode="auto">
              <a:xfrm>
                <a:off x="4740" y="769"/>
                <a:ext cx="521" cy="319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1058"/>
              <p:cNvSpPr>
                <a:spLocks noChangeArrowheads="1"/>
              </p:cNvSpPr>
              <p:nvPr/>
            </p:nvSpPr>
            <p:spPr bwMode="auto">
              <a:xfrm>
                <a:off x="2313" y="3649"/>
                <a:ext cx="2654" cy="4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1059"/>
              <p:cNvSpPr>
                <a:spLocks noChangeArrowheads="1"/>
              </p:cNvSpPr>
              <p:nvPr/>
            </p:nvSpPr>
            <p:spPr bwMode="auto">
              <a:xfrm>
                <a:off x="2358" y="663"/>
                <a:ext cx="2564" cy="45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1060"/>
              <p:cNvSpPr>
                <a:spLocks noChangeArrowheads="1"/>
              </p:cNvSpPr>
              <p:nvPr/>
            </p:nvSpPr>
            <p:spPr bwMode="auto">
              <a:xfrm>
                <a:off x="1837" y="791"/>
                <a:ext cx="521" cy="319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AutoShape 1061"/>
            <p:cNvSpPr>
              <a:spLocks noChangeArrowheads="1"/>
            </p:cNvSpPr>
            <p:nvPr/>
          </p:nvSpPr>
          <p:spPr bwMode="auto">
            <a:xfrm>
              <a:off x="544" y="1978"/>
              <a:ext cx="953" cy="794"/>
            </a:xfrm>
            <a:prstGeom prst="rightArrow">
              <a:avLst>
                <a:gd name="adj1" fmla="val 50000"/>
                <a:gd name="adj2" fmla="val 30006"/>
              </a:avLst>
            </a:prstGeom>
            <a:solidFill>
              <a:srgbClr val="BBE0E3"/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62"/>
            <p:cNvSpPr>
              <a:spLocks noChangeArrowheads="1"/>
            </p:cNvSpPr>
            <p:nvPr/>
          </p:nvSpPr>
          <p:spPr bwMode="auto">
            <a:xfrm flipH="1">
              <a:off x="4399" y="1967"/>
              <a:ext cx="953" cy="794"/>
            </a:xfrm>
            <a:prstGeom prst="rightArrow">
              <a:avLst>
                <a:gd name="adj1" fmla="val 50000"/>
                <a:gd name="adj2" fmla="val 30006"/>
              </a:avLst>
            </a:prstGeom>
            <a:solidFill>
              <a:srgbClr val="BBE0E3"/>
            </a:solidFill>
            <a:ln w="381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357554" y="1428736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Bag fusion </a:t>
            </a:r>
            <a:r>
              <a:rPr lang="de-DE" dirty="0" smtClean="0">
                <a:sym typeface="Wingdings"/>
              </a:rPr>
              <a:t>  1st order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 Standard">
  <a:themeElements>
    <a:clrScheme name="IKF-Frankfu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KF-Frankfu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KF-Frankfu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F-Frankfu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F-Frankfu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F-Frankfu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F-Frankfu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KF-Frankfu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KF-Frankfu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KF-Frankfu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KF-Frankfu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KF-Frankfu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KF-Frankfu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KF-Frankfu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 Standard</Template>
  <TotalTime>0</TotalTime>
  <Words>598</Words>
  <Application>Microsoft Office PowerPoint</Application>
  <PresentationFormat>On-screen Show (4:3)</PresentationFormat>
  <Paragraphs>239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Uni Standard</vt:lpstr>
      <vt:lpstr>Equation</vt:lpstr>
      <vt:lpstr>Nuclear Matter Physics at SIS100, GSI, April 2009</vt:lpstr>
      <vt:lpstr>Slide 2</vt:lpstr>
      <vt:lpstr>20 years of dileptons from HI collisions</vt:lpstr>
      <vt:lpstr>Restoration of SBcS</vt:lpstr>
      <vt:lpstr>The phase diagram of nuclear matter</vt:lpstr>
      <vt:lpstr>Ignorant  interpretation (Cloudy Bag Model)</vt:lpstr>
      <vt:lpstr>T  Tc , mB ~ 0</vt:lpstr>
      <vt:lpstr>T &lt;&lt; Tc ,  finite mB</vt:lpstr>
      <vt:lpstr>T &lt;&lt; Tc ,  finite mB</vt:lpstr>
      <vt:lpstr>Phase diagram from large Nc</vt:lpstr>
      <vt:lpstr>Role of freeze-out line.</vt:lpstr>
      <vt:lpstr>Observable I</vt:lpstr>
      <vt:lpstr>Observable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Matter Physics at SIS100, GSI, April 2009</dc:title>
  <dc:creator>Joachim Stroth</dc:creator>
  <cp:lastModifiedBy>Joachim Stroth</cp:lastModifiedBy>
  <cp:revision>10</cp:revision>
  <dcterms:created xsi:type="dcterms:W3CDTF">2009-04-26T08:25:52Z</dcterms:created>
  <dcterms:modified xsi:type="dcterms:W3CDTF">2009-04-27T07:59:21Z</dcterms:modified>
</cp:coreProperties>
</file>