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8" r:id="rId4"/>
    <p:sldId id="262" r:id="rId5"/>
    <p:sldId id="259" r:id="rId6"/>
    <p:sldId id="278" r:id="rId7"/>
    <p:sldId id="260" r:id="rId8"/>
    <p:sldId id="264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3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22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Bitstream Vera Sans" charset="0"/>
                <a:cs typeface="Bitstream Vera Sans" charset="0"/>
              </a:defRPr>
            </a:lvl1pPr>
          </a:lstStyle>
          <a:p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22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Bitstream Vera Sans" charset="0"/>
                <a:cs typeface="Bitstream Vera Sans" charset="0"/>
              </a:defRPr>
            </a:lvl1pPr>
          </a:lstStyle>
          <a:p>
            <a:endParaRPr lang="en-GB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2475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Bitstream Vera Sans" charset="0"/>
                <a:cs typeface="Bitstream Vera Sans" charset="0"/>
              </a:defRPr>
            </a:lvl1pPr>
          </a:lstStyle>
          <a:p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Bitstream Vera Sans" charset="0"/>
                <a:cs typeface="Bitstream Vera Sans" charset="0"/>
              </a:defRPr>
            </a:lvl1pPr>
          </a:lstStyle>
          <a:p>
            <a:fld id="{7EE5607A-EDD3-4AAC-9461-619B61F301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1A14CB-2851-4276-857D-CD25D8B928C4}" type="slidenum">
              <a:rPr lang="en-GB"/>
              <a:pPr/>
              <a:t>1</a:t>
            </a:fld>
            <a:endParaRPr lang="en-GB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8B8B5-EB1E-4B77-B3CF-E5BD4C46EC02}" type="slidenum">
              <a:rPr lang="en-GB"/>
              <a:pPr/>
              <a:t>10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F64F31-B0C4-4B1F-8F96-93EA0A0486EE}" type="slidenum">
              <a:rPr lang="en-GB"/>
              <a:pPr/>
              <a:t>12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37444D-C535-4E7C-8121-8190922F40E9}" type="slidenum">
              <a:rPr lang="en-GB"/>
              <a:pPr/>
              <a:t>13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C97E5E-39B9-4E13-84B1-1DFD85D6D03A}" type="slidenum">
              <a:rPr lang="en-GB"/>
              <a:pPr/>
              <a:t>14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F244A8-030E-4CF7-8D63-5DA23CB06875}" type="slidenum">
              <a:rPr lang="en-GB" sz="120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pPr algn="r"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BCCC383-A540-4866-89FF-834B4E49A956}" type="slidenum">
              <a:rPr lang="en-GB" sz="1200">
                <a:solidFill>
                  <a:srgbClr val="000000"/>
                </a:solidFill>
                <a:latin typeface="Calibri" pitchFamily="32" charset="0"/>
                <a:ea typeface="Bitstream Vera Sans" charset="0"/>
                <a:cs typeface="Bitstream Vera Sans" charset="0"/>
              </a:rPr>
              <a:pPr algn="r">
                <a:lnSpc>
                  <a:spcPct val="100000"/>
                </a:lnSpc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latin typeface="Calibri" pitchFamily="32" charset="0"/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2080C-B1A3-4071-B3E3-08B9AE956CCB}" type="slidenum">
              <a:rPr lang="en-GB"/>
              <a:pPr/>
              <a:t>15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4234EF-C2A1-42E8-94A3-45AFEE1D32A9}" type="slidenum">
              <a:rPr lang="en-GB"/>
              <a:pPr/>
              <a:t>16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C97E5E-39B9-4E13-84B1-1DFD85D6D03A}" type="slidenum">
              <a:rPr lang="en-GB"/>
              <a:pPr/>
              <a:t>2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F244A8-030E-4CF7-8D63-5DA23CB06875}" type="slidenum">
              <a:rPr lang="en-GB" sz="120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pPr algn="r"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BCCC383-A540-4866-89FF-834B4E49A956}" type="slidenum">
              <a:rPr lang="en-GB" sz="1200">
                <a:solidFill>
                  <a:srgbClr val="000000"/>
                </a:solidFill>
                <a:latin typeface="Calibri" pitchFamily="32" charset="0"/>
                <a:ea typeface="Bitstream Vera Sans" charset="0"/>
                <a:cs typeface="Bitstream Vera Sans" charset="0"/>
              </a:rPr>
              <a:pPr algn="r">
                <a:lnSpc>
                  <a:spcPct val="100000"/>
                </a:lnSpc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latin typeface="Calibri" pitchFamily="32" charset="0"/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C14555-D819-4D00-A44A-E9FDE08ADA6B}" type="slidenum">
              <a:rPr lang="en-GB"/>
              <a:pPr/>
              <a:t>3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9D8ED88-035E-4943-B9FD-B6C75EF34DED}" type="slidenum">
              <a:rPr lang="en-GB" sz="120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pPr algn="r"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2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A6C6426-D3C9-4AAF-86C2-A6E515CB94AF}" type="slidenum">
              <a:rPr lang="en-GB" sz="1200">
                <a:solidFill>
                  <a:srgbClr val="000000"/>
                </a:solidFill>
                <a:latin typeface="Calibri" pitchFamily="32" charset="0"/>
                <a:ea typeface="Bitstream Vera Sans" charset="0"/>
                <a:cs typeface="Bitstream Vera Sans" charset="0"/>
              </a:rPr>
              <a:pPr algn="r">
                <a:lnSpc>
                  <a:spcPct val="100000"/>
                </a:lnSpc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Calibri" pitchFamily="32" charset="0"/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772A43-DF8D-4A9A-9644-CDD26F789B2F}" type="slidenum">
              <a:rPr lang="en-GB"/>
              <a:pPr/>
              <a:t>4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544D06-4225-4B8A-B620-729FA4BBEDCC}" type="slidenum">
              <a:rPr lang="en-GB"/>
              <a:pPr/>
              <a:t>5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198A1A-E242-40BD-9CFA-5B69CE6CEBF0}" type="slidenum">
              <a:rPr lang="en-GB"/>
              <a:pPr/>
              <a:t>6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2080C-B1A3-4071-B3E3-08B9AE956CCB}" type="slidenum">
              <a:rPr lang="en-GB"/>
              <a:pPr/>
              <a:t>7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8B7756-7C63-4BB7-A64C-84E41CC21AE9}" type="slidenum">
              <a:rPr lang="en-GB"/>
              <a:pPr/>
              <a:t>8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6AE7CD-927D-4C2C-AFE2-2C431E044339}" type="slidenum">
              <a:rPr lang="en-GB"/>
              <a:pPr/>
              <a:t>9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F061D8-479A-4A4A-A6C0-94C1BCF518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FBC82D-D2FB-438B-8A54-69B4B7E7E8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54225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345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989657-BF52-4E1B-95F3-A2D7C5F28F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075" cy="1138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4075" cy="5191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6075" cy="471488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4075" cy="471488"/>
          </a:xfrm>
        </p:spPr>
        <p:txBody>
          <a:bodyPr/>
          <a:lstStyle>
            <a:lvl1pPr>
              <a:defRPr/>
            </a:lvl1pPr>
          </a:lstStyle>
          <a:p>
            <a:fld id="{C8E6BB6A-D39F-4C20-9D4E-3E08D1D4BA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AF4068-915B-44EA-82FA-B477856A2D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FACD7D-C600-46E4-A2A4-4CEB6B7576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4AFFA4-8A47-4D3E-92EB-B1ADB37403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14DF1C-8A07-4E02-B73A-1F490BC092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15F55D-9687-4EFF-AA31-FF80C77339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D6694A-1A08-4026-8C3A-09AAD2A983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27FC1B-BCA7-4EFA-BF7D-986C700F12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F046A3-AC71-4F30-A6CE-63E9350801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0075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407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6075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4075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F59B1F6B-4B23-4867-BCFC-73E0DC61FFE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2pPr>
      <a:lvl3pPr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3pPr>
      <a:lvl4pPr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4pPr>
      <a:lvl5pPr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5pPr>
      <a:lvl6pPr marL="4572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6pPr>
      <a:lvl7pPr marL="9144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7pPr>
      <a:lvl8pPr marL="13716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8pPr>
      <a:lvl9pPr marL="18288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Bitstream Vera Sans" charset="0"/>
          <a:cs typeface="Bitstream Vera Sans" charset="0"/>
        </a:defRPr>
      </a:lvl9pPr>
    </p:titleStyle>
    <p:bodyStyle>
      <a:lvl1pPr marL="333375" indent="-333375" algn="l" defTabSz="457200" rtl="0" fontAlgn="base">
        <a:lnSpc>
          <a:spcPct val="66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3425" indent="-276225" algn="l" defTabSz="457200" rtl="0" fontAlgn="base">
        <a:lnSpc>
          <a:spcPct val="66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6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3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4357EF-7FF6-444F-B712-AE049FB1C3DB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01000" cy="1371600"/>
          </a:xfrm>
          <a:solidFill>
            <a:srgbClr val="CCCCFF"/>
          </a:solidFill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CC33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dirty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Feasibility of </a:t>
            </a:r>
            <a:r>
              <a:rPr lang="en-GB" sz="3600" dirty="0" smtClean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J/</a:t>
            </a:r>
            <a:r>
              <a:rPr lang="el-GR" sz="3600" dirty="0" smtClean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ψ</a:t>
            </a:r>
            <a:r>
              <a:rPr lang="en-GB" sz="3600" dirty="0" smtClean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ndard Symbols L" charset="2"/>
              </a:rPr>
              <a:t> </a:t>
            </a:r>
            <a:r>
              <a:rPr lang="en-GB" sz="3600" dirty="0" smtClean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 </a:t>
            </a:r>
            <a:r>
              <a:rPr lang="en-GB" sz="3600" dirty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3600" dirty="0" err="1" smtClean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p+A</a:t>
            </a:r>
            <a:r>
              <a:rPr lang="en-GB" sz="3600" dirty="0" smtClean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3600" dirty="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collision @ 25GeV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200400"/>
            <a:ext cx="6400800" cy="28194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u="sng" dirty="0" err="1" smtClean="0">
                <a:solidFill>
                  <a:schemeClr val="accent2"/>
                </a:solidFill>
              </a:rPr>
              <a:t>Partha</a:t>
            </a:r>
            <a:r>
              <a:rPr lang="en-GB" sz="2400" b="1" u="sng" dirty="0" smtClean="0">
                <a:solidFill>
                  <a:schemeClr val="accent2"/>
                </a:solidFill>
              </a:rPr>
              <a:t> </a:t>
            </a:r>
            <a:r>
              <a:rPr lang="en-GB" sz="2400" b="1" u="sng" dirty="0" err="1" smtClean="0">
                <a:solidFill>
                  <a:schemeClr val="accent2"/>
                </a:solidFill>
              </a:rPr>
              <a:t>Pratim</a:t>
            </a:r>
            <a:r>
              <a:rPr lang="en-GB" sz="2400" b="1" u="sng" dirty="0" smtClean="0">
                <a:solidFill>
                  <a:schemeClr val="accent2"/>
                </a:solidFill>
              </a:rPr>
              <a:t> </a:t>
            </a:r>
            <a:r>
              <a:rPr lang="en-GB" sz="2400" b="1" u="sng" dirty="0" err="1" smtClean="0">
                <a:solidFill>
                  <a:schemeClr val="accent2"/>
                </a:solidFill>
              </a:rPr>
              <a:t>Bhaduri</a:t>
            </a:r>
            <a:r>
              <a:rPr lang="en-GB" sz="2400" b="1" u="sng" dirty="0" smtClean="0">
                <a:solidFill>
                  <a:schemeClr val="accent2"/>
                </a:solidFill>
              </a:rPr>
              <a:t>  </a:t>
            </a:r>
            <a:r>
              <a:rPr lang="en-GB" sz="2400" b="1" dirty="0" smtClean="0">
                <a:solidFill>
                  <a:schemeClr val="accent2"/>
                </a:solidFill>
              </a:rPr>
              <a:t>(VECC)</a:t>
            </a:r>
          </a:p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solidFill>
                  <a:schemeClr val="accent2"/>
                </a:solidFill>
              </a:rPr>
              <a:t>Anand</a:t>
            </a:r>
            <a:r>
              <a:rPr lang="en-GB" sz="2400" b="1" dirty="0" smtClean="0">
                <a:solidFill>
                  <a:schemeClr val="accent2"/>
                </a:solidFill>
              </a:rPr>
              <a:t> Kumar </a:t>
            </a:r>
            <a:r>
              <a:rPr lang="en-GB" sz="2400" b="1" dirty="0" err="1" smtClean="0">
                <a:solidFill>
                  <a:schemeClr val="accent2"/>
                </a:solidFill>
              </a:rPr>
              <a:t>Dubey</a:t>
            </a:r>
            <a:r>
              <a:rPr lang="en-GB" sz="2400" b="1" dirty="0" smtClean="0">
                <a:solidFill>
                  <a:schemeClr val="accent2"/>
                </a:solidFill>
              </a:rPr>
              <a:t>  (VECC)</a:t>
            </a:r>
          </a:p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smtClean="0">
                <a:solidFill>
                  <a:schemeClr val="accent2"/>
                </a:solidFill>
              </a:rPr>
              <a:t>S. </a:t>
            </a:r>
            <a:r>
              <a:rPr lang="en-GB" sz="2400" b="1" dirty="0" err="1" smtClean="0">
                <a:solidFill>
                  <a:schemeClr val="accent2"/>
                </a:solidFill>
              </a:rPr>
              <a:t>Chattopadhyay</a:t>
            </a:r>
            <a:r>
              <a:rPr lang="en-GB" sz="2400" b="1" dirty="0" smtClean="0">
                <a:solidFill>
                  <a:schemeClr val="accent2"/>
                </a:solidFill>
              </a:rPr>
              <a:t>  (VECC)</a:t>
            </a:r>
          </a:p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 smtClean="0">
                <a:solidFill>
                  <a:schemeClr val="accent2"/>
                </a:solidFill>
              </a:rPr>
              <a:t>Arun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</a:rPr>
              <a:t>Prakash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smtClean="0">
                <a:solidFill>
                  <a:schemeClr val="accent2"/>
                </a:solidFill>
              </a:rPr>
              <a:t> (BHU)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0516EEE-5A94-42C6-BCA7-099923D06AE1}" type="slidenum">
              <a:rPr lang="en-GB"/>
              <a:pPr/>
              <a:t>10</a:t>
            </a:fld>
            <a:endParaRPr lang="en-GB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629400" cy="830262"/>
          </a:xfrm>
          <a:solidFill>
            <a:srgbClr val="E6FF00"/>
          </a:solidFill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Summary &amp; Future Plans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6800" y="1219200"/>
            <a:ext cx="7086600" cy="5105400"/>
          </a:xfrm>
          <a:prstGeom prst="rect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First estimates of reconstruction efficiency of J/y in SIS100 clearly shows the feasibility of </a:t>
            </a:r>
            <a:r>
              <a:rPr lang="en-GB" sz="2000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measurement</a:t>
            </a: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solidFill>
                <a:schemeClr val="accent2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FF"/>
                </a:solidFill>
                <a:ea typeface="Bitstream Vera Sans" charset="0"/>
                <a:cs typeface="Bitstream Vera Sans" charset="0"/>
              </a:rPr>
              <a:t>Much </a:t>
            </a:r>
            <a:r>
              <a:rPr lang="en-GB" sz="2000" dirty="0" smtClean="0">
                <a:solidFill>
                  <a:srgbClr val="0000FF"/>
                </a:solidFill>
                <a:ea typeface="Bitstream Vera Sans" charset="0"/>
                <a:cs typeface="Bitstream Vera Sans" charset="0"/>
              </a:rPr>
              <a:t>less background in </a:t>
            </a:r>
            <a:r>
              <a:rPr lang="en-GB" sz="2000" dirty="0" err="1" smtClean="0">
                <a:solidFill>
                  <a:srgbClr val="0000FF"/>
                </a:solidFill>
                <a:ea typeface="Bitstream Vera Sans" charset="0"/>
                <a:cs typeface="Bitstream Vera Sans" charset="0"/>
              </a:rPr>
              <a:t>pA</a:t>
            </a:r>
            <a:r>
              <a:rPr lang="en-GB" sz="2000" dirty="0" smtClean="0">
                <a:solidFill>
                  <a:srgbClr val="0000FF"/>
                </a:solidFill>
                <a:ea typeface="Bitstream Vera Sans" charset="0"/>
                <a:cs typeface="Bitstream Vera Sans" charset="0"/>
              </a:rPr>
              <a:t> owing to the typical geometrical</a:t>
            </a: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FF"/>
                </a:solidFill>
                <a:ea typeface="Bitstream Vera Sans" charset="0"/>
                <a:cs typeface="Bitstream Vera Sans" charset="0"/>
              </a:rPr>
              <a:t> acceptance</a:t>
            </a:r>
            <a:endParaRPr lang="en-GB" sz="2000" dirty="0" smtClean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A </a:t>
            </a:r>
            <a:r>
              <a:rPr lang="en-GB" sz="2000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START VERSION </a:t>
            </a:r>
            <a:r>
              <a:rPr lang="en-GB" sz="2000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geometry  of MUCH with 9 stations implemented. preliminary comparison conveys similar reconstruction efficiency. More study underway. </a:t>
            </a:r>
            <a:endParaRPr lang="en-GB" sz="2000" dirty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Estimation of background &amp; calculation of S/B ratio will be done</a:t>
            </a: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Transport models (HSD) will </a:t>
            </a:r>
            <a:r>
              <a:rPr lang="en-GB" sz="2000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be implemented </a:t>
            </a:r>
            <a:r>
              <a:rPr lang="en-GB" sz="2000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to include the system asymmetry in production of signal </a:t>
            </a:r>
            <a:r>
              <a:rPr lang="en-GB" sz="2000" dirty="0" err="1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muons</a:t>
            </a:r>
            <a:r>
              <a:rPr lang="en-GB" sz="2000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.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dirty="0">
              <a:solidFill>
                <a:srgbClr val="FF00FF"/>
              </a:solidFill>
              <a:ea typeface="Bitstream Vera Sans" charset="0"/>
              <a:cs typeface="Bitstream Vera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dirty="0">
              <a:solidFill>
                <a:srgbClr val="FF00FF"/>
              </a:solidFill>
              <a:ea typeface="Bitstream Vera Sans" charset="0"/>
              <a:cs typeface="Bitstream Vera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0075" cy="1138237"/>
          </a:xfrm>
        </p:spPr>
        <p:txBody>
          <a:bodyPr/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BACKUPS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815F55D-9687-4EFF-AA31-FF80C77339E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BE46C58-8B9D-41DD-ABAB-AC3624C45AF7}" type="slidenum">
              <a:rPr lang="en-GB"/>
              <a:pPr/>
              <a:t>12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5257800" cy="685800"/>
          </a:xfrm>
          <a:solidFill>
            <a:srgbClr val="FFFFCC"/>
          </a:solidFill>
          <a:ln/>
        </p:spPr>
        <p:txBody>
          <a:bodyPr lIns="91440" tIns="45720" rIns="91440" bIns="45720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>
                <a:solidFill>
                  <a:srgbClr val="660066"/>
                </a:solidFill>
              </a:rPr>
              <a:t>UrQMD (background)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14425"/>
            <a:ext cx="4114800" cy="2544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143000"/>
            <a:ext cx="45720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886200"/>
            <a:ext cx="45720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3E67FC7-724B-4C7A-A05E-5AD4598A8855}" type="slidenum">
              <a:rPr lang="en-GB"/>
              <a:pPr/>
              <a:t>13</a:t>
            </a:fld>
            <a:endParaRPr lang="en-GB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57400" y="319088"/>
            <a:ext cx="5486400" cy="596900"/>
          </a:xfrm>
          <a:solidFill>
            <a:srgbClr val="00FFFF"/>
          </a:solidFill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err="1"/>
              <a:t>UrQMD</a:t>
            </a:r>
            <a:r>
              <a:rPr lang="en-GB" sz="3200" dirty="0"/>
              <a:t> (background</a:t>
            </a:r>
            <a:r>
              <a:rPr lang="en-GB" sz="3200" dirty="0" smtClean="0"/>
              <a:t>)– start version geometry</a:t>
            </a:r>
            <a:endParaRPr lang="en-GB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38862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143000"/>
            <a:ext cx="41148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086225"/>
            <a:ext cx="4572000" cy="2544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590E041-0B1E-42DB-A5DF-693FF24859FB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057400" y="274638"/>
            <a:ext cx="5029200" cy="639762"/>
          </a:xfrm>
          <a:prstGeom prst="rect">
            <a:avLst/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00CC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Bitstream Vera Sans" charset="0"/>
                <a:cs typeface="Bitstream Vera Sans" charset="0"/>
              </a:rPr>
              <a:t>Motivation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47FF"/>
                </a:solidFill>
                <a:ea typeface="Bitstream Vera Sans" charset="0"/>
                <a:cs typeface="Bitstream Vera Sans" charset="0"/>
              </a:rPr>
              <a:t>Aim of  the relativistic heavy-ion collisions is to study the onset of de-confinement and the properties of the de-confined media in the laboratory. </a:t>
            </a: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>
              <a:solidFill>
                <a:srgbClr val="0047FF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993366"/>
                </a:solidFill>
                <a:ea typeface="Bitstream Vera Sans" charset="0"/>
                <a:cs typeface="Bitstream Vera Sans" charset="0"/>
              </a:rPr>
              <a:t>Necessary  to define   unambiguous and experimentally viable probes for de-confinement.</a:t>
            </a: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>
              <a:solidFill>
                <a:srgbClr val="993366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D60093"/>
                </a:solidFill>
                <a:ea typeface="Bitstream Vera Sans" charset="0"/>
                <a:cs typeface="Bitstream Vera Sans" charset="0"/>
              </a:rPr>
              <a:t> Proton-nucleus (p+A) collisions is thus a fundamental component of any heavy-ion physics programme</a:t>
            </a: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>
              <a:solidFill>
                <a:srgbClr val="D60093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Defines the reference baseline relative to which we recognize HI specific phenomena</a:t>
            </a: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 </a:t>
            </a:r>
            <a:r>
              <a:rPr lang="en-GB" sz="1600">
                <a:solidFill>
                  <a:srgbClr val="009999"/>
                </a:solidFill>
                <a:ea typeface="Bitstream Vera Sans" charset="0"/>
                <a:cs typeface="Bitstream Vera Sans" charset="0"/>
              </a:rPr>
              <a:t>p+A collisions provide a measure of the nuclear effects – helps in disentangling the “QGP” effect from the “non-QGP” effects. Here there is no formation time for the “secondary” medium , hence such collisions provide as essential tool to correctly account for the effect of the nuclear medium initially present. </a:t>
            </a: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>
              <a:solidFill>
                <a:srgbClr val="009999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Charm propagation in cold nuclear matter &amp; normal absorption.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0099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BA20087-ACF7-41B1-B4C6-4AECFDC4929C}" type="slidenum">
              <a:rPr lang="en-GB"/>
              <a:pPr/>
              <a:t>15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5943600" cy="685800"/>
          </a:xfrm>
          <a:solidFill>
            <a:srgbClr val="CCCCFF"/>
          </a:solidFill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>
                <a:solidFill>
                  <a:srgbClr val="198A8A"/>
                </a:solidFill>
              </a:rPr>
              <a:t>Pluto (signal  </a:t>
            </a:r>
            <a:r>
              <a:rPr lang="en-GB" sz="2800" b="1" dirty="0" err="1">
                <a:solidFill>
                  <a:srgbClr val="198A8A"/>
                </a:solidFill>
              </a:rPr>
              <a:t>muons</a:t>
            </a:r>
            <a:r>
              <a:rPr lang="en-GB" sz="2800" b="1" dirty="0" smtClean="0">
                <a:solidFill>
                  <a:srgbClr val="198A8A"/>
                </a:solidFill>
              </a:rPr>
              <a:t>)—Standard Geometry</a:t>
            </a:r>
            <a:endParaRPr lang="en-GB" sz="2800" b="1" dirty="0">
              <a:solidFill>
                <a:srgbClr val="198A8A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562600" y="3886200"/>
            <a:ext cx="2743200" cy="914400"/>
          </a:xfrm>
          <a:prstGeom prst="rect">
            <a:avLst/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Accepted tracks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(STS points&gt;=4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Much Points&gt;=70% of the total no. of </a:t>
            </a:r>
            <a:r>
              <a:rPr lang="en-GB" sz="1200" dirty="0" err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muon</a:t>
            </a:r>
            <a:r>
              <a:rPr lang="en-GB" sz="12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detectors)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1605"/>
          <a:stretch>
            <a:fillRect/>
          </a:stretch>
        </p:blipFill>
        <p:spPr bwMode="auto">
          <a:xfrm>
            <a:off x="228600" y="1066800"/>
            <a:ext cx="404873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990600"/>
            <a:ext cx="43434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733800"/>
            <a:ext cx="4343400" cy="2620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143000"/>
            <a:ext cx="41148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CEEEA0D-6580-45FC-B2B4-08A2C9F63C56}" type="slidenum">
              <a:rPr lang="en-GB"/>
              <a:pPr/>
              <a:t>16</a:t>
            </a:fld>
            <a:endParaRPr lang="en-GB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057400" y="319088"/>
            <a:ext cx="5715000" cy="595312"/>
          </a:xfrm>
          <a:solidFill>
            <a:srgbClr val="E6FF00"/>
          </a:solidFill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0066CC"/>
                </a:solidFill>
              </a:rPr>
              <a:t>Pluto (signal muons)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41148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219200"/>
            <a:ext cx="45720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3810000"/>
            <a:ext cx="45720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590E041-0B1E-42DB-A5DF-693FF24859FB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828800" y="533400"/>
            <a:ext cx="5029200" cy="639762"/>
          </a:xfrm>
          <a:prstGeom prst="rect">
            <a:avLst/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buClr>
                <a:srgbClr val="00CC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Bitstream Vera Sans" charset="0"/>
                <a:cs typeface="Bitstream Vera Sans" charset="0"/>
              </a:rPr>
              <a:t>Motivation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>
              <a:solidFill>
                <a:srgbClr val="993366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SzPct val="45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Proton-nucleus (</a:t>
            </a:r>
            <a:r>
              <a:rPr lang="en-GB" b="1" dirty="0" err="1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p+A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) collisions is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a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fundamental component of any </a:t>
            </a:r>
            <a:endParaRPr lang="en-GB" b="1" dirty="0" smtClean="0">
              <a:solidFill>
                <a:schemeClr val="accent2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   heavy-ion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physics programme</a:t>
            </a:r>
            <a:endParaRPr lang="en-GB" b="1" dirty="0" smtClean="0">
              <a:solidFill>
                <a:schemeClr val="accent2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>
              <a:solidFill>
                <a:srgbClr val="D60093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Defines </a:t>
            </a:r>
            <a:r>
              <a:rPr lang="en-GB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the reference baseline relative to which we recognize HI </a:t>
            </a:r>
            <a:endParaRPr lang="en-GB" b="1" dirty="0" smtClean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   specific </a:t>
            </a:r>
            <a:r>
              <a:rPr lang="en-GB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phenomena</a:t>
            </a:r>
            <a:endParaRPr lang="en-GB" b="1" dirty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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p+A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collisions provide a measure of the nuclear effects – helps in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   disentangling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the “QGP” effect from the “non-QGP” effects. Here </a:t>
            </a:r>
            <a:endParaRPr lang="en-GB" b="1" dirty="0" smtClean="0">
              <a:solidFill>
                <a:schemeClr val="accent2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 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there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is no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formation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time for the “secondary” medium , hence such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 </a:t>
            </a: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  collisions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provide as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essential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tool to correctly account for the effect </a:t>
            </a:r>
            <a:endParaRPr lang="en-GB" b="1" dirty="0" smtClean="0">
              <a:solidFill>
                <a:schemeClr val="accent2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   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of 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the nuclear medium initially </a:t>
            </a:r>
            <a:r>
              <a:rPr lang="en-GB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present</a:t>
            </a:r>
            <a:r>
              <a:rPr lang="en-GB" b="1" dirty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. </a:t>
            </a:r>
            <a:endParaRPr lang="en-GB" dirty="0">
              <a:solidFill>
                <a:srgbClr val="009999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SzPct val="45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Charm </a:t>
            </a:r>
            <a:r>
              <a:rPr lang="en-GB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propagation in cold nuclear matter &amp; normal absorption</a:t>
            </a:r>
            <a:r>
              <a:rPr lang="en-GB" sz="1600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0099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20E6BCC-68D9-450D-8FB2-2C70FE83D357}" type="slidenum">
              <a:rPr lang="en-GB"/>
              <a:pPr/>
              <a:t>3</a:t>
            </a:fld>
            <a:endParaRPr lang="en-GB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3375" indent="-333375">
              <a:lnSpc>
                <a:spcPct val="100000"/>
              </a:lnSpc>
              <a:spcBef>
                <a:spcPts val="600"/>
              </a:spcBef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sz="2400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The specifications of the system </a:t>
            </a:r>
            <a:r>
              <a:rPr lang="en-GB" sz="2400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chosen are</a:t>
            </a:r>
            <a:r>
              <a:rPr lang="en-GB" sz="2400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: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GB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Target : Au (79 , 197)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Projectile : p (1, 1)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Beam energy : 25 </a:t>
            </a:r>
            <a:r>
              <a:rPr lang="en-GB" dirty="0" err="1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GeV</a:t>
            </a:r>
            <a:endParaRPr lang="en-GB" dirty="0">
              <a:solidFill>
                <a:srgbClr val="984807"/>
              </a:solidFill>
              <a:ea typeface="Bitstream Vera Sans" charset="0"/>
              <a:cs typeface="Bitstream Vera Sans" charset="0"/>
            </a:endParaRP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Collision type : Minimum bias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Event generator : 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 smtClean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               Background </a:t>
            </a: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: </a:t>
            </a:r>
            <a:r>
              <a:rPr lang="en-GB" dirty="0" err="1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UrQMD</a:t>
            </a: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 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 smtClean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               Signal </a:t>
            </a: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: Pluto (J/</a:t>
            </a:r>
            <a:r>
              <a:rPr lang="en-GB" dirty="0">
                <a:solidFill>
                  <a:srgbClr val="984807"/>
                </a:solidFill>
                <a:latin typeface="Symbol" pitchFamily="16" charset="2"/>
                <a:ea typeface="Bitstream Vera Sans" charset="0"/>
                <a:cs typeface="Bitstream Vera Sans" charset="0"/>
              </a:rPr>
              <a:t></a:t>
            </a: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 -&gt; </a:t>
            </a:r>
            <a:r>
              <a:rPr lang="en-GB" dirty="0">
                <a:solidFill>
                  <a:srgbClr val="984807"/>
                </a:solidFill>
                <a:latin typeface="Symbol" pitchFamily="16" charset="2"/>
                <a:ea typeface="Bitstream Vera Sans" charset="0"/>
                <a:cs typeface="Bitstream Vera Sans" charset="0"/>
              </a:rPr>
              <a:t></a:t>
            </a:r>
            <a:r>
              <a:rPr lang="en-GB" baseline="30000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+</a:t>
            </a: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 + </a:t>
            </a:r>
            <a:r>
              <a:rPr lang="en-GB" dirty="0">
                <a:solidFill>
                  <a:srgbClr val="984807"/>
                </a:solidFill>
                <a:latin typeface="Symbol" pitchFamily="16" charset="2"/>
                <a:ea typeface="Bitstream Vera Sans" charset="0"/>
                <a:cs typeface="Bitstream Vera Sans" charset="0"/>
              </a:rPr>
              <a:t></a:t>
            </a:r>
            <a:r>
              <a:rPr lang="en-GB" baseline="30000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- </a:t>
            </a: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)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dirty="0">
                <a:solidFill>
                  <a:srgbClr val="984807"/>
                </a:solidFill>
                <a:ea typeface="Bitstream Vera Sans" charset="0"/>
                <a:cs typeface="Bitstream Vera Sans" charset="0"/>
              </a:rPr>
              <a:t>Events simulated : 10,000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Char char="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b="1" dirty="0" err="1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Muon</a:t>
            </a:r>
            <a:r>
              <a:rPr lang="en-GB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detection system : Standard Geometry, </a:t>
            </a:r>
            <a:r>
              <a:rPr lang="en-GB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 Start version </a:t>
            </a:r>
            <a:r>
              <a:rPr lang="en-GB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Geometry</a:t>
            </a: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984807"/>
              </a:buClr>
              <a:buFont typeface="Wingdings" charset="2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GB" dirty="0">
              <a:solidFill>
                <a:srgbClr val="984807"/>
              </a:solidFill>
              <a:ea typeface="Bitstream Vera Sans" charset="0"/>
              <a:cs typeface="Bitstream Vera Sans" charset="0"/>
            </a:endParaRPr>
          </a:p>
          <a:p>
            <a:pPr marL="333375" indent="-333375">
              <a:lnSpc>
                <a:spcPct val="100000"/>
              </a:lnSpc>
              <a:spcBef>
                <a:spcPts val="450"/>
              </a:spcBef>
              <a:buClr>
                <a:srgbClr val="CC0066"/>
              </a:buCl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b="1" dirty="0" smtClean="0">
                <a:solidFill>
                  <a:srgbClr val="CC0066"/>
                </a:solidFill>
                <a:ea typeface="Bitstream Vera Sans" charset="0"/>
                <a:cs typeface="Bitstream Vera Sans" charset="0"/>
              </a:rPr>
              <a:t> An </a:t>
            </a:r>
            <a:r>
              <a:rPr lang="en-GB" b="1" dirty="0">
                <a:solidFill>
                  <a:srgbClr val="CC0066"/>
                </a:solidFill>
                <a:ea typeface="Bitstream Vera Sans" charset="0"/>
                <a:cs typeface="Bitstream Vera Sans" charset="0"/>
              </a:rPr>
              <a:t>extremely asymmetric system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609600" y="457200"/>
            <a:ext cx="8001000" cy="639762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800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The  p-A System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0" y="6338887"/>
            <a:ext cx="2124075" cy="519113"/>
          </a:xfrm>
        </p:spPr>
        <p:txBody>
          <a:bodyPr/>
          <a:lstStyle/>
          <a:p>
            <a:r>
              <a:rPr lang="en-US" dirty="0" smtClean="0"/>
              <a:t>Monday, April 27, 2009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BA33829-D102-4D82-9554-FCE9C92726EA}" type="slidenum">
              <a:rPr lang="en-GB"/>
              <a:pPr/>
              <a:t>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4800600" cy="371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52600" y="3200400"/>
            <a:ext cx="1066800" cy="371513"/>
          </a:xfrm>
          <a:prstGeom prst="rect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 </a:t>
            </a:r>
            <a:r>
              <a:rPr lang="en-GB" b="1" dirty="0">
                <a:solidFill>
                  <a:srgbClr val="333399"/>
                </a:solidFill>
                <a:ea typeface="Bitstream Vera Sans" charset="0"/>
                <a:cs typeface="Bitstream Vera Sans" charset="0"/>
              </a:rPr>
              <a:t>p-Au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95600" y="3810000"/>
            <a:ext cx="1524000" cy="368300"/>
          </a:xfrm>
          <a:prstGeom prst="rect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333399"/>
                </a:solidFill>
                <a:ea typeface="Bitstream Vera Sans" charset="0"/>
                <a:cs typeface="Bitstream Vera Sans" charset="0"/>
              </a:rPr>
              <a:t>    Au-Au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62200" y="5486400"/>
            <a:ext cx="4572000" cy="1207639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                Detector </a:t>
            </a:r>
            <a:r>
              <a:rPr lang="en-GB" b="1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coverage: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  <a:buFont typeface="Symbol" pitchFamily="16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>
                <a:solidFill>
                  <a:srgbClr val="CC3300"/>
                </a:solidFill>
                <a:latin typeface="Symbol" pitchFamily="16" charset="2"/>
                <a:ea typeface="Bitstream Vera Sans" charset="0"/>
                <a:cs typeface="Bitstream Vera Sans" charset="0"/>
              </a:rPr>
              <a:t></a:t>
            </a:r>
            <a:r>
              <a:rPr lang="en-GB" b="1" baseline="-25000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in</a:t>
            </a:r>
            <a:r>
              <a:rPr lang="en-GB" b="1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= 5.3 degree </a:t>
            </a:r>
            <a:r>
              <a:rPr lang="en-GB" b="1" dirty="0" smtClean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   </a:t>
            </a:r>
            <a:r>
              <a:rPr lang="en-GB" b="1" dirty="0">
                <a:solidFill>
                  <a:srgbClr val="CC3300"/>
                </a:solidFill>
                <a:latin typeface="Symbol" pitchFamily="16" charset="2"/>
                <a:ea typeface="Bitstream Vera Sans" charset="0"/>
                <a:cs typeface="Bitstream Vera Sans" charset="0"/>
              </a:rPr>
              <a:t></a:t>
            </a:r>
            <a:r>
              <a:rPr lang="en-GB" b="1" baseline="-25000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out</a:t>
            </a:r>
            <a:r>
              <a:rPr lang="en-GB" b="1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= 26.7 degree 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      </a:t>
            </a:r>
            <a:r>
              <a:rPr lang="en-GB" b="1" dirty="0" err="1" smtClean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eta</a:t>
            </a:r>
            <a:r>
              <a:rPr lang="en-GB" b="1" baseline="-25000" dirty="0" err="1" smtClean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max</a:t>
            </a:r>
            <a:r>
              <a:rPr lang="en-GB" b="1" dirty="0" smtClean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b="1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= 3.07    </a:t>
            </a:r>
            <a:r>
              <a:rPr lang="en-GB" b="1" dirty="0" err="1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eta</a:t>
            </a:r>
            <a:r>
              <a:rPr lang="en-GB" b="1" baseline="-25000" dirty="0" err="1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min</a:t>
            </a:r>
            <a:r>
              <a:rPr lang="en-GB" b="1" dirty="0">
                <a:solidFill>
                  <a:srgbClr val="CC3300"/>
                </a:solidFill>
                <a:ea typeface="Bitstream Vera Sans" charset="0"/>
                <a:cs typeface="Bitstream Vera Sans" charset="0"/>
              </a:rPr>
              <a:t> = 1.44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828800"/>
            <a:ext cx="43434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77000" y="3429000"/>
            <a:ext cx="838200" cy="368300"/>
          </a:xfrm>
          <a:prstGeom prst="rect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Pluto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76400" y="1219200"/>
            <a:ext cx="67056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 smtClean="0">
                <a:solidFill>
                  <a:schemeClr val="accent2"/>
                </a:solidFill>
                <a:ea typeface="Bitstream Vera Sans" charset="0"/>
                <a:cs typeface="Bitstream Vera Sans" charset="0"/>
              </a:rPr>
              <a:t>MUCH Detector acceptance rejects background </a:t>
            </a:r>
            <a:endParaRPr lang="en-GB" sz="2000" b="1" dirty="0">
              <a:solidFill>
                <a:schemeClr val="accent2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 bwMode="auto">
          <a:xfrm>
            <a:off x="685800" y="381000"/>
            <a:ext cx="8001000" cy="639762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Acceptance (system asymmetry)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61FFD92-A80D-4214-8502-2ED13F8F2C37}" type="slidenum">
              <a:rPr lang="en-GB"/>
              <a:pPr/>
              <a:t>5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09600" y="1295400"/>
            <a:ext cx="5562600" cy="5100638"/>
            <a:chOff x="244475" y="1243013"/>
            <a:chExt cx="5699125" cy="4924425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/>
            <a:srcRect r="9109"/>
            <a:stretch>
              <a:fillRect/>
            </a:stretch>
          </p:blipFill>
          <p:spPr bwMode="auto">
            <a:xfrm>
              <a:off x="244475" y="1243013"/>
              <a:ext cx="5021263" cy="49244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 rot="19980000">
              <a:off x="1293813" y="2339975"/>
              <a:ext cx="3630612" cy="290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81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 b="1" dirty="0">
                  <a:solidFill>
                    <a:srgbClr val="000000"/>
                  </a:solidFill>
                  <a:cs typeface="Arial" charset="0"/>
                </a:rPr>
                <a:t>20     </a:t>
              </a:r>
              <a:r>
                <a:rPr lang="en-GB" sz="1600" b="1" dirty="0" err="1">
                  <a:solidFill>
                    <a:srgbClr val="000000"/>
                  </a:solidFill>
                  <a:cs typeface="Arial" charset="0"/>
                </a:rPr>
                <a:t>20</a:t>
              </a:r>
              <a:r>
                <a:rPr lang="en-GB" sz="1600" b="1" dirty="0">
                  <a:solidFill>
                    <a:srgbClr val="000000"/>
                  </a:solidFill>
                  <a:cs typeface="Arial" charset="0"/>
                </a:rPr>
                <a:t>    </a:t>
              </a:r>
              <a:r>
                <a:rPr lang="en-GB" sz="1600" b="1" dirty="0" err="1">
                  <a:solidFill>
                    <a:srgbClr val="000000"/>
                  </a:solidFill>
                  <a:cs typeface="Arial" charset="0"/>
                </a:rPr>
                <a:t>20</a:t>
              </a:r>
              <a:r>
                <a:rPr lang="en-GB" sz="1600" b="1" dirty="0">
                  <a:solidFill>
                    <a:srgbClr val="000000"/>
                  </a:solidFill>
                  <a:cs typeface="Arial" charset="0"/>
                </a:rPr>
                <a:t>     30      35         100 cm</a:t>
              </a:r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4114800" y="4572000"/>
              <a:ext cx="914400" cy="430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lnSpc>
                  <a:spcPct val="76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>
                  <a:solidFill>
                    <a:srgbClr val="FF0000"/>
                  </a:solidFill>
                  <a:ea typeface="Bitstream Vera Sans" charset="0"/>
                  <a:cs typeface="Bitstream Vera Sans" charset="0"/>
                </a:rPr>
                <a:t>Fe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96888" y="2281238"/>
              <a:ext cx="5446712" cy="3205162"/>
              <a:chOff x="496888" y="2281238"/>
              <a:chExt cx="5446712" cy="3205162"/>
            </a:xfrm>
          </p:grpSpPr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 flipV="1">
                <a:off x="496888" y="2281238"/>
                <a:ext cx="5446712" cy="1419225"/>
              </a:xfrm>
              <a:prstGeom prst="line">
                <a:avLst/>
              </a:prstGeom>
              <a:noFill/>
              <a:ln w="5724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520700" y="3695700"/>
                <a:ext cx="5194300" cy="1790700"/>
              </a:xfrm>
              <a:prstGeom prst="line">
                <a:avLst/>
              </a:prstGeom>
              <a:noFill/>
              <a:ln w="5724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43600" y="2057400"/>
            <a:ext cx="2971800" cy="158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715000" y="2819400"/>
            <a:ext cx="3200400" cy="16002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791200" y="3200400"/>
            <a:ext cx="3200400" cy="930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500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Number of stations : 18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b="1" dirty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500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Number of absorbers : 6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500" b="1" dirty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500" b="1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Total absorber </a:t>
            </a:r>
            <a:r>
              <a:rPr lang="en-GB" sz="1500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thickness:13.5 </a:t>
            </a:r>
            <a:r>
              <a:rPr lang="el-GR" sz="1400" b="1" dirty="0" smtClean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λ</a:t>
            </a:r>
            <a:endParaRPr lang="en-GB" sz="1500" b="1" dirty="0">
              <a:solidFill>
                <a:srgbClr val="FF0000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8" name="Rectangle 1"/>
          <p:cNvSpPr txBox="1">
            <a:spLocks noChangeArrowheads="1"/>
          </p:cNvSpPr>
          <p:nvPr/>
        </p:nvSpPr>
        <p:spPr bwMode="auto">
          <a:xfrm>
            <a:off x="609600" y="381000"/>
            <a:ext cx="8001000" cy="639762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800" kern="0" noProof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Muon</a:t>
            </a:r>
            <a:r>
              <a:rPr lang="en-GB" sz="2800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Detection System: Standard Geometry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C106411-C3EB-4EC7-9397-E9794AE11898}" type="slidenum">
              <a:rPr lang="en-GB"/>
              <a:pPr/>
              <a:t>6</a:t>
            </a:fld>
            <a:endParaRPr lang="en-GB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639762"/>
          </a:xfrm>
          <a:solidFill>
            <a:srgbClr val="FFFF00"/>
          </a:solidFill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Geometry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(Reduced Number of stations)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47825" y="3082925"/>
            <a:ext cx="1809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52500" y="2052638"/>
            <a:ext cx="1809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57150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 flipH="1">
            <a:off x="3886200" y="2971800"/>
            <a:ext cx="685800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7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b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Fe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86200" y="4343400"/>
            <a:ext cx="1042988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7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185 cm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0" y="3886200"/>
            <a:ext cx="457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7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b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20 cm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343400" y="5483225"/>
            <a:ext cx="1809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828800" y="3886200"/>
            <a:ext cx="457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lnSpc>
                <a:spcPct val="7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b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20 cm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 flipH="1">
            <a:off x="3505200" y="990600"/>
            <a:ext cx="22860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7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 flipH="1">
            <a:off x="6019800" y="2362200"/>
            <a:ext cx="914400" cy="388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l-GR" dirty="0" smtClean="0">
                <a:solidFill>
                  <a:srgbClr val="000000"/>
                </a:solidFill>
                <a:latin typeface="Arial"/>
                <a:ea typeface="Bitstream Vera Sans" charset="0"/>
                <a:cs typeface="Arial"/>
              </a:rPr>
              <a:t>μ</a:t>
            </a:r>
            <a:r>
              <a:rPr lang="en-GB" baseline="-25000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J/</a:t>
            </a:r>
            <a:r>
              <a:rPr lang="el-GR" baseline="-25000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ψ</a:t>
            </a:r>
            <a:endParaRPr lang="en-GB" baseline="-25000" dirty="0">
              <a:solidFill>
                <a:srgbClr val="000000"/>
              </a:solidFill>
              <a:latin typeface="Standard Symbols L" charset="2"/>
              <a:ea typeface="Bitstream Vera Sans" charset="0"/>
              <a:cs typeface="Bitstream Vera Sans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706438" y="2320925"/>
            <a:ext cx="5446712" cy="1419225"/>
          </a:xfrm>
          <a:prstGeom prst="line">
            <a:avLst/>
          </a:prstGeom>
          <a:noFill/>
          <a:ln w="36720">
            <a:solidFill>
              <a:srgbClr val="B80047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730250" y="3760788"/>
            <a:ext cx="5194300" cy="1790700"/>
          </a:xfrm>
          <a:prstGeom prst="line">
            <a:avLst/>
          </a:prstGeom>
          <a:noFill/>
          <a:ln w="36720">
            <a:solidFill>
              <a:srgbClr val="B80047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43600" y="54864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8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l-GR" dirty="0" smtClean="0">
                <a:solidFill>
                  <a:srgbClr val="000000"/>
                </a:solidFill>
                <a:latin typeface="Arial"/>
                <a:ea typeface="Bitstream Vera Sans" charset="0"/>
                <a:cs typeface="Arial"/>
              </a:rPr>
              <a:t>μ</a:t>
            </a:r>
            <a:r>
              <a:rPr lang="en-GB" baseline="-25000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J/</a:t>
            </a:r>
            <a:r>
              <a:rPr lang="el-GR" baseline="-25000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ψ</a:t>
            </a:r>
            <a:endParaRPr lang="en-GB" baseline="-25000" dirty="0">
              <a:solidFill>
                <a:srgbClr val="000000"/>
              </a:solidFill>
              <a:latin typeface="Standard Symbols L" charset="2"/>
              <a:ea typeface="Bitstream Vera Sans" charset="0"/>
              <a:cs typeface="Bitstream Vera Sans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6477000" y="2590800"/>
            <a:ext cx="1981200" cy="2667000"/>
          </a:xfrm>
          <a:prstGeom prst="rect">
            <a:avLst/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553200" y="2667000"/>
            <a:ext cx="21336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9 stations</a:t>
            </a: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 smtClean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3 </a:t>
            </a:r>
            <a:r>
              <a:rPr lang="en-GB" sz="1600" dirty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Fe absorbers</a:t>
            </a: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 smtClean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 smtClean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Total </a:t>
            </a:r>
            <a:r>
              <a:rPr lang="en-GB" sz="1600" dirty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absorber </a:t>
            </a:r>
            <a:endParaRPr lang="en-GB" sz="1600" dirty="0" smtClean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dirty="0" smtClean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  <a:p>
            <a:pPr>
              <a:lnSpc>
                <a:spcPct val="7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smtClean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 thickness</a:t>
            </a:r>
            <a:r>
              <a:rPr lang="en-GB" sz="1600" dirty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: </a:t>
            </a:r>
            <a:r>
              <a:rPr lang="en-GB" sz="1600" dirty="0" smtClean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13.5 </a:t>
            </a:r>
            <a:r>
              <a:rPr lang="el-GR" sz="1600" dirty="0" smtClean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λ</a:t>
            </a:r>
            <a:r>
              <a:rPr lang="en-GB" sz="1600" dirty="0" smtClean="0">
                <a:solidFill>
                  <a:srgbClr val="2323DC"/>
                </a:solidFill>
                <a:ea typeface="Bitstream Vera Sans" charset="0"/>
                <a:cs typeface="Bitstream Vera Sans" charset="0"/>
              </a:rPr>
              <a:t> </a:t>
            </a:r>
            <a:endParaRPr lang="en-GB" sz="1600" dirty="0">
              <a:solidFill>
                <a:srgbClr val="2323DC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1447800"/>
            <a:ext cx="2083263" cy="673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Start Version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r>
              <a:rPr lang="en-US" sz="2400" b="1" dirty="0" smtClean="0">
                <a:solidFill>
                  <a:schemeClr val="accent2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geometry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0" y="6338887"/>
            <a:ext cx="2124075" cy="519113"/>
          </a:xfrm>
        </p:spPr>
        <p:txBody>
          <a:bodyPr/>
          <a:lstStyle/>
          <a:p>
            <a:r>
              <a:rPr lang="en-US" dirty="0" smtClean="0"/>
              <a:t>Monday, April 27, 2009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BA20087-ACF7-41B1-B4C6-4AECFDC4929C}" type="slidenum">
              <a:rPr lang="en-GB"/>
              <a:pPr/>
              <a:t>7</a:t>
            </a:fld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1605"/>
          <a:stretch>
            <a:fillRect/>
          </a:stretch>
        </p:blipFill>
        <p:spPr bwMode="auto">
          <a:xfrm>
            <a:off x="228600" y="1066800"/>
            <a:ext cx="404873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990600"/>
            <a:ext cx="43434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886200"/>
            <a:ext cx="42672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810000"/>
            <a:ext cx="4433455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429000" y="1981200"/>
            <a:ext cx="1659429" cy="282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Standard geo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5410200"/>
            <a:ext cx="2133918" cy="282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Start  version geo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09600" y="228600"/>
            <a:ext cx="8001000" cy="639762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800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Pluto (signal </a:t>
            </a:r>
            <a:r>
              <a:rPr lang="en-GB" sz="2800" kern="0" noProof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muons</a:t>
            </a:r>
            <a:r>
              <a:rPr lang="en-GB" sz="2800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1447800"/>
            <a:ext cx="1223412" cy="282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generated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47800" y="2590800"/>
            <a:ext cx="1120820" cy="28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accepted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4191000"/>
            <a:ext cx="1223412" cy="282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generated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7800" y="5181600"/>
            <a:ext cx="1120820" cy="28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accepted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81200" y="6248400"/>
            <a:ext cx="6172200" cy="457200"/>
          </a:xfrm>
          <a:prstGeom prst="rect">
            <a:avLst/>
          </a:prstGeom>
          <a:solidFill>
            <a:srgbClr val="E6FF00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>
                <a:solidFill>
                  <a:srgbClr val="FF0000"/>
                </a:solidFill>
                <a:ea typeface="Bitstream Vera Sans" charset="0"/>
                <a:cs typeface="Bitstream Vera Sans" charset="0"/>
              </a:rPr>
              <a:t>Accepted tracks</a:t>
            </a:r>
          </a:p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(STS points&gt;=</a:t>
            </a:r>
            <a:r>
              <a:rPr lang="en-GB" sz="1400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4,  MUCH Points</a:t>
            </a:r>
            <a:r>
              <a:rPr lang="en-GB" sz="14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&gt;=70% of the total no. of </a:t>
            </a:r>
            <a:r>
              <a:rPr lang="en-GB" sz="1400" dirty="0" err="1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muon</a:t>
            </a:r>
            <a:r>
              <a:rPr lang="en-GB" sz="1400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detectors)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3657600"/>
            <a:ext cx="1274708" cy="282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pT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GeV</a:t>
            </a:r>
            <a:r>
              <a:rPr lang="en-US" b="1" dirty="0" smtClean="0">
                <a:solidFill>
                  <a:schemeClr val="accent2"/>
                </a:solidFill>
              </a:rPr>
              <a:t>/c)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3581400"/>
            <a:ext cx="45719" cy="27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67400" y="3581400"/>
            <a:ext cx="1402948" cy="28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Rapidity(Y)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idx="10"/>
          </p:nvPr>
        </p:nvSpPr>
        <p:spPr>
          <a:xfrm>
            <a:off x="228600" y="6338887"/>
            <a:ext cx="2124075" cy="519113"/>
          </a:xfrm>
        </p:spPr>
        <p:txBody>
          <a:bodyPr/>
          <a:lstStyle/>
          <a:p>
            <a:r>
              <a:rPr lang="en-US" dirty="0" smtClean="0"/>
              <a:t>Monday, April 27, 2009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006122A-47B7-4A5C-A75A-A4647A941065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5638800" cy="838200"/>
          </a:xfrm>
          <a:solidFill>
            <a:srgbClr val="FFFF00"/>
          </a:solidFill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Reconstructed J/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ψ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Geometry</a:t>
            </a:r>
            <a:endParaRPr lang="en-GB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ndard Symbols L" charset="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66800"/>
            <a:ext cx="36576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990600"/>
            <a:ext cx="38862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581400"/>
            <a:ext cx="38862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38400" y="6096000"/>
            <a:ext cx="5105400" cy="5746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   Reconstruction efficiency : 22.3 </a:t>
            </a:r>
            <a:r>
              <a:rPr lang="en-GB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%,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(10 K embedded events, URQMD+PLUTO)</a:t>
            </a:r>
            <a:endParaRPr lang="en-GB" dirty="0">
              <a:solidFill>
                <a:srgbClr val="000000"/>
              </a:solidFill>
              <a:ea typeface="Bitstream Vera Sans" charset="0"/>
              <a:cs typeface="Bitstream Vera Sans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352800"/>
            <a:ext cx="4114799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6324600" y="5867400"/>
            <a:ext cx="1324402" cy="28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ea typeface="Bitstream Vera Sans" charset="0"/>
                <a:cs typeface="Bitstream Vera Sans" charset="0"/>
              </a:rPr>
              <a:t> </a:t>
            </a:r>
            <a:r>
              <a:rPr lang="en-GB" sz="1200" b="1" dirty="0" smtClean="0">
                <a:solidFill>
                  <a:srgbClr val="EB613D"/>
                </a:solidFill>
                <a:ea typeface="Bitstream Vera Sans" charset="0"/>
                <a:cs typeface="Bitstream Vera Sans" charset="0"/>
              </a:rPr>
              <a:t>Invariant mass</a:t>
            </a:r>
            <a:endParaRPr lang="en-GB" sz="1200" b="1" dirty="0" smtClean="0">
              <a:solidFill>
                <a:srgbClr val="EB613D"/>
              </a:solidFill>
              <a:ea typeface="Bitstream Vera Sans" charset="0"/>
              <a:cs typeface="Bitstream Vera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752600"/>
            <a:ext cx="966931" cy="282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Pair </a:t>
            </a:r>
            <a:r>
              <a:rPr lang="en-US" b="1" dirty="0" err="1" smtClean="0">
                <a:solidFill>
                  <a:schemeClr val="accent2"/>
                </a:solidFill>
              </a:rPr>
              <a:t>pT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1676400"/>
            <a:ext cx="1505540" cy="28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Pair rapidity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Monday, April 27, 2009</a:t>
            </a:r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DFC2CD9-5B83-4524-99DA-FEFAA94C8095}" type="slidenum">
              <a:rPr lang="en-GB"/>
              <a:pPr/>
              <a:t>9</a:t>
            </a:fld>
            <a:endParaRPr lang="en-GB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733800"/>
            <a:ext cx="3868738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143000"/>
            <a:ext cx="38862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143000"/>
            <a:ext cx="41148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743200" y="6172200"/>
            <a:ext cx="3886200" cy="4572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80"/>
                </a:solidFill>
                <a:ea typeface="Bitstream Vera Sans" charset="0"/>
                <a:cs typeface="Bitstream Vera Sans" charset="0"/>
              </a:rPr>
              <a:t>Reconstruction Efficiency : 28.16 %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657600"/>
            <a:ext cx="4114800" cy="24492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638800" cy="838200"/>
          </a:xfrm>
          <a:solidFill>
            <a:srgbClr val="FFFF00"/>
          </a:solidFill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Reconstructed J/</a:t>
            </a:r>
            <a:r>
              <a:rPr lang="el-G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ψ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  version Geometry</a:t>
            </a:r>
            <a:endParaRPr lang="en-GB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ndard Symbols L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1828800"/>
            <a:ext cx="96693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Pair </a:t>
            </a:r>
            <a:r>
              <a:rPr lang="en-US" b="1" dirty="0" err="1" smtClean="0">
                <a:solidFill>
                  <a:schemeClr val="accent2"/>
                </a:solidFill>
              </a:rPr>
              <a:t>pT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676400"/>
            <a:ext cx="1505540" cy="28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Pair rapidity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Bitstream Vera Sans"/>
        <a:cs typeface="Bitstream Vera Sans"/>
      </a:majorFont>
      <a:minorFont>
        <a:latin typeface="Arial"/>
        <a:ea typeface="Bitstream Vera Sans"/>
        <a:cs typeface="Bitstream Ver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794</Words>
  <PresentationFormat>On-screen Show (4:3)</PresentationFormat>
  <Paragraphs>179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Feasibility of J/ψ measurement in p+A collision @ 25GeV </vt:lpstr>
      <vt:lpstr>Slide 2</vt:lpstr>
      <vt:lpstr>Slide 3</vt:lpstr>
      <vt:lpstr>Slide 4</vt:lpstr>
      <vt:lpstr>Slide 5</vt:lpstr>
      <vt:lpstr>New Geometry (Reduced Number of stations)</vt:lpstr>
      <vt:lpstr>Slide 7</vt:lpstr>
      <vt:lpstr> Reconstructed J/ψ Standard Geometry</vt:lpstr>
      <vt:lpstr> Reconstructed J/ψ Start  version Geometry</vt:lpstr>
      <vt:lpstr>Summary &amp; Future Plans</vt:lpstr>
      <vt:lpstr>BACKUPS</vt:lpstr>
      <vt:lpstr>UrQMD (background) </vt:lpstr>
      <vt:lpstr>UrQMD (background)– start version geometry</vt:lpstr>
      <vt:lpstr>Slide 14</vt:lpstr>
      <vt:lpstr>Pluto (signal  muons)—Standard Geometry</vt:lpstr>
      <vt:lpstr>Pluto (signal muons)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Simulation:Preliminary studies</dc:title>
  <cp:lastModifiedBy>Owner</cp:lastModifiedBy>
  <cp:revision>68</cp:revision>
  <dcterms:modified xsi:type="dcterms:W3CDTF">2009-04-27T13:19:33Z</dcterms:modified>
</cp:coreProperties>
</file>