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34" r:id="rId2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</p:sldMasterIdLst>
  <p:notesMasterIdLst>
    <p:notesMasterId r:id="rId66"/>
  </p:notesMasterIdLst>
  <p:handoutMasterIdLst>
    <p:handoutMasterId r:id="rId67"/>
  </p:handoutMasterIdLst>
  <p:sldIdLst>
    <p:sldId id="771" r:id="rId9"/>
    <p:sldId id="1282" r:id="rId10"/>
    <p:sldId id="1156" r:id="rId11"/>
    <p:sldId id="1335" r:id="rId12"/>
    <p:sldId id="1336" r:id="rId13"/>
    <p:sldId id="1337" r:id="rId14"/>
    <p:sldId id="1338" r:id="rId15"/>
    <p:sldId id="1345" r:id="rId16"/>
    <p:sldId id="1346" r:id="rId17"/>
    <p:sldId id="1347" r:id="rId18"/>
    <p:sldId id="1348" r:id="rId19"/>
    <p:sldId id="1349" r:id="rId20"/>
    <p:sldId id="1350" r:id="rId21"/>
    <p:sldId id="1351" r:id="rId22"/>
    <p:sldId id="1352" r:id="rId23"/>
    <p:sldId id="1353" r:id="rId24"/>
    <p:sldId id="1266" r:id="rId25"/>
    <p:sldId id="1354" r:id="rId26"/>
    <p:sldId id="1355" r:id="rId27"/>
    <p:sldId id="1357" r:id="rId28"/>
    <p:sldId id="1358" r:id="rId29"/>
    <p:sldId id="1359" r:id="rId30"/>
    <p:sldId id="1360" r:id="rId31"/>
    <p:sldId id="1362" r:id="rId32"/>
    <p:sldId id="1364" r:id="rId33"/>
    <p:sldId id="1363" r:id="rId34"/>
    <p:sldId id="1365" r:id="rId35"/>
    <p:sldId id="1328" r:id="rId36"/>
    <p:sldId id="1340" r:id="rId37"/>
    <p:sldId id="1327" r:id="rId38"/>
    <p:sldId id="1322" r:id="rId39"/>
    <p:sldId id="1319" r:id="rId40"/>
    <p:sldId id="1304" r:id="rId41"/>
    <p:sldId id="1341" r:id="rId42"/>
    <p:sldId id="1323" r:id="rId43"/>
    <p:sldId id="1342" r:id="rId44"/>
    <p:sldId id="1324" r:id="rId45"/>
    <p:sldId id="1275" r:id="rId46"/>
    <p:sldId id="1276" r:id="rId47"/>
    <p:sldId id="1343" r:id="rId48"/>
    <p:sldId id="1317" r:id="rId49"/>
    <p:sldId id="1344" r:id="rId50"/>
    <p:sldId id="1316" r:id="rId51"/>
    <p:sldId id="1325" r:id="rId52"/>
    <p:sldId id="1279" r:id="rId53"/>
    <p:sldId id="1326" r:id="rId54"/>
    <p:sldId id="1293" r:id="rId55"/>
    <p:sldId id="1331" r:id="rId56"/>
    <p:sldId id="1292" r:id="rId57"/>
    <p:sldId id="1298" r:id="rId58"/>
    <p:sldId id="1301" r:id="rId59"/>
    <p:sldId id="1263" r:id="rId60"/>
    <p:sldId id="1271" r:id="rId61"/>
    <p:sldId id="1277" r:id="rId62"/>
    <p:sldId id="1333" r:id="rId63"/>
    <p:sldId id="1332" r:id="rId64"/>
    <p:sldId id="1256" r:id="rId65"/>
  </p:sldIdLst>
  <p:sldSz cx="9144000" cy="6858000" type="screen4x3"/>
  <p:notesSz cx="6645275" cy="9779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00"/>
    <a:srgbClr val="00043B"/>
    <a:srgbClr val="C700EB"/>
    <a:srgbClr val="458DC3"/>
    <a:srgbClr val="4C4C4C"/>
    <a:srgbClr val="B50000"/>
    <a:srgbClr val="FEFDCC"/>
    <a:srgbClr val="FFD8D8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085" autoAdjust="0"/>
  </p:normalViewPr>
  <p:slideViewPr>
    <p:cSldViewPr snapToGrid="0">
      <p:cViewPr>
        <p:scale>
          <a:sx n="50" d="100"/>
          <a:sy n="50" d="100"/>
        </p:scale>
        <p:origin x="-1002" y="30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574"/>
    </p:cViewPr>
  </p:sorterViewPr>
  <p:notesViewPr>
    <p:cSldViewPr snapToGrid="0">
      <p:cViewPr>
        <p:scale>
          <a:sx n="100" d="100"/>
          <a:sy n="100" d="100"/>
        </p:scale>
        <p:origin x="-1219" y="451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F663A7E5-6875-204E-9D9A-01B8B99AC6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969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5518F30B-A1AD-3D48-AA70-8F1CBB6ECA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0499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4CE5F-DE6E-AC43-8FF4-53221CB607A3}" type="slidenum">
              <a:rPr lang="de-DE"/>
              <a:pPr/>
              <a:t>1</a:t>
            </a:fld>
            <a:endParaRPr 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18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28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aseline="0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aseline="0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suggestion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Bjoerken,Essig</a:t>
            </a:r>
            <a:r>
              <a:rPr lang="de-DE" dirty="0" smtClean="0"/>
              <a:t>,</a:t>
            </a:r>
            <a:r>
              <a:rPr lang="de-DE" baseline="0" dirty="0" smtClean="0"/>
              <a:t> Schuster and </a:t>
            </a:r>
            <a:r>
              <a:rPr lang="de-DE" baseline="0" dirty="0" err="1" smtClean="0"/>
              <a:t>Toro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pointed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fixed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target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low-energy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electron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accelerators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advanteous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experiments</a:t>
            </a: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concept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displayed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dark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produced</a:t>
            </a:r>
            <a:r>
              <a:rPr lang="de-DE" baseline="0" dirty="0" smtClean="0"/>
              <a:t> in ISR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FSR </a:t>
            </a:r>
            <a:r>
              <a:rPr lang="de-DE" baseline="0" dirty="0" err="1" smtClean="0"/>
              <a:t>processes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coupling</a:t>
            </a:r>
            <a:r>
              <a:rPr lang="de-DE" baseline="0" dirty="0" smtClean="0"/>
              <a:t> to e+ e- </a:t>
            </a:r>
            <a:r>
              <a:rPr lang="de-DE" baseline="0" dirty="0" err="1" smtClean="0"/>
              <a:t>pairs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detected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experimental </a:t>
            </a:r>
            <a:r>
              <a:rPr lang="de-DE" baseline="0" dirty="0" err="1" smtClean="0"/>
              <a:t>setups</a:t>
            </a: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>
              <a:buFontTx/>
              <a:buNone/>
            </a:pPr>
            <a:endParaRPr lang="de-DE" baseline="0" dirty="0" smtClean="0"/>
          </a:p>
          <a:p>
            <a:pPr eaLnBrk="1" hangingPunct="1">
              <a:buFontTx/>
              <a:buNone/>
            </a:pPr>
            <a:endParaRPr lang="de-DE" baseline="0" dirty="0" smtClean="0"/>
          </a:p>
          <a:p>
            <a:pPr eaLnBrk="1" hangingPunct="1"/>
            <a:endParaRPr lang="de-DE" baseline="0" dirty="0" smtClean="0"/>
          </a:p>
          <a:p>
            <a:pPr eaLnBrk="1" hangingPunct="1"/>
            <a:r>
              <a:rPr lang="de-DE" baseline="0" dirty="0" smtClean="0"/>
              <a:t>  </a:t>
            </a:r>
            <a:endParaRPr lang="de-DE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57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aseline="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7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38C87-C13C-4D46-92A4-271D9BDF39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D98E-8D6D-FB4C-A0CF-552223A6FE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>
                <a:ea typeface="Arial" charset="0"/>
              </a:rPr>
              <a:t>Achim Denig       Search for New Physics at        the Low-Energy Frontier </a:t>
            </a:r>
            <a:endParaRPr lang="de-DE" dirty="0">
              <a:ea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A0E237-F39D-2C43-8E2E-6721B01A3627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/>
          <a:p>
            <a:fld id="{890371E3-B68D-374B-92F6-F537F8480A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-37930" y="6525344"/>
            <a:ext cx="9181930" cy="369332"/>
          </a:xfrm>
          <a:prstGeom prst="rect">
            <a:avLst/>
          </a:prstGeom>
          <a:solidFill>
            <a:srgbClr val="505064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520259"/>
            <a:ext cx="10081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E453DC-4716-4826-9B3E-DDE91B2B8EB7}" type="datetime1">
              <a:rPr lang="de-DE" smtClean="0"/>
              <a:t>04.12.2015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100336" y="6520259"/>
            <a:ext cx="527186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de-DE" b="1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00392" y="6520259"/>
            <a:ext cx="58640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569BA5-88D4-471A-9C47-F7F05978978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6578253"/>
            <a:ext cx="324036" cy="24842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575220"/>
            <a:ext cx="720080" cy="226815"/>
          </a:xfrm>
          <a:prstGeom prst="rect">
            <a:avLst/>
          </a:prstGeom>
        </p:spPr>
      </p:pic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2000" baseline="0">
                <a:solidFill>
                  <a:srgbClr val="505064"/>
                </a:solidFill>
              </a:defRPr>
            </a:lvl1pPr>
            <a:lvl2pPr marL="742950" indent="-285750">
              <a:buClr>
                <a:srgbClr val="C80A14"/>
              </a:buClr>
              <a:buSzPct val="70000"/>
              <a:buFont typeface="Arial" pitchFamily="34" charset="0"/>
              <a:buChar char="►"/>
              <a:defRPr sz="2400">
                <a:solidFill>
                  <a:srgbClr val="505064"/>
                </a:solidFill>
              </a:defRPr>
            </a:lvl2pPr>
            <a:lvl3pPr marL="1143000" indent="-228600">
              <a:buClr>
                <a:srgbClr val="C80A14"/>
              </a:buClr>
              <a:buSzPct val="70000"/>
              <a:buFont typeface="Arial" pitchFamily="34" charset="0"/>
              <a:buChar char="►"/>
              <a:defRPr sz="2000">
                <a:solidFill>
                  <a:srgbClr val="505064"/>
                </a:solidFill>
              </a:defRPr>
            </a:lvl3pPr>
            <a:lvl4pPr>
              <a:buClr>
                <a:srgbClr val="505064"/>
              </a:buClr>
              <a:defRPr sz="1600">
                <a:solidFill>
                  <a:srgbClr val="505064"/>
                </a:solidFill>
              </a:defRPr>
            </a:lvl4pPr>
            <a:lvl5pPr>
              <a:buClr>
                <a:srgbClr val="505064"/>
              </a:buClr>
              <a:defRPr sz="1800">
                <a:solidFill>
                  <a:srgbClr val="505064"/>
                </a:solidFill>
              </a:defRPr>
            </a:lvl5pPr>
          </a:lstStyle>
          <a:p>
            <a:pPr lvl="0"/>
            <a:r>
              <a:rPr lang="de-DE" dirty="0" smtClean="0"/>
              <a:t>Textmasterformat – Fließtext linksbündig</a:t>
            </a:r>
          </a:p>
        </p:txBody>
      </p:sp>
    </p:spTree>
    <p:extLst>
      <p:ext uri="{BB962C8B-B14F-4D97-AF65-F5344CB8AC3E}">
        <p14:creationId xmlns:p14="http://schemas.microsoft.com/office/powerpoint/2010/main" val="54031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69092-DF65-E645-B2B1-45162A6639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7F806-DC9A-BF40-8735-2800BC30267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2B43-91D0-AA4D-883E-C537B1821B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323A2-51B9-6240-8C8C-090F786B6C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BA9A-CE76-FB4B-96D9-8F588A220D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1F0C9-D1D6-8445-9D8F-CC6A88AD06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5B82-FFDC-4242-A14A-D32B2EFD6C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05D5-6308-B34D-8E4C-15C4821489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2F85-4C83-BE47-8C08-9E8FE963AAD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F21A-DD19-EF4D-97DF-F4FF84F854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7DAB4-761F-B54D-A35A-D84A8641F8A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9506-1191-7F44-9496-E9A639618CC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0A53-FB72-7A4C-9A2F-17E6B5A592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73DA-24A0-C04A-A275-B4E6C032D2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2D50-18DA-3D47-B5C7-0658AD3810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7931-AD0F-694D-9BE3-F823D3681B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4951B-457E-3645-BC84-3D7F2D1F0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80899-0072-C54E-8EE4-5E0AA977E6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E560-773D-6445-BBEB-D254B1445A8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F0CF-1E0D-6747-B4DE-18F2D42DDD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932-912E-C942-94EE-B970F8B8CD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C7F2E-1E33-2049-9D6E-457A5D72079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C4F1-43F0-FA41-A198-9E3B36C9F3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FB578-06C4-004F-8559-CD4B118FB2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698F-348A-A047-AD72-B4FC1CC590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B83A-EF68-2D45-B9A3-C756AD7389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7232-DA97-3D46-B187-6BBB81C46F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71A16-454F-484E-A0AE-E354939322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31D2-4757-E54E-B03E-297FDD98A7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328D-11B3-C548-8E37-61913D75EC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6570-5605-884C-A0F7-98E18DF736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E8F7-5BAD-9C41-B50B-439F1EE7A5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A87-679B-244F-9DAE-65F3C356CAF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3E1F-BBDE-1A48-9C4A-A865D3FBC16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59A8-B8B4-9D47-ACDE-7B9493A8D9F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44EB-5EE8-7B45-B94A-F37EDEE6B1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FF1C-0801-6640-82B7-A73BF08A2CC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01A-0766-0D40-8206-195018F9C57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FC8D-E137-4147-82F2-7A0E3041A6C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7D84C-5EDA-1F47-BD7D-FF2C1B9368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36FC-3A27-8149-B236-B09A60C0F0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3" r:id="rId13"/>
    <p:sldLayoutId id="2147483746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3229-A18F-7E4A-A9FD-A790D868D33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DBED-70E7-474C-9CC1-BE0F982AE21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B460-DAC2-9F4A-8EC3-3D991DA0B37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6004-F234-FD4F-B389-7EE66E7AC508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7DB0C1-AF18-6B44-B273-B944AA62A9E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 txBox="1">
            <a:spLocks noChangeArrowheads="1"/>
          </p:cNvSpPr>
          <p:nvPr userDrawn="1"/>
        </p:nvSpPr>
        <p:spPr bwMode="auto">
          <a:xfrm>
            <a:off x="436563" y="6405563"/>
            <a:ext cx="839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>
            <a:lvl1pPr algn="l">
              <a:defRPr sz="1400" i="1"/>
            </a:lvl1pPr>
          </a:lstStyle>
          <a:p>
            <a:pPr>
              <a:defRPr/>
            </a:pPr>
            <a:r>
              <a:rPr lang="en-US" smtClean="0"/>
              <a:t>Achim Denig 	                                                                                        gamma-gamma physics at BaBar</a:t>
            </a:r>
            <a:endParaRPr lang="de-DE" dirty="0"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3A9156-55CE-E642-81BA-482DE11D660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789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Achim Denig       Search for New Physics at        the Low-Energy Frontier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AA295-276B-B249-A6E3-06AAD04E1F4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2.pd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9.pd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42.png"/><Relationship Id="rId4" Type="http://schemas.openxmlformats.org/officeDocument/2006/relationships/image" Target="../media/image37.pd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9.pd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9.pd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59.png"/><Relationship Id="rId4" Type="http://schemas.openxmlformats.org/officeDocument/2006/relationships/image" Target="../media/image52.pd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1.png"/><Relationship Id="rId4" Type="http://schemas.openxmlformats.org/officeDocument/2006/relationships/image" Target="../media/image2.pd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57.pdf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d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d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7.pdf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d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 bwMode="auto">
          <a:xfrm>
            <a:off x="282222" y="513254"/>
            <a:ext cx="8565445" cy="611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3" name="Bild 42" descr="RTM3-VonOben.jpg"/>
          <p:cNvPicPr>
            <a:picLocks noChangeAspect="1"/>
          </p:cNvPicPr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1600071" y="1271339"/>
            <a:ext cx="7044129" cy="456019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4" name="Titel 1"/>
          <p:cNvSpPr txBox="1">
            <a:spLocks/>
          </p:cNvSpPr>
          <p:nvPr/>
        </p:nvSpPr>
        <p:spPr bwMode="auto">
          <a:xfrm>
            <a:off x="866422" y="278436"/>
            <a:ext cx="8382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l" defTabSz="45713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b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B60A2B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46" name="Rectangle 9"/>
          <p:cNvSpPr/>
          <p:nvPr/>
        </p:nvSpPr>
        <p:spPr>
          <a:xfrm>
            <a:off x="1810741" y="1889769"/>
            <a:ext cx="646588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de-DE" sz="3600" b="1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de-DE" sz="3600" b="1" dirty="0" smtClean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lang="de-DE" sz="5400" b="1" dirty="0" smtClean="0">
                <a:solidFill>
                  <a:srgbClr val="404040"/>
                </a:solidFill>
                <a:latin typeface="Calibri"/>
                <a:cs typeface="Calibri"/>
              </a:rPr>
              <a:t>Perspektiven für </a:t>
            </a:r>
            <a:endParaRPr lang="de-DE" sz="5400" b="1" dirty="0" smtClean="0">
              <a:solidFill>
                <a:srgbClr val="404040"/>
              </a:solidFill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de-DE" sz="5400" b="1" dirty="0" smtClean="0">
                <a:solidFill>
                  <a:srgbClr val="404040"/>
                </a:solidFill>
                <a:latin typeface="Calibri"/>
                <a:cs typeface="Calibri"/>
              </a:rPr>
              <a:t>MAMI &amp; MESA</a:t>
            </a:r>
            <a:r>
              <a:rPr lang="de-DE" sz="5400" b="1" baseline="30000" dirty="0" smtClean="0">
                <a:solidFill>
                  <a:srgbClr val="404040"/>
                </a:solidFill>
                <a:latin typeface="Calibri"/>
                <a:cs typeface="Calibri"/>
              </a:rPr>
              <a:t>*</a:t>
            </a:r>
          </a:p>
          <a:p>
            <a:pPr>
              <a:spcAft>
                <a:spcPts val="600"/>
              </a:spcAft>
            </a:pPr>
            <a:r>
              <a:rPr lang="de-DE" sz="2400" b="1" baseline="30000" dirty="0" smtClean="0">
                <a:solidFill>
                  <a:srgbClr val="404040"/>
                </a:solidFill>
                <a:latin typeface="Calibri"/>
                <a:cs typeface="Calibri"/>
              </a:rPr>
              <a:t>(*): Mainz Energy-recovering Superconducting Accelerator</a:t>
            </a:r>
            <a:endParaRPr lang="de-DE" sz="2400" b="1" baseline="30000" dirty="0" smtClean="0">
              <a:solidFill>
                <a:srgbClr val="404040"/>
              </a:solidFill>
              <a:latin typeface="Calibri"/>
              <a:cs typeface="Calibri"/>
            </a:endParaRPr>
          </a:p>
        </p:txBody>
      </p:sp>
      <p:sp>
        <p:nvSpPr>
          <p:cNvPr id="47" name="Rechteck 3"/>
          <p:cNvSpPr>
            <a:spLocks noChangeArrowheads="1"/>
          </p:cNvSpPr>
          <p:nvPr/>
        </p:nvSpPr>
        <p:spPr bwMode="auto">
          <a:xfrm>
            <a:off x="1693640" y="4806784"/>
            <a:ext cx="722568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Kurt Aulenbacher</a:t>
            </a:r>
            <a:endParaRPr lang="de-DE" sz="1800" dirty="0" smtClean="0">
              <a:solidFill>
                <a:srgbClr val="404040"/>
              </a:solidFill>
              <a:latin typeface="Arial"/>
              <a:cs typeface="Arial"/>
            </a:endParaRPr>
          </a:p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Institut für Kernphysik</a:t>
            </a:r>
          </a:p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Johannes Gutenberg-Universität Mainz</a:t>
            </a:r>
          </a:p>
        </p:txBody>
      </p:sp>
      <p:pic>
        <p:nvPicPr>
          <p:cNvPr id="48" name="Picture 10" descr="mamilogo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84748" y="247786"/>
            <a:ext cx="1082745" cy="114228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9" name="Group 25"/>
          <p:cNvGrpSpPr>
            <a:grpSpLocks/>
          </p:cNvGrpSpPr>
          <p:nvPr/>
        </p:nvGrpSpPr>
        <p:grpSpPr bwMode="auto">
          <a:xfrm>
            <a:off x="206891" y="2954722"/>
            <a:ext cx="1094015" cy="3602179"/>
            <a:chOff x="147" y="1933"/>
            <a:chExt cx="829" cy="2731"/>
          </a:xfrm>
        </p:grpSpPr>
        <p:pic>
          <p:nvPicPr>
            <p:cNvPr id="50" name="Picture 1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7" y="1933"/>
              <a:ext cx="808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6" y="2934"/>
              <a:ext cx="800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2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76" y="3864"/>
              <a:ext cx="800" cy="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5" name="Picture 1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31409" y="6122388"/>
            <a:ext cx="624552" cy="64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00842" y="6073137"/>
            <a:ext cx="2050233" cy="6300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1" name="Rechteck 3"/>
          <p:cNvSpPr>
            <a:spLocks noChangeArrowheads="1"/>
          </p:cNvSpPr>
          <p:nvPr/>
        </p:nvSpPr>
        <p:spPr bwMode="auto">
          <a:xfrm>
            <a:off x="4102978" y="120044"/>
            <a:ext cx="4913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e-DE" sz="1800" dirty="0" err="1" smtClean="0">
                <a:solidFill>
                  <a:srgbClr val="404040"/>
                </a:solidFill>
                <a:latin typeface="Arial"/>
                <a:cs typeface="Arial"/>
              </a:rPr>
              <a:t>KHuK</a:t>
            </a:r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 Jahrestagung</a:t>
            </a:r>
          </a:p>
          <a:p>
            <a:pPr algn="r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DPG Tagungshaus Bad Honnef</a:t>
            </a:r>
            <a:endParaRPr lang="de-DE" sz="1800" dirty="0" smtClean="0">
              <a:solidFill>
                <a:srgbClr val="404040"/>
              </a:solidFill>
              <a:latin typeface="Arial"/>
              <a:cs typeface="Arial"/>
            </a:endParaRPr>
          </a:p>
          <a:p>
            <a:pPr algn="r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5. Dez </a:t>
            </a:r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2015</a:t>
            </a:r>
          </a:p>
        </p:txBody>
      </p:sp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11"/>
          <a:srcRect b="33333"/>
          <a:stretch>
            <a:fillRect/>
          </a:stretch>
        </p:blipFill>
        <p:spPr bwMode="auto">
          <a:xfrm>
            <a:off x="5492119" y="6164041"/>
            <a:ext cx="1425855" cy="54942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7567" y="240532"/>
            <a:ext cx="2010052" cy="877404"/>
          </a:xfrm>
          <a:prstGeom prst="rect">
            <a:avLst/>
          </a:prstGeom>
        </p:spPr>
      </p:pic>
      <p:pic>
        <p:nvPicPr>
          <p:cNvPr id="19" name="Picture 2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7125" y="1662233"/>
            <a:ext cx="1072556" cy="10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37"/>
          <p:cNvSpPr txBox="1"/>
          <p:nvPr/>
        </p:nvSpPr>
        <p:spPr>
          <a:xfrm>
            <a:off x="6018266" y="228500"/>
            <a:ext cx="289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CRC Highlights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386129" y="-987217"/>
            <a:ext cx="8378825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endParaRPr lang="en-US" sz="3600" b="1" dirty="0" smtClean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endParaRPr lang="en-US" sz="3600" b="1" dirty="0" smtClean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</a:t>
            </a:r>
            <a:r>
              <a:rPr lang="en-US" sz="3600" b="1" dirty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D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ie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Aussichten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</a:t>
            </a:r>
          </a:p>
          <a:p>
            <a:pPr algn="ctr">
              <a:spcAft>
                <a:spcPts val="600"/>
              </a:spcAft>
            </a:pPr>
            <a:r>
              <a:rPr lang="en-US" sz="3600" b="1" dirty="0" err="1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f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ür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die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experimentelle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Infrastruktur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3600" b="1" dirty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v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on MESA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haben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sich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im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letzten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Jahr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 </a:t>
            </a:r>
            <a:r>
              <a:rPr lang="en-US" sz="36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verbessert</a:t>
            </a:r>
            <a:r>
              <a:rPr lang="en-US" sz="3600" b="1" dirty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!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44302" y="3268831"/>
            <a:ext cx="8495454" cy="3168516"/>
            <a:chOff x="544302" y="3268831"/>
            <a:chExt cx="8495454" cy="3168516"/>
          </a:xfrm>
        </p:grpSpPr>
        <p:sp>
          <p:nvSpPr>
            <p:cNvPr id="59" name="Rechteck 21"/>
            <p:cNvSpPr/>
            <p:nvPr/>
          </p:nvSpPr>
          <p:spPr bwMode="auto">
            <a:xfrm>
              <a:off x="544302" y="6155102"/>
              <a:ext cx="8495454" cy="2822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340869" y="3268831"/>
              <a:ext cx="5768041" cy="3111366"/>
              <a:chOff x="1340869" y="3268831"/>
              <a:chExt cx="5768041" cy="3111366"/>
            </a:xfrm>
          </p:grpSpPr>
          <p:sp>
            <p:nvSpPr>
              <p:cNvPr id="61" name="Oval 15"/>
              <p:cNvSpPr>
                <a:spLocks noChangeArrowheads="1"/>
              </p:cNvSpPr>
              <p:nvPr/>
            </p:nvSpPr>
            <p:spPr bwMode="auto">
              <a:xfrm>
                <a:off x="1742490" y="5307760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MAGIX/Xe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340869" y="3555491"/>
                <a:ext cx="5689067" cy="2824706"/>
                <a:chOff x="1340870" y="3409855"/>
                <a:chExt cx="5689067" cy="2824706"/>
              </a:xfrm>
            </p:grpSpPr>
            <p:grpSp>
              <p:nvGrpSpPr>
                <p:cNvPr id="66" name="Group 65"/>
                <p:cNvGrpSpPr/>
                <p:nvPr/>
              </p:nvGrpSpPr>
              <p:grpSpPr>
                <a:xfrm>
                  <a:off x="1340870" y="4099494"/>
                  <a:ext cx="2339019" cy="1014819"/>
                  <a:chOff x="843727" y="4188118"/>
                  <a:chExt cx="2339019" cy="1014819"/>
                </a:xfrm>
              </p:grpSpPr>
              <p:sp>
                <p:nvSpPr>
                  <p:cNvPr id="7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004275" y="4188118"/>
                    <a:ext cx="1949442" cy="1014819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74" name="Textfeld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3727" y="4344872"/>
                    <a:ext cx="2339019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Proton Radius</a:t>
                    </a:r>
                  </a:p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Puzzle</a:t>
                    </a:r>
                    <a:endParaRPr lang="en-GB" sz="2200" i="1" dirty="0">
                      <a:solidFill>
                        <a:srgbClr val="800000"/>
                      </a:solidFill>
                      <a:ea typeface="Arial" pitchFamily="84" charset="0"/>
                      <a:cs typeface="Arial" pitchFamily="84" charset="0"/>
                    </a:endParaRPr>
                  </a:p>
                </p:txBody>
              </p:sp>
            </p:grpSp>
            <p:sp>
              <p:nvSpPr>
                <p:cNvPr id="67" name="Oval 16"/>
                <p:cNvSpPr>
                  <a:spLocks noChangeArrowheads="1"/>
                </p:cNvSpPr>
                <p:nvPr/>
              </p:nvSpPr>
              <p:spPr bwMode="auto">
                <a:xfrm>
                  <a:off x="3481531" y="5256384"/>
                  <a:ext cx="1775300" cy="978177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68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565007" y="5344260"/>
                  <a:ext cx="1766003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Dunkle</a:t>
                  </a:r>
                  <a:r>
                    <a:rPr lang="en-GB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 Photon</a:t>
                  </a:r>
                </a:p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Suchen</a:t>
                  </a:r>
                  <a:endParaRPr lang="en-GB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69" name="Oval 15"/>
                <p:cNvSpPr>
                  <a:spLocks noChangeArrowheads="1"/>
                </p:cNvSpPr>
                <p:nvPr/>
              </p:nvSpPr>
              <p:spPr bwMode="auto">
                <a:xfrm>
                  <a:off x="3519341" y="3409855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0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879896" y="3420118"/>
                  <a:ext cx="1136224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Hadron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Struktur</a:t>
                  </a:r>
                  <a:endParaRPr lang="en-GB" sz="22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71" name="Oval 15"/>
                <p:cNvSpPr>
                  <a:spLocks noChangeArrowheads="1"/>
                </p:cNvSpPr>
                <p:nvPr/>
              </p:nvSpPr>
              <p:spPr bwMode="auto">
                <a:xfrm>
                  <a:off x="5219021" y="4125849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72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5331010" y="4329191"/>
                  <a:ext cx="1698927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PV-</a:t>
                  </a: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Oberservable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</p:grpSp>
          <p:sp>
            <p:nvSpPr>
              <p:cNvPr id="63" name="Oval 15"/>
              <p:cNvSpPr>
                <a:spLocks noChangeArrowheads="1"/>
              </p:cNvSpPr>
              <p:nvPr/>
            </p:nvSpPr>
            <p:spPr bwMode="auto">
              <a:xfrm>
                <a:off x="5331009" y="3268831"/>
                <a:ext cx="1699680" cy="963623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 dirty="0" smtClean="0">
                  <a:solidFill>
                    <a:schemeClr val="bg1"/>
                  </a:solidFill>
                </a:endParaRP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Kernstruktur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(Neutron 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Skins)</a:t>
                </a:r>
                <a:endParaRPr lang="de-DE" sz="1800" dirty="0" smtClean="0">
                  <a:solidFill>
                    <a:schemeClr val="bg1"/>
                  </a:solidFill>
                </a:endParaRPr>
              </a:p>
              <a:p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15"/>
              <p:cNvSpPr>
                <a:spLocks noChangeArrowheads="1"/>
              </p:cNvSpPr>
              <p:nvPr/>
            </p:nvSpPr>
            <p:spPr bwMode="auto">
              <a:xfrm>
                <a:off x="5409230" y="5381113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P2</a:t>
                </a:r>
              </a:p>
              <a:p>
                <a:r>
                  <a:rPr lang="de-DE" dirty="0" smtClean="0">
                    <a:solidFill>
                      <a:schemeClr val="bg1"/>
                    </a:solidFill>
                  </a:rPr>
                  <a:t> (sin</a:t>
                </a:r>
                <a:r>
                  <a:rPr lang="de-DE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de-DE" baseline="-25000" dirty="0" smtClean="0">
                    <a:solidFill>
                      <a:schemeClr val="bg1"/>
                    </a:solidFill>
                  </a:rPr>
                  <a:t>W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)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Oval 15"/>
              <p:cNvSpPr>
                <a:spLocks noChangeArrowheads="1"/>
              </p:cNvSpPr>
              <p:nvPr/>
            </p:nvSpPr>
            <p:spPr bwMode="auto">
              <a:xfrm>
                <a:off x="1742490" y="3286517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2729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-760754" y="0"/>
            <a:ext cx="8229600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69BA5-88D4-471A-9C47-F7F059789784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" y="1016154"/>
            <a:ext cx="4192865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094591" y="1484783"/>
            <a:ext cx="514628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de-DE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/>
              <a:t>CFP  besteht aus Büro/Laborgebaäude </a:t>
            </a:r>
            <a:r>
              <a:rPr lang="de-DE" dirty="0" smtClean="0">
                <a:solidFill>
                  <a:srgbClr val="FF0000"/>
                </a:solidFill>
              </a:rPr>
              <a:t>UND </a:t>
            </a:r>
          </a:p>
          <a:p>
            <a:pPr algn="l"/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einer unterirdischen Experimentierhalle</a:t>
            </a:r>
            <a:endParaRPr lang="de-DE" dirty="0" smtClean="0">
              <a:solidFill>
                <a:srgbClr val="FF0000"/>
              </a:solidFill>
            </a:endParaRPr>
          </a:p>
          <a:p>
            <a:pPr algn="l"/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 „MESA Experimentierhalle-1“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Zur Förderung empfohlen vom </a:t>
            </a:r>
          </a:p>
          <a:p>
            <a:pPr algn="l"/>
            <a:r>
              <a:rPr lang="de-DE" dirty="0"/>
              <a:t> </a:t>
            </a:r>
            <a:r>
              <a:rPr lang="de-DE" dirty="0" smtClean="0"/>
              <a:t>    Wissenschaftsrat  im März d.J.</a:t>
            </a:r>
            <a:endParaRPr lang="de-DE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Förderung bewilligt im Juni 2015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Vergrößert das Platzangebot für die </a:t>
            </a:r>
          </a:p>
          <a:p>
            <a:pPr algn="l"/>
            <a:r>
              <a:rPr lang="de-DE" dirty="0"/>
              <a:t> </a:t>
            </a:r>
            <a:r>
              <a:rPr lang="de-DE" dirty="0" smtClean="0"/>
              <a:t>    beiden geplanten MESA-Experimente..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/>
              <a:t> ... und schafft Raum für Neue!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 smtClean="0"/>
              <a:t>Finanzierung der Experimente über</a:t>
            </a:r>
          </a:p>
          <a:p>
            <a:pPr algn="l"/>
            <a:r>
              <a:rPr lang="de-DE" dirty="0"/>
              <a:t> </a:t>
            </a:r>
            <a:r>
              <a:rPr lang="de-DE" dirty="0" smtClean="0"/>
              <a:t>    Großgeräteförderung möglich </a:t>
            </a:r>
          </a:p>
          <a:p>
            <a:pPr algn="l"/>
            <a:r>
              <a:rPr lang="de-DE" dirty="0"/>
              <a:t> </a:t>
            </a:r>
            <a:r>
              <a:rPr lang="de-DE" dirty="0" smtClean="0"/>
              <a:t>     </a:t>
            </a:r>
            <a:endParaRPr lang="de-DE" dirty="0" smtClean="0"/>
          </a:p>
          <a:p>
            <a:r>
              <a:rPr lang="de-DE" dirty="0" smtClean="0"/>
              <a:t>      </a:t>
            </a:r>
            <a:endParaRPr lang="de-DE" dirty="0"/>
          </a:p>
        </p:txBody>
      </p:sp>
      <p:sp>
        <p:nvSpPr>
          <p:cNvPr id="8" name="Titel 4"/>
          <p:cNvSpPr txBox="1">
            <a:spLocks/>
          </p:cNvSpPr>
          <p:nvPr/>
        </p:nvSpPr>
        <p:spPr>
          <a:xfrm>
            <a:off x="287016" y="224066"/>
            <a:ext cx="885698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err="1" smtClean="0"/>
              <a:t>Neuer</a:t>
            </a:r>
            <a:r>
              <a:rPr lang="en-US" sz="3200" dirty="0" smtClean="0"/>
              <a:t> </a:t>
            </a:r>
            <a:r>
              <a:rPr lang="en-US" sz="3200" dirty="0" smtClean="0"/>
              <a:t> </a:t>
            </a:r>
            <a:r>
              <a:rPr lang="en-US" sz="3200" dirty="0" err="1" smtClean="0"/>
              <a:t>Forschungsbau</a:t>
            </a:r>
            <a:r>
              <a:rPr lang="en-US" sz="3200" dirty="0" smtClean="0"/>
              <a:t>: </a:t>
            </a:r>
            <a:endParaRPr lang="en-US" sz="3200" dirty="0" smtClean="0"/>
          </a:p>
          <a:p>
            <a:r>
              <a:rPr lang="en-US" sz="3200" dirty="0" smtClean="0"/>
              <a:t> “Centrum </a:t>
            </a:r>
            <a:r>
              <a:rPr lang="en-US" sz="3200" dirty="0" err="1" smtClean="0"/>
              <a:t>für</a:t>
            </a:r>
            <a:r>
              <a:rPr lang="en-US" sz="3200" dirty="0" smtClean="0"/>
              <a:t> </a:t>
            </a:r>
            <a:r>
              <a:rPr lang="en-US" sz="3200" dirty="0" err="1" smtClean="0"/>
              <a:t>Fundamentale</a:t>
            </a:r>
            <a:r>
              <a:rPr lang="en-US" sz="3200" dirty="0" smtClean="0"/>
              <a:t> </a:t>
            </a:r>
            <a:r>
              <a:rPr lang="en-US" sz="3200" dirty="0" err="1" smtClean="0"/>
              <a:t>Physik</a:t>
            </a:r>
            <a:r>
              <a:rPr lang="en-US" sz="3200" dirty="0" smtClean="0"/>
              <a:t>”, CFP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74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0" y="-93518"/>
            <a:ext cx="9144000" cy="6473536"/>
            <a:chOff x="0" y="154132"/>
            <a:chExt cx="9144000" cy="647353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4132"/>
              <a:ext cx="9144000" cy="6473536"/>
            </a:xfrm>
            <a:prstGeom prst="rect">
              <a:avLst/>
            </a:prstGeom>
          </p:spPr>
        </p:pic>
        <p:sp>
          <p:nvSpPr>
            <p:cNvPr id="11" name="Octagon 21"/>
            <p:cNvSpPr/>
            <p:nvPr/>
          </p:nvSpPr>
          <p:spPr>
            <a:xfrm>
              <a:off x="6366337" y="3082473"/>
              <a:ext cx="432048" cy="352684"/>
            </a:xfrm>
            <a:prstGeom prst="octagon">
              <a:avLst>
                <a:gd name="adj" fmla="val 814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 smtClean="0"/>
                <a:t>1</a:t>
              </a:r>
              <a:endParaRPr lang="de-DE" sz="3600" dirty="0"/>
            </a:p>
          </p:txBody>
        </p:sp>
        <p:sp>
          <p:nvSpPr>
            <p:cNvPr id="12" name="Octagon 26"/>
            <p:cNvSpPr/>
            <p:nvPr/>
          </p:nvSpPr>
          <p:spPr>
            <a:xfrm>
              <a:off x="4596145" y="2132856"/>
              <a:ext cx="432048" cy="352684"/>
            </a:xfrm>
            <a:prstGeom prst="octagon">
              <a:avLst>
                <a:gd name="adj" fmla="val 814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/>
                <a:t>2</a:t>
              </a:r>
            </a:p>
          </p:txBody>
        </p:sp>
        <p:sp>
          <p:nvSpPr>
            <p:cNvPr id="13" name="Octagon 27"/>
            <p:cNvSpPr/>
            <p:nvPr/>
          </p:nvSpPr>
          <p:spPr>
            <a:xfrm>
              <a:off x="3290517" y="1484784"/>
              <a:ext cx="432048" cy="352684"/>
            </a:xfrm>
            <a:prstGeom prst="octagon">
              <a:avLst>
                <a:gd name="adj" fmla="val 814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 smtClean="0"/>
                <a:t>3</a:t>
              </a:r>
              <a:endParaRPr lang="de-DE" sz="3600" dirty="0"/>
            </a:p>
          </p:txBody>
        </p:sp>
        <p:sp>
          <p:nvSpPr>
            <p:cNvPr id="15" name="Octagon 28"/>
            <p:cNvSpPr/>
            <p:nvPr/>
          </p:nvSpPr>
          <p:spPr>
            <a:xfrm>
              <a:off x="611560" y="1132100"/>
              <a:ext cx="432048" cy="352684"/>
            </a:xfrm>
            <a:prstGeom prst="octagon">
              <a:avLst>
                <a:gd name="adj" fmla="val 8141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3600" dirty="0"/>
                <a:t>4</a:t>
              </a:r>
            </a:p>
          </p:txBody>
        </p:sp>
        <p:sp>
          <p:nvSpPr>
            <p:cNvPr id="16" name="Octagon 21"/>
            <p:cNvSpPr/>
            <p:nvPr/>
          </p:nvSpPr>
          <p:spPr>
            <a:xfrm>
              <a:off x="3131840" y="3082473"/>
              <a:ext cx="432048" cy="352684"/>
            </a:xfrm>
            <a:prstGeom prst="octagon">
              <a:avLst>
                <a:gd name="adj" fmla="val 8141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P2</a:t>
              </a:r>
              <a:endParaRPr lang="de-DE" sz="1600" dirty="0"/>
            </a:p>
          </p:txBody>
        </p:sp>
        <p:sp>
          <p:nvSpPr>
            <p:cNvPr id="17" name="Octagon 21"/>
            <p:cNvSpPr/>
            <p:nvPr/>
          </p:nvSpPr>
          <p:spPr>
            <a:xfrm>
              <a:off x="611560" y="2309198"/>
              <a:ext cx="936104" cy="352684"/>
            </a:xfrm>
            <a:prstGeom prst="octagon">
              <a:avLst>
                <a:gd name="adj" fmla="val 8141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MAGIX</a:t>
              </a:r>
              <a:endParaRPr lang="de-DE" sz="1600" dirty="0"/>
            </a:p>
          </p:txBody>
        </p:sp>
        <p:sp>
          <p:nvSpPr>
            <p:cNvPr id="18" name="Octagon 21"/>
            <p:cNvSpPr/>
            <p:nvPr/>
          </p:nvSpPr>
          <p:spPr>
            <a:xfrm rot="19764649">
              <a:off x="6377362" y="5088804"/>
              <a:ext cx="936104" cy="352684"/>
            </a:xfrm>
            <a:prstGeom prst="octagon">
              <a:avLst>
                <a:gd name="adj" fmla="val 8141"/>
              </a:avLst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/>
                <a:t>BDX</a:t>
              </a:r>
              <a:endParaRPr lang="de-DE" sz="1600" dirty="0"/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 flipV="1">
              <a:off x="2667000" y="3619500"/>
              <a:ext cx="1219200" cy="838200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H="1" flipV="1">
              <a:off x="4572000" y="3258815"/>
              <a:ext cx="1276350" cy="779785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5210176" y="4038600"/>
              <a:ext cx="638174" cy="334617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4629874" y="3156668"/>
              <a:ext cx="182295" cy="102148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4812169" y="3156668"/>
              <a:ext cx="292568" cy="190831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>
              <a:off x="5104737" y="2485540"/>
              <a:ext cx="1168842" cy="861959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 rot="19258270">
              <a:off x="6250272" y="2238739"/>
              <a:ext cx="982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Neubau</a:t>
              </a:r>
              <a:endParaRPr lang="de-DE" dirty="0"/>
            </a:p>
          </p:txBody>
        </p:sp>
        <p:sp>
          <p:nvSpPr>
            <p:cNvPr id="46" name="TextBox 45"/>
            <p:cNvSpPr txBox="1"/>
            <p:nvPr/>
          </p:nvSpPr>
          <p:spPr>
            <a:xfrm rot="19258270">
              <a:off x="5768474" y="1847718"/>
              <a:ext cx="101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Bestand</a:t>
              </a:r>
              <a:endParaRPr lang="de-DE" dirty="0"/>
            </a:p>
          </p:txBody>
        </p:sp>
      </p:grpSp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8229600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20" name="Titel 4"/>
          <p:cNvSpPr txBox="1">
            <a:spLocks/>
          </p:cNvSpPr>
          <p:nvPr/>
        </p:nvSpPr>
        <p:spPr>
          <a:xfrm>
            <a:off x="1887116" y="271091"/>
            <a:ext cx="8224265" cy="613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 </a:t>
            </a:r>
            <a:r>
              <a:rPr lang="en-US" sz="3200" dirty="0" err="1" smtClean="0"/>
              <a:t>Gewinn</a:t>
            </a:r>
            <a:r>
              <a:rPr lang="en-US" sz="3200" dirty="0" smtClean="0"/>
              <a:t> </a:t>
            </a:r>
            <a:r>
              <a:rPr lang="en-US" sz="3200" dirty="0" err="1" smtClean="0"/>
              <a:t>durch</a:t>
            </a:r>
            <a:r>
              <a:rPr lang="en-US" sz="3200" dirty="0" smtClean="0"/>
              <a:t> </a:t>
            </a:r>
            <a:r>
              <a:rPr lang="en-US" sz="3200" dirty="0" smtClean="0"/>
              <a:t>  Experimentierhalle-1 </a:t>
            </a:r>
            <a:endParaRPr lang="en-US" sz="3200" dirty="0" smtClean="0"/>
          </a:p>
          <a:p>
            <a:r>
              <a:rPr lang="en-US" sz="3200" dirty="0" smtClean="0"/>
              <a:t> </a:t>
            </a:r>
            <a:r>
              <a:rPr lang="en-US" sz="3200" dirty="0" smtClean="0"/>
              <a:t>- 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22274" y="4221052"/>
            <a:ext cx="66511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dirty="0" smtClean="0"/>
              <a:t>Vorh. Strahlfängergebäude </a:t>
            </a:r>
          </a:p>
          <a:p>
            <a:pPr algn="l"/>
            <a:r>
              <a:rPr lang="de-DE" sz="2400" dirty="0"/>
              <a:t> </a:t>
            </a:r>
            <a:r>
              <a:rPr lang="de-DE" sz="2400" dirty="0" smtClean="0"/>
              <a:t>    wird genutzt </a:t>
            </a:r>
            <a:endParaRPr lang="de-DE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dirty="0" smtClean="0"/>
              <a:t>Neues, parasitäres  Experiment</a:t>
            </a:r>
          </a:p>
          <a:p>
            <a:pPr algn="l"/>
            <a:r>
              <a:rPr lang="de-DE" sz="2400" dirty="0"/>
              <a:t> </a:t>
            </a:r>
            <a:r>
              <a:rPr lang="de-DE" sz="2400" dirty="0" smtClean="0"/>
              <a:t>  </a:t>
            </a:r>
            <a:r>
              <a:rPr lang="de-DE" sz="2400" dirty="0" smtClean="0"/>
              <a:t> „BDX“ </a:t>
            </a:r>
            <a:r>
              <a:rPr lang="de-DE" sz="2400" dirty="0" smtClean="0"/>
              <a:t> </a:t>
            </a:r>
            <a:r>
              <a:rPr lang="de-DE" sz="2400" dirty="0" smtClean="0"/>
              <a:t> </a:t>
            </a:r>
            <a:r>
              <a:rPr lang="de-DE" sz="2400" dirty="0" smtClean="0"/>
              <a:t>in  </a:t>
            </a:r>
            <a:r>
              <a:rPr lang="de-DE" sz="2400" dirty="0" smtClean="0"/>
              <a:t>idealer  Position </a:t>
            </a:r>
            <a:endParaRPr lang="de-DE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dirty="0" smtClean="0"/>
              <a:t>Mehr Platz für MESA Komponenten</a:t>
            </a:r>
            <a:endParaRPr lang="de-DE" sz="2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400" dirty="0" smtClean="0"/>
              <a:t>Halle-4 frei zur Planung zukünftiger Experimente</a:t>
            </a:r>
            <a:endParaRPr lang="de-DE" sz="2400" dirty="0" smtClean="0"/>
          </a:p>
          <a:p>
            <a:r>
              <a:rPr lang="de-DE" sz="2400" dirty="0" smtClean="0"/>
              <a:t>       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  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 flipH="1" flipV="1">
            <a:off x="3915499" y="3295650"/>
            <a:ext cx="1294677" cy="753717"/>
          </a:xfrm>
          <a:prstGeom prst="line">
            <a:avLst/>
          </a:prstGeom>
          <a:solidFill>
            <a:schemeClr val="tx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2492049" y="694270"/>
            <a:ext cx="1279582" cy="733044"/>
          </a:xfrm>
          <a:prstGeom prst="lin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3131840" y="1413477"/>
            <a:ext cx="1279582" cy="733044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 rot="2784923">
            <a:off x="3899825" y="764802"/>
            <a:ext cx="63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10m</a:t>
            </a:r>
            <a:endParaRPr lang="de-DE" dirty="0"/>
          </a:p>
        </p:txBody>
      </p:sp>
      <p:cxnSp>
        <p:nvCxnSpPr>
          <p:cNvPr id="53" name="Straight Connector 52"/>
          <p:cNvCxnSpPr/>
          <p:nvPr/>
        </p:nvCxnSpPr>
        <p:spPr bwMode="auto">
          <a:xfrm flipV="1">
            <a:off x="3290517" y="1359722"/>
            <a:ext cx="1279582" cy="733044"/>
          </a:xfrm>
          <a:prstGeom prst="lin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11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7205337" y="6485171"/>
            <a:ext cx="2529554" cy="32302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rPr>
              <a:t>Frank Maas</a:t>
            </a:r>
            <a:endParaRPr kumimoji="0" 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6" name="Picture 15" descr="PVES_SUMMARY_2013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09" y="975258"/>
            <a:ext cx="5425865" cy="5655267"/>
          </a:xfrm>
          <a:prstGeom prst="rect">
            <a:avLst/>
          </a:prstGeom>
        </p:spPr>
      </p:pic>
      <p:sp>
        <p:nvSpPr>
          <p:cNvPr id="17" name="Titel 4"/>
          <p:cNvSpPr txBox="1">
            <a:spLocks/>
          </p:cNvSpPr>
          <p:nvPr/>
        </p:nvSpPr>
        <p:spPr>
          <a:xfrm>
            <a:off x="245849" y="160948"/>
            <a:ext cx="8224265" cy="613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 </a:t>
            </a:r>
            <a:r>
              <a:rPr lang="en-US" sz="3200" dirty="0" smtClean="0"/>
              <a:t>Von MAMI </a:t>
            </a:r>
            <a:r>
              <a:rPr lang="en-US" sz="3200" dirty="0" err="1" smtClean="0"/>
              <a:t>zu</a:t>
            </a:r>
            <a:r>
              <a:rPr lang="en-US" sz="3200" dirty="0" smtClean="0"/>
              <a:t> MESA: P2 Experiment </a:t>
            </a:r>
            <a:endParaRPr lang="en-US" sz="3200" dirty="0" smtClean="0"/>
          </a:p>
          <a:p>
            <a:r>
              <a:rPr lang="en-US" sz="3200" dirty="0" smtClean="0"/>
              <a:t> </a:t>
            </a:r>
            <a:r>
              <a:rPr lang="en-US" sz="3200" dirty="0" smtClean="0"/>
              <a:t>- 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49" y="2266884"/>
            <a:ext cx="31813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42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6" name="Picture 15" descr="PVES_SUMMARY_2013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48" y="1360826"/>
            <a:ext cx="5425865" cy="5655267"/>
          </a:xfrm>
          <a:prstGeom prst="rect">
            <a:avLst/>
          </a:prstGeom>
        </p:spPr>
      </p:pic>
      <p:sp>
        <p:nvSpPr>
          <p:cNvPr id="17" name="Titel 4"/>
          <p:cNvSpPr txBox="1">
            <a:spLocks/>
          </p:cNvSpPr>
          <p:nvPr/>
        </p:nvSpPr>
        <p:spPr>
          <a:xfrm>
            <a:off x="245847" y="495225"/>
            <a:ext cx="8224265" cy="613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 </a:t>
            </a:r>
            <a:r>
              <a:rPr lang="en-US" sz="3200" dirty="0" smtClean="0"/>
              <a:t>Von MAMI </a:t>
            </a:r>
            <a:r>
              <a:rPr lang="en-US" sz="3200" dirty="0" err="1" smtClean="0"/>
              <a:t>zu</a:t>
            </a:r>
            <a:r>
              <a:rPr lang="en-US" sz="3200" dirty="0" smtClean="0"/>
              <a:t> MESA: </a:t>
            </a:r>
          </a:p>
          <a:p>
            <a:pPr algn="ctr"/>
            <a:r>
              <a:rPr lang="en-US" sz="3200" baseline="30000" dirty="0" smtClean="0"/>
              <a:t>12</a:t>
            </a:r>
            <a:r>
              <a:rPr lang="en-US" sz="3200" dirty="0" smtClean="0"/>
              <a:t>C </a:t>
            </a:r>
            <a:r>
              <a:rPr lang="en-US" sz="3200" dirty="0" err="1" smtClean="0"/>
              <a:t>als</a:t>
            </a:r>
            <a:r>
              <a:rPr lang="en-US" sz="3200" dirty="0" smtClean="0"/>
              <a:t> “</a:t>
            </a:r>
            <a:r>
              <a:rPr lang="en-US" sz="3200" dirty="0" err="1" smtClean="0"/>
              <a:t>Aufwärmgegner</a:t>
            </a:r>
            <a:r>
              <a:rPr lang="en-US" sz="3200" dirty="0" smtClean="0"/>
              <a:t>” </a:t>
            </a:r>
            <a:r>
              <a:rPr lang="en-US" sz="3200" dirty="0" err="1" smtClean="0"/>
              <a:t>für</a:t>
            </a:r>
            <a:r>
              <a:rPr lang="en-US" sz="3200" dirty="0" smtClean="0"/>
              <a:t> sin</a:t>
            </a:r>
            <a:r>
              <a:rPr lang="en-US" sz="3200" baseline="30000" dirty="0" smtClean="0"/>
              <a:t>2</a:t>
            </a:r>
            <a:r>
              <a:rPr lang="en-US" sz="3200" dirty="0" smtClean="0">
                <a:latin typeface="Symbol" panose="05050102010706020507" pitchFamily="18" charset="2"/>
              </a:rPr>
              <a:t>q</a:t>
            </a:r>
            <a:r>
              <a:rPr lang="en-US" sz="3200" baseline="-25000" dirty="0" smtClean="0"/>
              <a:t>W</a:t>
            </a:r>
            <a:r>
              <a:rPr lang="en-US" sz="3200" dirty="0" smtClean="0"/>
              <a:t> </a:t>
            </a:r>
            <a:endParaRPr lang="en-US" sz="3200" dirty="0" smtClean="0"/>
          </a:p>
          <a:p>
            <a:r>
              <a:rPr lang="en-US" sz="3200" dirty="0" smtClean="0"/>
              <a:t> </a:t>
            </a:r>
            <a:r>
              <a:rPr lang="en-US" sz="3200" dirty="0" smtClean="0"/>
              <a:t>- 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pic>
        <p:nvPicPr>
          <p:cNvPr id="8" name="Picture 14" descr="a1logo-sm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0913" y="1837748"/>
            <a:ext cx="1780523" cy="11583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64160" y="3480573"/>
            <a:ext cx="23717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 smtClean="0"/>
              <a:t>2015: Erfolgreiche </a:t>
            </a:r>
          </a:p>
          <a:p>
            <a:pPr algn="l"/>
            <a:r>
              <a:rPr lang="de-DE" dirty="0" smtClean="0"/>
              <a:t>Messkampagne </a:t>
            </a:r>
          </a:p>
          <a:p>
            <a:pPr algn="l"/>
            <a:r>
              <a:rPr lang="de-DE" dirty="0"/>
              <a:t>m</a:t>
            </a:r>
            <a:r>
              <a:rPr lang="de-DE" dirty="0" smtClean="0"/>
              <a:t>it Vertikalspin</a:t>
            </a:r>
          </a:p>
          <a:p>
            <a:pPr algn="l"/>
            <a:r>
              <a:rPr lang="de-DE" dirty="0" smtClean="0"/>
              <a:t>Zur Messung von </a:t>
            </a:r>
          </a:p>
          <a:p>
            <a:pPr algn="l"/>
            <a:r>
              <a:rPr lang="de-DE" baseline="30000" dirty="0" smtClean="0"/>
              <a:t>12</a:t>
            </a:r>
            <a:r>
              <a:rPr lang="de-DE" dirty="0" smtClean="0"/>
              <a:t>C-A</a:t>
            </a:r>
            <a:r>
              <a:rPr lang="de-DE" baseline="-25000" dirty="0" smtClean="0"/>
              <a:t>T</a:t>
            </a:r>
            <a:r>
              <a:rPr lang="de-DE" dirty="0" smtClean="0"/>
              <a:t>  (AG Sfienti)</a:t>
            </a:r>
          </a:p>
          <a:p>
            <a:pPr algn="l"/>
            <a:r>
              <a:rPr lang="de-DE" dirty="0" smtClean="0"/>
              <a:t>To come </a:t>
            </a:r>
            <a:r>
              <a:rPr lang="de-DE" baseline="30000" dirty="0"/>
              <a:t>12</a:t>
            </a:r>
            <a:r>
              <a:rPr lang="de-DE" dirty="0"/>
              <a:t>C-</a:t>
            </a:r>
            <a:r>
              <a:rPr lang="de-DE" dirty="0" smtClean="0"/>
              <a:t>A</a:t>
            </a:r>
            <a:r>
              <a:rPr lang="de-DE" baseline="-25000" dirty="0" smtClean="0"/>
              <a:t>PV</a:t>
            </a:r>
            <a:endParaRPr lang="de-DE" baseline="-25000" dirty="0"/>
          </a:p>
        </p:txBody>
      </p:sp>
      <p:sp>
        <p:nvSpPr>
          <p:cNvPr id="3" name="Oval 2"/>
          <p:cNvSpPr/>
          <p:nvPr/>
        </p:nvSpPr>
        <p:spPr bwMode="auto">
          <a:xfrm>
            <a:off x="4040371" y="4008474"/>
            <a:ext cx="317607" cy="179985"/>
          </a:xfrm>
          <a:prstGeom prst="ellipse">
            <a:avLst/>
          </a:prstGeom>
          <a:solidFill>
            <a:srgbClr val="FF00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827718" y="5419566"/>
            <a:ext cx="938455" cy="260996"/>
          </a:xfrm>
          <a:prstGeom prst="ellipse">
            <a:avLst/>
          </a:prstGeom>
          <a:solidFill>
            <a:srgbClr val="FF0000">
              <a:alpha val="3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6019424" y="2591432"/>
            <a:ext cx="351047" cy="3407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6512546" y="2547668"/>
            <a:ext cx="351047" cy="3407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Titel 4"/>
          <p:cNvSpPr txBox="1">
            <a:spLocks/>
          </p:cNvSpPr>
          <p:nvPr/>
        </p:nvSpPr>
        <p:spPr>
          <a:xfrm>
            <a:off x="273474" y="691545"/>
            <a:ext cx="8224265" cy="613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Tests von </a:t>
            </a:r>
            <a:r>
              <a:rPr lang="en-US" sz="3200" dirty="0" err="1" smtClean="0"/>
              <a:t>Experimentkomponenten</a:t>
            </a:r>
            <a:r>
              <a:rPr lang="en-US" sz="3200" dirty="0" smtClean="0"/>
              <a:t> in 180 MeV beamline  </a:t>
            </a:r>
            <a:r>
              <a:rPr lang="en-US" sz="3200" dirty="0" smtClean="0"/>
              <a:t> </a:t>
            </a:r>
            <a:endParaRPr lang="en-US" sz="3200" dirty="0" smtClean="0"/>
          </a:p>
          <a:p>
            <a:r>
              <a:rPr lang="en-US" sz="3200" dirty="0" smtClean="0"/>
              <a:t> </a:t>
            </a:r>
            <a:r>
              <a:rPr lang="en-US" sz="3200" dirty="0" smtClean="0"/>
              <a:t>- 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258514" y="5657671"/>
            <a:ext cx="88854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400" dirty="0" smtClean="0"/>
              <a:t>Ziel: Einsatz von FPGA basierten Digitalen Regelsystem zur Strahlstabilisierung bei P2 </a:t>
            </a:r>
            <a:r>
              <a:rPr lang="de-DE" sz="2400" dirty="0" smtClean="0">
                <a:sym typeface="Wingdings" panose="05000000000000000000" pitchFamily="2" charset="2"/>
              </a:rPr>
              <a:t> Vorhandene „X“-Strahlfühung wird genutzt</a:t>
            </a:r>
            <a:endParaRPr lang="de-DE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681163"/>
            <a:ext cx="56959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2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6019424" y="2591432"/>
            <a:ext cx="351047" cy="3407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5789802" y="3025056"/>
            <a:ext cx="1344712" cy="26596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6512546" y="2547668"/>
            <a:ext cx="351047" cy="34070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8421" y="3158040"/>
            <a:ext cx="3875571" cy="3599973"/>
            <a:chOff x="4931579" y="3247703"/>
            <a:chExt cx="3875571" cy="3599973"/>
          </a:xfrm>
        </p:grpSpPr>
        <p:pic>
          <p:nvPicPr>
            <p:cNvPr id="24" name="Bild 23" descr="Bildschirmfoto 2015-01-07 um 20.49.2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9763" y="3850920"/>
              <a:ext cx="3667387" cy="2469374"/>
            </a:xfrm>
            <a:prstGeom prst="rect">
              <a:avLst/>
            </a:prstGeom>
          </p:spPr>
        </p:pic>
        <p:sp>
          <p:nvSpPr>
            <p:cNvPr id="25" name="Textfeld 24"/>
            <p:cNvSpPr txBox="1"/>
            <p:nvPr/>
          </p:nvSpPr>
          <p:spPr>
            <a:xfrm>
              <a:off x="4986017" y="3567764"/>
              <a:ext cx="12396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solidFill>
                    <a:srgbClr val="00FFFF"/>
                  </a:solidFill>
                  <a:latin typeface="Calibri"/>
                  <a:cs typeface="Calibri"/>
                </a:rPr>
                <a:t>Quartzblock</a:t>
              </a:r>
              <a:endParaRPr lang="en-GB" sz="1600" dirty="0">
                <a:solidFill>
                  <a:srgbClr val="00FFFF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6380985" y="3534311"/>
              <a:ext cx="7575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008000"/>
                  </a:solidFill>
                  <a:latin typeface="Calibri"/>
                  <a:cs typeface="Calibri"/>
                </a:rPr>
                <a:t>Trigger</a:t>
              </a: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601936" y="3521531"/>
              <a:ext cx="10158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solidFill>
                    <a:srgbClr val="3366FF"/>
                  </a:solidFill>
                  <a:latin typeface="Calibri"/>
                  <a:cs typeface="Calibri"/>
                </a:rPr>
                <a:t>Lichtleiter</a:t>
              </a:r>
              <a:endParaRPr lang="en-GB" sz="16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931579" y="6244716"/>
              <a:ext cx="10239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Strahlrohr</a:t>
              </a:r>
              <a:endParaRPr lang="en-GB" sz="16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6927377" y="6262900"/>
              <a:ext cx="157036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>
                  <a:solidFill>
                    <a:srgbClr val="C700EB"/>
                  </a:solidFill>
                  <a:latin typeface="Calibri"/>
                  <a:cs typeface="Calibri"/>
                </a:rPr>
                <a:t>Rotatations</a:t>
              </a:r>
              <a:r>
                <a:rPr lang="en-GB" sz="1600" dirty="0" smtClean="0">
                  <a:solidFill>
                    <a:srgbClr val="C700EB"/>
                  </a:solidFill>
                  <a:latin typeface="Calibri"/>
                  <a:cs typeface="Calibri"/>
                </a:rPr>
                <a:t>- und</a:t>
              </a:r>
            </a:p>
            <a:p>
              <a:r>
                <a:rPr lang="en-GB" sz="1600" dirty="0" err="1" smtClean="0">
                  <a:solidFill>
                    <a:srgbClr val="C700EB"/>
                  </a:solidFill>
                  <a:latin typeface="Calibri"/>
                  <a:cs typeface="Calibri"/>
                </a:rPr>
                <a:t>Translationstisch</a:t>
              </a:r>
              <a:endParaRPr lang="en-GB" sz="1600" dirty="0">
                <a:solidFill>
                  <a:srgbClr val="C700EB"/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5192978" y="3247703"/>
              <a:ext cx="35325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Teststrahlzeit</a:t>
              </a:r>
              <a:r>
                <a:rPr lang="en-GB" sz="16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von Cerenkov-</a:t>
              </a:r>
              <a:r>
                <a:rPr lang="en-GB" sz="16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Detektoren</a:t>
              </a:r>
              <a:endParaRPr lang="en-GB" sz="1600" b="1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806" y="81896"/>
            <a:ext cx="4684526" cy="2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09" y="311481"/>
            <a:ext cx="3921283" cy="240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596746" y="3247202"/>
            <a:ext cx="4014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Electron Response: </a:t>
            </a:r>
            <a:endParaRPr lang="en-US" dirty="0" smtClean="0"/>
          </a:p>
          <a:p>
            <a:r>
              <a:rPr lang="en-US" dirty="0" smtClean="0"/>
              <a:t>Quartz </a:t>
            </a:r>
            <a:r>
              <a:rPr lang="en-US" dirty="0" smtClean="0"/>
              <a:t>plus PMT gives about </a:t>
            </a:r>
            <a:r>
              <a:rPr lang="en-US" b="1" dirty="0" smtClean="0">
                <a:solidFill>
                  <a:srgbClr val="FF0000"/>
                </a:solidFill>
              </a:rPr>
              <a:t>80 P.E.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215" y="4099500"/>
            <a:ext cx="3300005" cy="2366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1360" y="6471391"/>
            <a:ext cx="1628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K. Gertz et al.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94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38167" y="3254775"/>
            <a:ext cx="6614157" cy="285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ts val="576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..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Proton 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Radius </a:t>
            </a: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Puzzle</a:t>
            </a:r>
            <a:endParaRPr lang="en-US" sz="2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 algn="l">
              <a:lnSpc>
                <a:spcPct val="130000"/>
              </a:lnSpc>
              <a:spcAft>
                <a:spcPct val="10000"/>
              </a:spcAft>
            </a:pPr>
            <a:endParaRPr lang="en-US" sz="4800" b="1" baseline="-25000" dirty="0" smtClean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13" name="Picture 14" descr="a1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2062" y="5531783"/>
            <a:ext cx="1780523" cy="1158318"/>
          </a:xfrm>
          <a:prstGeom prst="rect">
            <a:avLst/>
          </a:prstGeom>
          <a:noFill/>
        </p:spPr>
      </p:pic>
      <p:sp>
        <p:nvSpPr>
          <p:cNvPr id="16" name="Titel 4"/>
          <p:cNvSpPr txBox="1">
            <a:spLocks/>
          </p:cNvSpPr>
          <p:nvPr/>
        </p:nvSpPr>
        <p:spPr>
          <a:xfrm>
            <a:off x="245847" y="495225"/>
            <a:ext cx="8224265" cy="613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C80A1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 </a:t>
            </a:r>
            <a:r>
              <a:rPr lang="en-US" sz="3200" dirty="0" smtClean="0"/>
              <a:t>Von MAMI </a:t>
            </a:r>
            <a:r>
              <a:rPr lang="en-US" sz="3200" dirty="0" err="1" smtClean="0"/>
              <a:t>zu</a:t>
            </a:r>
            <a:r>
              <a:rPr lang="en-US" sz="3200" dirty="0" smtClean="0"/>
              <a:t> MESA: </a:t>
            </a:r>
          </a:p>
          <a:p>
            <a:pPr algn="ctr"/>
            <a:r>
              <a:rPr lang="en-US" sz="3200" dirty="0" err="1" smtClean="0"/>
              <a:t>Formfaktoren</a:t>
            </a:r>
            <a:r>
              <a:rPr lang="en-US" sz="3200" dirty="0" smtClean="0"/>
              <a:t> und das…</a:t>
            </a:r>
            <a:r>
              <a:rPr lang="en-US" sz="3200" dirty="0" smtClean="0"/>
              <a:t> </a:t>
            </a:r>
            <a:endParaRPr lang="en-US" sz="3200" dirty="0" smtClean="0"/>
          </a:p>
          <a:p>
            <a:r>
              <a:rPr lang="en-US" sz="3200" dirty="0" smtClean="0"/>
              <a:t> </a:t>
            </a:r>
            <a:r>
              <a:rPr lang="en-US" sz="3200" dirty="0" smtClean="0"/>
              <a:t>- 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43219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</a:t>
            </a:r>
            <a:endParaRPr lang="en-US" sz="3600" i="1" dirty="0"/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77" y="2885129"/>
            <a:ext cx="1769271" cy="1569304"/>
          </a:xfrm>
          <a:prstGeom prst="rect">
            <a:avLst/>
          </a:prstGeom>
        </p:spPr>
      </p:pic>
      <p:grpSp>
        <p:nvGrpSpPr>
          <p:cNvPr id="2" name="Gruppierung 22"/>
          <p:cNvGrpSpPr/>
          <p:nvPr/>
        </p:nvGrpSpPr>
        <p:grpSpPr>
          <a:xfrm>
            <a:off x="550743" y="1368578"/>
            <a:ext cx="2140995" cy="1978328"/>
            <a:chOff x="5340275" y="2645912"/>
            <a:chExt cx="2140995" cy="1978328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5624" y="2785326"/>
              <a:ext cx="2005646" cy="1301260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 bwMode="auto">
            <a:xfrm>
              <a:off x="5340275" y="2645912"/>
              <a:ext cx="366330" cy="197832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78521" y="926865"/>
            <a:ext cx="4185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 smtClean="0">
                <a:solidFill>
                  <a:srgbClr val="000090"/>
                </a:solidFill>
                <a:latin typeface="Calibri"/>
                <a:cs typeface="Calibri"/>
              </a:rPr>
              <a:t>Atomic Spectroscopy</a:t>
            </a:r>
          </a:p>
          <a:p>
            <a:pPr algn="l"/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(HFS, Lamb-Shift in electronic / </a:t>
            </a:r>
            <a:r>
              <a:rPr lang="en-GB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muonic</a:t>
            </a:r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 systems)</a:t>
            </a:r>
            <a:endParaRPr lang="en-GB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61634" y="4451693"/>
            <a:ext cx="3008756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 smtClean="0">
                <a:solidFill>
                  <a:srgbClr val="B50000"/>
                </a:solidFill>
                <a:latin typeface="Calibri"/>
                <a:cs typeface="Calibri"/>
              </a:rPr>
              <a:t>Electron Scattering on the proton</a:t>
            </a:r>
          </a:p>
          <a:p>
            <a:pPr algn="l"/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(EM form factors, low Q</a:t>
            </a:r>
            <a:r>
              <a:rPr lang="en-GB" sz="1600" baseline="30000" dirty="0" smtClean="0">
                <a:solidFill>
                  <a:srgbClr val="B50000"/>
                </a:solidFill>
                <a:latin typeface="Calibri"/>
                <a:cs typeface="Calibri"/>
              </a:rPr>
              <a:t>2</a:t>
            </a:r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)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893880" y="180006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224938" y="236190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GB" sz="1600" b="1" dirty="0" smtClean="0">
                <a:solidFill>
                  <a:schemeClr val="bg1"/>
                </a:solidFill>
                <a:latin typeface="Calibri"/>
                <a:cs typeface="Calibri"/>
              </a:rPr>
              <a:t>/µ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329578" y="3786526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8" name="TextBox 21"/>
          <p:cNvSpPr txBox="1"/>
          <p:nvPr/>
        </p:nvSpPr>
        <p:spPr>
          <a:xfrm>
            <a:off x="2758514" y="3948305"/>
            <a:ext cx="1728392" cy="46166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Bernauer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[A1] (PRC 2014)</a:t>
            </a:r>
          </a:p>
        </p:txBody>
      </p:sp>
      <p:sp>
        <p:nvSpPr>
          <p:cNvPr id="31" name="TextBox 21"/>
          <p:cNvSpPr txBox="1"/>
          <p:nvPr/>
        </p:nvSpPr>
        <p:spPr>
          <a:xfrm>
            <a:off x="2758514" y="1603039"/>
            <a:ext cx="1728392" cy="83099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Pohl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[Nature 2010]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Antognini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[Science 2013]</a:t>
            </a:r>
          </a:p>
        </p:txBody>
      </p:sp>
      <p:pic>
        <p:nvPicPr>
          <p:cNvPr id="64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3854" y="3387848"/>
            <a:ext cx="914272" cy="59477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5" name="Bild 94" descr="Bildschirmfoto 2010-11-28 um 11.10.2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391" y="1218629"/>
            <a:ext cx="3059405" cy="407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6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43219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</a:t>
            </a:r>
            <a:endParaRPr lang="en-US" sz="3600" i="1" dirty="0"/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77" y="2885129"/>
            <a:ext cx="1769271" cy="1569304"/>
          </a:xfrm>
          <a:prstGeom prst="rect">
            <a:avLst/>
          </a:prstGeom>
        </p:spPr>
      </p:pic>
      <p:grpSp>
        <p:nvGrpSpPr>
          <p:cNvPr id="2" name="Gruppierung 22"/>
          <p:cNvGrpSpPr/>
          <p:nvPr/>
        </p:nvGrpSpPr>
        <p:grpSpPr>
          <a:xfrm>
            <a:off x="550743" y="1368578"/>
            <a:ext cx="2140995" cy="1978328"/>
            <a:chOff x="5340275" y="2645912"/>
            <a:chExt cx="2140995" cy="1978328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5624" y="2785326"/>
              <a:ext cx="2005646" cy="1301260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 bwMode="auto">
            <a:xfrm>
              <a:off x="5340275" y="2645912"/>
              <a:ext cx="366330" cy="197832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78521" y="926865"/>
            <a:ext cx="4185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 smtClean="0">
                <a:solidFill>
                  <a:srgbClr val="000090"/>
                </a:solidFill>
                <a:latin typeface="Calibri"/>
                <a:cs typeface="Calibri"/>
              </a:rPr>
              <a:t>Atomic Spectroscopy</a:t>
            </a:r>
          </a:p>
          <a:p>
            <a:pPr algn="l"/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(HFS, Lamb-Shift in electronic / </a:t>
            </a:r>
            <a:r>
              <a:rPr lang="en-GB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muonic</a:t>
            </a:r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 systems)</a:t>
            </a:r>
            <a:endParaRPr lang="en-GB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61634" y="4451693"/>
            <a:ext cx="3008756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 smtClean="0">
                <a:solidFill>
                  <a:srgbClr val="B50000"/>
                </a:solidFill>
                <a:latin typeface="Calibri"/>
                <a:cs typeface="Calibri"/>
              </a:rPr>
              <a:t>Electron Scattering on the proton</a:t>
            </a:r>
          </a:p>
          <a:p>
            <a:pPr algn="l"/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(EM form factors, low Q</a:t>
            </a:r>
            <a:r>
              <a:rPr lang="en-GB" sz="1600" baseline="30000" dirty="0" smtClean="0">
                <a:solidFill>
                  <a:srgbClr val="B50000"/>
                </a:solidFill>
                <a:latin typeface="Calibri"/>
                <a:cs typeface="Calibri"/>
              </a:rPr>
              <a:t>2</a:t>
            </a:r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)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893880" y="180006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224938" y="236190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GB" sz="1600" b="1" dirty="0" smtClean="0">
                <a:solidFill>
                  <a:schemeClr val="bg1"/>
                </a:solidFill>
                <a:latin typeface="Calibri"/>
                <a:cs typeface="Calibri"/>
              </a:rPr>
              <a:t>/µ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329578" y="3786526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8" name="TextBox 21"/>
          <p:cNvSpPr txBox="1"/>
          <p:nvPr/>
        </p:nvSpPr>
        <p:spPr>
          <a:xfrm>
            <a:off x="2758514" y="3948305"/>
            <a:ext cx="1728392" cy="46166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Bernauer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[A1] (PRC 2014)</a:t>
            </a:r>
          </a:p>
        </p:txBody>
      </p:sp>
      <p:sp>
        <p:nvSpPr>
          <p:cNvPr id="31" name="TextBox 21"/>
          <p:cNvSpPr txBox="1"/>
          <p:nvPr/>
        </p:nvSpPr>
        <p:spPr>
          <a:xfrm>
            <a:off x="2758514" y="1603039"/>
            <a:ext cx="1728392" cy="83099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Pohl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[Nature 2010]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Antognini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[Science 2013]</a:t>
            </a:r>
          </a:p>
        </p:txBody>
      </p:sp>
      <p:pic>
        <p:nvPicPr>
          <p:cNvPr id="64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3854" y="3387848"/>
            <a:ext cx="914272" cy="594779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Gruppierung 28"/>
          <p:cNvGrpSpPr/>
          <p:nvPr/>
        </p:nvGrpSpPr>
        <p:grpSpPr>
          <a:xfrm>
            <a:off x="4077856" y="1603456"/>
            <a:ext cx="5056615" cy="5254544"/>
            <a:chOff x="4077856" y="1603456"/>
            <a:chExt cx="5056615" cy="5254544"/>
          </a:xfrm>
        </p:grpSpPr>
        <p:sp>
          <p:nvSpPr>
            <p:cNvPr id="53" name="Rechteck 25"/>
            <p:cNvSpPr>
              <a:spLocks noChangeArrowheads="1"/>
            </p:cNvSpPr>
            <p:nvPr/>
          </p:nvSpPr>
          <p:spPr bwMode="auto">
            <a:xfrm>
              <a:off x="6093863" y="3416826"/>
              <a:ext cx="2947505" cy="40011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    R</a:t>
              </a:r>
              <a:r>
                <a:rPr lang="de-DE" sz="2000" kern="0" baseline="-25000" dirty="0" smtClean="0">
                  <a:solidFill>
                    <a:srgbClr val="800000"/>
                  </a:solidFill>
                  <a:latin typeface="Calibri"/>
                  <a:cs typeface="Calibri"/>
                </a:rPr>
                <a:t>E</a:t>
              </a: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 </a:t>
              </a:r>
              <a:r>
                <a:rPr lang="de-DE" sz="2000" kern="0" dirty="0">
                  <a:solidFill>
                    <a:srgbClr val="800000"/>
                  </a:solidFill>
                  <a:latin typeface="Calibri"/>
                  <a:cs typeface="Calibri"/>
                </a:rPr>
                <a:t>= </a:t>
              </a: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0.8770 </a:t>
              </a:r>
              <a:r>
                <a:rPr lang="de-DE" sz="2000" kern="0" dirty="0">
                  <a:solidFill>
                    <a:srgbClr val="800000"/>
                  </a:solidFill>
                  <a:latin typeface="Calibri"/>
                  <a:cs typeface="Calibri"/>
                </a:rPr>
                <a:t>± </a:t>
              </a: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0.0045 </a:t>
              </a:r>
              <a:r>
                <a:rPr lang="de-DE" sz="2000" kern="0" dirty="0" err="1">
                  <a:solidFill>
                    <a:srgbClr val="800000"/>
                  </a:solidFill>
                  <a:latin typeface="Calibri"/>
                  <a:cs typeface="Calibri"/>
                </a:rPr>
                <a:t>fm</a:t>
              </a:r>
              <a:endParaRPr lang="en-GB" sz="2000" kern="0" dirty="0">
                <a:solidFill>
                  <a:srgbClr val="800000"/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Rechteck 48"/>
            <p:cNvSpPr>
              <a:spLocks noChangeArrowheads="1"/>
            </p:cNvSpPr>
            <p:nvPr/>
          </p:nvSpPr>
          <p:spPr bwMode="auto">
            <a:xfrm>
              <a:off x="6068206" y="2108598"/>
              <a:ext cx="2870530" cy="4000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   R</a:t>
              </a:r>
              <a:r>
                <a:rPr lang="de-DE" sz="2000" kern="0" baseline="-25000" dirty="0" smtClean="0">
                  <a:solidFill>
                    <a:srgbClr val="000090"/>
                  </a:solidFill>
                  <a:latin typeface="Calibri"/>
                  <a:cs typeface="Calibri"/>
                </a:rPr>
                <a:t>E</a:t>
              </a:r>
              <a:r>
                <a:rPr lang="de-DE" sz="20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kern="0" dirty="0">
                  <a:solidFill>
                    <a:srgbClr val="000090"/>
                  </a:solidFill>
                  <a:latin typeface="Calibri"/>
                  <a:cs typeface="Calibri"/>
                </a:rPr>
                <a:t>= 0.8409 ± 0.0004 </a:t>
              </a:r>
              <a:r>
                <a:rPr lang="de-DE" sz="2000" kern="0" dirty="0" err="1">
                  <a:solidFill>
                    <a:srgbClr val="000090"/>
                  </a:solidFill>
                  <a:latin typeface="Calibri"/>
                  <a:cs typeface="Calibri"/>
                </a:rPr>
                <a:t>fm</a:t>
              </a:r>
              <a:endParaRPr lang="en-GB" sz="2000" kern="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Rechteck 49"/>
            <p:cNvSpPr>
              <a:spLocks noChangeArrowheads="1"/>
            </p:cNvSpPr>
            <p:nvPr/>
          </p:nvSpPr>
          <p:spPr bwMode="auto">
            <a:xfrm>
              <a:off x="4853484" y="3450070"/>
              <a:ext cx="328719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b="1" kern="0" dirty="0" err="1" smtClean="0">
                  <a:solidFill>
                    <a:srgbClr val="800000"/>
                  </a:solidFill>
                  <a:latin typeface="Calibri"/>
                  <a:cs typeface="Calibri"/>
                </a:rPr>
                <a:t>ep-Data</a:t>
              </a:r>
              <a:r>
                <a:rPr lang="de-DE" sz="2000" b="1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 &amp;</a:t>
              </a:r>
            </a:p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b="1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Electronic </a:t>
              </a:r>
              <a:r>
                <a:rPr lang="de-DE" b="1" kern="0" dirty="0" err="1" smtClean="0">
                  <a:solidFill>
                    <a:srgbClr val="800000"/>
                  </a:solidFill>
                  <a:latin typeface="Calibri"/>
                  <a:cs typeface="Calibri"/>
                </a:rPr>
                <a:t>Spectroscopy</a:t>
              </a:r>
              <a:r>
                <a:rPr lang="de-DE" sz="16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:</a:t>
              </a:r>
              <a:endParaRPr lang="de-DE" sz="1600" kern="0" dirty="0">
                <a:solidFill>
                  <a:srgbClr val="800000"/>
                </a:solidFill>
                <a:latin typeface="Calibri"/>
                <a:cs typeface="Calibri"/>
              </a:endParaRPr>
            </a:p>
          </p:txBody>
        </p:sp>
        <p:sp>
          <p:nvSpPr>
            <p:cNvPr id="57" name="Rechteck 49"/>
            <p:cNvSpPr>
              <a:spLocks noChangeArrowheads="1"/>
            </p:cNvSpPr>
            <p:nvPr/>
          </p:nvSpPr>
          <p:spPr bwMode="auto">
            <a:xfrm>
              <a:off x="4818334" y="1603456"/>
              <a:ext cx="151288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0"/>
                </a:spcBef>
                <a:defRPr/>
              </a:pP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Lamb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Shift</a:t>
              </a:r>
              <a:endParaRPr lang="de-DE" sz="2000" b="1" kern="0" dirty="0" smtClean="0">
                <a:solidFill>
                  <a:srgbClr val="000090"/>
                </a:solidFill>
                <a:latin typeface="Calibri"/>
                <a:cs typeface="Calibri"/>
                <a:sym typeface="Symbol" charset="0"/>
              </a:endParaRPr>
            </a:p>
            <a:p>
              <a:pPr algn="l" eaLnBrk="0" hangingPunct="0">
                <a:spcBef>
                  <a:spcPct val="0"/>
                </a:spcBef>
                <a:defRPr/>
              </a:pP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          </a:t>
              </a:r>
              <a:r>
                <a:rPr lang="de-DE" sz="2000" b="1" kern="0" dirty="0">
                  <a:solidFill>
                    <a:srgbClr val="000090"/>
                  </a:solidFill>
                  <a:latin typeface="Calibri"/>
                  <a:cs typeface="Calibri"/>
                </a:rPr>
                <a:t>H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14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: </a:t>
              </a:r>
              <a:endParaRPr lang="de-DE" sz="1400" kern="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7" name="Gerade Verbindung mit Pfeil 26"/>
            <p:cNvCxnSpPr/>
            <p:nvPr/>
          </p:nvCxnSpPr>
          <p:spPr bwMode="auto">
            <a:xfrm rot="10800000">
              <a:off x="4290119" y="1836863"/>
              <a:ext cx="572483" cy="1997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43" name="Gerade Verbindung mit Pfeil 42"/>
            <p:cNvCxnSpPr/>
            <p:nvPr/>
          </p:nvCxnSpPr>
          <p:spPr bwMode="auto">
            <a:xfrm rot="10800000">
              <a:off x="4077856" y="3718086"/>
              <a:ext cx="572483" cy="1997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93" name="Rechteck 49"/>
            <p:cNvSpPr>
              <a:spLocks noChangeArrowheads="1"/>
            </p:cNvSpPr>
            <p:nvPr/>
          </p:nvSpPr>
          <p:spPr bwMode="auto">
            <a:xfrm>
              <a:off x="5206844" y="2777979"/>
              <a:ext cx="29781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52400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342900" indent="-342900" eaLnBrk="0" fontAlgn="auto" hangingPunct="0">
                <a:spcBef>
                  <a:spcPct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de-DE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4 ... </a:t>
              </a:r>
              <a:r>
                <a:rPr lang="de-DE" sz="2000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7</a:t>
              </a:r>
              <a:r>
                <a:rPr lang="de-DE" sz="2000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 </a:t>
              </a:r>
              <a:r>
                <a:rPr lang="de-DE" b="1" kern="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D</a:t>
              </a:r>
              <a:r>
                <a:rPr lang="de-DE" sz="2000" b="1" kern="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ifference</a:t>
              </a:r>
              <a:r>
                <a:rPr lang="de-DE" sz="2000" b="1" kern="0" dirty="0" smtClean="0">
                  <a:solidFill>
                    <a:srgbClr val="008000"/>
                  </a:solidFill>
                  <a:latin typeface="Arial"/>
                  <a:cs typeface="Arial"/>
                  <a:sym typeface="Symbol" charset="0"/>
                </a:rPr>
                <a:t> </a:t>
              </a:r>
              <a:endParaRPr lang="de-DE" sz="2000" b="1" kern="0" dirty="0">
                <a:solidFill>
                  <a:srgbClr val="008000"/>
                </a:solidFill>
                <a:latin typeface="Arial"/>
                <a:cs typeface="Arial"/>
                <a:sym typeface="Symbol" charset="0"/>
              </a:endParaRPr>
            </a:p>
          </p:txBody>
        </p:sp>
        <p:sp>
          <p:nvSpPr>
            <p:cNvPr id="94" name="Line 23"/>
            <p:cNvSpPr>
              <a:spLocks noChangeShapeType="1"/>
            </p:cNvSpPr>
            <p:nvPr/>
          </p:nvSpPr>
          <p:spPr bwMode="auto">
            <a:xfrm>
              <a:off x="5486708" y="2553226"/>
              <a:ext cx="0" cy="792162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436794" y="3744740"/>
              <a:ext cx="697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Calibri"/>
                  <a:cs typeface="Calibri"/>
                </a:rPr>
                <a:t>Codata</a:t>
              </a:r>
              <a:endParaRPr lang="en-GB" sz="1400" dirty="0">
                <a:latin typeface="Calibri"/>
                <a:cs typeface="Calibri"/>
              </a:endParaRPr>
            </a:p>
          </p:txBody>
        </p:sp>
        <p:pic>
          <p:nvPicPr>
            <p:cNvPr id="28" name="Bild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7094" y="4297274"/>
              <a:ext cx="2717689" cy="2560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61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65199" y="248846"/>
            <a:ext cx="8978801" cy="51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Die </a:t>
            </a:r>
            <a:r>
              <a:rPr lang="en-GB" sz="3600" i="1" dirty="0" err="1" smtClean="0">
                <a:latin typeface="+mn-lt"/>
                <a:cs typeface="Arial"/>
              </a:rPr>
              <a:t>Niederenergie-Grenze</a:t>
            </a:r>
            <a:r>
              <a:rPr lang="en-GB" sz="3600" i="1" dirty="0" smtClean="0">
                <a:latin typeface="+mn-lt"/>
                <a:cs typeface="Arial"/>
              </a:rPr>
              <a:t> des </a:t>
            </a:r>
            <a:r>
              <a:rPr lang="en-GB" sz="3600" i="1" dirty="0" err="1" smtClean="0">
                <a:latin typeface="+mn-lt"/>
                <a:cs typeface="Arial"/>
              </a:rPr>
              <a:t>Standardmodells</a:t>
            </a:r>
            <a:endParaRPr lang="en-GB" sz="3600" i="1" dirty="0" smtClean="0">
              <a:latin typeface="+mn-lt"/>
              <a:cs typeface="Arial"/>
            </a:endParaRPr>
          </a:p>
        </p:txBody>
      </p: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957184" y="978616"/>
            <a:ext cx="7360734" cy="10926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b="1" dirty="0" err="1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Hadronenphysik</a:t>
            </a:r>
            <a:r>
              <a:rPr lang="de-DE" b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(= Die Niederenergie-Grenze des Standardmodells)</a:t>
            </a:r>
          </a:p>
          <a:p>
            <a:pPr algn="ctr"/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spielt eine zentrale </a:t>
            </a:r>
            <a:r>
              <a:rPr lang="de-DE" b="1" dirty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and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verbindende Rolle in der Interpretation</a:t>
            </a:r>
          </a:p>
          <a:p>
            <a:pPr algn="ctr"/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von Messungen an der "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precision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de-DE" b="1" dirty="0" err="1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frontier</a:t>
            </a:r>
            <a:r>
              <a:rPr lang="de-DE" b="1" dirty="0" smtClean="0">
                <a:solidFill>
                  <a:srgbClr val="1F4987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" des Standardmodells</a:t>
            </a:r>
          </a:p>
        </p:txBody>
      </p:sp>
      <p:pic>
        <p:nvPicPr>
          <p:cNvPr id="38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431" y="2190875"/>
            <a:ext cx="2079673" cy="752538"/>
          </a:xfrm>
          <a:prstGeom prst="rect">
            <a:avLst/>
          </a:prstGeom>
        </p:spPr>
      </p:pic>
      <p:sp>
        <p:nvSpPr>
          <p:cNvPr id="40" name="Rechteck 39"/>
          <p:cNvSpPr/>
          <p:nvPr/>
        </p:nvSpPr>
        <p:spPr bwMode="auto">
          <a:xfrm>
            <a:off x="3035523" y="2095858"/>
            <a:ext cx="743393" cy="92919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2" name="Bild 51" descr="Bildschirmfoto 2013-11-10 um 12.11.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402" y="2984007"/>
            <a:ext cx="1575240" cy="1755267"/>
          </a:xfrm>
          <a:prstGeom prst="rect">
            <a:avLst/>
          </a:prstGeom>
        </p:spPr>
      </p:pic>
      <p:grpSp>
        <p:nvGrpSpPr>
          <p:cNvPr id="61" name="Gruppierung 60"/>
          <p:cNvGrpSpPr/>
          <p:nvPr/>
        </p:nvGrpSpPr>
        <p:grpSpPr>
          <a:xfrm>
            <a:off x="241682" y="2740405"/>
            <a:ext cx="8686633" cy="3500168"/>
            <a:chOff x="241682" y="2740405"/>
            <a:chExt cx="8686633" cy="3500168"/>
          </a:xfrm>
        </p:grpSpPr>
        <p:grpSp>
          <p:nvGrpSpPr>
            <p:cNvPr id="39" name="Gruppierung 38"/>
            <p:cNvGrpSpPr/>
            <p:nvPr/>
          </p:nvGrpSpPr>
          <p:grpSpPr>
            <a:xfrm>
              <a:off x="241682" y="5040981"/>
              <a:ext cx="8686633" cy="1199592"/>
              <a:chOff x="241682" y="5040981"/>
              <a:chExt cx="8686633" cy="1199592"/>
            </a:xfrm>
          </p:grpSpPr>
          <p:sp>
            <p:nvSpPr>
              <p:cNvPr id="41" name="Textfeld 13"/>
              <p:cNvSpPr txBox="1">
                <a:spLocks noChangeArrowheads="1"/>
              </p:cNvSpPr>
              <p:nvPr/>
            </p:nvSpPr>
            <p:spPr bwMode="auto">
              <a:xfrm>
                <a:off x="241682" y="5040981"/>
                <a:ext cx="8672266" cy="1199592"/>
              </a:xfrm>
              <a:prstGeom prst="rect">
                <a:avLst/>
              </a:prstGeom>
              <a:solidFill>
                <a:srgbClr val="FFA4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en-GB" sz="2000" i="1" dirty="0">
                  <a:solidFill>
                    <a:srgbClr val="0000FF"/>
                  </a:solidFill>
                  <a:ea typeface="Arial" pitchFamily="84" charset="0"/>
                  <a:cs typeface="Arial" pitchFamily="84" charset="0"/>
                </a:endParaRPr>
              </a:p>
            </p:txBody>
          </p:sp>
          <p:sp>
            <p:nvSpPr>
              <p:cNvPr id="42" name="Textfeld 11"/>
              <p:cNvSpPr txBox="1">
                <a:spLocks noChangeArrowheads="1"/>
              </p:cNvSpPr>
              <p:nvPr/>
            </p:nvSpPr>
            <p:spPr bwMode="auto">
              <a:xfrm>
                <a:off x="5375940" y="5125529"/>
                <a:ext cx="3552375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2800" b="1" dirty="0" err="1" smtClean="0">
                    <a:solidFill>
                      <a:srgbClr val="0000FF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Teilchen-/Atomphysik</a:t>
                </a:r>
                <a:endPara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  <a:p>
                <a:pPr algn="ctr"/>
                <a:r>
                  <a:rPr lang="en-GB" sz="2800" b="1" dirty="0" err="1" smtClean="0">
                    <a:solidFill>
                      <a:srgbClr val="0000FF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Astro(teilchen)physik</a:t>
                </a:r>
                <a:endPara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661988" y="5214938"/>
                <a:ext cx="792797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e-DE"/>
              </a:p>
            </p:txBody>
          </p:sp>
          <p:sp>
            <p:nvSpPr>
              <p:cNvPr id="44" name="Textfeld 43"/>
              <p:cNvSpPr txBox="1">
                <a:spLocks noChangeArrowheads="1"/>
              </p:cNvSpPr>
              <p:nvPr/>
            </p:nvSpPr>
            <p:spPr bwMode="auto">
              <a:xfrm>
                <a:off x="278097" y="5107613"/>
                <a:ext cx="3660202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2800" b="1" dirty="0" smtClean="0">
                    <a:solidFill>
                      <a:srgbClr val="0000FF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Starke </a:t>
                </a:r>
                <a:r>
                  <a:rPr lang="en-GB" sz="2800" b="1" dirty="0" err="1" smtClean="0">
                    <a:solidFill>
                      <a:srgbClr val="0000FF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Wechselwirkung</a:t>
                </a:r>
                <a:endPara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  <a:p>
                <a:pPr algn="ctr"/>
                <a:r>
                  <a:rPr lang="en-GB" sz="2800" b="1" dirty="0" err="1" smtClean="0">
                    <a:solidFill>
                      <a:srgbClr val="0000FF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Hadronenphysik</a:t>
                </a:r>
                <a:endParaRPr lang="en-GB" sz="2800" b="1" dirty="0" smtClean="0">
                  <a:solidFill>
                    <a:srgbClr val="0000FF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</p:txBody>
          </p:sp>
          <p:sp>
            <p:nvSpPr>
              <p:cNvPr id="45" name="Text Box 8"/>
              <p:cNvSpPr txBox="1">
                <a:spLocks noChangeArrowheads="1"/>
              </p:cNvSpPr>
              <p:nvPr/>
            </p:nvSpPr>
            <p:spPr bwMode="auto">
              <a:xfrm>
                <a:off x="814388" y="5367338"/>
                <a:ext cx="792797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e-DE"/>
              </a:p>
            </p:txBody>
          </p:sp>
          <p:sp>
            <p:nvSpPr>
              <p:cNvPr id="46" name="Pfeil nach links und rechts 45"/>
              <p:cNvSpPr>
                <a:spLocks noChangeArrowheads="1"/>
              </p:cNvSpPr>
              <p:nvPr/>
            </p:nvSpPr>
            <p:spPr bwMode="auto">
              <a:xfrm>
                <a:off x="4079303" y="5445730"/>
                <a:ext cx="1176338" cy="541337"/>
              </a:xfrm>
              <a:prstGeom prst="leftRightArrow">
                <a:avLst>
                  <a:gd name="adj1" fmla="val 50000"/>
                  <a:gd name="adj2" fmla="val 51821"/>
                </a:avLst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  <a:effectLst>
                <a:outerShdw blurRad="40000" dist="23000" dir="5400000" rotWithShape="0">
                  <a:srgbClr val="E46C0A">
                    <a:alpha val="34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>
                  <a:spcAft>
                    <a:spcPts val="1200"/>
                  </a:spcAft>
                  <a:defRPr/>
                </a:pPr>
                <a:endParaRPr lang="en-GB" sz="1800">
                  <a:latin typeface="Calibri" pitchFamily="84" charset="0"/>
                </a:endParaRPr>
              </a:p>
            </p:txBody>
          </p:sp>
        </p:grpSp>
        <p:sp>
          <p:nvSpPr>
            <p:cNvPr id="48" name="Textfeld 47"/>
            <p:cNvSpPr txBox="1"/>
            <p:nvPr/>
          </p:nvSpPr>
          <p:spPr>
            <a:xfrm>
              <a:off x="785208" y="4439152"/>
              <a:ext cx="23479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 smtClean="0">
                  <a:latin typeface="Calibri"/>
                  <a:cs typeface="Calibri"/>
                </a:rPr>
                <a:t>Hadronen</a:t>
              </a:r>
              <a:r>
                <a:rPr lang="en-GB" sz="2000" dirty="0" smtClean="0">
                  <a:latin typeface="Calibri"/>
                  <a:cs typeface="Calibri"/>
                </a:rPr>
                <a:t> </a:t>
              </a:r>
              <a:r>
                <a:rPr lang="en-GB" dirty="0" smtClean="0">
                  <a:latin typeface="Calibri"/>
                  <a:cs typeface="Calibri"/>
                </a:rPr>
                <a:t>u</a:t>
              </a:r>
              <a:r>
                <a:rPr lang="en-GB" sz="2000" dirty="0" smtClean="0">
                  <a:latin typeface="Calibri"/>
                  <a:cs typeface="Calibri"/>
                </a:rPr>
                <a:t>nd </a:t>
              </a:r>
              <a:r>
                <a:rPr lang="en-GB" sz="2000" dirty="0" err="1" smtClean="0">
                  <a:latin typeface="Calibri"/>
                  <a:cs typeface="Calibri"/>
                </a:rPr>
                <a:t>Kerne</a:t>
              </a:r>
              <a:endParaRPr lang="en-GB" sz="2000" dirty="0">
                <a:latin typeface="Calibri"/>
                <a:cs typeface="Calibri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6018105" y="4379281"/>
              <a:ext cx="2326804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latin typeface="Calibri"/>
                  <a:cs typeface="Calibri"/>
                </a:rPr>
                <a:t>Quarks und </a:t>
              </a:r>
              <a:r>
                <a:rPr lang="en-GB" sz="2000" dirty="0" err="1" smtClean="0">
                  <a:latin typeface="Calibri"/>
                  <a:cs typeface="Calibri"/>
                </a:rPr>
                <a:t>Gluonen</a:t>
              </a:r>
              <a:endParaRPr lang="en-GB" sz="2000" dirty="0">
                <a:latin typeface="Calibri"/>
                <a:cs typeface="Calibri"/>
              </a:endParaRPr>
            </a:p>
          </p:txBody>
        </p:sp>
        <p:grpSp>
          <p:nvGrpSpPr>
            <p:cNvPr id="50" name="Gruppierung 22"/>
            <p:cNvGrpSpPr/>
            <p:nvPr/>
          </p:nvGrpSpPr>
          <p:grpSpPr>
            <a:xfrm>
              <a:off x="5862143" y="2740405"/>
              <a:ext cx="2509621" cy="1546976"/>
              <a:chOff x="5862143" y="2867383"/>
              <a:chExt cx="2509621" cy="1546976"/>
            </a:xfrm>
          </p:grpSpPr>
          <p:sp>
            <p:nvSpPr>
              <p:cNvPr id="55" name="Oval 15"/>
              <p:cNvSpPr>
                <a:spLocks noChangeArrowheads="1"/>
              </p:cNvSpPr>
              <p:nvPr/>
            </p:nvSpPr>
            <p:spPr bwMode="auto">
              <a:xfrm>
                <a:off x="5862143" y="2927704"/>
                <a:ext cx="1204913" cy="533400"/>
              </a:xfrm>
              <a:prstGeom prst="ellipse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Textfeld 13"/>
              <p:cNvSpPr txBox="1">
                <a:spLocks noChangeArrowheads="1"/>
              </p:cNvSpPr>
              <p:nvPr/>
            </p:nvSpPr>
            <p:spPr bwMode="auto">
              <a:xfrm>
                <a:off x="5930079" y="2965804"/>
                <a:ext cx="101983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Sin</a:t>
                </a:r>
                <a:r>
                  <a:rPr lang="en-GB" sz="2000" i="1" baseline="30000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2</a:t>
                </a:r>
                <a:r>
                  <a:rPr lang="en-GB" sz="20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(</a:t>
                </a:r>
                <a:r>
                  <a:rPr lang="en-GB" sz="2000" i="1" dirty="0" err="1" smtClean="0">
                    <a:solidFill>
                      <a:srgbClr val="800000"/>
                    </a:solidFill>
                    <a:latin typeface="Symbol" pitchFamily="84" charset="2"/>
                    <a:ea typeface="Arial" pitchFamily="84" charset="0"/>
                    <a:cs typeface="Arial" pitchFamily="84" charset="0"/>
                    <a:sym typeface="Symbol" pitchFamily="84" charset="2"/>
                  </a:rPr>
                  <a:t>q</a:t>
                </a:r>
                <a:r>
                  <a:rPr lang="en-GB" sz="2000" i="1" baseline="-25000" dirty="0" err="1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W</a:t>
                </a:r>
                <a:r>
                  <a:rPr lang="en-GB" sz="20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)</a:t>
                </a:r>
                <a:endParaRPr lang="en-GB" sz="2000" baseline="-25000" dirty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</p:txBody>
          </p:sp>
          <p:sp>
            <p:nvSpPr>
              <p:cNvPr id="57" name="Oval 16"/>
              <p:cNvSpPr>
                <a:spLocks noChangeArrowheads="1"/>
              </p:cNvSpPr>
              <p:nvPr/>
            </p:nvSpPr>
            <p:spPr bwMode="auto">
              <a:xfrm>
                <a:off x="7166851" y="2867383"/>
                <a:ext cx="1204913" cy="533400"/>
              </a:xfrm>
              <a:prstGeom prst="ellipse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Textfeld 14"/>
              <p:cNvSpPr txBox="1">
                <a:spLocks noChangeArrowheads="1"/>
              </p:cNvSpPr>
              <p:nvPr/>
            </p:nvSpPr>
            <p:spPr bwMode="auto">
              <a:xfrm>
                <a:off x="7397039" y="2906955"/>
                <a:ext cx="763587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 i="1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(g-2)</a:t>
                </a:r>
                <a:r>
                  <a:rPr lang="en-GB" sz="2000" i="1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μ</a:t>
                </a:r>
              </a:p>
            </p:txBody>
          </p:sp>
          <p:sp>
            <p:nvSpPr>
              <p:cNvPr id="59" name="Oval 17"/>
              <p:cNvSpPr>
                <a:spLocks noChangeArrowheads="1"/>
              </p:cNvSpPr>
              <p:nvPr/>
            </p:nvSpPr>
            <p:spPr bwMode="auto">
              <a:xfrm>
                <a:off x="6121722" y="3580922"/>
                <a:ext cx="1414463" cy="833437"/>
              </a:xfrm>
              <a:prstGeom prst="ellipse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Textfeld 15"/>
              <p:cNvSpPr txBox="1">
                <a:spLocks noChangeArrowheads="1"/>
              </p:cNvSpPr>
              <p:nvPr/>
            </p:nvSpPr>
            <p:spPr bwMode="auto">
              <a:xfrm>
                <a:off x="5981354" y="3514082"/>
                <a:ext cx="1717675" cy="861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de-DE" sz="1800" i="1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R</a:t>
                </a:r>
                <a:r>
                  <a:rPr lang="de-DE" sz="2000" i="1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E</a:t>
                </a:r>
                <a:endParaRPr lang="en-GB" sz="2000" i="1" baseline="-25000" dirty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  <a:p>
                <a:pPr algn="ctr"/>
                <a:r>
                  <a:rPr lang="en-GB" sz="1600" i="1" dirty="0" err="1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Protonradius</a:t>
                </a:r>
                <a:endParaRPr lang="en-GB" sz="1600" i="1" dirty="0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endParaRPr>
              </a:p>
              <a:p>
                <a:pPr algn="ctr"/>
                <a:r>
                  <a:rPr lang="en-GB" sz="16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puzzle</a:t>
                </a:r>
                <a:endParaRPr lang="en-GB" sz="1600" i="1" dirty="0">
                  <a:solidFill>
                    <a:srgbClr val="800000"/>
                  </a:solidFill>
                  <a:ea typeface="Arial" pitchFamily="84" charset="0"/>
                  <a:cs typeface="Arial" pitchFamily="84" charset="0"/>
                </a:endParaRPr>
              </a:p>
            </p:txBody>
          </p:sp>
        </p:grpSp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0843" y="2813432"/>
              <a:ext cx="2039269" cy="1631415"/>
            </a:xfrm>
            <a:prstGeom prst="rect">
              <a:avLst/>
            </a:prstGeom>
          </p:spPr>
        </p:pic>
        <p:sp>
          <p:nvSpPr>
            <p:cNvPr id="53" name="Oval 16"/>
            <p:cNvSpPr>
              <a:spLocks noChangeArrowheads="1"/>
            </p:cNvSpPr>
            <p:nvPr/>
          </p:nvSpPr>
          <p:spPr bwMode="auto">
            <a:xfrm>
              <a:off x="7572877" y="3328897"/>
              <a:ext cx="1204913" cy="707886"/>
            </a:xfrm>
            <a:prstGeom prst="ellipse">
              <a:avLst/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Textfeld 14"/>
            <p:cNvSpPr txBox="1">
              <a:spLocks noChangeArrowheads="1"/>
            </p:cNvSpPr>
            <p:nvPr/>
          </p:nvSpPr>
          <p:spPr bwMode="auto">
            <a:xfrm>
              <a:off x="7676328" y="3328897"/>
              <a:ext cx="106556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i="1" dirty="0" err="1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Dunkles</a:t>
              </a:r>
              <a:endParaRPr lang="en-GB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  <a:p>
              <a:pPr algn="ctr"/>
              <a:r>
                <a:rPr lang="en-GB" i="1" dirty="0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Photon</a:t>
              </a:r>
              <a:endParaRPr lang="en-GB" i="1" baseline="-25000" dirty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</p:txBody>
        </p:sp>
      </p:grpSp>
      <p:sp>
        <p:nvSpPr>
          <p:cNvPr id="62" name="Textfeld 61"/>
          <p:cNvSpPr txBox="1"/>
          <p:nvPr/>
        </p:nvSpPr>
        <p:spPr>
          <a:xfrm>
            <a:off x="3107449" y="4638883"/>
            <a:ext cx="280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gegründet</a:t>
            </a:r>
            <a:r>
              <a:rPr lang="en-GB" sz="1200" dirty="0" smtClean="0">
                <a:latin typeface="Calibri"/>
                <a:cs typeface="Calibri"/>
              </a:rPr>
              <a:t> </a:t>
            </a:r>
            <a:r>
              <a:rPr lang="en-GB" sz="1200" dirty="0" smtClean="0">
                <a:latin typeface="Calibri"/>
                <a:cs typeface="Calibri"/>
              </a:rPr>
              <a:t>2012</a:t>
            </a:r>
          </a:p>
          <a:p>
            <a:r>
              <a:rPr lang="en-GB" sz="1200" b="1" dirty="0" smtClean="0">
                <a:solidFill>
                  <a:srgbClr val="FF0000"/>
                </a:solidFill>
                <a:latin typeface="Calibri"/>
                <a:cs typeface="Calibri"/>
              </a:rPr>
              <a:t>2. FÖRDERPERIODE 2016-2019  </a:t>
            </a:r>
            <a:r>
              <a:rPr lang="en-GB" sz="1200" b="1" dirty="0" err="1" smtClean="0">
                <a:solidFill>
                  <a:srgbClr val="FF0000"/>
                </a:solidFill>
                <a:latin typeface="Calibri"/>
                <a:cs typeface="Calibri"/>
              </a:rPr>
              <a:t>bewilligt</a:t>
            </a:r>
            <a:r>
              <a:rPr lang="en-GB" sz="1200" b="1" dirty="0" smtClean="0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endParaRPr lang="en-GB" sz="12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91925" y="1003766"/>
            <a:ext cx="3646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Elastic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form 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factors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in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ep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scattering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:</a:t>
            </a:r>
            <a:endParaRPr lang="de-DE" sz="18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 flipH="1">
            <a:off x="3492246" y="1922954"/>
            <a:ext cx="349017" cy="1887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703082" y="3045653"/>
            <a:ext cx="21773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>
                <a:solidFill>
                  <a:srgbClr val="4C4C4C"/>
                </a:solidFill>
                <a:latin typeface="Calibri"/>
                <a:cs typeface="Calibri"/>
              </a:rPr>
              <a:t>      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G</a:t>
            </a:r>
            <a:r>
              <a:rPr lang="de-DE" sz="1400" b="1" baseline="-25000" dirty="0" smtClean="0">
                <a:solidFill>
                  <a:srgbClr val="4C4C4C"/>
                </a:solidFill>
                <a:latin typeface="Calibri"/>
                <a:cs typeface="Calibri"/>
              </a:rPr>
              <a:t>E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: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spatial</a:t>
            </a:r>
            <a:endParaRPr lang="de-DE" sz="1400" b="1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ctr"/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electric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charge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distribution</a:t>
            </a:r>
            <a:endParaRPr lang="de-DE" sz="14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2936680" y="3804674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G</a:t>
            </a:r>
            <a:r>
              <a:rPr lang="de-DE" sz="1400" b="1" baseline="-25000" dirty="0" smtClean="0">
                <a:solidFill>
                  <a:srgbClr val="4C4C4C"/>
                </a:solidFill>
                <a:latin typeface="Calibri"/>
                <a:cs typeface="Calibri"/>
              </a:rPr>
              <a:t>M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: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distribution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of</a:t>
            </a:r>
          </a:p>
          <a:p>
            <a:pPr algn="ctr"/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magnetic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moments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endParaRPr lang="de-DE" sz="14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pic>
        <p:nvPicPr>
          <p:cNvPr id="8" name="Picture 41" descr="Bild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036" y="1481620"/>
            <a:ext cx="4208463" cy="534987"/>
          </a:xfrm>
          <a:prstGeom prst="rect">
            <a:avLst/>
          </a:prstGeom>
          <a:noFill/>
        </p:spPr>
      </p:pic>
      <p:pic>
        <p:nvPicPr>
          <p:cNvPr id="9" name="Picture 42" descr="Bild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377" y="2645385"/>
            <a:ext cx="706437" cy="487363"/>
          </a:xfrm>
          <a:prstGeom prst="rect">
            <a:avLst/>
          </a:prstGeom>
          <a:noFill/>
        </p:spPr>
      </p:pic>
      <p:pic>
        <p:nvPicPr>
          <p:cNvPr id="10" name="Picture 43" descr="Bild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606" y="2067407"/>
            <a:ext cx="2268538" cy="538163"/>
          </a:xfrm>
          <a:prstGeom prst="rect">
            <a:avLst/>
          </a:prstGeom>
          <a:noFill/>
        </p:spPr>
      </p:pic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235817" y="1978507"/>
            <a:ext cx="405355" cy="10957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9" name="Gruppierung 18"/>
          <p:cNvGrpSpPr/>
          <p:nvPr/>
        </p:nvGrpSpPr>
        <p:grpSpPr>
          <a:xfrm>
            <a:off x="2500133" y="987956"/>
            <a:ext cx="7235381" cy="3927720"/>
            <a:chOff x="2500133" y="987956"/>
            <a:chExt cx="7235381" cy="3927720"/>
          </a:xfrm>
        </p:grpSpPr>
        <p:grpSp>
          <p:nvGrpSpPr>
            <p:cNvPr id="20" name="Gruppierung 51"/>
            <p:cNvGrpSpPr/>
            <p:nvPr/>
          </p:nvGrpSpPr>
          <p:grpSpPr>
            <a:xfrm>
              <a:off x="2500133" y="987956"/>
              <a:ext cx="7235381" cy="3927720"/>
              <a:chOff x="2500133" y="987956"/>
              <a:chExt cx="7235381" cy="3927720"/>
            </a:xfrm>
          </p:grpSpPr>
          <p:grpSp>
            <p:nvGrpSpPr>
              <p:cNvPr id="23" name="Gruppierung 39"/>
              <p:cNvGrpSpPr/>
              <p:nvPr/>
            </p:nvGrpSpPr>
            <p:grpSpPr>
              <a:xfrm>
                <a:off x="2500133" y="987956"/>
                <a:ext cx="7235381" cy="3927720"/>
                <a:chOff x="2500133" y="987956"/>
                <a:chExt cx="7235381" cy="3927720"/>
              </a:xfrm>
            </p:grpSpPr>
            <p:sp>
              <p:nvSpPr>
                <p:cNvPr id="25" name="Rechteck 24"/>
                <p:cNvSpPr/>
                <p:nvPr/>
              </p:nvSpPr>
              <p:spPr>
                <a:xfrm>
                  <a:off x="5185453" y="987956"/>
                  <a:ext cx="455006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de-DE" sz="1800" b="1" dirty="0" err="1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Super-Rosenbluth</a:t>
                  </a:r>
                  <a:r>
                    <a:rPr lang="de-DE" sz="1800" b="1" dirty="0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de-DE" sz="1800" b="1" dirty="0" err="1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measurement</a:t>
                  </a:r>
                  <a:endPara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endParaRPr>
                </a:p>
              </p:txBody>
            </p:sp>
            <p:grpSp>
              <p:nvGrpSpPr>
                <p:cNvPr id="26" name="Gruppierung 38"/>
                <p:cNvGrpSpPr/>
                <p:nvPr/>
              </p:nvGrpSpPr>
              <p:grpSpPr>
                <a:xfrm>
                  <a:off x="2500133" y="1339111"/>
                  <a:ext cx="6643867" cy="3576565"/>
                  <a:chOff x="2500133" y="1339111"/>
                  <a:chExt cx="6643867" cy="3576565"/>
                </a:xfrm>
              </p:grpSpPr>
              <p:grpSp>
                <p:nvGrpSpPr>
                  <p:cNvPr id="27" name="Gruppierung 29"/>
                  <p:cNvGrpSpPr/>
                  <p:nvPr/>
                </p:nvGrpSpPr>
                <p:grpSpPr>
                  <a:xfrm>
                    <a:off x="4428436" y="1339111"/>
                    <a:ext cx="4715564" cy="3576565"/>
                    <a:chOff x="4351462" y="928985"/>
                    <a:chExt cx="4715564" cy="3576565"/>
                  </a:xfrm>
                </p:grpSpPr>
                <p:pic>
                  <p:nvPicPr>
                    <p:cNvPr id="30" name="Bild 29" descr="Bildschirmfoto 2010-11-28 um 11.55.03.png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4351462" y="928985"/>
                      <a:ext cx="4715564" cy="257824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1" name="Gerade Verbindung mit Pfeil 30"/>
                    <p:cNvCxnSpPr>
                      <a:stCxn id="32" idx="0"/>
                    </p:cNvCxnSpPr>
                    <p:nvPr/>
                  </p:nvCxnSpPr>
                  <p:spPr bwMode="auto">
                    <a:xfrm rot="5400000" flipH="1" flipV="1">
                      <a:off x="6984210" y="3053374"/>
                      <a:ext cx="1579644" cy="155157"/>
                    </a:xfrm>
                    <a:prstGeom prst="straightConnector1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sp>
                  <p:nvSpPr>
                    <p:cNvPr id="32" name="Textfeld 31"/>
                    <p:cNvSpPr txBox="1"/>
                    <p:nvPr/>
                  </p:nvSpPr>
                  <p:spPr>
                    <a:xfrm>
                      <a:off x="6610259" y="3920774"/>
                      <a:ext cx="2172390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600" dirty="0" smtClean="0">
                          <a:solidFill>
                            <a:srgbClr val="4C4C4C"/>
                          </a:solidFill>
                          <a:latin typeface="Calibri"/>
                          <a:cs typeface="Calibri"/>
                        </a:rPr>
                        <a:t>average of all fit models</a:t>
                      </a:r>
                    </a:p>
                    <a:p>
                      <a:r>
                        <a:rPr lang="en-GB" sz="1600" dirty="0" smtClean="0">
                          <a:solidFill>
                            <a:srgbClr val="4C4C4C"/>
                          </a:solidFill>
                          <a:latin typeface="Calibri"/>
                          <a:cs typeface="Calibri"/>
                        </a:rPr>
                        <a:t>with uncertainties</a:t>
                      </a:r>
                      <a:endParaRPr lang="en-GB" sz="1600" dirty="0">
                        <a:solidFill>
                          <a:srgbClr val="4C4C4C"/>
                        </a:solidFill>
                        <a:latin typeface="Calibri"/>
                        <a:cs typeface="Calibri"/>
                      </a:endParaRPr>
                    </a:p>
                  </p:txBody>
                </p:sp>
              </p:grpSp>
              <p:sp>
                <p:nvSpPr>
                  <p:cNvPr id="28" name="Oval 27"/>
                  <p:cNvSpPr/>
                  <p:nvPr/>
                </p:nvSpPr>
                <p:spPr bwMode="auto">
                  <a:xfrm>
                    <a:off x="2500133" y="1428819"/>
                    <a:ext cx="820148" cy="608571"/>
                  </a:xfrm>
                  <a:prstGeom prst="ellipse">
                    <a:avLst/>
                  </a:prstGeom>
                  <a:no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cxnSp>
                <p:nvCxnSpPr>
                  <p:cNvPr id="29" name="Gerade Verbindung mit Pfeil 28"/>
                  <p:cNvCxnSpPr/>
                  <p:nvPr/>
                </p:nvCxnSpPr>
                <p:spPr bwMode="auto">
                  <a:xfrm flipV="1">
                    <a:off x="3861584" y="2655330"/>
                    <a:ext cx="731263" cy="12828"/>
                  </a:xfrm>
                  <a:prstGeom prst="straightConnector1">
                    <a:avLst/>
                  </a:prstGeom>
                  <a:solidFill>
                    <a:schemeClr val="tx1"/>
                  </a:solidFill>
                  <a:ln w="5715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</p:cxnSp>
            </p:grpSp>
          </p:grpSp>
          <p:cxnSp>
            <p:nvCxnSpPr>
              <p:cNvPr id="24" name="Gerade Verbindung 23"/>
              <p:cNvCxnSpPr/>
              <p:nvPr/>
            </p:nvCxnSpPr>
            <p:spPr bwMode="auto">
              <a:xfrm rot="16200000" flipV="1">
                <a:off x="3177348" y="1971092"/>
                <a:ext cx="707063" cy="687069"/>
              </a:xfrm>
              <a:prstGeom prst="lin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Textfeld 20"/>
            <p:cNvSpPr txBox="1"/>
            <p:nvPr/>
          </p:nvSpPr>
          <p:spPr>
            <a:xfrm>
              <a:off x="8051157" y="3835477"/>
              <a:ext cx="888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  <a:cs typeface="Calibri"/>
                </a:rPr>
                <a:t>Q</a:t>
              </a:r>
              <a:r>
                <a:rPr lang="en-GB" sz="1600" baseline="30000" dirty="0" smtClean="0">
                  <a:latin typeface="Calibri"/>
                  <a:cs typeface="Calibri"/>
                </a:rPr>
                <a:t>2</a:t>
              </a:r>
              <a:r>
                <a:rPr lang="en-GB" sz="1600" dirty="0" smtClean="0">
                  <a:latin typeface="Calibri"/>
                  <a:cs typeface="Calibri"/>
                </a:rPr>
                <a:t>/GeV</a:t>
              </a:r>
              <a:r>
                <a:rPr lang="en-GB" sz="1600" baseline="30000" dirty="0" smtClean="0">
                  <a:latin typeface="Calibri"/>
                  <a:cs typeface="Calibri"/>
                </a:rPr>
                <a:t>2</a:t>
              </a:r>
              <a:endParaRPr lang="en-GB" sz="1600" baseline="30000" dirty="0">
                <a:latin typeface="Calibri"/>
                <a:cs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4118170" y="2397244"/>
              <a:ext cx="127446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Calibri"/>
                  <a:cs typeface="Calibri"/>
                </a:rPr>
                <a:t>G</a:t>
              </a:r>
              <a:r>
                <a:rPr lang="en-GB" sz="1600" baseline="-25000" dirty="0" smtClean="0">
                  <a:latin typeface="Calibri"/>
                  <a:cs typeface="Calibri"/>
                </a:rPr>
                <a:t>E</a:t>
              </a:r>
              <a:r>
                <a:rPr lang="en-GB" sz="1600" dirty="0" smtClean="0">
                  <a:latin typeface="Calibri"/>
                  <a:cs typeface="Calibri"/>
                </a:rPr>
                <a:t>/</a:t>
              </a:r>
              <a:r>
                <a:rPr lang="en-GB" sz="1600" dirty="0" err="1" smtClean="0">
                  <a:latin typeface="Calibri"/>
                  <a:cs typeface="Calibri"/>
                </a:rPr>
                <a:t>G</a:t>
              </a:r>
              <a:r>
                <a:rPr lang="en-GB" sz="1600" baseline="-25000" dirty="0" err="1" smtClean="0">
                  <a:latin typeface="Calibri"/>
                  <a:cs typeface="Calibri"/>
                </a:rPr>
                <a:t>Dipole</a:t>
              </a:r>
              <a:r>
                <a:rPr lang="en-GB" sz="1600" baseline="-25000" dirty="0" smtClean="0">
                  <a:latin typeface="Calibri"/>
                  <a:cs typeface="Calibri"/>
                </a:rPr>
                <a:t>      </a:t>
              </a:r>
              <a:endParaRPr lang="en-GB" sz="1600" baseline="-25000" dirty="0">
                <a:latin typeface="Calibri"/>
                <a:cs typeface="Calibri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96969" y="188785"/>
            <a:ext cx="9103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Electromagnetic Form Factors in </a:t>
            </a:r>
            <a:r>
              <a:rPr lang="en-US" sz="3600" i="1" dirty="0" err="1" smtClean="0"/>
              <a:t>ep</a:t>
            </a:r>
            <a:r>
              <a:rPr lang="en-US" sz="3600" i="1" dirty="0" smtClean="0"/>
              <a:t> Scattering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1471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91925" y="1003766"/>
            <a:ext cx="3646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Elastic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form 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factors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in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ep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scattering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:</a:t>
            </a:r>
            <a:endParaRPr lang="de-DE" sz="18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 flipH="1">
            <a:off x="3492246" y="1922954"/>
            <a:ext cx="349017" cy="1887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703082" y="3045653"/>
            <a:ext cx="21773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>
                <a:solidFill>
                  <a:srgbClr val="4C4C4C"/>
                </a:solidFill>
                <a:latin typeface="Calibri"/>
                <a:cs typeface="Calibri"/>
              </a:rPr>
              <a:t>      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G</a:t>
            </a:r>
            <a:r>
              <a:rPr lang="de-DE" sz="1400" b="1" baseline="-25000" dirty="0" smtClean="0">
                <a:solidFill>
                  <a:srgbClr val="4C4C4C"/>
                </a:solidFill>
                <a:latin typeface="Calibri"/>
                <a:cs typeface="Calibri"/>
              </a:rPr>
              <a:t>E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: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spatial</a:t>
            </a:r>
            <a:endParaRPr lang="de-DE" sz="1400" b="1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ctr"/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electric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charge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distribution</a:t>
            </a:r>
            <a:endParaRPr lang="de-DE" sz="14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2936680" y="3804674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G</a:t>
            </a:r>
            <a:r>
              <a:rPr lang="de-DE" sz="1400" b="1" baseline="-25000" dirty="0" smtClean="0">
                <a:solidFill>
                  <a:srgbClr val="4C4C4C"/>
                </a:solidFill>
                <a:latin typeface="Calibri"/>
                <a:cs typeface="Calibri"/>
              </a:rPr>
              <a:t>M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: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distribution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of</a:t>
            </a:r>
          </a:p>
          <a:p>
            <a:pPr algn="ctr"/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magnetic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moments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endParaRPr lang="de-DE" sz="14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pic>
        <p:nvPicPr>
          <p:cNvPr id="8" name="Picture 41" descr="Bild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036" y="1481620"/>
            <a:ext cx="4208463" cy="534987"/>
          </a:xfrm>
          <a:prstGeom prst="rect">
            <a:avLst/>
          </a:prstGeom>
          <a:noFill/>
        </p:spPr>
      </p:pic>
      <p:pic>
        <p:nvPicPr>
          <p:cNvPr id="9" name="Picture 42" descr="Bild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377" y="2645385"/>
            <a:ext cx="706437" cy="487363"/>
          </a:xfrm>
          <a:prstGeom prst="rect">
            <a:avLst/>
          </a:prstGeom>
          <a:noFill/>
        </p:spPr>
      </p:pic>
      <p:pic>
        <p:nvPicPr>
          <p:cNvPr id="10" name="Picture 43" descr="Bild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606" y="2067407"/>
            <a:ext cx="2268538" cy="538163"/>
          </a:xfrm>
          <a:prstGeom prst="rect">
            <a:avLst/>
          </a:prstGeom>
          <a:noFill/>
        </p:spPr>
      </p:pic>
      <p:grpSp>
        <p:nvGrpSpPr>
          <p:cNvPr id="2" name="Gruppierung 10"/>
          <p:cNvGrpSpPr/>
          <p:nvPr/>
        </p:nvGrpSpPr>
        <p:grpSpPr>
          <a:xfrm>
            <a:off x="452470" y="4787272"/>
            <a:ext cx="8563240" cy="1415250"/>
            <a:chOff x="452470" y="4787272"/>
            <a:chExt cx="8563240" cy="1415250"/>
          </a:xfrm>
        </p:grpSpPr>
        <p:pic>
          <p:nvPicPr>
            <p:cNvPr id="12" name="Picture 14" descr="a1logo-sm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01438" y="5061897"/>
              <a:ext cx="914272" cy="594779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3" name="Gruppierung 18"/>
            <p:cNvGrpSpPr/>
            <p:nvPr/>
          </p:nvGrpSpPr>
          <p:grpSpPr>
            <a:xfrm>
              <a:off x="452470" y="4787272"/>
              <a:ext cx="7823759" cy="1161708"/>
              <a:chOff x="452470" y="4684648"/>
              <a:chExt cx="7823759" cy="1161708"/>
            </a:xfrm>
          </p:grpSpPr>
          <p:pic>
            <p:nvPicPr>
              <p:cNvPr id="15" name="Bild 14" descr="Bildschirmfoto 2010-11-28 um 11.49.42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470" y="5134170"/>
                <a:ext cx="3834848" cy="712186"/>
              </a:xfrm>
              <a:prstGeom prst="rect">
                <a:avLst/>
              </a:prstGeom>
              <a:ln w="38100" cap="flat" cmpd="sng" algn="ctr">
                <a:solidFill>
                  <a:srgbClr val="B5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16" name="Text Box 20"/>
              <p:cNvSpPr txBox="1">
                <a:spLocks noChangeArrowheads="1"/>
              </p:cNvSpPr>
              <p:nvPr/>
            </p:nvSpPr>
            <p:spPr bwMode="auto">
              <a:xfrm>
                <a:off x="473889" y="4684648"/>
                <a:ext cx="22290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Proton </a:t>
                </a:r>
                <a:r>
                  <a:rPr lang="de-DE" sz="1800" b="1" dirty="0" err="1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charge</a:t>
                </a:r>
                <a:r>
                  <a: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800" b="1" dirty="0" err="1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radius</a:t>
                </a:r>
                <a:r>
                  <a: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:</a:t>
                </a:r>
                <a:endParaRPr lang="de-DE" sz="1800" b="1" dirty="0">
                  <a:solidFill>
                    <a:srgbClr val="4C4C4C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4488814" y="5306762"/>
                <a:ext cx="3787415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l">
                  <a:spcAft>
                    <a:spcPts val="0"/>
                  </a:spcAft>
                </a:pPr>
                <a:r>
                  <a:rPr lang="de-DE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Bernauer et al.: &lt;</a:t>
                </a:r>
                <a:r>
                  <a:rPr lang="de-DE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r</a:t>
                </a:r>
                <a:r>
                  <a:rPr lang="de-DE" b="1" baseline="-25000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&gt; = 0,879(8) </a:t>
                </a:r>
                <a:r>
                  <a:rPr lang="de-DE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fm</a:t>
                </a:r>
                <a:r>
                  <a:rPr lang="de-DE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</a:t>
                </a:r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5737560" y="5894745"/>
              <a:ext cx="2507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 err="1" smtClean="0">
                  <a:solidFill>
                    <a:srgbClr val="C700EB"/>
                  </a:solidFill>
                  <a:latin typeface="Calibri"/>
                  <a:cs typeface="Calibri"/>
                </a:rPr>
                <a:t>Bernauer</a:t>
              </a:r>
              <a:r>
                <a:rPr lang="en-GB" sz="1400" dirty="0" smtClean="0">
                  <a:solidFill>
                    <a:srgbClr val="C700EB"/>
                  </a:solidFill>
                  <a:latin typeface="Calibri"/>
                  <a:cs typeface="Calibri"/>
                </a:rPr>
                <a:t> et al. PRL '10 ; PRC</a:t>
              </a:r>
              <a:r>
                <a:rPr lang="de-DE" sz="1400" dirty="0" smtClean="0">
                  <a:solidFill>
                    <a:srgbClr val="C700EB"/>
                  </a:solidFill>
                  <a:latin typeface="Calibri"/>
                  <a:cs typeface="Calibri"/>
                </a:rPr>
                <a:t> '14</a:t>
              </a:r>
              <a:endParaRPr lang="en-GB" sz="1400" dirty="0">
                <a:solidFill>
                  <a:srgbClr val="C700EB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235817" y="1978507"/>
            <a:ext cx="405355" cy="10957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uppierung 18"/>
          <p:cNvGrpSpPr/>
          <p:nvPr/>
        </p:nvGrpSpPr>
        <p:grpSpPr>
          <a:xfrm>
            <a:off x="2500133" y="987956"/>
            <a:ext cx="7235381" cy="3927720"/>
            <a:chOff x="2500133" y="987956"/>
            <a:chExt cx="7235381" cy="3927720"/>
          </a:xfrm>
        </p:grpSpPr>
        <p:grpSp>
          <p:nvGrpSpPr>
            <p:cNvPr id="13" name="Gruppierung 51"/>
            <p:cNvGrpSpPr/>
            <p:nvPr/>
          </p:nvGrpSpPr>
          <p:grpSpPr>
            <a:xfrm>
              <a:off x="2500133" y="987956"/>
              <a:ext cx="7235381" cy="3927720"/>
              <a:chOff x="2500133" y="987956"/>
              <a:chExt cx="7235381" cy="3927720"/>
            </a:xfrm>
          </p:grpSpPr>
          <p:grpSp>
            <p:nvGrpSpPr>
              <p:cNvPr id="19" name="Gruppierung 39"/>
              <p:cNvGrpSpPr/>
              <p:nvPr/>
            </p:nvGrpSpPr>
            <p:grpSpPr>
              <a:xfrm>
                <a:off x="2500133" y="987956"/>
                <a:ext cx="7235381" cy="3927720"/>
                <a:chOff x="2500133" y="987956"/>
                <a:chExt cx="7235381" cy="3927720"/>
              </a:xfrm>
            </p:grpSpPr>
            <p:sp>
              <p:nvSpPr>
                <p:cNvPr id="25" name="Rechteck 24"/>
                <p:cNvSpPr/>
                <p:nvPr/>
              </p:nvSpPr>
              <p:spPr>
                <a:xfrm>
                  <a:off x="5185453" y="987956"/>
                  <a:ext cx="455006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de-DE" sz="1800" b="1" dirty="0" err="1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Super-Rosenbluth</a:t>
                  </a:r>
                  <a:r>
                    <a:rPr lang="de-DE" sz="1800" b="1" dirty="0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de-DE" sz="1800" b="1" dirty="0" err="1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measurement</a:t>
                  </a:r>
                  <a:endPara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endParaRPr>
                </a:p>
              </p:txBody>
            </p:sp>
            <p:grpSp>
              <p:nvGrpSpPr>
                <p:cNvPr id="20" name="Gruppierung 38"/>
                <p:cNvGrpSpPr/>
                <p:nvPr/>
              </p:nvGrpSpPr>
              <p:grpSpPr>
                <a:xfrm>
                  <a:off x="2500133" y="1339111"/>
                  <a:ext cx="6643867" cy="3576565"/>
                  <a:chOff x="2500133" y="1339111"/>
                  <a:chExt cx="6643867" cy="3576565"/>
                </a:xfrm>
              </p:grpSpPr>
              <p:grpSp>
                <p:nvGrpSpPr>
                  <p:cNvPr id="23" name="Gruppierung 29"/>
                  <p:cNvGrpSpPr/>
                  <p:nvPr/>
                </p:nvGrpSpPr>
                <p:grpSpPr>
                  <a:xfrm>
                    <a:off x="4428436" y="1339111"/>
                    <a:ext cx="4715564" cy="3576565"/>
                    <a:chOff x="4351462" y="928985"/>
                    <a:chExt cx="4715564" cy="3576565"/>
                  </a:xfrm>
                </p:grpSpPr>
                <p:pic>
                  <p:nvPicPr>
                    <p:cNvPr id="30" name="Bild 29" descr="Bildschirmfoto 2010-11-28 um 11.55.03.png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351462" y="928985"/>
                      <a:ext cx="4715564" cy="257824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1" name="Gerade Verbindung mit Pfeil 30"/>
                    <p:cNvCxnSpPr>
                      <a:stCxn id="32" idx="0"/>
                    </p:cNvCxnSpPr>
                    <p:nvPr/>
                  </p:nvCxnSpPr>
                  <p:spPr bwMode="auto">
                    <a:xfrm rot="5400000" flipH="1" flipV="1">
                      <a:off x="6984210" y="3053374"/>
                      <a:ext cx="1579644" cy="155157"/>
                    </a:xfrm>
                    <a:prstGeom prst="straightConnector1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sp>
                  <p:nvSpPr>
                    <p:cNvPr id="32" name="Textfeld 31"/>
                    <p:cNvSpPr txBox="1"/>
                    <p:nvPr/>
                  </p:nvSpPr>
                  <p:spPr>
                    <a:xfrm>
                      <a:off x="6610259" y="3920774"/>
                      <a:ext cx="2172390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600" dirty="0" smtClean="0">
                          <a:solidFill>
                            <a:srgbClr val="4C4C4C"/>
                          </a:solidFill>
                          <a:latin typeface="Calibri"/>
                          <a:cs typeface="Calibri"/>
                        </a:rPr>
                        <a:t>average of all fit models</a:t>
                      </a:r>
                    </a:p>
                    <a:p>
                      <a:r>
                        <a:rPr lang="en-GB" sz="1600" dirty="0" smtClean="0">
                          <a:solidFill>
                            <a:srgbClr val="4C4C4C"/>
                          </a:solidFill>
                          <a:latin typeface="Calibri"/>
                          <a:cs typeface="Calibri"/>
                        </a:rPr>
                        <a:t>with uncertainties</a:t>
                      </a:r>
                      <a:endParaRPr lang="en-GB" sz="1600" dirty="0">
                        <a:solidFill>
                          <a:srgbClr val="4C4C4C"/>
                        </a:solidFill>
                        <a:latin typeface="Calibri"/>
                        <a:cs typeface="Calibri"/>
                      </a:endParaRPr>
                    </a:p>
                  </p:txBody>
                </p:sp>
              </p:grpSp>
              <p:sp>
                <p:nvSpPr>
                  <p:cNvPr id="28" name="Oval 27"/>
                  <p:cNvSpPr/>
                  <p:nvPr/>
                </p:nvSpPr>
                <p:spPr bwMode="auto">
                  <a:xfrm>
                    <a:off x="2500133" y="1428819"/>
                    <a:ext cx="820148" cy="608571"/>
                  </a:xfrm>
                  <a:prstGeom prst="ellipse">
                    <a:avLst/>
                  </a:prstGeom>
                  <a:no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cxnSp>
                <p:nvCxnSpPr>
                  <p:cNvPr id="29" name="Gerade Verbindung mit Pfeil 28"/>
                  <p:cNvCxnSpPr/>
                  <p:nvPr/>
                </p:nvCxnSpPr>
                <p:spPr bwMode="auto">
                  <a:xfrm flipV="1">
                    <a:off x="3861584" y="2655330"/>
                    <a:ext cx="731263" cy="12828"/>
                  </a:xfrm>
                  <a:prstGeom prst="straightConnector1">
                    <a:avLst/>
                  </a:prstGeom>
                  <a:solidFill>
                    <a:schemeClr val="tx1"/>
                  </a:solidFill>
                  <a:ln w="5715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</p:cxnSp>
            </p:grpSp>
          </p:grpSp>
          <p:cxnSp>
            <p:nvCxnSpPr>
              <p:cNvPr id="24" name="Gerade Verbindung 23"/>
              <p:cNvCxnSpPr/>
              <p:nvPr/>
            </p:nvCxnSpPr>
            <p:spPr bwMode="auto">
              <a:xfrm rot="16200000" flipV="1">
                <a:off x="3177348" y="1971092"/>
                <a:ext cx="707063" cy="687069"/>
              </a:xfrm>
              <a:prstGeom prst="lin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Textfeld 20"/>
            <p:cNvSpPr txBox="1"/>
            <p:nvPr/>
          </p:nvSpPr>
          <p:spPr>
            <a:xfrm>
              <a:off x="8051157" y="3835477"/>
              <a:ext cx="888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  <a:cs typeface="Calibri"/>
                </a:rPr>
                <a:t>Q</a:t>
              </a:r>
              <a:r>
                <a:rPr lang="en-GB" sz="1600" baseline="30000" dirty="0" smtClean="0">
                  <a:latin typeface="Calibri"/>
                  <a:cs typeface="Calibri"/>
                </a:rPr>
                <a:t>2</a:t>
              </a:r>
              <a:r>
                <a:rPr lang="en-GB" sz="1600" dirty="0" smtClean="0">
                  <a:latin typeface="Calibri"/>
                  <a:cs typeface="Calibri"/>
                </a:rPr>
                <a:t>/GeV</a:t>
              </a:r>
              <a:r>
                <a:rPr lang="en-GB" sz="1600" baseline="30000" dirty="0" smtClean="0">
                  <a:latin typeface="Calibri"/>
                  <a:cs typeface="Calibri"/>
                </a:rPr>
                <a:t>2</a:t>
              </a:r>
              <a:endParaRPr lang="en-GB" sz="1600" baseline="30000" dirty="0">
                <a:latin typeface="Calibri"/>
                <a:cs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4118170" y="2397244"/>
              <a:ext cx="127446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Calibri"/>
                  <a:cs typeface="Calibri"/>
                </a:rPr>
                <a:t>G</a:t>
              </a:r>
              <a:r>
                <a:rPr lang="en-GB" sz="1600" baseline="-25000" dirty="0" smtClean="0">
                  <a:latin typeface="Calibri"/>
                  <a:cs typeface="Calibri"/>
                </a:rPr>
                <a:t>E</a:t>
              </a:r>
              <a:r>
                <a:rPr lang="en-GB" sz="1600" dirty="0" smtClean="0">
                  <a:latin typeface="Calibri"/>
                  <a:cs typeface="Calibri"/>
                </a:rPr>
                <a:t>/</a:t>
              </a:r>
              <a:r>
                <a:rPr lang="en-GB" sz="1600" dirty="0" err="1" smtClean="0">
                  <a:latin typeface="Calibri"/>
                  <a:cs typeface="Calibri"/>
                </a:rPr>
                <a:t>G</a:t>
              </a:r>
              <a:r>
                <a:rPr lang="en-GB" sz="1600" baseline="-25000" dirty="0" err="1" smtClean="0">
                  <a:latin typeface="Calibri"/>
                  <a:cs typeface="Calibri"/>
                </a:rPr>
                <a:t>Dipole</a:t>
              </a:r>
              <a:r>
                <a:rPr lang="en-GB" sz="1600" baseline="-25000" dirty="0" smtClean="0">
                  <a:latin typeface="Calibri"/>
                  <a:cs typeface="Calibri"/>
                </a:rPr>
                <a:t>      </a:t>
              </a:r>
              <a:endParaRPr lang="en-GB" sz="1600" baseline="-25000" dirty="0">
                <a:latin typeface="Calibri"/>
                <a:cs typeface="Calibri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96969" y="188785"/>
            <a:ext cx="9103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Electromagnetic Form Factors in </a:t>
            </a:r>
            <a:r>
              <a:rPr lang="en-US" sz="3600" i="1" dirty="0" err="1" smtClean="0"/>
              <a:t>ep</a:t>
            </a:r>
            <a:r>
              <a:rPr lang="en-US" sz="3600" i="1" dirty="0" smtClean="0"/>
              <a:t> Scattering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4599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ildschirmfoto 2015-09-09 um 18.26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7" y="1062396"/>
            <a:ext cx="9144000" cy="520540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8813" y="201613"/>
            <a:ext cx="7569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ISR Measurement of EM Form Factors</a:t>
            </a:r>
            <a:endParaRPr lang="en-US" sz="3600" i="1" dirty="0"/>
          </a:p>
        </p:txBody>
      </p:sp>
      <p:sp>
        <p:nvSpPr>
          <p:cNvPr id="5" name="Rechteck 4"/>
          <p:cNvSpPr/>
          <p:nvPr/>
        </p:nvSpPr>
        <p:spPr bwMode="auto">
          <a:xfrm>
            <a:off x="130251" y="3394908"/>
            <a:ext cx="3728423" cy="2768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267671" y="5682605"/>
            <a:ext cx="3728423" cy="5838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3542" y="2645921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25437" y="2619219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10587" y="145859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45928" y="2619217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97823" y="2592515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15536" y="147259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32513" y="1049247"/>
            <a:ext cx="471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B50000"/>
                </a:solidFill>
                <a:latin typeface="Calibri"/>
                <a:cs typeface="Calibri"/>
              </a:rPr>
              <a:t>γ</a:t>
            </a:r>
            <a:r>
              <a:rPr lang="en-GB" sz="1600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ISR</a:t>
            </a:r>
            <a:endParaRPr lang="en-GB" sz="1600" b="1" baseline="-250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877573" y="1022540"/>
            <a:ext cx="49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B50000"/>
                </a:solidFill>
                <a:latin typeface="Calibri"/>
                <a:cs typeface="Calibri"/>
              </a:rPr>
              <a:t>γ</a:t>
            </a:r>
            <a:r>
              <a:rPr lang="en-GB" sz="1600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FSR</a:t>
            </a:r>
            <a:endParaRPr lang="en-GB" sz="1600" b="1" baseline="-250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rot="5400000" flipH="1" flipV="1">
            <a:off x="5551909" y="4135743"/>
            <a:ext cx="618737" cy="158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 rot="5400000" flipH="1" flipV="1">
            <a:off x="6640486" y="3547288"/>
            <a:ext cx="618737" cy="158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 rot="5400000" flipH="1" flipV="1">
            <a:off x="7940720" y="3137940"/>
            <a:ext cx="618737" cy="158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7885854" y="3386771"/>
            <a:ext cx="69428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alibri"/>
                <a:cs typeface="Calibri"/>
              </a:rPr>
              <a:t>E</a:t>
            </a:r>
            <a:r>
              <a:rPr lang="en-GB" sz="1400" baseline="-25000" dirty="0" err="1" smtClean="0">
                <a:latin typeface="Calibri"/>
                <a:cs typeface="Calibri"/>
              </a:rPr>
              <a:t>e</a:t>
            </a:r>
            <a:r>
              <a:rPr lang="en-GB" sz="1400" dirty="0" smtClean="0">
                <a:latin typeface="Calibri"/>
                <a:cs typeface="Calibri"/>
              </a:rPr>
              <a:t>=495</a:t>
            </a:r>
          </a:p>
          <a:p>
            <a:r>
              <a:rPr lang="en-GB" sz="1400" dirty="0" err="1" smtClean="0">
                <a:latin typeface="Calibri"/>
                <a:cs typeface="Calibri"/>
              </a:rPr>
              <a:t>MeV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611968" y="3889245"/>
            <a:ext cx="69762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alibri"/>
                <a:cs typeface="Calibri"/>
              </a:rPr>
              <a:t>E</a:t>
            </a:r>
            <a:r>
              <a:rPr lang="en-GB" sz="1400" baseline="-25000" dirty="0" err="1" smtClean="0">
                <a:latin typeface="Calibri"/>
                <a:cs typeface="Calibri"/>
              </a:rPr>
              <a:t>e</a:t>
            </a:r>
            <a:r>
              <a:rPr lang="en-GB" sz="1400" dirty="0" smtClean="0">
                <a:latin typeface="Calibri"/>
                <a:cs typeface="Calibri"/>
              </a:rPr>
              <a:t>=330</a:t>
            </a:r>
          </a:p>
          <a:p>
            <a:r>
              <a:rPr lang="en-GB" sz="1400" dirty="0" err="1" smtClean="0">
                <a:latin typeface="Calibri"/>
                <a:cs typeface="Calibri"/>
              </a:rPr>
              <a:t>MeV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520516" y="4489414"/>
            <a:ext cx="69428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alibri"/>
                <a:cs typeface="Calibri"/>
              </a:rPr>
              <a:t>E</a:t>
            </a:r>
            <a:r>
              <a:rPr lang="en-GB" sz="1400" baseline="-25000" dirty="0" err="1" smtClean="0">
                <a:latin typeface="Calibri"/>
                <a:cs typeface="Calibri"/>
              </a:rPr>
              <a:t>e</a:t>
            </a:r>
            <a:r>
              <a:rPr lang="en-GB" sz="1400" dirty="0" smtClean="0">
                <a:latin typeface="Calibri"/>
                <a:cs typeface="Calibri"/>
              </a:rPr>
              <a:t>=195</a:t>
            </a:r>
          </a:p>
          <a:p>
            <a:r>
              <a:rPr lang="en-GB" sz="1400" dirty="0" err="1" smtClean="0">
                <a:latin typeface="Calibri"/>
                <a:cs typeface="Calibri"/>
              </a:rPr>
              <a:t>MeV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621294" y="2377251"/>
            <a:ext cx="219798" cy="219798"/>
          </a:xfrm>
          <a:prstGeom prst="ellipse">
            <a:avLst/>
          </a:prstGeom>
          <a:solidFill>
            <a:srgbClr val="FFFF00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76919" y="2374966"/>
            <a:ext cx="219798" cy="219798"/>
          </a:xfrm>
          <a:prstGeom prst="ellipse">
            <a:avLst/>
          </a:prstGeom>
          <a:solidFill>
            <a:srgbClr val="FFFF00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39" name="Gruppierung 38"/>
          <p:cNvGrpSpPr/>
          <p:nvPr/>
        </p:nvGrpSpPr>
        <p:grpSpPr>
          <a:xfrm rot="3728877">
            <a:off x="1668837" y="1481709"/>
            <a:ext cx="227955" cy="276803"/>
            <a:chOff x="4119176" y="1090930"/>
            <a:chExt cx="227955" cy="276803"/>
          </a:xfrm>
        </p:grpSpPr>
        <p:sp>
          <p:nvSpPr>
            <p:cNvPr id="37" name="Rechteck 36"/>
            <p:cNvSpPr/>
            <p:nvPr/>
          </p:nvSpPr>
          <p:spPr bwMode="auto">
            <a:xfrm>
              <a:off x="4119176" y="1090930"/>
              <a:ext cx="227955" cy="22795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4151738" y="1245614"/>
              <a:ext cx="162813" cy="12211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1606886" y="1460874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grpSp>
        <p:nvGrpSpPr>
          <p:cNvPr id="40" name="Gruppierung 39"/>
          <p:cNvGrpSpPr/>
          <p:nvPr/>
        </p:nvGrpSpPr>
        <p:grpSpPr>
          <a:xfrm rot="3728877">
            <a:off x="3424947" y="1495707"/>
            <a:ext cx="227955" cy="276803"/>
            <a:chOff x="4119176" y="1090930"/>
            <a:chExt cx="227955" cy="276803"/>
          </a:xfrm>
        </p:grpSpPr>
        <p:sp>
          <p:nvSpPr>
            <p:cNvPr id="41" name="Rechteck 40"/>
            <p:cNvSpPr/>
            <p:nvPr/>
          </p:nvSpPr>
          <p:spPr bwMode="auto">
            <a:xfrm>
              <a:off x="4119176" y="1090930"/>
              <a:ext cx="227955" cy="22795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2" name="Rechteck 41"/>
            <p:cNvSpPr/>
            <p:nvPr/>
          </p:nvSpPr>
          <p:spPr bwMode="auto">
            <a:xfrm>
              <a:off x="4151738" y="1245614"/>
              <a:ext cx="162813" cy="12211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3" name="Textfeld 42"/>
          <p:cNvSpPr txBox="1"/>
          <p:nvPr/>
        </p:nvSpPr>
        <p:spPr>
          <a:xfrm>
            <a:off x="3362996" y="1474872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6715263" y="2491215"/>
            <a:ext cx="444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/>
                <a:cs typeface="Calibri"/>
              </a:rPr>
              <a:t>FSR</a:t>
            </a:r>
            <a:endParaRPr lang="en-GB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7137371" y="2770810"/>
            <a:ext cx="409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/>
                <a:cs typeface="Calibri"/>
              </a:rPr>
              <a:t>ISR</a:t>
            </a:r>
            <a:endParaRPr lang="en-GB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42838" y="2944824"/>
            <a:ext cx="1740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4C4C4C"/>
                </a:solidFill>
                <a:latin typeface="Calibri"/>
                <a:cs typeface="Calibri"/>
              </a:rPr>
              <a:t>Initial State Radiation</a:t>
            </a:r>
            <a:endParaRPr lang="en-GB" sz="14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943058" y="2940537"/>
            <a:ext cx="1677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4C4C4C"/>
                </a:solidFill>
                <a:latin typeface="Calibri"/>
                <a:cs typeface="Calibri"/>
              </a:rPr>
              <a:t>Final State Radiation</a:t>
            </a:r>
            <a:endParaRPr lang="en-GB" sz="14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48" name="Pfeil nach unten 47"/>
          <p:cNvSpPr/>
          <p:nvPr/>
        </p:nvSpPr>
        <p:spPr bwMode="auto">
          <a:xfrm>
            <a:off x="740800" y="3460035"/>
            <a:ext cx="484632" cy="635019"/>
          </a:xfrm>
          <a:prstGeom prst="downArrow">
            <a:avLst>
              <a:gd name="adj1" fmla="val 39921"/>
              <a:gd name="adj2" fmla="val 50000"/>
            </a:avLst>
          </a:prstGeom>
          <a:solidFill>
            <a:srgbClr val="4C4C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4C4C4C"/>
              </a:solidFill>
              <a:effectLst/>
              <a:latin typeface="Times New Roman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27003" y="4156743"/>
            <a:ext cx="84450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dirty="0" smtClean="0">
                <a:solidFill>
                  <a:srgbClr val="4C4C4C"/>
                </a:solidFill>
                <a:latin typeface="Calibri"/>
                <a:cs typeface="Calibri"/>
              </a:rPr>
              <a:t>Strategy:</a:t>
            </a:r>
            <a:endParaRPr lang="en-GB" sz="16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- Very low values of Q</a:t>
            </a:r>
            <a:r>
              <a:rPr lang="en-GB" sz="1600" baseline="30000" dirty="0" smtClean="0">
                <a:solidFill>
                  <a:srgbClr val="4C4C4C"/>
                </a:solidFill>
                <a:latin typeface="Calibri"/>
                <a:cs typeface="Calibri"/>
              </a:rPr>
              <a:t>2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by using ISR events</a:t>
            </a: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- Measure momentum spectrum of scattered</a:t>
            </a: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 electron</a:t>
            </a: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- Needs very good understanding of QED </a:t>
            </a:r>
          </a:p>
          <a:p>
            <a:pPr algn="l">
              <a:spcAft>
                <a:spcPts val="60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  <a:r>
              <a:rPr lang="en-GB" sz="1600" dirty="0" err="1" smtClean="0">
                <a:solidFill>
                  <a:srgbClr val="4C4C4C"/>
                </a:solidFill>
                <a:latin typeface="Calibri"/>
                <a:cs typeface="Calibri"/>
              </a:rPr>
              <a:t>radiative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corrections and FSR</a:t>
            </a:r>
          </a:p>
          <a:p>
            <a:pPr algn="l">
              <a:spcAft>
                <a:spcPts val="0"/>
              </a:spcAft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Access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low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Q</a:t>
            </a:r>
            <a:r>
              <a:rPr lang="de-DE" b="1" baseline="30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2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values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down to 2x10</a:t>
            </a:r>
            <a:r>
              <a:rPr lang="de-DE" b="1" baseline="30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-4</a:t>
            </a:r>
            <a:endParaRPr lang="en-GB" b="1" baseline="300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4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ildschirmfoto 2015-09-09 um 18.26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7" y="1062396"/>
            <a:ext cx="9144000" cy="5205401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8813" y="201613"/>
            <a:ext cx="7569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ISR Measurement of EM Form Factors</a:t>
            </a:r>
            <a:endParaRPr lang="en-US" sz="3600" i="1" dirty="0"/>
          </a:p>
        </p:txBody>
      </p:sp>
      <p:sp>
        <p:nvSpPr>
          <p:cNvPr id="5" name="Rechteck 4"/>
          <p:cNvSpPr/>
          <p:nvPr/>
        </p:nvSpPr>
        <p:spPr bwMode="auto">
          <a:xfrm>
            <a:off x="130251" y="3394908"/>
            <a:ext cx="3728423" cy="2768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267671" y="5682605"/>
            <a:ext cx="3728423" cy="5838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3542" y="2645921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625437" y="2619219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10587" y="1458592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45928" y="2619217"/>
            <a:ext cx="265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97823" y="2592515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p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215536" y="1472595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32513" y="1049247"/>
            <a:ext cx="471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B50000"/>
                </a:solidFill>
                <a:latin typeface="Calibri"/>
                <a:cs typeface="Calibri"/>
              </a:rPr>
              <a:t>γ</a:t>
            </a:r>
            <a:r>
              <a:rPr lang="en-GB" sz="1600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ISR</a:t>
            </a:r>
            <a:endParaRPr lang="en-GB" sz="1600" b="1" baseline="-250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877573" y="1022540"/>
            <a:ext cx="49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B50000"/>
                </a:solidFill>
                <a:latin typeface="Calibri"/>
                <a:cs typeface="Calibri"/>
              </a:rPr>
              <a:t>γ</a:t>
            </a:r>
            <a:r>
              <a:rPr lang="en-GB" sz="1600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FSR</a:t>
            </a:r>
            <a:endParaRPr lang="en-GB" sz="1600" b="1" baseline="-250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rot="5400000" flipH="1" flipV="1">
            <a:off x="5551909" y="4135743"/>
            <a:ext cx="618737" cy="158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rade Verbindung mit Pfeil 18"/>
          <p:cNvCxnSpPr/>
          <p:nvPr/>
        </p:nvCxnSpPr>
        <p:spPr bwMode="auto">
          <a:xfrm rot="5400000" flipH="1" flipV="1">
            <a:off x="6640486" y="3547288"/>
            <a:ext cx="618737" cy="158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 rot="5400000" flipH="1" flipV="1">
            <a:off x="7940720" y="3137940"/>
            <a:ext cx="618737" cy="158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7885854" y="3386771"/>
            <a:ext cx="69428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alibri"/>
                <a:cs typeface="Calibri"/>
              </a:rPr>
              <a:t>E</a:t>
            </a:r>
            <a:r>
              <a:rPr lang="en-GB" sz="1400" baseline="-25000" dirty="0" err="1" smtClean="0">
                <a:latin typeface="Calibri"/>
                <a:cs typeface="Calibri"/>
              </a:rPr>
              <a:t>e</a:t>
            </a:r>
            <a:r>
              <a:rPr lang="en-GB" sz="1400" dirty="0" smtClean="0">
                <a:latin typeface="Calibri"/>
                <a:cs typeface="Calibri"/>
              </a:rPr>
              <a:t>=495</a:t>
            </a:r>
          </a:p>
          <a:p>
            <a:r>
              <a:rPr lang="en-GB" sz="1400" dirty="0" err="1" smtClean="0">
                <a:latin typeface="Calibri"/>
                <a:cs typeface="Calibri"/>
              </a:rPr>
              <a:t>MeV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611968" y="3889245"/>
            <a:ext cx="69762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alibri"/>
                <a:cs typeface="Calibri"/>
              </a:rPr>
              <a:t>E</a:t>
            </a:r>
            <a:r>
              <a:rPr lang="en-GB" sz="1400" baseline="-25000" dirty="0" err="1" smtClean="0">
                <a:latin typeface="Calibri"/>
                <a:cs typeface="Calibri"/>
              </a:rPr>
              <a:t>e</a:t>
            </a:r>
            <a:r>
              <a:rPr lang="en-GB" sz="1400" dirty="0" smtClean="0">
                <a:latin typeface="Calibri"/>
                <a:cs typeface="Calibri"/>
              </a:rPr>
              <a:t>=330</a:t>
            </a:r>
          </a:p>
          <a:p>
            <a:r>
              <a:rPr lang="en-GB" sz="1400" dirty="0" err="1" smtClean="0">
                <a:latin typeface="Calibri"/>
                <a:cs typeface="Calibri"/>
              </a:rPr>
              <a:t>MeV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520516" y="4489414"/>
            <a:ext cx="694287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latin typeface="Calibri"/>
                <a:cs typeface="Calibri"/>
              </a:rPr>
              <a:t>E</a:t>
            </a:r>
            <a:r>
              <a:rPr lang="en-GB" sz="1400" baseline="-25000" dirty="0" err="1" smtClean="0">
                <a:latin typeface="Calibri"/>
                <a:cs typeface="Calibri"/>
              </a:rPr>
              <a:t>e</a:t>
            </a:r>
            <a:r>
              <a:rPr lang="en-GB" sz="1400" dirty="0" smtClean="0">
                <a:latin typeface="Calibri"/>
                <a:cs typeface="Calibri"/>
              </a:rPr>
              <a:t>=195</a:t>
            </a:r>
          </a:p>
          <a:p>
            <a:r>
              <a:rPr lang="en-GB" sz="1400" dirty="0" err="1" smtClean="0">
                <a:latin typeface="Calibri"/>
                <a:cs typeface="Calibri"/>
              </a:rPr>
              <a:t>MeV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621294" y="2377251"/>
            <a:ext cx="219798" cy="219798"/>
          </a:xfrm>
          <a:prstGeom prst="ellipse">
            <a:avLst/>
          </a:prstGeom>
          <a:solidFill>
            <a:srgbClr val="FFFF00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76919" y="2374966"/>
            <a:ext cx="219798" cy="219798"/>
          </a:xfrm>
          <a:prstGeom prst="ellipse">
            <a:avLst/>
          </a:prstGeom>
          <a:solidFill>
            <a:srgbClr val="FFFF00">
              <a:alpha val="5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" name="Gruppierung 38"/>
          <p:cNvGrpSpPr/>
          <p:nvPr/>
        </p:nvGrpSpPr>
        <p:grpSpPr>
          <a:xfrm rot="3728877">
            <a:off x="1668837" y="1481709"/>
            <a:ext cx="227955" cy="276803"/>
            <a:chOff x="4119176" y="1090930"/>
            <a:chExt cx="227955" cy="276803"/>
          </a:xfrm>
        </p:grpSpPr>
        <p:sp>
          <p:nvSpPr>
            <p:cNvPr id="37" name="Rechteck 36"/>
            <p:cNvSpPr/>
            <p:nvPr/>
          </p:nvSpPr>
          <p:spPr bwMode="auto">
            <a:xfrm>
              <a:off x="4119176" y="1090930"/>
              <a:ext cx="227955" cy="22795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4151738" y="1245614"/>
              <a:ext cx="162813" cy="12211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1606886" y="1460874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grpSp>
        <p:nvGrpSpPr>
          <p:cNvPr id="13" name="Gruppierung 39"/>
          <p:cNvGrpSpPr/>
          <p:nvPr/>
        </p:nvGrpSpPr>
        <p:grpSpPr>
          <a:xfrm rot="3728877">
            <a:off x="3424947" y="1495707"/>
            <a:ext cx="227955" cy="276803"/>
            <a:chOff x="4119176" y="1090930"/>
            <a:chExt cx="227955" cy="276803"/>
          </a:xfrm>
        </p:grpSpPr>
        <p:sp>
          <p:nvSpPr>
            <p:cNvPr id="41" name="Rechteck 40"/>
            <p:cNvSpPr/>
            <p:nvPr/>
          </p:nvSpPr>
          <p:spPr bwMode="auto">
            <a:xfrm>
              <a:off x="4119176" y="1090930"/>
              <a:ext cx="227955" cy="227955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2" name="Rechteck 41"/>
            <p:cNvSpPr/>
            <p:nvPr/>
          </p:nvSpPr>
          <p:spPr bwMode="auto">
            <a:xfrm>
              <a:off x="4151738" y="1245614"/>
              <a:ext cx="162813" cy="122119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43" name="Textfeld 42"/>
          <p:cNvSpPr txBox="1"/>
          <p:nvPr/>
        </p:nvSpPr>
        <p:spPr>
          <a:xfrm>
            <a:off x="3362996" y="1474872"/>
            <a:ext cx="299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Calibri"/>
                <a:cs typeface="Calibri"/>
              </a:rPr>
              <a:t>e</a:t>
            </a:r>
            <a:r>
              <a:rPr lang="en-GB" sz="1200" dirty="0" smtClean="0">
                <a:latin typeface="Calibri"/>
                <a:cs typeface="Calibri"/>
              </a:rPr>
              <a:t>'</a:t>
            </a:r>
            <a:endParaRPr lang="en-GB" sz="1200" dirty="0">
              <a:latin typeface="Calibri"/>
              <a:cs typeface="Calibri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6715263" y="2491215"/>
            <a:ext cx="444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/>
                <a:cs typeface="Calibri"/>
              </a:rPr>
              <a:t>FSR</a:t>
            </a:r>
            <a:endParaRPr lang="en-GB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7137371" y="2770810"/>
            <a:ext cx="409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latin typeface="Calibri"/>
                <a:cs typeface="Calibri"/>
              </a:rPr>
              <a:t>ISR</a:t>
            </a:r>
            <a:endParaRPr lang="en-GB"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142838" y="2944824"/>
            <a:ext cx="1740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4C4C4C"/>
                </a:solidFill>
                <a:latin typeface="Calibri"/>
                <a:cs typeface="Calibri"/>
              </a:rPr>
              <a:t>Initial State Radiation</a:t>
            </a:r>
            <a:endParaRPr lang="en-GB" sz="14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943058" y="2940537"/>
            <a:ext cx="1677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4C4C4C"/>
                </a:solidFill>
                <a:latin typeface="Calibri"/>
                <a:cs typeface="Calibri"/>
              </a:rPr>
              <a:t>Final State Radiation</a:t>
            </a:r>
            <a:endParaRPr lang="en-GB" sz="14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48" name="Pfeil nach unten 47"/>
          <p:cNvSpPr/>
          <p:nvPr/>
        </p:nvSpPr>
        <p:spPr bwMode="auto">
          <a:xfrm>
            <a:off x="740800" y="3460035"/>
            <a:ext cx="484632" cy="635019"/>
          </a:xfrm>
          <a:prstGeom prst="downArrow">
            <a:avLst>
              <a:gd name="adj1" fmla="val 39921"/>
              <a:gd name="adj2" fmla="val 50000"/>
            </a:avLst>
          </a:prstGeom>
          <a:solidFill>
            <a:srgbClr val="4C4C4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4C4C4C"/>
              </a:solidFill>
              <a:effectLst/>
              <a:latin typeface="Times New Roman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27003" y="4156743"/>
            <a:ext cx="844503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dirty="0" smtClean="0">
                <a:solidFill>
                  <a:srgbClr val="4C4C4C"/>
                </a:solidFill>
                <a:latin typeface="Calibri"/>
                <a:cs typeface="Calibri"/>
              </a:rPr>
              <a:t>Strategy:</a:t>
            </a:r>
            <a:endParaRPr lang="en-GB" sz="16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- Very low values of Q</a:t>
            </a:r>
            <a:r>
              <a:rPr lang="en-GB" sz="1600" baseline="30000" dirty="0" smtClean="0">
                <a:solidFill>
                  <a:srgbClr val="4C4C4C"/>
                </a:solidFill>
                <a:latin typeface="Calibri"/>
                <a:cs typeface="Calibri"/>
              </a:rPr>
              <a:t>2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by using ISR events</a:t>
            </a: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- Measure momentum spectrum of scattered</a:t>
            </a: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 electron</a:t>
            </a:r>
          </a:p>
          <a:p>
            <a:pPr algn="l">
              <a:spcAft>
                <a:spcPts val="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- Needs very good understanding of QED </a:t>
            </a:r>
          </a:p>
          <a:p>
            <a:pPr algn="l">
              <a:spcAft>
                <a:spcPts val="600"/>
              </a:spcAft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  <a:r>
              <a:rPr lang="en-GB" sz="1600" dirty="0" err="1" smtClean="0">
                <a:solidFill>
                  <a:srgbClr val="4C4C4C"/>
                </a:solidFill>
                <a:latin typeface="Calibri"/>
                <a:cs typeface="Calibri"/>
              </a:rPr>
              <a:t>radiative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corrections and FSR</a:t>
            </a:r>
          </a:p>
          <a:p>
            <a:pPr algn="l">
              <a:spcAft>
                <a:spcPts val="0"/>
              </a:spcAft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Access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low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Q</a:t>
            </a:r>
            <a:r>
              <a:rPr lang="de-DE" b="1" baseline="30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2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values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down to 2x10</a:t>
            </a:r>
            <a:r>
              <a:rPr lang="de-DE" b="1" baseline="30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-4</a:t>
            </a:r>
            <a:endParaRPr lang="en-GB" b="1" baseline="300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grpSp>
        <p:nvGrpSpPr>
          <p:cNvPr id="17" name="Gruppierung 63"/>
          <p:cNvGrpSpPr/>
          <p:nvPr/>
        </p:nvGrpSpPr>
        <p:grpSpPr>
          <a:xfrm>
            <a:off x="1150854" y="277826"/>
            <a:ext cx="4570624" cy="3375188"/>
            <a:chOff x="1150854" y="277826"/>
            <a:chExt cx="4570624" cy="3375188"/>
          </a:xfrm>
        </p:grpSpPr>
        <p:cxnSp>
          <p:nvCxnSpPr>
            <p:cNvPr id="54" name="Gerade Verbindung mit Pfeil 53"/>
            <p:cNvCxnSpPr/>
            <p:nvPr/>
          </p:nvCxnSpPr>
          <p:spPr bwMode="auto">
            <a:xfrm>
              <a:off x="2619186" y="3651426"/>
              <a:ext cx="1150854" cy="1588"/>
            </a:xfrm>
            <a:prstGeom prst="straightConnector1">
              <a:avLst/>
            </a:prstGeom>
            <a:solidFill>
              <a:schemeClr val="tx1"/>
            </a:solidFill>
            <a:ln w="57150" cap="flat" cmpd="sng" algn="ctr">
              <a:solidFill>
                <a:srgbClr val="B5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1150854" y="2751799"/>
              <a:ext cx="1468332" cy="899627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B5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mit Pfeil 56"/>
            <p:cNvCxnSpPr/>
            <p:nvPr/>
          </p:nvCxnSpPr>
          <p:spPr bwMode="auto">
            <a:xfrm>
              <a:off x="3545160" y="277826"/>
              <a:ext cx="2176318" cy="1027155"/>
            </a:xfrm>
            <a:prstGeom prst="straightConnector1">
              <a:avLst/>
            </a:prstGeom>
            <a:solidFill>
              <a:schemeClr val="tx1"/>
            </a:solidFill>
            <a:ln w="57150" cap="flat" cmpd="sng" algn="ctr">
              <a:solidFill>
                <a:srgbClr val="B5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 flipV="1">
              <a:off x="1997460" y="291056"/>
              <a:ext cx="1574157" cy="1084844"/>
            </a:xfrm>
            <a:prstGeom prst="line">
              <a:avLst/>
            </a:prstGeom>
            <a:solidFill>
              <a:schemeClr val="tx1"/>
            </a:solidFill>
            <a:ln w="57150" cap="flat" cmpd="sng" algn="ctr">
              <a:solidFill>
                <a:srgbClr val="B5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665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6" y="1044363"/>
            <a:ext cx="3221843" cy="28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8813" y="201613"/>
            <a:ext cx="53568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Outlook: MAGIX @ MESA</a:t>
            </a:r>
            <a:endParaRPr lang="en-US" sz="3600" i="1" dirty="0"/>
          </a:p>
        </p:txBody>
      </p:sp>
      <p:pic>
        <p:nvPicPr>
          <p:cNvPr id="6" name="Bild 5" descr="GEpGM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27316" y="2339066"/>
            <a:ext cx="4749518" cy="3481322"/>
          </a:xfrm>
          <a:prstGeom prst="rect">
            <a:avLst/>
          </a:prstGeom>
        </p:spPr>
      </p:pic>
      <p:cxnSp>
        <p:nvCxnSpPr>
          <p:cNvPr id="5" name="Gerade Verbindung mit Pfeil 10"/>
          <p:cNvCxnSpPr/>
          <p:nvPr/>
        </p:nvCxnSpPr>
        <p:spPr>
          <a:xfrm rot="5400000">
            <a:off x="2117081" y="1859989"/>
            <a:ext cx="753679" cy="216822"/>
          </a:xfrm>
          <a:prstGeom prst="straightConnector1">
            <a:avLst/>
          </a:prstGeom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11"/>
          <p:cNvSpPr txBox="1"/>
          <p:nvPr/>
        </p:nvSpPr>
        <p:spPr>
          <a:xfrm>
            <a:off x="1539009" y="941565"/>
            <a:ext cx="251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windowless</a:t>
            </a:r>
          </a:p>
          <a:p>
            <a:pPr algn="ctr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pseudo-internal gas</a:t>
            </a:r>
          </a:p>
          <a:p>
            <a:pPr algn="l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        target</a:t>
            </a:r>
            <a:endParaRPr lang="en-US" sz="16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73160" y="4109615"/>
            <a:ext cx="701913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MAGIX High Resolution Spectrometers</a:t>
            </a:r>
          </a:p>
          <a:p>
            <a:pPr algn="l">
              <a:buClr>
                <a:srgbClr val="4C4C4C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Double arm</a:t>
            </a:r>
          </a:p>
          <a:p>
            <a:pPr algn="l">
              <a:buClr>
                <a:srgbClr val="4C4C4C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Compact design</a:t>
            </a:r>
          </a:p>
          <a:p>
            <a:pPr algn="l">
              <a:buClr>
                <a:srgbClr val="4C4C4C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Momentum resolution: </a:t>
            </a:r>
            <a:r>
              <a:rPr lang="en-GB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Δp/p</a:t>
            </a: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&lt; 10</a:t>
            </a:r>
            <a:r>
              <a:rPr lang="en-GB" sz="1800" baseline="30000" dirty="0" smtClean="0">
                <a:solidFill>
                  <a:srgbClr val="4C4C4C"/>
                </a:solidFill>
                <a:latin typeface="Calibri"/>
                <a:cs typeface="Calibri"/>
              </a:rPr>
              <a:t>-4</a:t>
            </a: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Acceptance: ±50 </a:t>
            </a:r>
            <a:r>
              <a:rPr lang="en-GB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mrad</a:t>
            </a: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60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GEM-based focal plane detectors</a:t>
            </a:r>
          </a:p>
          <a:p>
            <a:pPr algn="l">
              <a:spcAft>
                <a:spcPts val="600"/>
              </a:spcAft>
              <a:buClr>
                <a:srgbClr val="0000FF"/>
              </a:buClr>
            </a:pP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Operation of a high-intensity electron beam with an internal gas target ! </a:t>
            </a:r>
          </a:p>
          <a:p>
            <a:pPr algn="l">
              <a:spcAft>
                <a:spcPts val="600"/>
              </a:spcAft>
              <a:buClr>
                <a:srgbClr val="0000FF"/>
              </a:buClr>
            </a:pPr>
            <a:endParaRPr lang="en-GB" sz="18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>
              <a:buClr>
                <a:srgbClr val="0000FF"/>
              </a:buClr>
            </a:pPr>
            <a:endParaRPr lang="en-GB" sz="1800" dirty="0" smtClean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04976" y="2339516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Calibri"/>
                <a:cs typeface="Calibri"/>
              </a:rPr>
              <a:t>MESA projected errors</a:t>
            </a:r>
            <a:endParaRPr lang="en-GB"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146234" y="910868"/>
            <a:ext cx="282641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Simulation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: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Polarized target, 3 </a:t>
            </a:r>
            <a:r>
              <a:rPr lang="en-GB" sz="1600" dirty="0" err="1" smtClean="0">
                <a:solidFill>
                  <a:srgbClr val="4C4C4C"/>
                </a:solidFill>
                <a:latin typeface="Calibri"/>
                <a:cs typeface="Calibri"/>
              </a:rPr>
              <a:t>x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10</a:t>
            </a:r>
            <a:r>
              <a:rPr lang="en-GB" sz="1600" baseline="30000" dirty="0" smtClean="0">
                <a:solidFill>
                  <a:srgbClr val="4C4C4C"/>
                </a:solidFill>
                <a:latin typeface="Calibri"/>
                <a:cs typeface="Calibri"/>
              </a:rPr>
              <a:t>15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/ cm</a:t>
            </a:r>
            <a:r>
              <a:rPr lang="en-GB" sz="1600" baseline="30000" dirty="0" smtClean="0">
                <a:solidFill>
                  <a:srgbClr val="4C4C4C"/>
                </a:solidFill>
                <a:latin typeface="Calibri"/>
                <a:cs typeface="Calibri"/>
              </a:rPr>
              <a:t>2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80% polarisation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1mA beam current, 105 </a:t>
            </a:r>
            <a:r>
              <a:rPr lang="en-GB" sz="1600" dirty="0" err="1" smtClean="0">
                <a:solidFill>
                  <a:srgbClr val="4C4C4C"/>
                </a:solidFill>
                <a:latin typeface="Calibri"/>
                <a:cs typeface="Calibri"/>
              </a:rPr>
              <a:t>MeV</a:t>
            </a:r>
            <a:endParaRPr lang="en-GB" sz="16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/>
            <a:endParaRPr lang="en-GB" sz="16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V="1">
            <a:off x="273417" y="3174898"/>
            <a:ext cx="864347" cy="44095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195153" y="3448294"/>
            <a:ext cx="10009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1mA </a:t>
            </a:r>
          </a:p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ERL beam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586697" y="2001114"/>
            <a:ext cx="401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Electric/Magnetic Form Factor Ratio</a:t>
            </a:r>
            <a:endParaRPr lang="en-GB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7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 3" descr="Bildschirmfoto 2015-09-09 um 18.36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297"/>
            <a:ext cx="9144000" cy="542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37"/>
          <p:cNvSpPr txBox="1"/>
          <p:nvPr/>
        </p:nvSpPr>
        <p:spPr>
          <a:xfrm>
            <a:off x="6018266" y="228500"/>
            <a:ext cx="289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CRC Highlights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386129" y="-451121"/>
            <a:ext cx="83788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endParaRPr lang="en-US" sz="3600" b="1" dirty="0" smtClean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Perspektive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: MAMI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arbeitet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unter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Volld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ampf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, und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leistet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dabei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auch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wichtige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Vorarbeiten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für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MESA. </a:t>
            </a: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Ab 2020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könnten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sich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die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beiden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Maschinen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ergänzen</a:t>
            </a:r>
            <a:endParaRPr lang="en-US" sz="3600" b="1" dirty="0" smtClean="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endParaRPr lang="en-US" sz="3600" b="1" dirty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44302" y="3268831"/>
            <a:ext cx="8495454" cy="3168516"/>
            <a:chOff x="544302" y="3268831"/>
            <a:chExt cx="8495454" cy="3168516"/>
          </a:xfrm>
        </p:grpSpPr>
        <p:sp>
          <p:nvSpPr>
            <p:cNvPr id="25" name="Rechteck 21"/>
            <p:cNvSpPr/>
            <p:nvPr/>
          </p:nvSpPr>
          <p:spPr bwMode="auto">
            <a:xfrm>
              <a:off x="544302" y="6155102"/>
              <a:ext cx="8495454" cy="2822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340869" y="3268831"/>
              <a:ext cx="5768041" cy="3111366"/>
              <a:chOff x="1340869" y="3268831"/>
              <a:chExt cx="5768041" cy="3111366"/>
            </a:xfrm>
          </p:grpSpPr>
          <p:sp>
            <p:nvSpPr>
              <p:cNvPr id="41" name="Oval 15"/>
              <p:cNvSpPr>
                <a:spLocks noChangeArrowheads="1"/>
              </p:cNvSpPr>
              <p:nvPr/>
            </p:nvSpPr>
            <p:spPr bwMode="auto">
              <a:xfrm>
                <a:off x="1742490" y="5307760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MAGIX/Xe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1340869" y="3555491"/>
                <a:ext cx="5689067" cy="2824706"/>
                <a:chOff x="1340870" y="3409855"/>
                <a:chExt cx="5689067" cy="2824706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340870" y="4099494"/>
                  <a:ext cx="2339019" cy="1014819"/>
                  <a:chOff x="843727" y="4188118"/>
                  <a:chExt cx="2339019" cy="1014819"/>
                </a:xfrm>
              </p:grpSpPr>
              <p:sp>
                <p:nvSpPr>
                  <p:cNvPr id="5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004275" y="4188118"/>
                    <a:ext cx="1949442" cy="1014819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54" name="Textfeld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3727" y="4344872"/>
                    <a:ext cx="2339019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Proton Radius</a:t>
                    </a:r>
                  </a:p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Puzzle</a:t>
                    </a:r>
                    <a:endParaRPr lang="en-GB" sz="2200" i="1" dirty="0">
                      <a:solidFill>
                        <a:srgbClr val="800000"/>
                      </a:solidFill>
                      <a:ea typeface="Arial" pitchFamily="84" charset="0"/>
                      <a:cs typeface="Arial" pitchFamily="84" charset="0"/>
                    </a:endParaRPr>
                  </a:p>
                </p:txBody>
              </p:sp>
            </p:grpSp>
            <p:sp>
              <p:nvSpPr>
                <p:cNvPr id="47" name="Oval 16"/>
                <p:cNvSpPr>
                  <a:spLocks noChangeArrowheads="1"/>
                </p:cNvSpPr>
                <p:nvPr/>
              </p:nvSpPr>
              <p:spPr bwMode="auto">
                <a:xfrm>
                  <a:off x="3481531" y="5256384"/>
                  <a:ext cx="1775300" cy="978177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48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565007" y="5344260"/>
                  <a:ext cx="1766003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Dunkle</a:t>
                  </a:r>
                  <a:r>
                    <a:rPr lang="en-GB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 Photon</a:t>
                  </a:r>
                </a:p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Suchen</a:t>
                  </a:r>
                  <a:endParaRPr lang="en-GB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49" name="Oval 15"/>
                <p:cNvSpPr>
                  <a:spLocks noChangeArrowheads="1"/>
                </p:cNvSpPr>
                <p:nvPr/>
              </p:nvSpPr>
              <p:spPr bwMode="auto">
                <a:xfrm>
                  <a:off x="3519341" y="3409855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50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879896" y="3420118"/>
                  <a:ext cx="1136224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Hadron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Struktur</a:t>
                  </a:r>
                  <a:endParaRPr lang="en-GB" sz="22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51" name="Oval 15"/>
                <p:cNvSpPr>
                  <a:spLocks noChangeArrowheads="1"/>
                </p:cNvSpPr>
                <p:nvPr/>
              </p:nvSpPr>
              <p:spPr bwMode="auto">
                <a:xfrm>
                  <a:off x="5219021" y="4125849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52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5331010" y="4329191"/>
                  <a:ext cx="1698927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PV-</a:t>
                  </a: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Oberservable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</p:grpSp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5331009" y="3268831"/>
                <a:ext cx="1699680" cy="963623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 dirty="0" smtClean="0">
                  <a:solidFill>
                    <a:schemeClr val="bg1"/>
                  </a:solidFill>
                </a:endParaRP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Kernstruktur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(P2-Neutron 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Skins)</a:t>
                </a:r>
                <a:endParaRPr lang="de-DE" sz="1800" dirty="0" smtClean="0">
                  <a:solidFill>
                    <a:schemeClr val="bg1"/>
                  </a:solidFill>
                </a:endParaRPr>
              </a:p>
              <a:p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15"/>
              <p:cNvSpPr>
                <a:spLocks noChangeArrowheads="1"/>
              </p:cNvSpPr>
              <p:nvPr/>
            </p:nvSpPr>
            <p:spPr bwMode="auto">
              <a:xfrm>
                <a:off x="5409230" y="5381113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P2</a:t>
                </a:r>
              </a:p>
              <a:p>
                <a:r>
                  <a:rPr lang="de-DE" dirty="0" smtClean="0">
                    <a:solidFill>
                      <a:schemeClr val="bg1"/>
                    </a:solidFill>
                  </a:rPr>
                  <a:t> (sin</a:t>
                </a:r>
                <a:r>
                  <a:rPr lang="de-DE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de-DE" baseline="-25000" dirty="0" smtClean="0">
                    <a:solidFill>
                      <a:schemeClr val="bg1"/>
                    </a:solidFill>
                  </a:rPr>
                  <a:t>W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)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Oval 15"/>
              <p:cNvSpPr>
                <a:spLocks noChangeArrowheads="1"/>
              </p:cNvSpPr>
              <p:nvPr/>
            </p:nvSpPr>
            <p:spPr bwMode="auto">
              <a:xfrm>
                <a:off x="1742490" y="3286517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3852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37"/>
          <p:cNvSpPr txBox="1"/>
          <p:nvPr/>
        </p:nvSpPr>
        <p:spPr>
          <a:xfrm>
            <a:off x="6018266" y="228500"/>
            <a:ext cx="289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CRC Highlights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386129" y="-451121"/>
            <a:ext cx="8378825" cy="297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endParaRPr lang="en-US" sz="3600" b="1" dirty="0" smtClean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>
              <a:spcAft>
                <a:spcPts val="600"/>
              </a:spcAft>
            </a:pPr>
            <a:r>
              <a:rPr lang="en-US" sz="3600" b="1" dirty="0"/>
              <a:t>Workshop on New vistas in Low-Energy Precision Physics (</a:t>
            </a:r>
            <a:r>
              <a:rPr lang="en-US" sz="3600" b="1" dirty="0" smtClean="0"/>
              <a:t>LEPP)</a:t>
            </a:r>
          </a:p>
          <a:p>
            <a:pPr>
              <a:spcAft>
                <a:spcPts val="600"/>
              </a:spcAft>
            </a:pPr>
            <a:r>
              <a:rPr lang="en-US" sz="3600" dirty="0" smtClean="0"/>
              <a:t>4.-7.  </a:t>
            </a:r>
            <a:r>
              <a:rPr lang="en-US" sz="3600" dirty="0"/>
              <a:t> April 4 - 7, 2016 in </a:t>
            </a:r>
            <a:r>
              <a:rPr lang="en-US" sz="3600" dirty="0" smtClean="0"/>
              <a:t>Mainz</a:t>
            </a:r>
            <a:endParaRPr lang="en-US" sz="3600" b="1" dirty="0" smtClean="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 err="1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Kontakt</a:t>
            </a:r>
            <a:r>
              <a:rPr lang="en-US" sz="2800" b="1" dirty="0" smtClean="0">
                <a:solidFill>
                  <a:srgbClr val="00009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: ACHIM DENIG, MARC VANDERHAEGHEN</a:t>
            </a:r>
            <a:endParaRPr lang="en-US" sz="2800" b="1" dirty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44302" y="3268831"/>
            <a:ext cx="8495454" cy="3168516"/>
            <a:chOff x="544302" y="3268831"/>
            <a:chExt cx="8495454" cy="3168516"/>
          </a:xfrm>
        </p:grpSpPr>
        <p:sp>
          <p:nvSpPr>
            <p:cNvPr id="25" name="Rechteck 21"/>
            <p:cNvSpPr/>
            <p:nvPr/>
          </p:nvSpPr>
          <p:spPr bwMode="auto">
            <a:xfrm>
              <a:off x="544302" y="6155102"/>
              <a:ext cx="8495454" cy="2822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340869" y="3268831"/>
              <a:ext cx="5768041" cy="3111366"/>
              <a:chOff x="1340869" y="3268831"/>
              <a:chExt cx="5768041" cy="3111366"/>
            </a:xfrm>
          </p:grpSpPr>
          <p:sp>
            <p:nvSpPr>
              <p:cNvPr id="41" name="Oval 15"/>
              <p:cNvSpPr>
                <a:spLocks noChangeArrowheads="1"/>
              </p:cNvSpPr>
              <p:nvPr/>
            </p:nvSpPr>
            <p:spPr bwMode="auto">
              <a:xfrm>
                <a:off x="1742490" y="5307760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MAGIX/Xe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1340869" y="3555491"/>
                <a:ext cx="5689067" cy="2824706"/>
                <a:chOff x="1340870" y="3409855"/>
                <a:chExt cx="5689067" cy="2824706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340870" y="4099494"/>
                  <a:ext cx="2339019" cy="1014819"/>
                  <a:chOff x="843727" y="4188118"/>
                  <a:chExt cx="2339019" cy="1014819"/>
                </a:xfrm>
              </p:grpSpPr>
              <p:sp>
                <p:nvSpPr>
                  <p:cNvPr id="5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004275" y="4188118"/>
                    <a:ext cx="1949442" cy="1014819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54" name="Textfeld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3727" y="4344872"/>
                    <a:ext cx="2339019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Proton Radius</a:t>
                    </a:r>
                  </a:p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Puzzle</a:t>
                    </a:r>
                    <a:endParaRPr lang="en-GB" sz="2200" i="1" dirty="0">
                      <a:solidFill>
                        <a:srgbClr val="800000"/>
                      </a:solidFill>
                      <a:ea typeface="Arial" pitchFamily="84" charset="0"/>
                      <a:cs typeface="Arial" pitchFamily="84" charset="0"/>
                    </a:endParaRPr>
                  </a:p>
                </p:txBody>
              </p:sp>
            </p:grpSp>
            <p:sp>
              <p:nvSpPr>
                <p:cNvPr id="47" name="Oval 16"/>
                <p:cNvSpPr>
                  <a:spLocks noChangeArrowheads="1"/>
                </p:cNvSpPr>
                <p:nvPr/>
              </p:nvSpPr>
              <p:spPr bwMode="auto">
                <a:xfrm>
                  <a:off x="3481531" y="5256384"/>
                  <a:ext cx="1775300" cy="978177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48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565007" y="5344260"/>
                  <a:ext cx="1766003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Dunkle</a:t>
                  </a:r>
                  <a:r>
                    <a:rPr lang="en-GB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 Photon</a:t>
                  </a:r>
                </a:p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Suchen</a:t>
                  </a:r>
                  <a:endParaRPr lang="en-GB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49" name="Oval 15"/>
                <p:cNvSpPr>
                  <a:spLocks noChangeArrowheads="1"/>
                </p:cNvSpPr>
                <p:nvPr/>
              </p:nvSpPr>
              <p:spPr bwMode="auto">
                <a:xfrm>
                  <a:off x="3519341" y="3409855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50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879896" y="3420118"/>
                  <a:ext cx="1136224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Hadron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Struktur</a:t>
                  </a:r>
                  <a:endParaRPr lang="en-GB" sz="22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51" name="Oval 15"/>
                <p:cNvSpPr>
                  <a:spLocks noChangeArrowheads="1"/>
                </p:cNvSpPr>
                <p:nvPr/>
              </p:nvSpPr>
              <p:spPr bwMode="auto">
                <a:xfrm>
                  <a:off x="5219021" y="4125849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52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5331010" y="4329191"/>
                  <a:ext cx="1698927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PV-</a:t>
                  </a: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Oberservable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</p:grpSp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5331009" y="3268831"/>
                <a:ext cx="1699680" cy="963623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 dirty="0" smtClean="0">
                  <a:solidFill>
                    <a:schemeClr val="bg1"/>
                  </a:solidFill>
                </a:endParaRP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Kernstruktur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(P2-Neutron 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Skins)</a:t>
                </a:r>
                <a:endParaRPr lang="de-DE" sz="1800" dirty="0" smtClean="0">
                  <a:solidFill>
                    <a:schemeClr val="bg1"/>
                  </a:solidFill>
                </a:endParaRPr>
              </a:p>
              <a:p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15"/>
              <p:cNvSpPr>
                <a:spLocks noChangeArrowheads="1"/>
              </p:cNvSpPr>
              <p:nvPr/>
            </p:nvSpPr>
            <p:spPr bwMode="auto">
              <a:xfrm>
                <a:off x="5409230" y="5381113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P2</a:t>
                </a:r>
              </a:p>
              <a:p>
                <a:r>
                  <a:rPr lang="de-DE" dirty="0" smtClean="0">
                    <a:solidFill>
                      <a:schemeClr val="bg1"/>
                    </a:solidFill>
                  </a:rPr>
                  <a:t> (sin</a:t>
                </a:r>
                <a:r>
                  <a:rPr lang="de-DE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de-DE" baseline="-25000" dirty="0" smtClean="0">
                    <a:solidFill>
                      <a:schemeClr val="bg1"/>
                    </a:solidFill>
                  </a:rPr>
                  <a:t>W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)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Oval 15"/>
              <p:cNvSpPr>
                <a:spLocks noChangeArrowheads="1"/>
              </p:cNvSpPr>
              <p:nvPr/>
            </p:nvSpPr>
            <p:spPr bwMode="auto">
              <a:xfrm>
                <a:off x="1742490" y="3286517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78692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5252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Myonische</a:t>
            </a:r>
            <a:r>
              <a:rPr lang="en-US" sz="3600" i="1" dirty="0" smtClean="0"/>
              <a:t> (</a:t>
            </a:r>
            <a:r>
              <a:rPr lang="en-US" sz="3600" i="1" dirty="0" err="1" smtClean="0"/>
              <a:t>leichte</a:t>
            </a:r>
            <a:r>
              <a:rPr lang="en-US" sz="3600" i="1" dirty="0" smtClean="0"/>
              <a:t>) </a:t>
            </a:r>
            <a:r>
              <a:rPr lang="en-US" sz="3600" i="1" dirty="0" err="1" smtClean="0"/>
              <a:t>Kerne</a:t>
            </a:r>
            <a:endParaRPr lang="en-US" sz="3600" i="1" dirty="0"/>
          </a:p>
        </p:txBody>
      </p:sp>
      <p:pic>
        <p:nvPicPr>
          <p:cNvPr id="4" name="Bild 3" descr="Bildschirmfoto 2015-01-06 um 20.28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29" y="1885302"/>
            <a:ext cx="6528571" cy="300408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37038" y="787804"/>
            <a:ext cx="8256991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960"/>
              </a:lnSpc>
              <a:spcAft>
                <a:spcPts val="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Neue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Daten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vom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PSI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für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leichte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Kerne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: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Myonisches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D, </a:t>
            </a:r>
            <a:r>
              <a:rPr lang="en-GB" sz="18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3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He, </a:t>
            </a:r>
            <a:r>
              <a:rPr lang="en-GB" sz="18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4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He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gemessen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!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528260" y="2981027"/>
            <a:ext cx="4735454" cy="65647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16200000" flipH="1">
            <a:off x="3203550" y="2848235"/>
            <a:ext cx="417984" cy="84372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Rechteck 14"/>
          <p:cNvSpPr/>
          <p:nvPr/>
        </p:nvSpPr>
        <p:spPr>
          <a:xfrm>
            <a:off x="2535380" y="2940322"/>
            <a:ext cx="3623587" cy="448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960"/>
              </a:lnSpc>
              <a:spcAft>
                <a:spcPts val="1200"/>
              </a:spcAft>
            </a:pPr>
            <a:r>
              <a:rPr lang="en-GB" sz="1400" dirty="0" smtClean="0">
                <a:latin typeface="Calibri"/>
                <a:cs typeface="Calibri"/>
              </a:rPr>
              <a:t>H/D (1S-2S) </a:t>
            </a:r>
            <a:r>
              <a:rPr lang="en-GB" sz="1400" dirty="0" err="1" smtClean="0">
                <a:latin typeface="Calibri"/>
                <a:cs typeface="Calibri"/>
              </a:rPr>
              <a:t>Isotopen</a:t>
            </a:r>
            <a:r>
              <a:rPr lang="en-GB" sz="1400" dirty="0" smtClean="0">
                <a:latin typeface="Calibri"/>
                <a:cs typeface="Calibri"/>
              </a:rPr>
              <a:t>-Shift r</a:t>
            </a:r>
            <a:r>
              <a:rPr lang="en-GB" sz="1400" baseline="-25000" dirty="0" smtClean="0">
                <a:latin typeface="Calibri"/>
                <a:cs typeface="Calibri"/>
              </a:rPr>
              <a:t>d</a:t>
            </a:r>
            <a:r>
              <a:rPr lang="en-GB" sz="1400" baseline="30000" dirty="0" smtClean="0">
                <a:latin typeface="Calibri"/>
                <a:cs typeface="Calibri"/>
              </a:rPr>
              <a:t>2</a:t>
            </a:r>
            <a:r>
              <a:rPr lang="en-GB" sz="1400" dirty="0" smtClean="0">
                <a:latin typeface="Calibri"/>
                <a:cs typeface="Calibri"/>
              </a:rPr>
              <a:t>-r</a:t>
            </a:r>
            <a:r>
              <a:rPr lang="en-GB" sz="1400" baseline="-25000" dirty="0" smtClean="0">
                <a:latin typeface="Calibri"/>
                <a:cs typeface="Calibri"/>
              </a:rPr>
              <a:t>p</a:t>
            </a:r>
            <a:r>
              <a:rPr lang="en-GB" sz="1400" baseline="30000" dirty="0" smtClean="0">
                <a:latin typeface="Calibri"/>
                <a:cs typeface="Calibri"/>
              </a:rPr>
              <a:t>2</a:t>
            </a:r>
            <a:r>
              <a:rPr lang="en-GB" sz="1400" dirty="0" smtClean="0">
                <a:latin typeface="Calibri"/>
                <a:cs typeface="Calibri"/>
              </a:rPr>
              <a:t> = 3.82007(65) </a:t>
            </a:r>
          </a:p>
        </p:txBody>
      </p:sp>
      <p:sp>
        <p:nvSpPr>
          <p:cNvPr id="16" name="Freihandform 15"/>
          <p:cNvSpPr/>
          <p:nvPr/>
        </p:nvSpPr>
        <p:spPr bwMode="auto">
          <a:xfrm>
            <a:off x="6091516" y="2130842"/>
            <a:ext cx="1560548" cy="581141"/>
          </a:xfrm>
          <a:custGeom>
            <a:avLst/>
            <a:gdLst>
              <a:gd name="connsiteX0" fmla="*/ 21525 w 1560548"/>
              <a:gd name="connsiteY0" fmla="*/ 161428 h 581141"/>
              <a:gd name="connsiteX1" fmla="*/ 0 w 1560548"/>
              <a:gd name="connsiteY1" fmla="*/ 505808 h 581141"/>
              <a:gd name="connsiteX2" fmla="*/ 376684 w 1560548"/>
              <a:gd name="connsiteY2" fmla="*/ 581141 h 581141"/>
              <a:gd name="connsiteX3" fmla="*/ 1560548 w 1560548"/>
              <a:gd name="connsiteY3" fmla="*/ 538094 h 581141"/>
              <a:gd name="connsiteX4" fmla="*/ 1442161 w 1560548"/>
              <a:gd name="connsiteY4" fmla="*/ 0 h 581141"/>
              <a:gd name="connsiteX5" fmla="*/ 21525 w 1560548"/>
              <a:gd name="connsiteY5" fmla="*/ 161428 h 581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548" h="581141">
                <a:moveTo>
                  <a:pt x="21525" y="161428"/>
                </a:moveTo>
                <a:lnTo>
                  <a:pt x="0" y="505808"/>
                </a:lnTo>
                <a:lnTo>
                  <a:pt x="376684" y="581141"/>
                </a:lnTo>
                <a:lnTo>
                  <a:pt x="1560548" y="538094"/>
                </a:lnTo>
                <a:lnTo>
                  <a:pt x="1442161" y="0"/>
                </a:lnTo>
                <a:lnTo>
                  <a:pt x="21525" y="161428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Freihandform 17"/>
          <p:cNvSpPr/>
          <p:nvPr/>
        </p:nvSpPr>
        <p:spPr bwMode="auto">
          <a:xfrm>
            <a:off x="6097357" y="2654053"/>
            <a:ext cx="1408335" cy="341933"/>
          </a:xfrm>
          <a:custGeom>
            <a:avLst/>
            <a:gdLst>
              <a:gd name="connsiteX0" fmla="*/ 0 w 1408335"/>
              <a:gd name="connsiteY0" fmla="*/ 16283 h 341933"/>
              <a:gd name="connsiteX1" fmla="*/ 81406 w 1408335"/>
              <a:gd name="connsiteY1" fmla="*/ 341933 h 341933"/>
              <a:gd name="connsiteX2" fmla="*/ 415174 w 1408335"/>
              <a:gd name="connsiteY2" fmla="*/ 252379 h 341933"/>
              <a:gd name="connsiteX3" fmla="*/ 1408335 w 1408335"/>
              <a:gd name="connsiteY3" fmla="*/ 244238 h 341933"/>
              <a:gd name="connsiteX4" fmla="*/ 1359491 w 1408335"/>
              <a:gd name="connsiteY4" fmla="*/ 0 h 341933"/>
              <a:gd name="connsiteX5" fmla="*/ 0 w 1408335"/>
              <a:gd name="connsiteY5" fmla="*/ 16283 h 34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8335" h="341933">
                <a:moveTo>
                  <a:pt x="0" y="16283"/>
                </a:moveTo>
                <a:lnTo>
                  <a:pt x="81406" y="341933"/>
                </a:lnTo>
                <a:lnTo>
                  <a:pt x="415174" y="252379"/>
                </a:lnTo>
                <a:lnTo>
                  <a:pt x="1408335" y="244238"/>
                </a:lnTo>
                <a:lnTo>
                  <a:pt x="1359491" y="0"/>
                </a:lnTo>
                <a:lnTo>
                  <a:pt x="0" y="16283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398269" y="2605205"/>
            <a:ext cx="2266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Codata</a:t>
            </a:r>
            <a:r>
              <a:rPr lang="en-GB" sz="1600" dirty="0" smtClean="0"/>
              <a:t> + </a:t>
            </a:r>
            <a:r>
              <a:rPr lang="en-GB" sz="1600" dirty="0" err="1" smtClean="0"/>
              <a:t>iso</a:t>
            </a:r>
            <a:r>
              <a:rPr lang="en-GB" sz="1600" dirty="0" smtClean="0"/>
              <a:t> H/D(1S-2S)</a:t>
            </a:r>
            <a:endParaRPr lang="en-GB" sz="1600" dirty="0"/>
          </a:p>
        </p:txBody>
      </p:sp>
      <p:cxnSp>
        <p:nvCxnSpPr>
          <p:cNvPr id="20" name="Gerade Verbindung mit Pfeil 19"/>
          <p:cNvCxnSpPr/>
          <p:nvPr/>
        </p:nvCxnSpPr>
        <p:spPr bwMode="auto">
          <a:xfrm rot="10800000" flipV="1">
            <a:off x="6032231" y="3053643"/>
            <a:ext cx="763072" cy="202864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7" name="Freihandform 26"/>
          <p:cNvSpPr/>
          <p:nvPr/>
        </p:nvSpPr>
        <p:spPr bwMode="auto">
          <a:xfrm>
            <a:off x="2771103" y="2001119"/>
            <a:ext cx="3720463" cy="654211"/>
          </a:xfrm>
          <a:custGeom>
            <a:avLst/>
            <a:gdLst>
              <a:gd name="connsiteX0" fmla="*/ 0 w 3720463"/>
              <a:gd name="connsiteY0" fmla="*/ 0 h 654211"/>
              <a:gd name="connsiteX1" fmla="*/ 0 w 3720463"/>
              <a:gd name="connsiteY1" fmla="*/ 295036 h 654211"/>
              <a:gd name="connsiteX2" fmla="*/ 1924378 w 3720463"/>
              <a:gd name="connsiteY2" fmla="*/ 295036 h 654211"/>
              <a:gd name="connsiteX3" fmla="*/ 2129645 w 3720463"/>
              <a:gd name="connsiteY3" fmla="*/ 654211 h 654211"/>
              <a:gd name="connsiteX4" fmla="*/ 3720463 w 3720463"/>
              <a:gd name="connsiteY4" fmla="*/ 282209 h 654211"/>
              <a:gd name="connsiteX5" fmla="*/ 3707634 w 3720463"/>
              <a:gd name="connsiteY5" fmla="*/ 12827 h 654211"/>
              <a:gd name="connsiteX6" fmla="*/ 2180962 w 3720463"/>
              <a:gd name="connsiteY6" fmla="*/ 76966 h 654211"/>
              <a:gd name="connsiteX7" fmla="*/ 1706282 w 3720463"/>
              <a:gd name="connsiteY7" fmla="*/ 51310 h 654211"/>
              <a:gd name="connsiteX8" fmla="*/ 1000677 w 3720463"/>
              <a:gd name="connsiteY8" fmla="*/ 25655 h 654211"/>
              <a:gd name="connsiteX9" fmla="*/ 0 w 3720463"/>
              <a:gd name="connsiteY9" fmla="*/ 0 h 65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0463" h="654211">
                <a:moveTo>
                  <a:pt x="0" y="0"/>
                </a:moveTo>
                <a:lnTo>
                  <a:pt x="0" y="295036"/>
                </a:lnTo>
                <a:lnTo>
                  <a:pt x="1924378" y="295036"/>
                </a:lnTo>
                <a:lnTo>
                  <a:pt x="2129645" y="654211"/>
                </a:lnTo>
                <a:lnTo>
                  <a:pt x="3720463" y="282209"/>
                </a:lnTo>
                <a:lnTo>
                  <a:pt x="3707634" y="12827"/>
                </a:lnTo>
                <a:lnTo>
                  <a:pt x="2180962" y="76966"/>
                </a:lnTo>
                <a:lnTo>
                  <a:pt x="1706282" y="51310"/>
                </a:lnTo>
                <a:lnTo>
                  <a:pt x="1000677" y="2565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2065498" y="4002237"/>
            <a:ext cx="2937883" cy="28220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5252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Myonische</a:t>
            </a:r>
            <a:r>
              <a:rPr lang="en-US" sz="3600" i="1" dirty="0" smtClean="0"/>
              <a:t> (</a:t>
            </a:r>
            <a:r>
              <a:rPr lang="en-US" sz="3600" i="1" dirty="0" err="1" smtClean="0"/>
              <a:t>leichte</a:t>
            </a:r>
            <a:r>
              <a:rPr lang="en-US" sz="3600" i="1" dirty="0" smtClean="0"/>
              <a:t>) </a:t>
            </a:r>
            <a:r>
              <a:rPr lang="en-US" sz="3600" i="1" dirty="0" err="1" smtClean="0"/>
              <a:t>Kerne</a:t>
            </a:r>
            <a:endParaRPr lang="en-US" sz="3600" i="1" dirty="0"/>
          </a:p>
        </p:txBody>
      </p:sp>
      <p:pic>
        <p:nvPicPr>
          <p:cNvPr id="4" name="Bild 3" descr="Bildschirmfoto 2015-01-06 um 20.28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29" y="1885302"/>
            <a:ext cx="6528571" cy="300408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37038" y="787804"/>
            <a:ext cx="8256991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960"/>
              </a:lnSpc>
              <a:spcAft>
                <a:spcPts val="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Neue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Daten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vom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PSI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für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leichte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Kerne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: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Myonisches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D, </a:t>
            </a:r>
            <a:r>
              <a:rPr lang="en-GB" sz="18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3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He, </a:t>
            </a:r>
            <a:r>
              <a:rPr lang="en-GB" sz="18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4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He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gemessen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!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528260" y="2981027"/>
            <a:ext cx="4735454" cy="65647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16200000" flipH="1">
            <a:off x="3203550" y="2848235"/>
            <a:ext cx="417984" cy="84372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Rechteck 14"/>
          <p:cNvSpPr/>
          <p:nvPr/>
        </p:nvSpPr>
        <p:spPr>
          <a:xfrm>
            <a:off x="2535380" y="2940322"/>
            <a:ext cx="3623587" cy="448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960"/>
              </a:lnSpc>
              <a:spcAft>
                <a:spcPts val="1200"/>
              </a:spcAft>
            </a:pPr>
            <a:r>
              <a:rPr lang="en-GB" sz="1400" dirty="0" smtClean="0">
                <a:latin typeface="Calibri"/>
                <a:cs typeface="Calibri"/>
              </a:rPr>
              <a:t>H/D (1S-2S) </a:t>
            </a:r>
            <a:r>
              <a:rPr lang="en-GB" sz="1400" dirty="0" err="1" smtClean="0">
                <a:latin typeface="Calibri"/>
                <a:cs typeface="Calibri"/>
              </a:rPr>
              <a:t>Isotopen</a:t>
            </a:r>
            <a:r>
              <a:rPr lang="en-GB" sz="1400" dirty="0" smtClean="0">
                <a:latin typeface="Calibri"/>
                <a:cs typeface="Calibri"/>
              </a:rPr>
              <a:t>-Shift r</a:t>
            </a:r>
            <a:r>
              <a:rPr lang="en-GB" sz="1400" baseline="-25000" dirty="0" smtClean="0">
                <a:latin typeface="Calibri"/>
                <a:cs typeface="Calibri"/>
              </a:rPr>
              <a:t>d</a:t>
            </a:r>
            <a:r>
              <a:rPr lang="en-GB" sz="1400" baseline="30000" dirty="0" smtClean="0">
                <a:latin typeface="Calibri"/>
                <a:cs typeface="Calibri"/>
              </a:rPr>
              <a:t>2</a:t>
            </a:r>
            <a:r>
              <a:rPr lang="en-GB" sz="1400" dirty="0" smtClean="0">
                <a:latin typeface="Calibri"/>
                <a:cs typeface="Calibri"/>
              </a:rPr>
              <a:t>-r</a:t>
            </a:r>
            <a:r>
              <a:rPr lang="en-GB" sz="1400" baseline="-25000" dirty="0" smtClean="0">
                <a:latin typeface="Calibri"/>
                <a:cs typeface="Calibri"/>
              </a:rPr>
              <a:t>p</a:t>
            </a:r>
            <a:r>
              <a:rPr lang="en-GB" sz="1400" baseline="30000" dirty="0" smtClean="0">
                <a:latin typeface="Calibri"/>
                <a:cs typeface="Calibri"/>
              </a:rPr>
              <a:t>2</a:t>
            </a:r>
            <a:r>
              <a:rPr lang="en-GB" sz="1400" dirty="0" smtClean="0">
                <a:latin typeface="Calibri"/>
                <a:cs typeface="Calibri"/>
              </a:rPr>
              <a:t> = 3.82007(65) </a:t>
            </a:r>
          </a:p>
        </p:txBody>
      </p:sp>
      <p:sp>
        <p:nvSpPr>
          <p:cNvPr id="16" name="Freihandform 15"/>
          <p:cNvSpPr/>
          <p:nvPr/>
        </p:nvSpPr>
        <p:spPr bwMode="auto">
          <a:xfrm>
            <a:off x="6091516" y="2130842"/>
            <a:ext cx="1560548" cy="581141"/>
          </a:xfrm>
          <a:custGeom>
            <a:avLst/>
            <a:gdLst>
              <a:gd name="connsiteX0" fmla="*/ 21525 w 1560548"/>
              <a:gd name="connsiteY0" fmla="*/ 161428 h 581141"/>
              <a:gd name="connsiteX1" fmla="*/ 0 w 1560548"/>
              <a:gd name="connsiteY1" fmla="*/ 505808 h 581141"/>
              <a:gd name="connsiteX2" fmla="*/ 376684 w 1560548"/>
              <a:gd name="connsiteY2" fmla="*/ 581141 h 581141"/>
              <a:gd name="connsiteX3" fmla="*/ 1560548 w 1560548"/>
              <a:gd name="connsiteY3" fmla="*/ 538094 h 581141"/>
              <a:gd name="connsiteX4" fmla="*/ 1442161 w 1560548"/>
              <a:gd name="connsiteY4" fmla="*/ 0 h 581141"/>
              <a:gd name="connsiteX5" fmla="*/ 21525 w 1560548"/>
              <a:gd name="connsiteY5" fmla="*/ 161428 h 581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548" h="581141">
                <a:moveTo>
                  <a:pt x="21525" y="161428"/>
                </a:moveTo>
                <a:lnTo>
                  <a:pt x="0" y="505808"/>
                </a:lnTo>
                <a:lnTo>
                  <a:pt x="376684" y="581141"/>
                </a:lnTo>
                <a:lnTo>
                  <a:pt x="1560548" y="538094"/>
                </a:lnTo>
                <a:lnTo>
                  <a:pt x="1442161" y="0"/>
                </a:lnTo>
                <a:lnTo>
                  <a:pt x="21525" y="161428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Freihandform 17"/>
          <p:cNvSpPr/>
          <p:nvPr/>
        </p:nvSpPr>
        <p:spPr bwMode="auto">
          <a:xfrm>
            <a:off x="6097357" y="2654053"/>
            <a:ext cx="1408335" cy="341933"/>
          </a:xfrm>
          <a:custGeom>
            <a:avLst/>
            <a:gdLst>
              <a:gd name="connsiteX0" fmla="*/ 0 w 1408335"/>
              <a:gd name="connsiteY0" fmla="*/ 16283 h 341933"/>
              <a:gd name="connsiteX1" fmla="*/ 81406 w 1408335"/>
              <a:gd name="connsiteY1" fmla="*/ 341933 h 341933"/>
              <a:gd name="connsiteX2" fmla="*/ 415174 w 1408335"/>
              <a:gd name="connsiteY2" fmla="*/ 252379 h 341933"/>
              <a:gd name="connsiteX3" fmla="*/ 1408335 w 1408335"/>
              <a:gd name="connsiteY3" fmla="*/ 244238 h 341933"/>
              <a:gd name="connsiteX4" fmla="*/ 1359491 w 1408335"/>
              <a:gd name="connsiteY4" fmla="*/ 0 h 341933"/>
              <a:gd name="connsiteX5" fmla="*/ 0 w 1408335"/>
              <a:gd name="connsiteY5" fmla="*/ 16283 h 34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8335" h="341933">
                <a:moveTo>
                  <a:pt x="0" y="16283"/>
                </a:moveTo>
                <a:lnTo>
                  <a:pt x="81406" y="341933"/>
                </a:lnTo>
                <a:lnTo>
                  <a:pt x="415174" y="252379"/>
                </a:lnTo>
                <a:lnTo>
                  <a:pt x="1408335" y="244238"/>
                </a:lnTo>
                <a:lnTo>
                  <a:pt x="1359491" y="0"/>
                </a:lnTo>
                <a:lnTo>
                  <a:pt x="0" y="16283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398269" y="2605205"/>
            <a:ext cx="2266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Codata</a:t>
            </a:r>
            <a:r>
              <a:rPr lang="en-GB" sz="1600" dirty="0" smtClean="0"/>
              <a:t> + </a:t>
            </a:r>
            <a:r>
              <a:rPr lang="en-GB" sz="1600" dirty="0" err="1" smtClean="0"/>
              <a:t>iso</a:t>
            </a:r>
            <a:r>
              <a:rPr lang="en-GB" sz="1600" dirty="0" smtClean="0"/>
              <a:t> H/D(1S-2S)</a:t>
            </a:r>
            <a:endParaRPr lang="en-GB" sz="1600" dirty="0"/>
          </a:p>
        </p:txBody>
      </p:sp>
      <p:cxnSp>
        <p:nvCxnSpPr>
          <p:cNvPr id="20" name="Gerade Verbindung mit Pfeil 19"/>
          <p:cNvCxnSpPr/>
          <p:nvPr/>
        </p:nvCxnSpPr>
        <p:spPr bwMode="auto">
          <a:xfrm rot="10800000" flipV="1">
            <a:off x="6032231" y="3053643"/>
            <a:ext cx="763072" cy="202864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pSp>
        <p:nvGrpSpPr>
          <p:cNvPr id="2" name="Gruppierung 28"/>
          <p:cNvGrpSpPr/>
          <p:nvPr/>
        </p:nvGrpSpPr>
        <p:grpSpPr>
          <a:xfrm>
            <a:off x="447474" y="1141358"/>
            <a:ext cx="8696525" cy="5453966"/>
            <a:chOff x="447474" y="1141358"/>
            <a:chExt cx="8696525" cy="5453966"/>
          </a:xfrm>
        </p:grpSpPr>
        <p:sp>
          <p:nvSpPr>
            <p:cNvPr id="17" name="Rechteck 16"/>
            <p:cNvSpPr/>
            <p:nvPr/>
          </p:nvSpPr>
          <p:spPr>
            <a:xfrm>
              <a:off x="447474" y="4920507"/>
              <a:ext cx="8696525" cy="1674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Aft>
                  <a:spcPts val="0"/>
                </a:spcAft>
              </a:pP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Konsequenzen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:	- Puzzle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besteht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auch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in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myonischem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Deuterium  </a:t>
              </a:r>
            </a:p>
            <a:p>
              <a:pPr algn="l">
                <a:spcAft>
                  <a:spcPts val="0"/>
                </a:spcAft>
              </a:pP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		- Falls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Neue-Physik-Erklärung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: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keine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Kopplung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an Neutron </a:t>
              </a:r>
            </a:p>
            <a:p>
              <a:pPr algn="l">
                <a:spcAft>
                  <a:spcPts val="0"/>
                </a:spcAft>
              </a:pP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		-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Isotopen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-Shift in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elektronischen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und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myonischen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Systemen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gleich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</a:p>
            <a:p>
              <a:pPr algn="l">
                <a:lnSpc>
                  <a:spcPts val="2960"/>
                </a:lnSpc>
                <a:spcAft>
                  <a:spcPts val="600"/>
                </a:spcAft>
              </a:pP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Problem: 	-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Fehler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in µD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vollkommen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dominiert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durch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hadronische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Korrekturen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	</a:t>
              </a:r>
            </a:p>
          </p:txBody>
        </p:sp>
        <p:grpSp>
          <p:nvGrpSpPr>
            <p:cNvPr id="3" name="Gruppierung 23"/>
            <p:cNvGrpSpPr/>
            <p:nvPr/>
          </p:nvGrpSpPr>
          <p:grpSpPr>
            <a:xfrm>
              <a:off x="3760566" y="1141358"/>
              <a:ext cx="2869107" cy="914148"/>
              <a:chOff x="3760566" y="1141358"/>
              <a:chExt cx="2869107" cy="914148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760566" y="1141358"/>
                <a:ext cx="2869107" cy="4591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ts val="2960"/>
                  </a:lnSpc>
                  <a:spcAft>
                    <a:spcPts val="1200"/>
                  </a:spcAft>
                </a:pPr>
                <a:r>
                  <a:rPr lang="en-GB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Vorläufiges</a:t>
                </a:r>
                <a:r>
                  <a:rPr lang="en-GB" sz="1800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</a:t>
                </a:r>
                <a:r>
                  <a:rPr lang="en-GB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Ergebnis</a:t>
                </a:r>
                <a:r>
                  <a:rPr lang="en-GB" sz="1800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</a:t>
                </a:r>
                <a:r>
                  <a:rPr lang="en-GB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für</a:t>
                </a:r>
                <a:r>
                  <a:rPr lang="en-GB" sz="1800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µD</a:t>
                </a:r>
              </a:p>
            </p:txBody>
          </p:sp>
          <p:cxnSp>
            <p:nvCxnSpPr>
              <p:cNvPr id="26" name="Gerade Verbindung mit Pfeil 25"/>
              <p:cNvCxnSpPr/>
              <p:nvPr/>
            </p:nvCxnSpPr>
            <p:spPr bwMode="auto">
              <a:xfrm rot="5400000">
                <a:off x="4643984" y="1770313"/>
                <a:ext cx="419713" cy="150674"/>
              </a:xfrm>
              <a:prstGeom prst="straightConnector1">
                <a:avLst/>
              </a:prstGeom>
              <a:solidFill>
                <a:schemeClr val="tx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</p:grpSp>
      </p:grpSp>
      <p:sp>
        <p:nvSpPr>
          <p:cNvPr id="27" name="Freihandform 26"/>
          <p:cNvSpPr/>
          <p:nvPr/>
        </p:nvSpPr>
        <p:spPr bwMode="auto">
          <a:xfrm>
            <a:off x="2771103" y="2001119"/>
            <a:ext cx="3720463" cy="654211"/>
          </a:xfrm>
          <a:custGeom>
            <a:avLst/>
            <a:gdLst>
              <a:gd name="connsiteX0" fmla="*/ 0 w 3720463"/>
              <a:gd name="connsiteY0" fmla="*/ 0 h 654211"/>
              <a:gd name="connsiteX1" fmla="*/ 0 w 3720463"/>
              <a:gd name="connsiteY1" fmla="*/ 295036 h 654211"/>
              <a:gd name="connsiteX2" fmla="*/ 1924378 w 3720463"/>
              <a:gd name="connsiteY2" fmla="*/ 295036 h 654211"/>
              <a:gd name="connsiteX3" fmla="*/ 2129645 w 3720463"/>
              <a:gd name="connsiteY3" fmla="*/ 654211 h 654211"/>
              <a:gd name="connsiteX4" fmla="*/ 3720463 w 3720463"/>
              <a:gd name="connsiteY4" fmla="*/ 282209 h 654211"/>
              <a:gd name="connsiteX5" fmla="*/ 3707634 w 3720463"/>
              <a:gd name="connsiteY5" fmla="*/ 12827 h 654211"/>
              <a:gd name="connsiteX6" fmla="*/ 2180962 w 3720463"/>
              <a:gd name="connsiteY6" fmla="*/ 76966 h 654211"/>
              <a:gd name="connsiteX7" fmla="*/ 1706282 w 3720463"/>
              <a:gd name="connsiteY7" fmla="*/ 51310 h 654211"/>
              <a:gd name="connsiteX8" fmla="*/ 1000677 w 3720463"/>
              <a:gd name="connsiteY8" fmla="*/ 25655 h 654211"/>
              <a:gd name="connsiteX9" fmla="*/ 0 w 3720463"/>
              <a:gd name="connsiteY9" fmla="*/ 0 h 65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0463" h="654211">
                <a:moveTo>
                  <a:pt x="0" y="0"/>
                </a:moveTo>
                <a:lnTo>
                  <a:pt x="0" y="295036"/>
                </a:lnTo>
                <a:lnTo>
                  <a:pt x="1924378" y="295036"/>
                </a:lnTo>
                <a:lnTo>
                  <a:pt x="2129645" y="654211"/>
                </a:lnTo>
                <a:lnTo>
                  <a:pt x="3720463" y="282209"/>
                </a:lnTo>
                <a:lnTo>
                  <a:pt x="3707634" y="12827"/>
                </a:lnTo>
                <a:lnTo>
                  <a:pt x="2180962" y="76966"/>
                </a:lnTo>
                <a:lnTo>
                  <a:pt x="1706282" y="51310"/>
                </a:lnTo>
                <a:lnTo>
                  <a:pt x="1000677" y="2565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2065498" y="4002237"/>
            <a:ext cx="2937883" cy="28220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03108" y="201613"/>
            <a:ext cx="5132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Der</a:t>
            </a:r>
            <a:r>
              <a:rPr lang="en-US" sz="3600" i="1" dirty="0" smtClean="0"/>
              <a:t> MAMI </a:t>
            </a:r>
            <a:r>
              <a:rPr lang="en-US" sz="3600" i="1" dirty="0" err="1" smtClean="0"/>
              <a:t>Beschleuniger</a:t>
            </a:r>
            <a:endParaRPr lang="en-US" sz="3600" i="1" dirty="0"/>
          </a:p>
        </p:txBody>
      </p:sp>
      <p:pic>
        <p:nvPicPr>
          <p:cNvPr id="13" name="Picture 19" descr="MAMIC-Floor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3" y="983073"/>
            <a:ext cx="6156325" cy="5241925"/>
          </a:xfrm>
          <a:prstGeom prst="rect">
            <a:avLst/>
          </a:prstGeom>
          <a:noFill/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28638" y="1000536"/>
            <a:ext cx="6132512" cy="5195887"/>
          </a:xfrm>
          <a:prstGeom prst="rect">
            <a:avLst/>
          </a:prstGeom>
          <a:noFill/>
          <a:ln w="3175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9" descr="Mainzer Mikrotron - MA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18" y="1048968"/>
            <a:ext cx="928820" cy="9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uppierung 21"/>
          <p:cNvGrpSpPr/>
          <p:nvPr/>
        </p:nvGrpSpPr>
        <p:grpSpPr>
          <a:xfrm>
            <a:off x="496807" y="1803964"/>
            <a:ext cx="4557658" cy="4281140"/>
            <a:chOff x="496807" y="1803964"/>
            <a:chExt cx="4557658" cy="4281140"/>
          </a:xfrm>
        </p:grpSpPr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622214" y="4761665"/>
              <a:ext cx="4014672" cy="1323439"/>
            </a:xfrm>
            <a:prstGeom prst="rect">
              <a:avLst/>
            </a:prstGeom>
            <a:solidFill>
              <a:srgbClr val="EFDED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</a:t>
              </a:r>
              <a:r>
                <a:rPr lang="en-GB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Intensität</a:t>
              </a:r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	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  <a:sym typeface="Wingdings"/>
                </a:rPr>
                <a:t>max. 100 µA)</a:t>
              </a:r>
              <a:endParaRPr lang="en-GB" sz="1800" b="1" i="1" dirty="0" smtClean="0">
                <a:solidFill>
                  <a:srgbClr val="800040"/>
                </a:solidFill>
                <a:latin typeface="Calibri"/>
                <a:cs typeface="Calibri"/>
              </a:endParaRPr>
            </a:p>
            <a:p>
              <a:pPr algn="l"/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</a:t>
              </a:r>
              <a:r>
                <a:rPr lang="en-GB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Auflösung</a:t>
              </a:r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	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</a:t>
              </a:r>
              <a:r>
                <a:rPr lang="en-US" sz="1800" b="1" dirty="0" smtClean="0">
                  <a:solidFill>
                    <a:srgbClr val="800040"/>
                  </a:solidFill>
                  <a:latin typeface="Calibri"/>
                  <a:cs typeface="Calibri"/>
                  <a:sym typeface="Symbol" charset="2"/>
                </a:rPr>
                <a:t></a:t>
              </a:r>
              <a:r>
                <a:rPr lang="en-US" sz="1800" b="1" baseline="-25000" dirty="0" smtClean="0">
                  <a:solidFill>
                    <a:srgbClr val="800040"/>
                  </a:solidFill>
                  <a:latin typeface="Calibri"/>
                  <a:cs typeface="Calibri"/>
                </a:rPr>
                <a:t>E</a:t>
              </a:r>
              <a:r>
                <a:rPr lang="en-US" sz="1800" b="1" dirty="0" smtClean="0">
                  <a:solidFill>
                    <a:srgbClr val="800040"/>
                  </a:solidFill>
                  <a:latin typeface="Calibri"/>
                  <a:cs typeface="Calibri"/>
                </a:rPr>
                <a:t>&lt;0.100MeV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)</a:t>
              </a:r>
            </a:p>
            <a:p>
              <a:pPr algn="l"/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Polarisation     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</a:t>
              </a:r>
              <a:r>
                <a:rPr lang="en-US" sz="1800" b="1" dirty="0" smtClean="0">
                  <a:solidFill>
                    <a:srgbClr val="800040"/>
                  </a:solidFill>
                  <a:latin typeface="Calibri"/>
                  <a:cs typeface="Calibri"/>
                </a:rPr>
                <a:t>ca. 80%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)</a:t>
              </a:r>
            </a:p>
            <a:p>
              <a:pPr algn="l"/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</a:t>
              </a:r>
              <a:r>
                <a:rPr lang="en-GB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Verfügbarkeit</a:t>
              </a:r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  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(&gt;6000 </a:t>
              </a:r>
              <a:r>
                <a:rPr lang="en-GB" sz="1800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h/Jahr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96807" y="1803964"/>
              <a:ext cx="4557658" cy="1062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480"/>
                </a:lnSpc>
              </a:pPr>
              <a:r>
                <a:rPr lang="en-GB" sz="2400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MAMI-C: </a:t>
              </a:r>
            </a:p>
            <a:p>
              <a:pPr>
                <a:lnSpc>
                  <a:spcPts val="2480"/>
                </a:lnSpc>
              </a:pPr>
              <a:r>
                <a:rPr lang="en-GB" sz="2400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seit</a:t>
              </a:r>
              <a:r>
                <a:rPr lang="en-GB" sz="2400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 2007 </a:t>
              </a:r>
              <a:r>
                <a:rPr lang="en-GB" sz="2400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im</a:t>
              </a:r>
              <a:r>
                <a:rPr lang="en-GB" sz="2400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 </a:t>
              </a:r>
              <a:r>
                <a:rPr lang="en-GB" sz="2400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Routinebetrieb</a:t>
              </a:r>
              <a:endParaRPr lang="en-GB" sz="2400" b="1" dirty="0" smtClean="0">
                <a:solidFill>
                  <a:srgbClr val="1F4987"/>
                </a:solidFill>
                <a:latin typeface="Calibri"/>
                <a:cs typeface="Calibri"/>
              </a:endParaRPr>
            </a:p>
            <a:p>
              <a:pPr>
                <a:lnSpc>
                  <a:spcPts val="2480"/>
                </a:lnSpc>
              </a:pPr>
              <a:r>
                <a:rPr lang="de-DE" sz="2400" b="1" dirty="0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 Strahlenergie </a:t>
              </a:r>
              <a:r>
                <a:rPr lang="de-DE" sz="2400" b="1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E</a:t>
              </a:r>
              <a:r>
                <a:rPr lang="de-DE" sz="2400" b="1" baseline="-25000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e</a:t>
              </a:r>
              <a:r>
                <a:rPr lang="de-DE" sz="2400" b="1" baseline="30000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max</a:t>
              </a:r>
              <a:r>
                <a:rPr lang="de-DE" sz="2400" b="1" dirty="0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 = 1.604 </a:t>
              </a:r>
              <a:r>
                <a:rPr lang="de-DE" sz="2400" b="1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GeV</a:t>
              </a:r>
              <a:endParaRPr lang="en-GB" sz="2400" b="1" dirty="0">
                <a:solidFill>
                  <a:srgbClr val="1F4987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0" name="Rechteck 9"/>
          <p:cNvSpPr/>
          <p:nvPr/>
        </p:nvSpPr>
        <p:spPr bwMode="auto">
          <a:xfrm>
            <a:off x="7111390" y="3303816"/>
            <a:ext cx="188321" cy="19369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475155" y="112493"/>
            <a:ext cx="7527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 – </a:t>
            </a:r>
            <a:r>
              <a:rPr lang="en-US" sz="3600" i="1" dirty="0" err="1" smtClean="0"/>
              <a:t>Entwicklungen</a:t>
            </a:r>
            <a:endParaRPr lang="en-US" sz="3600" i="1" dirty="0"/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-25196" y="564917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/>
          </a:p>
        </p:txBody>
      </p:sp>
      <p:grpSp>
        <p:nvGrpSpPr>
          <p:cNvPr id="22" name="Gruppierung 21"/>
          <p:cNvGrpSpPr/>
          <p:nvPr/>
        </p:nvGrpSpPr>
        <p:grpSpPr>
          <a:xfrm>
            <a:off x="412737" y="4890122"/>
            <a:ext cx="10119931" cy="1481129"/>
            <a:chOff x="442928" y="1347367"/>
            <a:chExt cx="10119931" cy="1481129"/>
          </a:xfrm>
        </p:grpSpPr>
        <p:sp>
          <p:nvSpPr>
            <p:cNvPr id="23" name="Titel 1"/>
            <p:cNvSpPr txBox="1">
              <a:spLocks/>
            </p:cNvSpPr>
            <p:nvPr/>
          </p:nvSpPr>
          <p:spPr bwMode="auto">
            <a:xfrm>
              <a:off x="442928" y="1758784"/>
              <a:ext cx="5309792" cy="1069712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lvl="0" algn="l" defTabSz="871538" fontAlgn="base">
                <a:spcBef>
                  <a:spcPct val="0"/>
                </a:spcBef>
                <a:spcAft>
                  <a:spcPts val="4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cs typeface="Calibri"/>
                </a:rPr>
                <a:t> E08-007 @ JLAB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ep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,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wird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analysiert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</a:p>
            <a:p>
              <a:pPr algn="l" defTabSz="871538">
                <a:spcAft>
                  <a:spcPts val="6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C90913"/>
                  </a:solidFill>
                  <a:latin typeface="Calibri"/>
                  <a:cs typeface="Calibri"/>
                </a:rPr>
                <a:t>PRad</a:t>
              </a: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smtClean="0">
                  <a:solidFill>
                    <a:srgbClr val="B50000"/>
                  </a:solidFill>
                  <a:latin typeface="Calibri"/>
                  <a:cs typeface="Calibri"/>
                </a:rPr>
                <a:t>@ JLAB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ep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, in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Vorbereitung</a:t>
              </a:r>
              <a:r>
                <a:rPr lang="en-US" sz="1800" kern="0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82035" y="1347367"/>
              <a:ext cx="3438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latin typeface="Calibri"/>
                  <a:cs typeface="Calibri"/>
                </a:rPr>
                <a:t>Exp. </a:t>
              </a:r>
              <a:r>
                <a:rPr lang="en-GB" sz="1800" b="1" dirty="0" err="1" smtClean="0">
                  <a:latin typeface="Calibri"/>
                  <a:cs typeface="Calibri"/>
                </a:rPr>
                <a:t>Aktivitäten</a:t>
              </a:r>
              <a:r>
                <a:rPr lang="en-GB" sz="1800" b="1" dirty="0" smtClean="0"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latin typeface="Calibri"/>
                  <a:cs typeface="Calibri"/>
                </a:rPr>
                <a:t>außerhalb</a:t>
              </a:r>
              <a:r>
                <a:rPr lang="en-GB" sz="1800" b="1" dirty="0" smtClean="0">
                  <a:latin typeface="Calibri"/>
                  <a:cs typeface="Calibri"/>
                </a:rPr>
                <a:t> Mainz:</a:t>
              </a:r>
              <a:endParaRPr lang="en-GB" sz="1800" b="1" dirty="0">
                <a:latin typeface="Calibri"/>
                <a:cs typeface="Calibri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4626389" y="1758957"/>
              <a:ext cx="5936470" cy="671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871538">
                <a:spcAft>
                  <a:spcPts val="2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ea typeface="Lucida Grande"/>
                  <a:cs typeface="Calibri"/>
                </a:rPr>
                <a:t>MUSE@PSI: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ea typeface="Lucida Grande"/>
                  <a:cs typeface="Calibri"/>
                </a:rPr>
                <a:t>μ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ea typeface="ＭＳ Ｐゴシック" charset="0"/>
                  <a:cs typeface="Calibri"/>
                </a:rPr>
                <a:t>p</a:t>
              </a: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00007E"/>
                  </a:solidFill>
                  <a:latin typeface="Calibri"/>
                  <a:cs typeface="Calibri"/>
                </a:rPr>
                <a:t>Streuung</a:t>
              </a:r>
              <a:r>
                <a:rPr lang="en-US" sz="1800" kern="0" dirty="0" smtClean="0">
                  <a:solidFill>
                    <a:srgbClr val="00007E"/>
                  </a:solidFill>
                  <a:latin typeface="Calibri"/>
                  <a:cs typeface="Calibri"/>
                </a:rPr>
                <a:t>, in </a:t>
              </a:r>
              <a:r>
                <a:rPr lang="en-US" sz="1800" kern="0" dirty="0" err="1" smtClean="0">
                  <a:solidFill>
                    <a:srgbClr val="00007E"/>
                  </a:solidFill>
                  <a:latin typeface="Calibri"/>
                  <a:cs typeface="Calibri"/>
                </a:rPr>
                <a:t>Vorbereitung</a:t>
              </a:r>
              <a:endParaRPr lang="en-US" sz="1800" kern="0" dirty="0" smtClean="0">
                <a:solidFill>
                  <a:srgbClr val="00007E"/>
                </a:solidFill>
                <a:latin typeface="Calibri"/>
                <a:cs typeface="Calibri"/>
              </a:endParaRPr>
            </a:p>
            <a:p>
              <a:pPr algn="l" defTabSz="871538">
                <a:spcAft>
                  <a:spcPts val="2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00007E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Atomphysik</a:t>
              </a:r>
              <a:r>
                <a:rPr lang="en-US" sz="1800" kern="0" dirty="0" smtClean="0">
                  <a:solidFill>
                    <a:srgbClr val="B50000"/>
                  </a:solidFill>
                  <a:latin typeface="Calibri"/>
                  <a:cs typeface="Calibri"/>
                </a:rPr>
                <a:t>: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Elektron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.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atomare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Spektrosk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.</a:t>
              </a:r>
            </a:p>
          </p:txBody>
        </p:sp>
      </p:grpSp>
      <p:grpSp>
        <p:nvGrpSpPr>
          <p:cNvPr id="26" name="Gruppierung 25"/>
          <p:cNvGrpSpPr/>
          <p:nvPr/>
        </p:nvGrpSpPr>
        <p:grpSpPr>
          <a:xfrm>
            <a:off x="395959" y="1252984"/>
            <a:ext cx="8504834" cy="3123236"/>
            <a:chOff x="448875" y="2993929"/>
            <a:chExt cx="8504834" cy="3123236"/>
          </a:xfrm>
        </p:grpSpPr>
        <p:grpSp>
          <p:nvGrpSpPr>
            <p:cNvPr id="16" name="Gruppierung 15"/>
            <p:cNvGrpSpPr/>
            <p:nvPr/>
          </p:nvGrpSpPr>
          <p:grpSpPr>
            <a:xfrm>
              <a:off x="448875" y="2993929"/>
              <a:ext cx="8504834" cy="3123236"/>
              <a:chOff x="448875" y="2993929"/>
              <a:chExt cx="8504834" cy="3123236"/>
            </a:xfrm>
          </p:grpSpPr>
          <p:grpSp>
            <p:nvGrpSpPr>
              <p:cNvPr id="14" name="Gruppierung 13"/>
              <p:cNvGrpSpPr/>
              <p:nvPr/>
            </p:nvGrpSpPr>
            <p:grpSpPr>
              <a:xfrm>
                <a:off x="448875" y="2993929"/>
                <a:ext cx="8504834" cy="3123236"/>
                <a:chOff x="448875" y="2993929"/>
                <a:chExt cx="8504834" cy="3123236"/>
              </a:xfrm>
            </p:grpSpPr>
            <p:grpSp>
              <p:nvGrpSpPr>
                <p:cNvPr id="12" name="Gruppierung 11"/>
                <p:cNvGrpSpPr/>
                <p:nvPr/>
              </p:nvGrpSpPr>
              <p:grpSpPr>
                <a:xfrm>
                  <a:off x="448875" y="2993929"/>
                  <a:ext cx="5108676" cy="2979377"/>
                  <a:chOff x="448875" y="2993929"/>
                  <a:chExt cx="5108676" cy="2979377"/>
                </a:xfrm>
              </p:grpSpPr>
              <p:sp>
                <p:nvSpPr>
                  <p:cNvPr id="10" name="Textfeld 9"/>
                  <p:cNvSpPr txBox="1"/>
                  <p:nvPr/>
                </p:nvSpPr>
                <p:spPr>
                  <a:xfrm>
                    <a:off x="448875" y="2993929"/>
                    <a:ext cx="371534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800" b="1" dirty="0" smtClean="0">
                        <a:latin typeface="Calibri"/>
                        <a:cs typeface="Calibri"/>
                      </a:rPr>
                      <a:t>Exp. </a:t>
                    </a:r>
                    <a:r>
                      <a:rPr lang="en-GB" sz="1800" b="1" dirty="0" err="1" smtClean="0">
                        <a:latin typeface="Calibri"/>
                        <a:cs typeface="Calibri"/>
                      </a:rPr>
                      <a:t>Aktivitäten</a:t>
                    </a:r>
                    <a:r>
                      <a:rPr lang="en-GB" sz="1800" b="1" dirty="0" smtClean="0">
                        <a:latin typeface="Calibri"/>
                        <a:cs typeface="Calibri"/>
                      </a:rPr>
                      <a:t> in Mainz (SFB-1044):</a:t>
                    </a:r>
                    <a:endParaRPr lang="en-GB" sz="1800" b="1" dirty="0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11" name="Titel 1"/>
                  <p:cNvSpPr txBox="1">
                    <a:spLocks/>
                  </p:cNvSpPr>
                  <p:nvPr/>
                </p:nvSpPr>
                <p:spPr bwMode="auto">
                  <a:xfrm>
                    <a:off x="466424" y="3438561"/>
                    <a:ext cx="5091127" cy="2534745"/>
                  </a:xfrm>
                  <a:prstGeom prst="rect">
                    <a:avLst/>
                  </a:prstGeom>
                  <a:noFill/>
                  <a:ln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 algn="l" defTabSz="871538" fontAlgn="base">
                      <a:spcBef>
                        <a:spcPct val="0"/>
                      </a:spcBef>
                      <a:spcAft>
                        <a:spcPts val="0"/>
                      </a:spcAft>
                      <a:buClr>
                        <a:srgbClr val="4D3569"/>
                      </a:buClr>
                      <a:buFont typeface="Wingdings" charset="2"/>
                      <a:buChar char="Ø"/>
                      <a:defRPr/>
                    </a:pP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</a:t>
                    </a:r>
                    <a:r>
                      <a:rPr lang="en-US" sz="1800" kern="0" dirty="0" err="1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ed</a:t>
                    </a: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</a:t>
                    </a:r>
                    <a:r>
                      <a:rPr lang="en-US" sz="1800" kern="0" dirty="0" err="1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Streuung</a:t>
                    </a: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, </a:t>
                    </a:r>
                    <a:r>
                      <a:rPr lang="en-US" sz="1800" kern="0" dirty="0" err="1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Strahlzeit</a:t>
                    </a: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(2014)</a:t>
                    </a:r>
                  </a:p>
                  <a:p>
                    <a:pPr lvl="0" algn="l" defTabSz="871538" fontAlgn="base">
                      <a:spcBef>
                        <a:spcPct val="0"/>
                      </a:spcBef>
                      <a:spcAft>
                        <a:spcPts val="600"/>
                      </a:spcAft>
                      <a:buClr>
                        <a:srgbClr val="4D3569"/>
                      </a:buClr>
                      <a:defRPr/>
                    </a:pP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</a:rPr>
                      <a:t>    </a:t>
                    </a:r>
                    <a:r>
                      <a:rPr lang="de-DE" sz="1800" kern="0" dirty="0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  <a:sym typeface="Wingdings"/>
                      </a:rPr>
                      <a:t> neue Bestimmung von </a:t>
                    </a:r>
                    <a:r>
                      <a:rPr lang="de-DE" sz="1800" kern="0" dirty="0" err="1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  <a:sym typeface="Wingdings"/>
                      </a:rPr>
                      <a:t>r</a:t>
                    </a:r>
                    <a:r>
                      <a:rPr lang="de-DE" sz="1800" kern="0" baseline="-25000" dirty="0" err="1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  <a:sym typeface="Wingdings"/>
                      </a:rPr>
                      <a:t>d</a:t>
                    </a:r>
                    <a:r>
                      <a:rPr lang="de-DE" sz="1800" kern="0" dirty="0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  <a:sym typeface="Wingdings"/>
                      </a:rPr>
                      <a:t> !</a:t>
                    </a:r>
                    <a:endParaRPr lang="en-US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</a:endParaRPr>
                  </a:p>
                  <a:p>
                    <a:pPr algn="l" defTabSz="871538" fontAlgn="base">
                      <a:spcBef>
                        <a:spcPct val="0"/>
                      </a:spcBef>
                      <a:spcAft>
                        <a:spcPts val="0"/>
                      </a:spcAft>
                      <a:buClr>
                        <a:srgbClr val="4D3569"/>
                      </a:buClr>
                      <a:buFont typeface="Wingdings" charset="2"/>
                      <a:buChar char="Ø"/>
                      <a:defRPr/>
                    </a:pP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</a:t>
                    </a:r>
                    <a:r>
                      <a:rPr lang="en-US" sz="1800" kern="0" dirty="0" err="1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Elektro-Desintegration</a:t>
                    </a: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in </a:t>
                    </a:r>
                    <a:r>
                      <a:rPr lang="en-US" sz="1800" kern="0" dirty="0" err="1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ed-Streuung</a:t>
                    </a:r>
                    <a:endPara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endParaRPr>
                  </a:p>
                  <a:p>
                    <a:pPr algn="l" defTabSz="871538" fontAlgn="base">
                      <a:spcBef>
                        <a:spcPct val="0"/>
                      </a:spcBef>
                      <a:spcAft>
                        <a:spcPts val="0"/>
                      </a:spcAft>
                      <a:buClr>
                        <a:srgbClr val="4D3569"/>
                      </a:buClr>
                      <a:defRPr/>
                    </a:pP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  </a:t>
                    </a: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</a:rPr>
                      <a:t> </a:t>
                    </a:r>
                    <a:r>
                      <a:rPr lang="de-DE" sz="1800" kern="0" dirty="0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  <a:sym typeface="Wingdings"/>
                      </a:rPr>
                      <a:t> erlaubt Reduktion der </a:t>
                    </a:r>
                    <a:r>
                      <a:rPr lang="de-DE" sz="1800" kern="0" dirty="0" err="1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  <a:sym typeface="Wingdings"/>
                      </a:rPr>
                      <a:t>hadronischen</a:t>
                    </a:r>
                    <a:endParaRPr lang="de-DE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endParaRPr>
                  </a:p>
                  <a:p>
                    <a:pPr algn="l" defTabSz="871538" fontAlgn="base">
                      <a:spcBef>
                        <a:spcPct val="0"/>
                      </a:spcBef>
                      <a:spcAft>
                        <a:spcPts val="600"/>
                      </a:spcAft>
                      <a:buClr>
                        <a:srgbClr val="4D3569"/>
                      </a:buClr>
                      <a:defRPr/>
                    </a:pPr>
                    <a:r>
                      <a:rPr lang="de-DE" sz="1800" kern="0" dirty="0" smtClean="0">
                        <a:solidFill>
                          <a:srgbClr val="000090"/>
                        </a:solidFill>
                        <a:latin typeface="Calibri"/>
                        <a:ea typeface="Lucida Grande"/>
                        <a:cs typeface="Calibri"/>
                        <a:sym typeface="Wingdings"/>
                      </a:rPr>
                      <a:t>         Korrekturen in PSI-Messungen</a:t>
                    </a:r>
                    <a:endParaRPr lang="en-US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</a:endParaRPr>
                  </a:p>
                  <a:p>
                    <a:pPr algn="l" defTabSz="871538" fontAlgn="base">
                      <a:spcBef>
                        <a:spcPct val="0"/>
                      </a:spcBef>
                      <a:spcAft>
                        <a:spcPts val="0"/>
                      </a:spcAft>
                      <a:buClr>
                        <a:srgbClr val="4D3569"/>
                      </a:buClr>
                      <a:buFont typeface="Wingdings" charset="2"/>
                      <a:buChar char="Ø"/>
                      <a:defRPr/>
                    </a:pP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ISR- </a:t>
                    </a:r>
                    <a:r>
                      <a:rPr lang="en-US" sz="1800" kern="0" dirty="0" err="1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Methode</a:t>
                    </a: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in </a:t>
                    </a:r>
                    <a:r>
                      <a:rPr lang="en-US" sz="1800" kern="0" dirty="0" err="1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ep-Streuung</a:t>
                    </a:r>
                    <a:r>
                      <a:rPr lang="en-US" sz="1800" kern="0" dirty="0" smtClean="0">
                        <a:solidFill>
                          <a:srgbClr val="C90913"/>
                        </a:solidFill>
                        <a:latin typeface="Calibri"/>
                        <a:ea typeface="Lucida Grande"/>
                        <a:cs typeface="Calibri"/>
                      </a:rPr>
                      <a:t> (2013/14)</a:t>
                    </a:r>
                  </a:p>
                  <a:p>
                    <a:pPr algn="l" defTabSz="871538" fontAlgn="base">
                      <a:spcBef>
                        <a:spcPct val="0"/>
                      </a:spcBef>
                      <a:spcAft>
                        <a:spcPts val="600"/>
                      </a:spcAft>
                      <a:buClr>
                        <a:srgbClr val="4D3569"/>
                      </a:buClr>
                      <a:defRPr/>
                    </a:pP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   </a:t>
                    </a:r>
                    <a:r>
                      <a:rPr lang="de-DE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  <a:sym typeface="Wingdings"/>
                      </a:rPr>
                      <a:t> Zugang zu Q</a:t>
                    </a:r>
                    <a:r>
                      <a:rPr lang="de-DE" sz="1800" kern="0" baseline="3000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  <a:sym typeface="Wingdings"/>
                      </a:rPr>
                      <a:t>2</a:t>
                    </a:r>
                    <a:r>
                      <a:rPr lang="de-DE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  <a:sym typeface="Wingdings"/>
                      </a:rPr>
                      <a:t>-Werten</a:t>
                    </a: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</a:t>
                    </a:r>
                    <a:r>
                      <a:rPr lang="en-US" sz="1800" kern="0" dirty="0" err="1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bis</a:t>
                    </a: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10</a:t>
                    </a:r>
                    <a:r>
                      <a:rPr lang="en-US" sz="1800" kern="0" baseline="3000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-4</a:t>
                    </a: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GeV</a:t>
                    </a:r>
                    <a:r>
                      <a:rPr lang="en-US" sz="1800" kern="0" baseline="3000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2</a:t>
                    </a: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 </a:t>
                    </a:r>
                  </a:p>
                  <a:p>
                    <a:pPr algn="l" defTabSz="871538" fontAlgn="base">
                      <a:spcBef>
                        <a:spcPct val="0"/>
                      </a:spcBef>
                      <a:spcAft>
                        <a:spcPts val="0"/>
                      </a:spcAft>
                      <a:buClr>
                        <a:srgbClr val="4D3569"/>
                      </a:buClr>
                      <a:buFont typeface="Wingdings" charset="2"/>
                      <a:buChar char="Ø"/>
                      <a:defRPr/>
                    </a:pP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</a:t>
                    </a:r>
                    <a:r>
                      <a:rPr lang="en-US" sz="1800" kern="0" dirty="0" err="1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Neue</a:t>
                    </a: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</a:t>
                    </a:r>
                    <a:r>
                      <a:rPr lang="en-US" sz="1800" kern="0" dirty="0" err="1" smtClean="0">
                        <a:solidFill>
                          <a:srgbClr val="B50000"/>
                        </a:solidFill>
                        <a:latin typeface="Calibri"/>
                        <a:cs typeface="Calibri"/>
                      </a:rPr>
                      <a:t>ep-Messung</a:t>
                    </a:r>
                    <a:r>
                      <a:rPr lang="en-US" sz="1800" kern="0" dirty="0" smtClean="0">
                        <a:solidFill>
                          <a:srgbClr val="B50000"/>
                        </a:solidFill>
                        <a:latin typeface="Calibri"/>
                        <a:cs typeface="Calibri"/>
                      </a:rPr>
                      <a:t> </a:t>
                    </a:r>
                    <a:r>
                      <a:rPr lang="en-US" sz="1800" kern="0" dirty="0" err="1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bei</a:t>
                    </a:r>
                    <a:r>
                      <a:rPr lang="en-US" sz="1800" kern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rPr>
                      <a:t> MAMI-C (2015)</a:t>
                    </a:r>
                  </a:p>
                </p:txBody>
              </p:sp>
            </p:grpSp>
            <p:pic>
              <p:nvPicPr>
                <p:cNvPr id="13" name="Bild 12" descr="Bildschirmfoto 2015-01-08 um 08.57.36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838700" y="3376082"/>
                  <a:ext cx="4115009" cy="2741083"/>
                </a:xfrm>
                <a:prstGeom prst="rect">
                  <a:avLst/>
                </a:prstGeom>
              </p:spPr>
            </p:pic>
          </p:grpSp>
          <p:sp>
            <p:nvSpPr>
              <p:cNvPr id="15" name="Textfeld 14"/>
              <p:cNvSpPr txBox="1"/>
              <p:nvPr/>
            </p:nvSpPr>
            <p:spPr>
              <a:xfrm>
                <a:off x="5516211" y="4974171"/>
                <a:ext cx="10056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008000"/>
                    </a:solidFill>
                    <a:latin typeface="Calibri"/>
                    <a:cs typeface="Calibri"/>
                  </a:rPr>
                  <a:t>MAMI '14</a:t>
                </a:r>
                <a:endParaRPr lang="en-GB" sz="1600" dirty="0">
                  <a:solidFill>
                    <a:srgbClr val="008000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21" name="Gerade Verbindung mit Pfeil 20"/>
            <p:cNvCxnSpPr/>
            <p:nvPr/>
          </p:nvCxnSpPr>
          <p:spPr bwMode="auto">
            <a:xfrm rot="10800000">
              <a:off x="3788565" y="3658675"/>
              <a:ext cx="984519" cy="3159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6" y="1044363"/>
            <a:ext cx="3221843" cy="28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8813" y="201613"/>
            <a:ext cx="3617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MAGIX @ MESA</a:t>
            </a:r>
            <a:endParaRPr lang="en-US" sz="3600" i="1" dirty="0"/>
          </a:p>
        </p:txBody>
      </p:sp>
      <p:pic>
        <p:nvPicPr>
          <p:cNvPr id="6" name="Bild 5" descr="GEpGM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27316" y="2531486"/>
            <a:ext cx="4749518" cy="3481322"/>
          </a:xfrm>
          <a:prstGeom prst="rect">
            <a:avLst/>
          </a:prstGeom>
        </p:spPr>
      </p:pic>
      <p:cxnSp>
        <p:nvCxnSpPr>
          <p:cNvPr id="5" name="Gerade Verbindung mit Pfeil 10"/>
          <p:cNvCxnSpPr/>
          <p:nvPr/>
        </p:nvCxnSpPr>
        <p:spPr>
          <a:xfrm rot="5400000">
            <a:off x="2117081" y="1859989"/>
            <a:ext cx="753679" cy="216822"/>
          </a:xfrm>
          <a:prstGeom prst="straightConnector1">
            <a:avLst/>
          </a:prstGeom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11"/>
          <p:cNvSpPr txBox="1"/>
          <p:nvPr/>
        </p:nvSpPr>
        <p:spPr>
          <a:xfrm>
            <a:off x="1539009" y="1044189"/>
            <a:ext cx="251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windowless</a:t>
            </a:r>
          </a:p>
          <a:p>
            <a:pPr algn="ctr"/>
            <a:r>
              <a:rPr lang="en-US" sz="1600" dirty="0" smtClean="0">
                <a:latin typeface="Calibri"/>
                <a:cs typeface="Calibri"/>
              </a:rPr>
              <a:t>pseudo-internal gas</a:t>
            </a:r>
          </a:p>
          <a:p>
            <a:pPr algn="l"/>
            <a:r>
              <a:rPr lang="en-US" sz="1600" dirty="0" smtClean="0">
                <a:latin typeface="Calibri"/>
                <a:cs typeface="Calibri"/>
              </a:rPr>
              <a:t>        target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3867" y="79189"/>
            <a:ext cx="2050233" cy="6300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273160" y="4250723"/>
            <a:ext cx="3993401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Hochauflösende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Spektrometer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:</a:t>
            </a:r>
          </a:p>
          <a:p>
            <a:pPr algn="l">
              <a:buClr>
                <a:srgbClr val="0000FF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Doppelarm</a:t>
            </a: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Clr>
                <a:srgbClr val="0000FF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Kompaktes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Design</a:t>
            </a:r>
          </a:p>
          <a:p>
            <a:pPr algn="l">
              <a:buClr>
                <a:srgbClr val="0000FF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Impulsauflösung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: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Δp/p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&lt; 10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</a:p>
          <a:p>
            <a:pPr algn="l">
              <a:spcAft>
                <a:spcPts val="0"/>
              </a:spcAft>
              <a:buClr>
                <a:srgbClr val="0000FF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Akzeptanz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: ±50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mrad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600"/>
              </a:spcAft>
              <a:buClr>
                <a:srgbClr val="0000FF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GEM-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basierte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Fokalebenen-Detektoren</a:t>
            </a: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spcAft>
                <a:spcPts val="600"/>
              </a:spcAft>
              <a:buClr>
                <a:srgbClr val="0000FF"/>
              </a:buClr>
            </a:pP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Clr>
                <a:srgbClr val="0000FF"/>
              </a:buClr>
            </a:pP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721109" y="2531936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Calibri"/>
                <a:cs typeface="Calibri"/>
              </a:rPr>
              <a:t>MESA </a:t>
            </a:r>
            <a:r>
              <a:rPr lang="en-GB" sz="1400" dirty="0" err="1" smtClean="0">
                <a:solidFill>
                  <a:srgbClr val="FF0000"/>
                </a:solidFill>
                <a:latin typeface="Calibri"/>
                <a:cs typeface="Calibri"/>
              </a:rPr>
              <a:t>projezierte</a:t>
            </a:r>
            <a:r>
              <a:rPr lang="en-GB" sz="1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GB" sz="1400" dirty="0" err="1" smtClean="0">
                <a:solidFill>
                  <a:srgbClr val="FF0000"/>
                </a:solidFill>
                <a:latin typeface="Calibri"/>
                <a:cs typeface="Calibri"/>
              </a:rPr>
              <a:t>Fehler</a:t>
            </a:r>
            <a:endParaRPr lang="en-GB"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620680" y="1530556"/>
            <a:ext cx="2198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100" b="1" dirty="0" smtClean="0">
                <a:latin typeface="Calibri"/>
                <a:cs typeface="Calibri"/>
              </a:rPr>
              <a:t>Simulation</a:t>
            </a:r>
            <a:r>
              <a:rPr lang="en-GB" sz="1100" dirty="0" smtClean="0">
                <a:latin typeface="Calibri"/>
                <a:cs typeface="Calibri"/>
              </a:rPr>
              <a:t>:</a:t>
            </a:r>
          </a:p>
          <a:p>
            <a:pPr algn="l">
              <a:buFont typeface="Arial"/>
              <a:buChar char="•"/>
            </a:pPr>
            <a:r>
              <a:rPr lang="en-GB" sz="1100" dirty="0" smtClean="0">
                <a:latin typeface="Calibri"/>
                <a:cs typeface="Calibri"/>
              </a:rPr>
              <a:t> </a:t>
            </a:r>
            <a:r>
              <a:rPr lang="en-GB" sz="1100" dirty="0" err="1" smtClean="0">
                <a:latin typeface="Calibri"/>
                <a:cs typeface="Calibri"/>
              </a:rPr>
              <a:t>Polarisiertes</a:t>
            </a:r>
            <a:r>
              <a:rPr lang="en-GB" sz="1100" dirty="0" smtClean="0">
                <a:latin typeface="Calibri"/>
                <a:cs typeface="Calibri"/>
              </a:rPr>
              <a:t> Target, 3 </a:t>
            </a:r>
            <a:r>
              <a:rPr lang="en-GB" sz="1100" dirty="0" err="1" smtClean="0">
                <a:latin typeface="Calibri"/>
                <a:cs typeface="Calibri"/>
              </a:rPr>
              <a:t>x</a:t>
            </a:r>
            <a:r>
              <a:rPr lang="en-GB" sz="1100" dirty="0" smtClean="0">
                <a:latin typeface="Calibri"/>
                <a:cs typeface="Calibri"/>
              </a:rPr>
              <a:t> 10</a:t>
            </a:r>
            <a:r>
              <a:rPr lang="en-GB" sz="1100" baseline="30000" dirty="0" smtClean="0">
                <a:latin typeface="Calibri"/>
                <a:cs typeface="Calibri"/>
              </a:rPr>
              <a:t>15</a:t>
            </a:r>
            <a:r>
              <a:rPr lang="en-GB" sz="1100" dirty="0" smtClean="0">
                <a:latin typeface="Calibri"/>
                <a:cs typeface="Calibri"/>
              </a:rPr>
              <a:t> / cm</a:t>
            </a:r>
            <a:r>
              <a:rPr lang="en-GB" sz="1100" baseline="30000" dirty="0" smtClean="0">
                <a:latin typeface="Calibri"/>
                <a:cs typeface="Calibri"/>
              </a:rPr>
              <a:t>2</a:t>
            </a:r>
          </a:p>
          <a:p>
            <a:pPr algn="l">
              <a:buFont typeface="Arial"/>
              <a:buChar char="•"/>
            </a:pPr>
            <a:r>
              <a:rPr lang="en-GB" sz="1100" dirty="0" smtClean="0">
                <a:latin typeface="Calibri"/>
                <a:cs typeface="Calibri"/>
              </a:rPr>
              <a:t> 80% Polarisation</a:t>
            </a:r>
          </a:p>
          <a:p>
            <a:pPr algn="l">
              <a:buFont typeface="Arial"/>
              <a:buChar char="•"/>
            </a:pPr>
            <a:r>
              <a:rPr lang="en-GB" sz="1100" dirty="0" smtClean="0">
                <a:latin typeface="Calibri"/>
                <a:cs typeface="Calibri"/>
              </a:rPr>
              <a:t> 1mA </a:t>
            </a:r>
            <a:r>
              <a:rPr lang="en-GB" sz="1100" dirty="0" err="1" smtClean="0">
                <a:latin typeface="Calibri"/>
                <a:cs typeface="Calibri"/>
              </a:rPr>
              <a:t>Strahlstrom</a:t>
            </a:r>
            <a:r>
              <a:rPr lang="en-GB" sz="1100" dirty="0" smtClean="0">
                <a:latin typeface="Calibri"/>
                <a:cs typeface="Calibri"/>
              </a:rPr>
              <a:t>, 105 </a:t>
            </a:r>
            <a:r>
              <a:rPr lang="en-GB" sz="1100" dirty="0" err="1" smtClean="0">
                <a:latin typeface="Calibri"/>
                <a:cs typeface="Calibri"/>
              </a:rPr>
              <a:t>MeV</a:t>
            </a:r>
            <a:endParaRPr lang="en-GB" sz="1100" dirty="0" smtClean="0"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100" dirty="0" smtClean="0">
                <a:latin typeface="Calibri"/>
                <a:cs typeface="Calibri"/>
              </a:rPr>
              <a:t> </a:t>
            </a:r>
            <a:r>
              <a:rPr lang="en-GB" sz="1100" dirty="0" err="1" smtClean="0">
                <a:latin typeface="Calibri"/>
                <a:cs typeface="Calibri"/>
              </a:rPr>
              <a:t>Luminosität</a:t>
            </a:r>
            <a:r>
              <a:rPr lang="en-GB" sz="1100" dirty="0" smtClean="0">
                <a:latin typeface="Calibri"/>
                <a:cs typeface="Calibri"/>
              </a:rPr>
              <a:t> 10</a:t>
            </a:r>
            <a:r>
              <a:rPr lang="en-GB" sz="1100" baseline="30000" dirty="0" smtClean="0">
                <a:latin typeface="Calibri"/>
                <a:cs typeface="Calibri"/>
              </a:rPr>
              <a:t>35</a:t>
            </a:r>
            <a:r>
              <a:rPr lang="en-GB" sz="1100" dirty="0" smtClean="0">
                <a:latin typeface="Calibri"/>
                <a:cs typeface="Calibri"/>
              </a:rPr>
              <a:t> / cm</a:t>
            </a:r>
            <a:r>
              <a:rPr lang="en-GB" sz="1100" baseline="30000" dirty="0" smtClean="0">
                <a:latin typeface="Calibri"/>
                <a:cs typeface="Calibri"/>
              </a:rPr>
              <a:t>2</a:t>
            </a:r>
            <a:r>
              <a:rPr lang="en-GB" sz="1100" dirty="0" smtClean="0">
                <a:latin typeface="Calibri"/>
                <a:cs typeface="Calibri"/>
              </a:rPr>
              <a:t> </a:t>
            </a:r>
            <a:r>
              <a:rPr lang="en-GB" sz="1100" dirty="0" err="1" smtClean="0">
                <a:latin typeface="Calibri"/>
                <a:cs typeface="Calibri"/>
              </a:rPr>
              <a:t>s</a:t>
            </a:r>
            <a:endParaRPr lang="en-GB" sz="1100" dirty="0">
              <a:latin typeface="Calibri"/>
              <a:cs typeface="Calibri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V="1">
            <a:off x="273417" y="3174898"/>
            <a:ext cx="864347" cy="44095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181226" y="3448294"/>
            <a:ext cx="1028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1mA </a:t>
            </a:r>
          </a:p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ERL-</a:t>
            </a:r>
            <a:r>
              <a:rPr lang="en-GB" sz="1600" dirty="0" err="1" smtClean="0">
                <a:solidFill>
                  <a:srgbClr val="B50000"/>
                </a:solidFill>
                <a:latin typeface="Calibri"/>
                <a:cs typeface="Calibri"/>
              </a:rPr>
              <a:t>Strahl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5376" y="2433372"/>
            <a:ext cx="6614157" cy="3736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Hadron-Struktur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</a:t>
            </a: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Physik</a:t>
            </a: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bei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Crystal Ball / Taps</a:t>
            </a:r>
            <a:endParaRPr lang="en-US" sz="2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baseline="-25000" dirty="0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453" y="588493"/>
            <a:ext cx="1846013" cy="1212215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Bildschirmfoto 2015-01-07 um 10.58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036" y="1607830"/>
            <a:ext cx="3288347" cy="177894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5155" y="112493"/>
            <a:ext cx="62449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Polarisierbarkeiten</a:t>
            </a:r>
            <a:r>
              <a:rPr lang="en-US" sz="3600" i="1" dirty="0" smtClean="0"/>
              <a:t> des Protons</a:t>
            </a:r>
            <a:endParaRPr lang="en-US" sz="3600" i="1" dirty="0"/>
          </a:p>
        </p:txBody>
      </p:sp>
      <p:sp>
        <p:nvSpPr>
          <p:cNvPr id="4" name="Rechteck 3"/>
          <p:cNvSpPr/>
          <p:nvPr/>
        </p:nvSpPr>
        <p:spPr>
          <a:xfrm>
            <a:off x="463770" y="885497"/>
            <a:ext cx="8256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Fundamentale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Größen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von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Hadronen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,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sensitiver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Test von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Theorien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(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Disp.relat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., CHPT)</a:t>
            </a:r>
          </a:p>
          <a:p>
            <a:pPr algn="l">
              <a:spcAft>
                <a:spcPts val="120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Reaktion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des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Nukleons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unter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Einfluss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eines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EM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Feldes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de-DE" sz="18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&lt;--&gt;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Compton-Streuung</a:t>
            </a:r>
            <a:endParaRPr lang="de-DE" sz="1800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6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Elektrische Polarisierbarkeit: α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</a:t>
            </a:r>
          </a:p>
          <a:p>
            <a:pPr algn="l">
              <a:spcAft>
                <a:spcPts val="6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Magnetische Polarisierbarkeit: β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</a:p>
          <a:p>
            <a:pPr algn="l">
              <a:spcAft>
                <a:spcPts val="12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Spin-Polarisierbarkeiten: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E1E1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M1E2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E1M2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endParaRPr lang="de-DE" sz="1800" b="1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Bildschirmfoto 2015-01-07 um 10.58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036" y="1607830"/>
            <a:ext cx="3288347" cy="177894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75155" y="112493"/>
            <a:ext cx="62449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Polarisierbarkeiten</a:t>
            </a:r>
            <a:r>
              <a:rPr lang="en-US" sz="3600" i="1" dirty="0" smtClean="0"/>
              <a:t> des Protons</a:t>
            </a:r>
            <a:endParaRPr lang="en-US" sz="3600" i="1" dirty="0"/>
          </a:p>
        </p:txBody>
      </p:sp>
      <p:sp>
        <p:nvSpPr>
          <p:cNvPr id="4" name="Rechteck 3"/>
          <p:cNvSpPr/>
          <p:nvPr/>
        </p:nvSpPr>
        <p:spPr>
          <a:xfrm>
            <a:off x="463770" y="885497"/>
            <a:ext cx="825699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Fundamentale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Größen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von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Hadronen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,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sensitiver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Test von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Theorien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(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Disp.relat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., CHPT)</a:t>
            </a:r>
          </a:p>
          <a:p>
            <a:pPr algn="l">
              <a:spcAft>
                <a:spcPts val="120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Reaktion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des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Nukleons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unter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Einfluss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eines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EM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Feldes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de-DE" sz="18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&lt;--&gt;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Compton-Streuung</a:t>
            </a:r>
            <a:endParaRPr lang="de-DE" sz="1800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6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Elektrische Polarisierbarkeit: α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</a:t>
            </a:r>
          </a:p>
          <a:p>
            <a:pPr algn="l">
              <a:spcAft>
                <a:spcPts val="6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Magnetische Polarisierbarkeit: β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</a:p>
          <a:p>
            <a:pPr algn="l">
              <a:spcAft>
                <a:spcPts val="12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Spin-Polarisierbarkeiten: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E1E1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M1E2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E1M2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endParaRPr lang="de-DE" sz="1800" b="1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</p:txBody>
      </p:sp>
      <p:grpSp>
        <p:nvGrpSpPr>
          <p:cNvPr id="2" name="Gruppierung 13"/>
          <p:cNvGrpSpPr/>
          <p:nvPr/>
        </p:nvGrpSpPr>
        <p:grpSpPr>
          <a:xfrm>
            <a:off x="460285" y="2836939"/>
            <a:ext cx="8351218" cy="3812519"/>
            <a:chOff x="460285" y="2836939"/>
            <a:chExt cx="8351218" cy="3812519"/>
          </a:xfrm>
        </p:grpSpPr>
        <p:grpSp>
          <p:nvGrpSpPr>
            <p:cNvPr id="5" name="Gruppierung 11"/>
            <p:cNvGrpSpPr/>
            <p:nvPr/>
          </p:nvGrpSpPr>
          <p:grpSpPr>
            <a:xfrm>
              <a:off x="758268" y="3280931"/>
              <a:ext cx="8053235" cy="3368527"/>
              <a:chOff x="758268" y="3280931"/>
              <a:chExt cx="8053235" cy="3368527"/>
            </a:xfrm>
          </p:grpSpPr>
          <p:pic>
            <p:nvPicPr>
              <p:cNvPr id="7" name="Bild 6" descr="Bildschirmfoto 2015-01-07 um 11.18.20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268" y="3280931"/>
                <a:ext cx="3426034" cy="3001623"/>
              </a:xfrm>
              <a:prstGeom prst="rect">
                <a:avLst/>
              </a:prstGeom>
            </p:spPr>
          </p:pic>
          <p:pic>
            <p:nvPicPr>
              <p:cNvPr id="8" name="Bild 7" descr="Bildschirmfoto 2015-01-07 um 11.31.21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6371" y="3679844"/>
                <a:ext cx="3810411" cy="2271413"/>
              </a:xfrm>
              <a:prstGeom prst="rect">
                <a:avLst/>
              </a:prstGeom>
            </p:spPr>
          </p:pic>
          <p:sp>
            <p:nvSpPr>
              <p:cNvPr id="9" name="Rechteck 8"/>
              <p:cNvSpPr/>
              <p:nvPr/>
            </p:nvSpPr>
            <p:spPr>
              <a:xfrm>
                <a:off x="5770486" y="6249348"/>
                <a:ext cx="3041017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r>
                  <a:rPr lang="de-DE" b="1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Mehr Statistik  Upgrade!</a:t>
                </a:r>
                <a:endParaRPr lang="en-GB" dirty="0">
                  <a:solidFill>
                    <a:srgbClr val="B50000"/>
                  </a:solidFill>
                </a:endParaRPr>
              </a:p>
            </p:txBody>
          </p:sp>
          <p:pic>
            <p:nvPicPr>
              <p:cNvPr id="10" name="Bild 9" descr="Bildschirmfoto 2015-01-07 um 17.13.04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95439" y="3386412"/>
                <a:ext cx="2980010" cy="391127"/>
              </a:xfrm>
              <a:prstGeom prst="rect">
                <a:avLst/>
              </a:prstGeom>
            </p:spPr>
          </p:pic>
          <p:sp>
            <p:nvSpPr>
              <p:cNvPr id="11" name="TextBox 21"/>
              <p:cNvSpPr txBox="1"/>
              <p:nvPr/>
            </p:nvSpPr>
            <p:spPr>
              <a:xfrm>
                <a:off x="5500216" y="5940721"/>
                <a:ext cx="3026972" cy="276999"/>
              </a:xfrm>
              <a:prstGeom prst="rect">
                <a:avLst/>
              </a:prstGeom>
              <a:noFill/>
              <a:effectLst>
                <a:outerShdw blurRad="152400" dist="38100" dir="2700000">
                  <a:srgbClr val="000000">
                    <a:alpha val="16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0" dirty="0" smtClean="0">
                    <a:solidFill>
                      <a:srgbClr val="D00C0C"/>
                    </a:solidFill>
                    <a:latin typeface="Courier"/>
                    <a:cs typeface="Courier"/>
                  </a:rPr>
                  <a:t>[A2] submitted to PRL14</a:t>
                </a:r>
              </a:p>
            </p:txBody>
          </p:sp>
        </p:grpSp>
        <p:sp>
          <p:nvSpPr>
            <p:cNvPr id="13" name="Rechteck 12"/>
            <p:cNvSpPr/>
            <p:nvPr/>
          </p:nvSpPr>
          <p:spPr>
            <a:xfrm>
              <a:off x="460285" y="2836939"/>
              <a:ext cx="60487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Aft>
                  <a:spcPts val="0"/>
                </a:spcAft>
                <a:buClr>
                  <a:srgbClr val="000090"/>
                </a:buClr>
              </a:pPr>
              <a:r>
                <a:rPr lang="de-DE" sz="1800" b="1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Experimentell: </a:t>
              </a:r>
              <a:r>
                <a:rPr lang="de-DE" sz="1800" b="1" dirty="0" err="1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Doppelpolarisations</a:t>
              </a:r>
              <a:r>
                <a:rPr lang="de-DE" sz="1800" b="1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 – </a:t>
              </a:r>
              <a:r>
                <a:rPr lang="de-DE" sz="1800" b="1" dirty="0" err="1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Variabl</a:t>
              </a:r>
              <a:r>
                <a:rPr lang="de-DE" sz="1800" b="1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. Σ</a:t>
              </a:r>
              <a:r>
                <a:rPr lang="de-DE" sz="1800" b="1" baseline="-25000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3</a:t>
              </a:r>
              <a:r>
                <a:rPr lang="de-DE" sz="1800" b="1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, Σ</a:t>
              </a:r>
              <a:r>
                <a:rPr lang="de-DE" sz="1800" b="1" baseline="-25000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2x</a:t>
              </a:r>
              <a:r>
                <a:rPr lang="de-DE" sz="1800" b="1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, Σ</a:t>
              </a:r>
              <a:r>
                <a:rPr lang="de-DE" sz="1800" b="1" baseline="-25000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2z</a:t>
              </a:r>
              <a:endParaRPr lang="en-GB" sz="1800" b="1" dirty="0" smtClean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5155" y="112493"/>
            <a:ext cx="58951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Upgrades Crystal Ball / TAPS</a:t>
            </a:r>
            <a:endParaRPr lang="en-US" sz="3600" i="1" dirty="0"/>
          </a:p>
        </p:txBody>
      </p:sp>
      <p:pic>
        <p:nvPicPr>
          <p:cNvPr id="10" name="Bild 9" descr="Bildschirmfoto 2015-01-07 um 13.17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1" y="3562045"/>
            <a:ext cx="3988925" cy="2581069"/>
          </a:xfrm>
          <a:prstGeom prst="rect">
            <a:avLst/>
          </a:prstGeom>
        </p:spPr>
      </p:pic>
      <p:pic>
        <p:nvPicPr>
          <p:cNvPr id="11" name="Bild 10" descr="Bildschirmfoto 2014-09-26 um 09.14.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444" y="4118598"/>
            <a:ext cx="3177222" cy="191749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616888" y="385081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Neuer</a:t>
            </a:r>
            <a:r>
              <a:rPr lang="en-GB" sz="1400" dirty="0" smtClean="0">
                <a:solidFill>
                  <a:srgbClr val="000090"/>
                </a:solidFill>
                <a:latin typeface="Calibri"/>
                <a:cs typeface="Calibri"/>
              </a:rPr>
              <a:t> Endpoint Tagger</a:t>
            </a:r>
            <a:endParaRPr lang="en-GB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7488" y="608694"/>
            <a:ext cx="8256991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de-DE" sz="1800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Crystal Ball DAQ</a:t>
            </a:r>
            <a:endParaRPr lang="de-DE" sz="1800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600"/>
              </a:spcAft>
              <a:buClr>
                <a:srgbClr val="000090"/>
              </a:buClr>
            </a:pP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   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verbesserer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Trigger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, Faktor 4 höhere Rate</a:t>
            </a:r>
            <a:endParaRPr lang="de-DE" sz="1800" baseline="-25000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Detektor Kontrollsystem</a:t>
            </a:r>
          </a:p>
          <a:p>
            <a:pPr algn="l">
              <a:spcAft>
                <a:spcPts val="600"/>
              </a:spcAft>
              <a:buClr>
                <a:srgbClr val="000090"/>
              </a:buClr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   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Neues HV Verteiler-System</a:t>
            </a:r>
          </a:p>
          <a:p>
            <a:pPr algn="l">
              <a:spcAft>
                <a:spcPts val="12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Pläne für 2015+: Upgrade des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Tagging-Spektrometers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!</a:t>
            </a:r>
          </a:p>
          <a:p>
            <a:pPr algn="l">
              <a:spcAft>
                <a:spcPts val="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Endpoint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tagging-Spektrometer</a:t>
            </a:r>
            <a:endParaRPr lang="de-DE" sz="1800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000090"/>
              </a:buClr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  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T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agging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</a:rPr>
              <a:t> von Bremsstrahlungs-Photonen 10–150 MeV </a:t>
            </a:r>
          </a:p>
          <a:p>
            <a:pPr algn="l">
              <a:spcAft>
                <a:spcPts val="0"/>
              </a:spcAft>
              <a:buClr>
                <a:srgbClr val="000090"/>
              </a:buClr>
            </a:pP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</a:rPr>
              <a:t>    unterhalb der e Strahl-Energie</a:t>
            </a:r>
            <a:r>
              <a:rPr lang="de-DE" sz="18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   </a:t>
            </a:r>
          </a:p>
          <a:p>
            <a:pPr algn="l">
              <a:spcAft>
                <a:spcPts val="1200"/>
              </a:spcAft>
              <a:buClr>
                <a:srgbClr val="000090"/>
              </a:buClr>
            </a:pPr>
            <a:r>
              <a:rPr lang="de-DE" sz="1800" b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    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5925164" y="928104"/>
            <a:ext cx="2883034" cy="2767018"/>
            <a:chOff x="5925164" y="928104"/>
            <a:chExt cx="2883034" cy="2767018"/>
          </a:xfrm>
        </p:grpSpPr>
        <p:pic>
          <p:nvPicPr>
            <p:cNvPr id="7" name="Bild 6" descr="Bildschirmfoto 2015-01-07 um 18.16.0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164" y="928104"/>
              <a:ext cx="2643442" cy="2767018"/>
            </a:xfrm>
            <a:prstGeom prst="rect">
              <a:avLst/>
            </a:prstGeom>
          </p:spPr>
        </p:pic>
        <p:sp>
          <p:nvSpPr>
            <p:cNvPr id="8" name="Freihandform 7"/>
            <p:cNvSpPr/>
            <p:nvPr/>
          </p:nvSpPr>
          <p:spPr bwMode="auto">
            <a:xfrm>
              <a:off x="8360461" y="2352826"/>
              <a:ext cx="447737" cy="1278179"/>
            </a:xfrm>
            <a:custGeom>
              <a:avLst/>
              <a:gdLst>
                <a:gd name="connsiteX0" fmla="*/ 203517 w 447737"/>
                <a:gd name="connsiteY0" fmla="*/ 0 h 1278179"/>
                <a:gd name="connsiteX1" fmla="*/ 146532 w 447737"/>
                <a:gd name="connsiteY1" fmla="*/ 81413 h 1278179"/>
                <a:gd name="connsiteX2" fmla="*/ 105829 w 447737"/>
                <a:gd name="connsiteY2" fmla="*/ 130261 h 1278179"/>
                <a:gd name="connsiteX3" fmla="*/ 122110 w 447737"/>
                <a:gd name="connsiteY3" fmla="*/ 276803 h 1278179"/>
                <a:gd name="connsiteX4" fmla="*/ 317486 w 447737"/>
                <a:gd name="connsiteY4" fmla="*/ 814127 h 1278179"/>
                <a:gd name="connsiteX5" fmla="*/ 203517 w 447737"/>
                <a:gd name="connsiteY5" fmla="*/ 936246 h 1278179"/>
                <a:gd name="connsiteX6" fmla="*/ 0 w 447737"/>
                <a:gd name="connsiteY6" fmla="*/ 1172343 h 1278179"/>
                <a:gd name="connsiteX7" fmla="*/ 187235 w 447737"/>
                <a:gd name="connsiteY7" fmla="*/ 1278179 h 1278179"/>
                <a:gd name="connsiteX8" fmla="*/ 447737 w 447737"/>
                <a:gd name="connsiteY8" fmla="*/ 1017659 h 1278179"/>
                <a:gd name="connsiteX9" fmla="*/ 203517 w 447737"/>
                <a:gd name="connsiteY9" fmla="*/ 0 h 127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737" h="1278179">
                  <a:moveTo>
                    <a:pt x="203517" y="0"/>
                  </a:moveTo>
                  <a:lnTo>
                    <a:pt x="146532" y="81413"/>
                  </a:lnTo>
                  <a:lnTo>
                    <a:pt x="105829" y="130261"/>
                  </a:lnTo>
                  <a:lnTo>
                    <a:pt x="122110" y="276803"/>
                  </a:lnTo>
                  <a:lnTo>
                    <a:pt x="317486" y="814127"/>
                  </a:lnTo>
                  <a:lnTo>
                    <a:pt x="203517" y="936246"/>
                  </a:lnTo>
                  <a:lnTo>
                    <a:pt x="0" y="1172343"/>
                  </a:lnTo>
                  <a:lnTo>
                    <a:pt x="187235" y="1278179"/>
                  </a:lnTo>
                  <a:lnTo>
                    <a:pt x="447737" y="1017659"/>
                  </a:lnTo>
                  <a:lnTo>
                    <a:pt x="20351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3" name="Freihandform 12"/>
          <p:cNvSpPr/>
          <p:nvPr/>
        </p:nvSpPr>
        <p:spPr bwMode="auto">
          <a:xfrm>
            <a:off x="341908" y="2645912"/>
            <a:ext cx="8222070" cy="3492604"/>
          </a:xfrm>
          <a:custGeom>
            <a:avLst/>
            <a:gdLst>
              <a:gd name="connsiteX0" fmla="*/ 0 w 8222070"/>
              <a:gd name="connsiteY0" fmla="*/ 32565 h 3492604"/>
              <a:gd name="connsiteX1" fmla="*/ 252360 w 8222070"/>
              <a:gd name="connsiteY1" fmla="*/ 3492604 h 3492604"/>
              <a:gd name="connsiteX2" fmla="*/ 8173226 w 8222070"/>
              <a:gd name="connsiteY2" fmla="*/ 3484462 h 3492604"/>
              <a:gd name="connsiteX3" fmla="*/ 8222070 w 8222070"/>
              <a:gd name="connsiteY3" fmla="*/ 1180484 h 3492604"/>
              <a:gd name="connsiteX4" fmla="*/ 5446104 w 8222070"/>
              <a:gd name="connsiteY4" fmla="*/ 1066506 h 3492604"/>
              <a:gd name="connsiteX5" fmla="*/ 5340275 w 8222070"/>
              <a:gd name="connsiteY5" fmla="*/ 0 h 3492604"/>
              <a:gd name="connsiteX6" fmla="*/ 0 w 8222070"/>
              <a:gd name="connsiteY6" fmla="*/ 32565 h 349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2070" h="3492604">
                <a:moveTo>
                  <a:pt x="0" y="32565"/>
                </a:moveTo>
                <a:lnTo>
                  <a:pt x="252360" y="3492604"/>
                </a:lnTo>
                <a:lnTo>
                  <a:pt x="8173226" y="3484462"/>
                </a:lnTo>
                <a:lnTo>
                  <a:pt x="8222070" y="1180484"/>
                </a:lnTo>
                <a:lnTo>
                  <a:pt x="5446104" y="1066506"/>
                </a:lnTo>
                <a:lnTo>
                  <a:pt x="5340275" y="0"/>
                </a:lnTo>
                <a:lnTo>
                  <a:pt x="0" y="32565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Freihandform 13"/>
          <p:cNvSpPr/>
          <p:nvPr/>
        </p:nvSpPr>
        <p:spPr bwMode="auto">
          <a:xfrm>
            <a:off x="6715125" y="1120775"/>
            <a:ext cx="1527175" cy="441325"/>
          </a:xfrm>
          <a:custGeom>
            <a:avLst/>
            <a:gdLst>
              <a:gd name="connsiteX0" fmla="*/ 0 w 1527175"/>
              <a:gd name="connsiteY0" fmla="*/ 371475 h 441325"/>
              <a:gd name="connsiteX1" fmla="*/ 28575 w 1527175"/>
              <a:gd name="connsiteY1" fmla="*/ 415925 h 441325"/>
              <a:gd name="connsiteX2" fmla="*/ 53975 w 1527175"/>
              <a:gd name="connsiteY2" fmla="*/ 441325 h 441325"/>
              <a:gd name="connsiteX3" fmla="*/ 603250 w 1527175"/>
              <a:gd name="connsiteY3" fmla="*/ 358775 h 441325"/>
              <a:gd name="connsiteX4" fmla="*/ 1270000 w 1527175"/>
              <a:gd name="connsiteY4" fmla="*/ 225425 h 441325"/>
              <a:gd name="connsiteX5" fmla="*/ 1435100 w 1527175"/>
              <a:gd name="connsiteY5" fmla="*/ 209550 h 441325"/>
              <a:gd name="connsiteX6" fmla="*/ 1520825 w 1527175"/>
              <a:gd name="connsiteY6" fmla="*/ 196850 h 441325"/>
              <a:gd name="connsiteX7" fmla="*/ 1527175 w 1527175"/>
              <a:gd name="connsiteY7" fmla="*/ 155575 h 441325"/>
              <a:gd name="connsiteX8" fmla="*/ 673100 w 1527175"/>
              <a:gd name="connsiteY8" fmla="*/ 0 h 441325"/>
              <a:gd name="connsiteX9" fmla="*/ 50800 w 1527175"/>
              <a:gd name="connsiteY9" fmla="*/ 85725 h 441325"/>
              <a:gd name="connsiteX10" fmla="*/ 0 w 1527175"/>
              <a:gd name="connsiteY10" fmla="*/ 371475 h 4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175" h="441325">
                <a:moveTo>
                  <a:pt x="0" y="371475"/>
                </a:moveTo>
                <a:lnTo>
                  <a:pt x="28575" y="415925"/>
                </a:lnTo>
                <a:lnTo>
                  <a:pt x="53975" y="441325"/>
                </a:lnTo>
                <a:lnTo>
                  <a:pt x="603250" y="358775"/>
                </a:lnTo>
                <a:lnTo>
                  <a:pt x="1270000" y="225425"/>
                </a:lnTo>
                <a:lnTo>
                  <a:pt x="1435100" y="209550"/>
                </a:lnTo>
                <a:lnTo>
                  <a:pt x="1520825" y="196850"/>
                </a:lnTo>
                <a:lnTo>
                  <a:pt x="1527175" y="155575"/>
                </a:lnTo>
                <a:lnTo>
                  <a:pt x="673100" y="0"/>
                </a:lnTo>
                <a:lnTo>
                  <a:pt x="50800" y="85725"/>
                </a:lnTo>
                <a:lnTo>
                  <a:pt x="0" y="371475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8270875" y="1295400"/>
            <a:ext cx="339725" cy="336550"/>
          </a:xfrm>
          <a:custGeom>
            <a:avLst/>
            <a:gdLst>
              <a:gd name="connsiteX0" fmla="*/ 6350 w 339725"/>
              <a:gd name="connsiteY0" fmla="*/ 0 h 336550"/>
              <a:gd name="connsiteX1" fmla="*/ 0 w 339725"/>
              <a:gd name="connsiteY1" fmla="*/ 57150 h 336550"/>
              <a:gd name="connsiteX2" fmla="*/ 295275 w 339725"/>
              <a:gd name="connsiteY2" fmla="*/ 336550 h 336550"/>
              <a:gd name="connsiteX3" fmla="*/ 339725 w 339725"/>
              <a:gd name="connsiteY3" fmla="*/ 263525 h 336550"/>
              <a:gd name="connsiteX4" fmla="*/ 228600 w 339725"/>
              <a:gd name="connsiteY4" fmla="*/ 12700 h 336550"/>
              <a:gd name="connsiteX5" fmla="*/ 6350 w 339725"/>
              <a:gd name="connsiteY5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725" h="336550">
                <a:moveTo>
                  <a:pt x="6350" y="0"/>
                </a:moveTo>
                <a:lnTo>
                  <a:pt x="0" y="57150"/>
                </a:lnTo>
                <a:lnTo>
                  <a:pt x="295275" y="336550"/>
                </a:lnTo>
                <a:lnTo>
                  <a:pt x="339725" y="263525"/>
                </a:lnTo>
                <a:lnTo>
                  <a:pt x="228600" y="12700"/>
                </a:lnTo>
                <a:lnTo>
                  <a:pt x="6350" y="0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5155" y="112493"/>
            <a:ext cx="58951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Upgrades Crystal Ball / TAPS</a:t>
            </a:r>
            <a:endParaRPr lang="en-US" sz="3600" i="1" dirty="0"/>
          </a:p>
        </p:txBody>
      </p:sp>
      <p:pic>
        <p:nvPicPr>
          <p:cNvPr id="10" name="Bild 9" descr="Bildschirmfoto 2015-01-07 um 13.17.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1" y="3562045"/>
            <a:ext cx="3988925" cy="2581069"/>
          </a:xfrm>
          <a:prstGeom prst="rect">
            <a:avLst/>
          </a:prstGeom>
        </p:spPr>
      </p:pic>
      <p:pic>
        <p:nvPicPr>
          <p:cNvPr id="11" name="Bild 10" descr="Bildschirmfoto 2014-09-26 um 09.14.3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444" y="4118598"/>
            <a:ext cx="3177222" cy="191749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616888" y="3850819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0090"/>
                </a:solidFill>
                <a:latin typeface="Calibri"/>
                <a:cs typeface="Calibri"/>
              </a:rPr>
              <a:t>Neuer</a:t>
            </a:r>
            <a:r>
              <a:rPr lang="en-GB" sz="1400" dirty="0" smtClean="0">
                <a:solidFill>
                  <a:srgbClr val="000090"/>
                </a:solidFill>
                <a:latin typeface="Calibri"/>
                <a:cs typeface="Calibri"/>
              </a:rPr>
              <a:t> Endpoint Tagger</a:t>
            </a:r>
            <a:endParaRPr lang="en-GB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7488" y="608694"/>
            <a:ext cx="8256991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endParaRPr lang="de-DE" sz="1800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Crystal Ball DAQ</a:t>
            </a:r>
            <a:endParaRPr lang="de-DE" sz="1800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600"/>
              </a:spcAft>
              <a:buClr>
                <a:srgbClr val="000090"/>
              </a:buClr>
            </a:pP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   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verbesserer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Trigger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, Faktor 4 höhere Rate</a:t>
            </a:r>
            <a:endParaRPr lang="de-DE" sz="1800" baseline="-25000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Detektor Kontrollsystem</a:t>
            </a:r>
          </a:p>
          <a:p>
            <a:pPr algn="l">
              <a:spcAft>
                <a:spcPts val="600"/>
              </a:spcAft>
              <a:buClr>
                <a:srgbClr val="000090"/>
              </a:buClr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   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Neues HV Verteiler-System</a:t>
            </a:r>
          </a:p>
          <a:p>
            <a:pPr algn="l">
              <a:spcAft>
                <a:spcPts val="120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Pläne für 2015+: Upgrade des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Tagging-Spektrometers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!</a:t>
            </a:r>
          </a:p>
          <a:p>
            <a:pPr algn="l">
              <a:spcAft>
                <a:spcPts val="0"/>
              </a:spcAft>
              <a:buClr>
                <a:srgbClr val="000090"/>
              </a:buClr>
              <a:buFont typeface="Wingdings" charset="2"/>
              <a:buChar char="Ø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Endpoint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tagging-Spektrometer</a:t>
            </a:r>
            <a:endParaRPr lang="de-DE" sz="1800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000090"/>
              </a:buClr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  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T</a:t>
            </a:r>
            <a:r>
              <a:rPr lang="de-DE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agging</a:t>
            </a: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</a:rPr>
              <a:t> von Bremsstrahlungs-Photonen 10–150 MeV </a:t>
            </a:r>
          </a:p>
          <a:p>
            <a:pPr algn="l">
              <a:spcAft>
                <a:spcPts val="0"/>
              </a:spcAft>
              <a:buClr>
                <a:srgbClr val="000090"/>
              </a:buClr>
            </a:pPr>
            <a:r>
              <a:rPr lang="de-DE" sz="1800" dirty="0" smtClean="0">
                <a:solidFill>
                  <a:srgbClr val="000090"/>
                </a:solidFill>
                <a:latin typeface="Calibri"/>
                <a:cs typeface="Calibri"/>
              </a:rPr>
              <a:t>    unterhalb der e Strahl-Energie</a:t>
            </a:r>
            <a:r>
              <a:rPr lang="de-DE" sz="18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   </a:t>
            </a:r>
          </a:p>
          <a:p>
            <a:pPr algn="l">
              <a:spcAft>
                <a:spcPts val="1200"/>
              </a:spcAft>
              <a:buClr>
                <a:srgbClr val="000090"/>
              </a:buClr>
            </a:pPr>
            <a:r>
              <a:rPr lang="de-DE" sz="1800" b="1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    </a:t>
            </a:r>
          </a:p>
        </p:txBody>
      </p:sp>
      <p:grpSp>
        <p:nvGrpSpPr>
          <p:cNvPr id="4" name="Gruppierung 8"/>
          <p:cNvGrpSpPr/>
          <p:nvPr/>
        </p:nvGrpSpPr>
        <p:grpSpPr>
          <a:xfrm>
            <a:off x="5925164" y="928104"/>
            <a:ext cx="2883034" cy="2767018"/>
            <a:chOff x="5925164" y="928104"/>
            <a:chExt cx="2883034" cy="2767018"/>
          </a:xfrm>
        </p:grpSpPr>
        <p:pic>
          <p:nvPicPr>
            <p:cNvPr id="7" name="Bild 6" descr="Bildschirmfoto 2015-01-07 um 18.16.09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164" y="928104"/>
              <a:ext cx="2643442" cy="2767018"/>
            </a:xfrm>
            <a:prstGeom prst="rect">
              <a:avLst/>
            </a:prstGeom>
          </p:spPr>
        </p:pic>
        <p:sp>
          <p:nvSpPr>
            <p:cNvPr id="8" name="Freihandform 7"/>
            <p:cNvSpPr/>
            <p:nvPr/>
          </p:nvSpPr>
          <p:spPr bwMode="auto">
            <a:xfrm>
              <a:off x="8360461" y="2352826"/>
              <a:ext cx="447737" cy="1278179"/>
            </a:xfrm>
            <a:custGeom>
              <a:avLst/>
              <a:gdLst>
                <a:gd name="connsiteX0" fmla="*/ 203517 w 447737"/>
                <a:gd name="connsiteY0" fmla="*/ 0 h 1278179"/>
                <a:gd name="connsiteX1" fmla="*/ 146532 w 447737"/>
                <a:gd name="connsiteY1" fmla="*/ 81413 h 1278179"/>
                <a:gd name="connsiteX2" fmla="*/ 105829 w 447737"/>
                <a:gd name="connsiteY2" fmla="*/ 130261 h 1278179"/>
                <a:gd name="connsiteX3" fmla="*/ 122110 w 447737"/>
                <a:gd name="connsiteY3" fmla="*/ 276803 h 1278179"/>
                <a:gd name="connsiteX4" fmla="*/ 317486 w 447737"/>
                <a:gd name="connsiteY4" fmla="*/ 814127 h 1278179"/>
                <a:gd name="connsiteX5" fmla="*/ 203517 w 447737"/>
                <a:gd name="connsiteY5" fmla="*/ 936246 h 1278179"/>
                <a:gd name="connsiteX6" fmla="*/ 0 w 447737"/>
                <a:gd name="connsiteY6" fmla="*/ 1172343 h 1278179"/>
                <a:gd name="connsiteX7" fmla="*/ 187235 w 447737"/>
                <a:gd name="connsiteY7" fmla="*/ 1278179 h 1278179"/>
                <a:gd name="connsiteX8" fmla="*/ 447737 w 447737"/>
                <a:gd name="connsiteY8" fmla="*/ 1017659 h 1278179"/>
                <a:gd name="connsiteX9" fmla="*/ 203517 w 447737"/>
                <a:gd name="connsiteY9" fmla="*/ 0 h 127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737" h="1278179">
                  <a:moveTo>
                    <a:pt x="203517" y="0"/>
                  </a:moveTo>
                  <a:lnTo>
                    <a:pt x="146532" y="81413"/>
                  </a:lnTo>
                  <a:lnTo>
                    <a:pt x="105829" y="130261"/>
                  </a:lnTo>
                  <a:lnTo>
                    <a:pt x="122110" y="276803"/>
                  </a:lnTo>
                  <a:lnTo>
                    <a:pt x="317486" y="814127"/>
                  </a:lnTo>
                  <a:lnTo>
                    <a:pt x="203517" y="936246"/>
                  </a:lnTo>
                  <a:lnTo>
                    <a:pt x="0" y="1172343"/>
                  </a:lnTo>
                  <a:lnTo>
                    <a:pt x="187235" y="1278179"/>
                  </a:lnTo>
                  <a:lnTo>
                    <a:pt x="447737" y="1017659"/>
                  </a:lnTo>
                  <a:lnTo>
                    <a:pt x="20351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4" name="Freihandform 13"/>
          <p:cNvSpPr/>
          <p:nvPr/>
        </p:nvSpPr>
        <p:spPr bwMode="auto">
          <a:xfrm>
            <a:off x="6715125" y="1120775"/>
            <a:ext cx="1527175" cy="441325"/>
          </a:xfrm>
          <a:custGeom>
            <a:avLst/>
            <a:gdLst>
              <a:gd name="connsiteX0" fmla="*/ 0 w 1527175"/>
              <a:gd name="connsiteY0" fmla="*/ 371475 h 441325"/>
              <a:gd name="connsiteX1" fmla="*/ 28575 w 1527175"/>
              <a:gd name="connsiteY1" fmla="*/ 415925 h 441325"/>
              <a:gd name="connsiteX2" fmla="*/ 53975 w 1527175"/>
              <a:gd name="connsiteY2" fmla="*/ 441325 h 441325"/>
              <a:gd name="connsiteX3" fmla="*/ 603250 w 1527175"/>
              <a:gd name="connsiteY3" fmla="*/ 358775 h 441325"/>
              <a:gd name="connsiteX4" fmla="*/ 1270000 w 1527175"/>
              <a:gd name="connsiteY4" fmla="*/ 225425 h 441325"/>
              <a:gd name="connsiteX5" fmla="*/ 1435100 w 1527175"/>
              <a:gd name="connsiteY5" fmla="*/ 209550 h 441325"/>
              <a:gd name="connsiteX6" fmla="*/ 1520825 w 1527175"/>
              <a:gd name="connsiteY6" fmla="*/ 196850 h 441325"/>
              <a:gd name="connsiteX7" fmla="*/ 1527175 w 1527175"/>
              <a:gd name="connsiteY7" fmla="*/ 155575 h 441325"/>
              <a:gd name="connsiteX8" fmla="*/ 673100 w 1527175"/>
              <a:gd name="connsiteY8" fmla="*/ 0 h 441325"/>
              <a:gd name="connsiteX9" fmla="*/ 50800 w 1527175"/>
              <a:gd name="connsiteY9" fmla="*/ 85725 h 441325"/>
              <a:gd name="connsiteX10" fmla="*/ 0 w 1527175"/>
              <a:gd name="connsiteY10" fmla="*/ 371475 h 4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27175" h="441325">
                <a:moveTo>
                  <a:pt x="0" y="371475"/>
                </a:moveTo>
                <a:lnTo>
                  <a:pt x="28575" y="415925"/>
                </a:lnTo>
                <a:lnTo>
                  <a:pt x="53975" y="441325"/>
                </a:lnTo>
                <a:lnTo>
                  <a:pt x="603250" y="358775"/>
                </a:lnTo>
                <a:lnTo>
                  <a:pt x="1270000" y="225425"/>
                </a:lnTo>
                <a:lnTo>
                  <a:pt x="1435100" y="209550"/>
                </a:lnTo>
                <a:lnTo>
                  <a:pt x="1520825" y="196850"/>
                </a:lnTo>
                <a:lnTo>
                  <a:pt x="1527175" y="155575"/>
                </a:lnTo>
                <a:lnTo>
                  <a:pt x="673100" y="0"/>
                </a:lnTo>
                <a:lnTo>
                  <a:pt x="50800" y="85725"/>
                </a:lnTo>
                <a:lnTo>
                  <a:pt x="0" y="371475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8270875" y="1295400"/>
            <a:ext cx="339725" cy="336550"/>
          </a:xfrm>
          <a:custGeom>
            <a:avLst/>
            <a:gdLst>
              <a:gd name="connsiteX0" fmla="*/ 6350 w 339725"/>
              <a:gd name="connsiteY0" fmla="*/ 0 h 336550"/>
              <a:gd name="connsiteX1" fmla="*/ 0 w 339725"/>
              <a:gd name="connsiteY1" fmla="*/ 57150 h 336550"/>
              <a:gd name="connsiteX2" fmla="*/ 295275 w 339725"/>
              <a:gd name="connsiteY2" fmla="*/ 336550 h 336550"/>
              <a:gd name="connsiteX3" fmla="*/ 339725 w 339725"/>
              <a:gd name="connsiteY3" fmla="*/ 263525 h 336550"/>
              <a:gd name="connsiteX4" fmla="*/ 228600 w 339725"/>
              <a:gd name="connsiteY4" fmla="*/ 12700 h 336550"/>
              <a:gd name="connsiteX5" fmla="*/ 6350 w 339725"/>
              <a:gd name="connsiteY5" fmla="*/ 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725" h="336550">
                <a:moveTo>
                  <a:pt x="6350" y="0"/>
                </a:moveTo>
                <a:lnTo>
                  <a:pt x="0" y="57150"/>
                </a:lnTo>
                <a:lnTo>
                  <a:pt x="295275" y="336550"/>
                </a:lnTo>
                <a:lnTo>
                  <a:pt x="339725" y="263525"/>
                </a:lnTo>
                <a:lnTo>
                  <a:pt x="228600" y="12700"/>
                </a:lnTo>
                <a:lnTo>
                  <a:pt x="6350" y="0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64706" y="112493"/>
            <a:ext cx="29707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Meson-</a:t>
            </a:r>
            <a:r>
              <a:rPr lang="en-US" sz="3600" i="1" dirty="0" err="1" smtClean="0"/>
              <a:t>Physik</a:t>
            </a:r>
            <a:endParaRPr lang="en-US" sz="3600" i="1" dirty="0"/>
          </a:p>
        </p:txBody>
      </p:sp>
      <p:grpSp>
        <p:nvGrpSpPr>
          <p:cNvPr id="15" name="Gruppierung 14"/>
          <p:cNvGrpSpPr/>
          <p:nvPr/>
        </p:nvGrpSpPr>
        <p:grpSpPr>
          <a:xfrm>
            <a:off x="389583" y="3258496"/>
            <a:ext cx="8259211" cy="2917335"/>
            <a:chOff x="389583" y="3258496"/>
            <a:chExt cx="8259211" cy="2917335"/>
          </a:xfrm>
        </p:grpSpPr>
        <p:pic>
          <p:nvPicPr>
            <p:cNvPr id="4" name="Picture 2" descr="Screen Shot 2014-09-25 at 3.18.4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623" y="3258496"/>
              <a:ext cx="6893171" cy="2917335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5551525" y="3771406"/>
              <a:ext cx="3903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η’</a:t>
              </a:r>
              <a:endParaRPr lang="en-GB" dirty="0">
                <a:solidFill>
                  <a:srgbClr val="B50000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3445849" y="4587328"/>
              <a:ext cx="3903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η’</a:t>
              </a:r>
              <a:endParaRPr lang="en-GB" dirty="0">
                <a:solidFill>
                  <a:srgbClr val="B50000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89583" y="3403689"/>
              <a:ext cx="135723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Seltene</a:t>
              </a:r>
            </a:p>
            <a:p>
              <a:r>
                <a:rPr lang="de-DE" b="1" dirty="0" err="1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Zerfälle</a:t>
              </a:r>
              <a:endParaRPr lang="de-DE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endParaRPr>
            </a:p>
            <a:p>
              <a:r>
                <a:rPr lang="de-DE" b="1" dirty="0" smtClean="0">
                  <a:solidFill>
                    <a:srgbClr val="000090"/>
                  </a:solidFill>
                  <a:latin typeface="Calibri"/>
                  <a:cs typeface="Calibri"/>
                  <a:sym typeface="Wingdings"/>
                </a:rPr>
                <a:t>η’ </a:t>
              </a:r>
              <a:r>
                <a:rPr lang="de-DE" b="1" dirty="0" smtClean="0">
                  <a:solidFill>
                    <a:srgbClr val="000090"/>
                  </a:solidFill>
                  <a:latin typeface="Calibri"/>
                  <a:cs typeface="Calibri"/>
                  <a:sym typeface="Symbol"/>
                </a:rPr>
                <a:t></a:t>
              </a:r>
              <a:r>
                <a:rPr lang="en-GB" b="1" dirty="0" smtClean="0">
                  <a:solidFill>
                    <a:srgbClr val="000090"/>
                  </a:solidFill>
                  <a:latin typeface="Calibri"/>
                  <a:cs typeface="Calibri"/>
                  <a:sym typeface="Symbol"/>
                </a:rPr>
                <a:t> </a:t>
              </a:r>
              <a:r>
                <a:rPr lang="en-GB" b="1" dirty="0" err="1" smtClean="0">
                  <a:solidFill>
                    <a:srgbClr val="000090"/>
                  </a:solidFill>
                  <a:latin typeface="Calibri"/>
                  <a:cs typeface="Calibri"/>
                  <a:sym typeface="Symbol"/>
                </a:rPr>
                <a:t>e+e-γ</a:t>
              </a:r>
              <a:endParaRPr lang="de-DE" b="1" dirty="0" smtClean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7872918" y="4121722"/>
              <a:ext cx="3903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 smtClean="0">
                  <a:solidFill>
                    <a:srgbClr val="B50000"/>
                  </a:solidFill>
                  <a:latin typeface="Calibri"/>
                  <a:cs typeface="Calibri"/>
                  <a:sym typeface="Wingdings"/>
                </a:rPr>
                <a:t>η’</a:t>
              </a:r>
              <a:endParaRPr lang="en-GB" dirty="0">
                <a:solidFill>
                  <a:srgbClr val="B5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4" name="Textfeld 4"/>
          <p:cNvSpPr txBox="1"/>
          <p:nvPr/>
        </p:nvSpPr>
        <p:spPr>
          <a:xfrm>
            <a:off x="305507" y="927991"/>
            <a:ext cx="630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de-DE" sz="2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 η’</a:t>
            </a:r>
            <a:r>
              <a:rPr lang="en-GB" sz="2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und </a:t>
            </a:r>
            <a:r>
              <a:rPr lang="en-GB" sz="2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ω</a:t>
            </a:r>
            <a:r>
              <a:rPr lang="en-GB" sz="2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Zerfälle</a:t>
            </a:r>
            <a:endParaRPr lang="en-GB" sz="2800" b="1" dirty="0" smtClean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440351" y="1550269"/>
            <a:ext cx="55293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ct val="50000"/>
              </a:spcBef>
              <a:buClr>
                <a:schemeClr val="bg2"/>
              </a:buClr>
              <a:buSzPct val="75000"/>
              <a:defRPr/>
            </a:pP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- 10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Wochen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Strahlzeit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 in 2014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mit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neuem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 Endpoint-Tagger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53909" y="1908195"/>
            <a:ext cx="7391993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ct val="50000"/>
              </a:spcBef>
              <a:spcAft>
                <a:spcPts val="600"/>
              </a:spcAft>
              <a:buClr>
                <a:schemeClr val="bg2"/>
              </a:buClr>
              <a:buSzPct val="75000"/>
              <a:defRPr/>
            </a:pP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- </a:t>
            </a:r>
            <a:r>
              <a:rPr lang="en-US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Ungefähr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17 </a:t>
            </a:r>
            <a:r>
              <a:rPr lang="en-US" sz="1600" b="1" dirty="0" err="1" smtClean="0">
                <a:solidFill>
                  <a:srgbClr val="000090"/>
                </a:solidFill>
                <a:latin typeface="Calibri"/>
                <a:cs typeface="Calibri"/>
              </a:rPr>
              <a:t>Millionen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de-DE" sz="16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η’ produziert</a:t>
            </a:r>
          </a:p>
          <a:p>
            <a:pPr marL="0" indent="0">
              <a:lnSpc>
                <a:spcPts val="1920"/>
              </a:lnSpc>
              <a:spcBef>
                <a:spcPts val="0"/>
              </a:spcBef>
              <a:buClr>
                <a:schemeClr val="bg2"/>
              </a:buClr>
              <a:buSzPct val="75000"/>
              <a:defRPr/>
            </a:pPr>
            <a:r>
              <a:rPr lang="de-DE" sz="16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 Weltgrößter η’ Datensatz in sauberer Umgebung</a:t>
            </a:r>
          </a:p>
          <a:p>
            <a:pPr marL="0" indent="0">
              <a:lnSpc>
                <a:spcPts val="1920"/>
              </a:lnSpc>
              <a:spcBef>
                <a:spcPts val="0"/>
              </a:spcBef>
              <a:buClr>
                <a:schemeClr val="bg2"/>
              </a:buClr>
              <a:buSzPct val="75000"/>
              <a:defRPr/>
            </a:pPr>
            <a:r>
              <a:rPr lang="de-DE" sz="16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   (gemeinsam mit BESIII) </a:t>
            </a:r>
            <a:endParaRPr lang="en-US" sz="1600" b="1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9" name="Bild 18" descr="Bildschirmfoto 2015-01-07 um 11.58.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10" y="908550"/>
            <a:ext cx="2699459" cy="2348530"/>
          </a:xfrm>
          <a:prstGeom prst="rect">
            <a:avLst/>
          </a:prstGeom>
        </p:spPr>
      </p:pic>
      <p:sp>
        <p:nvSpPr>
          <p:cNvPr id="18" name="TextBox 21"/>
          <p:cNvSpPr txBox="1"/>
          <p:nvPr/>
        </p:nvSpPr>
        <p:spPr>
          <a:xfrm>
            <a:off x="7062240" y="2485805"/>
            <a:ext cx="1679183" cy="276999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submitted to PRL</a:t>
            </a:r>
          </a:p>
        </p:txBody>
      </p:sp>
      <p:sp>
        <p:nvSpPr>
          <p:cNvPr id="20" name="Rechteck 19"/>
          <p:cNvSpPr/>
          <p:nvPr/>
        </p:nvSpPr>
        <p:spPr>
          <a:xfrm>
            <a:off x="6360441" y="572330"/>
            <a:ext cx="241997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Schwellenprodukt. ω </a:t>
            </a:r>
            <a:endParaRPr lang="de-DE" b="1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341019" y="1770221"/>
            <a:ext cx="1154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MAMI 14</a:t>
            </a:r>
            <a:endParaRPr lang="en-GB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05051" y="2505660"/>
            <a:ext cx="6364295" cy="20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Suche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</a:t>
            </a: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nach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</a:t>
            </a: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dem</a:t>
            </a: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Dunklen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Photon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9" name="Picture 14" descr="a1logo-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4472" y="596834"/>
            <a:ext cx="1780521" cy="1158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1987282" y="2431713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23695" y="2472714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134066" y="923904"/>
            <a:ext cx="5431687" cy="27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pierung 21"/>
          <p:cNvGrpSpPr/>
          <p:nvPr/>
        </p:nvGrpSpPr>
        <p:grpSpPr>
          <a:xfrm>
            <a:off x="641026" y="1768681"/>
            <a:ext cx="8055984" cy="2087519"/>
            <a:chOff x="701091" y="2550131"/>
            <a:chExt cx="8055984" cy="2087519"/>
          </a:xfrm>
        </p:grpSpPr>
        <p:sp>
          <p:nvSpPr>
            <p:cNvPr id="23" name="Rechteck 22"/>
            <p:cNvSpPr/>
            <p:nvPr/>
          </p:nvSpPr>
          <p:spPr>
            <a:xfrm>
              <a:off x="5748865" y="3391664"/>
              <a:ext cx="296334" cy="4402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061457" y="3572616"/>
              <a:ext cx="497854" cy="63947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3458846" y="2550131"/>
              <a:ext cx="1713935" cy="505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4017433" y="3238500"/>
              <a:ext cx="554567" cy="275167"/>
            </a:xfrm>
            <a:custGeom>
              <a:avLst/>
              <a:gdLst>
                <a:gd name="connsiteX0" fmla="*/ 198967 w 554567"/>
                <a:gd name="connsiteY0" fmla="*/ 0 h 275167"/>
                <a:gd name="connsiteX1" fmla="*/ 245534 w 554567"/>
                <a:gd name="connsiteY1" fmla="*/ 67733 h 275167"/>
                <a:gd name="connsiteX2" fmla="*/ 275167 w 554567"/>
                <a:gd name="connsiteY2" fmla="*/ 93133 h 275167"/>
                <a:gd name="connsiteX3" fmla="*/ 359834 w 554567"/>
                <a:gd name="connsiteY3" fmla="*/ 97367 h 275167"/>
                <a:gd name="connsiteX4" fmla="*/ 410634 w 554567"/>
                <a:gd name="connsiteY4" fmla="*/ 55033 h 275167"/>
                <a:gd name="connsiteX5" fmla="*/ 554567 w 554567"/>
                <a:gd name="connsiteY5" fmla="*/ 262467 h 275167"/>
                <a:gd name="connsiteX6" fmla="*/ 0 w 554567"/>
                <a:gd name="connsiteY6" fmla="*/ 275167 h 275167"/>
                <a:gd name="connsiteX7" fmla="*/ 50800 w 554567"/>
                <a:gd name="connsiteY7" fmla="*/ 143933 h 275167"/>
                <a:gd name="connsiteX8" fmla="*/ 198967 w 554567"/>
                <a:gd name="connsiteY8" fmla="*/ 0 h 27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567" h="275167">
                  <a:moveTo>
                    <a:pt x="198967" y="0"/>
                  </a:moveTo>
                  <a:lnTo>
                    <a:pt x="245534" y="67733"/>
                  </a:lnTo>
                  <a:lnTo>
                    <a:pt x="275167" y="93133"/>
                  </a:lnTo>
                  <a:lnTo>
                    <a:pt x="359834" y="97367"/>
                  </a:lnTo>
                  <a:lnTo>
                    <a:pt x="410634" y="55033"/>
                  </a:lnTo>
                  <a:lnTo>
                    <a:pt x="554567" y="262467"/>
                  </a:lnTo>
                  <a:lnTo>
                    <a:pt x="0" y="275167"/>
                  </a:lnTo>
                  <a:lnTo>
                    <a:pt x="50800" y="143933"/>
                  </a:lnTo>
                  <a:lnTo>
                    <a:pt x="1989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617475" y="3683543"/>
              <a:ext cx="1843247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a</a:t>
              </a:r>
              <a:r>
                <a:rPr lang="en-GB" sz="10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 </a:t>
              </a:r>
              <a:r>
                <a:rPr lang="de-DE" sz="2800" b="1" dirty="0" smtClean="0">
                  <a:solidFill>
                    <a:srgbClr val="D00C0C"/>
                  </a:solidFill>
                  <a:sym typeface="Symbol"/>
                </a:rPr>
                <a:t></a:t>
              </a:r>
              <a:r>
                <a:rPr lang="de-DE" sz="2800" dirty="0" smtClean="0">
                  <a:solidFill>
                    <a:srgbClr val="D00C0C"/>
                  </a:solidFill>
                  <a:sym typeface="Symbol"/>
                </a:rPr>
                <a:t>=</a:t>
              </a:r>
              <a:r>
                <a:rPr lang="en-GB" sz="2800" b="1" i="1" dirty="0" err="1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e</a:t>
              </a:r>
              <a:r>
                <a:rPr lang="en-GB" sz="9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 </a:t>
              </a:r>
              <a:r>
                <a:rPr lang="en-GB" sz="2800" b="1" i="1" baseline="30000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2 </a:t>
              </a:r>
              <a:r>
                <a:rPr lang="de-DE" sz="2800" dirty="0" smtClean="0">
                  <a:solidFill>
                    <a:srgbClr val="D00C0C"/>
                  </a:solidFill>
                </a:rPr>
                <a:t>· </a:t>
              </a:r>
              <a:r>
                <a:rPr lang="de-DE" sz="2800" b="1" dirty="0" err="1" smtClean="0">
                  <a:solidFill>
                    <a:srgbClr val="D00C0C"/>
                  </a:solidFill>
                  <a:latin typeface="Symbol" charset="2"/>
                  <a:cs typeface="Symbol" charset="2"/>
                  <a:sym typeface="Symbol"/>
                </a:rPr>
                <a:t>a</a:t>
              </a:r>
              <a:r>
                <a:rPr lang="de-DE" sz="2800" i="1" baseline="-25000" dirty="0" err="1" smtClean="0">
                  <a:solidFill>
                    <a:srgbClr val="D00C0C"/>
                  </a:solidFill>
                  <a:latin typeface="Times New Roman"/>
                  <a:cs typeface="Times New Roman"/>
                  <a:sym typeface="Symbol"/>
                </a:rPr>
                <a:t>em</a:t>
              </a:r>
              <a:endParaRPr lang="de-DE" sz="2800" i="1" baseline="-25000" dirty="0" smtClean="0">
                <a:solidFill>
                  <a:srgbClr val="D00C0C"/>
                </a:solidFill>
                <a:latin typeface="Times New Roman"/>
                <a:cs typeface="Times New Roman"/>
              </a:endParaRPr>
            </a:p>
            <a:p>
              <a:endParaRPr lang="de-DE" sz="2800" b="1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>
              <a:off x="801100" y="3382638"/>
              <a:ext cx="7680421" cy="0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29" name="Rectangle 9"/>
            <p:cNvSpPr>
              <a:spLocks/>
            </p:cNvSpPr>
            <p:nvPr/>
          </p:nvSpPr>
          <p:spPr bwMode="auto">
            <a:xfrm>
              <a:off x="7739970" y="3467489"/>
              <a:ext cx="1017105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Masse </a:t>
              </a:r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[</a:t>
              </a:r>
              <a:r>
                <a:rPr lang="en-US" sz="1600" dirty="0" err="1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eV</a:t>
              </a:r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]</a:t>
              </a: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H="1">
              <a:off x="92132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>
              <a:off x="7388877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2284201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5005702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602706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>
              <a:off x="6707970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6" name="Rectangle 16"/>
            <p:cNvSpPr>
              <a:spLocks/>
            </p:cNvSpPr>
            <p:nvPr/>
          </p:nvSpPr>
          <p:spPr bwMode="auto">
            <a:xfrm>
              <a:off x="701091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-6</a:t>
              </a:r>
            </a:p>
          </p:txBody>
        </p:sp>
        <p:sp>
          <p:nvSpPr>
            <p:cNvPr id="37" name="Rectangle 17"/>
            <p:cNvSpPr>
              <a:spLocks/>
            </p:cNvSpPr>
            <p:nvPr/>
          </p:nvSpPr>
          <p:spPr bwMode="auto">
            <a:xfrm>
              <a:off x="2071417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-2</a:t>
              </a:r>
            </a:p>
          </p:txBody>
        </p:sp>
        <p:sp>
          <p:nvSpPr>
            <p:cNvPr id="38" name="Rectangle 18"/>
            <p:cNvSpPr>
              <a:spLocks/>
            </p:cNvSpPr>
            <p:nvPr/>
          </p:nvSpPr>
          <p:spPr bwMode="auto">
            <a:xfrm>
              <a:off x="4812069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6</a:t>
              </a:r>
            </a:p>
          </p:txBody>
        </p:sp>
        <p:sp>
          <p:nvSpPr>
            <p:cNvPr id="39" name="Rectangle 19"/>
            <p:cNvSpPr>
              <a:spLocks/>
            </p:cNvSpPr>
            <p:nvPr/>
          </p:nvSpPr>
          <p:spPr bwMode="auto">
            <a:xfrm>
              <a:off x="5833430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9</a:t>
              </a:r>
            </a:p>
          </p:txBody>
        </p:sp>
        <p:sp>
          <p:nvSpPr>
            <p:cNvPr id="40" name="Rectangle 20"/>
            <p:cNvSpPr>
              <a:spLocks/>
            </p:cNvSpPr>
            <p:nvPr/>
          </p:nvSpPr>
          <p:spPr bwMode="auto">
            <a:xfrm>
              <a:off x="6480292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11</a:t>
              </a:r>
            </a:p>
          </p:txBody>
        </p:sp>
        <p:sp>
          <p:nvSpPr>
            <p:cNvPr id="41" name="Rectangle 21"/>
            <p:cNvSpPr>
              <a:spLocks/>
            </p:cNvSpPr>
            <p:nvPr/>
          </p:nvSpPr>
          <p:spPr bwMode="auto">
            <a:xfrm>
              <a:off x="7161199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13</a:t>
              </a:r>
            </a:p>
          </p:txBody>
        </p:sp>
        <p:sp>
          <p:nvSpPr>
            <p:cNvPr id="42" name="Rectangle 22"/>
            <p:cNvSpPr>
              <a:spLocks/>
            </p:cNvSpPr>
            <p:nvPr/>
          </p:nvSpPr>
          <p:spPr bwMode="auto">
            <a:xfrm>
              <a:off x="930898" y="3250269"/>
              <a:ext cx="1344792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3" name="Rectangle 23"/>
            <p:cNvSpPr>
              <a:spLocks/>
            </p:cNvSpPr>
            <p:nvPr/>
          </p:nvSpPr>
          <p:spPr bwMode="auto">
            <a:xfrm>
              <a:off x="5016341" y="3250269"/>
              <a:ext cx="1004338" cy="262475"/>
            </a:xfrm>
            <a:prstGeom prst="rect">
              <a:avLst/>
            </a:prstGeom>
            <a:solidFill>
              <a:srgbClr val="D00C0C">
                <a:alpha val="70195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 dirty="0">
                <a:solidFill>
                  <a:srgbClr val="D00C0C">
                    <a:alpha val="70195"/>
                  </a:srgbClr>
                </a:solidFill>
              </a:endParaRPr>
            </a:p>
          </p:txBody>
        </p:sp>
        <p:sp>
          <p:nvSpPr>
            <p:cNvPr id="44" name="Rectangle 24"/>
            <p:cNvSpPr>
              <a:spLocks/>
            </p:cNvSpPr>
            <p:nvPr/>
          </p:nvSpPr>
          <p:spPr bwMode="auto">
            <a:xfrm>
              <a:off x="6718609" y="3250269"/>
              <a:ext cx="655373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6" name="Rectangle 27"/>
            <p:cNvSpPr>
              <a:spLocks/>
            </p:cNvSpPr>
            <p:nvPr/>
          </p:nvSpPr>
          <p:spPr bwMode="auto">
            <a:xfrm>
              <a:off x="6829256" y="2879206"/>
              <a:ext cx="43514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LHC</a:t>
              </a:r>
            </a:p>
          </p:txBody>
        </p:sp>
        <p:sp>
          <p:nvSpPr>
            <p:cNvPr id="47" name="Rectangle 28"/>
            <p:cNvSpPr>
              <a:spLocks/>
            </p:cNvSpPr>
            <p:nvPr/>
          </p:nvSpPr>
          <p:spPr bwMode="auto">
            <a:xfrm>
              <a:off x="1294757" y="3743890"/>
              <a:ext cx="60643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Axion</a:t>
              </a:r>
              <a:endPara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48" name="Rectangle 29"/>
            <p:cNvSpPr>
              <a:spLocks/>
            </p:cNvSpPr>
            <p:nvPr/>
          </p:nvSpPr>
          <p:spPr bwMode="auto">
            <a:xfrm>
              <a:off x="4448153" y="2874238"/>
              <a:ext cx="2173099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 smtClean="0">
                  <a:solidFill>
                    <a:srgbClr val="D00C0C"/>
                  </a:solidFill>
                  <a:latin typeface="Calibri"/>
                  <a:ea typeface="Calibri" charset="0"/>
                  <a:cs typeface="Calibri"/>
                  <a:sym typeface="Calibri" charset="0"/>
                </a:rPr>
                <a:t>Dunkles</a:t>
              </a:r>
              <a:r>
                <a:rPr lang="en-US" b="1" dirty="0" smtClean="0">
                  <a:solidFill>
                    <a:srgbClr val="D00C0C"/>
                  </a:solidFill>
                  <a:latin typeface="Calibri"/>
                  <a:ea typeface="Calibri" charset="0"/>
                  <a:cs typeface="Calibri"/>
                  <a:sym typeface="Calibri" charset="0"/>
                </a:rPr>
                <a:t> Photon</a:t>
              </a:r>
              <a:endParaRPr lang="en-US" b="1" dirty="0">
                <a:solidFill>
                  <a:srgbClr val="D00C0C"/>
                </a:solidFill>
                <a:latin typeface="Calibri"/>
                <a:ea typeface="Calibri" charset="0"/>
                <a:cs typeface="Calibri"/>
                <a:sym typeface="Calibri" charset="0"/>
              </a:endParaRPr>
            </a:p>
          </p:txBody>
        </p:sp>
        <p:sp>
          <p:nvSpPr>
            <p:cNvPr id="49" name="Rectangle 30"/>
            <p:cNvSpPr>
              <a:spLocks/>
            </p:cNvSpPr>
            <p:nvPr/>
          </p:nvSpPr>
          <p:spPr bwMode="auto">
            <a:xfrm>
              <a:off x="6773933" y="3757116"/>
              <a:ext cx="54579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W’, Z’</a:t>
              </a:r>
            </a:p>
          </p:txBody>
        </p:sp>
      </p:grpSp>
      <p:sp>
        <p:nvSpPr>
          <p:cNvPr id="50" name="Rechteck 49"/>
          <p:cNvSpPr/>
          <p:nvPr/>
        </p:nvSpPr>
        <p:spPr>
          <a:xfrm>
            <a:off x="666363" y="1041389"/>
            <a:ext cx="7418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Neues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massives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Austauschteilchen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einer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U(1)</a:t>
            </a:r>
            <a:r>
              <a:rPr lang="en-GB" sz="18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d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Eichgruppe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;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vorhergesagt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in quasi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allen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String-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Kompaktifizierungen</a:t>
            </a:r>
            <a:endParaRPr lang="en-GB" sz="1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4453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Dunkle</a:t>
            </a:r>
            <a:r>
              <a:rPr lang="en-US" sz="3600" i="1" dirty="0" smtClean="0"/>
              <a:t> Photon </a:t>
            </a:r>
            <a:r>
              <a:rPr lang="en-US" sz="3600" i="1" dirty="0" err="1" smtClean="0"/>
              <a:t>Suche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03108" y="201613"/>
            <a:ext cx="5132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Der</a:t>
            </a:r>
            <a:r>
              <a:rPr lang="en-US" sz="3600" i="1" dirty="0" smtClean="0"/>
              <a:t> MAMI </a:t>
            </a:r>
            <a:r>
              <a:rPr lang="en-US" sz="3600" i="1" dirty="0" err="1" smtClean="0"/>
              <a:t>Beschleuniger</a:t>
            </a:r>
            <a:endParaRPr lang="en-US" sz="3600" i="1" dirty="0"/>
          </a:p>
        </p:txBody>
      </p:sp>
      <p:pic>
        <p:nvPicPr>
          <p:cNvPr id="13" name="Picture 19" descr="MAMIC-Floor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3" y="983073"/>
            <a:ext cx="6156325" cy="5241925"/>
          </a:xfrm>
          <a:prstGeom prst="rect">
            <a:avLst/>
          </a:prstGeom>
          <a:noFill/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28638" y="1000536"/>
            <a:ext cx="6132512" cy="5195887"/>
          </a:xfrm>
          <a:prstGeom prst="rect">
            <a:avLst/>
          </a:prstGeom>
          <a:noFill/>
          <a:ln w="3175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9" descr="Mainzer Mikrotron - MA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18" y="1048968"/>
            <a:ext cx="928820" cy="9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ung 21"/>
          <p:cNvGrpSpPr/>
          <p:nvPr/>
        </p:nvGrpSpPr>
        <p:grpSpPr>
          <a:xfrm>
            <a:off x="496807" y="1803964"/>
            <a:ext cx="4557658" cy="4281140"/>
            <a:chOff x="496807" y="1803964"/>
            <a:chExt cx="4557658" cy="4281140"/>
          </a:xfrm>
        </p:grpSpPr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622214" y="4761665"/>
              <a:ext cx="4014672" cy="1323439"/>
            </a:xfrm>
            <a:prstGeom prst="rect">
              <a:avLst/>
            </a:prstGeom>
            <a:solidFill>
              <a:srgbClr val="EFDED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</a:t>
              </a:r>
              <a:r>
                <a:rPr lang="en-GB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Intensität</a:t>
              </a:r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	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  <a:sym typeface="Wingdings"/>
                </a:rPr>
                <a:t>max. 100 µA)</a:t>
              </a:r>
              <a:endParaRPr lang="en-GB" sz="1800" b="1" i="1" dirty="0" smtClean="0">
                <a:solidFill>
                  <a:srgbClr val="800040"/>
                </a:solidFill>
                <a:latin typeface="Calibri"/>
                <a:cs typeface="Calibri"/>
              </a:endParaRPr>
            </a:p>
            <a:p>
              <a:pPr algn="l"/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</a:t>
              </a:r>
              <a:r>
                <a:rPr lang="en-GB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Auflösung</a:t>
              </a:r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	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</a:t>
              </a:r>
              <a:r>
                <a:rPr lang="en-US" sz="1800" b="1" dirty="0" smtClean="0">
                  <a:solidFill>
                    <a:srgbClr val="800040"/>
                  </a:solidFill>
                  <a:latin typeface="Calibri"/>
                  <a:cs typeface="Calibri"/>
                  <a:sym typeface="Symbol" charset="2"/>
                </a:rPr>
                <a:t></a:t>
              </a:r>
              <a:r>
                <a:rPr lang="en-US" sz="1800" b="1" baseline="-25000" dirty="0" smtClean="0">
                  <a:solidFill>
                    <a:srgbClr val="800040"/>
                  </a:solidFill>
                  <a:latin typeface="Calibri"/>
                  <a:cs typeface="Calibri"/>
                </a:rPr>
                <a:t>E</a:t>
              </a:r>
              <a:r>
                <a:rPr lang="en-US" sz="1800" b="1" dirty="0" smtClean="0">
                  <a:solidFill>
                    <a:srgbClr val="800040"/>
                  </a:solidFill>
                  <a:latin typeface="Calibri"/>
                  <a:cs typeface="Calibri"/>
                </a:rPr>
                <a:t>&lt;0.100MeV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)</a:t>
              </a:r>
            </a:p>
            <a:p>
              <a:pPr algn="l"/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Polarisation     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</a:t>
              </a:r>
              <a:r>
                <a:rPr lang="en-US" sz="1800" b="1" dirty="0" smtClean="0">
                  <a:solidFill>
                    <a:srgbClr val="800040"/>
                  </a:solidFill>
                  <a:latin typeface="Calibri"/>
                  <a:cs typeface="Calibri"/>
                </a:rPr>
                <a:t>ca. 80%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)</a:t>
              </a:r>
            </a:p>
            <a:p>
              <a:pPr algn="l"/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HOHE </a:t>
              </a:r>
              <a:r>
                <a:rPr lang="en-GB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Verfügbarkeit</a:t>
              </a:r>
              <a:r>
                <a:rPr lang="en-GB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  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(&gt;6000 </a:t>
              </a:r>
              <a:r>
                <a:rPr lang="en-GB" sz="1800" b="1" i="1" dirty="0" err="1" smtClean="0">
                  <a:solidFill>
                    <a:srgbClr val="800040"/>
                  </a:solidFill>
                  <a:latin typeface="Calibri"/>
                  <a:cs typeface="Calibri"/>
                </a:rPr>
                <a:t>h/Jahr</a:t>
              </a:r>
              <a:r>
                <a:rPr lang="en-GB" sz="1800" b="1" i="1" dirty="0" smtClean="0">
                  <a:solidFill>
                    <a:srgbClr val="80004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96807" y="1803964"/>
              <a:ext cx="4557658" cy="1062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480"/>
                </a:lnSpc>
              </a:pPr>
              <a:r>
                <a:rPr lang="en-GB" sz="2400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MAMI-C: </a:t>
              </a:r>
            </a:p>
            <a:p>
              <a:pPr>
                <a:lnSpc>
                  <a:spcPts val="2480"/>
                </a:lnSpc>
              </a:pPr>
              <a:r>
                <a:rPr lang="en-GB" sz="2400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seit</a:t>
              </a:r>
              <a:r>
                <a:rPr lang="en-GB" sz="2400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 2007 </a:t>
              </a:r>
              <a:r>
                <a:rPr lang="en-GB" sz="2400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im</a:t>
              </a:r>
              <a:r>
                <a:rPr lang="en-GB" sz="2400" b="1" dirty="0" smtClean="0">
                  <a:solidFill>
                    <a:srgbClr val="1F4987"/>
                  </a:solidFill>
                  <a:latin typeface="Calibri"/>
                  <a:cs typeface="Calibri"/>
                </a:rPr>
                <a:t> </a:t>
              </a:r>
              <a:r>
                <a:rPr lang="en-GB" sz="2400" b="1" dirty="0" err="1" smtClean="0">
                  <a:solidFill>
                    <a:srgbClr val="1F4987"/>
                  </a:solidFill>
                  <a:latin typeface="Calibri"/>
                  <a:cs typeface="Calibri"/>
                </a:rPr>
                <a:t>Routinebetrieb</a:t>
              </a:r>
              <a:endParaRPr lang="en-GB" sz="2400" b="1" dirty="0" smtClean="0">
                <a:solidFill>
                  <a:srgbClr val="1F4987"/>
                </a:solidFill>
                <a:latin typeface="Calibri"/>
                <a:cs typeface="Calibri"/>
              </a:endParaRPr>
            </a:p>
            <a:p>
              <a:pPr>
                <a:lnSpc>
                  <a:spcPts val="2480"/>
                </a:lnSpc>
              </a:pPr>
              <a:r>
                <a:rPr lang="de-DE" sz="2400" b="1" dirty="0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 Strahlenergie </a:t>
              </a:r>
              <a:r>
                <a:rPr lang="de-DE" sz="2400" b="1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E</a:t>
              </a:r>
              <a:r>
                <a:rPr lang="de-DE" sz="2400" b="1" baseline="-25000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e</a:t>
              </a:r>
              <a:r>
                <a:rPr lang="de-DE" sz="2400" b="1" baseline="30000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max</a:t>
              </a:r>
              <a:r>
                <a:rPr lang="de-DE" sz="2400" b="1" dirty="0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 = 1.604 </a:t>
              </a:r>
              <a:r>
                <a:rPr lang="de-DE" sz="2400" b="1" dirty="0" err="1" smtClean="0">
                  <a:solidFill>
                    <a:srgbClr val="1F4987"/>
                  </a:solidFill>
                  <a:latin typeface="Calibri"/>
                  <a:cs typeface="Calibri"/>
                  <a:sym typeface="Wingdings"/>
                </a:rPr>
                <a:t>GeV</a:t>
              </a:r>
              <a:endParaRPr lang="en-GB" sz="2400" b="1" dirty="0">
                <a:solidFill>
                  <a:srgbClr val="1F4987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0" name="Bild 29" descr="Bildschirmfoto 2015-01-07 um 11.12.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52" y="1048035"/>
            <a:ext cx="6040371" cy="3690862"/>
          </a:xfrm>
          <a:prstGeom prst="rect">
            <a:avLst/>
          </a:prstGeom>
          <a:ln w="38100" cmpd="sng">
            <a:solidFill>
              <a:srgbClr val="B5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1987282" y="2431713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23695" y="2472714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134066" y="923904"/>
            <a:ext cx="5431687" cy="27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pierung 29"/>
          <p:cNvGrpSpPr/>
          <p:nvPr/>
        </p:nvGrpSpPr>
        <p:grpSpPr>
          <a:xfrm>
            <a:off x="637835" y="4081747"/>
            <a:ext cx="7878244" cy="2135384"/>
            <a:chOff x="235141" y="4177653"/>
            <a:chExt cx="8908859" cy="2135384"/>
          </a:xfrm>
        </p:grpSpPr>
        <p:sp>
          <p:nvSpPr>
            <p:cNvPr id="17" name="Rechteck 16"/>
            <p:cNvSpPr/>
            <p:nvPr/>
          </p:nvSpPr>
          <p:spPr>
            <a:xfrm>
              <a:off x="1813676" y="5012948"/>
              <a:ext cx="5431687" cy="278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235141" y="4177653"/>
              <a:ext cx="88054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8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Suche nach O(GeV/c</a:t>
              </a:r>
              <a:r>
                <a:rPr lang="de-DE" sz="1800" b="1" kern="0" baseline="30000" dirty="0" smtClean="0">
                  <a:solidFill>
                    <a:srgbClr val="000090"/>
                  </a:solidFill>
                  <a:latin typeface="Calibri"/>
                  <a:cs typeface="Calibri"/>
                </a:rPr>
                <a:t>2</a:t>
              </a:r>
              <a:r>
                <a:rPr lang="de-DE" sz="18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) Massenskala in weltweiter Anstrengung</a:t>
              </a:r>
              <a:endParaRPr kumimoji="0" lang="de-DE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Titel 1"/>
            <p:cNvSpPr txBox="1">
              <a:spLocks/>
            </p:cNvSpPr>
            <p:nvPr/>
          </p:nvSpPr>
          <p:spPr bwMode="auto">
            <a:xfrm>
              <a:off x="279285" y="4651829"/>
              <a:ext cx="8864715" cy="166120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defTabSz="871538" fontAlgn="base">
                <a:spcBef>
                  <a:spcPct val="0"/>
                </a:spcBef>
                <a:spcAft>
                  <a:spcPts val="1200"/>
                </a:spcAft>
                <a:buClr>
                  <a:schemeClr val="tx1"/>
                </a:buClr>
                <a:buFont typeface="Wingdings" pitchFamily="2" charset="2"/>
                <a:buChar char="Ø"/>
                <a:defRPr/>
              </a:pP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Könnte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eine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Reihe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GB" sz="1600" b="1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astrophysikalischer</a:t>
              </a:r>
              <a:r>
                <a:rPr lang="en-GB" sz="16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GB" sz="1600" b="1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Anomalien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erklären</a:t>
              </a:r>
              <a:r>
                <a:rPr lang="en-GB" sz="16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</a:p>
            <a:p>
              <a:pPr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6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chemeClr val="tx1"/>
                </a:buClr>
                <a:buFont typeface="Wingdings" pitchFamily="2" charset="2"/>
                <a:buChar char="Ø"/>
                <a:defRPr/>
              </a:pP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Könnte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die </a:t>
              </a:r>
              <a:r>
                <a:rPr lang="en-GB" sz="16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3.6σ </a:t>
              </a:r>
              <a:r>
                <a:rPr lang="en-GB" sz="1600" b="1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Abweichung</a:t>
              </a:r>
              <a:r>
                <a:rPr lang="en-GB" sz="16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in (g-2)</a:t>
              </a:r>
              <a:r>
                <a:rPr lang="en-GB" sz="1600" b="1" baseline="-25000" dirty="0" smtClean="0">
                  <a:solidFill>
                    <a:prstClr val="black"/>
                  </a:solidFill>
                  <a:latin typeface="Calibri"/>
                  <a:cs typeface="Calibri"/>
                </a:rPr>
                <a:t>μ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zwischen</a:t>
              </a:r>
              <a:r>
                <a:rPr lang="en-GB" sz="16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Standardmodell-Vorhersage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und   </a:t>
              </a:r>
            </a:p>
            <a:p>
              <a:pPr lvl="0" algn="l" defTabSz="871538" fontAlgn="base">
                <a:spcBef>
                  <a:spcPct val="0"/>
                </a:spcBef>
                <a:buClr>
                  <a:schemeClr val="tx1"/>
                </a:buClr>
                <a:defRPr/>
              </a:pP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   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direkter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(g-2)</a:t>
              </a:r>
              <a:r>
                <a:rPr lang="en-GB" sz="1600" baseline="-25000" dirty="0" smtClean="0">
                  <a:solidFill>
                    <a:prstClr val="black"/>
                  </a:solidFill>
                  <a:latin typeface="Calibri"/>
                  <a:cs typeface="Calibri"/>
                </a:rPr>
                <a:t>μ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Messung</a:t>
              </a:r>
              <a:r>
                <a:rPr lang="en-GB" sz="1600" dirty="0" smtClean="0">
                  <a:solidFill>
                    <a:prstClr val="black"/>
                  </a:solidFill>
                  <a:latin typeface="Calibri"/>
                  <a:cs typeface="Calibri"/>
                </a:rPr>
                <a:t> </a:t>
              </a:r>
              <a:r>
                <a:rPr lang="en-GB" sz="1600" dirty="0" err="1" smtClean="0">
                  <a:solidFill>
                    <a:prstClr val="black"/>
                  </a:solidFill>
                  <a:latin typeface="Calibri"/>
                  <a:cs typeface="Calibri"/>
                </a:rPr>
                <a:t>erklären</a:t>
              </a:r>
              <a:endParaRPr lang="en-GB" sz="16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6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6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6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spcAft>
                  <a:spcPts val="600"/>
                </a:spcAft>
                <a:buClr>
                  <a:srgbClr val="8064A2">
                    <a:lumMod val="75000"/>
                  </a:srgbClr>
                </a:buClr>
                <a:defRPr/>
              </a:pPr>
              <a:endParaRPr lang="en-GB" sz="16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TextBox 21"/>
            <p:cNvSpPr txBox="1"/>
            <p:nvPr/>
          </p:nvSpPr>
          <p:spPr>
            <a:xfrm>
              <a:off x="589072" y="4912684"/>
              <a:ext cx="8430132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Arkani-Hamed</a:t>
              </a:r>
              <a:r>
                <a:rPr lang="en-US" sz="12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et al. (2009)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02297" y="5822890"/>
              <a:ext cx="2518629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Pospelov(2008)</a:t>
              </a:r>
            </a:p>
          </p:txBody>
        </p:sp>
      </p:grpSp>
      <p:grpSp>
        <p:nvGrpSpPr>
          <p:cNvPr id="3" name="Gruppierung 21"/>
          <p:cNvGrpSpPr/>
          <p:nvPr/>
        </p:nvGrpSpPr>
        <p:grpSpPr>
          <a:xfrm>
            <a:off x="641026" y="1768681"/>
            <a:ext cx="8055984" cy="2087519"/>
            <a:chOff x="701091" y="2550131"/>
            <a:chExt cx="8055984" cy="2087519"/>
          </a:xfrm>
        </p:grpSpPr>
        <p:sp>
          <p:nvSpPr>
            <p:cNvPr id="23" name="Rechteck 22"/>
            <p:cNvSpPr/>
            <p:nvPr/>
          </p:nvSpPr>
          <p:spPr>
            <a:xfrm>
              <a:off x="5748865" y="3391664"/>
              <a:ext cx="296334" cy="4402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061457" y="3572616"/>
              <a:ext cx="497854" cy="63947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3458846" y="2550131"/>
              <a:ext cx="1713935" cy="505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4017433" y="3238500"/>
              <a:ext cx="554567" cy="275167"/>
            </a:xfrm>
            <a:custGeom>
              <a:avLst/>
              <a:gdLst>
                <a:gd name="connsiteX0" fmla="*/ 198967 w 554567"/>
                <a:gd name="connsiteY0" fmla="*/ 0 h 275167"/>
                <a:gd name="connsiteX1" fmla="*/ 245534 w 554567"/>
                <a:gd name="connsiteY1" fmla="*/ 67733 h 275167"/>
                <a:gd name="connsiteX2" fmla="*/ 275167 w 554567"/>
                <a:gd name="connsiteY2" fmla="*/ 93133 h 275167"/>
                <a:gd name="connsiteX3" fmla="*/ 359834 w 554567"/>
                <a:gd name="connsiteY3" fmla="*/ 97367 h 275167"/>
                <a:gd name="connsiteX4" fmla="*/ 410634 w 554567"/>
                <a:gd name="connsiteY4" fmla="*/ 55033 h 275167"/>
                <a:gd name="connsiteX5" fmla="*/ 554567 w 554567"/>
                <a:gd name="connsiteY5" fmla="*/ 262467 h 275167"/>
                <a:gd name="connsiteX6" fmla="*/ 0 w 554567"/>
                <a:gd name="connsiteY6" fmla="*/ 275167 h 275167"/>
                <a:gd name="connsiteX7" fmla="*/ 50800 w 554567"/>
                <a:gd name="connsiteY7" fmla="*/ 143933 h 275167"/>
                <a:gd name="connsiteX8" fmla="*/ 198967 w 554567"/>
                <a:gd name="connsiteY8" fmla="*/ 0 h 27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567" h="275167">
                  <a:moveTo>
                    <a:pt x="198967" y="0"/>
                  </a:moveTo>
                  <a:lnTo>
                    <a:pt x="245534" y="67733"/>
                  </a:lnTo>
                  <a:lnTo>
                    <a:pt x="275167" y="93133"/>
                  </a:lnTo>
                  <a:lnTo>
                    <a:pt x="359834" y="97367"/>
                  </a:lnTo>
                  <a:lnTo>
                    <a:pt x="410634" y="55033"/>
                  </a:lnTo>
                  <a:lnTo>
                    <a:pt x="554567" y="262467"/>
                  </a:lnTo>
                  <a:lnTo>
                    <a:pt x="0" y="275167"/>
                  </a:lnTo>
                  <a:lnTo>
                    <a:pt x="50800" y="143933"/>
                  </a:lnTo>
                  <a:lnTo>
                    <a:pt x="1989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617475" y="3683543"/>
              <a:ext cx="1843247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a</a:t>
              </a:r>
              <a:r>
                <a:rPr lang="en-GB" sz="10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 </a:t>
              </a:r>
              <a:r>
                <a:rPr lang="de-DE" sz="2800" b="1" dirty="0" smtClean="0">
                  <a:solidFill>
                    <a:srgbClr val="D00C0C"/>
                  </a:solidFill>
                  <a:sym typeface="Symbol"/>
                </a:rPr>
                <a:t></a:t>
              </a:r>
              <a:r>
                <a:rPr lang="de-DE" sz="2800" dirty="0" smtClean="0">
                  <a:solidFill>
                    <a:srgbClr val="D00C0C"/>
                  </a:solidFill>
                  <a:sym typeface="Symbol"/>
                </a:rPr>
                <a:t>=</a:t>
              </a:r>
              <a:r>
                <a:rPr lang="en-GB" sz="2800" b="1" i="1" dirty="0" err="1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e</a:t>
              </a:r>
              <a:r>
                <a:rPr lang="en-GB" sz="9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 </a:t>
              </a:r>
              <a:r>
                <a:rPr lang="en-GB" sz="2800" b="1" i="1" baseline="30000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2 </a:t>
              </a:r>
              <a:r>
                <a:rPr lang="de-DE" sz="2800" dirty="0" smtClean="0">
                  <a:solidFill>
                    <a:srgbClr val="D00C0C"/>
                  </a:solidFill>
                </a:rPr>
                <a:t>· </a:t>
              </a:r>
              <a:r>
                <a:rPr lang="de-DE" sz="2800" b="1" dirty="0" err="1" smtClean="0">
                  <a:solidFill>
                    <a:srgbClr val="D00C0C"/>
                  </a:solidFill>
                  <a:latin typeface="Symbol" charset="2"/>
                  <a:cs typeface="Symbol" charset="2"/>
                  <a:sym typeface="Symbol"/>
                </a:rPr>
                <a:t>a</a:t>
              </a:r>
              <a:r>
                <a:rPr lang="de-DE" sz="2800" i="1" baseline="-25000" dirty="0" err="1" smtClean="0">
                  <a:solidFill>
                    <a:srgbClr val="D00C0C"/>
                  </a:solidFill>
                  <a:latin typeface="Times New Roman"/>
                  <a:cs typeface="Times New Roman"/>
                  <a:sym typeface="Symbol"/>
                </a:rPr>
                <a:t>em</a:t>
              </a:r>
              <a:endParaRPr lang="de-DE" sz="2800" i="1" baseline="-25000" dirty="0" smtClean="0">
                <a:solidFill>
                  <a:srgbClr val="D00C0C"/>
                </a:solidFill>
                <a:latin typeface="Times New Roman"/>
                <a:cs typeface="Times New Roman"/>
              </a:endParaRPr>
            </a:p>
            <a:p>
              <a:endParaRPr lang="de-DE" sz="2800" b="1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>
              <a:off x="801100" y="3382638"/>
              <a:ext cx="7680421" cy="0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29" name="Rectangle 9"/>
            <p:cNvSpPr>
              <a:spLocks/>
            </p:cNvSpPr>
            <p:nvPr/>
          </p:nvSpPr>
          <p:spPr bwMode="auto">
            <a:xfrm>
              <a:off x="7739970" y="3467489"/>
              <a:ext cx="1017105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Masse </a:t>
              </a:r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[</a:t>
              </a:r>
              <a:r>
                <a:rPr lang="en-US" sz="1600" dirty="0" err="1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eV</a:t>
              </a:r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]</a:t>
              </a: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H="1">
              <a:off x="92132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>
              <a:off x="7388877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2284201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5005702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602706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>
              <a:off x="6707970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6" name="Rectangle 16"/>
            <p:cNvSpPr>
              <a:spLocks/>
            </p:cNvSpPr>
            <p:nvPr/>
          </p:nvSpPr>
          <p:spPr bwMode="auto">
            <a:xfrm>
              <a:off x="701091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-6</a:t>
              </a:r>
            </a:p>
          </p:txBody>
        </p:sp>
        <p:sp>
          <p:nvSpPr>
            <p:cNvPr id="37" name="Rectangle 17"/>
            <p:cNvSpPr>
              <a:spLocks/>
            </p:cNvSpPr>
            <p:nvPr/>
          </p:nvSpPr>
          <p:spPr bwMode="auto">
            <a:xfrm>
              <a:off x="2071417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-2</a:t>
              </a:r>
            </a:p>
          </p:txBody>
        </p:sp>
        <p:sp>
          <p:nvSpPr>
            <p:cNvPr id="38" name="Rectangle 18"/>
            <p:cNvSpPr>
              <a:spLocks/>
            </p:cNvSpPr>
            <p:nvPr/>
          </p:nvSpPr>
          <p:spPr bwMode="auto">
            <a:xfrm>
              <a:off x="4812069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6</a:t>
              </a:r>
            </a:p>
          </p:txBody>
        </p:sp>
        <p:sp>
          <p:nvSpPr>
            <p:cNvPr id="39" name="Rectangle 19"/>
            <p:cNvSpPr>
              <a:spLocks/>
            </p:cNvSpPr>
            <p:nvPr/>
          </p:nvSpPr>
          <p:spPr bwMode="auto">
            <a:xfrm>
              <a:off x="5833430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9</a:t>
              </a:r>
            </a:p>
          </p:txBody>
        </p:sp>
        <p:sp>
          <p:nvSpPr>
            <p:cNvPr id="40" name="Rectangle 20"/>
            <p:cNvSpPr>
              <a:spLocks/>
            </p:cNvSpPr>
            <p:nvPr/>
          </p:nvSpPr>
          <p:spPr bwMode="auto">
            <a:xfrm>
              <a:off x="6480292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11</a:t>
              </a:r>
            </a:p>
          </p:txBody>
        </p:sp>
        <p:sp>
          <p:nvSpPr>
            <p:cNvPr id="41" name="Rectangle 21"/>
            <p:cNvSpPr>
              <a:spLocks/>
            </p:cNvSpPr>
            <p:nvPr/>
          </p:nvSpPr>
          <p:spPr bwMode="auto">
            <a:xfrm>
              <a:off x="7161199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13</a:t>
              </a:r>
            </a:p>
          </p:txBody>
        </p:sp>
        <p:sp>
          <p:nvSpPr>
            <p:cNvPr id="42" name="Rectangle 22"/>
            <p:cNvSpPr>
              <a:spLocks/>
            </p:cNvSpPr>
            <p:nvPr/>
          </p:nvSpPr>
          <p:spPr bwMode="auto">
            <a:xfrm>
              <a:off x="930898" y="3250269"/>
              <a:ext cx="1344792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3" name="Rectangle 23"/>
            <p:cNvSpPr>
              <a:spLocks/>
            </p:cNvSpPr>
            <p:nvPr/>
          </p:nvSpPr>
          <p:spPr bwMode="auto">
            <a:xfrm>
              <a:off x="5016341" y="3250269"/>
              <a:ext cx="1004338" cy="262475"/>
            </a:xfrm>
            <a:prstGeom prst="rect">
              <a:avLst/>
            </a:prstGeom>
            <a:solidFill>
              <a:srgbClr val="D00C0C">
                <a:alpha val="70195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 dirty="0">
                <a:solidFill>
                  <a:srgbClr val="D00C0C">
                    <a:alpha val="70195"/>
                  </a:srgbClr>
                </a:solidFill>
              </a:endParaRPr>
            </a:p>
          </p:txBody>
        </p:sp>
        <p:sp>
          <p:nvSpPr>
            <p:cNvPr id="44" name="Rectangle 24"/>
            <p:cNvSpPr>
              <a:spLocks/>
            </p:cNvSpPr>
            <p:nvPr/>
          </p:nvSpPr>
          <p:spPr bwMode="auto">
            <a:xfrm>
              <a:off x="6718609" y="3250269"/>
              <a:ext cx="655373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6" name="Rectangle 27"/>
            <p:cNvSpPr>
              <a:spLocks/>
            </p:cNvSpPr>
            <p:nvPr/>
          </p:nvSpPr>
          <p:spPr bwMode="auto">
            <a:xfrm>
              <a:off x="6829256" y="2879206"/>
              <a:ext cx="43514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LHC</a:t>
              </a:r>
            </a:p>
          </p:txBody>
        </p:sp>
        <p:sp>
          <p:nvSpPr>
            <p:cNvPr id="47" name="Rectangle 28"/>
            <p:cNvSpPr>
              <a:spLocks/>
            </p:cNvSpPr>
            <p:nvPr/>
          </p:nvSpPr>
          <p:spPr bwMode="auto">
            <a:xfrm>
              <a:off x="1294757" y="3743890"/>
              <a:ext cx="60643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Axion</a:t>
              </a:r>
              <a:endPara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48" name="Rectangle 29"/>
            <p:cNvSpPr>
              <a:spLocks/>
            </p:cNvSpPr>
            <p:nvPr/>
          </p:nvSpPr>
          <p:spPr bwMode="auto">
            <a:xfrm>
              <a:off x="4448153" y="2874238"/>
              <a:ext cx="2173099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 smtClean="0">
                  <a:solidFill>
                    <a:srgbClr val="D00C0C"/>
                  </a:solidFill>
                  <a:latin typeface="Calibri"/>
                  <a:ea typeface="Calibri" charset="0"/>
                  <a:cs typeface="Calibri"/>
                  <a:sym typeface="Calibri" charset="0"/>
                </a:rPr>
                <a:t>Dunkles</a:t>
              </a:r>
              <a:r>
                <a:rPr lang="en-US" b="1" dirty="0" smtClean="0">
                  <a:solidFill>
                    <a:srgbClr val="D00C0C"/>
                  </a:solidFill>
                  <a:latin typeface="Calibri"/>
                  <a:ea typeface="Calibri" charset="0"/>
                  <a:cs typeface="Calibri"/>
                  <a:sym typeface="Calibri" charset="0"/>
                </a:rPr>
                <a:t> Photon</a:t>
              </a:r>
              <a:endParaRPr lang="en-US" b="1" dirty="0">
                <a:solidFill>
                  <a:srgbClr val="D00C0C"/>
                </a:solidFill>
                <a:latin typeface="Calibri"/>
                <a:ea typeface="Calibri" charset="0"/>
                <a:cs typeface="Calibri"/>
                <a:sym typeface="Calibri" charset="0"/>
              </a:endParaRPr>
            </a:p>
          </p:txBody>
        </p:sp>
        <p:sp>
          <p:nvSpPr>
            <p:cNvPr id="49" name="Rectangle 30"/>
            <p:cNvSpPr>
              <a:spLocks/>
            </p:cNvSpPr>
            <p:nvPr/>
          </p:nvSpPr>
          <p:spPr bwMode="auto">
            <a:xfrm>
              <a:off x="6773933" y="3757116"/>
              <a:ext cx="54579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W’, Z’</a:t>
              </a:r>
            </a:p>
          </p:txBody>
        </p:sp>
      </p:grpSp>
      <p:sp>
        <p:nvSpPr>
          <p:cNvPr id="50" name="Rechteck 49"/>
          <p:cNvSpPr/>
          <p:nvPr/>
        </p:nvSpPr>
        <p:spPr>
          <a:xfrm>
            <a:off x="666363" y="1041389"/>
            <a:ext cx="7418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Neues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massives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Austauschteilchen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einer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U(1)</a:t>
            </a:r>
            <a:r>
              <a:rPr lang="en-GB" sz="18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d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Eichgruppe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;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vorhergesagt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in quasi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allen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String-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Kompaktifizierungen</a:t>
            </a:r>
            <a:endParaRPr lang="en-GB" sz="18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44533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Dunkle</a:t>
            </a:r>
            <a:r>
              <a:rPr lang="en-US" sz="3600" i="1" dirty="0" smtClean="0"/>
              <a:t> Photon </a:t>
            </a:r>
            <a:r>
              <a:rPr lang="en-US" sz="3600" i="1" dirty="0" err="1" smtClean="0"/>
              <a:t>Suche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4953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Neues</a:t>
            </a:r>
            <a:r>
              <a:rPr lang="en-US" sz="3600" i="1" dirty="0" smtClean="0"/>
              <a:t> MAMI-Limit 2014</a:t>
            </a:r>
            <a:endParaRPr lang="en-US" sz="3600" i="1" dirty="0"/>
          </a:p>
        </p:txBody>
      </p:sp>
      <p:sp>
        <p:nvSpPr>
          <p:cNvPr id="13" name="Rechteck 12"/>
          <p:cNvSpPr/>
          <p:nvPr/>
        </p:nvSpPr>
        <p:spPr bwMode="auto">
          <a:xfrm>
            <a:off x="3127813" y="4722197"/>
            <a:ext cx="237473" cy="17551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223703" y="1498783"/>
            <a:ext cx="651253" cy="126189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88272" y="3291406"/>
            <a:ext cx="3147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 smtClean="0">
                <a:latin typeface="Calibri"/>
                <a:cs typeface="Calibri"/>
              </a:rPr>
              <a:t>Bump-Search!</a:t>
            </a:r>
          </a:p>
          <a:p>
            <a:pPr algn="l"/>
            <a:r>
              <a:rPr lang="en-GB" sz="1400" dirty="0" err="1" smtClean="0">
                <a:latin typeface="Calibri"/>
                <a:cs typeface="Calibri"/>
              </a:rPr>
              <a:t>Untergrund</a:t>
            </a:r>
            <a:r>
              <a:rPr lang="en-GB" sz="1400" dirty="0" smtClean="0">
                <a:latin typeface="Calibri"/>
                <a:cs typeface="Calibri"/>
              </a:rPr>
              <a:t> </a:t>
            </a:r>
            <a:r>
              <a:rPr lang="en-GB" sz="1400" dirty="0" err="1" smtClean="0">
                <a:latin typeface="Calibri"/>
                <a:cs typeface="Calibri"/>
              </a:rPr>
              <a:t>beschrieben</a:t>
            </a:r>
            <a:r>
              <a:rPr lang="en-GB" sz="1400" dirty="0" smtClean="0">
                <a:latin typeface="Calibri"/>
                <a:cs typeface="Calibri"/>
              </a:rPr>
              <a:t> </a:t>
            </a:r>
            <a:r>
              <a:rPr lang="en-GB" sz="1400" dirty="0" err="1" smtClean="0">
                <a:latin typeface="Calibri"/>
                <a:cs typeface="Calibri"/>
              </a:rPr>
              <a:t>durch</a:t>
            </a:r>
            <a:endParaRPr lang="en-GB" sz="1400" dirty="0" smtClean="0">
              <a:latin typeface="Calibri"/>
              <a:cs typeface="Calibri"/>
            </a:endParaRPr>
          </a:p>
          <a:p>
            <a:pPr algn="l"/>
            <a:r>
              <a:rPr lang="en-GB" sz="1400" dirty="0" err="1" smtClean="0">
                <a:latin typeface="Calibri"/>
                <a:cs typeface="Calibri"/>
              </a:rPr>
              <a:t>bekannte</a:t>
            </a:r>
            <a:r>
              <a:rPr lang="en-GB" sz="1400" dirty="0" smtClean="0">
                <a:latin typeface="Calibri"/>
                <a:cs typeface="Calibri"/>
              </a:rPr>
              <a:t> QED-</a:t>
            </a:r>
            <a:r>
              <a:rPr lang="en-GB" sz="1400" dirty="0" err="1" smtClean="0">
                <a:latin typeface="Calibri"/>
                <a:cs typeface="Calibri"/>
              </a:rPr>
              <a:t>Prozesse</a:t>
            </a:r>
            <a:endParaRPr lang="en-GB" sz="1400" dirty="0">
              <a:latin typeface="Calibri"/>
              <a:cs typeface="Calibri"/>
            </a:endParaRPr>
          </a:p>
        </p:txBody>
      </p:sp>
      <p:grpSp>
        <p:nvGrpSpPr>
          <p:cNvPr id="15" name="Gruppierung 14"/>
          <p:cNvGrpSpPr/>
          <p:nvPr/>
        </p:nvGrpSpPr>
        <p:grpSpPr>
          <a:xfrm>
            <a:off x="233691" y="914400"/>
            <a:ext cx="8467969" cy="2440137"/>
            <a:chOff x="1328910" y="4073675"/>
            <a:chExt cx="8467969" cy="2440137"/>
          </a:xfrm>
        </p:grpSpPr>
        <p:pic>
          <p:nvPicPr>
            <p:cNvPr id="16" name="Bild 15" descr="Bildschirmfoto 2011-12-12 um 09.33.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910" y="4659839"/>
              <a:ext cx="6122728" cy="1853973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2734805" y="4935910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905916" y="4667044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1539888" y="4073675"/>
              <a:ext cx="8256991" cy="459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2960"/>
                </a:lnSpc>
                <a:spcAft>
                  <a:spcPts val="1200"/>
                </a:spcAft>
              </a:pP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Niederenergie-Elektronen-Beschleuniger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ideal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geeignet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für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die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Dunkle-Photon-Suche</a:t>
              </a:r>
              <a:endParaRPr lang="en-GB" sz="1800" b="1" dirty="0" smtClean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Box 21"/>
            <p:cNvSpPr txBox="1"/>
            <p:nvPr/>
          </p:nvSpPr>
          <p:spPr>
            <a:xfrm>
              <a:off x="1564445" y="4487928"/>
              <a:ext cx="2227263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Bjorken</a:t>
              </a:r>
              <a:r>
                <a:rPr lang="en-US" sz="12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et al. (2009)</a:t>
              </a:r>
            </a:p>
          </p:txBody>
        </p:sp>
      </p:grpSp>
      <p:sp>
        <p:nvSpPr>
          <p:cNvPr id="29" name="Rechteck 28"/>
          <p:cNvSpPr/>
          <p:nvPr/>
        </p:nvSpPr>
        <p:spPr bwMode="auto">
          <a:xfrm>
            <a:off x="4169833" y="1693321"/>
            <a:ext cx="2243667" cy="152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0" name="Bild 19" descr="ExclusionDarkPhoton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21376" y="1863587"/>
            <a:ext cx="4920564" cy="3693173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729853" y="4551053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2010</a:t>
            </a:r>
            <a:endParaRPr lang="en-GB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4953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Neues</a:t>
            </a:r>
            <a:r>
              <a:rPr lang="en-US" sz="3600" i="1" dirty="0" smtClean="0"/>
              <a:t> MAMI-Limit 2014</a:t>
            </a:r>
            <a:endParaRPr lang="en-US" sz="3600" i="1" dirty="0"/>
          </a:p>
        </p:txBody>
      </p:sp>
      <p:sp>
        <p:nvSpPr>
          <p:cNvPr id="13" name="Rechteck 12"/>
          <p:cNvSpPr/>
          <p:nvPr/>
        </p:nvSpPr>
        <p:spPr bwMode="auto">
          <a:xfrm>
            <a:off x="3127813" y="4722197"/>
            <a:ext cx="237473" cy="17551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223703" y="1498783"/>
            <a:ext cx="651253" cy="126189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88272" y="3291406"/>
            <a:ext cx="3147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 smtClean="0">
                <a:latin typeface="Calibri"/>
                <a:cs typeface="Calibri"/>
              </a:rPr>
              <a:t>Bump-Search!</a:t>
            </a:r>
          </a:p>
          <a:p>
            <a:pPr algn="l"/>
            <a:r>
              <a:rPr lang="en-GB" sz="1400" dirty="0" err="1" smtClean="0">
                <a:latin typeface="Calibri"/>
                <a:cs typeface="Calibri"/>
              </a:rPr>
              <a:t>Untergrund</a:t>
            </a:r>
            <a:r>
              <a:rPr lang="en-GB" sz="1400" dirty="0" smtClean="0">
                <a:latin typeface="Calibri"/>
                <a:cs typeface="Calibri"/>
              </a:rPr>
              <a:t> </a:t>
            </a:r>
            <a:r>
              <a:rPr lang="en-GB" sz="1400" dirty="0" err="1" smtClean="0">
                <a:latin typeface="Calibri"/>
                <a:cs typeface="Calibri"/>
              </a:rPr>
              <a:t>beschrieben</a:t>
            </a:r>
            <a:r>
              <a:rPr lang="en-GB" sz="1400" dirty="0" smtClean="0">
                <a:latin typeface="Calibri"/>
                <a:cs typeface="Calibri"/>
              </a:rPr>
              <a:t> </a:t>
            </a:r>
            <a:r>
              <a:rPr lang="en-GB" sz="1400" dirty="0" err="1" smtClean="0">
                <a:latin typeface="Calibri"/>
                <a:cs typeface="Calibri"/>
              </a:rPr>
              <a:t>durch</a:t>
            </a:r>
            <a:endParaRPr lang="en-GB" sz="1400" dirty="0" smtClean="0">
              <a:latin typeface="Calibri"/>
              <a:cs typeface="Calibri"/>
            </a:endParaRPr>
          </a:p>
          <a:p>
            <a:pPr algn="l"/>
            <a:r>
              <a:rPr lang="en-GB" sz="1400" dirty="0" err="1" smtClean="0">
                <a:latin typeface="Calibri"/>
                <a:cs typeface="Calibri"/>
              </a:rPr>
              <a:t>bekannte</a:t>
            </a:r>
            <a:r>
              <a:rPr lang="en-GB" sz="1400" dirty="0" smtClean="0">
                <a:latin typeface="Calibri"/>
                <a:cs typeface="Calibri"/>
              </a:rPr>
              <a:t> QED-</a:t>
            </a:r>
            <a:r>
              <a:rPr lang="en-GB" sz="1400" dirty="0" err="1" smtClean="0">
                <a:latin typeface="Calibri"/>
                <a:cs typeface="Calibri"/>
              </a:rPr>
              <a:t>Prozesse</a:t>
            </a:r>
            <a:endParaRPr lang="en-GB" sz="1400" dirty="0">
              <a:latin typeface="Calibri"/>
              <a:cs typeface="Calibri"/>
            </a:endParaRPr>
          </a:p>
        </p:txBody>
      </p:sp>
      <p:grpSp>
        <p:nvGrpSpPr>
          <p:cNvPr id="2" name="Gruppierung 14"/>
          <p:cNvGrpSpPr/>
          <p:nvPr/>
        </p:nvGrpSpPr>
        <p:grpSpPr>
          <a:xfrm>
            <a:off x="233691" y="914400"/>
            <a:ext cx="8467969" cy="2440137"/>
            <a:chOff x="1328910" y="4073675"/>
            <a:chExt cx="8467969" cy="2440137"/>
          </a:xfrm>
        </p:grpSpPr>
        <p:pic>
          <p:nvPicPr>
            <p:cNvPr id="16" name="Bild 15" descr="Bildschirmfoto 2011-12-12 um 09.33.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910" y="4659839"/>
              <a:ext cx="6122728" cy="1853973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2734805" y="4935910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905916" y="4667044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1539888" y="4073675"/>
              <a:ext cx="8256991" cy="459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2960"/>
                </a:lnSpc>
                <a:spcAft>
                  <a:spcPts val="1200"/>
                </a:spcAft>
              </a:pP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Niederenergie-Elektronen-Beschleuniger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ideal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geeignet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für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die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Dunkle-Photon-Suche</a:t>
              </a:r>
              <a:endParaRPr lang="en-GB" sz="1800" b="1" dirty="0" smtClean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Box 21"/>
            <p:cNvSpPr txBox="1"/>
            <p:nvPr/>
          </p:nvSpPr>
          <p:spPr>
            <a:xfrm>
              <a:off x="1564445" y="4487928"/>
              <a:ext cx="2227263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Bjorken</a:t>
              </a:r>
              <a:r>
                <a:rPr lang="en-US" sz="12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et al. (2009)</a:t>
              </a:r>
            </a:p>
          </p:txBody>
        </p:sp>
      </p:grpSp>
      <p:sp>
        <p:nvSpPr>
          <p:cNvPr id="29" name="Rechteck 28"/>
          <p:cNvSpPr/>
          <p:nvPr/>
        </p:nvSpPr>
        <p:spPr bwMode="auto">
          <a:xfrm>
            <a:off x="4169833" y="1693321"/>
            <a:ext cx="2243667" cy="152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0" name="Bild 19" descr="ExclusionDarkPhoton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21376" y="1863587"/>
            <a:ext cx="4920564" cy="3693173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729853" y="4551053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2010</a:t>
            </a:r>
            <a:endParaRPr lang="en-GB" dirty="0">
              <a:latin typeface="Calibri"/>
              <a:cs typeface="Calibri"/>
            </a:endParaRPr>
          </a:p>
        </p:txBody>
      </p:sp>
      <p:grpSp>
        <p:nvGrpSpPr>
          <p:cNvPr id="3" name="Gruppierung 23"/>
          <p:cNvGrpSpPr/>
          <p:nvPr/>
        </p:nvGrpSpPr>
        <p:grpSpPr>
          <a:xfrm>
            <a:off x="3797437" y="1615154"/>
            <a:ext cx="5188261" cy="4659159"/>
            <a:chOff x="3720463" y="1615154"/>
            <a:chExt cx="5188261" cy="4659159"/>
          </a:xfrm>
        </p:grpSpPr>
        <p:pic>
          <p:nvPicPr>
            <p:cNvPr id="22" name="Bild 21" descr="Bildschirmfoto 2014-04-13 um 11.53.2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0463" y="1787831"/>
              <a:ext cx="5134094" cy="3923592"/>
            </a:xfrm>
            <a:prstGeom prst="rect">
              <a:avLst/>
            </a:prstGeom>
          </p:spPr>
        </p:pic>
        <p:pic>
          <p:nvPicPr>
            <p:cNvPr id="40" name="Picture 14" descr="a1logo-small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556393" y="4398044"/>
              <a:ext cx="633068" cy="411842"/>
            </a:xfrm>
            <a:prstGeom prst="rect">
              <a:avLst/>
            </a:prstGeom>
            <a:noFill/>
          </p:spPr>
        </p:pic>
        <p:sp>
          <p:nvSpPr>
            <p:cNvPr id="41" name="Textfeld 40"/>
            <p:cNvSpPr txBox="1"/>
            <p:nvPr/>
          </p:nvSpPr>
          <p:spPr>
            <a:xfrm>
              <a:off x="4781767" y="5627982"/>
              <a:ext cx="36297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Großteil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des (g-2)</a:t>
              </a:r>
              <a:r>
                <a:rPr lang="en-GB" sz="1800" b="1" baseline="-25000" dirty="0" smtClean="0">
                  <a:solidFill>
                    <a:srgbClr val="B50000"/>
                  </a:solidFill>
                  <a:latin typeface="Calibri"/>
                  <a:cs typeface="Calibri"/>
                </a:rPr>
                <a:t>µ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-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motivierten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</a:p>
            <a:p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Parameterbereiches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ausgeschlossen</a:t>
              </a:r>
              <a:endParaRPr lang="en-GB" sz="1800" b="1" dirty="0">
                <a:solidFill>
                  <a:srgbClr val="B50000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TextBox 21"/>
            <p:cNvSpPr txBox="1"/>
            <p:nvPr/>
          </p:nvSpPr>
          <p:spPr>
            <a:xfrm>
              <a:off x="5881752" y="1615154"/>
              <a:ext cx="3026972" cy="276999"/>
            </a:xfrm>
            <a:prstGeom prst="rect">
              <a:avLst/>
            </a:prstGeom>
            <a:solidFill>
              <a:srgbClr val="FFFFFF"/>
            </a:solidFill>
            <a:effectLst/>
          </p:spPr>
          <p:txBody>
            <a:bodyPr wrap="square" rtlCol="0">
              <a:sp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Merkel et al. [A1] (PRL 2014)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3" y="1352505"/>
            <a:ext cx="3221843" cy="28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3617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MAGIX @ MESA</a:t>
            </a:r>
            <a:endParaRPr lang="en-US" sz="3600" i="1" dirty="0"/>
          </a:p>
        </p:txBody>
      </p:sp>
      <p:cxnSp>
        <p:nvCxnSpPr>
          <p:cNvPr id="9" name="Gerade Verbindung mit Pfeil 10"/>
          <p:cNvCxnSpPr/>
          <p:nvPr/>
        </p:nvCxnSpPr>
        <p:spPr>
          <a:xfrm rot="5400000">
            <a:off x="1972078" y="2168131"/>
            <a:ext cx="753679" cy="216822"/>
          </a:xfrm>
          <a:prstGeom prst="straightConnector1">
            <a:avLst/>
          </a:prstGeom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Bild 7" descr="ExclusionlimitsMesa105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71235" y="2383050"/>
            <a:ext cx="5104399" cy="3828299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2008" y="87330"/>
            <a:ext cx="2050233" cy="63000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Textfeld 11"/>
          <p:cNvSpPr txBox="1"/>
          <p:nvPr/>
        </p:nvSpPr>
        <p:spPr>
          <a:xfrm>
            <a:off x="1394006" y="1291979"/>
            <a:ext cx="251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windowless</a:t>
            </a:r>
          </a:p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pseudo-internal gas</a:t>
            </a:r>
          </a:p>
          <a:p>
            <a:pPr algn="l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target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913744" y="1807362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100" b="1" dirty="0" smtClean="0">
                <a:latin typeface="Calibri"/>
                <a:cs typeface="Calibri"/>
              </a:rPr>
              <a:t>Simulation</a:t>
            </a:r>
            <a:r>
              <a:rPr lang="en-GB" sz="1100" dirty="0" smtClean="0">
                <a:latin typeface="Calibri"/>
                <a:cs typeface="Calibri"/>
              </a:rPr>
              <a:t>:</a:t>
            </a:r>
          </a:p>
          <a:p>
            <a:pPr algn="l">
              <a:buFont typeface="Arial"/>
              <a:buChar char="•"/>
            </a:pPr>
            <a:r>
              <a:rPr lang="en-GB" sz="1100" dirty="0" smtClean="0">
                <a:latin typeface="Calibri"/>
                <a:cs typeface="Calibri"/>
              </a:rPr>
              <a:t> Xenon gas target</a:t>
            </a:r>
          </a:p>
          <a:p>
            <a:pPr algn="l">
              <a:buFont typeface="Arial"/>
              <a:buChar char="•"/>
            </a:pPr>
            <a:r>
              <a:rPr lang="en-GB" sz="1100" dirty="0" smtClean="0">
                <a:latin typeface="Calibri"/>
                <a:cs typeface="Calibri"/>
              </a:rPr>
              <a:t> </a:t>
            </a:r>
            <a:r>
              <a:rPr lang="en-GB" sz="1100" dirty="0" err="1" smtClean="0">
                <a:latin typeface="Calibri"/>
                <a:cs typeface="Calibri"/>
              </a:rPr>
              <a:t>Luminosität</a:t>
            </a:r>
            <a:r>
              <a:rPr lang="en-GB" sz="1100" dirty="0" smtClean="0">
                <a:latin typeface="Calibri"/>
                <a:cs typeface="Calibri"/>
              </a:rPr>
              <a:t> 10</a:t>
            </a:r>
            <a:r>
              <a:rPr lang="en-GB" sz="1100" baseline="30000" dirty="0" smtClean="0">
                <a:latin typeface="Calibri"/>
                <a:cs typeface="Calibri"/>
              </a:rPr>
              <a:t>35</a:t>
            </a:r>
            <a:r>
              <a:rPr lang="en-GB" sz="1100" dirty="0" smtClean="0">
                <a:latin typeface="Calibri"/>
                <a:cs typeface="Calibri"/>
              </a:rPr>
              <a:t> / cm</a:t>
            </a:r>
            <a:r>
              <a:rPr lang="en-GB" sz="1100" baseline="30000" dirty="0" smtClean="0">
                <a:latin typeface="Calibri"/>
                <a:cs typeface="Calibri"/>
              </a:rPr>
              <a:t>2</a:t>
            </a:r>
            <a:r>
              <a:rPr lang="en-GB" sz="1100" dirty="0" smtClean="0">
                <a:latin typeface="Calibri"/>
                <a:cs typeface="Calibri"/>
              </a:rPr>
              <a:t> </a:t>
            </a:r>
            <a:r>
              <a:rPr lang="en-GB" sz="1100" dirty="0" err="1" smtClean="0">
                <a:latin typeface="Calibri"/>
                <a:cs typeface="Calibri"/>
              </a:rPr>
              <a:t>s</a:t>
            </a:r>
            <a:endParaRPr lang="en-GB" sz="1100" dirty="0">
              <a:latin typeface="Calibri"/>
              <a:cs typeface="Calibri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V="1">
            <a:off x="247064" y="3412360"/>
            <a:ext cx="864347" cy="44095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154873" y="3685756"/>
            <a:ext cx="1028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1mA </a:t>
            </a:r>
          </a:p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ERL-</a:t>
            </a:r>
            <a:r>
              <a:rPr lang="en-GB" sz="1600" dirty="0" err="1" smtClean="0">
                <a:solidFill>
                  <a:srgbClr val="B50000"/>
                </a:solidFill>
                <a:latin typeface="Calibri"/>
                <a:cs typeface="Calibri"/>
              </a:rPr>
              <a:t>Strahl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15987" y="1937093"/>
            <a:ext cx="8125705" cy="381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Zusammenfassung</a:t>
            </a: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baseline="-25000" dirty="0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4073" y="178933"/>
            <a:ext cx="37495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Zusammenfassung</a:t>
            </a:r>
            <a:endParaRPr lang="en-US" sz="3600" i="1" dirty="0"/>
          </a:p>
        </p:txBody>
      </p:sp>
      <p:pic>
        <p:nvPicPr>
          <p:cNvPr id="3" name="Bild 2" descr="Zeitstrahl_v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3746"/>
            <a:ext cx="9144000" cy="332184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290614" y="1817099"/>
            <a:ext cx="7853386" cy="36135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31750" y="3332324"/>
            <a:ext cx="9012249" cy="110718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5617" y="3711299"/>
            <a:ext cx="8935910" cy="24776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0"/>
              </a:spcAft>
              <a:buFont typeface="Wingdings" charset="2"/>
              <a:buChar char="Ø"/>
            </a:pP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SFB-1044: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Präzisionsphysik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mit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weitreichenden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Konsequenzen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für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	       Kern-, 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Hadronen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- und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Teilchenphysik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      </a:t>
            </a:r>
          </a:p>
          <a:p>
            <a:pPr algn="l">
              <a:spcAft>
                <a:spcPts val="0"/>
              </a:spcAft>
            </a:pP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	       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Innovative exp.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Methoden/Ergebnisse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in 1. FP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angestoßen/erzielt</a:t>
            </a:r>
            <a:endParaRPr lang="en-GB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spcAft>
                <a:spcPts val="600"/>
              </a:spcAft>
            </a:pP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	       (ISR-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Methode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,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Dunkle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Photonen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, Meson-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Produktion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, Pol. Target A2, … )       </a:t>
            </a:r>
          </a:p>
          <a:p>
            <a:pPr algn="l">
              <a:spcAft>
                <a:spcPts val="600"/>
              </a:spcAft>
              <a:buFont typeface="Wingdings" charset="2"/>
              <a:buChar char="Ø"/>
            </a:pP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Jahr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2015: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Beantragung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2. FP SFB-1044</a:t>
            </a:r>
          </a:p>
          <a:p>
            <a:pPr algn="l">
              <a:spcAft>
                <a:spcPts val="600"/>
              </a:spcAft>
              <a:buFont typeface="Wingdings" charset="2"/>
              <a:buChar char="Ø"/>
            </a:pP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Aufbau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MESA-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Beschleuniger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bis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Ende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der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Laufzeit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von PRISMA (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Ende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2017)</a:t>
            </a:r>
          </a:p>
          <a:p>
            <a:pPr algn="l">
              <a:spcAft>
                <a:spcPts val="600"/>
              </a:spcAft>
              <a:buFont typeface="Wingdings" charset="2"/>
              <a:buChar char="Ø"/>
            </a:pP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Einbindung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von MESA-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Projekten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in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Planungen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000090"/>
                </a:solidFill>
                <a:latin typeface="Calibri"/>
                <a:cs typeface="Calibri"/>
              </a:rPr>
              <a:t>für</a:t>
            </a:r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 2. und 3. FP des SFB-1044</a:t>
            </a:r>
            <a:endParaRPr lang="en-GB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7" name="Picture 10" descr="mamilogo"/>
          <p:cNvPicPr>
            <a:picLocks noChangeAspect="1" noChangeArrowheads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8374415" y="0"/>
            <a:ext cx="769585" cy="8119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6"/>
          <a:srcRect b="33333"/>
          <a:stretch>
            <a:fillRect/>
          </a:stretch>
        </p:blipFill>
        <p:spPr bwMode="auto">
          <a:xfrm>
            <a:off x="6813707" y="134576"/>
            <a:ext cx="1425855" cy="54942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12242" y="178933"/>
            <a:ext cx="78249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Experimentelle</a:t>
            </a:r>
            <a:r>
              <a:rPr lang="en-US" sz="3600" i="1" dirty="0" smtClean="0"/>
              <a:t> SFB-</a:t>
            </a:r>
            <a:r>
              <a:rPr lang="en-US" sz="3600" i="1" dirty="0" err="1" smtClean="0"/>
              <a:t>Publikationen</a:t>
            </a:r>
            <a:r>
              <a:rPr lang="en-US" sz="3600" i="1" dirty="0" smtClean="0"/>
              <a:t> 2014</a:t>
            </a:r>
            <a:endParaRPr lang="en-US" sz="3600" i="1" dirty="0"/>
          </a:p>
        </p:txBody>
      </p:sp>
      <p:sp>
        <p:nvSpPr>
          <p:cNvPr id="4" name="Rechteck 3"/>
          <p:cNvSpPr/>
          <p:nvPr/>
        </p:nvSpPr>
        <p:spPr>
          <a:xfrm>
            <a:off x="359708" y="5517112"/>
            <a:ext cx="76024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35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weitere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Publikationen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2014 in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referierten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Journalen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(PLB, PRC, PRD),</a:t>
            </a:r>
          </a:p>
          <a:p>
            <a:pPr algn="l"/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inklusive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Theorie</a:t>
            </a:r>
            <a:endParaRPr lang="en-GB" dirty="0" smtClean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74637" y="1085469"/>
            <a:ext cx="1725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Phys. Rev. </a:t>
            </a:r>
            <a:r>
              <a:rPr lang="en-GB" dirty="0" err="1" smtClean="0">
                <a:solidFill>
                  <a:srgbClr val="B50000"/>
                </a:solidFill>
                <a:latin typeface="Calibri"/>
                <a:cs typeface="Calibri"/>
              </a:rPr>
              <a:t>Lett</a:t>
            </a:r>
            <a:r>
              <a:rPr lang="en-GB" dirty="0" smtClean="0">
                <a:solidFill>
                  <a:srgbClr val="B5000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7" name="Bild 6" descr="Bildschirmfoto 2015-01-08 um 08.31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39" y="1177878"/>
            <a:ext cx="7286529" cy="418049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 bwMode="auto">
          <a:xfrm>
            <a:off x="4594587" y="5327404"/>
            <a:ext cx="764043" cy="1588"/>
          </a:xfrm>
          <a:prstGeom prst="line">
            <a:avLst/>
          </a:prstGeom>
          <a:solidFill>
            <a:schemeClr val="tx1"/>
          </a:solidFill>
          <a:ln w="9525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4"/>
          <a:srcRect b="33333"/>
          <a:stretch>
            <a:fillRect/>
          </a:stretch>
        </p:blipFill>
        <p:spPr bwMode="auto">
          <a:xfrm>
            <a:off x="7563396" y="6140425"/>
            <a:ext cx="1425855" cy="54942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19903" y="4697325"/>
            <a:ext cx="4622957" cy="1143000"/>
          </a:xfrm>
        </p:spPr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12242" y="178933"/>
            <a:ext cx="32146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Timeline MESA</a:t>
            </a:r>
            <a:endParaRPr lang="en-US" sz="3600" i="1" dirty="0"/>
          </a:p>
        </p:txBody>
      </p:sp>
      <p:pic>
        <p:nvPicPr>
          <p:cNvPr id="6" name="Bild 5" descr="Bildschirmfoto 2015-01-07 um 23.30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56" y="954625"/>
            <a:ext cx="7821248" cy="5872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658813" y="201613"/>
            <a:ext cx="51888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Possible Scenarios 2017+</a:t>
            </a:r>
            <a:endParaRPr lang="en-US" sz="3600" i="1" dirty="0"/>
          </a:p>
        </p:txBody>
      </p:sp>
      <p:grpSp>
        <p:nvGrpSpPr>
          <p:cNvPr id="2" name="Gruppierung 24"/>
          <p:cNvGrpSpPr/>
          <p:nvPr/>
        </p:nvGrpSpPr>
        <p:grpSpPr>
          <a:xfrm>
            <a:off x="1717596" y="903238"/>
            <a:ext cx="5838801" cy="5377163"/>
            <a:chOff x="168131" y="-172779"/>
            <a:chExt cx="6877404" cy="6333648"/>
          </a:xfrm>
        </p:grpSpPr>
        <p:pic>
          <p:nvPicPr>
            <p:cNvPr id="26" name="Bild 25" descr="prisma_ewsb.2016.eps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9519" y="669386"/>
              <a:ext cx="5433981" cy="5491483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168131" y="-172779"/>
              <a:ext cx="6877404" cy="833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Calibri"/>
                  <a:cs typeface="Calibri"/>
                </a:rPr>
                <a:t>Scenario</a:t>
              </a:r>
              <a:r>
                <a:rPr lang="en-GB" dirty="0" smtClean="0">
                  <a:latin typeface="Calibri"/>
                  <a:cs typeface="Calibri"/>
                </a:rPr>
                <a:t>:</a:t>
              </a:r>
            </a:p>
            <a:p>
              <a:pPr algn="ctr"/>
              <a:r>
                <a:rPr lang="en-GB" dirty="0" err="1" smtClean="0">
                  <a:latin typeface="Calibri"/>
                  <a:cs typeface="Calibri"/>
                </a:rPr>
                <a:t>Metastable</a:t>
              </a:r>
              <a:r>
                <a:rPr lang="en-GB" dirty="0" smtClean="0">
                  <a:latin typeface="Calibri"/>
                  <a:cs typeface="Calibri"/>
                </a:rPr>
                <a:t> universe </a:t>
              </a:r>
              <a:r>
                <a:rPr lang="de-DE" dirty="0" smtClean="0">
                  <a:latin typeface="Calibri"/>
                  <a:cs typeface="Calibri"/>
                  <a:sym typeface="Wingdings"/>
                </a:rPr>
                <a:t> No </a:t>
              </a:r>
              <a:r>
                <a:rPr lang="de-DE" dirty="0" err="1" smtClean="0">
                  <a:latin typeface="Calibri"/>
                  <a:cs typeface="Calibri"/>
                  <a:sym typeface="Wingdings"/>
                </a:rPr>
                <a:t>Physics</a:t>
              </a:r>
              <a:r>
                <a:rPr lang="de-DE" dirty="0" smtClean="0">
                  <a:latin typeface="Calibri"/>
                  <a:cs typeface="Calibri"/>
                  <a:sym typeface="Wingdings"/>
                </a:rPr>
                <a:t> </a:t>
              </a:r>
              <a:r>
                <a:rPr lang="de-DE" dirty="0" err="1" smtClean="0">
                  <a:latin typeface="Calibri"/>
                  <a:cs typeface="Calibri"/>
                  <a:sym typeface="Wingdings"/>
                </a:rPr>
                <a:t>beyond</a:t>
              </a:r>
              <a:r>
                <a:rPr lang="de-DE" dirty="0" smtClean="0">
                  <a:latin typeface="Calibri"/>
                  <a:cs typeface="Calibri"/>
                  <a:sym typeface="Wingdings"/>
                </a:rPr>
                <a:t> </a:t>
              </a:r>
              <a:r>
                <a:rPr lang="de-DE" dirty="0" err="1" smtClean="0">
                  <a:latin typeface="Calibri"/>
                  <a:cs typeface="Calibri"/>
                  <a:sym typeface="Wingdings"/>
                </a:rPr>
                <a:t>the</a:t>
              </a:r>
              <a:r>
                <a:rPr lang="de-DE" dirty="0" smtClean="0">
                  <a:latin typeface="Calibri"/>
                  <a:cs typeface="Calibri"/>
                  <a:sym typeface="Wingdings"/>
                </a:rPr>
                <a:t> SM</a:t>
              </a:r>
              <a:endParaRPr lang="en-GB" dirty="0">
                <a:latin typeface="Calibri"/>
                <a:cs typeface="Calibri"/>
              </a:endParaRPr>
            </a:p>
          </p:txBody>
        </p:sp>
      </p:grpSp>
      <p:grpSp>
        <p:nvGrpSpPr>
          <p:cNvPr id="3" name="Gruppierung 8"/>
          <p:cNvGrpSpPr/>
          <p:nvPr/>
        </p:nvGrpSpPr>
        <p:grpSpPr>
          <a:xfrm>
            <a:off x="3276789" y="892399"/>
            <a:ext cx="4758198" cy="5425132"/>
            <a:chOff x="3276789" y="892399"/>
            <a:chExt cx="4758198" cy="5425132"/>
          </a:xfrm>
        </p:grpSpPr>
        <p:grpSp>
          <p:nvGrpSpPr>
            <p:cNvPr id="4" name="Gruppierung 27"/>
            <p:cNvGrpSpPr/>
            <p:nvPr/>
          </p:nvGrpSpPr>
          <p:grpSpPr>
            <a:xfrm>
              <a:off x="3276789" y="892399"/>
              <a:ext cx="4758198" cy="5425132"/>
              <a:chOff x="2859400" y="333249"/>
              <a:chExt cx="5436387" cy="6322453"/>
            </a:xfrm>
          </p:grpSpPr>
          <p:pic>
            <p:nvPicPr>
              <p:cNvPr id="13" name="Bild 12" descr="sin2Theta_2016_NO.pdf"/>
              <p:cNvPicPr>
                <a:picLocks noChangeAspect="1"/>
              </p:cNvPicPr>
              <p:nvPr/>
            </p:nvPicPr>
            <mc:AlternateContent xmlns:mc="http://schemas.openxmlformats.org/markup-compatibility/2006">
              <mc:Choice xmlns:ma="http://schemas.microsoft.com/office/mac/drawingml/2008/main" xmlns:mv="urn:schemas-microsoft-com:mac:vml" xmlns="" Requires="ma">
                <p:blipFill>
                  <a:blip r:embed="rId5"/>
                  <a:stretch>
                    <a:fillRect/>
                  </a:stretch>
                </p:blipFill>
              </mc:Choice>
              <mc:Fallback>
                <p:blipFill>
                  <a:blip r:embed="rId6"/>
                  <a:stretch>
                    <a:fillRect/>
                  </a:stretch>
                </p:blipFill>
              </mc:Fallback>
            </mc:AlternateContent>
            <p:spPr>
              <a:xfrm>
                <a:off x="2859400" y="1161801"/>
                <a:ext cx="5436387" cy="5493901"/>
              </a:xfrm>
              <a:prstGeom prst="rect">
                <a:avLst/>
              </a:prstGeom>
            </p:spPr>
          </p:pic>
          <p:sp>
            <p:nvSpPr>
              <p:cNvPr id="14" name="Rechteck 13"/>
              <p:cNvSpPr/>
              <p:nvPr/>
            </p:nvSpPr>
            <p:spPr>
              <a:xfrm>
                <a:off x="3214718" y="333249"/>
                <a:ext cx="4950239" cy="824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 smtClean="0">
                    <a:latin typeface="Calibri"/>
                    <a:cs typeface="Calibri"/>
                  </a:rPr>
                  <a:t>Scenario</a:t>
                </a:r>
                <a:r>
                  <a:rPr lang="en-GB" dirty="0" smtClean="0">
                    <a:latin typeface="Calibri"/>
                    <a:cs typeface="Calibri"/>
                  </a:rPr>
                  <a:t>:</a:t>
                </a:r>
              </a:p>
              <a:p>
                <a:pPr algn="ctr"/>
                <a:r>
                  <a:rPr lang="en-GB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Physics beyond the SM</a:t>
                </a:r>
                <a:endParaRPr lang="en-GB" dirty="0">
                  <a:solidFill>
                    <a:srgbClr val="000000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11" name="Bild 10" descr="Bildschirmfoto 2012-12-10 um 12.11.1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93207" y="2436322"/>
              <a:ext cx="863600" cy="2921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/>
          </p:nvSpPr>
          <p:spPr bwMode="auto">
            <a:xfrm>
              <a:off x="5644840" y="2450087"/>
              <a:ext cx="910872" cy="3078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715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3869E-7 -4.98263E-6 L -0.30271 0.177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0" y="89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03108" y="201613"/>
            <a:ext cx="5132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Der</a:t>
            </a:r>
            <a:r>
              <a:rPr lang="en-US" sz="3600" i="1" dirty="0" smtClean="0"/>
              <a:t> MAMI </a:t>
            </a:r>
            <a:r>
              <a:rPr lang="en-US" sz="3600" i="1" dirty="0" err="1" smtClean="0"/>
              <a:t>Beschleuniger</a:t>
            </a:r>
            <a:endParaRPr lang="en-US" sz="3600" i="1" dirty="0"/>
          </a:p>
        </p:txBody>
      </p:sp>
      <p:pic>
        <p:nvPicPr>
          <p:cNvPr id="13" name="Picture 19" descr="MAMIC-Floor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3" y="983073"/>
            <a:ext cx="6156325" cy="5241925"/>
          </a:xfrm>
          <a:prstGeom prst="rect">
            <a:avLst/>
          </a:prstGeom>
          <a:noFill/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28638" y="1000536"/>
            <a:ext cx="6132512" cy="5195887"/>
          </a:xfrm>
          <a:prstGeom prst="rect">
            <a:avLst/>
          </a:prstGeom>
          <a:noFill/>
          <a:ln w="3175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9" descr="Mainzer Mikrotron - MA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18" y="1048968"/>
            <a:ext cx="928820" cy="9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ierung 10"/>
          <p:cNvGrpSpPr/>
          <p:nvPr/>
        </p:nvGrpSpPr>
        <p:grpSpPr>
          <a:xfrm>
            <a:off x="2626025" y="1827290"/>
            <a:ext cx="6001422" cy="4377739"/>
            <a:chOff x="1452924" y="1773481"/>
            <a:chExt cx="6001422" cy="4377739"/>
          </a:xfrm>
        </p:grpSpPr>
        <p:grpSp>
          <p:nvGrpSpPr>
            <p:cNvPr id="5" name="Gruppierung 6"/>
            <p:cNvGrpSpPr/>
            <p:nvPr/>
          </p:nvGrpSpPr>
          <p:grpSpPr>
            <a:xfrm>
              <a:off x="1452924" y="1773481"/>
              <a:ext cx="3488988" cy="2930246"/>
              <a:chOff x="1452924" y="1773481"/>
              <a:chExt cx="3488988" cy="2930246"/>
            </a:xfrm>
          </p:grpSpPr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452924" y="1773481"/>
                <a:ext cx="3488988" cy="24858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0" name="Text Box 26"/>
              <p:cNvSpPr txBox="1">
                <a:spLocks noChangeArrowheads="1"/>
              </p:cNvSpPr>
              <p:nvPr/>
            </p:nvSpPr>
            <p:spPr bwMode="auto">
              <a:xfrm>
                <a:off x="1465338" y="4264965"/>
                <a:ext cx="2822878" cy="4387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5000" rIns="90000" bIns="45000">
                <a:prstTxWarp prst="textNoShape">
                  <a:avLst/>
                </a:prstTxWarp>
                <a:spAutoFit/>
              </a:bodyPr>
              <a:lstStyle/>
              <a:p>
                <a:pPr marL="215900" indent="-215900" algn="l" defTabSz="449263" eaLnBrk="1">
                  <a:lnSpc>
                    <a:spcPct val="12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</a:pPr>
                <a:r>
                  <a:rPr lang="en-GB" sz="1800" b="1" dirty="0" smtClean="0">
                    <a:solidFill>
                      <a:srgbClr val="0000FF"/>
                    </a:solidFill>
                    <a:latin typeface="Arial"/>
                    <a:ea typeface="msgothic" charset="0"/>
                    <a:cs typeface="Arial"/>
                  </a:rPr>
                  <a:t>A1: </a:t>
                </a:r>
                <a:r>
                  <a:rPr lang="en-GB" sz="1800" b="1" dirty="0" err="1" smtClean="0">
                    <a:solidFill>
                      <a:srgbClr val="0000FF"/>
                    </a:solidFill>
                    <a:latin typeface="Arial"/>
                    <a:ea typeface="msgothic" charset="0"/>
                    <a:cs typeface="Arial"/>
                  </a:rPr>
                  <a:t>Elektron-Streuung</a:t>
                </a:r>
                <a:endParaRPr lang="en-GB" sz="1800" b="1" dirty="0" smtClean="0">
                  <a:solidFill>
                    <a:srgbClr val="0000FF"/>
                  </a:solidFill>
                  <a:latin typeface="Arial"/>
                  <a:ea typeface="msgothic" charset="0"/>
                  <a:cs typeface="Arial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 bwMode="auto">
            <a:xfrm>
              <a:off x="5002694" y="3821046"/>
              <a:ext cx="2451652" cy="2330174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512065" y="112493"/>
            <a:ext cx="8654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New: ISR Measurement of EM Form Factors</a:t>
            </a:r>
            <a:endParaRPr lang="en-US" sz="3600" i="1" dirty="0"/>
          </a:p>
        </p:txBody>
      </p:sp>
      <p:grpSp>
        <p:nvGrpSpPr>
          <p:cNvPr id="2" name="Gruppierung 11"/>
          <p:cNvGrpSpPr/>
          <p:nvPr/>
        </p:nvGrpSpPr>
        <p:grpSpPr>
          <a:xfrm>
            <a:off x="3376246" y="2444750"/>
            <a:ext cx="5482527" cy="3739581"/>
            <a:chOff x="3090133" y="3195411"/>
            <a:chExt cx="5735350" cy="3075592"/>
          </a:xfrm>
        </p:grpSpPr>
        <p:pic>
          <p:nvPicPr>
            <p:cNvPr id="10" name="Bild 9" descr="495MeVPlotShort.eps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090133" y="3284398"/>
              <a:ext cx="5735350" cy="2986605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 bwMode="auto">
            <a:xfrm>
              <a:off x="5193363" y="3195411"/>
              <a:ext cx="1779657" cy="27504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5" name="Explosion 1 14"/>
          <p:cNvSpPr/>
          <p:nvPr/>
        </p:nvSpPr>
        <p:spPr bwMode="auto">
          <a:xfrm rot="679567">
            <a:off x="7801998" y="2449514"/>
            <a:ext cx="1601220" cy="883652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August '13</a:t>
            </a:r>
            <a:endParaRPr kumimoji="0" lang="en-GB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pic>
        <p:nvPicPr>
          <p:cNvPr id="21" name="Bild 20" descr="Bildschirmfoto 2013-09-03 um 14.33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49" y="988503"/>
            <a:ext cx="3671253" cy="287783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107073" y="958102"/>
            <a:ext cx="4929555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dirty="0" smtClean="0">
                <a:latin typeface="Arial"/>
                <a:cs typeface="Arial"/>
              </a:rPr>
              <a:t>Recent beam time (08/13):</a:t>
            </a:r>
            <a:endParaRPr lang="en-GB" sz="1600" dirty="0" smtClean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en-GB" sz="1600" dirty="0" smtClean="0">
                <a:latin typeface="Arial"/>
                <a:cs typeface="Arial"/>
              </a:rPr>
              <a:t>- 3 MAMI energy settings: 495, 330, 195 </a:t>
            </a:r>
            <a:r>
              <a:rPr lang="en-GB" sz="1600" dirty="0" err="1" smtClean="0">
                <a:latin typeface="Arial"/>
                <a:cs typeface="Arial"/>
              </a:rPr>
              <a:t>MeV</a:t>
            </a:r>
            <a:endParaRPr lang="en-GB" sz="1600" dirty="0" smtClean="0">
              <a:latin typeface="Arial"/>
              <a:cs typeface="Arial"/>
            </a:endParaRPr>
          </a:p>
          <a:p>
            <a:pPr algn="l">
              <a:spcAft>
                <a:spcPts val="600"/>
              </a:spcAft>
            </a:pPr>
            <a:r>
              <a:rPr lang="en-GB" sz="1600" dirty="0" smtClean="0">
                <a:latin typeface="Arial"/>
                <a:cs typeface="Arial"/>
              </a:rPr>
              <a:t>- luminosity measurement with second spectrometer</a:t>
            </a:r>
            <a:endParaRPr lang="en-GB" sz="1600" b="1" dirty="0" smtClean="0">
              <a:latin typeface="Arial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de-DE" sz="1600" b="1" dirty="0" smtClean="0">
                <a:latin typeface="Arial"/>
                <a:cs typeface="Arial"/>
                <a:sym typeface="Wingdings"/>
              </a:rPr>
              <a:t>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after</a:t>
            </a:r>
            <a:r>
              <a:rPr lang="de-DE" sz="1600" b="1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few</a:t>
            </a:r>
            <a:r>
              <a:rPr lang="de-DE" sz="1600" b="1" dirty="0" smtClean="0">
                <a:latin typeface="Arial"/>
                <a:cs typeface="Arial"/>
                <a:sym typeface="Wingdings"/>
              </a:rPr>
              <a:t> online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calibrations</a:t>
            </a:r>
            <a:r>
              <a:rPr lang="de-DE" sz="1600" b="1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agreement</a:t>
            </a:r>
            <a:r>
              <a:rPr lang="de-DE" sz="1600" b="1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with</a:t>
            </a:r>
            <a:r>
              <a:rPr lang="de-DE" sz="1600" b="1" dirty="0" smtClean="0">
                <a:latin typeface="Arial"/>
                <a:cs typeface="Arial"/>
                <a:sym typeface="Wingdings"/>
              </a:rPr>
              <a:t> </a:t>
            </a:r>
          </a:p>
          <a:p>
            <a:pPr algn="l">
              <a:spcAft>
                <a:spcPts val="600"/>
              </a:spcAft>
            </a:pPr>
            <a:r>
              <a:rPr lang="de-DE" sz="1600" b="1" dirty="0" smtClean="0">
                <a:latin typeface="Arial"/>
                <a:cs typeface="Arial"/>
                <a:sym typeface="Wingdings"/>
              </a:rPr>
              <a:t>    QED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prediction</a:t>
            </a:r>
            <a:r>
              <a:rPr lang="de-DE" sz="1600" b="1" dirty="0" smtClean="0">
                <a:latin typeface="Arial"/>
                <a:cs typeface="Arial"/>
                <a:sym typeface="Wingdings"/>
              </a:rPr>
              <a:t> on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few</a:t>
            </a:r>
            <a:r>
              <a:rPr lang="de-DE" sz="1600" b="1" dirty="0" smtClean="0">
                <a:latin typeface="Arial"/>
                <a:cs typeface="Arial"/>
                <a:sym typeface="Wingdings"/>
              </a:rPr>
              <a:t> % </a:t>
            </a:r>
            <a:r>
              <a:rPr lang="de-DE" sz="1600" b="1" dirty="0" err="1" smtClean="0">
                <a:latin typeface="Arial"/>
                <a:cs typeface="Arial"/>
                <a:sym typeface="Wingdings"/>
              </a:rPr>
              <a:t>level</a:t>
            </a:r>
            <a:endParaRPr lang="en-GB" sz="1600" b="1" dirty="0"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08817" y="2987639"/>
            <a:ext cx="165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l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a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lang="en-GB" sz="1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lang="en-GB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346865" y="112493"/>
            <a:ext cx="6232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EM Form Factors of the Proton</a:t>
            </a:r>
            <a:endParaRPr lang="en-US" sz="3600" i="1" dirty="0"/>
          </a:p>
        </p:txBody>
      </p:sp>
      <p:pic>
        <p:nvPicPr>
          <p:cNvPr id="22" name="Bild 21" descr="Bildschirmfoto 2010-11-28 um 11.55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00" y="1365130"/>
            <a:ext cx="4715564" cy="2578240"/>
          </a:xfrm>
          <a:prstGeom prst="rect">
            <a:avLst/>
          </a:prstGeom>
        </p:spPr>
      </p:pic>
      <p:pic>
        <p:nvPicPr>
          <p:cNvPr id="23" name="Bild 22" descr="Bildschirmfoto 2010-11-28 um 11.55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51" y="1418848"/>
            <a:ext cx="4584074" cy="2597146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829696" y="1562530"/>
            <a:ext cx="49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40"/>
                </a:solidFill>
              </a:rPr>
              <a:t>G</a:t>
            </a:r>
            <a:r>
              <a:rPr lang="en-GB" b="1" baseline="-25000" dirty="0" smtClean="0">
                <a:solidFill>
                  <a:srgbClr val="800040"/>
                </a:solidFill>
              </a:rPr>
              <a:t>E</a:t>
            </a:r>
            <a:endParaRPr lang="en-GB" b="1" baseline="-25000" dirty="0">
              <a:solidFill>
                <a:srgbClr val="80004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495286" y="2199340"/>
            <a:ext cx="52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40"/>
                </a:solidFill>
              </a:rPr>
              <a:t>G</a:t>
            </a:r>
            <a:r>
              <a:rPr lang="en-GB" b="1" baseline="-25000" dirty="0" smtClean="0">
                <a:solidFill>
                  <a:srgbClr val="800040"/>
                </a:solidFill>
              </a:rPr>
              <a:t>M</a:t>
            </a:r>
            <a:endParaRPr lang="en-GB" b="1" baseline="-25000" dirty="0">
              <a:solidFill>
                <a:srgbClr val="800040"/>
              </a:solidFill>
            </a:endParaRPr>
          </a:p>
        </p:txBody>
      </p:sp>
      <p:pic>
        <p:nvPicPr>
          <p:cNvPr id="44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514" y="4625343"/>
            <a:ext cx="914272" cy="594779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2" name="Gruppierung 18"/>
          <p:cNvGrpSpPr/>
          <p:nvPr/>
        </p:nvGrpSpPr>
        <p:grpSpPr>
          <a:xfrm>
            <a:off x="296841" y="4684648"/>
            <a:ext cx="8626253" cy="1420314"/>
            <a:chOff x="296841" y="4684648"/>
            <a:chExt cx="8626253" cy="1420314"/>
          </a:xfrm>
        </p:grpSpPr>
        <p:pic>
          <p:nvPicPr>
            <p:cNvPr id="45" name="Bild 44" descr="Bildschirmfoto 2010-11-28 um 11.49.4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470" y="5134170"/>
              <a:ext cx="3834848" cy="712186"/>
            </a:xfrm>
            <a:prstGeom prst="rect">
              <a:avLst/>
            </a:prstGeom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296841" y="4684648"/>
              <a:ext cx="17620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Proton </a:t>
              </a:r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radius</a:t>
              </a:r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:</a:t>
              </a:r>
              <a:endParaRPr lang="de-DE" sz="18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4660778" y="5015702"/>
              <a:ext cx="385525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spcAft>
                  <a:spcPts val="0"/>
                </a:spcAft>
              </a:pP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PRL10 (A1): &lt;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r</a:t>
              </a:r>
              <a:r>
                <a:rPr lang="de-DE" b="1" baseline="-250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&gt; = 0,879(8) 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fm</a:t>
              </a: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624446" y="5397076"/>
              <a:ext cx="429864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GB" b="1" dirty="0" smtClean="0">
                  <a:solidFill>
                    <a:srgbClr val="0000FF"/>
                  </a:solidFill>
                  <a:latin typeface="Arial"/>
                  <a:cs typeface="Arial"/>
                </a:rPr>
                <a:t>1307:6227 </a:t>
              </a:r>
              <a:r>
                <a:rPr lang="en-GB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(incl. world data set </a:t>
              </a:r>
              <a:r>
                <a:rPr lang="en-GB" sz="16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en-GB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- </a:t>
              </a:r>
              <a:r>
                <a:rPr lang="en-GB" sz="16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scatt</a:t>
              </a:r>
              <a:r>
                <a:rPr lang="en-GB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.)</a:t>
              </a:r>
            </a:p>
            <a:p>
              <a:pPr lvl="1" algn="l"/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   &lt;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r</a:t>
              </a:r>
              <a:r>
                <a:rPr lang="de-DE" b="1" baseline="-250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&gt; = 0,879(8) 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fm</a:t>
              </a:r>
              <a:endParaRPr lang="en-GB" dirty="0">
                <a:solidFill>
                  <a:srgbClr val="0000FF"/>
                </a:solidFill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680764" y="1042766"/>
            <a:ext cx="1776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Full Q</a:t>
            </a:r>
            <a:r>
              <a:rPr lang="en-GB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 range</a:t>
            </a: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5" name="Gerade Verbindung mit Pfeil 14"/>
          <p:cNvCxnSpPr/>
          <p:nvPr/>
        </p:nvCxnSpPr>
        <p:spPr bwMode="auto">
          <a:xfrm rot="5400000" flipH="1" flipV="1">
            <a:off x="2777434" y="3324463"/>
            <a:ext cx="1228603" cy="134226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2179196" y="3933606"/>
            <a:ext cx="2351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/>
                <a:cs typeface="Arial"/>
              </a:rPr>
              <a:t>average of all fit models</a:t>
            </a:r>
          </a:p>
          <a:p>
            <a:r>
              <a:rPr lang="en-GB" sz="1600" dirty="0" smtClean="0">
                <a:latin typeface="Arial"/>
                <a:cs typeface="Arial"/>
              </a:rPr>
              <a:t>with uncertainties</a:t>
            </a:r>
            <a:endParaRPr lang="en-GB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560971" y="139491"/>
            <a:ext cx="43219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</a:t>
            </a:r>
            <a:endParaRPr lang="en-US" sz="3600" i="1" dirty="0"/>
          </a:p>
        </p:txBody>
      </p:sp>
      <p:sp>
        <p:nvSpPr>
          <p:cNvPr id="16" name="Rechteck 15"/>
          <p:cNvSpPr/>
          <p:nvPr/>
        </p:nvSpPr>
        <p:spPr>
          <a:xfrm>
            <a:off x="4967980" y="2135189"/>
            <a:ext cx="184666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endParaRPr lang="de-DE" b="1" dirty="0" smtClean="0"/>
          </a:p>
        </p:txBody>
      </p:sp>
      <p:grpSp>
        <p:nvGrpSpPr>
          <p:cNvPr id="10" name="Gruppierung 9"/>
          <p:cNvGrpSpPr/>
          <p:nvPr/>
        </p:nvGrpSpPr>
        <p:grpSpPr>
          <a:xfrm>
            <a:off x="2333058" y="1535329"/>
            <a:ext cx="4611981" cy="2274912"/>
            <a:chOff x="692644" y="1492996"/>
            <a:chExt cx="4611981" cy="2274912"/>
          </a:xfrm>
        </p:grpSpPr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3"/>
            <a:srcRect l="4691" t="5156" r="9550" b="10201"/>
            <a:stretch>
              <a:fillRect/>
            </a:stretch>
          </p:blipFill>
          <p:spPr bwMode="auto">
            <a:xfrm>
              <a:off x="692644" y="1492996"/>
              <a:ext cx="4611981" cy="227491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 bwMode="auto">
            <a:xfrm>
              <a:off x="1374333" y="2155278"/>
              <a:ext cx="95250" cy="9525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289710" y="991402"/>
            <a:ext cx="8555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Comparison btw. electron scattering and atomic physics evaluations</a:t>
            </a: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005007" y="3394136"/>
            <a:ext cx="1039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&lt;</a:t>
            </a:r>
            <a:r>
              <a:rPr lang="de-DE" sz="1600" dirty="0" err="1" smtClean="0">
                <a:latin typeface="Arial"/>
                <a:cs typeface="Arial"/>
              </a:rPr>
              <a:t>r</a:t>
            </a:r>
            <a:r>
              <a:rPr lang="de-DE" sz="1600" baseline="-25000" dirty="0" err="1" smtClean="0">
                <a:latin typeface="Arial"/>
                <a:cs typeface="Arial"/>
              </a:rPr>
              <a:t>E</a:t>
            </a:r>
            <a:r>
              <a:rPr lang="de-DE" sz="1600" dirty="0" smtClean="0">
                <a:latin typeface="Arial"/>
                <a:cs typeface="Arial"/>
              </a:rPr>
              <a:t>&gt; (</a:t>
            </a:r>
            <a:r>
              <a:rPr lang="de-DE" sz="1600" dirty="0" err="1" smtClean="0">
                <a:latin typeface="Arial"/>
                <a:cs typeface="Arial"/>
              </a:rPr>
              <a:t>fm</a:t>
            </a:r>
            <a:r>
              <a:rPr lang="de-DE" sz="1600" dirty="0" smtClean="0">
                <a:latin typeface="Arial"/>
                <a:cs typeface="Arial"/>
              </a:rPr>
              <a:t>) </a:t>
            </a:r>
            <a:endParaRPr lang="en-GB" sz="1600" dirty="0"/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10800000" flipV="1">
            <a:off x="6071048" y="1755151"/>
            <a:ext cx="402672" cy="10325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6524740" y="1587459"/>
            <a:ext cx="1342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6"/>
                </a:solidFill>
                <a:latin typeface="Arial"/>
                <a:cs typeface="Arial"/>
              </a:rPr>
              <a:t>HFS hydrogen</a:t>
            </a:r>
            <a:endParaRPr lang="en-GB" sz="14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cxnSp>
        <p:nvCxnSpPr>
          <p:cNvPr id="15" name="Gerade Verbindung mit Pfeil 14"/>
          <p:cNvCxnSpPr/>
          <p:nvPr/>
        </p:nvCxnSpPr>
        <p:spPr bwMode="auto">
          <a:xfrm rot="10800000" flipV="1">
            <a:off x="6213123" y="2175975"/>
            <a:ext cx="402672" cy="10325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6594119" y="1996259"/>
            <a:ext cx="2440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Lamb shift </a:t>
            </a:r>
            <a:r>
              <a:rPr lang="en-GB" sz="1400" dirty="0" err="1" smtClean="0">
                <a:solidFill>
                  <a:srgbClr val="FF0000"/>
                </a:solidFill>
                <a:latin typeface="Arial"/>
                <a:cs typeface="Arial"/>
              </a:rPr>
              <a:t>muonic</a:t>
            </a:r>
            <a:r>
              <a:rPr lang="en-GB" sz="1400" dirty="0" smtClean="0">
                <a:solidFill>
                  <a:srgbClr val="FF0000"/>
                </a:solidFill>
                <a:latin typeface="Arial"/>
                <a:cs typeface="Arial"/>
              </a:rPr>
              <a:t> hydrogen</a:t>
            </a:r>
            <a:endParaRPr lang="en-GB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rot="10800000" flipV="1">
            <a:off x="6107398" y="2638095"/>
            <a:ext cx="402672" cy="10325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Gerade Verbindung mit Pfeil 19"/>
          <p:cNvCxnSpPr/>
          <p:nvPr/>
        </p:nvCxnSpPr>
        <p:spPr bwMode="auto">
          <a:xfrm rot="10800000" flipV="1">
            <a:off x="6559223" y="3079567"/>
            <a:ext cx="402672" cy="10325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feld 20"/>
          <p:cNvSpPr txBox="1"/>
          <p:nvPr/>
        </p:nvSpPr>
        <p:spPr>
          <a:xfrm>
            <a:off x="6951159" y="2893731"/>
            <a:ext cx="1651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Arial"/>
                <a:cs typeface="Arial"/>
              </a:rPr>
              <a:t>electron scattering</a:t>
            </a:r>
            <a:endParaRPr lang="en-GB" sz="1400" dirty="0">
              <a:latin typeface="Arial"/>
              <a:cs typeface="Arial"/>
            </a:endParaRPr>
          </a:p>
        </p:txBody>
      </p:sp>
      <p:grpSp>
        <p:nvGrpSpPr>
          <p:cNvPr id="30" name="Gruppierung 29"/>
          <p:cNvGrpSpPr/>
          <p:nvPr/>
        </p:nvGrpSpPr>
        <p:grpSpPr>
          <a:xfrm>
            <a:off x="518584" y="1672550"/>
            <a:ext cx="1746250" cy="1613681"/>
            <a:chOff x="518584" y="1672550"/>
            <a:chExt cx="1746250" cy="1613681"/>
          </a:xfrm>
        </p:grpSpPr>
        <p:pic>
          <p:nvPicPr>
            <p:cNvPr id="27" name="Picture 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624417" y="1645814"/>
              <a:ext cx="1534584" cy="1746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22" name="Textfeld 21"/>
            <p:cNvSpPr txBox="1"/>
            <p:nvPr/>
          </p:nvSpPr>
          <p:spPr>
            <a:xfrm>
              <a:off x="529041" y="1672550"/>
              <a:ext cx="65467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b="1" dirty="0" smtClean="0">
                  <a:solidFill>
                    <a:srgbClr val="B50000"/>
                  </a:solidFill>
                  <a:latin typeface="Arial"/>
                  <a:cs typeface="Arial"/>
                </a:rPr>
                <a:t>?</a:t>
              </a:r>
              <a:endParaRPr lang="en-GB" sz="6000" b="1" dirty="0">
                <a:solidFill>
                  <a:srgbClr val="B5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2" name="Gruppierung 31"/>
          <p:cNvGrpSpPr/>
          <p:nvPr/>
        </p:nvGrpSpPr>
        <p:grpSpPr>
          <a:xfrm>
            <a:off x="687918" y="4282427"/>
            <a:ext cx="8202082" cy="3108189"/>
            <a:chOff x="687918" y="4282427"/>
            <a:chExt cx="8202082" cy="3108189"/>
          </a:xfrm>
        </p:grpSpPr>
        <p:sp>
          <p:nvSpPr>
            <p:cNvPr id="23" name="Textfeld 22"/>
            <p:cNvSpPr txBox="1"/>
            <p:nvPr/>
          </p:nvSpPr>
          <p:spPr>
            <a:xfrm>
              <a:off x="2950787" y="4282427"/>
              <a:ext cx="32491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rgbClr val="B50000"/>
                  </a:solidFill>
                  <a:latin typeface="Arial"/>
                  <a:cs typeface="Arial"/>
                </a:rPr>
                <a:t>Error(s</a:t>
              </a:r>
              <a:r>
                <a:rPr lang="en-GB" b="1" dirty="0" smtClean="0">
                  <a:solidFill>
                    <a:srgbClr val="B50000"/>
                  </a:solidFill>
                  <a:latin typeface="Arial"/>
                  <a:cs typeface="Arial"/>
                </a:rPr>
                <a:t>) or New Physics?</a:t>
              </a:r>
              <a:endParaRPr lang="en-GB" b="1" dirty="0">
                <a:solidFill>
                  <a:srgbClr val="B5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87918" y="4774515"/>
              <a:ext cx="8202082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600" b="1" dirty="0" err="1" smtClean="0">
                  <a:solidFill>
                    <a:srgbClr val="B50000"/>
                  </a:solidFill>
                  <a:latin typeface="Arial"/>
                  <a:cs typeface="Arial"/>
                </a:rPr>
                <a:t>Hadronic</a:t>
              </a:r>
              <a:r>
                <a:rPr lang="en-GB" sz="1600" b="1" dirty="0" smtClean="0">
                  <a:solidFill>
                    <a:srgbClr val="B50000"/>
                  </a:solidFill>
                  <a:latin typeface="Arial"/>
                  <a:cs typeface="Arial"/>
                </a:rPr>
                <a:t> or QED uncertainties? 	Dark photon or other new physics?</a:t>
              </a:r>
              <a:r>
                <a:rPr lang="en-GB" sz="1600" dirty="0" smtClean="0">
                  <a:solidFill>
                    <a:srgbClr val="B50000"/>
                  </a:solidFill>
                  <a:latin typeface="Arial"/>
                  <a:cs typeface="Arial"/>
                </a:rPr>
                <a:t>	</a:t>
              </a:r>
              <a:endParaRPr lang="en-GB" sz="1600" dirty="0" smtClean="0">
                <a:latin typeface="Arial"/>
                <a:cs typeface="Arial"/>
              </a:endParaRPr>
            </a:p>
            <a:p>
              <a:pPr algn="l">
                <a:buFont typeface="Wingdings" pitchFamily="-105" charset="2"/>
                <a:buChar char="à"/>
              </a:pPr>
              <a:r>
                <a:rPr lang="en-GB" sz="1600" dirty="0" smtClean="0">
                  <a:latin typeface="Arial"/>
                  <a:cs typeface="Arial"/>
                </a:rPr>
                <a:t>No obvious mistake found!	</a:t>
              </a:r>
              <a:r>
                <a:rPr lang="de-DE" sz="1600" dirty="0" smtClean="0">
                  <a:latin typeface="Arial"/>
                  <a:cs typeface="Arial"/>
                  <a:sym typeface="Wingdings"/>
                </a:rPr>
                <a:t>	</a:t>
              </a:r>
              <a:r>
                <a:rPr lang="de-DE" sz="1600" dirty="0" err="1" smtClean="0">
                  <a:latin typeface="Arial"/>
                  <a:cs typeface="Arial"/>
                  <a:sym typeface="Wingdings"/>
                </a:rPr>
                <a:t>Only</a:t>
              </a:r>
              <a:r>
                <a:rPr lang="de-DE" sz="1600" dirty="0" smtClean="0">
                  <a:latin typeface="Arial"/>
                  <a:cs typeface="Arial"/>
                  <a:sym typeface="Wingdings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  <a:sym typeface="Wingdings"/>
                </a:rPr>
                <a:t>dedicated</a:t>
              </a:r>
              <a:r>
                <a:rPr lang="de-DE" sz="1600" dirty="0" smtClean="0">
                  <a:latin typeface="Arial"/>
                  <a:cs typeface="Arial"/>
                  <a:sym typeface="Wingdings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  <a:sym typeface="Wingdings"/>
                </a:rPr>
                <a:t>models</a:t>
              </a:r>
              <a:r>
                <a:rPr lang="de-DE" sz="1600" dirty="0" smtClean="0">
                  <a:latin typeface="Arial"/>
                  <a:cs typeface="Arial"/>
                  <a:sym typeface="Wingdings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  <a:sym typeface="Wingdings"/>
                </a:rPr>
                <a:t>viable</a:t>
              </a:r>
              <a:r>
                <a:rPr lang="de-DE" sz="1600" dirty="0" smtClean="0">
                  <a:latin typeface="Arial"/>
                  <a:cs typeface="Arial"/>
                  <a:sym typeface="Wingdings"/>
                </a:rPr>
                <a:t>!</a:t>
              </a:r>
            </a:p>
            <a:p>
              <a:pPr algn="l"/>
              <a:endParaRPr lang="de-DE" sz="1600" dirty="0" smtClean="0">
                <a:solidFill>
                  <a:srgbClr val="B50000"/>
                </a:solidFill>
                <a:latin typeface="Arial"/>
                <a:cs typeface="Arial"/>
                <a:sym typeface="Wingdings"/>
              </a:endParaRPr>
            </a:p>
            <a:p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Several</a:t>
              </a:r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 </a:t>
              </a:r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new</a:t>
              </a:r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 </a:t>
              </a:r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experiments</a:t>
              </a:r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 </a:t>
              </a:r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planned</a:t>
              </a:r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 to </a:t>
              </a:r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shed</a:t>
              </a:r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 light on puzzle</a:t>
              </a:r>
            </a:p>
            <a:p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 Mainz: Initial State </a:t>
              </a:r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  <a:sym typeface="Wingdings"/>
                </a:rPr>
                <a:t>Radiation</a:t>
              </a:r>
              <a:r>
                <a:rPr lang="en-GB" sz="1800" dirty="0" smtClean="0">
                  <a:solidFill>
                    <a:srgbClr val="B50000"/>
                  </a:solidFill>
                  <a:latin typeface="Arial"/>
                  <a:cs typeface="Arial"/>
                </a:rPr>
                <a:t>	</a:t>
              </a:r>
              <a:endParaRPr lang="en-GB" sz="1800" b="1" dirty="0" smtClean="0">
                <a:solidFill>
                  <a:srgbClr val="B50000"/>
                </a:solidFill>
                <a:latin typeface="Arial"/>
                <a:cs typeface="Arial"/>
              </a:endParaRPr>
            </a:p>
            <a:p>
              <a:pPr algn="l"/>
              <a:r>
                <a:rPr lang="en-GB" sz="1600" dirty="0" smtClean="0">
                  <a:latin typeface="Arial"/>
                  <a:cs typeface="Arial"/>
                </a:rPr>
                <a:t>	</a:t>
              </a:r>
            </a:p>
            <a:p>
              <a:pPr algn="l"/>
              <a:r>
                <a:rPr lang="en-GB" sz="1600" dirty="0" smtClean="0">
                  <a:latin typeface="Arial"/>
                  <a:cs typeface="Arial"/>
                </a:rPr>
                <a:t>				</a:t>
              </a:r>
            </a:p>
            <a:p>
              <a:pPr algn="l"/>
              <a:r>
                <a:rPr lang="de-DE" sz="1600" dirty="0" smtClean="0">
                  <a:latin typeface="Arial"/>
                  <a:cs typeface="Arial"/>
                  <a:sym typeface="Wingdings"/>
                </a:rPr>
                <a:t>	</a:t>
              </a:r>
              <a:endParaRPr lang="en-GB" sz="1600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algn="l"/>
              <a:endParaRPr lang="en-GB" sz="1600" dirty="0" smtClean="0">
                <a:latin typeface="Arial"/>
                <a:cs typeface="Arial"/>
              </a:endParaRPr>
            </a:p>
            <a:p>
              <a:pPr algn="l"/>
              <a:endParaRPr lang="en-GB" sz="1600" dirty="0" smtClean="0">
                <a:latin typeface="Arial"/>
                <a:cs typeface="Arial"/>
              </a:endParaRPr>
            </a:p>
          </p:txBody>
        </p:sp>
      </p:grpSp>
      <p:sp>
        <p:nvSpPr>
          <p:cNvPr id="26" name="Rechteck 25"/>
          <p:cNvSpPr/>
          <p:nvPr/>
        </p:nvSpPr>
        <p:spPr bwMode="auto">
          <a:xfrm>
            <a:off x="2488861" y="2924712"/>
            <a:ext cx="6247812" cy="4874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9" name="Gerade Verbindung mit Pfeil 28"/>
          <p:cNvCxnSpPr/>
          <p:nvPr/>
        </p:nvCxnSpPr>
        <p:spPr bwMode="auto">
          <a:xfrm rot="5400000">
            <a:off x="4480322" y="3280172"/>
            <a:ext cx="502444" cy="1588"/>
          </a:xfrm>
          <a:prstGeom prst="straightConnector1">
            <a:avLst/>
          </a:prstGeom>
          <a:solidFill>
            <a:schemeClr val="tx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1" name="Textfeld 30"/>
          <p:cNvSpPr txBox="1"/>
          <p:nvPr/>
        </p:nvSpPr>
        <p:spPr>
          <a:xfrm>
            <a:off x="4860411" y="3016250"/>
            <a:ext cx="81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0000FF"/>
                </a:solidFill>
                <a:latin typeface="Arial"/>
                <a:cs typeface="Arial"/>
              </a:rPr>
              <a:t>CODATA</a:t>
            </a:r>
            <a:endParaRPr lang="en-GB" sz="1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6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6082" y="2393739"/>
            <a:ext cx="914272" cy="594779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fig_invmass_dp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93470" y="3619757"/>
            <a:ext cx="3585804" cy="25570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656364" y="4181329"/>
            <a:ext cx="187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Hypothetical  Dark  Photon signal: </a:t>
            </a:r>
          </a:p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 bump in one </a:t>
            </a:r>
          </a:p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     single bin</a:t>
            </a:r>
            <a:endParaRPr lang="en-GB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Timin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89600" y="3623036"/>
            <a:ext cx="3655537" cy="253411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8234" y="1048427"/>
            <a:ext cx="70192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Features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2010 pilot run (4 days)</a:t>
            </a:r>
            <a:endParaRPr lang="en-GB" sz="1800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Beam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energy 855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MeV</a:t>
            </a:r>
            <a:endParaRPr lang="en-GB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Target: 0.05 mm Tantalum</a:t>
            </a: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Beam current ~100µA 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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Luminosity ~10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39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 cm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-2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-1 </a:t>
            </a:r>
            <a:endParaRPr lang="en-GB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Kinematic configuration: 	-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complete energy transfer to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γ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’ boson</a:t>
            </a:r>
          </a:p>
          <a:p>
            <a:pPr algn="l"/>
            <a:r>
              <a:rPr lang="en-GB" sz="1800" dirty="0" smtClean="0">
                <a:latin typeface="Calibri"/>
                <a:cs typeface="Calibri"/>
              </a:rPr>
              <a:t>			-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symmetric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 and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+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momenta</a:t>
            </a:r>
            <a:r>
              <a:rPr lang="en-GB" sz="1800" dirty="0" smtClean="0">
                <a:latin typeface="Calibri"/>
                <a:cs typeface="Calibri"/>
              </a:rPr>
              <a:t>	</a:t>
            </a:r>
          </a:p>
          <a:p>
            <a:pPr algn="l"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Cerenkov detector </a:t>
            </a:r>
            <a:r>
              <a:rPr lang="en-GB" sz="1800" dirty="0" smtClean="0">
                <a:latin typeface="Calibri"/>
                <a:cs typeface="Calibri"/>
              </a:rPr>
              <a:t>for electron/positron identification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454247" y="3675997"/>
            <a:ext cx="1746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Time difference</a:t>
            </a:r>
          </a:p>
          <a:p>
            <a:pPr algn="l"/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between </a:t>
            </a:r>
            <a:r>
              <a:rPr lang="en-GB" sz="1400" b="1" dirty="0" err="1" smtClean="0">
                <a:solidFill>
                  <a:srgbClr val="0000FF"/>
                </a:solidFill>
                <a:latin typeface="Calibri"/>
                <a:cs typeface="Calibri"/>
              </a:rPr>
              <a:t>spectro</a:t>
            </a:r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-   </a:t>
            </a:r>
          </a:p>
          <a:p>
            <a:pPr algn="l"/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meters  A, B</a:t>
            </a:r>
            <a:endParaRPr lang="en-GB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33996" y="485521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GB" b="1" dirty="0" smtClean="0">
                <a:solidFill>
                  <a:srgbClr val="0000FF"/>
                </a:solidFill>
              </a:rPr>
              <a:t>T</a:t>
            </a:r>
            <a:r>
              <a:rPr lang="en-GB" b="1" baseline="-25000" dirty="0" smtClean="0">
                <a:solidFill>
                  <a:srgbClr val="0000FF"/>
                </a:solidFill>
              </a:rPr>
              <a:t>AB</a:t>
            </a:r>
            <a:r>
              <a:rPr lang="en-GB" b="1" dirty="0" smtClean="0">
                <a:solidFill>
                  <a:srgbClr val="0000FF"/>
                </a:solidFill>
              </a:rPr>
              <a:t>&lt; 1 ns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639771" y="3650135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GB" b="1" dirty="0" err="1" smtClean="0">
                <a:solidFill>
                  <a:srgbClr val="0000FF"/>
                </a:solidFill>
              </a:rPr>
              <a:t>M</a:t>
            </a:r>
            <a:r>
              <a:rPr lang="en-GB" b="1" baseline="-25000" dirty="0" err="1" smtClean="0">
                <a:solidFill>
                  <a:srgbClr val="0000FF"/>
                </a:solidFill>
              </a:rPr>
              <a:t>ee</a:t>
            </a:r>
            <a:r>
              <a:rPr lang="en-GB" b="1" dirty="0" smtClean="0">
                <a:solidFill>
                  <a:srgbClr val="0000FF"/>
                </a:solidFill>
              </a:rPr>
              <a:t>~ 0.5 </a:t>
            </a:r>
            <a:r>
              <a:rPr lang="en-GB" b="1" dirty="0" err="1" smtClean="0">
                <a:solidFill>
                  <a:srgbClr val="0000FF"/>
                </a:solidFill>
              </a:rPr>
              <a:t>MeV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04880" y="3845020"/>
            <a:ext cx="112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QED bkg.</a:t>
            </a:r>
            <a:endParaRPr lang="en-GB" sz="1800" dirty="0"/>
          </a:p>
        </p:txBody>
      </p:sp>
      <p:pic>
        <p:nvPicPr>
          <p:cNvPr id="10" name="Picture 14" descr="a1logo-smal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3972" y="958886"/>
            <a:ext cx="1281844" cy="785870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4073" y="178933"/>
            <a:ext cx="54298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 Search @ A1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556753" y="201613"/>
            <a:ext cx="8018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Searches using Fixed-Target Experiments</a:t>
            </a:r>
            <a:endParaRPr lang="en-US" sz="3600" i="1" dirty="0"/>
          </a:p>
        </p:txBody>
      </p:sp>
      <p:sp>
        <p:nvSpPr>
          <p:cNvPr id="13" name="Rechteck 12"/>
          <p:cNvSpPr/>
          <p:nvPr/>
        </p:nvSpPr>
        <p:spPr>
          <a:xfrm>
            <a:off x="436200" y="1160980"/>
            <a:ext cx="3981679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Low-energy, high-intensity </a:t>
            </a:r>
          </a:p>
          <a:p>
            <a:pPr algn="l"/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accelerators are ideally suited </a:t>
            </a:r>
          </a:p>
          <a:p>
            <a:pPr algn="l">
              <a:spcAft>
                <a:spcPts val="600"/>
              </a:spcAft>
            </a:pPr>
            <a:r>
              <a:rPr lang="en-GB" sz="2400" b="1" dirty="0" smtClean="0">
                <a:solidFill>
                  <a:srgbClr val="B50000"/>
                </a:solidFill>
                <a:latin typeface="Calibri"/>
                <a:cs typeface="Calibri"/>
              </a:rPr>
              <a:t>for Dark Photon searches</a:t>
            </a:r>
          </a:p>
          <a:p>
            <a:pPr algn="l">
              <a:buFont typeface="Wingdings" pitchFamily="-103" charset="2"/>
              <a:buChar char="à"/>
            </a:pPr>
            <a:r>
              <a:rPr lang="de-DE" sz="24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MAMI: </a:t>
            </a:r>
            <a:r>
              <a:rPr lang="de-DE" sz="2400" b="1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E</a:t>
            </a:r>
            <a:r>
              <a:rPr lang="de-DE" sz="2400" b="1" baseline="-25000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γ</a:t>
            </a:r>
            <a:r>
              <a:rPr lang="de-DE" sz="2400" b="1" dirty="0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 &lt; 1.6 </a:t>
            </a:r>
            <a:r>
              <a:rPr lang="de-DE" sz="2400" b="1" dirty="0" err="1" smtClean="0">
                <a:solidFill>
                  <a:srgbClr val="000090"/>
                </a:solidFill>
                <a:latin typeface="Calibri"/>
                <a:cs typeface="Calibri"/>
                <a:sym typeface="Wingdings"/>
              </a:rPr>
              <a:t>GeV</a:t>
            </a:r>
            <a:endParaRPr lang="en-GB" sz="2400" b="1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  <a:p>
            <a:pPr algn="l">
              <a:buFont typeface="Wingdings" pitchFamily="-103" charset="2"/>
              <a:buChar char="à"/>
            </a:pPr>
            <a:r>
              <a:rPr lang="en-GB" sz="2400" b="1" dirty="0" smtClean="0">
                <a:solidFill>
                  <a:srgbClr val="000090"/>
                </a:solidFill>
                <a:latin typeface="Calibri"/>
                <a:cs typeface="Calibri"/>
              </a:rPr>
              <a:t> A1 spectrometer setup</a:t>
            </a:r>
          </a:p>
        </p:txBody>
      </p:sp>
      <p:pic>
        <p:nvPicPr>
          <p:cNvPr id="15" name="Bild 14" descr="Bildschirmfoto 2012-01-10 um 23.44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80" y="906903"/>
            <a:ext cx="2989344" cy="2030591"/>
          </a:xfrm>
          <a:prstGeom prst="rect">
            <a:avLst/>
          </a:prstGeom>
        </p:spPr>
      </p:pic>
      <p:sp>
        <p:nvSpPr>
          <p:cNvPr id="16" name="TextBox 21"/>
          <p:cNvSpPr txBox="1"/>
          <p:nvPr/>
        </p:nvSpPr>
        <p:spPr>
          <a:xfrm>
            <a:off x="411016" y="914025"/>
            <a:ext cx="4582709" cy="30777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 err="1" smtClean="0">
                <a:solidFill>
                  <a:srgbClr val="B50000"/>
                </a:solidFill>
                <a:latin typeface="Calibri"/>
                <a:cs typeface="Calibri"/>
              </a:rPr>
              <a:t>Bjorken</a:t>
            </a:r>
            <a:r>
              <a:rPr lang="en-US" sz="1400" kern="0" dirty="0" smtClean="0">
                <a:solidFill>
                  <a:srgbClr val="B50000"/>
                </a:solidFill>
                <a:latin typeface="Calibri"/>
                <a:cs typeface="Calibri"/>
              </a:rPr>
              <a:t>, </a:t>
            </a:r>
            <a:r>
              <a:rPr lang="en-US" sz="1400" kern="0" dirty="0" err="1" smtClean="0">
                <a:solidFill>
                  <a:srgbClr val="B50000"/>
                </a:solidFill>
                <a:latin typeface="Calibri"/>
                <a:cs typeface="Calibri"/>
              </a:rPr>
              <a:t>Essig</a:t>
            </a:r>
            <a:r>
              <a:rPr lang="en-US" sz="1400" kern="0" dirty="0" smtClean="0">
                <a:solidFill>
                  <a:srgbClr val="B50000"/>
                </a:solidFill>
                <a:latin typeface="Calibri"/>
                <a:cs typeface="Calibri"/>
              </a:rPr>
              <a:t>, Schuster, Toro (2009)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7878244" y="995969"/>
            <a:ext cx="10047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 smtClean="0">
                <a:solidFill>
                  <a:srgbClr val="0000FF"/>
                </a:solidFill>
                <a:latin typeface="Calibri"/>
                <a:cs typeface="Calibri"/>
              </a:rPr>
              <a:t>m</a:t>
            </a:r>
            <a:r>
              <a:rPr lang="en-GB" sz="3200" baseline="-25000" dirty="0" err="1" smtClean="0">
                <a:solidFill>
                  <a:srgbClr val="0000FF"/>
                </a:solidFill>
                <a:latin typeface="Calibri"/>
                <a:cs typeface="Calibri"/>
              </a:rPr>
              <a:t>e+e</a:t>
            </a:r>
            <a:r>
              <a:rPr lang="en-GB" sz="3200" baseline="-25000" dirty="0" smtClean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endParaRPr lang="en-GB" sz="3200" baseline="-250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grpSp>
        <p:nvGrpSpPr>
          <p:cNvPr id="2" name="Gruppierung 22"/>
          <p:cNvGrpSpPr/>
          <p:nvPr/>
        </p:nvGrpSpPr>
        <p:grpSpPr>
          <a:xfrm>
            <a:off x="469962" y="3325702"/>
            <a:ext cx="7915607" cy="2930165"/>
            <a:chOff x="469962" y="3325702"/>
            <a:chExt cx="7915607" cy="2930165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018" y="3814745"/>
              <a:ext cx="7809551" cy="2441122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469962" y="3325702"/>
              <a:ext cx="37134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latin typeface="Calibri"/>
                  <a:cs typeface="Calibri"/>
                </a:rPr>
                <a:t>QED background processes:</a:t>
              </a:r>
              <a:endParaRPr lang="en-GB" sz="2400" b="1" dirty="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7667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Parameterbereich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für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Dunkle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Photonen</a:t>
            </a:r>
            <a:endParaRPr lang="en-US" sz="3600" i="1" dirty="0"/>
          </a:p>
        </p:txBody>
      </p:sp>
      <p:pic>
        <p:nvPicPr>
          <p:cNvPr id="61" name="Bild 60" descr="ExclusionDarkPhoton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574930" y="965649"/>
            <a:ext cx="4340503" cy="3163676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 bwMode="auto">
          <a:xfrm>
            <a:off x="790968" y="2206490"/>
            <a:ext cx="1425886" cy="137314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8" name="Bild 57" descr="Bildschirmfoto 2012-11-01 um 12.54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531" y="2443953"/>
            <a:ext cx="910798" cy="887236"/>
          </a:xfrm>
          <a:prstGeom prst="rect">
            <a:avLst/>
          </a:prstGeom>
        </p:spPr>
      </p:pic>
      <p:sp>
        <p:nvSpPr>
          <p:cNvPr id="64" name="Textfeld 63"/>
          <p:cNvSpPr txBox="1"/>
          <p:nvPr/>
        </p:nvSpPr>
        <p:spPr>
          <a:xfrm>
            <a:off x="518478" y="1587059"/>
            <a:ext cx="19928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Calibri"/>
                <a:cs typeface="Calibri"/>
              </a:rPr>
              <a:t>rote Region</a:t>
            </a:r>
          </a:p>
          <a:p>
            <a:r>
              <a:rPr lang="en-GB" sz="1600" dirty="0" err="1" smtClean="0">
                <a:latin typeface="Calibri"/>
                <a:cs typeface="Calibri"/>
              </a:rPr>
              <a:t>motiviert</a:t>
            </a:r>
            <a:r>
              <a:rPr lang="en-GB" sz="1600" dirty="0" smtClean="0">
                <a:latin typeface="Calibri"/>
                <a:cs typeface="Calibri"/>
              </a:rPr>
              <a:t> </a:t>
            </a:r>
            <a:r>
              <a:rPr lang="en-GB" sz="1600" dirty="0" err="1" smtClean="0">
                <a:latin typeface="Calibri"/>
                <a:cs typeface="Calibri"/>
              </a:rPr>
              <a:t>durch</a:t>
            </a:r>
            <a:r>
              <a:rPr lang="en-GB" sz="1600" dirty="0" smtClean="0">
                <a:latin typeface="Calibri"/>
                <a:cs typeface="Calibri"/>
              </a:rPr>
              <a:t> (g-2)</a:t>
            </a:r>
            <a:r>
              <a:rPr lang="en-GB" sz="1600" baseline="-25000" dirty="0" smtClean="0">
                <a:latin typeface="Calibri"/>
                <a:cs typeface="Calibri"/>
              </a:rPr>
              <a:t>µ</a:t>
            </a:r>
            <a:endParaRPr lang="en-GB" sz="1600" baseline="-25000" dirty="0">
              <a:latin typeface="Calibri"/>
              <a:cs typeface="Calibri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7190081" y="2875138"/>
            <a:ext cx="153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/>
                <a:cs typeface="Arial"/>
              </a:rPr>
              <a:t>Weiße</a:t>
            </a:r>
            <a:r>
              <a:rPr lang="en-GB" sz="1600" dirty="0" smtClean="0">
                <a:latin typeface="Arial"/>
                <a:cs typeface="Arial"/>
              </a:rPr>
              <a:t> Region</a:t>
            </a:r>
          </a:p>
          <a:p>
            <a:r>
              <a:rPr lang="en-GB" sz="1600" dirty="0" err="1" smtClean="0">
                <a:latin typeface="Arial"/>
                <a:cs typeface="Arial"/>
              </a:rPr>
              <a:t>motiviert</a:t>
            </a:r>
            <a:r>
              <a:rPr lang="en-GB" sz="1600" dirty="0" smtClean="0">
                <a:latin typeface="Arial"/>
                <a:cs typeface="Arial"/>
              </a:rPr>
              <a:t> </a:t>
            </a:r>
            <a:r>
              <a:rPr lang="en-GB" sz="1600" dirty="0" err="1" smtClean="0">
                <a:latin typeface="Arial"/>
                <a:cs typeface="Arial"/>
              </a:rPr>
              <a:t>durch</a:t>
            </a:r>
            <a:endParaRPr lang="en-GB" sz="1600" dirty="0" smtClean="0">
              <a:latin typeface="Arial"/>
              <a:cs typeface="Arial"/>
            </a:endParaRPr>
          </a:p>
          <a:p>
            <a:r>
              <a:rPr lang="en-GB" sz="1600" dirty="0" err="1" smtClean="0">
                <a:latin typeface="Arial"/>
                <a:cs typeface="Arial"/>
              </a:rPr>
              <a:t>Astrophysik</a:t>
            </a:r>
            <a:endParaRPr lang="en-GB" sz="1600" dirty="0">
              <a:latin typeface="Arial"/>
              <a:cs typeface="Arial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>
            <a:off x="5480258" y="2795010"/>
            <a:ext cx="1738993" cy="402707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0" name="Freihandform 19"/>
          <p:cNvSpPr/>
          <p:nvPr/>
        </p:nvSpPr>
        <p:spPr bwMode="auto">
          <a:xfrm>
            <a:off x="2165962" y="1380563"/>
            <a:ext cx="1466137" cy="660763"/>
          </a:xfrm>
          <a:custGeom>
            <a:avLst/>
            <a:gdLst>
              <a:gd name="connsiteX0" fmla="*/ 0 w 1466137"/>
              <a:gd name="connsiteY0" fmla="*/ 392328 h 660763"/>
              <a:gd name="connsiteX1" fmla="*/ 516245 w 1466137"/>
              <a:gd name="connsiteY1" fmla="*/ 0 h 660763"/>
              <a:gd name="connsiteX2" fmla="*/ 1466137 w 1466137"/>
              <a:gd name="connsiteY2" fmla="*/ 660763 h 66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6137" h="660763">
                <a:moveTo>
                  <a:pt x="0" y="392328"/>
                </a:moveTo>
                <a:lnTo>
                  <a:pt x="516245" y="0"/>
                </a:lnTo>
                <a:lnTo>
                  <a:pt x="1466137" y="660763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" name="Gruppierung 15"/>
          <p:cNvGrpSpPr/>
          <p:nvPr/>
        </p:nvGrpSpPr>
        <p:grpSpPr>
          <a:xfrm>
            <a:off x="841388" y="4158342"/>
            <a:ext cx="8256991" cy="2133227"/>
            <a:chOff x="841388" y="4158342"/>
            <a:chExt cx="8256991" cy="2133227"/>
          </a:xfrm>
        </p:grpSpPr>
        <p:pic>
          <p:nvPicPr>
            <p:cNvPr id="54" name="Bild 53" descr="Bildschirmfoto 2011-12-12 um 09.33.14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8910" y="4437596"/>
              <a:ext cx="6122728" cy="1853973"/>
            </a:xfrm>
            <a:prstGeom prst="rect">
              <a:avLst/>
            </a:prstGeom>
          </p:spPr>
        </p:pic>
        <p:sp>
          <p:nvSpPr>
            <p:cNvPr id="55" name="Textfeld 54"/>
            <p:cNvSpPr txBox="1"/>
            <p:nvPr/>
          </p:nvSpPr>
          <p:spPr>
            <a:xfrm>
              <a:off x="2734805" y="4724250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5905916" y="4667044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841388" y="4158342"/>
              <a:ext cx="8256991" cy="459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2960"/>
                </a:lnSpc>
                <a:spcAft>
                  <a:spcPts val="1200"/>
                </a:spcAft>
              </a:pP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Low-energy, high-intensity accelerators ideally suited for Dark Photon searches!</a:t>
              </a:r>
            </a:p>
          </p:txBody>
        </p:sp>
        <p:sp>
          <p:nvSpPr>
            <p:cNvPr id="15" name="TextBox 21"/>
            <p:cNvSpPr txBox="1"/>
            <p:nvPr/>
          </p:nvSpPr>
          <p:spPr>
            <a:xfrm>
              <a:off x="6750534" y="6011928"/>
              <a:ext cx="2227263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Bjorken</a:t>
              </a:r>
              <a:r>
                <a:rPr lang="en-US" sz="12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et al. (2009)</a:t>
              </a: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5931563" y="3271908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2010</a:t>
            </a:r>
            <a:endParaRPr lang="en-GB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ildschirmfoto 2015-01-08 um 20.5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0" y="1197634"/>
            <a:ext cx="6125038" cy="4935508"/>
          </a:xfrm>
          <a:prstGeom prst="rect">
            <a:avLst/>
          </a:prstGeom>
        </p:spPr>
      </p:pic>
      <p:pic>
        <p:nvPicPr>
          <p:cNvPr id="5" name="Bild 4" descr="Bildschirmfoto 2015-01-08 um 20.42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28" y="127631"/>
            <a:ext cx="3059571" cy="149743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121" y="201613"/>
            <a:ext cx="395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Polarisierbarkeiten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25"/>
          <p:cNvSpPr>
            <a:spLocks noChangeArrowheads="1"/>
          </p:cNvSpPr>
          <p:nvPr/>
        </p:nvSpPr>
        <p:spPr bwMode="auto">
          <a:xfrm>
            <a:off x="1679137" y="3308235"/>
            <a:ext cx="3097212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R</a:t>
            </a:r>
            <a:r>
              <a:rPr lang="de-DE" sz="2000" kern="0" baseline="-25000" dirty="0">
                <a:solidFill>
                  <a:srgbClr val="B50000"/>
                </a:solidFill>
                <a:latin typeface="Calibri"/>
                <a:cs typeface="Calibri"/>
              </a:rPr>
              <a:t>E</a:t>
            </a: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 = </a:t>
            </a:r>
            <a:r>
              <a:rPr lang="de-DE" sz="2000" kern="0" dirty="0" smtClean="0">
                <a:solidFill>
                  <a:srgbClr val="B50000"/>
                </a:solidFill>
                <a:latin typeface="Calibri"/>
                <a:cs typeface="Calibri"/>
              </a:rPr>
              <a:t>0.8770 </a:t>
            </a:r>
            <a:r>
              <a:rPr lang="de-DE" sz="2000" kern="0" dirty="0">
                <a:solidFill>
                  <a:srgbClr val="B50000"/>
                </a:solidFill>
                <a:latin typeface="Calibri"/>
                <a:cs typeface="Calibri"/>
              </a:rPr>
              <a:t>± </a:t>
            </a:r>
            <a:r>
              <a:rPr lang="de-DE" sz="2000" kern="0" dirty="0" smtClean="0">
                <a:solidFill>
                  <a:srgbClr val="B50000"/>
                </a:solidFill>
                <a:latin typeface="Calibri"/>
                <a:cs typeface="Calibri"/>
              </a:rPr>
              <a:t>0.0045 </a:t>
            </a:r>
            <a:r>
              <a:rPr lang="de-DE" sz="2000" kern="0" dirty="0" err="1">
                <a:solidFill>
                  <a:srgbClr val="B50000"/>
                </a:solidFill>
                <a:latin typeface="Calibri"/>
                <a:cs typeface="Calibri"/>
              </a:rPr>
              <a:t>fm</a:t>
            </a:r>
            <a:endParaRPr lang="en-GB" sz="2000" kern="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55" name="Rechteck 48"/>
          <p:cNvSpPr>
            <a:spLocks noChangeArrowheads="1"/>
          </p:cNvSpPr>
          <p:nvPr/>
        </p:nvSpPr>
        <p:spPr bwMode="auto">
          <a:xfrm>
            <a:off x="1607699" y="2012835"/>
            <a:ext cx="3168650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2000" kern="0" dirty="0">
                <a:solidFill>
                  <a:srgbClr val="000090"/>
                </a:solidFill>
                <a:latin typeface="Arial"/>
                <a:cs typeface="Arial"/>
              </a:rPr>
              <a:t>R</a:t>
            </a:r>
            <a:r>
              <a:rPr lang="de-DE" sz="2000" kern="0" baseline="-25000" dirty="0">
                <a:solidFill>
                  <a:srgbClr val="000090"/>
                </a:solidFill>
                <a:latin typeface="Arial"/>
                <a:cs typeface="Arial"/>
              </a:rPr>
              <a:t>E</a:t>
            </a:r>
            <a:r>
              <a:rPr lang="de-DE" sz="2000" kern="0" dirty="0">
                <a:solidFill>
                  <a:srgbClr val="000090"/>
                </a:solidFill>
                <a:latin typeface="Arial"/>
                <a:cs typeface="Arial"/>
              </a:rPr>
              <a:t> = 0.8409 ± </a:t>
            </a:r>
            <a:r>
              <a:rPr lang="de-DE" sz="2000" kern="0" dirty="0">
                <a:solidFill>
                  <a:srgbClr val="000090"/>
                </a:solidFill>
                <a:latin typeface="Calibri"/>
                <a:cs typeface="Calibri"/>
              </a:rPr>
              <a:t>0.0004</a:t>
            </a:r>
            <a:r>
              <a:rPr lang="de-DE" sz="2000" kern="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de-DE" sz="2000" kern="0" dirty="0" err="1">
                <a:solidFill>
                  <a:srgbClr val="000090"/>
                </a:solidFill>
                <a:latin typeface="Arial"/>
                <a:cs typeface="Arial"/>
              </a:rPr>
              <a:t>fm</a:t>
            </a:r>
            <a:endParaRPr lang="en-GB" sz="2000" kern="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6" name="Rechteck 49"/>
          <p:cNvSpPr>
            <a:spLocks noChangeArrowheads="1"/>
          </p:cNvSpPr>
          <p:nvPr/>
        </p:nvSpPr>
        <p:spPr bwMode="auto">
          <a:xfrm>
            <a:off x="473793" y="3284492"/>
            <a:ext cx="1655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0" fontAlgn="auto" hangingPunct="0">
              <a:spcBef>
                <a:spcPct val="0"/>
              </a:spcBef>
              <a:spcAft>
                <a:spcPts val="0"/>
              </a:spcAft>
              <a:defRPr/>
            </a:pPr>
            <a:r>
              <a:rPr lang="de-DE" sz="2000" b="1" kern="0" dirty="0" err="1">
                <a:solidFill>
                  <a:srgbClr val="B50000"/>
                </a:solidFill>
                <a:latin typeface="Calibri"/>
                <a:cs typeface="Calibri"/>
              </a:rPr>
              <a:t>ep-data</a:t>
            </a:r>
            <a:r>
              <a:rPr lang="de-DE" sz="1600" kern="0" dirty="0">
                <a:solidFill>
                  <a:srgbClr val="00007D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57" name="Rechteck 49"/>
          <p:cNvSpPr>
            <a:spLocks noChangeArrowheads="1"/>
          </p:cNvSpPr>
          <p:nvPr/>
        </p:nvSpPr>
        <p:spPr bwMode="auto">
          <a:xfrm>
            <a:off x="240284" y="1982582"/>
            <a:ext cx="1512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defRPr/>
            </a:pPr>
            <a:r>
              <a:rPr lang="de-DE" sz="2000" b="1" kern="0" dirty="0">
                <a:solidFill>
                  <a:srgbClr val="000090"/>
                </a:solidFill>
                <a:latin typeface="Calibri"/>
                <a:cs typeface="Calibri"/>
                <a:sym typeface="Symbol" charset="0"/>
              </a:rPr>
              <a:t></a:t>
            </a:r>
            <a:r>
              <a:rPr lang="de-DE" sz="2000" b="1" kern="0" dirty="0">
                <a:solidFill>
                  <a:srgbClr val="000090"/>
                </a:solidFill>
                <a:latin typeface="Calibri"/>
                <a:cs typeface="Calibri"/>
              </a:rPr>
              <a:t>H </a:t>
            </a:r>
            <a:r>
              <a:rPr lang="de-DE" sz="2000" b="1" kern="0" dirty="0" err="1">
                <a:solidFill>
                  <a:srgbClr val="000090"/>
                </a:solidFill>
                <a:latin typeface="Calibri"/>
                <a:cs typeface="Calibri"/>
              </a:rPr>
              <a:t>data</a:t>
            </a:r>
            <a:r>
              <a:rPr lang="de-DE" sz="1400" kern="0" dirty="0">
                <a:solidFill>
                  <a:srgbClr val="000090"/>
                </a:solidFill>
                <a:latin typeface="Calibri"/>
                <a:cs typeface="Calibri"/>
              </a:rPr>
              <a:t>: </a:t>
            </a:r>
          </a:p>
        </p:txBody>
      </p:sp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43219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</a:t>
            </a:r>
            <a:endParaRPr lang="en-US" sz="3600" i="1" dirty="0"/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771" y="2774606"/>
            <a:ext cx="1769271" cy="1569304"/>
          </a:xfrm>
          <a:prstGeom prst="rect">
            <a:avLst/>
          </a:prstGeom>
        </p:spPr>
      </p:pic>
      <p:grpSp>
        <p:nvGrpSpPr>
          <p:cNvPr id="23" name="Gruppierung 22"/>
          <p:cNvGrpSpPr/>
          <p:nvPr/>
        </p:nvGrpSpPr>
        <p:grpSpPr>
          <a:xfrm>
            <a:off x="5207837" y="1258055"/>
            <a:ext cx="2140995" cy="1978328"/>
            <a:chOff x="5340275" y="2645912"/>
            <a:chExt cx="2140995" cy="1978328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5624" y="2785326"/>
              <a:ext cx="2005646" cy="1301260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 bwMode="auto">
            <a:xfrm>
              <a:off x="5340275" y="2645912"/>
              <a:ext cx="366330" cy="197832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5491511" y="816342"/>
            <a:ext cx="3299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Atomare</a:t>
            </a:r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Spektroskopie</a:t>
            </a:r>
            <a:endParaRPr lang="en-GB" sz="16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/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(Lamb-Shift in </a:t>
            </a:r>
            <a:r>
              <a:rPr lang="en-GB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myonischen</a:t>
            </a:r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Systemen</a:t>
            </a:r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)</a:t>
            </a:r>
            <a:endParaRPr lang="en-GB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 rot="10800000">
            <a:off x="4867533" y="2213791"/>
            <a:ext cx="572483" cy="1997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rgbClr val="00009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5501355" y="4341170"/>
            <a:ext cx="2879815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 smtClean="0">
                <a:solidFill>
                  <a:srgbClr val="B50000"/>
                </a:solidFill>
                <a:latin typeface="Calibri"/>
                <a:cs typeface="Calibri"/>
              </a:rPr>
              <a:t>Elektronen-Streuung</a:t>
            </a:r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 am Proton</a:t>
            </a:r>
          </a:p>
          <a:p>
            <a:pPr algn="l"/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(EM </a:t>
            </a:r>
            <a:r>
              <a:rPr lang="en-GB" sz="1600" dirty="0" err="1" smtClean="0">
                <a:solidFill>
                  <a:srgbClr val="B50000"/>
                </a:solidFill>
                <a:latin typeface="Calibri"/>
                <a:cs typeface="Calibri"/>
              </a:rPr>
              <a:t>Formfaktoren</a:t>
            </a:r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, </a:t>
            </a:r>
            <a:r>
              <a:rPr lang="en-GB" sz="1600" dirty="0" err="1" smtClean="0">
                <a:solidFill>
                  <a:srgbClr val="B50000"/>
                </a:solidFill>
                <a:latin typeface="Calibri"/>
                <a:cs typeface="Calibri"/>
              </a:rPr>
              <a:t>niedriges</a:t>
            </a:r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 Q</a:t>
            </a:r>
            <a:r>
              <a:rPr lang="en-GB" sz="1600" baseline="30000" dirty="0" smtClean="0">
                <a:solidFill>
                  <a:srgbClr val="B50000"/>
                </a:solidFill>
                <a:latin typeface="Calibri"/>
                <a:cs typeface="Calibri"/>
              </a:rPr>
              <a:t>2</a:t>
            </a:r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)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6550974" y="168954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882032" y="2251382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GB" sz="1600" b="1" dirty="0" smtClean="0">
                <a:solidFill>
                  <a:schemeClr val="bg1"/>
                </a:solidFill>
                <a:latin typeface="Calibri"/>
                <a:cs typeface="Calibri"/>
              </a:rPr>
              <a:t>/µ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986672" y="367600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8" name="TextBox 21"/>
          <p:cNvSpPr txBox="1"/>
          <p:nvPr/>
        </p:nvSpPr>
        <p:spPr>
          <a:xfrm>
            <a:off x="7415608" y="3837782"/>
            <a:ext cx="1728392" cy="46166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Bernauer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[A1] (PRC 2014)</a:t>
            </a:r>
          </a:p>
        </p:txBody>
      </p:sp>
      <p:grpSp>
        <p:nvGrpSpPr>
          <p:cNvPr id="44" name="Gruppierung 43"/>
          <p:cNvGrpSpPr/>
          <p:nvPr/>
        </p:nvGrpSpPr>
        <p:grpSpPr>
          <a:xfrm>
            <a:off x="247830" y="2424115"/>
            <a:ext cx="3507236" cy="4253737"/>
            <a:chOff x="1569430" y="2424115"/>
            <a:chExt cx="3507236" cy="4253737"/>
          </a:xfrm>
        </p:grpSpPr>
        <p:sp>
          <p:nvSpPr>
            <p:cNvPr id="58" name="Rechteck 49"/>
            <p:cNvSpPr>
              <a:spLocks noChangeArrowheads="1"/>
            </p:cNvSpPr>
            <p:nvPr/>
          </p:nvSpPr>
          <p:spPr bwMode="auto">
            <a:xfrm>
              <a:off x="1989108" y="2492300"/>
              <a:ext cx="2257425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52400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342900" indent="-342900" eaLnBrk="0" fontAlgn="auto" hangingPunct="0">
                <a:spcBef>
                  <a:spcPct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de-DE" sz="2000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7.9 </a:t>
              </a:r>
              <a:r>
                <a:rPr lang="de-DE" sz="2000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 </a:t>
              </a:r>
              <a:endParaRPr lang="de-DE" sz="2000" b="1" kern="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  <a:sym typeface="Symbol" charset="0"/>
              </a:endParaRPr>
            </a:p>
            <a:p>
              <a:pPr marL="342900" indent="-342900" eaLnBrk="0" fontAlgn="auto" hangingPunct="0">
                <a:spcBef>
                  <a:spcPct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de-DE" sz="2000" b="1" kern="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 </a:t>
              </a:r>
              <a:r>
                <a:rPr lang="de-DE" sz="2000" b="1" kern="0" dirty="0" err="1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difference</a:t>
              </a:r>
              <a:r>
                <a:rPr lang="de-DE" sz="2000" b="1" kern="0" dirty="0">
                  <a:solidFill>
                    <a:srgbClr val="008000"/>
                  </a:solidFill>
                  <a:latin typeface="Arial"/>
                  <a:cs typeface="Arial"/>
                  <a:sym typeface="Symbol" charset="0"/>
                </a:rPr>
                <a:t> </a:t>
              </a:r>
            </a:p>
          </p:txBody>
        </p:sp>
        <p:sp>
          <p:nvSpPr>
            <p:cNvPr id="59" name="Line 23"/>
            <p:cNvSpPr>
              <a:spLocks noChangeShapeType="1"/>
            </p:cNvSpPr>
            <p:nvPr/>
          </p:nvSpPr>
          <p:spPr bwMode="auto">
            <a:xfrm>
              <a:off x="2315587" y="2444635"/>
              <a:ext cx="0" cy="792162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Bild 27" descr="Bildschirmfoto 2010-11-28 um 11.10.2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04" y="2424115"/>
              <a:ext cx="641274" cy="855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4008" y="2452331"/>
              <a:ext cx="622658" cy="820512"/>
            </a:xfrm>
            <a:prstGeom prst="rect">
              <a:avLst/>
            </a:prstGeom>
          </p:spPr>
        </p:pic>
        <p:grpSp>
          <p:nvGrpSpPr>
            <p:cNvPr id="41" name="Gruppierung 40"/>
            <p:cNvGrpSpPr/>
            <p:nvPr/>
          </p:nvGrpSpPr>
          <p:grpSpPr>
            <a:xfrm>
              <a:off x="1569430" y="3963250"/>
              <a:ext cx="3429279" cy="2714602"/>
              <a:chOff x="368432" y="1033045"/>
              <a:chExt cx="4194781" cy="3075864"/>
            </a:xfrm>
          </p:grpSpPr>
          <p:sp>
            <p:nvSpPr>
              <p:cNvPr id="72" name="Rechteck 49"/>
              <p:cNvSpPr>
                <a:spLocks noChangeArrowheads="1"/>
              </p:cNvSpPr>
              <p:nvPr/>
            </p:nvSpPr>
            <p:spPr bwMode="auto">
              <a:xfrm>
                <a:off x="1023998" y="2101157"/>
                <a:ext cx="1512888" cy="348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de-DE" sz="1400" kern="0" dirty="0" smtClean="0">
                    <a:solidFill>
                      <a:srgbClr val="00007D"/>
                    </a:solidFill>
                  </a:rPr>
                  <a:t> </a:t>
                </a:r>
                <a:endParaRPr lang="de-DE" sz="1400" kern="0" dirty="0">
                  <a:solidFill>
                    <a:srgbClr val="00007D"/>
                  </a:solidFill>
                </a:endParaRPr>
              </a:p>
            </p:txBody>
          </p:sp>
          <p:sp>
            <p:nvSpPr>
              <p:cNvPr id="86" name="Rechteck 49"/>
              <p:cNvSpPr>
                <a:spLocks noChangeArrowheads="1"/>
              </p:cNvSpPr>
              <p:nvPr/>
            </p:nvSpPr>
            <p:spPr bwMode="auto">
              <a:xfrm>
                <a:off x="1553734" y="2442950"/>
                <a:ext cx="1512888" cy="3487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de-DE" sz="1400" kern="0" dirty="0" smtClean="0">
                    <a:solidFill>
                      <a:srgbClr val="00007D"/>
                    </a:solidFill>
                  </a:rPr>
                  <a:t> </a:t>
                </a:r>
                <a:endParaRPr lang="de-DE" sz="1400" kern="0" dirty="0">
                  <a:solidFill>
                    <a:srgbClr val="00007D"/>
                  </a:solidFill>
                </a:endParaRPr>
              </a:p>
            </p:txBody>
          </p:sp>
          <p:pic>
            <p:nvPicPr>
              <p:cNvPr id="50" name="Picture 2"/>
              <p:cNvPicPr preferRelativeResize="0"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432" y="1033045"/>
                <a:ext cx="4194781" cy="307586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hteck 49"/>
              <p:cNvSpPr>
                <a:spLocks noChangeArrowheads="1"/>
              </p:cNvSpPr>
              <p:nvPr/>
            </p:nvSpPr>
            <p:spPr bwMode="auto">
              <a:xfrm>
                <a:off x="2684402" y="2706721"/>
                <a:ext cx="1512888" cy="6625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defRPr/>
                </a:pPr>
                <a:r>
                  <a:rPr lang="de-DE" sz="1600" b="1" kern="0" dirty="0">
                    <a:solidFill>
                      <a:srgbClr val="000090"/>
                    </a:solidFill>
                    <a:latin typeface="Calibri"/>
                    <a:cs typeface="Calibri"/>
                    <a:sym typeface="Symbol" charset="0"/>
                  </a:rPr>
                  <a:t></a:t>
                </a:r>
                <a:r>
                  <a:rPr lang="de-DE" sz="1600" b="1" kern="0" dirty="0">
                    <a:solidFill>
                      <a:srgbClr val="000090"/>
                    </a:solidFill>
                    <a:latin typeface="Calibri"/>
                    <a:cs typeface="Calibri"/>
                  </a:rPr>
                  <a:t>H</a:t>
                </a:r>
                <a:r>
                  <a:rPr lang="de-DE" sz="1600" b="1" kern="0" dirty="0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600" b="1" kern="0" dirty="0" err="1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Lamb</a:t>
                </a:r>
                <a:r>
                  <a:rPr lang="de-DE" sz="1600" b="1" kern="0" dirty="0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600" b="1" kern="0" dirty="0" err="1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Shift</a:t>
                </a:r>
                <a:r>
                  <a:rPr lang="de-DE" sz="1600" kern="0" dirty="0" smtClean="0">
                    <a:solidFill>
                      <a:srgbClr val="000090"/>
                    </a:solidFill>
                    <a:latin typeface="Calibri"/>
                    <a:cs typeface="Calibri"/>
                  </a:rPr>
                  <a:t> </a:t>
                </a:r>
                <a:endParaRPr lang="de-DE" sz="1600" kern="0" dirty="0">
                  <a:solidFill>
                    <a:srgbClr val="000090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8" name="Rechteck 49"/>
              <p:cNvSpPr>
                <a:spLocks noChangeArrowheads="1"/>
              </p:cNvSpPr>
              <p:nvPr/>
            </p:nvSpPr>
            <p:spPr bwMode="auto">
              <a:xfrm>
                <a:off x="1056005" y="1511881"/>
                <a:ext cx="1655763" cy="383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l" eaLnBrk="0" fontAlgn="auto" hangingPunct="0">
                  <a:spcBef>
                    <a:spcPct val="0"/>
                  </a:spcBef>
                  <a:spcAft>
                    <a:spcPts val="0"/>
                  </a:spcAft>
                  <a:defRPr/>
                </a:pPr>
                <a:r>
                  <a:rPr lang="de-DE" sz="1600" b="1" kern="0" dirty="0" err="1">
                    <a:solidFill>
                      <a:srgbClr val="B50000"/>
                    </a:solidFill>
                    <a:latin typeface="Calibri"/>
                    <a:cs typeface="Calibri"/>
                  </a:rPr>
                  <a:t>ep-</a:t>
                </a:r>
                <a:r>
                  <a:rPr lang="de-DE" sz="1600" b="1" kern="0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data</a:t>
                </a:r>
                <a:endParaRPr lang="de-DE" sz="1600" kern="0" dirty="0">
                  <a:solidFill>
                    <a:srgbClr val="00007D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 bwMode="auto">
              <a:xfrm>
                <a:off x="1755154" y="2381173"/>
                <a:ext cx="1023105" cy="40568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</p:grpSp>
      <p:cxnSp>
        <p:nvCxnSpPr>
          <p:cNvPr id="43" name="Gerade Verbindung mit Pfeil 42"/>
          <p:cNvCxnSpPr/>
          <p:nvPr/>
        </p:nvCxnSpPr>
        <p:spPr bwMode="auto">
          <a:xfrm rot="10800000">
            <a:off x="4911853" y="3492114"/>
            <a:ext cx="572483" cy="1997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rgbClr val="B5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1" name="TextBox 21"/>
          <p:cNvSpPr txBox="1"/>
          <p:nvPr/>
        </p:nvSpPr>
        <p:spPr>
          <a:xfrm>
            <a:off x="7415608" y="1492516"/>
            <a:ext cx="1728392" cy="83099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Pohl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[Nature 2010]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Antognini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[Science 2013]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03108" y="201613"/>
            <a:ext cx="5132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Der</a:t>
            </a:r>
            <a:r>
              <a:rPr lang="en-US" sz="3600" i="1" dirty="0" smtClean="0"/>
              <a:t> MAMI </a:t>
            </a:r>
            <a:r>
              <a:rPr lang="en-US" sz="3600" i="1" dirty="0" err="1" smtClean="0"/>
              <a:t>Beschleuniger</a:t>
            </a:r>
            <a:endParaRPr lang="en-US" sz="3600" i="1" dirty="0"/>
          </a:p>
        </p:txBody>
      </p:sp>
      <p:pic>
        <p:nvPicPr>
          <p:cNvPr id="13" name="Picture 19" descr="MAMIC-Floor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3" y="983073"/>
            <a:ext cx="6156325" cy="5241925"/>
          </a:xfrm>
          <a:prstGeom prst="rect">
            <a:avLst/>
          </a:prstGeom>
          <a:noFill/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28638" y="1000536"/>
            <a:ext cx="6132512" cy="5195887"/>
          </a:xfrm>
          <a:prstGeom prst="rect">
            <a:avLst/>
          </a:prstGeom>
          <a:noFill/>
          <a:ln w="3175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9" descr="Mainzer Mikrotron - MA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18" y="1048968"/>
            <a:ext cx="928820" cy="9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ung 31"/>
          <p:cNvGrpSpPr/>
          <p:nvPr/>
        </p:nvGrpSpPr>
        <p:grpSpPr>
          <a:xfrm>
            <a:off x="201613" y="928105"/>
            <a:ext cx="8783637" cy="5339346"/>
            <a:chOff x="201613" y="928105"/>
            <a:chExt cx="8783637" cy="5339346"/>
          </a:xfrm>
        </p:grpSpPr>
        <p:grpSp>
          <p:nvGrpSpPr>
            <p:cNvPr id="7" name="Gruppierung 22"/>
            <p:cNvGrpSpPr/>
            <p:nvPr/>
          </p:nvGrpSpPr>
          <p:grpSpPr>
            <a:xfrm>
              <a:off x="201613" y="1582313"/>
              <a:ext cx="8783637" cy="4685138"/>
              <a:chOff x="201613" y="1582313"/>
              <a:chExt cx="8783637" cy="4685138"/>
            </a:xfrm>
          </p:grpSpPr>
          <p:grpSp>
            <p:nvGrpSpPr>
              <p:cNvPr id="8" name="Gruppierung 8"/>
              <p:cNvGrpSpPr/>
              <p:nvPr/>
            </p:nvGrpSpPr>
            <p:grpSpPr>
              <a:xfrm>
                <a:off x="201613" y="3573463"/>
                <a:ext cx="8783637" cy="2693988"/>
                <a:chOff x="201613" y="3573463"/>
                <a:chExt cx="8783637" cy="2693988"/>
              </a:xfrm>
            </p:grpSpPr>
            <p:sp>
              <p:nvSpPr>
                <p:cNvPr id="27" name="Rectangle 50"/>
                <p:cNvSpPr>
                  <a:spLocks noChangeArrowheads="1"/>
                </p:cNvSpPr>
                <p:nvPr/>
              </p:nvSpPr>
              <p:spPr bwMode="auto">
                <a:xfrm>
                  <a:off x="201613" y="3573463"/>
                  <a:ext cx="8783637" cy="26939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pic>
              <p:nvPicPr>
                <p:cNvPr id="28" name="Picture 51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20663" y="3738563"/>
                  <a:ext cx="8709025" cy="226853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sp>
              <p:nvSpPr>
                <p:cNvPr id="29" name="Rectangle 60"/>
                <p:cNvSpPr>
                  <a:spLocks noChangeArrowheads="1"/>
                </p:cNvSpPr>
                <p:nvPr/>
              </p:nvSpPr>
              <p:spPr bwMode="auto">
                <a:xfrm>
                  <a:off x="212725" y="3632201"/>
                  <a:ext cx="450850" cy="24098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25" name="Oval 24"/>
              <p:cNvSpPr/>
              <p:nvPr/>
            </p:nvSpPr>
            <p:spPr bwMode="auto">
              <a:xfrm>
                <a:off x="6109811" y="1582313"/>
                <a:ext cx="1656524" cy="1590264"/>
              </a:xfrm>
              <a:prstGeom prst="ellipse">
                <a:avLst/>
              </a:prstGeom>
              <a:solidFill>
                <a:srgbClr val="FFFF00">
                  <a:alpha val="23000"/>
                </a:srgb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Text Box 47"/>
              <p:cNvSpPr txBox="1">
                <a:spLocks noChangeArrowheads="1"/>
              </p:cNvSpPr>
              <p:nvPr/>
            </p:nvSpPr>
            <p:spPr bwMode="auto">
              <a:xfrm>
                <a:off x="638280" y="2779543"/>
                <a:ext cx="4573435" cy="7769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5000" rIns="90000" bIns="45000">
                <a:prstTxWarp prst="textNoShape">
                  <a:avLst/>
                </a:prstTxWarp>
                <a:spAutoFit/>
              </a:bodyPr>
              <a:lstStyle/>
              <a:p>
                <a:pPr marL="215900" indent="-215900" algn="l" defTabSz="449263" eaLnBrk="1">
                  <a:lnSpc>
                    <a:spcPct val="12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</a:pPr>
                <a:r>
                  <a:rPr lang="en-GB" sz="1800" b="1" dirty="0" smtClean="0">
                    <a:solidFill>
                      <a:srgbClr val="0000FF"/>
                    </a:solidFill>
                    <a:latin typeface="Arial"/>
                    <a:ea typeface="msgothic" charset="0"/>
                    <a:cs typeface="Arial"/>
                  </a:rPr>
                  <a:t>A2: Photon-</a:t>
                </a:r>
                <a:r>
                  <a:rPr lang="en-GB" sz="1800" b="1" dirty="0" err="1" smtClean="0">
                    <a:solidFill>
                      <a:srgbClr val="0000FF"/>
                    </a:solidFill>
                    <a:latin typeface="Arial"/>
                    <a:ea typeface="msgothic" charset="0"/>
                    <a:cs typeface="Arial"/>
                  </a:rPr>
                  <a:t>Streuung</a:t>
                </a:r>
                <a:endParaRPr lang="en-GB" sz="1800" b="1" dirty="0" smtClean="0">
                  <a:solidFill>
                    <a:srgbClr val="0000FF"/>
                  </a:solidFill>
                  <a:latin typeface="Arial"/>
                  <a:ea typeface="msgothic" charset="0"/>
                  <a:cs typeface="Arial"/>
                </a:endParaRPr>
              </a:p>
              <a:p>
                <a:pPr marL="215900" indent="-215900" algn="l" defTabSz="449263" eaLnBrk="1">
                  <a:lnSpc>
                    <a:spcPct val="126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</a:tabLst>
                </a:pPr>
                <a:r>
                  <a:rPr lang="en-GB" sz="1800" b="1" dirty="0" smtClean="0">
                    <a:solidFill>
                      <a:srgbClr val="800040"/>
                    </a:solidFill>
                    <a:latin typeface="Arial"/>
                    <a:ea typeface="msgothic" charset="0"/>
                    <a:cs typeface="Arial"/>
                  </a:rPr>
                  <a:t>Crystal Ball</a:t>
                </a:r>
                <a:r>
                  <a:rPr lang="en-GB" sz="1800" dirty="0" smtClean="0">
                    <a:solidFill>
                      <a:srgbClr val="000000"/>
                    </a:solidFill>
                    <a:latin typeface="Arial"/>
                    <a:ea typeface="msgothic" charset="0"/>
                    <a:cs typeface="Arial"/>
                  </a:rPr>
                  <a:t> </a:t>
                </a:r>
                <a:r>
                  <a:rPr lang="en-GB" sz="1800" b="1" dirty="0" smtClean="0">
                    <a:solidFill>
                      <a:srgbClr val="660066"/>
                    </a:solidFill>
                    <a:latin typeface="Arial"/>
                    <a:ea typeface="msgothic" charset="0"/>
                    <a:cs typeface="Arial"/>
                  </a:rPr>
                  <a:t>/ </a:t>
                </a:r>
                <a:r>
                  <a:rPr lang="en-GB" sz="1800" b="1" dirty="0" smtClean="0">
                    <a:solidFill>
                      <a:srgbClr val="800040"/>
                    </a:solidFill>
                    <a:latin typeface="Arial"/>
                    <a:ea typeface="msgothic" charset="0"/>
                    <a:cs typeface="Arial"/>
                  </a:rPr>
                  <a:t>TAPS / </a:t>
                </a:r>
                <a:r>
                  <a:rPr lang="en-GB" sz="1800" b="1" dirty="0" err="1" smtClean="0">
                    <a:solidFill>
                      <a:srgbClr val="800040"/>
                    </a:solidFill>
                    <a:latin typeface="Arial"/>
                    <a:ea typeface="msgothic" charset="0"/>
                    <a:cs typeface="Arial"/>
                  </a:rPr>
                  <a:t>Polarisiertes</a:t>
                </a:r>
                <a:r>
                  <a:rPr lang="en-GB" sz="1800" b="1" dirty="0" smtClean="0">
                    <a:solidFill>
                      <a:srgbClr val="800040"/>
                    </a:solidFill>
                    <a:latin typeface="Arial"/>
                    <a:ea typeface="msgothic" charset="0"/>
                    <a:cs typeface="Arial"/>
                  </a:rPr>
                  <a:t> Target</a:t>
                </a:r>
                <a:endParaRPr lang="en-GB" sz="1800" dirty="0">
                  <a:solidFill>
                    <a:srgbClr val="000000"/>
                  </a:solidFill>
                  <a:latin typeface="Arial"/>
                  <a:ea typeface="msgothic" charset="0"/>
                  <a:cs typeface="Arial"/>
                </a:endParaRPr>
              </a:p>
            </p:txBody>
          </p:sp>
        </p:grpSp>
        <p:pic>
          <p:nvPicPr>
            <p:cNvPr id="31" name="Bild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389" y="928105"/>
              <a:ext cx="2915615" cy="187974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03108" y="201613"/>
            <a:ext cx="5132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Der</a:t>
            </a:r>
            <a:r>
              <a:rPr lang="en-US" sz="3600" i="1" dirty="0" smtClean="0"/>
              <a:t> MAMI </a:t>
            </a:r>
            <a:r>
              <a:rPr lang="en-US" sz="3600" i="1" dirty="0" err="1" smtClean="0"/>
              <a:t>Beschleuniger</a:t>
            </a:r>
            <a:endParaRPr lang="en-US" sz="3600" i="1" dirty="0"/>
          </a:p>
        </p:txBody>
      </p:sp>
      <p:pic>
        <p:nvPicPr>
          <p:cNvPr id="13" name="Picture 19" descr="MAMIC-Floorp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0163" y="983073"/>
            <a:ext cx="6156325" cy="5241925"/>
          </a:xfrm>
          <a:prstGeom prst="rect">
            <a:avLst/>
          </a:prstGeom>
          <a:noFill/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528638" y="1000536"/>
            <a:ext cx="6132512" cy="5195887"/>
          </a:xfrm>
          <a:prstGeom prst="rect">
            <a:avLst/>
          </a:prstGeom>
          <a:noFill/>
          <a:ln w="31750">
            <a:solidFill>
              <a:srgbClr val="C0504D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9" descr="Mainzer Mikrotron - MA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18" y="1048968"/>
            <a:ext cx="928820" cy="91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ung 11"/>
          <p:cNvGrpSpPr/>
          <p:nvPr/>
        </p:nvGrpSpPr>
        <p:grpSpPr>
          <a:xfrm>
            <a:off x="7111390" y="1455744"/>
            <a:ext cx="993666" cy="2041767"/>
            <a:chOff x="7111390" y="1455744"/>
            <a:chExt cx="993666" cy="2041767"/>
          </a:xfrm>
        </p:grpSpPr>
        <p:sp>
          <p:nvSpPr>
            <p:cNvPr id="9" name="Rechteck 8"/>
            <p:cNvSpPr/>
            <p:nvPr/>
          </p:nvSpPr>
          <p:spPr bwMode="auto">
            <a:xfrm>
              <a:off x="7444261" y="1455744"/>
              <a:ext cx="660795" cy="116666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rPr>
                <a:t>M</a:t>
              </a:r>
            </a:p>
            <a:p>
              <a:pPr marL="0" marR="0" indent="0" algn="ctr" defTabSz="914400" rtl="0" eaLnBrk="1" fontAlgn="base" latinLnBrk="0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b="1" dirty="0" smtClean="0">
                  <a:latin typeface="Arial"/>
                  <a:cs typeface="Arial"/>
                </a:rPr>
                <a:t>E</a:t>
              </a:r>
            </a:p>
            <a:p>
              <a:pPr marL="0" marR="0" indent="0" algn="ctr" defTabSz="914400" rtl="0" eaLnBrk="1" fontAlgn="base" latinLnBrk="0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cs typeface="Arial"/>
                </a:rPr>
                <a:t>S</a:t>
              </a:r>
            </a:p>
            <a:p>
              <a:pPr marL="0" marR="0" indent="0" algn="ctr" defTabSz="914400" rtl="0" eaLnBrk="1" fontAlgn="base" latinLnBrk="0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b="1" dirty="0" smtClean="0">
                  <a:latin typeface="Arial"/>
                  <a:cs typeface="Arial"/>
                </a:rPr>
                <a:t>A</a:t>
              </a:r>
              <a:endParaRPr kumimoji="0" lang="en-GB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7111390" y="3303816"/>
              <a:ext cx="188321" cy="19369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37"/>
          <p:cNvSpPr txBox="1"/>
          <p:nvPr/>
        </p:nvSpPr>
        <p:spPr>
          <a:xfrm>
            <a:off x="6018266" y="228500"/>
            <a:ext cx="289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CRC Highlights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477312" y="-293678"/>
            <a:ext cx="8378825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endParaRPr lang="en-US" sz="3600" b="1" dirty="0" smtClean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Perspektive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: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Wie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ergänzen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sich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die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Experimentierprogramme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 an MAMI </a:t>
            </a: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(1.5 GeV 0.1mA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) und MESA </a:t>
            </a: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(0.1GeV, 1-10mA) ?</a:t>
            </a:r>
            <a:endParaRPr lang="en-US" sz="3600" b="1" dirty="0" smtClean="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endParaRPr lang="en-US" sz="3600" b="1" dirty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40870" y="3409855"/>
            <a:ext cx="5689067" cy="2824706"/>
            <a:chOff x="1340870" y="3409855"/>
            <a:chExt cx="5689067" cy="2824706"/>
          </a:xfrm>
        </p:grpSpPr>
        <p:grpSp>
          <p:nvGrpSpPr>
            <p:cNvPr id="2" name="Group 1"/>
            <p:cNvGrpSpPr/>
            <p:nvPr/>
          </p:nvGrpSpPr>
          <p:grpSpPr>
            <a:xfrm>
              <a:off x="1340870" y="4099494"/>
              <a:ext cx="2339019" cy="1014819"/>
              <a:chOff x="843727" y="4188118"/>
              <a:chExt cx="2339019" cy="1014819"/>
            </a:xfrm>
          </p:grpSpPr>
          <p:sp>
            <p:nvSpPr>
              <p:cNvPr id="15" name="Oval 17"/>
              <p:cNvSpPr>
                <a:spLocks noChangeArrowheads="1"/>
              </p:cNvSpPr>
              <p:nvPr/>
            </p:nvSpPr>
            <p:spPr bwMode="auto">
              <a:xfrm>
                <a:off x="1004275" y="4188118"/>
                <a:ext cx="1949442" cy="1014819"/>
              </a:xfrm>
              <a:prstGeom prst="ellipse">
                <a:avLst/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16" name="Textfeld 15"/>
              <p:cNvSpPr txBox="1">
                <a:spLocks noChangeArrowheads="1"/>
              </p:cNvSpPr>
              <p:nvPr/>
            </p:nvSpPr>
            <p:spPr bwMode="auto">
              <a:xfrm>
                <a:off x="843727" y="4344872"/>
                <a:ext cx="2339019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Proton Radius</a:t>
                </a:r>
              </a:p>
              <a:p>
                <a:pPr algn="ctr"/>
                <a:r>
                  <a: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rPr>
                  <a:t>Puzzle</a:t>
                </a:r>
                <a:endParaRPr lang="en-GB" sz="2200" i="1" dirty="0">
                  <a:solidFill>
                    <a:srgbClr val="800000"/>
                  </a:solidFill>
                  <a:ea typeface="Arial" pitchFamily="84" charset="0"/>
                  <a:cs typeface="Arial" pitchFamily="84" charset="0"/>
                </a:endParaRPr>
              </a:p>
            </p:txBody>
          </p:sp>
        </p:grp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3481531" y="5256384"/>
              <a:ext cx="1775300" cy="978177"/>
            </a:xfrm>
            <a:prstGeom prst="ellipse">
              <a:avLst/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Textfeld 13"/>
            <p:cNvSpPr txBox="1">
              <a:spLocks noChangeArrowheads="1"/>
            </p:cNvSpPr>
            <p:nvPr/>
          </p:nvSpPr>
          <p:spPr bwMode="auto">
            <a:xfrm>
              <a:off x="3565007" y="5344260"/>
              <a:ext cx="176600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i="1" dirty="0" err="1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Dunkle</a:t>
              </a:r>
              <a:r>
                <a:rPr lang="en-GB" i="1" dirty="0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 Photon</a:t>
              </a:r>
            </a:p>
            <a:p>
              <a:pPr algn="ctr"/>
              <a:r>
                <a:rPr lang="en-GB" i="1" dirty="0" err="1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Suchen</a:t>
              </a:r>
              <a:endParaRPr lang="en-GB" baseline="-25000" dirty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</p:txBody>
        </p:sp>
        <p:sp>
          <p:nvSpPr>
            <p:cNvPr id="24" name="Oval 15"/>
            <p:cNvSpPr>
              <a:spLocks noChangeArrowheads="1"/>
            </p:cNvSpPr>
            <p:nvPr/>
          </p:nvSpPr>
          <p:spPr bwMode="auto">
            <a:xfrm>
              <a:off x="3519341" y="3409855"/>
              <a:ext cx="1699680" cy="988464"/>
            </a:xfrm>
            <a:prstGeom prst="ellipse">
              <a:avLst/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Textfeld 13"/>
            <p:cNvSpPr txBox="1">
              <a:spLocks noChangeArrowheads="1"/>
            </p:cNvSpPr>
            <p:nvPr/>
          </p:nvSpPr>
          <p:spPr bwMode="auto">
            <a:xfrm>
              <a:off x="3879896" y="3420118"/>
              <a:ext cx="113622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200" i="1" dirty="0" err="1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Hadron</a:t>
              </a:r>
              <a:endParaRPr lang="en-GB" sz="22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  <a:p>
              <a:r>
                <a:rPr lang="en-GB" sz="2200" i="1" dirty="0" err="1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Struktur</a:t>
              </a:r>
              <a:endParaRPr lang="en-GB" sz="2200" dirty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5219021" y="4125849"/>
              <a:ext cx="1699680" cy="988464"/>
            </a:xfrm>
            <a:prstGeom prst="ellipse">
              <a:avLst/>
            </a:pr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Textfeld 13"/>
            <p:cNvSpPr txBox="1">
              <a:spLocks noChangeArrowheads="1"/>
            </p:cNvSpPr>
            <p:nvPr/>
          </p:nvSpPr>
          <p:spPr bwMode="auto">
            <a:xfrm>
              <a:off x="5331010" y="4329191"/>
              <a:ext cx="1698927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200" i="1" dirty="0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PV-</a:t>
              </a:r>
            </a:p>
            <a:p>
              <a:r>
                <a:rPr lang="en-GB" sz="2200" i="1" dirty="0" err="1" smtClean="0">
                  <a:solidFill>
                    <a:srgbClr val="800000"/>
                  </a:solidFill>
                  <a:latin typeface="Calibri" pitchFamily="84" charset="0"/>
                  <a:ea typeface="Arial" pitchFamily="84" charset="0"/>
                  <a:cs typeface="Arial" pitchFamily="84" charset="0"/>
                </a:rPr>
                <a:t>Oberservable</a:t>
              </a:r>
              <a:endParaRPr lang="en-GB" sz="2200" i="1" dirty="0" smtClean="0">
                <a:solidFill>
                  <a:srgbClr val="800000"/>
                </a:solidFill>
                <a:latin typeface="Calibri" pitchFamily="84" charset="0"/>
                <a:ea typeface="Arial" pitchFamily="84" charset="0"/>
                <a:cs typeface="Arial" pitchFamily="8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4158" y="3009745"/>
            <a:ext cx="2454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MAMI-Program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6439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37"/>
          <p:cNvSpPr txBox="1"/>
          <p:nvPr/>
        </p:nvSpPr>
        <p:spPr>
          <a:xfrm>
            <a:off x="6018266" y="228500"/>
            <a:ext cx="289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CRC Highlights</a:t>
            </a:r>
            <a:endParaRPr lang="en-GB" sz="3600" baseline="-250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Abgerundetes Rechteck 13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386129" y="-451121"/>
            <a:ext cx="8378825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endParaRPr lang="en-US" sz="3600" b="1" dirty="0" smtClean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Perspektive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: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Wie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ergänzen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sich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die </a:t>
            </a:r>
            <a:r>
              <a:rPr lang="en-US" sz="3600" b="1" dirty="0" err="1" smtClean="0">
                <a:latin typeface="Calibri" pitchFamily="84" charset="0"/>
                <a:ea typeface="Arial" pitchFamily="84" charset="0"/>
                <a:cs typeface="Arial" pitchFamily="84" charset="0"/>
              </a:rPr>
              <a:t>Experimentierprogramme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 an </a:t>
            </a:r>
            <a:r>
              <a:rPr lang="en-US" sz="3600" b="1" dirty="0" smtClean="0">
                <a:solidFill>
                  <a:srgbClr val="FFC000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MAMI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(1.5 GeV 0.1mA</a:t>
            </a: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) und </a:t>
            </a:r>
            <a:r>
              <a:rPr lang="en-US" sz="3600" b="1" dirty="0" smtClean="0">
                <a:solidFill>
                  <a:schemeClr val="accent2"/>
                </a:solidFill>
                <a:latin typeface="Calibri" pitchFamily="84" charset="0"/>
                <a:ea typeface="Arial" pitchFamily="84" charset="0"/>
                <a:cs typeface="Arial" pitchFamily="84" charset="0"/>
              </a:rPr>
              <a:t>MESA </a:t>
            </a:r>
          </a:p>
          <a:p>
            <a:pPr algn="ctr">
              <a:spcAft>
                <a:spcPts val="600"/>
              </a:spcAft>
            </a:pPr>
            <a:r>
              <a:rPr lang="en-US" sz="3600" b="1" dirty="0" smtClean="0">
                <a:latin typeface="Calibri" pitchFamily="84" charset="0"/>
                <a:ea typeface="Arial" pitchFamily="84" charset="0"/>
                <a:cs typeface="Arial" pitchFamily="84" charset="0"/>
              </a:rPr>
              <a:t>(0.1GeV, 1-10mA)?</a:t>
            </a:r>
            <a:endParaRPr lang="en-US" sz="3600" b="1" dirty="0" smtClean="0">
              <a:latin typeface="Calibri" pitchFamily="84" charset="0"/>
              <a:ea typeface="Arial" pitchFamily="84" charset="0"/>
              <a:cs typeface="Arial" pitchFamily="84" charset="0"/>
            </a:endParaRPr>
          </a:p>
          <a:p>
            <a:pPr algn="ctr">
              <a:spcAft>
                <a:spcPts val="600"/>
              </a:spcAft>
            </a:pPr>
            <a:endParaRPr lang="en-US" sz="3600" b="1" dirty="0">
              <a:solidFill>
                <a:srgbClr val="000090"/>
              </a:solidFill>
              <a:latin typeface="Calibri" pitchFamily="84" charset="0"/>
              <a:ea typeface="Arial" pitchFamily="84" charset="0"/>
              <a:cs typeface="Arial" pitchFamily="8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2367" y="2636597"/>
            <a:ext cx="1937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MAMI&amp; MESA </a:t>
            </a:r>
          </a:p>
          <a:p>
            <a:r>
              <a:rPr lang="de-DE" dirty="0" smtClean="0"/>
              <a:t>Program 2020</a:t>
            </a:r>
            <a:endParaRPr lang="de-DE" dirty="0"/>
          </a:p>
        </p:txBody>
      </p:sp>
      <p:grpSp>
        <p:nvGrpSpPr>
          <p:cNvPr id="24" name="Group 23"/>
          <p:cNvGrpSpPr/>
          <p:nvPr/>
        </p:nvGrpSpPr>
        <p:grpSpPr>
          <a:xfrm>
            <a:off x="544302" y="3268831"/>
            <a:ext cx="8495454" cy="3168516"/>
            <a:chOff x="544302" y="3268831"/>
            <a:chExt cx="8495454" cy="3168516"/>
          </a:xfrm>
        </p:grpSpPr>
        <p:sp>
          <p:nvSpPr>
            <p:cNvPr id="25" name="Rechteck 21"/>
            <p:cNvSpPr/>
            <p:nvPr/>
          </p:nvSpPr>
          <p:spPr bwMode="auto">
            <a:xfrm>
              <a:off x="544302" y="6155102"/>
              <a:ext cx="8495454" cy="2822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340869" y="3268831"/>
              <a:ext cx="5768041" cy="3111366"/>
              <a:chOff x="1340869" y="3268831"/>
              <a:chExt cx="5768041" cy="3111366"/>
            </a:xfrm>
          </p:grpSpPr>
          <p:sp>
            <p:nvSpPr>
              <p:cNvPr id="41" name="Oval 15"/>
              <p:cNvSpPr>
                <a:spLocks noChangeArrowheads="1"/>
              </p:cNvSpPr>
              <p:nvPr/>
            </p:nvSpPr>
            <p:spPr bwMode="auto">
              <a:xfrm>
                <a:off x="1742490" y="5307760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MAGIX/Xe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1340869" y="3555491"/>
                <a:ext cx="5689067" cy="2824706"/>
                <a:chOff x="1340870" y="3409855"/>
                <a:chExt cx="5689067" cy="2824706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340870" y="4099494"/>
                  <a:ext cx="2339019" cy="1014819"/>
                  <a:chOff x="843727" y="4188118"/>
                  <a:chExt cx="2339019" cy="1014819"/>
                </a:xfrm>
              </p:grpSpPr>
              <p:sp>
                <p:nvSpPr>
                  <p:cNvPr id="5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004275" y="4188118"/>
                    <a:ext cx="1949442" cy="1014819"/>
                  </a:xfrm>
                  <a:prstGeom prst="ellipse">
                    <a:avLst/>
                  </a:prstGeom>
                  <a:solidFill>
                    <a:srgbClr val="FFFF9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de-DE"/>
                  </a:p>
                </p:txBody>
              </p:sp>
              <p:sp>
                <p:nvSpPr>
                  <p:cNvPr id="54" name="Textfeld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3727" y="4344872"/>
                    <a:ext cx="2339019" cy="769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Proton Radius</a:t>
                    </a:r>
                  </a:p>
                  <a:p>
                    <a:pPr algn="ctr"/>
                    <a:r>
                      <a:rPr lang="en-GB" sz="2200" i="1" dirty="0" smtClean="0">
                        <a:solidFill>
                          <a:srgbClr val="800000"/>
                        </a:solidFill>
                        <a:latin typeface="Calibri" pitchFamily="84" charset="0"/>
                        <a:ea typeface="Arial" pitchFamily="84" charset="0"/>
                        <a:cs typeface="Arial" pitchFamily="84" charset="0"/>
                      </a:rPr>
                      <a:t>Puzzle</a:t>
                    </a:r>
                    <a:endParaRPr lang="en-GB" sz="2200" i="1" dirty="0">
                      <a:solidFill>
                        <a:srgbClr val="800000"/>
                      </a:solidFill>
                      <a:ea typeface="Arial" pitchFamily="84" charset="0"/>
                      <a:cs typeface="Arial" pitchFamily="84" charset="0"/>
                    </a:endParaRPr>
                  </a:p>
                </p:txBody>
              </p:sp>
            </p:grpSp>
            <p:sp>
              <p:nvSpPr>
                <p:cNvPr id="47" name="Oval 16"/>
                <p:cNvSpPr>
                  <a:spLocks noChangeArrowheads="1"/>
                </p:cNvSpPr>
                <p:nvPr/>
              </p:nvSpPr>
              <p:spPr bwMode="auto">
                <a:xfrm>
                  <a:off x="3481531" y="5256384"/>
                  <a:ext cx="1775300" cy="978177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48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565007" y="5344260"/>
                  <a:ext cx="1766003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Dunkle</a:t>
                  </a:r>
                  <a:r>
                    <a:rPr lang="en-GB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 Photon</a:t>
                  </a:r>
                </a:p>
                <a:p>
                  <a:pPr algn="ctr"/>
                  <a:r>
                    <a:rPr lang="en-GB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Suchen</a:t>
                  </a:r>
                  <a:endParaRPr lang="en-GB" baseline="-250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49" name="Oval 15"/>
                <p:cNvSpPr>
                  <a:spLocks noChangeArrowheads="1"/>
                </p:cNvSpPr>
                <p:nvPr/>
              </p:nvSpPr>
              <p:spPr bwMode="auto">
                <a:xfrm>
                  <a:off x="3519341" y="3409855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50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3879896" y="3420118"/>
                  <a:ext cx="1136224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Hadron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Struktur</a:t>
                  </a:r>
                  <a:endParaRPr lang="en-GB" sz="2200" dirty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  <p:sp>
              <p:nvSpPr>
                <p:cNvPr id="51" name="Oval 15"/>
                <p:cNvSpPr>
                  <a:spLocks noChangeArrowheads="1"/>
                </p:cNvSpPr>
                <p:nvPr/>
              </p:nvSpPr>
              <p:spPr bwMode="auto">
                <a:xfrm>
                  <a:off x="5219021" y="4125849"/>
                  <a:ext cx="1699680" cy="988464"/>
                </a:xfrm>
                <a:prstGeom prst="ellipse">
                  <a:avLst/>
                </a:prstGeom>
                <a:solidFill>
                  <a:srgbClr val="FFFF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  <p:sp>
              <p:nvSpPr>
                <p:cNvPr id="52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5331010" y="4329191"/>
                  <a:ext cx="1698927" cy="7694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2200" i="1" dirty="0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PV-</a:t>
                  </a:r>
                </a:p>
                <a:p>
                  <a:r>
                    <a:rPr lang="en-GB" sz="2200" i="1" dirty="0" err="1" smtClean="0">
                      <a:solidFill>
                        <a:srgbClr val="800000"/>
                      </a:solidFill>
                      <a:latin typeface="Calibri" pitchFamily="84" charset="0"/>
                      <a:ea typeface="Arial" pitchFamily="84" charset="0"/>
                      <a:cs typeface="Arial" pitchFamily="84" charset="0"/>
                    </a:rPr>
                    <a:t>Oberservable</a:t>
                  </a:r>
                  <a:endParaRPr lang="en-GB" sz="2200" i="1" dirty="0" smtClean="0">
                    <a:solidFill>
                      <a:srgbClr val="800000"/>
                    </a:solidFill>
                    <a:latin typeface="Calibri" pitchFamily="84" charset="0"/>
                    <a:ea typeface="Arial" pitchFamily="84" charset="0"/>
                    <a:cs typeface="Arial" pitchFamily="84" charset="0"/>
                  </a:endParaRPr>
                </a:p>
              </p:txBody>
            </p:sp>
          </p:grpSp>
          <p:sp>
            <p:nvSpPr>
              <p:cNvPr id="43" name="Oval 15"/>
              <p:cNvSpPr>
                <a:spLocks noChangeArrowheads="1"/>
              </p:cNvSpPr>
              <p:nvPr/>
            </p:nvSpPr>
            <p:spPr bwMode="auto">
              <a:xfrm>
                <a:off x="5331009" y="3268831"/>
                <a:ext cx="1699680" cy="963623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de-DE" dirty="0" smtClean="0">
                  <a:solidFill>
                    <a:schemeClr val="bg1"/>
                  </a:solidFill>
                </a:endParaRP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Kernstruktur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(P2-Neutron </a:t>
                </a:r>
              </a:p>
              <a:p>
                <a:r>
                  <a:rPr lang="de-DE" sz="1800" dirty="0" smtClean="0">
                    <a:solidFill>
                      <a:schemeClr val="bg1"/>
                    </a:solidFill>
                  </a:rPr>
                  <a:t>Skins)</a:t>
                </a:r>
                <a:endParaRPr lang="de-DE" sz="1800" dirty="0" smtClean="0">
                  <a:solidFill>
                    <a:schemeClr val="bg1"/>
                  </a:solidFill>
                </a:endParaRPr>
              </a:p>
              <a:p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Oval 15"/>
              <p:cNvSpPr>
                <a:spLocks noChangeArrowheads="1"/>
              </p:cNvSpPr>
              <p:nvPr/>
            </p:nvSpPr>
            <p:spPr bwMode="auto">
              <a:xfrm>
                <a:off x="5409230" y="5381113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P2</a:t>
                </a:r>
              </a:p>
              <a:p>
                <a:r>
                  <a:rPr lang="de-DE" dirty="0" smtClean="0">
                    <a:solidFill>
                      <a:schemeClr val="bg1"/>
                    </a:solidFill>
                  </a:rPr>
                  <a:t> (sin</a:t>
                </a:r>
                <a:r>
                  <a:rPr lang="de-DE" baseline="30000" dirty="0" smtClean="0">
                    <a:solidFill>
                      <a:schemeClr val="bg1"/>
                    </a:solidFill>
                  </a:rPr>
                  <a:t>2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smtClean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de-DE" baseline="-25000" dirty="0" smtClean="0">
                    <a:solidFill>
                      <a:schemeClr val="bg1"/>
                    </a:solidFill>
                  </a:rPr>
                  <a:t>W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)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Oval 15"/>
              <p:cNvSpPr>
                <a:spLocks noChangeArrowheads="1"/>
              </p:cNvSpPr>
              <p:nvPr/>
            </p:nvSpPr>
            <p:spPr bwMode="auto">
              <a:xfrm>
                <a:off x="1742490" y="3286517"/>
                <a:ext cx="1699680" cy="988464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de-DE" dirty="0" smtClean="0">
                    <a:solidFill>
                      <a:schemeClr val="bg1"/>
                    </a:solidFill>
                  </a:rPr>
                  <a:t>MAGIX/H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6081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0</TotalTime>
  <Words>2317</Words>
  <Application>Microsoft Office PowerPoint</Application>
  <PresentationFormat>On-screen Show (4:3)</PresentationFormat>
  <Paragraphs>714</Paragraphs>
  <Slides>57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Default Design</vt:lpstr>
      <vt:lpstr>Office-Design</vt:lpstr>
      <vt:lpstr>Office-Design</vt:lpstr>
      <vt:lpstr>Office-Design</vt:lpstr>
      <vt:lpstr>Office-Design</vt:lpstr>
      <vt:lpstr>Office-Design</vt:lpstr>
      <vt:lpstr>1_Office-Design</vt:lpstr>
      <vt:lpstr>2_Office-Design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IEKP, Uni Karlsruhe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Denig</dc:creator>
  <cp:lastModifiedBy>Aule</cp:lastModifiedBy>
  <cp:revision>8623</cp:revision>
  <cp:lastPrinted>2015-01-08T12:46:16Z</cp:lastPrinted>
  <dcterms:created xsi:type="dcterms:W3CDTF">2015-01-09T06:58:45Z</dcterms:created>
  <dcterms:modified xsi:type="dcterms:W3CDTF">2015-12-05T07:21:15Z</dcterms:modified>
</cp:coreProperties>
</file>