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29"/>
  </p:notesMasterIdLst>
  <p:sldIdLst>
    <p:sldId id="452" r:id="rId2"/>
    <p:sldId id="813" r:id="rId3"/>
    <p:sldId id="906" r:id="rId4"/>
    <p:sldId id="907" r:id="rId5"/>
    <p:sldId id="904" r:id="rId6"/>
    <p:sldId id="905" r:id="rId7"/>
    <p:sldId id="826" r:id="rId8"/>
    <p:sldId id="811" r:id="rId9"/>
    <p:sldId id="886" r:id="rId10"/>
    <p:sldId id="841" r:id="rId11"/>
    <p:sldId id="876" r:id="rId12"/>
    <p:sldId id="920" r:id="rId13"/>
    <p:sldId id="888" r:id="rId14"/>
    <p:sldId id="899" r:id="rId15"/>
    <p:sldId id="900" r:id="rId16"/>
    <p:sldId id="840" r:id="rId17"/>
    <p:sldId id="823" r:id="rId18"/>
    <p:sldId id="842" r:id="rId19"/>
    <p:sldId id="923" r:id="rId20"/>
    <p:sldId id="918" r:id="rId21"/>
    <p:sldId id="919" r:id="rId22"/>
    <p:sldId id="812" r:id="rId23"/>
    <p:sldId id="922" r:id="rId24"/>
    <p:sldId id="921" r:id="rId25"/>
    <p:sldId id="908" r:id="rId26"/>
    <p:sldId id="846" r:id="rId27"/>
    <p:sldId id="786" r:id="rId28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FFCC"/>
    <a:srgbClr val="0000FF"/>
    <a:srgbClr val="F85A4E"/>
    <a:srgbClr val="CC9900"/>
    <a:srgbClr val="92D050"/>
    <a:srgbClr val="009900"/>
    <a:srgbClr val="FEDC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641" autoAdjust="0"/>
    <p:restoredTop sz="96092" autoAdjust="0"/>
  </p:normalViewPr>
  <p:slideViewPr>
    <p:cSldViewPr>
      <p:cViewPr>
        <p:scale>
          <a:sx n="70" d="100"/>
          <a:sy n="70" d="100"/>
        </p:scale>
        <p:origin x="-124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winfilesvh\b$group\1_FAIRGSI$docu\1_Machines\2.14_Common_Systems\2.14.11_Link_Existing_Facilities\0_Overall_SIS18\Intensit&#228;ten\Intensit&#228;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1"/>
          <c:order val="0"/>
          <c:tx>
            <c:strRef>
              <c:f>Daten2!$E$4</c:f>
              <c:strCache>
                <c:ptCount val="1"/>
                <c:pt idx="0">
                  <c:v>Intensity (high charge state)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p</a:t>
                    </a:r>
                  </a:p>
                </c:rich>
              </c:tx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D2+</a:t>
                    </a:r>
                  </a:p>
                </c:rich>
              </c:tx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T+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Li3+</a:t>
                    </a:r>
                  </a:p>
                </c:rich>
              </c:tx>
              <c:dLblPos val="b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C6+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N7+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O8+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Ne10+</a:t>
                    </a:r>
                  </a:p>
                </c:rich>
              </c:tx>
              <c:dLblPos val="b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/>
                      <a:t>Mg12+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9"/>
              <c:layout/>
              <c:tx>
                <c:rich>
                  <a:bodyPr/>
                  <a:lstStyle/>
                  <a:p>
                    <a:r>
                      <a:rPr lang="en-US"/>
                      <a:t>Ar18+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1"/>
              <c:tx>
                <c:rich>
                  <a:bodyPr/>
                  <a:lstStyle/>
                  <a:p>
                    <a:r>
                      <a:rPr lang="en-US"/>
                      <a:t>Ca20+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7"/>
              <c:layout/>
              <c:tx>
                <c:rich>
                  <a:bodyPr/>
                  <a:lstStyle/>
                  <a:p>
                    <a:r>
                      <a:rPr lang="en-US"/>
                      <a:t>Ni26+</a:t>
                    </a:r>
                  </a:p>
                </c:rich>
              </c:tx>
              <c:dLblPos val="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0"/>
              <c:tx>
                <c:rich>
                  <a:bodyPr/>
                  <a:lstStyle/>
                  <a:p>
                    <a:r>
                      <a:rPr lang="en-US"/>
                      <a:t>Ni26+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5"/>
              <c:layout/>
              <c:tx>
                <c:rich>
                  <a:bodyPr/>
                  <a:lstStyle/>
                  <a:p>
                    <a:r>
                      <a:rPr lang="en-US"/>
                      <a:t>Kr33+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8"/>
              <c:tx>
                <c:rich>
                  <a:bodyPr/>
                  <a:lstStyle/>
                  <a:p>
                    <a:r>
                      <a:rPr lang="en-US"/>
                      <a:t>Kr33+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1"/>
              <c:layout/>
              <c:tx>
                <c:rich>
                  <a:bodyPr/>
                  <a:lstStyle/>
                  <a:p>
                    <a:r>
                      <a:rPr lang="en-US"/>
                      <a:t>Mo39+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4"/>
              <c:tx>
                <c:rich>
                  <a:bodyPr/>
                  <a:lstStyle/>
                  <a:p>
                    <a:r>
                      <a:rPr lang="en-US"/>
                      <a:t>Mo39+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6"/>
              <c:layout/>
              <c:tx>
                <c:rich>
                  <a:bodyPr/>
                  <a:lstStyle/>
                  <a:p>
                    <a:r>
                      <a:rPr lang="en-US"/>
                      <a:t>Ag43+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9"/>
              <c:tx>
                <c:rich>
                  <a:bodyPr/>
                  <a:lstStyle/>
                  <a:p>
                    <a:r>
                      <a:rPr lang="en-US"/>
                      <a:t>Ag43+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2"/>
              <c:layout/>
              <c:tx>
                <c:rich>
                  <a:bodyPr/>
                  <a:lstStyle/>
                  <a:p>
                    <a:r>
                      <a:rPr lang="en-US"/>
                      <a:t>Xe48+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6"/>
              <c:tx>
                <c:rich>
                  <a:bodyPr/>
                  <a:lstStyle/>
                  <a:p>
                    <a:r>
                      <a:rPr lang="en-US"/>
                      <a:t>Xe48+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9"/>
              <c:layout/>
              <c:tx>
                <c:rich>
                  <a:bodyPr/>
                  <a:lstStyle/>
                  <a:p>
                    <a:r>
                      <a:rPr lang="en-US"/>
                      <a:t>Sm54+</a:t>
                    </a:r>
                  </a:p>
                </c:rich>
              </c:tx>
              <c:dLblPos val="b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2"/>
              <c:tx>
                <c:rich>
                  <a:bodyPr/>
                  <a:lstStyle/>
                  <a:p>
                    <a:r>
                      <a:rPr lang="en-US"/>
                      <a:t>Nd51+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4"/>
              <c:tx>
                <c:rich>
                  <a:bodyPr/>
                  <a:lstStyle/>
                  <a:p>
                    <a:r>
                      <a:rPr lang="en-US"/>
                      <a:t>Sm54+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1"/>
              <c:layout/>
              <c:tx>
                <c:rich>
                  <a:bodyPr/>
                  <a:lstStyle/>
                  <a:p>
                    <a:r>
                      <a:rPr lang="en-US"/>
                      <a:t>Ta61+</a:t>
                    </a:r>
                  </a:p>
                </c:rich>
              </c:tx>
              <c:dLblPos val="b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6"/>
              <c:tx>
                <c:rich>
                  <a:bodyPr/>
                  <a:lstStyle/>
                  <a:p>
                    <a:r>
                      <a:rPr lang="en-US"/>
                      <a:t>Ta61+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7"/>
              <c:layout/>
              <c:tx>
                <c:rich>
                  <a:bodyPr/>
                  <a:lstStyle/>
                  <a:p>
                    <a:r>
                      <a:rPr lang="en-US"/>
                      <a:t>Au65+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2"/>
              <c:tx>
                <c:rich>
                  <a:bodyPr/>
                  <a:lstStyle/>
                  <a:p>
                    <a:r>
                      <a:rPr lang="en-US"/>
                      <a:t>Au65+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5"/>
              <c:tx>
                <c:rich>
                  <a:bodyPr/>
                  <a:lstStyle/>
                  <a:p>
                    <a:r>
                      <a:rPr lang="en-US"/>
                      <a:t>Pb67+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6"/>
              <c:tx>
                <c:rich>
                  <a:bodyPr/>
                  <a:lstStyle/>
                  <a:p>
                    <a:r>
                      <a:rPr lang="en-US"/>
                      <a:t>Bi68+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9"/>
              <c:layout/>
              <c:tx>
                <c:rich>
                  <a:bodyPr/>
                  <a:lstStyle/>
                  <a:p>
                    <a:r>
                      <a:rPr lang="en-US"/>
                      <a:t>U73+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96"/>
              <c:tx>
                <c:rich>
                  <a:bodyPr/>
                  <a:lstStyle/>
                  <a:p>
                    <a:r>
                      <a:rPr lang="en-US"/>
                      <a:t>U73+</a:t>
                    </a:r>
                  </a:p>
                </c:rich>
              </c:tx>
              <c:dLblPos val="r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Pos val="r"/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xVal>
            <c:numRef>
              <c:f>Daten2!$A$5:$A$104</c:f>
              <c:numCache>
                <c:formatCode>General</c:formatCode>
                <c:ptCount val="9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18</c:v>
                </c:pt>
                <c:pt idx="20">
                  <c:v>19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</c:numCache>
            </c:numRef>
          </c:xVal>
          <c:yVal>
            <c:numRef>
              <c:f>Daten2!$E$5:$E$104</c:f>
              <c:numCache>
                <c:formatCode>0.0E+00</c:formatCode>
                <c:ptCount val="93"/>
                <c:pt idx="0">
                  <c:v>200000000000</c:v>
                </c:pt>
                <c:pt idx="1">
                  <c:v>600000000000</c:v>
                </c:pt>
                <c:pt idx="2">
                  <c:v>15000000000</c:v>
                </c:pt>
                <c:pt idx="3">
                  <c:v>62100000000</c:v>
                </c:pt>
                <c:pt idx="6">
                  <c:v>70000000000</c:v>
                </c:pt>
                <c:pt idx="7">
                  <c:v>180000000000</c:v>
                </c:pt>
                <c:pt idx="8">
                  <c:v>90000000000</c:v>
                </c:pt>
                <c:pt idx="10">
                  <c:v>50000000000</c:v>
                </c:pt>
                <c:pt idx="12">
                  <c:v>60000000000</c:v>
                </c:pt>
                <c:pt idx="19">
                  <c:v>70000000000</c:v>
                </c:pt>
                <c:pt idx="27">
                  <c:v>100000000000</c:v>
                </c:pt>
                <c:pt idx="35">
                  <c:v>23400000000</c:v>
                </c:pt>
                <c:pt idx="41">
                  <c:v>30000000000</c:v>
                </c:pt>
                <c:pt idx="46">
                  <c:v>8000000000</c:v>
                </c:pt>
                <c:pt idx="52">
                  <c:v>18000000000</c:v>
                </c:pt>
                <c:pt idx="59">
                  <c:v>2900000000</c:v>
                </c:pt>
                <c:pt idx="71">
                  <c:v>3500000000</c:v>
                </c:pt>
                <c:pt idx="77">
                  <c:v>4000000000</c:v>
                </c:pt>
                <c:pt idx="89">
                  <c:v>6536000000</c:v>
                </c:pt>
              </c:numCache>
            </c:numRef>
          </c:yVal>
          <c:smooth val="0"/>
        </c:ser>
        <c:ser>
          <c:idx val="0"/>
          <c:order val="1"/>
          <c:tx>
            <c:strRef>
              <c:f>Daten2!$F$4</c:f>
              <c:strCache>
                <c:ptCount val="1"/>
                <c:pt idx="0">
                  <c:v>Intensity (low charge state)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5"/>
          </c:marker>
          <c:dLbls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/>
                      <a:t>Ar10+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0"/>
              <c:layout/>
              <c:tx>
                <c:rich>
                  <a:bodyPr/>
                  <a:lstStyle/>
                  <a:p>
                    <a:r>
                      <a:rPr lang="en-US"/>
                      <a:t>Ta24+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5"/>
              <c:tx>
                <c:rich>
                  <a:bodyPr/>
                  <a:lstStyle/>
                  <a:p>
                    <a:r>
                      <a:rPr lang="en-US"/>
                      <a:t>Ta24+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88"/>
              <c:layout/>
              <c:tx>
                <c:rich>
                  <a:bodyPr/>
                  <a:lstStyle/>
                  <a:p>
                    <a:r>
                      <a:rPr lang="en-US"/>
                      <a:t>U28+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95"/>
              <c:tx>
                <c:rich>
                  <a:bodyPr/>
                  <a:lstStyle/>
                  <a:p>
                    <a:r>
                      <a:rPr lang="en-US"/>
                      <a:t>U28+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</c:dLbl>
            <c:showLegendKey val="0"/>
            <c:showVal val="0"/>
            <c:showCatName val="1"/>
            <c:showSerName val="0"/>
            <c:showPercent val="0"/>
            <c:showBubbleSize val="0"/>
            <c:showLeaderLines val="0"/>
          </c:dLbls>
          <c:xVal>
            <c:numRef>
              <c:f>Daten2!$A$5:$A$104</c:f>
              <c:numCache>
                <c:formatCode>General</c:formatCode>
                <c:ptCount val="9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18</c:v>
                </c:pt>
                <c:pt idx="20">
                  <c:v>19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51</c:v>
                </c:pt>
                <c:pt idx="50">
                  <c:v>52</c:v>
                </c:pt>
                <c:pt idx="51">
                  <c:v>53</c:v>
                </c:pt>
                <c:pt idx="52">
                  <c:v>54</c:v>
                </c:pt>
                <c:pt idx="53">
                  <c:v>55</c:v>
                </c:pt>
                <c:pt idx="54">
                  <c:v>56</c:v>
                </c:pt>
                <c:pt idx="55">
                  <c:v>57</c:v>
                </c:pt>
                <c:pt idx="56">
                  <c:v>58</c:v>
                </c:pt>
                <c:pt idx="57">
                  <c:v>59</c:v>
                </c:pt>
                <c:pt idx="58">
                  <c:v>61</c:v>
                </c:pt>
                <c:pt idx="59">
                  <c:v>62</c:v>
                </c:pt>
                <c:pt idx="60">
                  <c:v>63</c:v>
                </c:pt>
                <c:pt idx="61">
                  <c:v>64</c:v>
                </c:pt>
                <c:pt idx="62">
                  <c:v>65</c:v>
                </c:pt>
                <c:pt idx="63">
                  <c:v>66</c:v>
                </c:pt>
                <c:pt idx="64">
                  <c:v>67</c:v>
                </c:pt>
                <c:pt idx="65">
                  <c:v>68</c:v>
                </c:pt>
                <c:pt idx="66">
                  <c:v>69</c:v>
                </c:pt>
                <c:pt idx="67">
                  <c:v>70</c:v>
                </c:pt>
                <c:pt idx="68">
                  <c:v>71</c:v>
                </c:pt>
                <c:pt idx="69">
                  <c:v>72</c:v>
                </c:pt>
                <c:pt idx="70">
                  <c:v>73</c:v>
                </c:pt>
                <c:pt idx="71">
                  <c:v>73</c:v>
                </c:pt>
                <c:pt idx="72">
                  <c:v>74</c:v>
                </c:pt>
                <c:pt idx="73">
                  <c:v>75</c:v>
                </c:pt>
                <c:pt idx="74">
                  <c:v>76</c:v>
                </c:pt>
                <c:pt idx="75">
                  <c:v>77</c:v>
                </c:pt>
                <c:pt idx="76">
                  <c:v>78</c:v>
                </c:pt>
                <c:pt idx="77">
                  <c:v>79</c:v>
                </c:pt>
                <c:pt idx="78">
                  <c:v>80</c:v>
                </c:pt>
                <c:pt idx="79">
                  <c:v>81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92</c:v>
                </c:pt>
                <c:pt idx="90">
                  <c:v>93</c:v>
                </c:pt>
                <c:pt idx="91">
                  <c:v>94</c:v>
                </c:pt>
                <c:pt idx="92">
                  <c:v>95</c:v>
                </c:pt>
              </c:numCache>
            </c:numRef>
          </c:xVal>
          <c:yVal>
            <c:numRef>
              <c:f>Daten2!$F$5:$F$104</c:f>
              <c:numCache>
                <c:formatCode>General</c:formatCode>
                <c:ptCount val="93"/>
                <c:pt idx="18" formatCode="0.0E+00">
                  <c:v>100000000000</c:v>
                </c:pt>
                <c:pt idx="70" formatCode="0.0E+00">
                  <c:v>13000000000</c:v>
                </c:pt>
                <c:pt idx="88" formatCode="0.0E+00">
                  <c:v>33000000000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Daten!$K$4</c:f>
              <c:strCache>
                <c:ptCount val="1"/>
                <c:pt idx="0">
                  <c:v>Space charge limit with poststripper</c:v>
                </c:pt>
              </c:strCache>
            </c:strRef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none"/>
          </c:marker>
          <c:xVal>
            <c:numRef>
              <c:f>Daten!$H$5:$H$95</c:f>
              <c:numCache>
                <c:formatCode>General</c:formatCode>
                <c:ptCount val="91"/>
                <c:pt idx="0">
                  <c:v>1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10</c:v>
                </c:pt>
                <c:pt idx="6">
                  <c:v>18</c:v>
                </c:pt>
                <c:pt idx="7">
                  <c:v>28</c:v>
                </c:pt>
                <c:pt idx="8">
                  <c:v>36</c:v>
                </c:pt>
                <c:pt idx="9">
                  <c:v>54</c:v>
                </c:pt>
                <c:pt idx="10">
                  <c:v>73</c:v>
                </c:pt>
                <c:pt idx="11">
                  <c:v>92</c:v>
                </c:pt>
              </c:numCache>
            </c:numRef>
          </c:xVal>
          <c:yVal>
            <c:numRef>
              <c:f>Daten!$K$5:$K$95</c:f>
              <c:numCache>
                <c:formatCode>0.00E+00</c:formatCode>
                <c:ptCount val="91"/>
                <c:pt idx="0">
                  <c:v>2500000000000</c:v>
                </c:pt>
                <c:pt idx="1">
                  <c:v>833333333333.33337</c:v>
                </c:pt>
                <c:pt idx="2">
                  <c:v>416666666666.66669</c:v>
                </c:pt>
                <c:pt idx="3">
                  <c:v>357142857142.85712</c:v>
                </c:pt>
                <c:pt idx="4">
                  <c:v>312500000000</c:v>
                </c:pt>
                <c:pt idx="5">
                  <c:v>250000000000</c:v>
                </c:pt>
                <c:pt idx="6">
                  <c:v>138888888888.88889</c:v>
                </c:pt>
                <c:pt idx="7">
                  <c:v>103550295857.98816</c:v>
                </c:pt>
                <c:pt idx="8">
                  <c:v>82644628099.173553</c:v>
                </c:pt>
                <c:pt idx="9">
                  <c:v>58593750000</c:v>
                </c:pt>
                <c:pt idx="10">
                  <c:v>49045955388.336472</c:v>
                </c:pt>
                <c:pt idx="11">
                  <c:v>43160067554.888344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Daten!$L$4</c:f>
              <c:strCache>
                <c:ptCount val="1"/>
                <c:pt idx="0">
                  <c:v>Space charge limit without poststripper</c:v>
                </c:pt>
              </c:strCache>
            </c:strRef>
          </c:tx>
          <c:spPr>
            <a:ln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Daten!$H$5:$H$16</c:f>
              <c:numCache>
                <c:formatCode>General</c:formatCode>
                <c:ptCount val="12"/>
                <c:pt idx="0">
                  <c:v>1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10</c:v>
                </c:pt>
                <c:pt idx="6">
                  <c:v>18</c:v>
                </c:pt>
                <c:pt idx="7">
                  <c:v>28</c:v>
                </c:pt>
                <c:pt idx="8">
                  <c:v>36</c:v>
                </c:pt>
                <c:pt idx="9">
                  <c:v>54</c:v>
                </c:pt>
                <c:pt idx="10">
                  <c:v>73</c:v>
                </c:pt>
                <c:pt idx="11">
                  <c:v>92</c:v>
                </c:pt>
              </c:numCache>
            </c:numRef>
          </c:xVal>
          <c:yVal>
            <c:numRef>
              <c:f>Daten!$L$5:$L$16</c:f>
              <c:numCache>
                <c:formatCode>General</c:formatCode>
                <c:ptCount val="12"/>
                <c:pt idx="5" formatCode="0.00E+00">
                  <c:v>510204081632.65308</c:v>
                </c:pt>
                <c:pt idx="6" formatCode="0.00E+00">
                  <c:v>450000000000</c:v>
                </c:pt>
                <c:pt idx="7" formatCode="0.00E+00">
                  <c:v>357142857142.85712</c:v>
                </c:pt>
                <c:pt idx="8" formatCode="0.00E+00">
                  <c:v>351562500000</c:v>
                </c:pt>
                <c:pt idx="9" formatCode="0.00E+00">
                  <c:v>337500000000</c:v>
                </c:pt>
                <c:pt idx="10" formatCode="0.00E+00">
                  <c:v>316840277777.77777</c:v>
                </c:pt>
                <c:pt idx="11" formatCode="0.00E+00">
                  <c:v>293367346938.77551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050304"/>
        <c:axId val="88072960"/>
      </c:scatterChart>
      <c:valAx>
        <c:axId val="88050304"/>
        <c:scaling>
          <c:orientation val="minMax"/>
          <c:max val="1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/>
                  <a:t>Atomic mass number 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txPr>
          <a:bodyPr rot="0" vert="horz"/>
          <a:lstStyle/>
          <a:p>
            <a:pPr>
              <a:defRPr/>
            </a:pPr>
            <a:endParaRPr lang="de-DE"/>
          </a:p>
        </c:txPr>
        <c:crossAx val="88072960"/>
        <c:crosses val="autoZero"/>
        <c:crossBetween val="midCat"/>
      </c:valAx>
      <c:valAx>
        <c:axId val="88072960"/>
        <c:scaling>
          <c:logBase val="10"/>
          <c:orientation val="minMax"/>
          <c:min val="1000000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Reached  Intensity</a:t>
                </a:r>
              </a:p>
            </c:rich>
          </c:tx>
          <c:layout/>
          <c:overlay val="0"/>
        </c:title>
        <c:numFmt formatCode="0E+00" sourceLinked="0"/>
        <c:majorTickMark val="out"/>
        <c:minorTickMark val="in"/>
        <c:tickLblPos val="nextTo"/>
        <c:crossAx val="8805030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900"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smtClean="0"/>
              <a:t>Textmasterformate durch Klicken bearbeiten</a:t>
            </a:r>
          </a:p>
          <a:p>
            <a:pPr lvl="1"/>
            <a:r>
              <a:rPr lang="de-DE" altLang="de-DE" noProof="0" smtClean="0"/>
              <a:t>Zweite Ebene</a:t>
            </a:r>
          </a:p>
          <a:p>
            <a:pPr lvl="2"/>
            <a:r>
              <a:rPr lang="de-DE" altLang="de-DE" noProof="0" smtClean="0"/>
              <a:t>Dritte Ebene</a:t>
            </a:r>
          </a:p>
          <a:p>
            <a:pPr lvl="3"/>
            <a:r>
              <a:rPr lang="de-DE" altLang="de-DE" noProof="0" smtClean="0"/>
              <a:t>Vierte Ebene</a:t>
            </a:r>
          </a:p>
          <a:p>
            <a:pPr lvl="4"/>
            <a:r>
              <a:rPr lang="de-DE" altLang="de-DE" noProof="0" smtClean="0"/>
              <a:t>Fünfte Ebene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5BA11BAC-37F9-407B-9AED-0267B3F9DEC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91980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3451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7BCDA-11B4-4FD7-BDB5-3EBE298E0EA3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233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22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71108" indent="-296580" defTabSz="9622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86320" indent="-237264" defTabSz="9622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60848" indent="-237264" defTabSz="9622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35375" indent="-237264" defTabSz="9622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09903" indent="-237264" defTabSz="9622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4431" indent="-237264" defTabSz="9622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58959" indent="-237264" defTabSz="9622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33487" indent="-237264" defTabSz="9622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A3643BA-15B2-4712-8F14-A9E3B2901C9E}" type="slidenum">
              <a:rPr lang="de-DE" smtClean="0">
                <a:solidFill>
                  <a:srgbClr val="000000"/>
                </a:solidFill>
              </a:rPr>
              <a:pPr eaLnBrk="1" hangingPunct="1"/>
              <a:t>17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9463"/>
            <a:ext cx="5114925" cy="3836987"/>
          </a:xfrm>
          <a:solidFill>
            <a:srgbClr val="FFFFFF"/>
          </a:solidFill>
          <a:ln/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5578" y="4892893"/>
            <a:ext cx="5178234" cy="44899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96116" tIns="48057" rIns="96116" bIns="48057" anchor="ctr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69919" indent="-29612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84491" indent="-23689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58287" indent="-23689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32084" indent="-23689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05880" indent="-236898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79676" indent="-236898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53473" indent="-236898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27269" indent="-236898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553EFFE-1F2B-4436-9531-4B8A05D28C6F}" type="slidenum">
              <a:rPr lang="de-DE" altLang="de-DE" smtClean="0"/>
              <a:pPr eaLnBrk="1" hangingPunct="1"/>
              <a:t>18</a:t>
            </a:fld>
            <a:endParaRPr lang="de-DE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A11BAC-37F9-407B-9AED-0267B3F9DECD}" type="slidenum">
              <a:rPr lang="de-DE" altLang="de-DE" smtClean="0"/>
              <a:pPr>
                <a:defRPr/>
              </a:pPr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014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7004" y="4861442"/>
            <a:ext cx="5205294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de-DE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609903" indent="-237264" defTabSz="46629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3084431" indent="-237264" defTabSz="46629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558959" indent="-237264" defTabSz="46629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4033487" indent="-237264" defTabSz="46629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49056" algn="l"/>
                <a:tab pos="1898112" algn="l"/>
                <a:tab pos="2847167" algn="l"/>
                <a:tab pos="3796223" algn="l"/>
                <a:tab pos="4745279" algn="l"/>
                <a:tab pos="5694335" algn="l"/>
                <a:tab pos="6643390" algn="l"/>
                <a:tab pos="7592446" algn="l"/>
                <a:tab pos="8541502" algn="l"/>
                <a:tab pos="9490558" algn="l"/>
                <a:tab pos="10439613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eaLnBrk="1" hangingPunct="1"/>
            <a:fld id="{4DA80119-F320-4E41-BF92-7F3C3FCB55F0}" type="slidenum">
              <a:rPr lang="de-DE">
                <a:solidFill>
                  <a:srgbClr val="000000"/>
                </a:solidFill>
              </a:rPr>
              <a:pPr eaLnBrk="1" hangingPunct="1"/>
              <a:t>26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4021294" y="9721107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411" tIns="48574" rIns="93411" bIns="48574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ＭＳ Ｐゴシック" charset="0"/>
                <a:cs typeface="Lucida Sans Unicode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Lucida Sans Unicode" charset="0"/>
                <a:cs typeface="Lucida Sans Unicode" charset="0"/>
              </a:defRPr>
            </a:lvl9pPr>
          </a:lstStyle>
          <a:p>
            <a:pPr algn="r" defTabSz="466290" eaLnBrk="1" hangingPunct="1">
              <a:buSzPct val="100000"/>
            </a:pPr>
            <a:fld id="{33C3D939-8862-E145-960F-19E98E9E2185}" type="slidenum">
              <a:rPr lang="de-DE" sz="1200">
                <a:solidFill>
                  <a:srgbClr val="000000"/>
                </a:solidFill>
              </a:rPr>
              <a:pPr algn="r" defTabSz="466290" eaLnBrk="1" hangingPunct="1">
                <a:buSzPct val="100000"/>
              </a:pPr>
              <a:t>26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6144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9938"/>
            <a:ext cx="5114925" cy="38369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6575" y="4861442"/>
            <a:ext cx="5206153" cy="460557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67"/>
              </a:spcBef>
            </a:pPr>
            <a:endParaRPr lang="es-ES">
              <a:latin typeface="Arial" charset="0"/>
              <a:cs typeface="Lucida Sans Unico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1"/>
          <a:stretch/>
        </p:blipFill>
        <p:spPr>
          <a:xfrm>
            <a:off x="7468521" y="6608098"/>
            <a:ext cx="1178960" cy="24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164451"/>
            <a:ext cx="6242342" cy="787557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585860" y="6582333"/>
            <a:ext cx="559095" cy="275667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80859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22565" y="164451"/>
            <a:ext cx="6242342" cy="78755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e-DE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9582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04091" y="1412776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1835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 b="16381"/>
          <a:stretch/>
        </p:blipFill>
        <p:spPr>
          <a:xfrm>
            <a:off x="7468521" y="6608098"/>
            <a:ext cx="1178960" cy="249902"/>
          </a:xfrm>
          <a:prstGeom prst="rect">
            <a:avLst/>
          </a:prstGeom>
        </p:spPr>
      </p:pic>
      <p:sp>
        <p:nvSpPr>
          <p:cNvPr id="17" name="Rechteck 16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 userDrawn="1"/>
        </p:nvSpPr>
        <p:spPr>
          <a:xfrm>
            <a:off x="2771800" y="6579160"/>
            <a:ext cx="4444749" cy="31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 err="1" smtClean="0"/>
              <a:t>KHuK</a:t>
            </a:r>
            <a:r>
              <a:rPr lang="de-DE" sz="1400" dirty="0" smtClean="0"/>
              <a:t> Jahrestreffen, Bad Honnef           O. Kester</a:t>
            </a:r>
            <a:endParaRPr lang="de-DE" sz="1400" dirty="0"/>
          </a:p>
        </p:txBody>
      </p:sp>
      <p:sp>
        <p:nvSpPr>
          <p:cNvPr id="24" name="Textfeld 23"/>
          <p:cNvSpPr txBox="1"/>
          <p:nvPr userDrawn="1"/>
        </p:nvSpPr>
        <p:spPr>
          <a:xfrm>
            <a:off x="315362" y="6579160"/>
            <a:ext cx="2384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baseline="0" dirty="0" smtClean="0"/>
              <a:t>04.-05.12.2015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890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4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lang="de-DE" sz="3200" b="1" kern="1200" dirty="0">
          <a:solidFill>
            <a:schemeClr val="tx1">
              <a:lumMod val="75000"/>
              <a:lumOff val="25000"/>
            </a:schemeClr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jpeg"/><Relationship Id="rId5" Type="http://schemas.openxmlformats.org/officeDocument/2006/relationships/image" Target="../media/image35.wmf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jpeg"/><Relationship Id="rId5" Type="http://schemas.openxmlformats.org/officeDocument/2006/relationships/image" Target="../media/image72.wmf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emf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71600" y="3164496"/>
            <a:ext cx="7272808" cy="1200608"/>
          </a:xfrm>
        </p:spPr>
        <p:txBody>
          <a:bodyPr anchor="ctr"/>
          <a:lstStyle/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FAIR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accelerator development</a:t>
            </a:r>
            <a:endParaRPr lang="de-DE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7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403648" y="4077072"/>
            <a:ext cx="6400800" cy="8995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  <a:buFontTx/>
              <a:buNone/>
              <a:defRPr/>
            </a:pPr>
            <a:r>
              <a:rPr lang="en-US" dirty="0" smtClean="0">
                <a:cs typeface="+mn-cs"/>
              </a:rPr>
              <a:t>Prof. Dr. Oliver Kester</a:t>
            </a:r>
            <a:endParaRPr lang="en-GB" b="1" dirty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altLang="de-DE" dirty="0" smtClean="0"/>
              <a:t>SIS100 dipole modules:</a:t>
            </a:r>
            <a:br>
              <a:rPr lang="en-GB" altLang="de-DE" dirty="0" smtClean="0"/>
            </a:br>
            <a:r>
              <a:rPr lang="en-GB" altLang="de-DE" dirty="0" smtClean="0"/>
              <a:t>First of series magnet</a:t>
            </a:r>
          </a:p>
        </p:txBody>
      </p:sp>
      <p:pic>
        <p:nvPicPr>
          <p:cNvPr id="3" name="Picture 2" descr="Ohne Titel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783" y="1330473"/>
            <a:ext cx="4751281" cy="2170535"/>
          </a:xfrm>
          <a:prstGeom prst="rect">
            <a:avLst/>
          </a:prstGeom>
        </p:spPr>
      </p:pic>
      <p:sp>
        <p:nvSpPr>
          <p:cNvPr id="6148" name="Rechteck 9"/>
          <p:cNvSpPr>
            <a:spLocks noChangeArrowheads="1"/>
          </p:cNvSpPr>
          <p:nvPr/>
        </p:nvSpPr>
        <p:spPr bwMode="auto">
          <a:xfrm>
            <a:off x="64829" y="3114817"/>
            <a:ext cx="1626852" cy="523220"/>
          </a:xfrm>
          <a:prstGeom prst="rect">
            <a:avLst/>
          </a:prstGeom>
          <a:solidFill>
            <a:srgbClr val="FFFFFF">
              <a:alpha val="7098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de-DE" sz="1400" b="1" dirty="0">
                <a:solidFill>
                  <a:srgbClr val="333333"/>
                </a:solidFill>
              </a:rPr>
              <a:t>Delivered </a:t>
            </a:r>
            <a:r>
              <a:rPr lang="en-US" altLang="de-DE" sz="1400" b="1" dirty="0" smtClean="0">
                <a:solidFill>
                  <a:srgbClr val="333333"/>
                </a:solidFill>
              </a:rPr>
              <a:t>to GSI</a:t>
            </a:r>
            <a:r>
              <a:rPr lang="en-US" altLang="de-DE" sz="1400" b="1" dirty="0">
                <a:solidFill>
                  <a:srgbClr val="333333"/>
                </a:solidFill>
              </a:rPr>
              <a:t>: </a:t>
            </a:r>
            <a:r>
              <a:rPr lang="en-US" altLang="de-DE" sz="1400" b="1" dirty="0" smtClean="0">
                <a:solidFill>
                  <a:srgbClr val="333333"/>
                </a:solidFill>
              </a:rPr>
              <a:t>June 3</a:t>
            </a:r>
            <a:r>
              <a:rPr lang="en-US" altLang="de-DE" sz="1400" b="1" baseline="30000" dirty="0" smtClean="0">
                <a:solidFill>
                  <a:srgbClr val="333333"/>
                </a:solidFill>
              </a:rPr>
              <a:t>rd </a:t>
            </a:r>
            <a:r>
              <a:rPr lang="en-US" altLang="de-DE" sz="1400" b="1" dirty="0" smtClean="0">
                <a:solidFill>
                  <a:srgbClr val="333333"/>
                </a:solidFill>
              </a:rPr>
              <a:t>2013 </a:t>
            </a:r>
            <a:endParaRPr lang="en-US" altLang="de-DE" sz="1400" b="1" dirty="0">
              <a:solidFill>
                <a:srgbClr val="33333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5622339"/>
            <a:ext cx="8064896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600" dirty="0" smtClean="0"/>
              <a:t>Optimization </a:t>
            </a:r>
            <a:r>
              <a:rPr lang="en-US" sz="1600" dirty="0"/>
              <a:t>of welding procedure: laser welding</a:t>
            </a:r>
          </a:p>
          <a:p>
            <a:pPr marL="200025" indent="-200025">
              <a:buFont typeface="Arial" panose="020B0604020202020204" pitchFamily="34" charset="0"/>
              <a:buChar char="•"/>
            </a:pPr>
            <a:r>
              <a:rPr lang="en-US" sz="1600" dirty="0"/>
              <a:t>L</a:t>
            </a:r>
            <a:r>
              <a:rPr lang="en-US" sz="1600" dirty="0" smtClean="0"/>
              <a:t>ow </a:t>
            </a:r>
            <a:r>
              <a:rPr lang="en-US" sz="1600" dirty="0"/>
              <a:t>heat </a:t>
            </a:r>
            <a:r>
              <a:rPr lang="en-US" sz="1600" dirty="0" smtClean="0"/>
              <a:t>input, </a:t>
            </a:r>
            <a:r>
              <a:rPr lang="en-US" sz="1600" dirty="0"/>
              <a:t>low </a:t>
            </a:r>
            <a:r>
              <a:rPr lang="en-US" sz="1600" dirty="0" smtClean="0"/>
              <a:t>tension,	lamination </a:t>
            </a:r>
            <a:r>
              <a:rPr lang="en-US" sz="1600" dirty="0"/>
              <a:t>stamped to final </a:t>
            </a:r>
            <a:r>
              <a:rPr lang="en-US" sz="1600" dirty="0" smtClean="0"/>
              <a:t>geometry</a:t>
            </a:r>
          </a:p>
          <a:p>
            <a:pPr marL="200025" indent="-200025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</a:rPr>
              <a:t>New yoke has variation &lt; 50 </a:t>
            </a:r>
            <a:r>
              <a:rPr lang="en-US" sz="16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</a:rPr>
              <a:t>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0728"/>
            <a:ext cx="4123562" cy="2873175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9" y="3853903"/>
            <a:ext cx="6928992" cy="15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21" y="3915137"/>
            <a:ext cx="2061781" cy="1386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60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8" y="3678540"/>
            <a:ext cx="4434754" cy="198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R:\Publications\MAC\2013\MAC_10\MagnetTesting\figs\quadrupole_un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1695">
            <a:off x="2493492" y="1151772"/>
            <a:ext cx="6471346" cy="234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SIS100 Quadrupole </a:t>
            </a:r>
            <a:r>
              <a:rPr lang="de-DE" dirty="0" err="1" smtClean="0"/>
              <a:t>Doublet</a:t>
            </a:r>
            <a:r>
              <a:rPr lang="de-DE" dirty="0" smtClean="0"/>
              <a:t> Modules (QDM)</a:t>
            </a:r>
            <a:endParaRPr lang="de-DE" dirty="0"/>
          </a:p>
        </p:txBody>
      </p:sp>
      <p:sp>
        <p:nvSpPr>
          <p:cNvPr id="14" name="Inhaltsplatzhalter 2"/>
          <p:cNvSpPr>
            <a:spLocks noGrp="1"/>
          </p:cNvSpPr>
          <p:nvPr>
            <p:ph idx="4294967295"/>
          </p:nvPr>
        </p:nvSpPr>
        <p:spPr>
          <a:xfrm>
            <a:off x="0" y="1217613"/>
            <a:ext cx="8212138" cy="5145087"/>
          </a:xfrm>
        </p:spPr>
        <p:txBody>
          <a:bodyPr/>
          <a:lstStyle/>
          <a:p>
            <a:pPr marL="0" indent="0">
              <a:buClr>
                <a:srgbClr val="FEDCA0"/>
              </a:buClr>
              <a:buNone/>
            </a:pPr>
            <a:r>
              <a:rPr lang="en-GB" dirty="0" smtClean="0"/>
              <a:t>Module with QP, </a:t>
            </a:r>
            <a:r>
              <a:rPr lang="en-GB" dirty="0" err="1" smtClean="0"/>
              <a:t>chrom</a:t>
            </a:r>
            <a:r>
              <a:rPr lang="en-GB" dirty="0" smtClean="0"/>
              <a:t>. SP, BPM</a:t>
            </a:r>
          </a:p>
          <a:p>
            <a:pPr marL="0" indent="0">
              <a:buClr>
                <a:srgbClr val="FEDCA0"/>
              </a:buClr>
              <a:buNone/>
            </a:pPr>
            <a:endParaRPr lang="en-GB" dirty="0" smtClean="0"/>
          </a:p>
          <a:p>
            <a:pPr marL="0" indent="0">
              <a:buClr>
                <a:srgbClr val="FEDCA0"/>
              </a:buClr>
              <a:buNone/>
            </a:pPr>
            <a:endParaRPr lang="en-GB" dirty="0" smtClean="0"/>
          </a:p>
          <a:p>
            <a:pPr marL="0" indent="0">
              <a:buClr>
                <a:srgbClr val="FEDCA0"/>
              </a:buClr>
              <a:buNone/>
            </a:pPr>
            <a:endParaRPr lang="en-GB" dirty="0" smtClean="0"/>
          </a:p>
          <a:p>
            <a:pPr marL="0" indent="0">
              <a:buClr>
                <a:srgbClr val="FEDCA0"/>
              </a:buClr>
              <a:buNone/>
            </a:pPr>
            <a:endParaRPr lang="en-GB" sz="1400" dirty="0" smtClean="0"/>
          </a:p>
          <a:p>
            <a:pPr marL="0" indent="0">
              <a:buClr>
                <a:srgbClr val="FEDCA0"/>
              </a:buClr>
              <a:buNone/>
            </a:pPr>
            <a:r>
              <a:rPr lang="en-GB" dirty="0" smtClean="0"/>
              <a:t>Doublet with Cryo-Catcher module</a:t>
            </a:r>
            <a:endParaRPr lang="en-GB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686" y="1740969"/>
            <a:ext cx="2175669" cy="133111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2" y="2845582"/>
            <a:ext cx="2427287" cy="157562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mit Pfeil 7"/>
          <p:cNvCxnSpPr>
            <a:stCxn id="10" idx="3"/>
          </p:cNvCxnSpPr>
          <p:nvPr/>
        </p:nvCxnSpPr>
        <p:spPr>
          <a:xfrm>
            <a:off x="2327355" y="2406529"/>
            <a:ext cx="444420" cy="328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2591244" y="3861048"/>
            <a:ext cx="3438332" cy="7683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6" descr="Quadrupole doublet Typ 3-F2  Bild 2 Stand 27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3012" y="4523046"/>
            <a:ext cx="4556550" cy="1604243"/>
          </a:xfrm>
          <a:prstGeom prst="rect">
            <a:avLst/>
          </a:prstGeom>
          <a:noFill/>
          <a:ln w="127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523851" y="5886038"/>
            <a:ext cx="3403496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Functional elements installed in</a:t>
            </a:r>
          </a:p>
          <a:p>
            <a:pPr algn="l"/>
            <a:r>
              <a:rPr lang="en-US" dirty="0" smtClean="0"/>
              <a:t>common girder</a:t>
            </a:r>
          </a:p>
        </p:txBody>
      </p:sp>
      <p:sp>
        <p:nvSpPr>
          <p:cNvPr id="13" name="Fußzeilenplatzhalter 3"/>
          <p:cNvSpPr txBox="1">
            <a:spLocks/>
          </p:cNvSpPr>
          <p:nvPr/>
        </p:nvSpPr>
        <p:spPr>
          <a:xfrm>
            <a:off x="4975474" y="1336187"/>
            <a:ext cx="399344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algn="ctr"/>
            <a:r>
              <a:rPr lang="de-DE" b="1" dirty="0" smtClean="0">
                <a:sym typeface="Wingdings" panose="05000000000000000000" pitchFamily="2" charset="2"/>
              </a:rPr>
              <a:t> </a:t>
            </a:r>
            <a:r>
              <a:rPr lang="de-DE" b="1" dirty="0" err="1" smtClean="0">
                <a:sym typeface="Wingdings" panose="05000000000000000000" pitchFamily="2" charset="2"/>
              </a:rPr>
              <a:t>test</a:t>
            </a:r>
            <a:r>
              <a:rPr lang="de-DE" b="1" dirty="0" smtClean="0">
                <a:sym typeface="Wingdings" panose="05000000000000000000" pitchFamily="2" charset="2"/>
              </a:rPr>
              <a:t> </a:t>
            </a:r>
            <a:r>
              <a:rPr lang="de-DE" b="1" dirty="0" err="1" smtClean="0">
                <a:sym typeface="Wingdings" panose="05000000000000000000" pitchFamily="2" charset="2"/>
              </a:rPr>
              <a:t>of</a:t>
            </a:r>
            <a:r>
              <a:rPr lang="de-DE" b="1" dirty="0" smtClean="0">
                <a:sym typeface="Wingdings" panose="05000000000000000000" pitchFamily="2" charset="2"/>
              </a:rPr>
              <a:t> 169 </a:t>
            </a:r>
            <a:r>
              <a:rPr lang="de-DE" b="1" dirty="0" err="1" smtClean="0">
                <a:sym typeface="Wingdings" panose="05000000000000000000" pitchFamily="2" charset="2"/>
              </a:rPr>
              <a:t>units</a:t>
            </a:r>
            <a:r>
              <a:rPr lang="de-DE" b="1" dirty="0" smtClean="0">
                <a:sym typeface="Wingdings" panose="05000000000000000000" pitchFamily="2" charset="2"/>
              </a:rPr>
              <a:t> in JINR/</a:t>
            </a:r>
            <a:r>
              <a:rPr lang="de-DE" b="1" dirty="0" err="1" smtClean="0">
                <a:sym typeface="Wingdings" panose="05000000000000000000" pitchFamily="2" charset="2"/>
              </a:rPr>
              <a:t>Dubna</a:t>
            </a:r>
            <a:endParaRPr lang="de-DE" b="1" dirty="0"/>
          </a:p>
        </p:txBody>
      </p:sp>
      <p:sp>
        <p:nvSpPr>
          <p:cNvPr id="17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61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modules structure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"/>
          <a:stretch/>
        </p:blipFill>
        <p:spPr bwMode="auto">
          <a:xfrm>
            <a:off x="35496" y="1268760"/>
            <a:ext cx="9002291" cy="51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12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9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Dynamic Vacuum effect and collimation</a:t>
            </a:r>
          </a:p>
        </p:txBody>
      </p:sp>
      <p:graphicFrame>
        <p:nvGraphicFramePr>
          <p:cNvPr id="174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784679"/>
              </p:ext>
            </p:extLst>
          </p:nvPr>
        </p:nvGraphicFramePr>
        <p:xfrm>
          <a:off x="1218504" y="1124744"/>
          <a:ext cx="7392011" cy="37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2" name="CorelDRAW" r:id="rId3" imgW="6988320" imgH="3474720" progId="">
                  <p:embed/>
                </p:oleObj>
              </mc:Choice>
              <mc:Fallback>
                <p:oleObj name="CorelDRAW" r:id="rId3" imgW="6988320" imgH="34747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8504" y="1124744"/>
                        <a:ext cx="7392011" cy="3725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5" y="5300663"/>
            <a:ext cx="3910013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GSI_Kryo_Kollima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7" y="3452812"/>
            <a:ext cx="2592387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1886843" y="4652963"/>
            <a:ext cx="431800" cy="12969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13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475679" y="5013176"/>
            <a:ext cx="4572000" cy="142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 eaLnBrk="1" hangingPunct="1">
              <a:spcBef>
                <a:spcPct val="20000"/>
              </a:spcBef>
              <a:buClr>
                <a:srgbClr val="FDBB63"/>
              </a:buClr>
            </a:pPr>
            <a:r>
              <a:rPr lang="en-US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Dynamic vacuum calculations show that in spite of the very well controlled losses, a huge pumping speed is 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required 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 XHV conditions</a:t>
            </a:r>
            <a:endParaRPr lang="en-US" sz="1600" dirty="0">
              <a:solidFill>
                <a:srgbClr val="333333"/>
              </a:solidFill>
              <a:latin typeface="Arial"/>
              <a:ea typeface="+mn-ea"/>
              <a:cs typeface="Arial"/>
            </a:endParaRPr>
          </a:p>
          <a:p>
            <a:pPr marL="342900" indent="-342900" defTabSz="457200" eaLnBrk="1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Cryogenic vacuum chambers</a:t>
            </a:r>
          </a:p>
          <a:p>
            <a:pPr marL="342900" indent="-342900" defTabSz="457200" eaLnBrk="1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Adsorption 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pumps</a:t>
            </a:r>
            <a:endParaRPr lang="en-US" sz="1600" dirty="0">
              <a:solidFill>
                <a:srgbClr val="333333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77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18256"/>
            <a:ext cx="8229600" cy="1143000"/>
          </a:xfrm>
        </p:spPr>
        <p:txBody>
          <a:bodyPr/>
          <a:lstStyle/>
          <a:p>
            <a:r>
              <a:rPr lang="de-DE" dirty="0" err="1" smtClean="0"/>
              <a:t>Cryogenic</a:t>
            </a:r>
            <a:r>
              <a:rPr lang="de-DE" dirty="0" smtClean="0"/>
              <a:t> Surface </a:t>
            </a:r>
            <a:r>
              <a:rPr lang="de-DE" dirty="0" err="1" smtClean="0"/>
              <a:t>Pumping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517" y="1484784"/>
            <a:ext cx="4114800" cy="230425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Cryogenic walls in the SIS100 Vacuum System act as surface pumps</a:t>
            </a:r>
          </a:p>
          <a:p>
            <a:r>
              <a:rPr lang="en-US" sz="2000" dirty="0" smtClean="0"/>
              <a:t>Pumping speed and surface capacity required in the relevant temperature </a:t>
            </a:r>
            <a:r>
              <a:rPr lang="en-US" sz="2000" dirty="0" smtClean="0"/>
              <a:t>range</a:t>
            </a:r>
            <a:endParaRPr lang="en-US" sz="2000" dirty="0" smtClean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4158215" cy="479469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0" y="3645024"/>
            <a:ext cx="4178592" cy="2758557"/>
          </a:xfrm>
          <a:prstGeom prst="rect">
            <a:avLst/>
          </a:prstGeom>
        </p:spPr>
      </p:pic>
      <p:sp>
        <p:nvSpPr>
          <p:cNvPr id="6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14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Cryogenic</a:t>
            </a:r>
            <a:r>
              <a:rPr lang="de-DE" dirty="0"/>
              <a:t> Surface </a:t>
            </a:r>
            <a:r>
              <a:rPr lang="de-DE" dirty="0" err="1"/>
              <a:t>Pumping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39341"/>
            <a:ext cx="3672408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Surface coverage and temperature has been linked to residual gas density</a:t>
            </a:r>
          </a:p>
          <a:p>
            <a:r>
              <a:rPr lang="en-US" dirty="0" smtClean="0"/>
              <a:t>Long term </a:t>
            </a:r>
            <a:r>
              <a:rPr lang="en-US" dirty="0"/>
              <a:t>d</a:t>
            </a:r>
            <a:r>
              <a:rPr lang="en-US" dirty="0" smtClean="0"/>
              <a:t>ensity stays low enough for stable operation</a:t>
            </a:r>
          </a:p>
          <a:p>
            <a:r>
              <a:rPr lang="en-US" dirty="0" smtClean="0"/>
              <a:t>Equilibrium density is very sensitive to temperature rises</a:t>
            </a:r>
            <a:endParaRPr lang="en-US" dirty="0"/>
          </a:p>
        </p:txBody>
      </p:sp>
      <p:pic>
        <p:nvPicPr>
          <p:cNvPr id="1026" name="Picture 2" descr="I:\Google Drive\Promotion\Simulationen\SIS100 TemperatureCoverageSweep\densiti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1228802"/>
            <a:ext cx="4203893" cy="26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866142"/>
            <a:ext cx="4248472" cy="265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15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25325" y="6021288"/>
            <a:ext cx="877228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F. Chill</a:t>
            </a:r>
          </a:p>
        </p:txBody>
      </p:sp>
    </p:spTree>
    <p:extLst>
      <p:ext uri="{BB962C8B-B14F-4D97-AF65-F5344CB8AC3E}">
        <p14:creationId xmlns:p14="http://schemas.microsoft.com/office/powerpoint/2010/main" val="103292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Bunch </a:t>
            </a:r>
            <a:r>
              <a:rPr lang="en-US" sz="2800" dirty="0" smtClean="0"/>
              <a:t>compression </a:t>
            </a:r>
            <a:r>
              <a:rPr lang="en-US" sz="2800" dirty="0" smtClean="0"/>
              <a:t>system in SIS100 under construction</a:t>
            </a:r>
            <a:endParaRPr lang="en-US" sz="1800" dirty="0"/>
          </a:p>
        </p:txBody>
      </p:sp>
      <p:grpSp>
        <p:nvGrpSpPr>
          <p:cNvPr id="5" name="Group 175"/>
          <p:cNvGrpSpPr>
            <a:grpSpLocks/>
          </p:cNvGrpSpPr>
          <p:nvPr/>
        </p:nvGrpSpPr>
        <p:grpSpPr bwMode="auto">
          <a:xfrm>
            <a:off x="142652" y="1139731"/>
            <a:ext cx="2197100" cy="5343525"/>
            <a:chOff x="96" y="672"/>
            <a:chExt cx="1384" cy="3366"/>
          </a:xfrm>
        </p:grpSpPr>
        <p:pic>
          <p:nvPicPr>
            <p:cNvPr id="28" name="Picture 56" descr="Hf_COMPRESSIO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4" y="864"/>
              <a:ext cx="1336" cy="3174"/>
            </a:xfrm>
            <a:prstGeom prst="rect">
              <a:avLst/>
            </a:prstGeom>
            <a:noFill/>
          </p:spPr>
        </p:pic>
        <p:sp>
          <p:nvSpPr>
            <p:cNvPr id="29" name="Text Box 158"/>
            <p:cNvSpPr txBox="1">
              <a:spLocks noChangeArrowheads="1"/>
            </p:cNvSpPr>
            <p:nvPr/>
          </p:nvSpPr>
          <p:spPr bwMode="auto">
            <a:xfrm>
              <a:off x="96" y="672"/>
              <a:ext cx="133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/>
                <a:t>Single </a:t>
              </a:r>
              <a:r>
                <a:rPr lang="en-US" sz="1600" dirty="0"/>
                <a:t>bunch formation</a:t>
              </a:r>
            </a:p>
          </p:txBody>
        </p:sp>
        <p:sp>
          <p:nvSpPr>
            <p:cNvPr id="30" name="Text Box 159"/>
            <p:cNvSpPr txBox="1">
              <a:spLocks noChangeArrowheads="1"/>
            </p:cNvSpPr>
            <p:nvPr/>
          </p:nvSpPr>
          <p:spPr bwMode="auto">
            <a:xfrm>
              <a:off x="432" y="1152"/>
              <a:ext cx="63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8 bunches</a:t>
              </a:r>
            </a:p>
          </p:txBody>
        </p:sp>
        <p:sp>
          <p:nvSpPr>
            <p:cNvPr id="31" name="Text Box 160"/>
            <p:cNvSpPr txBox="1">
              <a:spLocks noChangeArrowheads="1"/>
            </p:cNvSpPr>
            <p:nvPr/>
          </p:nvSpPr>
          <p:spPr bwMode="auto">
            <a:xfrm>
              <a:off x="288" y="1728"/>
              <a:ext cx="90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‘bunch merging’</a:t>
              </a:r>
            </a:p>
          </p:txBody>
        </p:sp>
        <p:sp>
          <p:nvSpPr>
            <p:cNvPr id="32" name="Text Box 161"/>
            <p:cNvSpPr txBox="1">
              <a:spLocks noChangeArrowheads="1"/>
            </p:cNvSpPr>
            <p:nvPr/>
          </p:nvSpPr>
          <p:spPr bwMode="auto">
            <a:xfrm>
              <a:off x="288" y="2304"/>
              <a:ext cx="97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pre-compression</a:t>
              </a:r>
            </a:p>
          </p:txBody>
        </p:sp>
        <p:sp>
          <p:nvSpPr>
            <p:cNvPr id="33" name="Text Box 162"/>
            <p:cNvSpPr txBox="1">
              <a:spLocks noChangeArrowheads="1"/>
            </p:cNvSpPr>
            <p:nvPr/>
          </p:nvSpPr>
          <p:spPr bwMode="auto">
            <a:xfrm>
              <a:off x="288" y="2880"/>
              <a:ext cx="5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rotation</a:t>
              </a:r>
            </a:p>
          </p:txBody>
        </p:sp>
        <p:sp>
          <p:nvSpPr>
            <p:cNvPr id="34" name="Text Box 163"/>
            <p:cNvSpPr txBox="1">
              <a:spLocks noChangeArrowheads="1"/>
            </p:cNvSpPr>
            <p:nvPr/>
          </p:nvSpPr>
          <p:spPr bwMode="auto">
            <a:xfrm>
              <a:off x="288" y="3408"/>
              <a:ext cx="70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extraction </a:t>
              </a:r>
            </a:p>
          </p:txBody>
        </p:sp>
        <p:sp>
          <p:nvSpPr>
            <p:cNvPr id="35" name="Text Box 164"/>
            <p:cNvSpPr txBox="1">
              <a:spLocks noChangeArrowheads="1"/>
            </p:cNvSpPr>
            <p:nvPr/>
          </p:nvSpPr>
          <p:spPr bwMode="auto">
            <a:xfrm>
              <a:off x="192" y="912"/>
              <a:ext cx="865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0.2 -&gt; 1.5 </a:t>
              </a:r>
              <a:r>
                <a:rPr lang="en-US" sz="1400" dirty="0" err="1">
                  <a:solidFill>
                    <a:srgbClr val="FF0000"/>
                  </a:solidFill>
                </a:rPr>
                <a:t>GeV</a:t>
              </a:r>
              <a:r>
                <a:rPr lang="en-US" sz="1400" dirty="0">
                  <a:solidFill>
                    <a:srgbClr val="FF0000"/>
                  </a:solidFill>
                </a:rPr>
                <a:t>/u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64589" y="4566946"/>
            <a:ext cx="2120900" cy="191631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Bild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165" y="1214869"/>
            <a:ext cx="2145535" cy="1601262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4929254" y="1844824"/>
            <a:ext cx="4242155" cy="3943107"/>
            <a:chOff x="5867400" y="1066800"/>
            <a:chExt cx="2943225" cy="2879725"/>
          </a:xfrm>
        </p:grpSpPr>
        <p:sp>
          <p:nvSpPr>
            <p:cNvPr id="40" name="Rectangle 177"/>
            <p:cNvSpPr>
              <a:spLocks noChangeArrowheads="1"/>
            </p:cNvSpPr>
            <p:nvPr/>
          </p:nvSpPr>
          <p:spPr bwMode="auto">
            <a:xfrm>
              <a:off x="5867400" y="1066800"/>
              <a:ext cx="2943225" cy="2879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" name="Picture 17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67400" y="1066800"/>
              <a:ext cx="2943225" cy="287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Rectangle 169"/>
            <p:cNvSpPr>
              <a:spLocks noChangeArrowheads="1"/>
            </p:cNvSpPr>
            <p:nvPr/>
          </p:nvSpPr>
          <p:spPr bwMode="auto">
            <a:xfrm>
              <a:off x="7010400" y="2362200"/>
              <a:ext cx="609600" cy="3048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170"/>
            <p:cNvSpPr txBox="1">
              <a:spLocks noChangeArrowheads="1"/>
            </p:cNvSpPr>
            <p:nvPr/>
          </p:nvSpPr>
          <p:spPr bwMode="auto">
            <a:xfrm>
              <a:off x="6781800" y="2209800"/>
              <a:ext cx="1105178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/>
                <a:t>SIS-100</a:t>
              </a:r>
              <a:endParaRPr lang="en-US" b="1" dirty="0"/>
            </a:p>
            <a:p>
              <a:endParaRPr lang="en-US" b="1" dirty="0"/>
            </a:p>
            <a:p>
              <a:r>
                <a:rPr lang="en-US" b="1" dirty="0"/>
                <a:t>L=1080 m</a:t>
              </a:r>
            </a:p>
          </p:txBody>
        </p:sp>
        <p:sp>
          <p:nvSpPr>
            <p:cNvPr id="45" name="Rectangle 165"/>
            <p:cNvSpPr>
              <a:spLocks noChangeArrowheads="1"/>
            </p:cNvSpPr>
            <p:nvPr/>
          </p:nvSpPr>
          <p:spPr bwMode="auto">
            <a:xfrm rot="1863925">
              <a:off x="6248400" y="1600200"/>
              <a:ext cx="228600" cy="762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Text Box 167"/>
            <p:cNvSpPr txBox="1">
              <a:spLocks noChangeArrowheads="1"/>
            </p:cNvSpPr>
            <p:nvPr/>
          </p:nvSpPr>
          <p:spPr bwMode="auto">
            <a:xfrm>
              <a:off x="6629400" y="1524000"/>
              <a:ext cx="131404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rf</a:t>
              </a:r>
              <a:r>
                <a:rPr lang="en-US" sz="1400" dirty="0">
                  <a:solidFill>
                    <a:srgbClr val="FF0000"/>
                  </a:solidFill>
                </a:rPr>
                <a:t> compressor</a:t>
              </a:r>
              <a:r>
                <a:rPr lang="en-US" sz="1400" dirty="0" smtClean="0">
                  <a:solidFill>
                    <a:srgbClr val="FF0000"/>
                  </a:solidFill>
                </a:rPr>
                <a:t> </a:t>
              </a:r>
            </a:p>
            <a:p>
              <a:r>
                <a:rPr lang="en-US" sz="1400" dirty="0" smtClean="0">
                  <a:solidFill>
                    <a:srgbClr val="FF0000"/>
                  </a:solidFill>
                </a:rPr>
                <a:t>section (≈40 </a:t>
              </a:r>
              <a:r>
                <a:rPr lang="en-US" sz="1400" dirty="0" err="1" smtClean="0">
                  <a:solidFill>
                    <a:srgbClr val="FF0000"/>
                  </a:solidFill>
                </a:rPr>
                <a:t>m</a:t>
              </a:r>
              <a:r>
                <a:rPr lang="en-US" sz="1400" dirty="0" smtClean="0">
                  <a:solidFill>
                    <a:srgbClr val="FF0000"/>
                  </a:solidFill>
                </a:rPr>
                <a:t>)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991821" y="1130801"/>
            <a:ext cx="2608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 magnetic alloy</a:t>
            </a:r>
            <a:r>
              <a:rPr lang="en-US" dirty="0"/>
              <a:t> </a:t>
            </a:r>
            <a:r>
              <a:rPr lang="en-US" dirty="0" smtClean="0"/>
              <a:t>(MA) </a:t>
            </a:r>
          </a:p>
          <a:p>
            <a:r>
              <a:rPr lang="en-US" dirty="0" smtClean="0"/>
              <a:t>loaded </a:t>
            </a:r>
            <a:r>
              <a:rPr lang="en-US" dirty="0"/>
              <a:t> </a:t>
            </a:r>
            <a:r>
              <a:rPr lang="en-US" dirty="0" err="1" smtClean="0"/>
              <a:t>rf</a:t>
            </a:r>
            <a:r>
              <a:rPr lang="en-US" dirty="0" smtClean="0"/>
              <a:t> cavities with </a:t>
            </a:r>
          </a:p>
          <a:p>
            <a:r>
              <a:rPr lang="en-US" dirty="0" smtClean="0"/>
              <a:t>total: 600 kV (400 kHz)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548655" y="5771070"/>
            <a:ext cx="293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Extreme transverse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space charge</a:t>
            </a:r>
          </a:p>
        </p:txBody>
      </p:sp>
      <p:sp>
        <p:nvSpPr>
          <p:cNvPr id="43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7269" y="3371796"/>
            <a:ext cx="2219325" cy="311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4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724" y="3108418"/>
            <a:ext cx="2244725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91075" y="1268760"/>
            <a:ext cx="3632572" cy="1908660"/>
          </a:xfrm>
          <a:prstGeom prst="rect">
            <a:avLst/>
          </a:prstGeom>
          <a:solidFill>
            <a:schemeClr val="bg1"/>
          </a:solidFill>
          <a:extLst/>
        </p:spPr>
        <p:txBody>
          <a:bodyPr lIns="36000" tIns="36000" rIns="36000" bIns="36000">
            <a:noAutofit/>
          </a:bodyPr>
          <a:lstStyle>
            <a:defPPr>
              <a:defRPr lang="de-DE"/>
            </a:defPPr>
            <a:lvl1pPr marL="0" indent="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None/>
              <a:defRPr sz="21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42925" lvl="1" indent="-277813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800" dirty="0" smtClean="0"/>
              <a:t>Target </a:t>
            </a:r>
            <a:r>
              <a:rPr lang="en-GB" sz="1800" dirty="0"/>
              <a:t>Chamber </a:t>
            </a:r>
            <a:r>
              <a:rPr lang="en-GB" sz="1800" dirty="0" smtClean="0"/>
              <a:t>with plug </a:t>
            </a:r>
            <a:r>
              <a:rPr lang="en-GB" sz="1800" dirty="0"/>
              <a:t>inserts </a:t>
            </a:r>
            <a:r>
              <a:rPr lang="en-GB" sz="1800" dirty="0" smtClean="0">
                <a:sym typeface="Wingdings" panose="05000000000000000000" pitchFamily="2" charset="2"/>
              </a:rPr>
              <a:t> radiation transport simulations</a:t>
            </a:r>
            <a:endParaRPr lang="en-GB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800" dirty="0" smtClean="0"/>
              <a:t>Target </a:t>
            </a:r>
            <a:r>
              <a:rPr lang="en-GB" sz="1800" dirty="0"/>
              <a:t>Wheel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800" dirty="0" smtClean="0"/>
              <a:t>Hot </a:t>
            </a:r>
            <a:r>
              <a:rPr lang="en-GB" sz="1800" dirty="0"/>
              <a:t>Cell Complex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800" dirty="0" smtClean="0"/>
              <a:t>Transport </a:t>
            </a:r>
            <a:r>
              <a:rPr lang="en-GB" sz="1800" dirty="0"/>
              <a:t>Flask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1800" dirty="0" smtClean="0"/>
              <a:t>Remote </a:t>
            </a:r>
            <a:r>
              <a:rPr lang="en-GB" sz="1800" dirty="0"/>
              <a:t>Handling</a:t>
            </a:r>
          </a:p>
        </p:txBody>
      </p:sp>
      <p:pic>
        <p:nvPicPr>
          <p:cNvPr id="49160" name="Picture 1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3647" y="1365051"/>
            <a:ext cx="401002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75" y="3789039"/>
            <a:ext cx="4181198" cy="265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61" name="Text Box 5"/>
          <p:cNvSpPr txBox="1">
            <a:spLocks noChangeArrowheads="1"/>
          </p:cNvSpPr>
          <p:nvPr/>
        </p:nvSpPr>
        <p:spPr bwMode="auto">
          <a:xfrm>
            <a:off x="7501229" y="1632743"/>
            <a:ext cx="1257300" cy="338137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>
                <a:solidFill>
                  <a:srgbClr val="000000"/>
                </a:solidFill>
              </a:rPr>
              <a:t>Hot Cell </a:t>
            </a:r>
          </a:p>
        </p:txBody>
      </p:sp>
      <p:sp>
        <p:nvSpPr>
          <p:cNvPr id="49163" name="Text Box 5"/>
          <p:cNvSpPr txBox="1">
            <a:spLocks noChangeArrowheads="1"/>
          </p:cNvSpPr>
          <p:nvPr/>
        </p:nvSpPr>
        <p:spPr bwMode="auto">
          <a:xfrm>
            <a:off x="6588224" y="5025894"/>
            <a:ext cx="1104900" cy="584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de-DE" sz="1600" dirty="0">
                <a:solidFill>
                  <a:srgbClr val="000000"/>
                </a:solidFill>
              </a:rPr>
              <a:t>Transport </a:t>
            </a:r>
            <a:r>
              <a:rPr lang="de-DE" sz="1600" dirty="0" err="1">
                <a:solidFill>
                  <a:srgbClr val="000000"/>
                </a:solidFill>
              </a:rPr>
              <a:t>Flask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Super-FRS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region</a:t>
            </a:r>
            <a:r>
              <a:rPr lang="de-DE" dirty="0" smtClean="0"/>
              <a:t>- </a:t>
            </a:r>
            <a:r>
              <a:rPr lang="de-DE" dirty="0" err="1" smtClean="0"/>
              <a:t>collaboration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KVI Groningen</a:t>
            </a:r>
            <a:endParaRPr lang="de-DE" dirty="0"/>
          </a:p>
        </p:txBody>
      </p:sp>
      <p:sp>
        <p:nvSpPr>
          <p:cNvPr id="11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8667" y="4149080"/>
            <a:ext cx="1769517" cy="227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4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Sepial</a:t>
            </a:r>
            <a:r>
              <a:rPr lang="de-DE" dirty="0" smtClean="0"/>
              <a:t> Super-FRS </a:t>
            </a:r>
            <a:r>
              <a:rPr lang="de-DE" dirty="0" err="1"/>
              <a:t>d</a:t>
            </a:r>
            <a:r>
              <a:rPr lang="de-DE" dirty="0" err="1" smtClean="0"/>
              <a:t>ipoles</a:t>
            </a:r>
            <a:endParaRPr lang="de-DE" dirty="0"/>
          </a:p>
        </p:txBody>
      </p:sp>
      <p:sp>
        <p:nvSpPr>
          <p:cNvPr id="34820" name="Text Box 10"/>
          <p:cNvSpPr txBox="1">
            <a:spLocks noChangeArrowheads="1"/>
          </p:cNvSpPr>
          <p:nvPr/>
        </p:nvSpPr>
        <p:spPr bwMode="auto">
          <a:xfrm>
            <a:off x="468313" y="5798823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de-DE" sz="1400" smtClean="0">
                <a:solidFill>
                  <a:schemeClr val="bg1"/>
                </a:solidFill>
              </a:rPr>
              <a:t>May 2011</a:t>
            </a:r>
          </a:p>
        </p:txBody>
      </p:sp>
      <p:grpSp>
        <p:nvGrpSpPr>
          <p:cNvPr id="30726" name="Group 30"/>
          <p:cNvGrpSpPr>
            <a:grpSpLocks/>
          </p:cNvGrpSpPr>
          <p:nvPr/>
        </p:nvGrpSpPr>
        <p:grpSpPr bwMode="auto">
          <a:xfrm>
            <a:off x="307199" y="1012973"/>
            <a:ext cx="4192794" cy="2744789"/>
            <a:chOff x="183" y="618"/>
            <a:chExt cx="2773" cy="1729"/>
          </a:xfrm>
        </p:grpSpPr>
        <p:sp>
          <p:nvSpPr>
            <p:cNvPr id="30739" name="Text Box 19"/>
            <p:cNvSpPr txBox="1">
              <a:spLocks noChangeArrowheads="1"/>
            </p:cNvSpPr>
            <p:nvPr/>
          </p:nvSpPr>
          <p:spPr bwMode="auto">
            <a:xfrm>
              <a:off x="349" y="618"/>
              <a:ext cx="144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n-US" altLang="de-DE" sz="1600" b="1">
                  <a:ea typeface="ＭＳ Ｐゴシック" pitchFamily="34" charset="-128"/>
                </a:rPr>
                <a:t>High-radiation level</a:t>
              </a:r>
            </a:p>
            <a:p>
              <a:pPr algn="l" eaLnBrk="1" hangingPunct="1"/>
              <a:r>
                <a:rPr lang="en-US" altLang="de-DE" sz="1600" b="1">
                  <a:solidFill>
                    <a:srgbClr val="FF3300"/>
                  </a:solidFill>
                  <a:ea typeface="ＭＳ Ｐゴシック" pitchFamily="34" charset="-128"/>
                  <a:sym typeface="Wingdings" pitchFamily="2" charset="2"/>
                </a:rPr>
                <a:t> </a:t>
              </a:r>
              <a:r>
                <a:rPr lang="en-US" altLang="de-DE" sz="1600" b="1">
                  <a:solidFill>
                    <a:srgbClr val="FF3300"/>
                  </a:solidFill>
                  <a:ea typeface="ＭＳ Ｐゴシック" pitchFamily="34" charset="-128"/>
                </a:rPr>
                <a:t>Normal conducting</a:t>
              </a:r>
              <a:endParaRPr lang="de-DE" altLang="de-DE" sz="1600" b="1">
                <a:solidFill>
                  <a:srgbClr val="FF3300"/>
                </a:solidFill>
                <a:ea typeface="ＭＳ Ｐゴシック" pitchFamily="34" charset="-128"/>
              </a:endParaRPr>
            </a:p>
          </p:txBody>
        </p:sp>
        <p:sp>
          <p:nvSpPr>
            <p:cNvPr id="34826" name="Text Box 20"/>
            <p:cNvSpPr txBox="1">
              <a:spLocks noChangeArrowheads="1"/>
            </p:cNvSpPr>
            <p:nvPr/>
          </p:nvSpPr>
          <p:spPr bwMode="auto">
            <a:xfrm>
              <a:off x="2153" y="622"/>
              <a:ext cx="803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defRPr/>
              </a:pPr>
              <a:r>
                <a:rPr lang="en-US" altLang="de-DE" sz="1600" b="1" smtClean="0">
                  <a:solidFill>
                    <a:srgbClr val="0066FF"/>
                  </a:solidFill>
                  <a:ea typeface="ＭＳ Ｐゴシック" pitchFamily="34" charset="-128"/>
                </a:rPr>
                <a:t>Super </a:t>
              </a:r>
              <a:br>
                <a:rPr lang="en-US" altLang="de-DE" sz="1600" b="1" smtClean="0">
                  <a:solidFill>
                    <a:srgbClr val="0066FF"/>
                  </a:solidFill>
                  <a:ea typeface="ＭＳ Ｐゴシック" pitchFamily="34" charset="-128"/>
                </a:rPr>
              </a:br>
              <a:r>
                <a:rPr lang="en-US" altLang="de-DE" sz="1600" b="1" smtClean="0">
                  <a:solidFill>
                    <a:srgbClr val="0066FF"/>
                  </a:solidFill>
                  <a:ea typeface="ＭＳ Ｐゴシック" pitchFamily="34" charset="-128"/>
                </a:rPr>
                <a:t>conducting</a:t>
              </a:r>
              <a:endParaRPr lang="de-DE" altLang="de-DE" sz="1600" b="1" smtClean="0">
                <a:solidFill>
                  <a:srgbClr val="0066FF"/>
                </a:solidFill>
                <a:ea typeface="ＭＳ Ｐゴシック" pitchFamily="34" charset="-128"/>
              </a:endParaRPr>
            </a:p>
          </p:txBody>
        </p:sp>
        <p:grpSp>
          <p:nvGrpSpPr>
            <p:cNvPr id="30741" name="Group 29"/>
            <p:cNvGrpSpPr>
              <a:grpSpLocks/>
            </p:cNvGrpSpPr>
            <p:nvPr/>
          </p:nvGrpSpPr>
          <p:grpSpPr bwMode="auto">
            <a:xfrm>
              <a:off x="183" y="1025"/>
              <a:ext cx="2773" cy="1322"/>
              <a:chOff x="183" y="1025"/>
              <a:chExt cx="2773" cy="1322"/>
            </a:xfrm>
          </p:grpSpPr>
          <p:pic>
            <p:nvPicPr>
              <p:cNvPr id="2" name="Picture 18" descr="fig4_preseparator 3x11degr"/>
              <p:cNvPicPr>
                <a:picLocks noChangeAspect="1" noChangeArrowheads="1"/>
              </p:cNvPicPr>
              <p:nvPr/>
            </p:nvPicPr>
            <p:blipFill>
              <a:blip r:embed="rId3"/>
              <a:srcRect r="48087"/>
              <a:stretch>
                <a:fillRect/>
              </a:stretch>
            </p:blipFill>
            <p:spPr bwMode="auto">
              <a:xfrm>
                <a:off x="189" y="1044"/>
                <a:ext cx="2767" cy="1303"/>
              </a:xfrm>
              <a:prstGeom prst="rect">
                <a:avLst/>
              </a:prstGeom>
              <a:noFill/>
              <a:ln w="12700">
                <a:solidFill>
                  <a:srgbClr val="969696"/>
                </a:solidFill>
                <a:miter lim="800000"/>
                <a:headEnd/>
                <a:tailEnd/>
              </a:ln>
              <a:effectLst>
                <a:outerShdw blurRad="50800" dist="3556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827" name="Line 21"/>
              <p:cNvSpPr>
                <a:spLocks noChangeShapeType="1"/>
              </p:cNvSpPr>
              <p:nvPr/>
            </p:nvSpPr>
            <p:spPr bwMode="auto">
              <a:xfrm>
                <a:off x="183" y="1030"/>
                <a:ext cx="1791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828" name="Line 22"/>
              <p:cNvSpPr>
                <a:spLocks noChangeShapeType="1"/>
              </p:cNvSpPr>
              <p:nvPr/>
            </p:nvSpPr>
            <p:spPr bwMode="auto">
              <a:xfrm flipH="1">
                <a:off x="1995" y="1025"/>
                <a:ext cx="958" cy="6"/>
              </a:xfrm>
              <a:prstGeom prst="line">
                <a:avLst/>
              </a:prstGeom>
              <a:noFill/>
              <a:ln w="50800">
                <a:solidFill>
                  <a:srgbClr val="0066FF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l">
                  <a:defRPr/>
                </a:pPr>
                <a:endParaRPr lang="en-US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34829" name="Line 23"/>
          <p:cNvSpPr>
            <a:spLocks noChangeShapeType="1"/>
          </p:cNvSpPr>
          <p:nvPr/>
        </p:nvSpPr>
        <p:spPr bwMode="auto">
          <a:xfrm flipV="1">
            <a:off x="5138738" y="1768475"/>
            <a:ext cx="71437" cy="47625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4830" name="Line 24"/>
          <p:cNvSpPr>
            <a:spLocks noChangeShapeType="1"/>
          </p:cNvSpPr>
          <p:nvPr/>
        </p:nvSpPr>
        <p:spPr bwMode="auto">
          <a:xfrm>
            <a:off x="5037138" y="1816100"/>
            <a:ext cx="33337" cy="100013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l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0729" name="Rectangle 2"/>
          <p:cNvSpPr>
            <a:spLocks noChangeArrowheads="1"/>
          </p:cNvSpPr>
          <p:nvPr/>
        </p:nvSpPr>
        <p:spPr bwMode="auto">
          <a:xfrm>
            <a:off x="4704574" y="1196604"/>
            <a:ext cx="4228586" cy="2561158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noAutofit/>
          </a:bodyPr>
          <a:lstStyle/>
          <a:p>
            <a:pPr marL="342900" indent="-342900" defTabSz="457200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Radiation resistant dipole </a:t>
            </a: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</a:t>
            </a: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BINP</a:t>
            </a:r>
            <a:r>
              <a:rPr lang="en-US" altLang="de-DE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, Novosibirsk </a:t>
            </a:r>
          </a:p>
          <a:p>
            <a:pPr marL="342900" indent="-342900" defTabSz="457200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Normal </a:t>
            </a:r>
            <a:r>
              <a:rPr lang="en-US" altLang="de-DE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conducting magnets using </a:t>
            </a:r>
            <a:br>
              <a:rPr lang="en-US" altLang="de-DE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</a:b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Mineral </a:t>
            </a:r>
            <a:r>
              <a:rPr lang="en-US" altLang="de-DE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Insulating Cable </a:t>
            </a:r>
          </a:p>
          <a:p>
            <a:pPr marL="342900" indent="-342900" defTabSz="457200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Remote </a:t>
            </a:r>
            <a:r>
              <a:rPr lang="en-US" altLang="de-DE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connectors and </a:t>
            </a: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alignment</a:t>
            </a:r>
            <a:b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</a:b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engineering challenge</a:t>
            </a:r>
            <a:endParaRPr lang="en-US" altLang="de-DE" sz="1600" dirty="0" smtClean="0">
              <a:solidFill>
                <a:srgbClr val="333333"/>
              </a:solidFill>
              <a:latin typeface="Arial"/>
              <a:ea typeface="+mn-ea"/>
              <a:cs typeface="Arial"/>
            </a:endParaRPr>
          </a:p>
          <a:p>
            <a:pPr marL="342900" indent="-342900" defTabSz="457200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Branching SC dipoles </a:t>
            </a: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 </a:t>
            </a:r>
            <a:r>
              <a:rPr lang="en-US" altLang="de-DE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integration </a:t>
            </a:r>
            <a:r>
              <a:rPr lang="en-US" altLang="de-DE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of y-shape vacuum chamber to reinforce cryostat</a:t>
            </a:r>
          </a:p>
        </p:txBody>
      </p:sp>
      <p:pic>
        <p:nvPicPr>
          <p:cNvPr id="30738" name="Picture 9" descr="P100033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74" y="4581128"/>
            <a:ext cx="2619375" cy="1965325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4" name="Picture 1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18612" y="3454019"/>
            <a:ext cx="1776846" cy="1489075"/>
          </a:xfrm>
          <a:prstGeom prst="rect">
            <a:avLst/>
          </a:prstGeom>
          <a:noFill/>
          <a:ln w="12700">
            <a:solidFill>
              <a:srgbClr val="808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0734" name="Textfeld 26"/>
          <p:cNvSpPr txBox="1">
            <a:spLocks noChangeArrowheads="1"/>
          </p:cNvSpPr>
          <p:nvPr/>
        </p:nvSpPr>
        <p:spPr bwMode="auto">
          <a:xfrm>
            <a:off x="371475" y="3820798"/>
            <a:ext cx="1547813" cy="682625"/>
          </a:xfrm>
          <a:prstGeom prst="rect">
            <a:avLst/>
          </a:prstGeom>
          <a:solidFill>
            <a:srgbClr val="A2BD75">
              <a:alpha val="27843"/>
            </a:srgbClr>
          </a:solidFill>
          <a:ln w="12700">
            <a:solidFill>
              <a:srgbClr val="A2BD75"/>
            </a:solidFill>
            <a:miter lim="800000"/>
            <a:headEnd/>
            <a:tailEnd/>
          </a:ln>
        </p:spPr>
        <p:txBody>
          <a:bodyPr wrap="none" tIns="90000" bIns="90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de-DE" altLang="de-DE" sz="1600" b="1">
                <a:ea typeface="ＭＳ Ｐゴシック" pitchFamily="34" charset="-128"/>
              </a:rPr>
              <a:t>Development </a:t>
            </a:r>
          </a:p>
          <a:p>
            <a:pPr algn="ctr" eaLnBrk="1" hangingPunct="1"/>
            <a:r>
              <a:rPr lang="de-DE" altLang="de-DE" sz="1600" b="1">
                <a:ea typeface="ＭＳ Ｐゴシック" pitchFamily="34" charset="-128"/>
              </a:rPr>
              <a:t>at BINP</a:t>
            </a:r>
            <a:endParaRPr lang="en-US" altLang="de-DE" sz="1600" b="1">
              <a:ea typeface="ＭＳ Ｐゴシック" pitchFamily="34" charset="-128"/>
            </a:endParaRPr>
          </a:p>
        </p:txBody>
      </p:sp>
      <p:sp>
        <p:nvSpPr>
          <p:cNvPr id="26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2083" y="4198557"/>
            <a:ext cx="4354900" cy="209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6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6242342" cy="787557"/>
          </a:xfrm>
        </p:spPr>
        <p:txBody>
          <a:bodyPr>
            <a:noAutofit/>
          </a:bodyPr>
          <a:lstStyle/>
          <a:p>
            <a:r>
              <a:rPr lang="de-DE" dirty="0" smtClean="0"/>
              <a:t>Super-FRS SC </a:t>
            </a:r>
            <a:r>
              <a:rPr lang="de-DE" dirty="0" err="1" smtClean="0"/>
              <a:t>magnets</a:t>
            </a:r>
            <a:endParaRPr lang="de-DE" dirty="0"/>
          </a:p>
        </p:txBody>
      </p:sp>
      <p:sp>
        <p:nvSpPr>
          <p:cNvPr id="4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3804" y="1227817"/>
            <a:ext cx="3615149" cy="2389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853418" y="3356992"/>
            <a:ext cx="1829413" cy="6586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buSzPct val="110000"/>
            </a:pPr>
            <a:r>
              <a:rPr kumimoji="1" lang="en-US" altLang="ja-JP" sz="1600" dirty="0" smtClean="0">
                <a:ea typeface="ＭＳ Ｐゴシック" charset="-128"/>
              </a:rPr>
              <a:t>25 </a:t>
            </a:r>
            <a:r>
              <a:rPr kumimoji="1" lang="en-US" altLang="ja-JP" sz="1600" dirty="0">
                <a:ea typeface="ＭＳ Ｐゴシック" charset="-128"/>
              </a:rPr>
              <a:t>long </a:t>
            </a:r>
            <a:r>
              <a:rPr kumimoji="1" lang="en-US" altLang="ja-JP" sz="1600" dirty="0" err="1" smtClean="0">
                <a:ea typeface="ＭＳ Ｐゴシック" charset="-128"/>
              </a:rPr>
              <a:t>multiplets</a:t>
            </a:r>
            <a:r>
              <a:rPr kumimoji="1" lang="en-US" altLang="ja-JP" sz="1600" dirty="0" smtClean="0">
                <a:ea typeface="ＭＳ Ｐゴシック" charset="-128"/>
              </a:rPr>
              <a:t> </a:t>
            </a:r>
            <a:endParaRPr kumimoji="1" lang="en-US" altLang="ja-JP" sz="1600" dirty="0">
              <a:ea typeface="ＭＳ Ｐゴシック" charset="-128"/>
            </a:endParaRPr>
          </a:p>
          <a:p>
            <a:pPr eaLnBrk="1" hangingPunct="1">
              <a:lnSpc>
                <a:spcPct val="115000"/>
              </a:lnSpc>
              <a:buSzPct val="110000"/>
            </a:pPr>
            <a:r>
              <a:rPr kumimoji="1" lang="en-US" altLang="ja-JP" sz="1600" dirty="0" smtClean="0">
                <a:ea typeface="ＭＳ Ｐゴシック" charset="-128"/>
              </a:rPr>
              <a:t>8 short </a:t>
            </a:r>
            <a:r>
              <a:rPr kumimoji="1" lang="en-US" altLang="ja-JP" sz="1600" dirty="0" err="1" smtClean="0">
                <a:ea typeface="ＭＳ Ｐゴシック" charset="-128"/>
              </a:rPr>
              <a:t>multiplets</a:t>
            </a:r>
            <a:endParaRPr kumimoji="1" lang="en-US" altLang="ja-JP" sz="1600" dirty="0">
              <a:ea typeface="ＭＳ Ｐゴシック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517734"/>
            <a:ext cx="201193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1780" y="4627490"/>
            <a:ext cx="1907038" cy="179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835696" y="6293873"/>
            <a:ext cx="3183111" cy="3754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SzPct val="110000"/>
            </a:pPr>
            <a:r>
              <a:rPr kumimoji="1" lang="en-US" altLang="ja-JP" sz="1600" dirty="0" smtClean="0">
                <a:solidFill>
                  <a:prstClr val="black"/>
                </a:solidFill>
              </a:rPr>
              <a:t>CEA revised SC dipole design</a:t>
            </a:r>
            <a:endParaRPr kumimoji="1" lang="en-US" altLang="ja-JP" sz="1600" dirty="0">
              <a:solidFill>
                <a:prstClr val="black"/>
              </a:solidFill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51520" y="1419507"/>
            <a:ext cx="4680520" cy="40257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Iron </a:t>
            </a:r>
            <a:r>
              <a:rPr lang="en-US" altLang="ja-JP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dominated, cold iron (≈40 tons</a:t>
            </a: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),</a:t>
            </a:r>
            <a:b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</a:b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Common </a:t>
            </a:r>
            <a:r>
              <a:rPr lang="en-US" altLang="ja-JP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helium bath, </a:t>
            </a:r>
            <a:r>
              <a:rPr lang="en-US" altLang="ja-JP" dirty="0" err="1">
                <a:solidFill>
                  <a:srgbClr val="333333"/>
                </a:solidFill>
                <a:latin typeface="Arial"/>
                <a:ea typeface="+mn-ea"/>
                <a:cs typeface="Arial"/>
              </a:rPr>
              <a:t>LHe</a:t>
            </a:r>
            <a:r>
              <a:rPr lang="en-US" altLang="ja-JP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 ≈ 1.300 l</a:t>
            </a:r>
          </a:p>
          <a:p>
            <a:pPr marL="285750" indent="-2857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Warm </a:t>
            </a:r>
            <a:r>
              <a:rPr lang="en-US" altLang="ja-JP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beam pipe (38 cm inner diameter</a:t>
            </a: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)</a:t>
            </a:r>
            <a:endParaRPr lang="en-US" altLang="ja-JP" dirty="0">
              <a:solidFill>
                <a:srgbClr val="333333"/>
              </a:solidFill>
              <a:latin typeface="Arial"/>
              <a:ea typeface="+mn-ea"/>
              <a:cs typeface="Arial"/>
            </a:endParaRPr>
          </a:p>
          <a:p>
            <a:pPr marL="285750" indent="-2857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Arial" panose="020B0604020202020204" pitchFamily="34" charset="0"/>
              <a:buChar char="•"/>
            </a:pP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The </a:t>
            </a:r>
            <a:r>
              <a:rPr lang="en-US" altLang="ja-JP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Super-FRS </a:t>
            </a:r>
            <a:r>
              <a:rPr lang="en-US" altLang="ja-JP" dirty="0" err="1">
                <a:solidFill>
                  <a:srgbClr val="333333"/>
                </a:solidFill>
                <a:latin typeface="Arial"/>
                <a:ea typeface="+mn-ea"/>
                <a:cs typeface="Arial"/>
              </a:rPr>
              <a:t>Multiplet</a:t>
            </a:r>
            <a:r>
              <a:rPr lang="en-US" altLang="ja-JP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 contract was awarded to ASG and the practical work is </a:t>
            </a: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started</a:t>
            </a:r>
            <a:b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</a:b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 PDR foreseen in February </a:t>
            </a:r>
            <a:r>
              <a:rPr lang="en-US" altLang="ja-JP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2016</a:t>
            </a:r>
          </a:p>
          <a:p>
            <a:pPr marL="285750" indent="-2857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Arial" panose="020B0604020202020204" pitchFamily="34" charset="0"/>
              <a:buChar char="•"/>
            </a:pPr>
            <a:endParaRPr lang="en-US" altLang="ja-JP" dirty="0">
              <a:solidFill>
                <a:srgbClr val="333333"/>
              </a:solidFill>
              <a:latin typeface="Arial"/>
              <a:ea typeface="+mn-ea"/>
              <a:cs typeface="Arial"/>
              <a:sym typeface="Wingdings" panose="05000000000000000000" pitchFamily="2" charset="2"/>
            </a:endParaRPr>
          </a:p>
          <a:p>
            <a:pPr marL="285750" indent="-2857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333333"/>
                </a:solidFill>
                <a:latin typeface="Arial"/>
                <a:cs typeface="Arial"/>
              </a:rPr>
              <a:t>The Super-FRS-Dipoles are currently redesigned and prepared for tendering by </a:t>
            </a:r>
            <a:r>
              <a:rPr lang="en-US" altLang="ja-JP" dirty="0" err="1">
                <a:solidFill>
                  <a:srgbClr val="333333"/>
                </a:solidFill>
                <a:latin typeface="Arial"/>
                <a:cs typeface="Arial"/>
              </a:rPr>
              <a:t>Irfu</a:t>
            </a:r>
            <a:r>
              <a:rPr lang="en-US" altLang="ja-JP" dirty="0">
                <a:solidFill>
                  <a:srgbClr val="333333"/>
                </a:solidFill>
                <a:latin typeface="Arial"/>
                <a:cs typeface="Arial"/>
              </a:rPr>
              <a:t>, CEA, </a:t>
            </a:r>
            <a:r>
              <a:rPr lang="en-US" altLang="ja-JP" dirty="0" err="1">
                <a:solidFill>
                  <a:srgbClr val="333333"/>
                </a:solidFill>
                <a:latin typeface="Arial"/>
                <a:cs typeface="Arial"/>
              </a:rPr>
              <a:t>Saclay</a:t>
            </a:r>
            <a:endParaRPr lang="en-US" altLang="ja-JP" dirty="0">
              <a:solidFill>
                <a:srgbClr val="333333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07" y="4129023"/>
            <a:ext cx="3993645" cy="239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9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40017"/>
            <a:ext cx="6242342" cy="693433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96527" y="1484784"/>
            <a:ext cx="7680852" cy="4222158"/>
          </a:xfrm>
        </p:spPr>
        <p:txBody>
          <a:bodyPr>
            <a:noAutofit/>
          </a:bodyPr>
          <a:lstStyle/>
          <a:p>
            <a:r>
              <a:rPr lang="en-US" sz="2800" dirty="0" smtClean="0"/>
              <a:t>FAIR requirements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GSI upgrade</a:t>
            </a:r>
          </a:p>
          <a:p>
            <a:pPr marL="400050" lvl="2" indent="0">
              <a:buNone/>
            </a:pPr>
            <a:endParaRPr lang="en-US" sz="2400" dirty="0" smtClean="0"/>
          </a:p>
          <a:p>
            <a:r>
              <a:rPr lang="en-US" sz="2800" dirty="0" smtClean="0"/>
              <a:t>FAIR accelerator systems</a:t>
            </a:r>
            <a:endParaRPr lang="en-US" sz="2800" dirty="0"/>
          </a:p>
          <a:p>
            <a:pPr lvl="1"/>
            <a:r>
              <a:rPr lang="en-US" sz="2400" dirty="0" smtClean="0"/>
              <a:t>SIS100 – </a:t>
            </a:r>
            <a:r>
              <a:rPr lang="en-US" sz="2400" dirty="0" smtClean="0"/>
              <a:t>magnets, vacuum, </a:t>
            </a:r>
            <a:r>
              <a:rPr lang="en-US" sz="2400" dirty="0" err="1" smtClean="0"/>
              <a:t>rf</a:t>
            </a:r>
            <a:r>
              <a:rPr lang="en-US" sz="2400" dirty="0" smtClean="0"/>
              <a:t>-system</a:t>
            </a:r>
          </a:p>
          <a:p>
            <a:pPr lvl="1"/>
            <a:r>
              <a:rPr lang="en-US" sz="2400" dirty="0" smtClean="0"/>
              <a:t>Super-FRS magnets</a:t>
            </a:r>
            <a:endParaRPr lang="en-US" sz="2400" dirty="0" smtClean="0"/>
          </a:p>
          <a:p>
            <a:pPr lvl="1"/>
            <a:r>
              <a:rPr lang="en-US" sz="2400" dirty="0" smtClean="0"/>
              <a:t>The </a:t>
            </a:r>
            <a:r>
              <a:rPr lang="en-US" sz="2400" dirty="0" smtClean="0"/>
              <a:t>collector </a:t>
            </a:r>
            <a:r>
              <a:rPr lang="en-US" sz="2400" dirty="0" smtClean="0"/>
              <a:t>r</a:t>
            </a:r>
            <a:r>
              <a:rPr lang="en-US" sz="2400" dirty="0" smtClean="0"/>
              <a:t>ing – CR</a:t>
            </a:r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sz="2800" dirty="0" smtClean="0"/>
              <a:t>Summary</a:t>
            </a:r>
            <a:endParaRPr lang="en-US" sz="2800" dirty="0"/>
          </a:p>
          <a:p>
            <a:pPr marL="400050" lvl="2" indent="0">
              <a:buNone/>
            </a:pPr>
            <a:endParaRPr lang="en-US" sz="2400" dirty="0"/>
          </a:p>
        </p:txBody>
      </p:sp>
      <p:sp>
        <p:nvSpPr>
          <p:cNvPr id="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499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CR-</a:t>
            </a:r>
            <a:r>
              <a:rPr lang="de-DE" dirty="0" err="1" smtClean="0"/>
              <a:t>injection</a:t>
            </a:r>
            <a:r>
              <a:rPr lang="de-DE" dirty="0" smtClean="0"/>
              <a:t> (</a:t>
            </a:r>
            <a:r>
              <a:rPr lang="en-US" dirty="0" smtClean="0"/>
              <a:t>BINP proposal</a:t>
            </a:r>
            <a:r>
              <a:rPr lang="de-DE" dirty="0" smtClean="0"/>
              <a:t>) 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" y="1192869"/>
            <a:ext cx="5276453" cy="2412093"/>
          </a:xfrm>
          <a:prstGeom prst="rect">
            <a:avLst/>
          </a:prstGeom>
        </p:spPr>
      </p:pic>
      <p:pic>
        <p:nvPicPr>
          <p:cNvPr id="4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" y="3645024"/>
            <a:ext cx="5120551" cy="2632102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292080" y="3951605"/>
            <a:ext cx="3667925" cy="2069683"/>
          </a:xfrm>
          <a:prstGeom prst="rect">
            <a:avLst/>
          </a:prstGeom>
          <a:solidFill>
            <a:schemeClr val="bg1"/>
          </a:solidFill>
          <a:extLst/>
        </p:spPr>
        <p:txBody>
          <a:bodyPr lIns="36000" tIns="36000" rIns="36000" bIns="36000">
            <a:normAutofit lnSpcReduction="10000"/>
          </a:bodyPr>
          <a:lstStyle>
            <a:defPPr>
              <a:defRPr lang="de-DE"/>
            </a:defPPr>
            <a:lvl1pPr marL="0" indent="0" defTabSz="457200" eaLnBrk="1" fontAlgn="auto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None/>
              <a:defRPr sz="20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GB" sz="1800" b="1" dirty="0" smtClean="0"/>
              <a:t>BINP proposal of the injection scheme:</a:t>
            </a:r>
            <a:endParaRPr lang="en-US" sz="1800" b="1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 smtClean="0"/>
              <a:t>Two injection septa</a:t>
            </a: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 smtClean="0"/>
              <a:t>Lower beta in quads </a:t>
            </a:r>
            <a:r>
              <a:rPr lang="en-US" sz="1800" dirty="0" smtClean="0">
                <a:sym typeface="Wingdings" panose="05000000000000000000" pitchFamily="2" charset="2"/>
              </a:rPr>
              <a:t> smaller aperture sufficient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 smtClean="0">
                <a:sym typeface="Wingdings" panose="05000000000000000000" pitchFamily="2" charset="2"/>
              </a:rPr>
              <a:t>Reduced losses in the injection</a:t>
            </a:r>
            <a:endParaRPr lang="en-US" sz="18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 smtClean="0"/>
              <a:t>Ceramic vacuum chamber</a:t>
            </a:r>
            <a:endParaRPr lang="en-US" sz="1800" dirty="0"/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473" y="1253191"/>
            <a:ext cx="3509532" cy="2477317"/>
          </a:xfrm>
          <a:prstGeom prst="rect">
            <a:avLst/>
          </a:prstGeom>
        </p:spPr>
      </p:pic>
      <p:sp>
        <p:nvSpPr>
          <p:cNvPr id="7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20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 issues: Space restrictions</a:t>
            </a:r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6" y="1333500"/>
            <a:ext cx="6912768" cy="509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266" y="3612694"/>
            <a:ext cx="3730923" cy="27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58595" y="2564904"/>
            <a:ext cx="2376264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</a:pP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The CR is very compact and comprises many elements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175956" y="4172729"/>
            <a:ext cx="3060340" cy="220983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66700" indent="-257175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About </a:t>
            </a:r>
            <a:r>
              <a:rPr lang="en-US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100 of 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DN500</a:t>
            </a:r>
            <a:b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flange </a:t>
            </a:r>
            <a:r>
              <a:rPr lang="en-US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connections.</a:t>
            </a:r>
          </a:p>
          <a:p>
            <a:pPr marL="266700" indent="-257175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200 flanges in arcs! 300m sealing length !</a:t>
            </a:r>
          </a:p>
          <a:p>
            <a:pPr marL="266700" indent="-257175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DN200 flanges in </a:t>
            </a: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  <a:t>long drifts</a:t>
            </a:r>
            <a:b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</a:rPr>
            </a:br>
            <a:endParaRPr lang="en-US" sz="1600" dirty="0" smtClean="0">
              <a:solidFill>
                <a:srgbClr val="333333"/>
              </a:solidFill>
              <a:latin typeface="Arial"/>
              <a:ea typeface="+mn-ea"/>
              <a:cs typeface="Arial"/>
            </a:endParaRPr>
          </a:p>
          <a:p>
            <a:pPr marL="9525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</a:pPr>
            <a:r>
              <a:rPr lang="en-US" sz="1600" dirty="0" smtClean="0">
                <a:solidFill>
                  <a:srgbClr val="333333"/>
                </a:solidFill>
                <a:latin typeface="Arial"/>
                <a:ea typeface="+mn-ea"/>
                <a:cs typeface="Arial"/>
                <a:sym typeface="Wingdings" panose="05000000000000000000" pitchFamily="2" charset="2"/>
              </a:rPr>
              <a:t> some sections vacuum chambers connected by welds</a:t>
            </a:r>
            <a:endParaRPr lang="de-DE" sz="1600" dirty="0">
              <a:solidFill>
                <a:srgbClr val="333333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8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21</a:t>
            </a:fld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690" y="1333500"/>
            <a:ext cx="3621211" cy="139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90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71779" y="1340768"/>
            <a:ext cx="8211834" cy="4903585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dirty="0"/>
              <a:t>GSI accelerators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intense upgrade </a:t>
            </a:r>
            <a:r>
              <a:rPr lang="en-US" dirty="0" smtClean="0"/>
              <a:t>program</a:t>
            </a:r>
            <a:br>
              <a:rPr lang="en-US" dirty="0" smtClean="0"/>
            </a:br>
            <a:r>
              <a:rPr lang="en-US" sz="2000" dirty="0" smtClean="0"/>
              <a:t>UNILAC and SIS18 upgrade for high intensity and high brilliance</a:t>
            </a:r>
            <a:br>
              <a:rPr lang="en-US" sz="2000" dirty="0" smtClean="0"/>
            </a:br>
            <a:r>
              <a:rPr lang="en-US" sz="2000" dirty="0" smtClean="0"/>
              <a:t>from the source to the SIS100</a:t>
            </a:r>
            <a:r>
              <a:rPr lang="en-US" sz="2000" dirty="0"/>
              <a:t/>
            </a:r>
            <a:br>
              <a:rPr lang="en-US" sz="2000" dirty="0"/>
            </a:br>
            <a:endParaRPr lang="en-US" dirty="0"/>
          </a:p>
          <a:p>
            <a:pPr>
              <a:spcBef>
                <a:spcPts val="300"/>
              </a:spcBef>
            </a:pPr>
            <a:r>
              <a:rPr lang="en-US" dirty="0" smtClean="0"/>
              <a:t>Intensity limitations - the </a:t>
            </a:r>
            <a:r>
              <a:rPr lang="en-US" dirty="0" smtClean="0"/>
              <a:t>FAIR </a:t>
            </a:r>
            <a:r>
              <a:rPr lang="en-US" dirty="0" smtClean="0"/>
              <a:t>synchrotrons are </a:t>
            </a:r>
            <a:r>
              <a:rPr lang="en-US" dirty="0" smtClean="0"/>
              <a:t>well adapted to the needs</a:t>
            </a:r>
          </a:p>
          <a:p>
            <a:pPr>
              <a:spcBef>
                <a:spcPts val="300"/>
              </a:spcBef>
            </a:pPr>
            <a:endParaRPr lang="en-US" dirty="0" smtClean="0"/>
          </a:p>
          <a:p>
            <a:pPr>
              <a:spcBef>
                <a:spcPts val="300"/>
              </a:spcBef>
            </a:pPr>
            <a:r>
              <a:rPr lang="en-US" dirty="0" smtClean="0"/>
              <a:t>Dynamic vacuum effect </a:t>
            </a:r>
            <a:r>
              <a:rPr lang="en-US" dirty="0" smtClean="0">
                <a:sym typeface="Wingdings" panose="05000000000000000000" pitchFamily="2" charset="2"/>
              </a:rPr>
              <a:t> cryogenic pumping</a:t>
            </a:r>
            <a:endParaRPr lang="en-US" dirty="0" smtClean="0"/>
          </a:p>
          <a:p>
            <a:pPr marL="0" indent="0">
              <a:spcBef>
                <a:spcPts val="300"/>
              </a:spcBef>
              <a:buNone/>
            </a:pPr>
            <a:endParaRPr lang="en-US" dirty="0" smtClean="0"/>
          </a:p>
          <a:p>
            <a:pPr>
              <a:spcBef>
                <a:spcPts val="300"/>
              </a:spcBef>
            </a:pPr>
            <a:r>
              <a:rPr lang="en-US" dirty="0" smtClean="0"/>
              <a:t>Super-FRS target and magnet</a:t>
            </a:r>
          </a:p>
          <a:p>
            <a:pPr>
              <a:spcBef>
                <a:spcPts val="300"/>
              </a:spcBef>
            </a:pPr>
            <a:endParaRPr lang="en-US" dirty="0"/>
          </a:p>
          <a:p>
            <a:pPr>
              <a:spcBef>
                <a:spcPts val="300"/>
              </a:spcBef>
            </a:pPr>
            <a:r>
              <a:rPr lang="en-US" dirty="0" smtClean="0"/>
              <a:t>BINP proposals for CR components – very tight space</a:t>
            </a:r>
            <a:endParaRPr lang="en-US" dirty="0"/>
          </a:p>
          <a:p>
            <a:pPr marL="0" indent="0">
              <a:spcBef>
                <a:spcPts val="300"/>
              </a:spcBef>
              <a:buNone/>
            </a:pPr>
            <a:endParaRPr lang="en-US" dirty="0" smtClean="0"/>
          </a:p>
        </p:txBody>
      </p:sp>
      <p:sp>
        <p:nvSpPr>
          <p:cNvPr id="4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5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6" name="Rectangle 4"/>
          <p:cNvSpPr>
            <a:spLocks noGrp="1" noChangeArrowheads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altLang="de-DE" dirty="0" smtClean="0">
                <a:solidFill>
                  <a:srgbClr val="663300"/>
                </a:solidFill>
              </a:rPr>
              <a:t>Backup</a:t>
            </a:r>
            <a:endParaRPr lang="en-US" altLang="de-DE" dirty="0">
              <a:solidFill>
                <a:srgbClr val="66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6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904" y="1234914"/>
            <a:ext cx="5966709" cy="38946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Accelerator Performance </a:t>
            </a:r>
            <a:r>
              <a:rPr lang="de-DE" dirty="0" err="1" smtClean="0"/>
              <a:t>for</a:t>
            </a:r>
            <a:r>
              <a:rPr lang="de-DE" dirty="0" smtClean="0"/>
              <a:t> FAIR Experiments</a:t>
            </a:r>
            <a:endParaRPr lang="de-DE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4920" y="1303152"/>
            <a:ext cx="5688632" cy="5278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lvl="1" indent="-28575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/>
              <a:t>Primary Beams SIS 100</a:t>
            </a:r>
          </a:p>
          <a:p>
            <a:pPr indent="-247650"/>
            <a:r>
              <a:rPr lang="en-US" sz="1600" dirty="0"/>
              <a:t>4.5 × 10</a:t>
            </a:r>
            <a:r>
              <a:rPr lang="en-US" sz="1600" baseline="30000" dirty="0"/>
              <a:t>11</a:t>
            </a:r>
            <a:r>
              <a:rPr lang="en-US" sz="1600" dirty="0"/>
              <a:t> U</a:t>
            </a:r>
            <a:r>
              <a:rPr lang="en-US" sz="1600" baseline="30000" dirty="0"/>
              <a:t>28+</a:t>
            </a:r>
            <a:r>
              <a:rPr lang="en-US" sz="1600" dirty="0"/>
              <a:t> ions/spill; 1.5 GeV/u</a:t>
            </a:r>
          </a:p>
          <a:p>
            <a:pPr indent="-247650"/>
            <a:r>
              <a:rPr lang="en-GB" sz="1600" dirty="0"/>
              <a:t>10</a:t>
            </a:r>
            <a:r>
              <a:rPr lang="en-GB" sz="1600" baseline="30000" dirty="0"/>
              <a:t>10</a:t>
            </a:r>
            <a:r>
              <a:rPr lang="en-GB" sz="1600" dirty="0"/>
              <a:t>/s </a:t>
            </a:r>
            <a:r>
              <a:rPr lang="en-GB" sz="1600" baseline="30000" dirty="0"/>
              <a:t>238</a:t>
            </a:r>
            <a:r>
              <a:rPr lang="en-GB" sz="1600" dirty="0"/>
              <a:t>U</a:t>
            </a:r>
            <a:r>
              <a:rPr lang="en-GB" sz="1600" baseline="30000" dirty="0"/>
              <a:t>92+</a:t>
            </a:r>
            <a:r>
              <a:rPr lang="en-GB" sz="1600" dirty="0"/>
              <a:t> up to 11 GeV/u</a:t>
            </a:r>
          </a:p>
          <a:p>
            <a:pPr indent="-247650"/>
            <a:r>
              <a:rPr lang="en-US" sz="1600" dirty="0"/>
              <a:t>2 × 10</a:t>
            </a:r>
            <a:r>
              <a:rPr lang="en-US" sz="1600" baseline="30000" dirty="0"/>
              <a:t>13</a:t>
            </a:r>
            <a:r>
              <a:rPr lang="en-US" sz="1600" dirty="0"/>
              <a:t> protons/spill; 29 GeV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Secondary Beams</a:t>
            </a:r>
          </a:p>
          <a:p>
            <a:pPr indent="-247650"/>
            <a:r>
              <a:rPr lang="en-US" sz="1600" dirty="0"/>
              <a:t>range of radioactive ion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beams </a:t>
            </a:r>
            <a:r>
              <a:rPr lang="en-US" sz="1600" dirty="0"/>
              <a:t>up </a:t>
            </a:r>
            <a:r>
              <a:rPr lang="en-US" sz="1600" dirty="0" smtClean="0"/>
              <a:t>to 1.5 </a:t>
            </a:r>
            <a:r>
              <a:rPr lang="en-US" sz="1600" dirty="0"/>
              <a:t>- 2 GeV/u; up </a:t>
            </a:r>
            <a:r>
              <a:rPr lang="en-US" sz="1600" dirty="0" smtClean="0"/>
              <a:t>to</a:t>
            </a:r>
            <a:br>
              <a:rPr lang="en-US" sz="1600" dirty="0" smtClean="0"/>
            </a:br>
            <a:r>
              <a:rPr lang="en-US" sz="1600" dirty="0" smtClean="0"/>
              <a:t>a </a:t>
            </a:r>
            <a:r>
              <a:rPr lang="en-US" sz="1600" dirty="0"/>
              <a:t>factor of 10’000 higher in </a:t>
            </a:r>
            <a:r>
              <a:rPr lang="en-US" sz="1600" dirty="0" smtClean="0"/>
              <a:t>intensity</a:t>
            </a:r>
            <a:br>
              <a:rPr lang="en-US" sz="1600" dirty="0" smtClean="0"/>
            </a:br>
            <a:r>
              <a:rPr lang="en-US" sz="1600" dirty="0" smtClean="0"/>
              <a:t>than presently</a:t>
            </a:r>
            <a:endParaRPr lang="en-US" sz="1600" dirty="0"/>
          </a:p>
          <a:p>
            <a:pPr indent="-247650"/>
            <a:r>
              <a:rPr lang="en-US" sz="1600" dirty="0"/>
              <a:t>antiprotons 1.5 - 14.1 GeV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Storage and Cooler Rings</a:t>
            </a:r>
          </a:p>
          <a:p>
            <a:pPr indent="-247650"/>
            <a:r>
              <a:rPr lang="en-US" sz="1600" dirty="0"/>
              <a:t>radioactive ion beams</a:t>
            </a:r>
          </a:p>
          <a:p>
            <a:pPr indent="-247650"/>
            <a:r>
              <a:rPr lang="en-US" sz="1600" dirty="0"/>
              <a:t>antiproton beams:</a:t>
            </a:r>
          </a:p>
          <a:p>
            <a:pPr marL="95250" indent="0">
              <a:buNone/>
            </a:pPr>
            <a:r>
              <a:rPr lang="en-US" sz="1600" dirty="0"/>
              <a:t>     </a:t>
            </a:r>
            <a:r>
              <a:rPr lang="en-US" sz="1600" dirty="0" smtClean="0"/>
              <a:t> </a:t>
            </a:r>
            <a:r>
              <a:rPr lang="en-US" sz="1600" dirty="0"/>
              <a:t>CR: 10</a:t>
            </a:r>
            <a:r>
              <a:rPr lang="en-US" sz="1600" baseline="30000" dirty="0"/>
              <a:t>8</a:t>
            </a:r>
            <a:r>
              <a:rPr lang="en-US" sz="1600" dirty="0"/>
              <a:t> antiprotons; 3 GeV</a:t>
            </a:r>
          </a:p>
          <a:p>
            <a:pPr marL="95250" indent="0">
              <a:buNone/>
            </a:pPr>
            <a:r>
              <a:rPr lang="en-US" sz="1600" dirty="0"/>
              <a:t>     </a:t>
            </a:r>
            <a:r>
              <a:rPr lang="en-US" sz="1600" dirty="0" smtClean="0"/>
              <a:t> </a:t>
            </a:r>
            <a:r>
              <a:rPr lang="en-US" sz="1600" dirty="0"/>
              <a:t>HESR: 10</a:t>
            </a:r>
            <a:r>
              <a:rPr lang="en-US" sz="1600" baseline="30000" dirty="0"/>
              <a:t>10</a:t>
            </a:r>
            <a:r>
              <a:rPr lang="en-US" sz="1600" dirty="0"/>
              <a:t> antiprotons; 1.5 - 14.1 </a:t>
            </a:r>
            <a:r>
              <a:rPr lang="en-US" sz="1600" dirty="0" smtClean="0"/>
              <a:t>GeV</a:t>
            </a:r>
            <a:endParaRPr lang="en-US" sz="160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819088" y="5075100"/>
            <a:ext cx="4147790" cy="1539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lvl="1" indent="-28575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Technical </a:t>
            </a:r>
            <a:r>
              <a:rPr lang="en-US" sz="1600" dirty="0"/>
              <a:t>Challenges</a:t>
            </a:r>
          </a:p>
          <a:p>
            <a:r>
              <a:rPr lang="en-US" sz="1600" dirty="0"/>
              <a:t>Rapid cycling superconducting magnets</a:t>
            </a:r>
          </a:p>
          <a:p>
            <a:r>
              <a:rPr lang="en-US" sz="1600" dirty="0" err="1" smtClean="0"/>
              <a:t>rf</a:t>
            </a:r>
            <a:r>
              <a:rPr lang="en-US" sz="1600" dirty="0" smtClean="0"/>
              <a:t>-systems and control</a:t>
            </a:r>
          </a:p>
          <a:p>
            <a:r>
              <a:rPr lang="en-US" sz="1600" dirty="0" smtClean="0"/>
              <a:t>Beam </a:t>
            </a:r>
            <a:r>
              <a:rPr lang="en-US" sz="1600" dirty="0"/>
              <a:t>lifetime (dynamic vacuum)</a:t>
            </a:r>
          </a:p>
          <a:p>
            <a:r>
              <a:rPr lang="en-US" sz="1600" dirty="0"/>
              <a:t>Cooled beams</a:t>
            </a:r>
          </a:p>
        </p:txBody>
      </p:sp>
    </p:spTree>
    <p:extLst>
      <p:ext uri="{BB962C8B-B14F-4D97-AF65-F5344CB8AC3E}">
        <p14:creationId xmlns:p14="http://schemas.microsoft.com/office/powerpoint/2010/main" val="328712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3300"/>
                </a:solidFill>
                <a:ea typeface="ＭＳ Ｐゴシック"/>
                <a:cs typeface="ＭＳ Ｐゴシック"/>
              </a:rPr>
              <a:t>Me</a:t>
            </a:r>
            <a:r>
              <a:rPr lang="en-US" dirty="0" smtClean="0">
                <a:ea typeface="ＭＳ Ｐゴシック"/>
                <a:cs typeface="ＭＳ Ｐゴシック"/>
              </a:rPr>
              <a:t>tal </a:t>
            </a:r>
            <a:r>
              <a:rPr lang="en-US" dirty="0" smtClean="0">
                <a:solidFill>
                  <a:srgbClr val="663300"/>
                </a:solidFill>
                <a:ea typeface="ＭＳ Ｐゴシック"/>
                <a:cs typeface="ＭＳ Ｐゴシック"/>
              </a:rPr>
              <a:t>V</a:t>
            </a:r>
            <a:r>
              <a:rPr lang="en-US" dirty="0" smtClean="0">
                <a:ea typeface="ＭＳ Ｐゴシック"/>
                <a:cs typeface="ＭＳ Ｐゴシック"/>
              </a:rPr>
              <a:t>apor </a:t>
            </a:r>
            <a:r>
              <a:rPr lang="en-US" dirty="0" smtClean="0">
                <a:solidFill>
                  <a:srgbClr val="663300"/>
                </a:solidFill>
                <a:ea typeface="ＭＳ Ｐゴシック"/>
                <a:cs typeface="ＭＳ Ｐゴシック"/>
              </a:rPr>
              <a:t>V</a:t>
            </a:r>
            <a:r>
              <a:rPr lang="en-US" dirty="0" smtClean="0">
                <a:ea typeface="ＭＳ Ｐゴシック"/>
                <a:cs typeface="ＭＳ Ｐゴシック"/>
              </a:rPr>
              <a:t>acuum </a:t>
            </a:r>
            <a:r>
              <a:rPr lang="en-US" dirty="0" smtClean="0">
                <a:solidFill>
                  <a:srgbClr val="663300"/>
                </a:solidFill>
                <a:ea typeface="ＭＳ Ｐゴシック"/>
                <a:cs typeface="ＭＳ Ｐゴシック"/>
              </a:rPr>
              <a:t>A</a:t>
            </a:r>
            <a:r>
              <a:rPr lang="en-US" dirty="0" smtClean="0">
                <a:ea typeface="ＭＳ Ｐゴシック"/>
                <a:cs typeface="ＭＳ Ｐゴシック"/>
              </a:rPr>
              <a:t>rc (</a:t>
            </a:r>
            <a:r>
              <a:rPr lang="en-US" dirty="0" err="1" smtClean="0">
                <a:ea typeface="ＭＳ Ｐゴシック"/>
                <a:cs typeface="ＭＳ Ｐゴシック"/>
              </a:rPr>
              <a:t>MeVVA</a:t>
            </a:r>
            <a:r>
              <a:rPr lang="en-US" dirty="0" smtClean="0">
                <a:ea typeface="ＭＳ Ｐゴシック"/>
                <a:cs typeface="ＭＳ Ｐゴシック"/>
              </a:rPr>
              <a:t>)</a:t>
            </a:r>
          </a:p>
        </p:txBody>
      </p:sp>
      <p:sp>
        <p:nvSpPr>
          <p:cNvPr id="144391" name="Text Box 7"/>
          <p:cNvSpPr txBox="1">
            <a:spLocks noChangeArrowheads="1"/>
          </p:cNvSpPr>
          <p:nvPr/>
        </p:nvSpPr>
        <p:spPr bwMode="auto">
          <a:xfrm>
            <a:off x="4211961" y="1340768"/>
            <a:ext cx="4436250" cy="212365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marL="342900" indent="-2476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ym typeface="Symbol" pitchFamily="18" charset="2"/>
              </a:rPr>
              <a:t>Discharge power: 50 kW </a:t>
            </a:r>
            <a:br>
              <a:rPr lang="en-US" sz="2000" dirty="0">
                <a:sym typeface="Symbol" pitchFamily="18" charset="2"/>
              </a:rPr>
            </a:br>
            <a:r>
              <a:rPr lang="en-US" sz="2000" dirty="0">
                <a:sym typeface="Symbol" pitchFamily="18" charset="2"/>
              </a:rPr>
              <a:t>(13,3 MW/cm</a:t>
            </a:r>
            <a:r>
              <a:rPr lang="en-US" sz="2000" baseline="30000" dirty="0">
                <a:sym typeface="Symbol" pitchFamily="18" charset="2"/>
              </a:rPr>
              <a:t>2</a:t>
            </a:r>
            <a:r>
              <a:rPr lang="en-US" sz="2000" dirty="0">
                <a:sym typeface="Symbol" pitchFamily="18" charset="2"/>
              </a:rPr>
              <a:t>)</a:t>
            </a:r>
          </a:p>
          <a:p>
            <a:r>
              <a:rPr lang="en-US" sz="2000" dirty="0">
                <a:sym typeface="Symbol" pitchFamily="18" charset="2"/>
              </a:rPr>
              <a:t>Discharge current: ~1 kA</a:t>
            </a:r>
          </a:p>
          <a:p>
            <a:r>
              <a:rPr lang="en-US" sz="2000" dirty="0">
                <a:sym typeface="Symbol" pitchFamily="18" charset="2"/>
              </a:rPr>
              <a:t>Duty Cycle:  1 Hz, 1 </a:t>
            </a:r>
            <a:r>
              <a:rPr lang="en-US" sz="2000" dirty="0" err="1" smtClean="0">
                <a:sym typeface="Symbol" pitchFamily="18" charset="2"/>
              </a:rPr>
              <a:t>ms</a:t>
            </a:r>
            <a:r>
              <a:rPr lang="en-US" sz="2000" dirty="0" smtClean="0">
                <a:sym typeface="Symbol" pitchFamily="18" charset="2"/>
              </a:rPr>
              <a:t/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b="1" dirty="0" smtClean="0">
                <a:solidFill>
                  <a:srgbClr val="FF0000"/>
                </a:solidFill>
                <a:sym typeface="Symbol" pitchFamily="18" charset="2"/>
              </a:rPr>
              <a:t>must be increased to 2,7 Hz</a:t>
            </a:r>
          </a:p>
          <a:p>
            <a:pPr marL="95250" indent="0">
              <a:buNone/>
            </a:pPr>
            <a:r>
              <a:rPr lang="en-US" sz="200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thermal issues</a:t>
            </a:r>
            <a:endParaRPr lang="en-US" sz="2000" dirty="0" smtClean="0">
              <a:solidFill>
                <a:schemeClr val="tx1"/>
              </a:solidFill>
              <a:sym typeface="Symbol" pitchFamily="18" charset="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99" y="1340768"/>
            <a:ext cx="3571874" cy="336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>
            <a:grpSpLocks/>
          </p:cNvGrpSpPr>
          <p:nvPr/>
        </p:nvGrpSpPr>
        <p:grpSpPr bwMode="auto">
          <a:xfrm>
            <a:off x="4512685" y="3573016"/>
            <a:ext cx="3947747" cy="2854704"/>
            <a:chOff x="152400" y="1263264"/>
            <a:chExt cx="4767263" cy="4610101"/>
          </a:xfrm>
        </p:grpSpPr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152400" y="1263264"/>
              <a:ext cx="4767263" cy="4610101"/>
              <a:chOff x="96" y="912"/>
              <a:chExt cx="3003" cy="2904"/>
            </a:xfrm>
          </p:grpSpPr>
          <p:pic>
            <p:nvPicPr>
              <p:cNvPr id="10" name="Picture 11" descr="P7270329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912"/>
                <a:ext cx="3003" cy="22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2" descr="P727035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47" t="25984" r="22047" b="28346"/>
              <a:stretch>
                <a:fillRect/>
              </a:stretch>
            </p:blipFill>
            <p:spPr bwMode="auto">
              <a:xfrm>
                <a:off x="96" y="2976"/>
                <a:ext cx="789" cy="840"/>
              </a:xfrm>
              <a:prstGeom prst="rect">
                <a:avLst/>
              </a:prstGeom>
              <a:noFill/>
              <a:ln w="25400">
                <a:solidFill>
                  <a:srgbClr val="FFE9D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3" descr="P726030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03" t="7086" r="14174" b="28346"/>
              <a:stretch>
                <a:fillRect/>
              </a:stretch>
            </p:blipFill>
            <p:spPr bwMode="auto">
              <a:xfrm>
                <a:off x="2043" y="2976"/>
                <a:ext cx="1056" cy="839"/>
              </a:xfrm>
              <a:prstGeom prst="rect">
                <a:avLst/>
              </a:prstGeom>
              <a:noFill/>
              <a:ln w="25400">
                <a:solidFill>
                  <a:srgbClr val="FFE9D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4" descr="P1010107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3" y="2976"/>
                <a:ext cx="1118" cy="838"/>
              </a:xfrm>
              <a:prstGeom prst="rect">
                <a:avLst/>
              </a:prstGeom>
              <a:noFill/>
              <a:ln w="25400">
                <a:solidFill>
                  <a:srgbClr val="FFE9D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9" descr="fig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657248" y="849279"/>
              <a:ext cx="848430" cy="1676400"/>
            </a:xfrm>
            <a:prstGeom prst="rect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18383" y="5094147"/>
            <a:ext cx="3571874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de-DE"/>
            </a:defPPr>
            <a:lvl1pPr marL="342900" indent="-2476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>
                <a:solidFill>
                  <a:srgbClr val="333333"/>
                </a:solidFill>
                <a:latin typeface="Arial"/>
                <a:cs typeface="Arial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95250" indent="0">
              <a:buNone/>
            </a:pPr>
            <a:r>
              <a:rPr lang="en-US" sz="2000" dirty="0" smtClean="0">
                <a:sym typeface="Symbol" pitchFamily="18" charset="2"/>
              </a:rPr>
              <a:t>New cathode materials required (alloys)</a:t>
            </a:r>
            <a:br>
              <a:rPr lang="en-US" sz="2000" dirty="0" smtClean="0">
                <a:sym typeface="Symbol" pitchFamily="18" charset="2"/>
              </a:rPr>
            </a:br>
            <a:r>
              <a:rPr lang="en-US" sz="2000" dirty="0" smtClean="0">
                <a:sym typeface="Wingdings" panose="05000000000000000000" pitchFamily="2" charset="2"/>
              </a:rPr>
              <a:t> avoid to melt cathodes</a:t>
            </a:r>
            <a:endParaRPr lang="en-US" sz="2000" dirty="0" smtClean="0">
              <a:solidFill>
                <a:schemeClr val="tx1"/>
              </a:solidFill>
              <a:sym typeface="Symbol" pitchFamily="18" charset="2"/>
            </a:endParaRPr>
          </a:p>
        </p:txBody>
      </p:sp>
      <p:sp>
        <p:nvSpPr>
          <p:cNvPr id="15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3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54" y="1052736"/>
            <a:ext cx="8701086" cy="428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83" y="3789040"/>
            <a:ext cx="423862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6391" y="1199579"/>
            <a:ext cx="3057525" cy="2157413"/>
            <a:chOff x="113" y="482"/>
            <a:chExt cx="1926" cy="1359"/>
          </a:xfrm>
        </p:grpSpPr>
        <p:pic>
          <p:nvPicPr>
            <p:cNvPr id="9225" name="Picture 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482"/>
              <a:ext cx="1926" cy="1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226" name="Text Box 9"/>
            <p:cNvSpPr txBox="1">
              <a:spLocks noChangeArrowheads="1"/>
            </p:cNvSpPr>
            <p:nvPr/>
          </p:nvSpPr>
          <p:spPr bwMode="auto">
            <a:xfrm>
              <a:off x="356" y="520"/>
              <a:ext cx="895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  <a:cs typeface="Lucida Sans Unicode" charset="0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charset="0"/>
                  <a:ea typeface="Lucida Sans Unicode" charset="0"/>
                  <a:cs typeface="Lucida Sans Unicode" charset="0"/>
                </a:defRPr>
              </a:lvl9pPr>
            </a:lstStyle>
            <a:p>
              <a:pPr defTabSz="449194" eaLnBrk="1" hangingPunct="1">
                <a:buSzPct val="100000"/>
              </a:pPr>
              <a:r>
                <a:rPr lang="de-DE" sz="1600">
                  <a:solidFill>
                    <a:srgbClr val="000000"/>
                  </a:solidFill>
                  <a:latin typeface="Comic Sans MS" charset="0"/>
                </a:rPr>
                <a:t>Transmission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rmAutofit fontScale="90000"/>
          </a:bodyPr>
          <a:lstStyle/>
          <a:p>
            <a:r>
              <a:rPr lang="de-DE" dirty="0" err="1"/>
              <a:t>Superconducting</a:t>
            </a:r>
            <a:r>
              <a:rPr lang="de-DE" dirty="0"/>
              <a:t> </a:t>
            </a:r>
            <a:r>
              <a:rPr lang="de-DE" dirty="0" err="1"/>
              <a:t>FRagment</a:t>
            </a:r>
            <a:r>
              <a:rPr lang="de-DE" dirty="0"/>
              <a:t> Separator </a:t>
            </a:r>
            <a:endParaRPr lang="en-GB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6" b="61388"/>
          <a:stretch>
            <a:fillRect/>
          </a:stretch>
        </p:blipFill>
        <p:spPr>
          <a:xfrm>
            <a:off x="7271003" y="1052735"/>
            <a:ext cx="1153862" cy="1440161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8424936" y="1124744"/>
            <a:ext cx="755576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Foliennummernplatzhalter 1"/>
          <p:cNvSpPr txBox="1">
            <a:spLocks/>
          </p:cNvSpPr>
          <p:nvPr/>
        </p:nvSpPr>
        <p:spPr>
          <a:xfrm>
            <a:off x="8532440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26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7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9" name="Rectangle 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FAIR storage rings</a:t>
            </a:r>
            <a:endParaRPr lang="en-US" dirty="0"/>
          </a:p>
        </p:txBody>
      </p:sp>
      <p:grpSp>
        <p:nvGrpSpPr>
          <p:cNvPr id="732173" name="Group 13"/>
          <p:cNvGrpSpPr>
            <a:grpSpLocks/>
          </p:cNvGrpSpPr>
          <p:nvPr/>
        </p:nvGrpSpPr>
        <p:grpSpPr bwMode="auto">
          <a:xfrm>
            <a:off x="467544" y="1207484"/>
            <a:ext cx="8288917" cy="5340095"/>
            <a:chOff x="1746" y="740"/>
            <a:chExt cx="3946" cy="2736"/>
          </a:xfrm>
        </p:grpSpPr>
        <p:pic>
          <p:nvPicPr>
            <p:cNvPr id="732170" name="Picture 10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2" r="1694"/>
            <a:stretch/>
          </p:blipFill>
          <p:spPr bwMode="auto">
            <a:xfrm>
              <a:off x="1746" y="740"/>
              <a:ext cx="3946" cy="2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32171" name="Rectangle 11"/>
            <p:cNvSpPr>
              <a:spLocks noChangeArrowheads="1"/>
            </p:cNvSpPr>
            <p:nvPr/>
          </p:nvSpPr>
          <p:spPr bwMode="auto">
            <a:xfrm>
              <a:off x="3833" y="3068"/>
              <a:ext cx="725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2" name="Oval 7"/>
          <p:cNvSpPr>
            <a:spLocks noChangeArrowheads="1"/>
          </p:cNvSpPr>
          <p:nvPr/>
        </p:nvSpPr>
        <p:spPr bwMode="auto">
          <a:xfrm rot="16701720">
            <a:off x="2681499" y="3752847"/>
            <a:ext cx="3195141" cy="1978650"/>
          </a:xfrm>
          <a:prstGeom prst="ellipse">
            <a:avLst/>
          </a:prstGeom>
          <a:noFill/>
          <a:ln w="57150">
            <a:solidFill>
              <a:srgbClr val="00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929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63380">
            <a:off x="-841069" y="2588174"/>
            <a:ext cx="5020573" cy="2505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feil nach rechts 25"/>
          <p:cNvSpPr/>
          <p:nvPr/>
        </p:nvSpPr>
        <p:spPr bwMode="auto">
          <a:xfrm rot="21338642">
            <a:off x="2876697" y="3794408"/>
            <a:ext cx="691311" cy="50405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5"/>
          <a:stretch/>
        </p:blipFill>
        <p:spPr>
          <a:xfrm>
            <a:off x="1187624" y="3501008"/>
            <a:ext cx="1208351" cy="481710"/>
          </a:xfrm>
          <a:prstGeom prst="rect">
            <a:avLst/>
          </a:prstGeom>
        </p:spPr>
      </p:pic>
      <p:pic>
        <p:nvPicPr>
          <p:cNvPr id="17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844214" y="3405070"/>
            <a:ext cx="3819152" cy="2421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feil nach rechts 1"/>
          <p:cNvSpPr/>
          <p:nvPr/>
        </p:nvSpPr>
        <p:spPr bwMode="auto">
          <a:xfrm rot="9833967">
            <a:off x="5267282" y="5138400"/>
            <a:ext cx="1156590" cy="504056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"/>
          <p:cNvSpPr txBox="1">
            <a:spLocks noChangeArrowheads="1"/>
          </p:cNvSpPr>
          <p:nvPr/>
        </p:nvSpPr>
        <p:spPr bwMode="auto">
          <a:xfrm>
            <a:off x="7326075" y="3049609"/>
            <a:ext cx="630301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400" b="1" dirty="0" smtClean="0"/>
              <a:t>CR</a:t>
            </a:r>
            <a:endParaRPr lang="en-US" sz="2400" b="1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732240" y="3987641"/>
            <a:ext cx="2006807" cy="1169551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circumference  221 </a:t>
            </a:r>
            <a:r>
              <a:rPr lang="en-US" sz="1400" dirty="0">
                <a:solidFill>
                  <a:schemeClr val="tx1"/>
                </a:solidFill>
                <a:latin typeface="Arial" charset="0"/>
              </a:rPr>
              <a:t>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400" dirty="0" err="1" smtClean="0">
                <a:solidFill>
                  <a:schemeClr val="tx1"/>
                </a:solidFill>
                <a:latin typeface="Arial" charset="0"/>
              </a:rPr>
              <a:t>magn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</a:rPr>
              <a:t>. rigidity  </a:t>
            </a:r>
            <a:r>
              <a:rPr lang="en-US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13 Tm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1400" dirty="0" err="1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acceptance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 </a:t>
            </a:r>
            <a:r>
              <a:rPr lang="de-DE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</a:t>
            </a:r>
            <a:r>
              <a:rPr lang="de-DE" sz="1400" baseline="-25000" dirty="0" err="1">
                <a:solidFill>
                  <a:schemeClr val="tx1"/>
                </a:solidFill>
                <a:latin typeface="Arial" charset="0"/>
                <a:sym typeface="Symbol" pitchFamily="18" charset="2"/>
              </a:rPr>
              <a:t>x,y</a:t>
            </a:r>
            <a:r>
              <a:rPr lang="de-DE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 = </a:t>
            </a:r>
            <a: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/>
            </a:r>
            <a:b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</a:br>
            <a: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240 </a:t>
            </a:r>
            <a:r>
              <a:rPr lang="de-DE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(200) mm </a:t>
            </a:r>
            <a:r>
              <a:rPr lang="de-DE" sz="1400" dirty="0" err="1">
                <a:solidFill>
                  <a:schemeClr val="tx1"/>
                </a:solidFill>
                <a:latin typeface="Arial" charset="0"/>
                <a:sym typeface="Symbol" pitchFamily="18" charset="2"/>
              </a:rPr>
              <a:t>mrad</a:t>
            </a:r>
            <a:endParaRPr lang="de-DE" sz="1400" dirty="0">
              <a:solidFill>
                <a:schemeClr val="tx1"/>
              </a:solidFill>
              <a:latin typeface="Arial" charset="0"/>
              <a:sym typeface="Symbol" pitchFamily="18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sz="1400" dirty="0" smtClean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</a:t>
            </a:r>
            <a:r>
              <a:rPr lang="de-DE" sz="1400" dirty="0">
                <a:solidFill>
                  <a:schemeClr val="tx1"/>
                </a:solidFill>
                <a:latin typeface="Arial" charset="0"/>
                <a:sym typeface="Symbol" pitchFamily="18" charset="2"/>
              </a:rPr>
              <a:t>p/p =  2.7 (1.5) %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385156" y="1732166"/>
            <a:ext cx="1026243" cy="40011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 smtClean="0"/>
              <a:t>SIS100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610" y="5288049"/>
            <a:ext cx="944066" cy="5196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438031" y="5754742"/>
            <a:ext cx="66236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smtClean="0"/>
              <a:t>BINP</a:t>
            </a:r>
          </a:p>
        </p:txBody>
      </p:sp>
    </p:spTree>
    <p:extLst>
      <p:ext uri="{BB962C8B-B14F-4D97-AF65-F5344CB8AC3E}">
        <p14:creationId xmlns:p14="http://schemas.microsoft.com/office/powerpoint/2010/main" val="37020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dirty="0" smtClean="0">
                <a:latin typeface="Arial" charset="0"/>
              </a:rPr>
              <a:t>Intensity requirements for FAIR</a:t>
            </a:r>
            <a:endParaRPr lang="en-GB" dirty="0"/>
          </a:p>
        </p:txBody>
      </p:sp>
      <p:sp>
        <p:nvSpPr>
          <p:cNvPr id="152588" name="Text Box 12"/>
          <p:cNvSpPr txBox="1">
            <a:spLocks noChangeArrowheads="1"/>
          </p:cNvSpPr>
          <p:nvPr/>
        </p:nvSpPr>
        <p:spPr bwMode="auto">
          <a:xfrm>
            <a:off x="323850" y="1341438"/>
            <a:ext cx="8640638" cy="2879650"/>
          </a:xfrm>
          <a:prstGeom prst="rect">
            <a:avLst/>
          </a:prstGeom>
          <a:extLst/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0" indent="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lvl="1" indent="-28575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defTabSz="45720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</a:defRPr>
            </a:lvl9pPr>
          </a:lstStyle>
          <a:p>
            <a:r>
              <a:rPr lang="en-GB" altLang="de-DE" sz="1800" dirty="0"/>
              <a:t>Incoherent tune shift limits the maximum intensity in SIS18</a:t>
            </a:r>
            <a:r>
              <a:rPr lang="en-GB" altLang="de-DE" sz="1800" dirty="0" smtClean="0"/>
              <a:t>:</a:t>
            </a:r>
          </a:p>
          <a:p>
            <a:endParaRPr lang="en-GB" altLang="de-DE" sz="1800" dirty="0"/>
          </a:p>
          <a:p>
            <a:endParaRPr lang="en-GB" altLang="de-DE" sz="1800" dirty="0"/>
          </a:p>
          <a:p>
            <a:endParaRPr lang="en-GB" altLang="de-DE" sz="1800" dirty="0"/>
          </a:p>
          <a:p>
            <a:r>
              <a:rPr lang="en-GB" altLang="de-DE" sz="1800" dirty="0"/>
              <a:t>FAIR intensity goals can only be reached by lowering the charge states.</a:t>
            </a:r>
          </a:p>
          <a:p>
            <a:r>
              <a:rPr lang="en-GB" altLang="de-DE" sz="1800" dirty="0">
                <a:sym typeface="Wingdings" panose="05000000000000000000" pitchFamily="2" charset="2"/>
              </a:rPr>
              <a:t></a:t>
            </a:r>
            <a:r>
              <a:rPr lang="en-GB" altLang="de-DE" sz="1800" dirty="0">
                <a:sym typeface="Symbol" pitchFamily="18" charset="2"/>
              </a:rPr>
              <a:t> Gas stripper charge states will be used (e.g.: Ar</a:t>
            </a:r>
            <a:r>
              <a:rPr lang="en-GB" altLang="de-DE" sz="1800" baseline="30000" dirty="0">
                <a:sym typeface="Symbol" pitchFamily="18" charset="2"/>
              </a:rPr>
              <a:t>18+</a:t>
            </a:r>
            <a:r>
              <a:rPr lang="en-GB" altLang="de-DE" sz="1800" dirty="0">
                <a:sym typeface="Symbol" pitchFamily="18" charset="2"/>
              </a:rPr>
              <a:t> </a:t>
            </a:r>
            <a:r>
              <a:rPr lang="en-GB" altLang="de-DE" sz="1800" dirty="0">
                <a:sym typeface="Wingdings" panose="05000000000000000000" pitchFamily="2" charset="2"/>
              </a:rPr>
              <a:t></a:t>
            </a:r>
            <a:r>
              <a:rPr lang="en-GB" altLang="de-DE" sz="1800" dirty="0">
                <a:sym typeface="Symbol" pitchFamily="18" charset="2"/>
              </a:rPr>
              <a:t> Ar</a:t>
            </a:r>
            <a:r>
              <a:rPr lang="en-GB" altLang="de-DE" sz="1800" baseline="30000" dirty="0">
                <a:sym typeface="Symbol" pitchFamily="18" charset="2"/>
              </a:rPr>
              <a:t>10+</a:t>
            </a:r>
            <a:r>
              <a:rPr lang="en-GB" altLang="de-DE" sz="1800" dirty="0">
                <a:sym typeface="Symbol" pitchFamily="18" charset="2"/>
              </a:rPr>
              <a:t>... U</a:t>
            </a:r>
            <a:r>
              <a:rPr lang="en-GB" altLang="de-DE" sz="1800" baseline="30000" dirty="0">
                <a:sym typeface="Symbol" pitchFamily="18" charset="2"/>
              </a:rPr>
              <a:t>73+</a:t>
            </a:r>
            <a:r>
              <a:rPr lang="en-GB" altLang="de-DE" sz="1800" dirty="0">
                <a:sym typeface="Symbol" pitchFamily="18" charset="2"/>
              </a:rPr>
              <a:t>  </a:t>
            </a:r>
            <a:r>
              <a:rPr lang="en-GB" altLang="de-DE" sz="1800" dirty="0">
                <a:sym typeface="Wingdings" panose="05000000000000000000" pitchFamily="2" charset="2"/>
              </a:rPr>
              <a:t></a:t>
            </a:r>
            <a:r>
              <a:rPr lang="en-GB" altLang="de-DE" sz="1800" dirty="0">
                <a:sym typeface="Symbol" pitchFamily="18" charset="2"/>
              </a:rPr>
              <a:t> U</a:t>
            </a:r>
            <a:r>
              <a:rPr lang="en-GB" altLang="de-DE" sz="1800" baseline="30000" dirty="0">
                <a:sym typeface="Symbol" pitchFamily="18" charset="2"/>
              </a:rPr>
              <a:t>28+</a:t>
            </a:r>
            <a:r>
              <a:rPr lang="en-GB" altLang="de-DE" sz="1800" dirty="0">
                <a:sym typeface="Symbol" pitchFamily="18" charset="2"/>
              </a:rPr>
              <a:t>).</a:t>
            </a:r>
          </a:p>
          <a:p>
            <a:r>
              <a:rPr lang="en-GB" altLang="de-DE" sz="1800" dirty="0">
                <a:sym typeface="Wingdings" panose="05000000000000000000" pitchFamily="2" charset="2"/>
              </a:rPr>
              <a:t> </a:t>
            </a:r>
            <a:r>
              <a:rPr lang="en-GB" altLang="de-DE" sz="1800" dirty="0">
                <a:sym typeface="Symbol" pitchFamily="18" charset="2"/>
              </a:rPr>
              <a:t>No stripping loss (charge spectrum) in the transfer </a:t>
            </a:r>
            <a:r>
              <a:rPr lang="en-GB" altLang="de-DE" sz="1800" dirty="0" smtClean="0">
                <a:sym typeface="Symbol" pitchFamily="18" charset="2"/>
              </a:rPr>
              <a:t>channel</a:t>
            </a:r>
            <a:endParaRPr lang="en-GB" altLang="de-DE" sz="1800" dirty="0">
              <a:sym typeface="Symbol" pitchFamily="18" charset="2"/>
            </a:endParaRPr>
          </a:p>
        </p:txBody>
      </p:sp>
      <p:pic>
        <p:nvPicPr>
          <p:cNvPr id="152593" name="Picture 17" descr="tu103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7" b="53162"/>
          <a:stretch>
            <a:fillRect/>
          </a:stretch>
        </p:blipFill>
        <p:spPr bwMode="auto">
          <a:xfrm>
            <a:off x="971550" y="4005263"/>
            <a:ext cx="7053263" cy="218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94" name="Rectangle 18"/>
          <p:cNvSpPr>
            <a:spLocks noChangeArrowheads="1"/>
          </p:cNvSpPr>
          <p:nvPr/>
        </p:nvSpPr>
        <p:spPr bwMode="auto">
          <a:xfrm>
            <a:off x="5436096" y="4653136"/>
            <a:ext cx="936104" cy="2880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57200" y="1772816"/>
                <a:ext cx="138505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Δ</m:t>
                      </m:r>
                      <m:r>
                        <a:rPr lang="de-DE" sz="2000" b="0" i="1" smtClean="0">
                          <a:latin typeface="Cambria Math"/>
                        </a:rPr>
                        <m:t>𝑄</m:t>
                      </m:r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de-DE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772816"/>
                <a:ext cx="1385058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802864" y="5719608"/>
            <a:ext cx="936104" cy="2880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49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1013"/>
              </p:ext>
            </p:extLst>
          </p:nvPr>
        </p:nvGraphicFramePr>
        <p:xfrm>
          <a:off x="360523" y="1412776"/>
          <a:ext cx="4104703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0339" name="Text Box 3"/>
          <p:cNvSpPr txBox="1">
            <a:spLocks noChangeArrowheads="1"/>
          </p:cNvSpPr>
          <p:nvPr/>
        </p:nvSpPr>
        <p:spPr bwMode="auto">
          <a:xfrm>
            <a:off x="323528" y="4539561"/>
            <a:ext cx="3816424" cy="1809726"/>
          </a:xfrm>
          <a:prstGeom prst="rect">
            <a:avLst/>
          </a:prstGeom>
          <a:noFill/>
          <a:ln>
            <a:noFill/>
            <a:headEnd/>
            <a:tailEnd/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2476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altLang="de-DE" dirty="0">
                <a:solidFill>
                  <a:srgbClr val="333333"/>
                </a:solidFill>
                <a:latin typeface="Arial"/>
                <a:cs typeface="Arial"/>
              </a:rPr>
              <a:t>Space charge limit </a:t>
            </a:r>
            <a:r>
              <a:rPr lang="en-GB" altLang="de-DE" dirty="0" smtClean="0">
                <a:solidFill>
                  <a:srgbClr val="333333"/>
                </a:solidFill>
                <a:latin typeface="Arial"/>
                <a:cs typeface="Arial"/>
              </a:rPr>
              <a:t>is higher for </a:t>
            </a:r>
            <a:r>
              <a:rPr lang="en-GB" altLang="de-DE" dirty="0">
                <a:solidFill>
                  <a:srgbClr val="333333"/>
                </a:solidFill>
                <a:latin typeface="Arial"/>
                <a:cs typeface="Arial"/>
              </a:rPr>
              <a:t>low charge </a:t>
            </a:r>
            <a:r>
              <a:rPr lang="en-GB" altLang="de-DE" dirty="0" smtClean="0">
                <a:solidFill>
                  <a:srgbClr val="333333"/>
                </a:solidFill>
                <a:latin typeface="Arial"/>
                <a:cs typeface="Arial"/>
              </a:rPr>
              <a:t>states</a:t>
            </a:r>
            <a:endParaRPr lang="en-GB" altLang="de-DE" dirty="0">
              <a:solidFill>
                <a:srgbClr val="333333"/>
              </a:solidFill>
              <a:latin typeface="Arial"/>
              <a:cs typeface="Arial"/>
            </a:endParaRPr>
          </a:p>
          <a:p>
            <a:pPr marL="342900" indent="-2476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</a:pPr>
            <a:r>
              <a:rPr lang="en-GB" altLang="de-DE" dirty="0">
                <a:solidFill>
                  <a:srgbClr val="333333"/>
                </a:solidFill>
                <a:latin typeface="Arial"/>
                <a:cs typeface="Arial"/>
              </a:rPr>
              <a:t>Beam lifetime of </a:t>
            </a:r>
            <a:r>
              <a:rPr lang="en-GB" altLang="de-DE" dirty="0" smtClean="0">
                <a:solidFill>
                  <a:srgbClr val="333333"/>
                </a:solidFill>
                <a:latin typeface="Arial"/>
                <a:cs typeface="Arial"/>
              </a:rPr>
              <a:t>medium </a:t>
            </a:r>
            <a:r>
              <a:rPr lang="en-GB" altLang="de-DE" dirty="0">
                <a:solidFill>
                  <a:srgbClr val="333333"/>
                </a:solidFill>
                <a:latin typeface="Arial"/>
                <a:cs typeface="Arial"/>
              </a:rPr>
              <a:t>charge states is lower due to </a:t>
            </a:r>
            <a:r>
              <a:rPr lang="en-GB" altLang="de-DE" dirty="0" smtClean="0">
                <a:solidFill>
                  <a:srgbClr val="333333"/>
                </a:solidFill>
                <a:latin typeface="Arial"/>
                <a:cs typeface="Arial"/>
              </a:rPr>
              <a:t>stripping in the residual gas of the synchrotron</a:t>
            </a:r>
            <a:endParaRPr lang="en-GB" altLang="de-DE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270341" name="Text Box 5"/>
          <p:cNvSpPr txBox="1">
            <a:spLocks noChangeArrowheads="1"/>
          </p:cNvSpPr>
          <p:nvPr/>
        </p:nvSpPr>
        <p:spPr bwMode="auto">
          <a:xfrm>
            <a:off x="4249202" y="1661899"/>
            <a:ext cx="14026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200" b="1" dirty="0" smtClean="0"/>
              <a:t>Space charge limit for high charge state ions</a:t>
            </a:r>
            <a:endParaRPr lang="en-GB" altLang="de-DE" sz="1200" b="1" dirty="0"/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 flipH="1">
            <a:off x="3601130" y="2077397"/>
            <a:ext cx="734924" cy="7755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>
            <a:off x="1973854" y="153164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de-DE" sz="1200" b="1" dirty="0" smtClean="0"/>
              <a:t>Space charge limit for low charge state ions (FAIR)</a:t>
            </a:r>
            <a:endParaRPr lang="en-GB" altLang="de-DE" sz="1200" b="1" dirty="0"/>
          </a:p>
        </p:txBody>
      </p:sp>
      <p:sp>
        <p:nvSpPr>
          <p:cNvPr id="270344" name="Line 8"/>
          <p:cNvSpPr>
            <a:spLocks noChangeShapeType="1"/>
          </p:cNvSpPr>
          <p:nvPr/>
        </p:nvSpPr>
        <p:spPr bwMode="auto">
          <a:xfrm flipH="1">
            <a:off x="2665026" y="1988840"/>
            <a:ext cx="432048" cy="3060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Intensities: status and goals</a:t>
            </a:r>
            <a:endParaRPr lang="de-DE" dirty="0"/>
          </a:p>
        </p:txBody>
      </p:sp>
      <p:pic>
        <p:nvPicPr>
          <p:cNvPr id="12" name="Picture 4" descr="u73+-u28+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/>
          <a:stretch>
            <a:fillRect/>
          </a:stretch>
        </p:blipFill>
        <p:spPr bwMode="auto">
          <a:xfrm>
            <a:off x="5452421" y="1371600"/>
            <a:ext cx="3368051" cy="26334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Verlustprozesse 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6438"/>
            <a:ext cx="4191000" cy="195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4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 dirty="0" err="1" smtClean="0">
                <a:ea typeface="ＭＳ Ｐゴシック"/>
                <a:cs typeface="ＭＳ Ｐゴシック"/>
              </a:rPr>
              <a:t>Resonances</a:t>
            </a:r>
            <a:r>
              <a:rPr lang="de-DE" dirty="0" smtClean="0">
                <a:ea typeface="ＭＳ Ｐゴシック"/>
                <a:cs typeface="ＭＳ Ｐゴシック"/>
              </a:rPr>
              <a:t> </a:t>
            </a:r>
            <a:r>
              <a:rPr lang="de-DE" dirty="0" err="1" smtClean="0">
                <a:ea typeface="ＭＳ Ｐゴシック"/>
                <a:cs typeface="ＭＳ Ｐゴシック"/>
              </a:rPr>
              <a:t>and</a:t>
            </a:r>
            <a:r>
              <a:rPr lang="de-DE" dirty="0" smtClean="0">
                <a:ea typeface="ＭＳ Ｐゴシック"/>
                <a:cs typeface="ＭＳ Ｐゴシック"/>
              </a:rPr>
              <a:t> </a:t>
            </a:r>
            <a:r>
              <a:rPr lang="de-DE" dirty="0" err="1" smtClean="0">
                <a:ea typeface="ＭＳ Ｐゴシック"/>
                <a:cs typeface="ＭＳ Ｐゴシック"/>
              </a:rPr>
              <a:t>space</a:t>
            </a:r>
            <a:r>
              <a:rPr lang="de-DE" dirty="0" smtClean="0">
                <a:ea typeface="ＭＳ Ｐゴシック"/>
                <a:cs typeface="ＭＳ Ｐゴシック"/>
              </a:rPr>
              <a:t> </a:t>
            </a:r>
            <a:r>
              <a:rPr lang="de-DE" dirty="0" err="1" smtClean="0">
                <a:ea typeface="ＭＳ Ｐゴシック"/>
                <a:cs typeface="ＭＳ Ｐゴシック"/>
              </a:rPr>
              <a:t>charge</a:t>
            </a:r>
            <a:endParaRPr lang="de-DE" dirty="0" smtClean="0">
              <a:ea typeface="ＭＳ Ｐゴシック"/>
              <a:cs typeface="ＭＳ Ｐゴシック"/>
            </a:endParaRPr>
          </a:p>
        </p:txBody>
      </p:sp>
      <p:pic>
        <p:nvPicPr>
          <p:cNvPr id="11776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715" y="1143000"/>
            <a:ext cx="3628571" cy="344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5753" name="Text Box 9"/>
          <p:cNvSpPr txBox="1">
            <a:spLocks noChangeArrowheads="1"/>
          </p:cNvSpPr>
          <p:nvPr/>
        </p:nvSpPr>
        <p:spPr bwMode="auto">
          <a:xfrm>
            <a:off x="373563" y="4864611"/>
            <a:ext cx="2830285" cy="122868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2945" tIns="41473" rIns="82945" bIns="41473" anchor="ctr">
            <a:spAutoFit/>
          </a:bodyPr>
          <a:lstStyle>
            <a:defPPr>
              <a:defRPr lang="en-GB"/>
            </a:defPPr>
            <a:lvl1pPr marL="0" indent="0" algn="ctr" eaLnBrk="1">
              <a:lnSpc>
                <a:spcPct val="93000"/>
              </a:lnSpc>
              <a:buClr>
                <a:schemeClr val="tx1"/>
              </a:buClr>
              <a:buSzPct val="10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Number of transverse oscillation per revolution </a:t>
            </a:r>
            <a:r>
              <a:rPr lang="en-US" dirty="0" smtClean="0"/>
              <a:t>=</a:t>
            </a:r>
            <a:br>
              <a:rPr lang="en-US" dirty="0" smtClean="0"/>
            </a:br>
            <a:r>
              <a:rPr lang="en-US" dirty="0" smtClean="0"/>
              <a:t>tune </a:t>
            </a:r>
            <a:r>
              <a:rPr lang="en-US" dirty="0" err="1" smtClean="0"/>
              <a:t>Qx,Qy</a:t>
            </a:r>
            <a:endParaRPr lang="en-US" dirty="0"/>
          </a:p>
        </p:txBody>
      </p:sp>
      <p:pic>
        <p:nvPicPr>
          <p:cNvPr id="11776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2286" y="1714501"/>
            <a:ext cx="3498548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4"/>
          <a:srcRect l="-1378" r="1042"/>
          <a:stretch>
            <a:fillRect/>
          </a:stretch>
        </p:blipFill>
        <p:spPr bwMode="auto">
          <a:xfrm>
            <a:off x="4136572" y="1357313"/>
            <a:ext cx="5007428" cy="40258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17766" name="Picture 5"/>
          <p:cNvPicPr>
            <a:picLocks noChangeAspect="1" noChangeArrowheads="1"/>
          </p:cNvPicPr>
          <p:nvPr/>
        </p:nvPicPr>
        <p:blipFill>
          <a:blip r:embed="rId5"/>
          <a:srcRect l="8414" t="12915" r="7449" b="9596"/>
          <a:stretch>
            <a:fillRect/>
          </a:stretch>
        </p:blipFill>
        <p:spPr bwMode="auto">
          <a:xfrm>
            <a:off x="3334905" y="4687440"/>
            <a:ext cx="1669143" cy="147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4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61143" y="1428750"/>
            <a:ext cx="7434037" cy="2160984"/>
          </a:xfrm>
          <a:prstGeom prst="rect">
            <a:avLst/>
          </a:prstGeom>
          <a:solidFill>
            <a:srgbClr val="CCFFCC"/>
          </a:solidFill>
          <a:ln w="57150" algn="ctr">
            <a:solidFill>
              <a:srgbClr val="660066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91425" tIns="45713" rIns="91425" bIns="45713" anchor="ctr"/>
          <a:lstStyle/>
          <a:p>
            <a:pPr algn="ctr" defTabSz="456459">
              <a:defRPr/>
            </a:pPr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 lIns="91425" tIns="45713" rIns="91425" bIns="45713" anchor="ctr">
            <a:normAutofit/>
          </a:bodyPr>
          <a:lstStyle/>
          <a:p>
            <a:r>
              <a:rPr lang="en-US" dirty="0">
                <a:ea typeface="ＭＳ Ｐゴシック"/>
                <a:cs typeface="ＭＳ Ｐゴシック"/>
              </a:rPr>
              <a:t>Space charge </a:t>
            </a:r>
            <a:r>
              <a:rPr lang="en-US" dirty="0" smtClean="0">
                <a:ea typeface="ＭＳ Ｐゴシック"/>
                <a:cs typeface="ＭＳ Ｐゴシック"/>
              </a:rPr>
              <a:t>effects</a:t>
            </a:r>
            <a:endParaRPr lang="en-US" dirty="0">
              <a:ea typeface="ＭＳ Ｐゴシック"/>
              <a:cs typeface="ＭＳ Ｐゴシック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2781905" y="2220517"/>
            <a:ext cx="4015619" cy="796231"/>
          </a:xfrm>
          <a:prstGeom prst="ellipse">
            <a:avLst/>
          </a:prstGeom>
          <a:gradFill rotWithShape="0">
            <a:gsLst>
              <a:gs pos="0">
                <a:srgbClr val="FFFFFF">
                  <a:alpha val="46999"/>
                </a:srgbClr>
              </a:gs>
              <a:gs pos="50000">
                <a:schemeClr val="hlink"/>
              </a:gs>
              <a:gs pos="100000">
                <a:srgbClr val="FFFFFF">
                  <a:alpha val="46999"/>
                </a:srgbClr>
              </a:gs>
            </a:gsLst>
            <a:lin ang="0" scaled="1"/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>
              <a:defRPr/>
            </a:pPr>
            <a:endParaRPr lang="de-DE">
              <a:latin typeface="Calibri" pitchFamily="34" charset="0"/>
            </a:endParaRPr>
          </a:p>
        </p:txBody>
      </p:sp>
      <p:sp>
        <p:nvSpPr>
          <p:cNvPr id="10" name="Oval 4"/>
          <p:cNvSpPr>
            <a:spLocks noChangeArrowheads="1"/>
          </p:cNvSpPr>
          <p:nvPr/>
        </p:nvSpPr>
        <p:spPr bwMode="auto">
          <a:xfrm>
            <a:off x="2792489" y="2211586"/>
            <a:ext cx="4017130" cy="797719"/>
          </a:xfrm>
          <a:prstGeom prst="ellipse">
            <a:avLst/>
          </a:prstGeom>
          <a:gradFill rotWithShape="0">
            <a:gsLst>
              <a:gs pos="0">
                <a:srgbClr val="CDCDFF">
                  <a:alpha val="46999"/>
                </a:srgbClr>
              </a:gs>
              <a:gs pos="50000">
                <a:schemeClr val="hlink"/>
              </a:gs>
              <a:gs pos="100000">
                <a:srgbClr val="CDCDFF">
                  <a:alpha val="46999"/>
                </a:srgbClr>
              </a:gs>
            </a:gsLst>
            <a:lin ang="0" scaled="1"/>
          </a:gradFill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>
              <a:defRPr/>
            </a:pPr>
            <a:endParaRPr lang="de-DE">
              <a:latin typeface="Calibri" pitchFamily="34" charset="0"/>
            </a:endParaRPr>
          </a:p>
        </p:txBody>
      </p:sp>
      <p:sp>
        <p:nvSpPr>
          <p:cNvPr id="118793" name="Line 5"/>
          <p:cNvSpPr>
            <a:spLocks noChangeShapeType="1"/>
          </p:cNvSpPr>
          <p:nvPr/>
        </p:nvSpPr>
        <p:spPr bwMode="auto">
          <a:xfrm>
            <a:off x="2781905" y="4332387"/>
            <a:ext cx="3865941" cy="9882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794" name="Text Box 6"/>
          <p:cNvSpPr txBox="1">
            <a:spLocks noChangeArrowheads="1"/>
          </p:cNvSpPr>
          <p:nvPr/>
        </p:nvSpPr>
        <p:spPr bwMode="auto">
          <a:xfrm>
            <a:off x="4307418" y="5390555"/>
            <a:ext cx="2035023" cy="6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pPr defTabSz="456459"/>
            <a:r>
              <a:rPr lang="en-US">
                <a:latin typeface="Times" pitchFamily="18" charset="0"/>
              </a:rPr>
              <a:t>Periodic crossing</a:t>
            </a:r>
          </a:p>
          <a:p>
            <a:pPr defTabSz="456459"/>
            <a:r>
              <a:rPr lang="en-US">
                <a:latin typeface="Times" pitchFamily="18" charset="0"/>
              </a:rPr>
              <a:t>of a resonance</a:t>
            </a:r>
          </a:p>
        </p:txBody>
      </p:sp>
      <p:sp>
        <p:nvSpPr>
          <p:cNvPr id="118795" name="Line 8"/>
          <p:cNvSpPr>
            <a:spLocks noChangeShapeType="1"/>
          </p:cNvSpPr>
          <p:nvPr/>
        </p:nvSpPr>
        <p:spPr bwMode="auto">
          <a:xfrm flipH="1" flipV="1">
            <a:off x="4822977" y="1067098"/>
            <a:ext cx="33262" cy="267146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796" name="Text Box 9"/>
          <p:cNvSpPr txBox="1">
            <a:spLocks noChangeArrowheads="1"/>
          </p:cNvSpPr>
          <p:nvPr/>
        </p:nvSpPr>
        <p:spPr bwMode="auto">
          <a:xfrm>
            <a:off x="8595180" y="2589610"/>
            <a:ext cx="284238" cy="3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pPr defTabSz="456459"/>
            <a:r>
              <a:rPr lang="en-US">
                <a:latin typeface="Times" pitchFamily="18" charset="0"/>
              </a:rPr>
              <a:t>z</a:t>
            </a:r>
          </a:p>
        </p:txBody>
      </p:sp>
      <p:sp>
        <p:nvSpPr>
          <p:cNvPr id="118797" name="Rectangle 10"/>
          <p:cNvSpPr>
            <a:spLocks noChangeArrowheads="1"/>
          </p:cNvSpPr>
          <p:nvPr/>
        </p:nvSpPr>
        <p:spPr bwMode="auto">
          <a:xfrm>
            <a:off x="4107847" y="1256111"/>
            <a:ext cx="296333" cy="3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pPr defTabSz="456459"/>
            <a:r>
              <a:rPr lang="en-US">
                <a:latin typeface="Times" pitchFamily="18" charset="0"/>
              </a:rPr>
              <a:t>x</a:t>
            </a:r>
          </a:p>
        </p:txBody>
      </p:sp>
      <p:sp>
        <p:nvSpPr>
          <p:cNvPr id="118798" name="Oval 11"/>
          <p:cNvSpPr>
            <a:spLocks noChangeArrowheads="1"/>
          </p:cNvSpPr>
          <p:nvPr/>
        </p:nvSpPr>
        <p:spPr bwMode="auto">
          <a:xfrm>
            <a:off x="6089953" y="2559844"/>
            <a:ext cx="113393" cy="99716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799" name="Oval 12"/>
          <p:cNvSpPr>
            <a:spLocks noChangeArrowheads="1"/>
          </p:cNvSpPr>
          <p:nvPr/>
        </p:nvSpPr>
        <p:spPr bwMode="auto">
          <a:xfrm>
            <a:off x="3329215" y="2553892"/>
            <a:ext cx="113393" cy="9822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800" name="Rectangle 13"/>
          <p:cNvSpPr>
            <a:spLocks noChangeArrowheads="1"/>
          </p:cNvSpPr>
          <p:nvPr/>
        </p:nvSpPr>
        <p:spPr bwMode="auto">
          <a:xfrm>
            <a:off x="4346728" y="2565798"/>
            <a:ext cx="184452" cy="3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pPr defTabSz="456459"/>
            <a:endParaRPr lang="de-DE">
              <a:latin typeface="Times" pitchFamily="18" charset="0"/>
            </a:endParaRPr>
          </a:p>
        </p:txBody>
      </p:sp>
      <p:sp>
        <p:nvSpPr>
          <p:cNvPr id="118801" name="Text Box 14"/>
          <p:cNvSpPr txBox="1">
            <a:spLocks noChangeArrowheads="1"/>
          </p:cNvSpPr>
          <p:nvPr/>
        </p:nvSpPr>
        <p:spPr bwMode="auto">
          <a:xfrm>
            <a:off x="5241775" y="3720704"/>
            <a:ext cx="1211035" cy="3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pPr defTabSz="456459"/>
            <a:r>
              <a:rPr lang="en-US">
                <a:solidFill>
                  <a:srgbClr val="996633"/>
                </a:solidFill>
                <a:latin typeface="Times" pitchFamily="18" charset="0"/>
              </a:rPr>
              <a:t>Bare tune</a:t>
            </a:r>
          </a:p>
        </p:txBody>
      </p:sp>
      <p:sp>
        <p:nvSpPr>
          <p:cNvPr id="118802" name="Line 15"/>
          <p:cNvSpPr>
            <a:spLocks noChangeShapeType="1"/>
          </p:cNvSpPr>
          <p:nvPr/>
        </p:nvSpPr>
        <p:spPr bwMode="auto">
          <a:xfrm rot="600000" flipH="1">
            <a:off x="4109357" y="3664148"/>
            <a:ext cx="934357" cy="105519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03" name="Line 16"/>
          <p:cNvSpPr>
            <a:spLocks noChangeShapeType="1"/>
          </p:cNvSpPr>
          <p:nvPr/>
        </p:nvSpPr>
        <p:spPr bwMode="auto">
          <a:xfrm rot="600000">
            <a:off x="3926418" y="4637485"/>
            <a:ext cx="63500" cy="8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04" name="Line 17"/>
          <p:cNvSpPr>
            <a:spLocks noChangeShapeType="1"/>
          </p:cNvSpPr>
          <p:nvPr/>
        </p:nvSpPr>
        <p:spPr bwMode="auto">
          <a:xfrm rot="600000" flipV="1">
            <a:off x="3950608" y="5024439"/>
            <a:ext cx="746881" cy="5283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05" name="Line 18"/>
          <p:cNvSpPr>
            <a:spLocks noChangeShapeType="1"/>
          </p:cNvSpPr>
          <p:nvPr/>
        </p:nvSpPr>
        <p:spPr bwMode="auto">
          <a:xfrm rot="600000" flipV="1">
            <a:off x="4878917" y="3723680"/>
            <a:ext cx="127000" cy="13841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06" name="Oval 19"/>
          <p:cNvSpPr>
            <a:spLocks noChangeArrowheads="1"/>
          </p:cNvSpPr>
          <p:nvPr/>
        </p:nvSpPr>
        <p:spPr bwMode="auto">
          <a:xfrm>
            <a:off x="4742847" y="4237138"/>
            <a:ext cx="105833" cy="8036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807" name="Oval 20"/>
          <p:cNvSpPr>
            <a:spLocks noChangeArrowheads="1"/>
          </p:cNvSpPr>
          <p:nvPr/>
        </p:nvSpPr>
        <p:spPr bwMode="auto">
          <a:xfrm>
            <a:off x="4079120" y="5137547"/>
            <a:ext cx="105833" cy="78879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808" name="Oval 21"/>
          <p:cNvSpPr>
            <a:spLocks noChangeArrowheads="1"/>
          </p:cNvSpPr>
          <p:nvPr/>
        </p:nvSpPr>
        <p:spPr bwMode="auto">
          <a:xfrm>
            <a:off x="5061858" y="3707310"/>
            <a:ext cx="161774" cy="142875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809" name="Freeform 22"/>
          <p:cNvSpPr>
            <a:spLocks/>
          </p:cNvSpPr>
          <p:nvPr/>
        </p:nvSpPr>
        <p:spPr bwMode="auto">
          <a:xfrm>
            <a:off x="4251476" y="4380013"/>
            <a:ext cx="491370" cy="812602"/>
          </a:xfrm>
          <a:custGeom>
            <a:avLst/>
            <a:gdLst>
              <a:gd name="T0" fmla="*/ 2147483647 w 432"/>
              <a:gd name="T1" fmla="*/ 0 h 816"/>
              <a:gd name="T2" fmla="*/ 2147483647 w 432"/>
              <a:gd name="T3" fmla="*/ 2147483647 h 816"/>
              <a:gd name="T4" fmla="*/ 0 w 432"/>
              <a:gd name="T5" fmla="*/ 2147483647 h 816"/>
              <a:gd name="T6" fmla="*/ 0 60000 65536"/>
              <a:gd name="T7" fmla="*/ 0 60000 65536"/>
              <a:gd name="T8" fmla="*/ 0 60000 65536"/>
              <a:gd name="T9" fmla="*/ 0 w 432"/>
              <a:gd name="T10" fmla="*/ 0 h 816"/>
              <a:gd name="T11" fmla="*/ 432 w 432"/>
              <a:gd name="T12" fmla="*/ 816 h 8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816">
                <a:moveTo>
                  <a:pt x="432" y="0"/>
                </a:moveTo>
                <a:cubicBezTo>
                  <a:pt x="396" y="196"/>
                  <a:pt x="360" y="392"/>
                  <a:pt x="288" y="528"/>
                </a:cubicBezTo>
                <a:cubicBezTo>
                  <a:pt x="216" y="664"/>
                  <a:pt x="56" y="768"/>
                  <a:pt x="0" y="816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10" name="Freeform 23"/>
          <p:cNvSpPr>
            <a:spLocks/>
          </p:cNvSpPr>
          <p:nvPr/>
        </p:nvSpPr>
        <p:spPr bwMode="auto">
          <a:xfrm>
            <a:off x="4097263" y="4278809"/>
            <a:ext cx="582084" cy="763488"/>
          </a:xfrm>
          <a:custGeom>
            <a:avLst/>
            <a:gdLst>
              <a:gd name="T0" fmla="*/ 2147483647 w 512"/>
              <a:gd name="T1" fmla="*/ 2147483647 h 768"/>
              <a:gd name="T2" fmla="*/ 2147483647 w 512"/>
              <a:gd name="T3" fmla="*/ 2147483647 h 768"/>
              <a:gd name="T4" fmla="*/ 2147483647 w 512"/>
              <a:gd name="T5" fmla="*/ 0 h 768"/>
              <a:gd name="T6" fmla="*/ 0 60000 65536"/>
              <a:gd name="T7" fmla="*/ 0 60000 65536"/>
              <a:gd name="T8" fmla="*/ 0 60000 65536"/>
              <a:gd name="T9" fmla="*/ 0 w 512"/>
              <a:gd name="T10" fmla="*/ 0 h 768"/>
              <a:gd name="T11" fmla="*/ 512 w 512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12" h="768">
                <a:moveTo>
                  <a:pt x="32" y="768"/>
                </a:moveTo>
                <a:cubicBezTo>
                  <a:pt x="16" y="664"/>
                  <a:pt x="0" y="560"/>
                  <a:pt x="80" y="432"/>
                </a:cubicBezTo>
                <a:cubicBezTo>
                  <a:pt x="160" y="304"/>
                  <a:pt x="440" y="64"/>
                  <a:pt x="5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11" name="Oval 25"/>
          <p:cNvSpPr>
            <a:spLocks noChangeArrowheads="1"/>
          </p:cNvSpPr>
          <p:nvPr/>
        </p:nvSpPr>
        <p:spPr bwMode="auto">
          <a:xfrm>
            <a:off x="4089704" y="2571751"/>
            <a:ext cx="108857" cy="937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812" name="Oval 26"/>
          <p:cNvSpPr>
            <a:spLocks noChangeArrowheads="1"/>
          </p:cNvSpPr>
          <p:nvPr/>
        </p:nvSpPr>
        <p:spPr bwMode="auto">
          <a:xfrm>
            <a:off x="5450418" y="2571751"/>
            <a:ext cx="110369" cy="937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813" name="Oval 27"/>
          <p:cNvSpPr>
            <a:spLocks noChangeArrowheads="1"/>
          </p:cNvSpPr>
          <p:nvPr/>
        </p:nvSpPr>
        <p:spPr bwMode="auto">
          <a:xfrm flipV="1">
            <a:off x="4581071" y="4761012"/>
            <a:ext cx="104322" cy="93761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rot="10800000"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814" name="Oval 28"/>
          <p:cNvSpPr>
            <a:spLocks noChangeArrowheads="1"/>
          </p:cNvSpPr>
          <p:nvPr/>
        </p:nvSpPr>
        <p:spPr bwMode="auto">
          <a:xfrm>
            <a:off x="4144131" y="4667251"/>
            <a:ext cx="107345" cy="93762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25" tIns="45713" rIns="91425" bIns="45713" anchor="ctr"/>
          <a:lstStyle/>
          <a:p>
            <a:pPr defTabSz="456459"/>
            <a:endParaRPr lang="de-DE">
              <a:latin typeface="Calibri" pitchFamily="34" charset="0"/>
            </a:endParaRPr>
          </a:p>
        </p:txBody>
      </p:sp>
      <p:sp>
        <p:nvSpPr>
          <p:cNvPr id="118815" name="Rectangle 30"/>
          <p:cNvSpPr>
            <a:spLocks noChangeArrowheads="1"/>
          </p:cNvSpPr>
          <p:nvPr/>
        </p:nvSpPr>
        <p:spPr bwMode="auto">
          <a:xfrm>
            <a:off x="6272895" y="4301133"/>
            <a:ext cx="2414511" cy="92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pPr defTabSz="456459"/>
            <a:r>
              <a:rPr lang="en-US">
                <a:solidFill>
                  <a:srgbClr val="FF0000"/>
                </a:solidFill>
                <a:latin typeface="Times" pitchFamily="18" charset="0"/>
              </a:rPr>
              <a:t>Lattice error or </a:t>
            </a:r>
          </a:p>
          <a:p>
            <a:pPr defTabSz="456459"/>
            <a:r>
              <a:rPr lang="en-US">
                <a:solidFill>
                  <a:srgbClr val="FF0000"/>
                </a:solidFill>
                <a:latin typeface="Times" pitchFamily="18" charset="0"/>
              </a:rPr>
              <a:t>Space Charge Structure </a:t>
            </a:r>
          </a:p>
          <a:p>
            <a:pPr defTabSz="456459"/>
            <a:r>
              <a:rPr lang="en-US">
                <a:solidFill>
                  <a:srgbClr val="FF0000"/>
                </a:solidFill>
                <a:latin typeface="Times" pitchFamily="18" charset="0"/>
              </a:rPr>
              <a:t>Resonance</a:t>
            </a:r>
          </a:p>
        </p:txBody>
      </p:sp>
      <p:sp>
        <p:nvSpPr>
          <p:cNvPr id="118816" name="Freeform 33"/>
          <p:cNvSpPr>
            <a:spLocks/>
          </p:cNvSpPr>
          <p:nvPr/>
        </p:nvSpPr>
        <p:spPr bwMode="auto">
          <a:xfrm>
            <a:off x="3495524" y="1762125"/>
            <a:ext cx="2558143" cy="1482328"/>
          </a:xfrm>
          <a:custGeom>
            <a:avLst/>
            <a:gdLst>
              <a:gd name="T0" fmla="*/ 0 w 2254"/>
              <a:gd name="T1" fmla="*/ 2147483647 h 1489"/>
              <a:gd name="T2" fmla="*/ 2147483647 w 2254"/>
              <a:gd name="T3" fmla="*/ 2147483647 h 1489"/>
              <a:gd name="T4" fmla="*/ 2147483647 w 2254"/>
              <a:gd name="T5" fmla="*/ 2147483647 h 1489"/>
              <a:gd name="T6" fmla="*/ 2147483647 w 2254"/>
              <a:gd name="T7" fmla="*/ 2147483647 h 1489"/>
              <a:gd name="T8" fmla="*/ 2147483647 w 2254"/>
              <a:gd name="T9" fmla="*/ 2147483647 h 1489"/>
              <a:gd name="T10" fmla="*/ 2147483647 w 2254"/>
              <a:gd name="T11" fmla="*/ 2147483647 h 1489"/>
              <a:gd name="T12" fmla="*/ 2147483647 w 2254"/>
              <a:gd name="T13" fmla="*/ 2147483647 h 1489"/>
              <a:gd name="T14" fmla="*/ 2147483647 w 2254"/>
              <a:gd name="T15" fmla="*/ 2147483647 h 1489"/>
              <a:gd name="T16" fmla="*/ 2147483647 w 2254"/>
              <a:gd name="T17" fmla="*/ 2147483647 h 1489"/>
              <a:gd name="T18" fmla="*/ 2147483647 w 2254"/>
              <a:gd name="T19" fmla="*/ 2147483647 h 1489"/>
              <a:gd name="T20" fmla="*/ 2147483647 w 2254"/>
              <a:gd name="T21" fmla="*/ 2147483647 h 1489"/>
              <a:gd name="T22" fmla="*/ 2147483647 w 2254"/>
              <a:gd name="T23" fmla="*/ 2147483647 h 1489"/>
              <a:gd name="T24" fmla="*/ 2147483647 w 2254"/>
              <a:gd name="T25" fmla="*/ 2147483647 h 1489"/>
              <a:gd name="T26" fmla="*/ 2147483647 w 2254"/>
              <a:gd name="T27" fmla="*/ 2147483647 h 1489"/>
              <a:gd name="T28" fmla="*/ 2147483647 w 2254"/>
              <a:gd name="T29" fmla="*/ 2147483647 h 1489"/>
              <a:gd name="T30" fmla="*/ 2147483647 w 2254"/>
              <a:gd name="T31" fmla="*/ 2147483647 h 1489"/>
              <a:gd name="T32" fmla="*/ 2147483647 w 2254"/>
              <a:gd name="T33" fmla="*/ 2147483647 h 1489"/>
              <a:gd name="T34" fmla="*/ 2147483647 w 2254"/>
              <a:gd name="T35" fmla="*/ 2147483647 h 1489"/>
              <a:gd name="T36" fmla="*/ 2147483647 w 2254"/>
              <a:gd name="T37" fmla="*/ 2147483647 h 1489"/>
              <a:gd name="T38" fmla="*/ 2147483647 w 2254"/>
              <a:gd name="T39" fmla="*/ 2147483647 h 1489"/>
              <a:gd name="T40" fmla="*/ 2147483647 w 2254"/>
              <a:gd name="T41" fmla="*/ 2147483647 h 1489"/>
              <a:gd name="T42" fmla="*/ 2147483647 w 2254"/>
              <a:gd name="T43" fmla="*/ 2147483647 h 1489"/>
              <a:gd name="T44" fmla="*/ 2147483647 w 2254"/>
              <a:gd name="T45" fmla="*/ 2147483647 h 1489"/>
              <a:gd name="T46" fmla="*/ 2147483647 w 2254"/>
              <a:gd name="T47" fmla="*/ 2147483647 h 1489"/>
              <a:gd name="T48" fmla="*/ 2147483647 w 2254"/>
              <a:gd name="T49" fmla="*/ 2147483647 h 1489"/>
              <a:gd name="T50" fmla="*/ 2147483647 w 2254"/>
              <a:gd name="T51" fmla="*/ 2147483647 h 1489"/>
              <a:gd name="T52" fmla="*/ 2147483647 w 2254"/>
              <a:gd name="T53" fmla="*/ 2147483647 h 1489"/>
              <a:gd name="T54" fmla="*/ 2147483647 w 2254"/>
              <a:gd name="T55" fmla="*/ 2147483647 h 1489"/>
              <a:gd name="T56" fmla="*/ 2147483647 w 2254"/>
              <a:gd name="T57" fmla="*/ 2147483647 h 1489"/>
              <a:gd name="T58" fmla="*/ 2147483647 w 2254"/>
              <a:gd name="T59" fmla="*/ 2147483647 h 1489"/>
              <a:gd name="T60" fmla="*/ 2147483647 w 2254"/>
              <a:gd name="T61" fmla="*/ 2147483647 h 1489"/>
              <a:gd name="T62" fmla="*/ 2147483647 w 2254"/>
              <a:gd name="T63" fmla="*/ 2147483647 h 1489"/>
              <a:gd name="T64" fmla="*/ 2147483647 w 2254"/>
              <a:gd name="T65" fmla="*/ 2147483647 h 1489"/>
              <a:gd name="T66" fmla="*/ 2147483647 w 2254"/>
              <a:gd name="T67" fmla="*/ 2147483647 h 1489"/>
              <a:gd name="T68" fmla="*/ 2147483647 w 2254"/>
              <a:gd name="T69" fmla="*/ 2147483647 h 1489"/>
              <a:gd name="T70" fmla="*/ 2147483647 w 2254"/>
              <a:gd name="T71" fmla="*/ 2147483647 h 1489"/>
              <a:gd name="T72" fmla="*/ 2147483647 w 2254"/>
              <a:gd name="T73" fmla="*/ 2147483647 h 1489"/>
              <a:gd name="T74" fmla="*/ 2147483647 w 2254"/>
              <a:gd name="T75" fmla="*/ 2147483647 h 1489"/>
              <a:gd name="T76" fmla="*/ 2147483647 w 2254"/>
              <a:gd name="T77" fmla="*/ 2147483647 h 1489"/>
              <a:gd name="T78" fmla="*/ 2147483647 w 2254"/>
              <a:gd name="T79" fmla="*/ 2147483647 h 1489"/>
              <a:gd name="T80" fmla="*/ 2147483647 w 2254"/>
              <a:gd name="T81" fmla="*/ 2147483647 h 148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254"/>
              <a:gd name="T124" fmla="*/ 0 h 1489"/>
              <a:gd name="T125" fmla="*/ 2254 w 2254"/>
              <a:gd name="T126" fmla="*/ 1489 h 1489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254" h="1489">
                <a:moveTo>
                  <a:pt x="0" y="964"/>
                </a:moveTo>
                <a:cubicBezTo>
                  <a:pt x="11" y="920"/>
                  <a:pt x="38" y="697"/>
                  <a:pt x="61" y="699"/>
                </a:cubicBezTo>
                <a:cubicBezTo>
                  <a:pt x="84" y="701"/>
                  <a:pt x="114" y="979"/>
                  <a:pt x="138" y="979"/>
                </a:cubicBezTo>
                <a:cubicBezTo>
                  <a:pt x="162" y="979"/>
                  <a:pt x="184" y="699"/>
                  <a:pt x="205" y="699"/>
                </a:cubicBezTo>
                <a:cubicBezTo>
                  <a:pt x="226" y="699"/>
                  <a:pt x="238" y="979"/>
                  <a:pt x="262" y="979"/>
                </a:cubicBezTo>
                <a:cubicBezTo>
                  <a:pt x="286" y="979"/>
                  <a:pt x="327" y="698"/>
                  <a:pt x="349" y="699"/>
                </a:cubicBezTo>
                <a:cubicBezTo>
                  <a:pt x="371" y="700"/>
                  <a:pt x="380" y="987"/>
                  <a:pt x="397" y="987"/>
                </a:cubicBezTo>
                <a:cubicBezTo>
                  <a:pt x="414" y="987"/>
                  <a:pt x="432" y="701"/>
                  <a:pt x="454" y="702"/>
                </a:cubicBezTo>
                <a:cubicBezTo>
                  <a:pt x="476" y="703"/>
                  <a:pt x="509" y="994"/>
                  <a:pt x="531" y="994"/>
                </a:cubicBezTo>
                <a:cubicBezTo>
                  <a:pt x="553" y="994"/>
                  <a:pt x="571" y="700"/>
                  <a:pt x="589" y="699"/>
                </a:cubicBezTo>
                <a:cubicBezTo>
                  <a:pt x="607" y="698"/>
                  <a:pt x="621" y="1003"/>
                  <a:pt x="637" y="987"/>
                </a:cubicBezTo>
                <a:cubicBezTo>
                  <a:pt x="653" y="971"/>
                  <a:pt x="669" y="587"/>
                  <a:pt x="685" y="603"/>
                </a:cubicBezTo>
                <a:cubicBezTo>
                  <a:pt x="701" y="619"/>
                  <a:pt x="717" y="1099"/>
                  <a:pt x="733" y="1083"/>
                </a:cubicBezTo>
                <a:cubicBezTo>
                  <a:pt x="749" y="1067"/>
                  <a:pt x="765" y="499"/>
                  <a:pt x="781" y="507"/>
                </a:cubicBezTo>
                <a:cubicBezTo>
                  <a:pt x="797" y="515"/>
                  <a:pt x="813" y="1147"/>
                  <a:pt x="829" y="1131"/>
                </a:cubicBezTo>
                <a:cubicBezTo>
                  <a:pt x="845" y="1115"/>
                  <a:pt x="863" y="392"/>
                  <a:pt x="877" y="411"/>
                </a:cubicBezTo>
                <a:cubicBezTo>
                  <a:pt x="891" y="430"/>
                  <a:pt x="899" y="1277"/>
                  <a:pt x="915" y="1248"/>
                </a:cubicBezTo>
                <a:cubicBezTo>
                  <a:pt x="931" y="1219"/>
                  <a:pt x="961" y="223"/>
                  <a:pt x="975" y="240"/>
                </a:cubicBezTo>
                <a:cubicBezTo>
                  <a:pt x="989" y="257"/>
                  <a:pt x="984" y="1367"/>
                  <a:pt x="1000" y="1348"/>
                </a:cubicBezTo>
                <a:cubicBezTo>
                  <a:pt x="1016" y="1329"/>
                  <a:pt x="1053" y="104"/>
                  <a:pt x="1073" y="124"/>
                </a:cubicBezTo>
                <a:cubicBezTo>
                  <a:pt x="1093" y="144"/>
                  <a:pt x="1102" y="1489"/>
                  <a:pt x="1123" y="1471"/>
                </a:cubicBezTo>
                <a:cubicBezTo>
                  <a:pt x="1144" y="1453"/>
                  <a:pt x="1166" y="34"/>
                  <a:pt x="1197" y="17"/>
                </a:cubicBezTo>
                <a:cubicBezTo>
                  <a:pt x="1228" y="0"/>
                  <a:pt x="1285" y="1347"/>
                  <a:pt x="1309" y="1371"/>
                </a:cubicBezTo>
                <a:cubicBezTo>
                  <a:pt x="1333" y="1395"/>
                  <a:pt x="1321" y="184"/>
                  <a:pt x="1339" y="160"/>
                </a:cubicBezTo>
                <a:cubicBezTo>
                  <a:pt x="1357" y="136"/>
                  <a:pt x="1391" y="1200"/>
                  <a:pt x="1415" y="1225"/>
                </a:cubicBezTo>
                <a:cubicBezTo>
                  <a:pt x="1439" y="1250"/>
                  <a:pt x="1456" y="333"/>
                  <a:pt x="1482" y="311"/>
                </a:cubicBezTo>
                <a:cubicBezTo>
                  <a:pt x="1508" y="289"/>
                  <a:pt x="1542" y="1053"/>
                  <a:pt x="1569" y="1094"/>
                </a:cubicBezTo>
                <a:cubicBezTo>
                  <a:pt x="1596" y="1135"/>
                  <a:pt x="1627" y="561"/>
                  <a:pt x="1645" y="555"/>
                </a:cubicBezTo>
                <a:cubicBezTo>
                  <a:pt x="1663" y="549"/>
                  <a:pt x="1661" y="1048"/>
                  <a:pt x="1677" y="1056"/>
                </a:cubicBezTo>
                <a:cubicBezTo>
                  <a:pt x="1693" y="1064"/>
                  <a:pt x="1724" y="604"/>
                  <a:pt x="1741" y="603"/>
                </a:cubicBezTo>
                <a:cubicBezTo>
                  <a:pt x="1758" y="602"/>
                  <a:pt x="1761" y="1048"/>
                  <a:pt x="1777" y="1048"/>
                </a:cubicBezTo>
                <a:cubicBezTo>
                  <a:pt x="1793" y="1048"/>
                  <a:pt x="1823" y="604"/>
                  <a:pt x="1837" y="603"/>
                </a:cubicBezTo>
                <a:cubicBezTo>
                  <a:pt x="1851" y="602"/>
                  <a:pt x="1846" y="1041"/>
                  <a:pt x="1862" y="1041"/>
                </a:cubicBezTo>
                <a:cubicBezTo>
                  <a:pt x="1878" y="1041"/>
                  <a:pt x="1918" y="603"/>
                  <a:pt x="1933" y="603"/>
                </a:cubicBezTo>
                <a:cubicBezTo>
                  <a:pt x="1948" y="603"/>
                  <a:pt x="1938" y="1043"/>
                  <a:pt x="1954" y="1041"/>
                </a:cubicBezTo>
                <a:cubicBezTo>
                  <a:pt x="1970" y="1039"/>
                  <a:pt x="2013" y="594"/>
                  <a:pt x="2031" y="594"/>
                </a:cubicBezTo>
                <a:cubicBezTo>
                  <a:pt x="2049" y="594"/>
                  <a:pt x="2046" y="1039"/>
                  <a:pt x="2062" y="1041"/>
                </a:cubicBezTo>
                <a:cubicBezTo>
                  <a:pt x="2078" y="1043"/>
                  <a:pt x="2111" y="602"/>
                  <a:pt x="2125" y="603"/>
                </a:cubicBezTo>
                <a:cubicBezTo>
                  <a:pt x="2139" y="604"/>
                  <a:pt x="2130" y="1048"/>
                  <a:pt x="2146" y="1048"/>
                </a:cubicBezTo>
                <a:cubicBezTo>
                  <a:pt x="2162" y="1048"/>
                  <a:pt x="2203" y="602"/>
                  <a:pt x="2221" y="603"/>
                </a:cubicBezTo>
                <a:cubicBezTo>
                  <a:pt x="2239" y="604"/>
                  <a:pt x="2247" y="962"/>
                  <a:pt x="2254" y="1056"/>
                </a:cubicBezTo>
              </a:path>
            </a:pathLst>
          </a:custGeom>
          <a:noFill/>
          <a:ln w="28575">
            <a:solidFill>
              <a:srgbClr val="FF6600">
                <a:alpha val="89018"/>
              </a:srgbClr>
            </a:solidFill>
            <a:round/>
            <a:headEnd/>
            <a:tailEnd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17" name="Line 35"/>
          <p:cNvSpPr>
            <a:spLocks noChangeShapeType="1"/>
          </p:cNvSpPr>
          <p:nvPr/>
        </p:nvSpPr>
        <p:spPr bwMode="auto">
          <a:xfrm>
            <a:off x="3442608" y="1882677"/>
            <a:ext cx="917726" cy="1324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18" name="Rectangle 36"/>
          <p:cNvSpPr>
            <a:spLocks noChangeArrowheads="1"/>
          </p:cNvSpPr>
          <p:nvPr/>
        </p:nvSpPr>
        <p:spPr bwMode="auto">
          <a:xfrm>
            <a:off x="2210405" y="1482328"/>
            <a:ext cx="1338036" cy="65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>
            <a:spAutoFit/>
          </a:bodyPr>
          <a:lstStyle/>
          <a:p>
            <a:pPr defTabSz="456459"/>
            <a:r>
              <a:rPr lang="en-US">
                <a:latin typeface="Calibri" pitchFamily="34" charset="0"/>
              </a:rPr>
              <a:t>Slow halo</a:t>
            </a:r>
          </a:p>
          <a:p>
            <a:pPr defTabSz="456459"/>
            <a:r>
              <a:rPr lang="en-US">
                <a:latin typeface="Calibri" pitchFamily="34" charset="0"/>
              </a:rPr>
              <a:t>formation</a:t>
            </a:r>
          </a:p>
        </p:txBody>
      </p:sp>
      <p:sp>
        <p:nvSpPr>
          <p:cNvPr id="118819" name="Rectangle 42"/>
          <p:cNvSpPr>
            <a:spLocks noChangeArrowheads="1"/>
          </p:cNvSpPr>
          <p:nvPr/>
        </p:nvSpPr>
        <p:spPr bwMode="auto">
          <a:xfrm>
            <a:off x="954012" y="1327547"/>
            <a:ext cx="530678" cy="241101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defTabSz="456459"/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8820" name="Rectangle 43"/>
          <p:cNvSpPr>
            <a:spLocks noChangeArrowheads="1"/>
          </p:cNvSpPr>
          <p:nvPr/>
        </p:nvSpPr>
        <p:spPr bwMode="auto">
          <a:xfrm>
            <a:off x="8332108" y="1327547"/>
            <a:ext cx="526143" cy="241101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defTabSz="456459"/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8821" name="TextBox 41"/>
          <p:cNvSpPr txBox="1">
            <a:spLocks noChangeArrowheads="1"/>
          </p:cNvSpPr>
          <p:nvPr/>
        </p:nvSpPr>
        <p:spPr bwMode="auto">
          <a:xfrm>
            <a:off x="6578299" y="1544836"/>
            <a:ext cx="1971559" cy="929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456459"/>
            <a:r>
              <a:rPr lang="en-US">
                <a:latin typeface="Calibri" pitchFamily="34" charset="0"/>
              </a:rPr>
              <a:t>If halo is too large  </a:t>
            </a:r>
          </a:p>
          <a:p>
            <a:pPr defTabSz="456459"/>
            <a:r>
              <a:rPr lang="en-US" b="1" i="1">
                <a:latin typeface="Calibri" pitchFamily="34" charset="0"/>
              </a:rPr>
              <a:t>slow </a:t>
            </a:r>
            <a:r>
              <a:rPr lang="en-US">
                <a:latin typeface="Calibri" pitchFamily="34" charset="0"/>
              </a:rPr>
              <a:t>beam loss </a:t>
            </a:r>
          </a:p>
          <a:p>
            <a:pPr defTabSz="456459"/>
            <a:r>
              <a:rPr lang="en-US">
                <a:latin typeface="Calibri" pitchFamily="34" charset="0"/>
              </a:rPr>
              <a:t>take place</a:t>
            </a:r>
          </a:p>
        </p:txBody>
      </p:sp>
      <p:sp>
        <p:nvSpPr>
          <p:cNvPr id="118822" name="Line 7"/>
          <p:cNvSpPr>
            <a:spLocks noChangeShapeType="1"/>
          </p:cNvSpPr>
          <p:nvPr/>
        </p:nvSpPr>
        <p:spPr bwMode="auto">
          <a:xfrm flipV="1">
            <a:off x="1161143" y="2594075"/>
            <a:ext cx="7434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23" name="Line 35"/>
          <p:cNvSpPr>
            <a:spLocks noChangeShapeType="1"/>
          </p:cNvSpPr>
          <p:nvPr/>
        </p:nvSpPr>
        <p:spPr bwMode="auto">
          <a:xfrm flipH="1">
            <a:off x="4949976" y="1762125"/>
            <a:ext cx="154365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86487" tIns="43243" rIns="86487" bIns="43243" anchor="ctr"/>
          <a:lstStyle/>
          <a:p>
            <a:endParaRPr lang="de-DE"/>
          </a:p>
        </p:txBody>
      </p:sp>
      <p:sp>
        <p:nvSpPr>
          <p:cNvPr id="118824" name="Left-Right Arrow 45"/>
          <p:cNvSpPr>
            <a:spLocks noChangeArrowheads="1"/>
          </p:cNvSpPr>
          <p:nvPr/>
        </p:nvSpPr>
        <p:spPr bwMode="auto">
          <a:xfrm rot="2841574">
            <a:off x="3177693" y="3259855"/>
            <a:ext cx="1768078" cy="219227"/>
          </a:xfrm>
          <a:prstGeom prst="leftRightArrow">
            <a:avLst>
              <a:gd name="adj1" fmla="val 50000"/>
              <a:gd name="adj2" fmla="val 55190"/>
            </a:avLst>
          </a:prstGeom>
          <a:solidFill>
            <a:srgbClr val="A6A6A6">
              <a:alpha val="58823"/>
            </a:srgbClr>
          </a:solidFill>
          <a:ln w="9525" algn="ctr">
            <a:noFill/>
            <a:miter lim="800000"/>
            <a:headEnd/>
            <a:tailEnd/>
          </a:ln>
        </p:spPr>
        <p:txBody>
          <a:bodyPr rot="10800000" vert="eaVert" lIns="91425" tIns="45713" rIns="91425" bIns="45713" anchor="ctr"/>
          <a:lstStyle/>
          <a:p>
            <a:pPr algn="ctr" defTabSz="456459"/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8825" name="Left-Right Arrow 46"/>
          <p:cNvSpPr>
            <a:spLocks noChangeArrowheads="1"/>
          </p:cNvSpPr>
          <p:nvPr/>
        </p:nvSpPr>
        <p:spPr bwMode="auto">
          <a:xfrm rot="7755525">
            <a:off x="4606786" y="3338157"/>
            <a:ext cx="1906488" cy="198060"/>
          </a:xfrm>
          <a:prstGeom prst="leftRightArrow">
            <a:avLst>
              <a:gd name="adj1" fmla="val 50000"/>
              <a:gd name="adj2" fmla="val 55231"/>
            </a:avLst>
          </a:prstGeom>
          <a:solidFill>
            <a:srgbClr val="A6A6A6">
              <a:alpha val="58823"/>
            </a:srgbClr>
          </a:solidFill>
          <a:ln w="9525" algn="ctr">
            <a:noFill/>
            <a:miter lim="800000"/>
            <a:headEnd/>
            <a:tailEnd/>
          </a:ln>
        </p:spPr>
        <p:txBody>
          <a:bodyPr rot="10800000" vert="eaVert" lIns="91425" tIns="45713" rIns="91425" bIns="45713" anchor="ctr"/>
          <a:lstStyle/>
          <a:p>
            <a:pPr algn="ctr" defTabSz="456459"/>
            <a:endParaRPr lang="de-DE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4221238" y="2519662"/>
            <a:ext cx="54429" cy="1787425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4744357" y="2628305"/>
            <a:ext cx="780143" cy="1788914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828" name="TextBox 53"/>
          <p:cNvSpPr txBox="1">
            <a:spLocks noChangeArrowheads="1"/>
          </p:cNvSpPr>
          <p:nvPr/>
        </p:nvSpPr>
        <p:spPr bwMode="auto">
          <a:xfrm>
            <a:off x="1501322" y="1084958"/>
            <a:ext cx="597586" cy="3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456459"/>
            <a:r>
              <a:rPr lang="en-US">
                <a:latin typeface="Calibri" pitchFamily="34" charset="0"/>
              </a:rPr>
              <a:t>Pipe</a:t>
            </a:r>
          </a:p>
        </p:txBody>
      </p:sp>
      <p:sp>
        <p:nvSpPr>
          <p:cNvPr id="118829" name="TextBox 54"/>
          <p:cNvSpPr txBox="1">
            <a:spLocks noChangeArrowheads="1"/>
          </p:cNvSpPr>
          <p:nvPr/>
        </p:nvSpPr>
        <p:spPr bwMode="auto">
          <a:xfrm>
            <a:off x="8022167" y="2268142"/>
            <a:ext cx="276239" cy="3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5" tIns="45713" rIns="91425" bIns="45713">
            <a:spAutoFit/>
          </a:bodyPr>
          <a:lstStyle/>
          <a:p>
            <a:pPr defTabSz="456459"/>
            <a:r>
              <a:rPr lang="en-US">
                <a:latin typeface="Calibri" pitchFamily="34" charset="0"/>
              </a:rPr>
              <a:t>z</a:t>
            </a:r>
          </a:p>
        </p:txBody>
      </p:sp>
      <p:pic>
        <p:nvPicPr>
          <p:cNvPr id="118830" name="Picture 44"/>
          <p:cNvPicPr>
            <a:picLocks noChangeAspect="1" noChangeArrowheads="1"/>
          </p:cNvPicPr>
          <p:nvPr/>
        </p:nvPicPr>
        <p:blipFill>
          <a:blip r:embed="rId2"/>
          <a:srcRect l="-1378" r="1042"/>
          <a:stretch>
            <a:fillRect/>
          </a:stretch>
        </p:blipFill>
        <p:spPr bwMode="auto">
          <a:xfrm>
            <a:off x="139734" y="3140968"/>
            <a:ext cx="2992106" cy="24067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feld 43"/>
              <p:cNvSpPr txBox="1"/>
              <p:nvPr/>
            </p:nvSpPr>
            <p:spPr>
              <a:xfrm>
                <a:off x="7302348" y="5489573"/>
                <a:ext cx="1385058" cy="707886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de-DE" sz="2000" b="0" i="0" smtClean="0">
                          <a:latin typeface="Cambria Math"/>
                        </a:rPr>
                        <m:t>Δ</m:t>
                      </m:r>
                      <m:r>
                        <a:rPr lang="de-DE" sz="2000" b="0" i="1" smtClean="0">
                          <a:latin typeface="Cambria Math"/>
                        </a:rPr>
                        <m:t>𝑄</m:t>
                      </m:r>
                      <m:r>
                        <a:rPr lang="de-DE" sz="2000" b="0" i="1" smtClean="0">
                          <a:latin typeface="Cambria Math"/>
                          <a:ea typeface="Cambria Math"/>
                        </a:rPr>
                        <m:t>∝</m:t>
                      </m:r>
                      <m:f>
                        <m:fPr>
                          <m:ctrlPr>
                            <a:rPr lang="de-DE" sz="20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𝐴</m:t>
                          </m:r>
                        </m:den>
                      </m:f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44" name="Textfeld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2348" y="5489573"/>
                <a:ext cx="1385058" cy="70788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 Box 9"/>
          <p:cNvSpPr txBox="1">
            <a:spLocks noChangeArrowheads="1"/>
          </p:cNvSpPr>
          <p:nvPr/>
        </p:nvSpPr>
        <p:spPr bwMode="auto">
          <a:xfrm>
            <a:off x="732579" y="5715928"/>
            <a:ext cx="2815862" cy="65622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2945" tIns="41473" rIns="82945" bIns="41473" anchor="ctr">
            <a:spAutoFit/>
          </a:bodyPr>
          <a:lstStyle>
            <a:defPPr>
              <a:defRPr lang="en-GB"/>
            </a:defPPr>
            <a:lvl1pPr marL="0" indent="0" algn="ctr" eaLnBrk="1">
              <a:lnSpc>
                <a:spcPct val="93000"/>
              </a:lnSpc>
              <a:buClr>
                <a:schemeClr val="tx1"/>
              </a:buClr>
              <a:buSzPct val="100000"/>
              <a:buFont typeface="Wingdings" pitchFamily="2" charset="2"/>
              <a:buNone/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Resonance compensation system</a:t>
            </a:r>
            <a:endParaRPr lang="en-US" dirty="0"/>
          </a:p>
        </p:txBody>
      </p:sp>
      <p:sp>
        <p:nvSpPr>
          <p:cNvPr id="46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 rot="16200000">
            <a:off x="-576705" y="5392614"/>
            <a:ext cx="156966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G</a:t>
            </a:r>
            <a:r>
              <a:rPr lang="de-DE" dirty="0" smtClean="0"/>
              <a:t>. Franchetti</a:t>
            </a:r>
          </a:p>
        </p:txBody>
      </p:sp>
    </p:spTree>
    <p:extLst>
      <p:ext uri="{BB962C8B-B14F-4D97-AF65-F5344CB8AC3E}">
        <p14:creationId xmlns:p14="http://schemas.microsoft.com/office/powerpoint/2010/main" val="206082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20" name="Rectangle 4"/>
          <p:cNvSpPr>
            <a:spLocks noGrp="1" noChangeArrowheads="1"/>
          </p:cNvSpPr>
          <p:nvPr>
            <p:ph type="title"/>
          </p:nvPr>
        </p:nvSpPr>
        <p:spPr/>
        <p:txBody>
          <a:bodyPr vert="horz" lIns="91440" tIns="45720" rIns="91440" bIns="45720" rtlCol="0" anchor="b" anchorCtr="0">
            <a:normAutofit fontScale="90000"/>
          </a:bodyPr>
          <a:lstStyle/>
          <a:p>
            <a:r>
              <a:rPr lang="en-US" altLang="de-DE" dirty="0"/>
              <a:t>Charge state stripper for intense heavy ion </a:t>
            </a:r>
            <a:r>
              <a:rPr lang="en-US" altLang="de-DE" dirty="0" smtClean="0"/>
              <a:t>beams</a:t>
            </a:r>
            <a:endParaRPr lang="en-US" altLang="de-DE" dirty="0"/>
          </a:p>
        </p:txBody>
      </p:sp>
      <p:sp>
        <p:nvSpPr>
          <p:cNvPr id="751630" name="Text Box 14"/>
          <p:cNvSpPr txBox="1">
            <a:spLocks noChangeArrowheads="1"/>
          </p:cNvSpPr>
          <p:nvPr/>
        </p:nvSpPr>
        <p:spPr bwMode="auto">
          <a:xfrm>
            <a:off x="215013" y="1268760"/>
            <a:ext cx="4573011" cy="2197525"/>
          </a:xfrm>
          <a:prstGeom prst="rect">
            <a:avLst/>
          </a:prstGeom>
          <a:solidFill>
            <a:schemeClr val="bg1"/>
          </a:solidFill>
          <a:extLst/>
        </p:spPr>
        <p:txBody>
          <a:bodyPr lIns="36000" tIns="36000" rIns="36000" bIns="36000">
            <a:normAutofit/>
          </a:bodyPr>
          <a:lstStyle>
            <a:defPPr>
              <a:defRPr lang="de-DE"/>
            </a:defPPr>
            <a:lvl1pPr marL="342900" indent="-2476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42925" lvl="1" indent="-277813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</a:lstStyle>
          <a:p>
            <a:pPr marL="95250" indent="0">
              <a:buNone/>
            </a:pPr>
            <a:r>
              <a:rPr lang="en-GB" altLang="de-DE" sz="2000" dirty="0" smtClean="0"/>
              <a:t>Pulsed gas </a:t>
            </a:r>
            <a:r>
              <a:rPr lang="en-GB" altLang="de-DE" sz="2000" dirty="0"/>
              <a:t>stripper</a:t>
            </a:r>
            <a:endParaRPr lang="en-GB" altLang="de-DE" dirty="0"/>
          </a:p>
          <a:p>
            <a:r>
              <a:rPr lang="en-GB" altLang="de-DE" dirty="0" smtClean="0"/>
              <a:t>High </a:t>
            </a:r>
            <a:r>
              <a:rPr lang="en-GB" altLang="de-DE" dirty="0"/>
              <a:t>intensity </a:t>
            </a:r>
            <a:r>
              <a:rPr lang="en-GB" altLang="de-DE" dirty="0" smtClean="0"/>
              <a:t>capabilities</a:t>
            </a:r>
            <a:endParaRPr lang="en-GB" altLang="de-DE" dirty="0"/>
          </a:p>
          <a:p>
            <a:r>
              <a:rPr lang="en-GB" altLang="de-DE" dirty="0"/>
              <a:t>Higher gas pressure </a:t>
            </a:r>
            <a:r>
              <a:rPr lang="en-GB" altLang="de-DE" dirty="0">
                <a:sym typeface="Wingdings" panose="05000000000000000000" pitchFamily="2" charset="2"/>
              </a:rPr>
              <a:t> pulsed gas valve (120 bar H</a:t>
            </a:r>
            <a:r>
              <a:rPr lang="en-GB" altLang="de-DE" baseline="-25000" dirty="0">
                <a:sym typeface="Wingdings" panose="05000000000000000000" pitchFamily="2" charset="2"/>
              </a:rPr>
              <a:t>2</a:t>
            </a:r>
            <a:r>
              <a:rPr lang="en-GB" altLang="de-DE" dirty="0">
                <a:sym typeface="Wingdings" panose="05000000000000000000" pitchFamily="2" charset="2"/>
              </a:rPr>
              <a:t> reached</a:t>
            </a:r>
            <a:r>
              <a:rPr lang="en-GB" altLang="de-DE" dirty="0" smtClean="0">
                <a:sym typeface="Wingdings" panose="05000000000000000000" pitchFamily="2" charset="2"/>
              </a:rPr>
              <a:t>)</a:t>
            </a:r>
            <a:br>
              <a:rPr lang="en-GB" altLang="de-DE" dirty="0" smtClean="0">
                <a:sym typeface="Wingdings" panose="05000000000000000000" pitchFamily="2" charset="2"/>
              </a:rPr>
            </a:br>
            <a:r>
              <a:rPr lang="en-GB" altLang="de-DE" dirty="0" smtClean="0">
                <a:sym typeface="Wingdings" panose="05000000000000000000" pitchFamily="2" charset="2"/>
              </a:rPr>
              <a:t> higher charge state, higher efficiency</a:t>
            </a:r>
          </a:p>
          <a:p>
            <a:r>
              <a:rPr lang="en-GB" altLang="de-DE" dirty="0" smtClean="0">
                <a:sym typeface="Wingdings" panose="05000000000000000000" pitchFamily="2" charset="2"/>
              </a:rPr>
              <a:t>85% of design brilliance reached</a:t>
            </a:r>
            <a:endParaRPr lang="en-GB" altLang="de-DE" dirty="0">
              <a:sym typeface="Wingdings" panose="05000000000000000000" pitchFamily="2" charset="2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304"/>
          <a:stretch/>
        </p:blipFill>
        <p:spPr bwMode="auto">
          <a:xfrm>
            <a:off x="510482" y="3573016"/>
            <a:ext cx="3413446" cy="293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5" name="Bild 7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429651" y="3429000"/>
            <a:ext cx="4070341" cy="3128970"/>
          </a:xfrm>
          <a:prstGeom prst="rect">
            <a:avLst/>
          </a:prstGeom>
          <a:ln>
            <a:noFill/>
          </a:ln>
        </p:spPr>
      </p:pic>
      <p:sp>
        <p:nvSpPr>
          <p:cNvPr id="16" name="Textfeld 15"/>
          <p:cNvSpPr txBox="1"/>
          <p:nvPr/>
        </p:nvSpPr>
        <p:spPr>
          <a:xfrm rot="16200000">
            <a:off x="-447682" y="5542839"/>
            <a:ext cx="137319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P</a:t>
            </a:r>
            <a:r>
              <a:rPr lang="de-DE" dirty="0" smtClean="0"/>
              <a:t>. Scharrer</a:t>
            </a:r>
          </a:p>
        </p:txBody>
      </p:sp>
      <p:pic>
        <p:nvPicPr>
          <p:cNvPr id="17" name="Picture 3" descr="Q:\Dissertation\Conferences\HIAT 2015\Vortrag\Bilder\new_setup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197" y="1237041"/>
            <a:ext cx="3543416" cy="435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788024" y="5589240"/>
            <a:ext cx="4105901" cy="952334"/>
          </a:xfrm>
          <a:prstGeom prst="rect">
            <a:avLst/>
          </a:prstGeom>
          <a:solidFill>
            <a:schemeClr val="bg1"/>
          </a:solidFill>
          <a:extLst/>
        </p:spPr>
        <p:txBody>
          <a:bodyPr lIns="36000" tIns="36000" rIns="36000" bIns="36000">
            <a:normAutofit/>
          </a:bodyPr>
          <a:lstStyle>
            <a:defPPr>
              <a:defRPr lang="de-DE"/>
            </a:defPPr>
            <a:lvl1pPr marL="342900" indent="-24765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panose="05000000000000000000" pitchFamily="2" charset="2"/>
              <a:buChar char="§"/>
              <a:defRPr sz="18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42925" lvl="1" indent="-277813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</a:lstStyle>
          <a:p>
            <a:r>
              <a:rPr lang="en-GB" altLang="de-DE" sz="1600" dirty="0" smtClean="0">
                <a:sym typeface="Wingdings" panose="05000000000000000000" pitchFamily="2" charset="2"/>
              </a:rPr>
              <a:t>9.5 mA U</a:t>
            </a:r>
            <a:r>
              <a:rPr lang="en-GB" altLang="de-DE" sz="1600" baseline="30000" dirty="0" smtClean="0">
                <a:sym typeface="Wingdings" panose="05000000000000000000" pitchFamily="2" charset="2"/>
              </a:rPr>
              <a:t>29+</a:t>
            </a:r>
            <a:r>
              <a:rPr lang="en-GB" altLang="de-DE" sz="1600" dirty="0" smtClean="0">
                <a:sym typeface="Wingdings" panose="05000000000000000000" pitchFamily="2" charset="2"/>
              </a:rPr>
              <a:t>,pulse current  new record</a:t>
            </a:r>
          </a:p>
          <a:p>
            <a:r>
              <a:rPr lang="en-GB" altLang="de-DE" sz="1600" dirty="0" smtClean="0">
                <a:sym typeface="Wingdings" panose="05000000000000000000" pitchFamily="2" charset="2"/>
              </a:rPr>
              <a:t>Temporary setup to be integrated into routine operation</a:t>
            </a:r>
            <a:endParaRPr lang="en-GB" altLang="de-DE" sz="16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7835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Q:\BeamDyn\Dynamics_4d\ExpPrep\Figs\EmTEx_20140604\03_04061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516" y="3549573"/>
            <a:ext cx="8385020" cy="271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Emittance transfer: Beam tailored for optimum injection into the synchrotron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2" t="22363" r="22704" b="9210"/>
          <a:stretch/>
        </p:blipFill>
        <p:spPr bwMode="auto">
          <a:xfrm>
            <a:off x="184935" y="3416691"/>
            <a:ext cx="4115896" cy="29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8</a:t>
            </a:fld>
            <a:endParaRPr lang="de-DE" dirty="0"/>
          </a:p>
        </p:txBody>
      </p:sp>
      <p:grpSp>
        <p:nvGrpSpPr>
          <p:cNvPr id="8" name="Group 8"/>
          <p:cNvGrpSpPr/>
          <p:nvPr/>
        </p:nvGrpSpPr>
        <p:grpSpPr>
          <a:xfrm>
            <a:off x="4298921" y="3378415"/>
            <a:ext cx="3254883" cy="3203360"/>
            <a:chOff x="323528" y="1052736"/>
            <a:chExt cx="6279219" cy="52565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52736"/>
              <a:ext cx="6279219" cy="5256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4"/>
            <p:cNvSpPr txBox="1"/>
            <p:nvPr/>
          </p:nvSpPr>
          <p:spPr>
            <a:xfrm>
              <a:off x="4179290" y="1486392"/>
              <a:ext cx="2423457" cy="695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200" b="1" dirty="0" err="1" smtClean="0"/>
                <a:t>current</a:t>
              </a:r>
              <a:r>
                <a:rPr lang="it-IT" sz="1200" b="1" dirty="0" smtClean="0"/>
                <a:t> in </a:t>
              </a:r>
              <a:r>
                <a:rPr lang="it-IT" sz="1200" b="1" dirty="0" err="1" smtClean="0"/>
                <a:t>synchrotron</a:t>
              </a:r>
              <a:r>
                <a:rPr lang="it-IT" sz="1200" b="1" dirty="0" smtClean="0"/>
                <a:t> I</a:t>
              </a:r>
              <a:endParaRPr lang="de-DE" sz="1200" b="1" dirty="0"/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3029330" y="4694224"/>
              <a:ext cx="2744785" cy="6950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200" b="1" dirty="0" err="1" smtClean="0"/>
                <a:t>current</a:t>
              </a:r>
              <a:r>
                <a:rPr lang="it-IT" sz="1200" b="1" dirty="0" smtClean="0"/>
                <a:t> in transfer </a:t>
              </a:r>
              <a:r>
                <a:rPr lang="it-IT" sz="1200" b="1" dirty="0" err="1" smtClean="0"/>
                <a:t>channel</a:t>
              </a:r>
              <a:r>
                <a:rPr lang="it-IT" sz="1200" b="1" dirty="0" smtClean="0"/>
                <a:t> I</a:t>
              </a:r>
              <a:r>
                <a:rPr lang="it-IT" sz="1200" b="1" baseline="-25000" dirty="0" smtClean="0"/>
                <a:t>0</a:t>
              </a:r>
              <a:endParaRPr lang="de-DE" sz="1200" b="1" baseline="-25000" dirty="0"/>
            </a:p>
          </p:txBody>
        </p:sp>
        <p:sp>
          <p:nvSpPr>
            <p:cNvPr id="13" name="TextBox 7"/>
            <p:cNvSpPr txBox="1"/>
            <p:nvPr/>
          </p:nvSpPr>
          <p:spPr>
            <a:xfrm>
              <a:off x="1204315" y="2789630"/>
              <a:ext cx="1825016" cy="139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 Unicode MS" pitchFamily="34" charset="-128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it-IT" sz="1200" b="1" dirty="0" err="1" smtClean="0">
                  <a:solidFill>
                    <a:srgbClr val="FF0000"/>
                  </a:solidFill>
                </a:rPr>
                <a:t>B</a:t>
              </a:r>
              <a:r>
                <a:rPr lang="it-IT" sz="1200" b="1" baseline="-25000" dirty="0" err="1" smtClean="0">
                  <a:solidFill>
                    <a:srgbClr val="FF0000"/>
                  </a:solidFill>
                </a:rPr>
                <a:t>sol</a:t>
              </a:r>
              <a:r>
                <a:rPr lang="it-IT" sz="1200" b="1" dirty="0" smtClean="0">
                  <a:solidFill>
                    <a:srgbClr val="FF0000"/>
                  </a:solidFill>
                </a:rPr>
                <a:t> = 0.9 T</a:t>
              </a:r>
            </a:p>
            <a:p>
              <a:pPr>
                <a:lnSpc>
                  <a:spcPct val="150000"/>
                </a:lnSpc>
              </a:pPr>
              <a:r>
                <a:rPr lang="it-IT" sz="1200" b="1" dirty="0" err="1" smtClean="0">
                  <a:solidFill>
                    <a:srgbClr val="0000FF"/>
                  </a:solidFill>
                </a:rPr>
                <a:t>B</a:t>
              </a:r>
              <a:r>
                <a:rPr lang="it-IT" sz="1200" b="1" baseline="-25000" dirty="0" err="1" smtClean="0">
                  <a:solidFill>
                    <a:srgbClr val="0000FF"/>
                  </a:solidFill>
                </a:rPr>
                <a:t>sol</a:t>
              </a:r>
              <a:r>
                <a:rPr lang="it-IT" sz="1200" b="1" dirty="0" smtClean="0">
                  <a:solidFill>
                    <a:srgbClr val="0000FF"/>
                  </a:solidFill>
                </a:rPr>
                <a:t> = 0.4 T</a:t>
              </a:r>
            </a:p>
            <a:p>
              <a:pPr>
                <a:lnSpc>
                  <a:spcPct val="150000"/>
                </a:lnSpc>
              </a:pPr>
              <a:r>
                <a:rPr lang="it-IT" sz="1200" b="1" dirty="0" err="1" smtClean="0">
                  <a:solidFill>
                    <a:srgbClr val="008000"/>
                  </a:solidFill>
                </a:rPr>
                <a:t>B</a:t>
              </a:r>
              <a:r>
                <a:rPr lang="it-IT" sz="1200" b="1" baseline="-25000" dirty="0" err="1" smtClean="0">
                  <a:solidFill>
                    <a:srgbClr val="008000"/>
                  </a:solidFill>
                </a:rPr>
                <a:t>sol</a:t>
              </a:r>
              <a:r>
                <a:rPr lang="it-IT" sz="1200" b="1" dirty="0" smtClean="0">
                  <a:solidFill>
                    <a:srgbClr val="008000"/>
                  </a:solidFill>
                </a:rPr>
                <a:t> = 0.0T</a:t>
              </a:r>
              <a:endParaRPr lang="de-DE" sz="1200" b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174014" y="6205954"/>
            <a:ext cx="941283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C. Xiao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09" y="1392325"/>
            <a:ext cx="4027287" cy="174864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92935"/>
            <a:ext cx="4932547" cy="18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7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7504" y="1340768"/>
            <a:ext cx="4086901" cy="5200771"/>
          </a:xfrm>
          <a:prstGeom prst="rect">
            <a:avLst/>
          </a:prstGeom>
          <a:solidFill>
            <a:schemeClr val="bg1"/>
          </a:solidFill>
        </p:spPr>
        <p:txBody>
          <a:bodyPr lIns="36000" tIns="36000" rIns="36000" bIns="36000">
            <a:normAutofit/>
          </a:bodyPr>
          <a:lstStyle>
            <a:defPPr>
              <a:defRPr lang="de-DE"/>
            </a:defPPr>
            <a:lvl1pPr marL="342900" indent="-342900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Arial" panose="020B0604020202020204" pitchFamily="34" charset="0"/>
              <a:buChar char="•"/>
              <a:defRPr sz="2100">
                <a:solidFill>
                  <a:srgbClr val="333333"/>
                </a:solidFill>
                <a:latin typeface="Arial"/>
                <a:cs typeface="Arial"/>
              </a:defRPr>
            </a:lvl1pPr>
            <a:lvl2pPr marL="542925" lvl="1" indent="-277813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Font typeface="Wingdings" charset="2"/>
              <a:buChar char="§"/>
              <a:defRPr sz="1600">
                <a:solidFill>
                  <a:srgbClr val="333333"/>
                </a:solidFill>
                <a:latin typeface="Arial"/>
                <a:cs typeface="Arial"/>
              </a:defRPr>
            </a:lvl2pPr>
          </a:lstStyle>
          <a:p>
            <a:pPr marL="0" indent="0">
              <a:buNone/>
            </a:pPr>
            <a:r>
              <a:rPr lang="en-GB" sz="2000" dirty="0"/>
              <a:t>In order to fulfil the user requirements, SIS100 provides:</a:t>
            </a:r>
          </a:p>
          <a:p>
            <a:endParaRPr lang="en-GB" sz="2000" dirty="0"/>
          </a:p>
          <a:p>
            <a:r>
              <a:rPr lang="en-GB" sz="2000" dirty="0"/>
              <a:t>high energetic beams of all ion species from Proton to Uranium</a:t>
            </a:r>
          </a:p>
          <a:p>
            <a:r>
              <a:rPr lang="en-GB" sz="2000" dirty="0"/>
              <a:t>beams of highest intensities per cycle and in average</a:t>
            </a:r>
          </a:p>
          <a:p>
            <a:r>
              <a:rPr lang="en-GB" sz="2000" dirty="0"/>
              <a:t>beams of various time structures (single bunches, compressed bunches, bunch trains, long spills) </a:t>
            </a:r>
          </a:p>
          <a:p>
            <a:r>
              <a:rPr lang="en-GB" sz="2000" dirty="0"/>
              <a:t>high flexibility in all settings from cycle to cycle which enables parallel operation of several experiments</a:t>
            </a:r>
          </a:p>
        </p:txBody>
      </p:sp>
      <p:grpSp>
        <p:nvGrpSpPr>
          <p:cNvPr id="5" name="Gruppieren 4"/>
          <p:cNvGrpSpPr/>
          <p:nvPr/>
        </p:nvGrpSpPr>
        <p:grpSpPr>
          <a:xfrm>
            <a:off x="4139952" y="1492036"/>
            <a:ext cx="4824536" cy="4889292"/>
            <a:chOff x="1019175" y="9410700"/>
            <a:chExt cx="11612563" cy="12258996"/>
          </a:xfrm>
        </p:grpSpPr>
        <p:pic>
          <p:nvPicPr>
            <p:cNvPr id="6" name="Picture 107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1" r="12656"/>
            <a:stretch>
              <a:fillRect/>
            </a:stretch>
          </p:blipFill>
          <p:spPr bwMode="auto">
            <a:xfrm>
              <a:off x="1854200" y="9818688"/>
              <a:ext cx="10777538" cy="10650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1"/>
            <p:cNvSpPr txBox="1">
              <a:spLocks noChangeArrowheads="1"/>
            </p:cNvSpPr>
            <p:nvPr/>
          </p:nvSpPr>
          <p:spPr bwMode="auto">
            <a:xfrm rot="20567337">
              <a:off x="4736828" y="11440175"/>
              <a:ext cx="2734205" cy="77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Acceleration</a:t>
              </a:r>
            </a:p>
          </p:txBody>
        </p:sp>
        <p:sp>
          <p:nvSpPr>
            <p:cNvPr id="8" name="Textfeld 45"/>
            <p:cNvSpPr txBox="1">
              <a:spLocks noChangeArrowheads="1"/>
            </p:cNvSpPr>
            <p:nvPr/>
          </p:nvSpPr>
          <p:spPr bwMode="auto">
            <a:xfrm rot="2431423">
              <a:off x="8107883" y="12141849"/>
              <a:ext cx="2734205" cy="77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Acceleration</a:t>
              </a:r>
            </a:p>
          </p:txBody>
        </p:sp>
        <p:sp>
          <p:nvSpPr>
            <p:cNvPr id="9" name="Textfeld 46"/>
            <p:cNvSpPr txBox="1">
              <a:spLocks noChangeArrowheads="1"/>
            </p:cNvSpPr>
            <p:nvPr/>
          </p:nvSpPr>
          <p:spPr bwMode="auto">
            <a:xfrm rot="16887537">
              <a:off x="8405142" y="15133416"/>
              <a:ext cx="3654166" cy="1232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Transfer</a:t>
              </a:r>
            </a:p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SIS100 </a:t>
              </a:r>
              <a:r>
                <a:rPr lang="en-GB" altLang="de-DE" sz="900">
                  <a:latin typeface="Arial" charset="0"/>
                  <a:cs typeface="Arial" charset="0"/>
                  <a:sym typeface="Wingdings" pitchFamily="2" charset="2"/>
                </a:rPr>
                <a:t></a:t>
              </a:r>
              <a:r>
                <a:rPr lang="en-GB" altLang="de-DE" sz="900">
                  <a:latin typeface="Arial" charset="0"/>
                  <a:cs typeface="Arial" charset="0"/>
                </a:rPr>
                <a:t> SIS300</a:t>
              </a:r>
            </a:p>
          </p:txBody>
        </p:sp>
        <p:sp>
          <p:nvSpPr>
            <p:cNvPr id="10" name="Textfeld 47"/>
            <p:cNvSpPr txBox="1">
              <a:spLocks noChangeArrowheads="1"/>
            </p:cNvSpPr>
            <p:nvPr/>
          </p:nvSpPr>
          <p:spPr bwMode="auto">
            <a:xfrm rot="20458232">
              <a:off x="7862054" y="19244245"/>
              <a:ext cx="2541656" cy="123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GB" altLang="de-DE" sz="900">
                  <a:latin typeface="Calibri" pitchFamily="34" charset="0"/>
                  <a:cs typeface="Arial" charset="0"/>
                </a:rPr>
                <a:t>→ </a:t>
              </a:r>
              <a:r>
                <a:rPr lang="en-GB" altLang="de-DE" sz="900">
                  <a:latin typeface="Arial" charset="0"/>
                  <a:cs typeface="Arial" charset="0"/>
                </a:rPr>
                <a:t>Injection</a:t>
              </a:r>
            </a:p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from SIS18</a:t>
              </a:r>
            </a:p>
          </p:txBody>
        </p:sp>
        <p:sp>
          <p:nvSpPr>
            <p:cNvPr id="11" name="Textfeld 48"/>
            <p:cNvSpPr txBox="1">
              <a:spLocks noChangeArrowheads="1"/>
            </p:cNvSpPr>
            <p:nvPr/>
          </p:nvSpPr>
          <p:spPr bwMode="auto">
            <a:xfrm rot="2625777">
              <a:off x="1968215" y="18242537"/>
              <a:ext cx="3183487" cy="1232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Extraction </a:t>
              </a:r>
              <a:r>
                <a:rPr lang="en-GB" altLang="de-DE" sz="900">
                  <a:latin typeface="Calibri" pitchFamily="34" charset="0"/>
                  <a:cs typeface="Arial" charset="0"/>
                </a:rPr>
                <a:t>→</a:t>
              </a:r>
              <a:endParaRPr lang="en-GB" altLang="de-DE" sz="900">
                <a:latin typeface="Arial" charset="0"/>
                <a:cs typeface="Arial" charset="0"/>
              </a:endParaRPr>
            </a:p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to Experiments</a:t>
              </a:r>
            </a:p>
          </p:txBody>
        </p:sp>
        <p:sp>
          <p:nvSpPr>
            <p:cNvPr id="12" name="Textfeld 49"/>
            <p:cNvSpPr txBox="1">
              <a:spLocks noChangeArrowheads="1"/>
            </p:cNvSpPr>
            <p:nvPr/>
          </p:nvSpPr>
          <p:spPr bwMode="auto">
            <a:xfrm rot="16939906">
              <a:off x="2702100" y="13668156"/>
              <a:ext cx="2798388" cy="1232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Bunch</a:t>
              </a:r>
            </a:p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compression</a:t>
              </a:r>
            </a:p>
          </p:txBody>
        </p:sp>
        <p:sp>
          <p:nvSpPr>
            <p:cNvPr id="13" name="Textfeld 2"/>
            <p:cNvSpPr txBox="1">
              <a:spLocks noChangeArrowheads="1"/>
            </p:cNvSpPr>
            <p:nvPr/>
          </p:nvSpPr>
          <p:spPr bwMode="auto">
            <a:xfrm>
              <a:off x="5814351" y="14568488"/>
              <a:ext cx="2857226" cy="1643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de-DE" altLang="de-DE" sz="1600" b="1" dirty="0">
                  <a:latin typeface="Arial" charset="0"/>
                  <a:cs typeface="Arial" charset="0"/>
                </a:rPr>
                <a:t>SIS100</a:t>
              </a:r>
            </a:p>
            <a:p>
              <a:pPr algn="ctr"/>
              <a:r>
                <a:rPr lang="de-DE" altLang="de-DE" sz="1000" b="1" dirty="0">
                  <a:latin typeface="Arial" charset="0"/>
                  <a:cs typeface="Arial" charset="0"/>
                </a:rPr>
                <a:t>SIS300</a:t>
              </a:r>
            </a:p>
          </p:txBody>
        </p:sp>
        <p:sp>
          <p:nvSpPr>
            <p:cNvPr id="14" name="Textfeld 51"/>
            <p:cNvSpPr txBox="1">
              <a:spLocks noChangeArrowheads="1"/>
            </p:cNvSpPr>
            <p:nvPr/>
          </p:nvSpPr>
          <p:spPr bwMode="auto">
            <a:xfrm rot="20451629">
              <a:off x="3113838" y="10317021"/>
              <a:ext cx="2990938" cy="770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ctr"/>
              <a:r>
                <a:rPr lang="en-GB" altLang="de-DE" sz="900">
                  <a:latin typeface="Arial" charset="0"/>
                  <a:cs typeface="Arial" charset="0"/>
                </a:rPr>
                <a:t>Laser Cooling</a:t>
              </a:r>
            </a:p>
          </p:txBody>
        </p:sp>
        <p:pic>
          <p:nvPicPr>
            <p:cNvPr id="1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175" y="12676188"/>
              <a:ext cx="1395413" cy="3309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5088" y="9417050"/>
              <a:ext cx="1471612" cy="12969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40875" y="9410700"/>
              <a:ext cx="2519363" cy="14509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feld 66"/>
            <p:cNvSpPr txBox="1">
              <a:spLocks noChangeArrowheads="1"/>
            </p:cNvSpPr>
            <p:nvPr/>
          </p:nvSpPr>
          <p:spPr bwMode="auto">
            <a:xfrm>
              <a:off x="5889567" y="20921576"/>
              <a:ext cx="6742171" cy="748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Times" pitchFamily="18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Times" pitchFamily="18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Times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" pitchFamily="18" charset="0"/>
                </a:defRPr>
              </a:lvl9pPr>
            </a:lstStyle>
            <a:p>
              <a:pPr algn="r"/>
              <a:r>
                <a:rPr lang="de-DE" altLang="de-DE" sz="600" dirty="0">
                  <a:latin typeface="Arial" charset="0"/>
                  <a:cs typeface="Arial" charset="0"/>
                </a:rPr>
                <a:t>Images </a:t>
              </a:r>
              <a:r>
                <a:rPr lang="de-DE" altLang="de-DE" sz="600" dirty="0" err="1">
                  <a:latin typeface="Arial" charset="0"/>
                  <a:cs typeface="Arial" charset="0"/>
                </a:rPr>
                <a:t>courtesy</a:t>
              </a:r>
              <a:r>
                <a:rPr lang="de-DE" altLang="de-DE" sz="600" dirty="0">
                  <a:latin typeface="Arial" charset="0"/>
                  <a:cs typeface="Arial" charset="0"/>
                </a:rPr>
                <a:t> </a:t>
              </a:r>
              <a:r>
                <a:rPr lang="de-DE" altLang="de-DE" sz="600" dirty="0" err="1">
                  <a:latin typeface="Arial" charset="0"/>
                  <a:cs typeface="Arial" charset="0"/>
                </a:rPr>
                <a:t>of</a:t>
              </a:r>
              <a:r>
                <a:rPr lang="de-DE" altLang="de-DE" sz="600" dirty="0">
                  <a:latin typeface="Arial" charset="0"/>
                  <a:cs typeface="Arial" charset="0"/>
                </a:rPr>
                <a:t> M. Konradt / J. Falenski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7" y="164451"/>
            <a:ext cx="6269370" cy="787557"/>
          </a:xfrm>
        </p:spPr>
        <p:txBody>
          <a:bodyPr/>
          <a:lstStyle/>
          <a:p>
            <a:r>
              <a:rPr lang="de-DE" dirty="0" smtClean="0"/>
              <a:t>The SIS100 </a:t>
            </a:r>
            <a:r>
              <a:rPr lang="de-DE" dirty="0" err="1" smtClean="0"/>
              <a:t>synchrotron</a:t>
            </a:r>
            <a:endParaRPr lang="de-DE" dirty="0"/>
          </a:p>
        </p:txBody>
      </p:sp>
      <p:sp>
        <p:nvSpPr>
          <p:cNvPr id="19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>
                <a:solidFill>
                  <a:prstClr val="black"/>
                </a:solidFill>
              </a:rPr>
              <a:pPr/>
              <a:t>9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5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946</Words>
  <Application>Microsoft Office PowerPoint</Application>
  <PresentationFormat>Bildschirmpräsentation (4:3)</PresentationFormat>
  <Paragraphs>285</Paragraphs>
  <Slides>27</Slides>
  <Notes>7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9" baseType="lpstr">
      <vt:lpstr>gsi-folienmaster</vt:lpstr>
      <vt:lpstr>CorelDRAW</vt:lpstr>
      <vt:lpstr>FAIR accelerator development</vt:lpstr>
      <vt:lpstr>Outline</vt:lpstr>
      <vt:lpstr>Intensity requirements for FAIR</vt:lpstr>
      <vt:lpstr>Intensities: status and goals</vt:lpstr>
      <vt:lpstr>Resonances and space charge</vt:lpstr>
      <vt:lpstr>Space charge effects</vt:lpstr>
      <vt:lpstr>Charge state stripper for intense heavy ion beams</vt:lpstr>
      <vt:lpstr>Emittance transfer: Beam tailored for optimum injection into the synchrotron</vt:lpstr>
      <vt:lpstr>The SIS100 synchrotron</vt:lpstr>
      <vt:lpstr>SIS100 dipole modules: First of series magnet</vt:lpstr>
      <vt:lpstr>SIS100 Quadrupole Doublet Modules (QDM)</vt:lpstr>
      <vt:lpstr>Overview modules structure</vt:lpstr>
      <vt:lpstr>Dynamic Vacuum effect and collimation</vt:lpstr>
      <vt:lpstr>Cryogenic Surface Pumping</vt:lpstr>
      <vt:lpstr>Cryogenic Surface Pumping</vt:lpstr>
      <vt:lpstr>Bunch compression system in SIS100 under construction</vt:lpstr>
      <vt:lpstr>Super-FRS target region- collaboration with KVI Groningen</vt:lpstr>
      <vt:lpstr>Sepial Super-FRS dipoles</vt:lpstr>
      <vt:lpstr>Super-FRS SC magnets</vt:lpstr>
      <vt:lpstr>CR-injection (BINP proposal) </vt:lpstr>
      <vt:lpstr>CR issues: Space restrictions</vt:lpstr>
      <vt:lpstr>Summary</vt:lpstr>
      <vt:lpstr>Backup</vt:lpstr>
      <vt:lpstr>Accelerator Performance for FAIR Experiments</vt:lpstr>
      <vt:lpstr>Metal Vapor Vacuum Arc (MeVVA)</vt:lpstr>
      <vt:lpstr>Superconducting FRagment Separator </vt:lpstr>
      <vt:lpstr>The FAIR storage rings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HITRAP coordination meeting 27.09.2007</dc:title>
  <dc:creator>Oliver Kester</dc:creator>
  <cp:lastModifiedBy>Kester, Oliver Prof. Dr.</cp:lastModifiedBy>
  <cp:revision>2276</cp:revision>
  <cp:lastPrinted>2014-05-25T22:02:11Z</cp:lastPrinted>
  <dcterms:created xsi:type="dcterms:W3CDTF">2005-05-05T14:29:38Z</dcterms:created>
  <dcterms:modified xsi:type="dcterms:W3CDTF">2015-12-05T06:08:35Z</dcterms:modified>
</cp:coreProperties>
</file>