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629" r:id="rId3"/>
    <p:sldId id="631" r:id="rId4"/>
    <p:sldId id="528" r:id="rId5"/>
    <p:sldId id="677" r:id="rId6"/>
    <p:sldId id="648" r:id="rId7"/>
    <p:sldId id="663" r:id="rId8"/>
    <p:sldId id="529" r:id="rId9"/>
    <p:sldId id="678" r:id="rId10"/>
    <p:sldId id="669" r:id="rId11"/>
    <p:sldId id="670" r:id="rId12"/>
    <p:sldId id="675" r:id="rId13"/>
    <p:sldId id="671" r:id="rId14"/>
    <p:sldId id="676" r:id="rId15"/>
    <p:sldId id="672" r:id="rId16"/>
    <p:sldId id="628" r:id="rId17"/>
    <p:sldId id="667" r:id="rId18"/>
    <p:sldId id="674" r:id="rId19"/>
    <p:sldId id="673" r:id="rId20"/>
    <p:sldId id="679" r:id="rId21"/>
    <p:sldId id="659" r:id="rId22"/>
    <p:sldId id="660" r:id="rId23"/>
    <p:sldId id="649" r:id="rId24"/>
    <p:sldId id="652" r:id="rId25"/>
    <p:sldId id="657" r:id="rId26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9900"/>
    <a:srgbClr val="FF0000"/>
    <a:srgbClr val="0066CC"/>
    <a:srgbClr val="FF9933"/>
    <a:srgbClr val="003366"/>
    <a:srgbClr val="333399"/>
    <a:srgbClr val="003399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21907" autoAdjust="0"/>
    <p:restoredTop sz="86410" autoAdjust="0"/>
  </p:normalViewPr>
  <p:slideViewPr>
    <p:cSldViewPr snapToObjects="1">
      <p:cViewPr>
        <p:scale>
          <a:sx n="62" d="100"/>
          <a:sy n="62" d="100"/>
        </p:scale>
        <p:origin x="-576" y="1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3" d="100"/>
          <a:sy n="83" d="100"/>
        </p:scale>
        <p:origin x="-3846" y="-7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de-DE" sz="1800" baseline="0"/>
              <a:t>Funding (EoIs)</a:t>
            </a:r>
            <a:endParaRPr lang="de-DE" sz="1800"/>
          </a:p>
        </c:rich>
      </c:tx>
      <c:layout>
        <c:manualLayout>
          <c:xMode val="edge"/>
          <c:yMode val="edge"/>
          <c:x val="0.44026105685226891"/>
          <c:y val="0.4436592182398204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8307085929071104"/>
          <c:y val="0.13200282941145067"/>
          <c:w val="0.79563802675123629"/>
          <c:h val="0.68197545150105965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4147585174547733E-2"/>
                  <c:y val="-2.93362465898851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1.8969062360074469E-2"/>
                  <c:y val="1.494963763045087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5.3445240091168321E-3"/>
                  <c:y val="6.871530868864582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035223779849377"/>
                  <c:y val="-5.13456657773955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3597672649166931E-2"/>
                  <c:y val="0.1065197301309955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2.3953777863065694E-2"/>
                  <c:y val="6.023681351422713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2.5716839543081071E-2"/>
                  <c:y val="-1.8035514091507871E-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7279282458819876E-2"/>
                  <c:y val="-3.18444555543211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3077019220086658"/>
                  <c:y val="-8.27685812687479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0.13615679907619693"/>
                  <c:y val="-0.1548004406436802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2.8873264923426015E-2"/>
                  <c:y val="-0.1710351086531510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binned!$A$7:$A$18</c:f>
              <c:strCache>
                <c:ptCount val="12"/>
                <c:pt idx="0">
                  <c:v>Germany</c:v>
                </c:pt>
                <c:pt idx="1">
                  <c:v>Spain</c:v>
                </c:pt>
                <c:pt idx="2">
                  <c:v>UK</c:v>
                </c:pt>
                <c:pt idx="3">
                  <c:v>Russia</c:v>
                </c:pt>
                <c:pt idx="4">
                  <c:v>France</c:v>
                </c:pt>
                <c:pt idx="5">
                  <c:v>India</c:v>
                </c:pt>
                <c:pt idx="6">
                  <c:v>Sweden</c:v>
                </c:pt>
                <c:pt idx="7">
                  <c:v>Romania</c:v>
                </c:pt>
                <c:pt idx="8">
                  <c:v>Finland</c:v>
                </c:pt>
                <c:pt idx="9">
                  <c:v>Poland</c:v>
                </c:pt>
                <c:pt idx="10">
                  <c:v>others</c:v>
                </c:pt>
                <c:pt idx="11">
                  <c:v>N/A</c:v>
                </c:pt>
              </c:strCache>
            </c:strRef>
          </c:cat>
          <c:val>
            <c:numRef>
              <c:f>binned!$C$7:$C$18</c:f>
              <c:numCache>
                <c:formatCode>#,#00%</c:formatCode>
                <c:ptCount val="12"/>
                <c:pt idx="0">
                  <c:v>0.34554082756585547</c:v>
                </c:pt>
                <c:pt idx="1">
                  <c:v>0.11493379267275843</c:v>
                </c:pt>
                <c:pt idx="2">
                  <c:v>0.10110385577474068</c:v>
                </c:pt>
                <c:pt idx="3">
                  <c:v>6.8909492061640237E-2</c:v>
                </c:pt>
                <c:pt idx="4">
                  <c:v>6.5208813003331811E-2</c:v>
                </c:pt>
                <c:pt idx="5">
                  <c:v>6.1820384102006284E-2</c:v>
                </c:pt>
                <c:pt idx="6">
                  <c:v>6.0765253077036542E-2</c:v>
                </c:pt>
                <c:pt idx="7">
                  <c:v>3.9432734110413023E-2</c:v>
                </c:pt>
                <c:pt idx="8">
                  <c:v>2.1600161958323181E-2</c:v>
                </c:pt>
                <c:pt idx="9">
                  <c:v>1.0817237581193618E-2</c:v>
                </c:pt>
                <c:pt idx="10">
                  <c:v>7.7719407205086586E-3</c:v>
                </c:pt>
                <c:pt idx="11">
                  <c:v>0.1020955073721919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noProof="0"/>
            </a:pPr>
            <a:r>
              <a:rPr lang="en-US" noProof="0" dirty="0" smtClean="0"/>
              <a:t>NUSTAR</a:t>
            </a:r>
          </a:p>
          <a:p>
            <a:pPr>
              <a:defRPr lang="en-US" noProof="0"/>
            </a:pPr>
            <a:r>
              <a:rPr lang="en-US" noProof="0" dirty="0" smtClean="0"/>
              <a:t>„interested</a:t>
            </a:r>
          </a:p>
          <a:p>
            <a:pPr>
              <a:defRPr lang="en-US" noProof="0"/>
            </a:pPr>
            <a:r>
              <a:rPr lang="en-US" noProof="0" dirty="0" smtClean="0"/>
              <a:t>seniors“</a:t>
            </a:r>
          </a:p>
          <a:p>
            <a:pPr>
              <a:defRPr lang="en-US" noProof="0"/>
            </a:pPr>
            <a:endParaRPr lang="en-US" noProof="0" dirty="0"/>
          </a:p>
        </c:rich>
      </c:tx>
      <c:layout>
        <c:manualLayout>
          <c:xMode val="edge"/>
          <c:yMode val="edge"/>
          <c:x val="0.45395639497660367"/>
          <c:y val="0.38270199509995967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4202551975689029"/>
          <c:y val="0.11886380314467983"/>
          <c:w val="0.59804271655035868"/>
          <c:h val="0.69468560510820432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-1.9978058743043469E-3"/>
                  <c:y val="4.64129716581198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2.1975864617347813E-2"/>
                  <c:y val="9.282594331623971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UK</a:t>
                    </a:r>
                    <a:r>
                      <a:rPr lang="en-US" dirty="0"/>
                      <a:t>
6.8%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5.9934176229130397E-3"/>
                  <c:y val="6.961945748718063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0"/>
                  <c:y val="2.32064858290599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5.9934176229130397E-3"/>
                  <c:y val="2.78477829948719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3.3962699863173927E-2"/>
                  <c:y val="4.64129716581198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8.590596721018523E-2"/>
                  <c:y val="6.265732901022692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-8.191004084647821E-2"/>
                  <c:y val="3.248908016068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8"/>
              <c:layout>
                <c:manualLayout>
                  <c:x val="-6.39297879777391E-2"/>
                  <c:y val="1.62445400803419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9"/>
              <c:layout>
                <c:manualLayout>
                  <c:x val="-0.1158727407096521"/>
                  <c:y val="-4.6412971658119856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0"/>
              <c:layout>
                <c:manualLayout>
                  <c:x val="-6.5927593852043442E-2"/>
                  <c:y val="-2.320648582905993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1"/>
              <c:layout>
                <c:manualLayout>
                  <c:x val="-0.13585079945269557"/>
                  <c:y val="-5.33749174068378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2"/>
              <c:layout>
                <c:manualLayout>
                  <c:x val="-0.10788151721243472"/>
                  <c:y val="-9.746724048205168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3"/>
              <c:layout>
                <c:manualLayout>
                  <c:x val="-0.15183324644713034"/>
                  <c:y val="-0.1601247522205135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4"/>
              <c:layout>
                <c:manualLayout>
                  <c:x val="-8.9901264343695594E-2"/>
                  <c:y val="-0.1972551295470093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5"/>
              <c:layout>
                <c:manualLayout>
                  <c:x val="3.9952971335103773E-3"/>
                  <c:y val="-0.2065377238786333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txPr>
              <a:bodyPr/>
              <a:lstStyle/>
              <a:p>
                <a:pPr>
                  <a:defRPr sz="1600"/>
                </a:pPr>
                <a:endParaRPr lang="de-DE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binned!$E$2:$E$18</c:f>
              <c:strCache>
                <c:ptCount val="17"/>
                <c:pt idx="0">
                  <c:v> Germany</c:v>
                </c:pt>
                <c:pt idx="1">
                  <c:v> United Kingdom</c:v>
                </c:pt>
                <c:pt idx="2">
                  <c:v> Spain</c:v>
                </c:pt>
                <c:pt idx="3">
                  <c:v> France</c:v>
                </c:pt>
                <c:pt idx="4">
                  <c:v> Russia</c:v>
                </c:pt>
                <c:pt idx="5">
                  <c:v> India</c:v>
                </c:pt>
                <c:pt idx="6">
                  <c:v> USA</c:v>
                </c:pt>
                <c:pt idx="7">
                  <c:v> Sweden</c:v>
                </c:pt>
                <c:pt idx="8">
                  <c:v> Japan</c:v>
                </c:pt>
                <c:pt idx="9">
                  <c:v> Turkey</c:v>
                </c:pt>
                <c:pt idx="10">
                  <c:v> Italy</c:v>
                </c:pt>
                <c:pt idx="11">
                  <c:v> Poland</c:v>
                </c:pt>
                <c:pt idx="12">
                  <c:v> Finland</c:v>
                </c:pt>
                <c:pt idx="13">
                  <c:v> Brazil</c:v>
                </c:pt>
                <c:pt idx="14">
                  <c:v> Romania</c:v>
                </c:pt>
                <c:pt idx="15">
                  <c:v> Bulgaria</c:v>
                </c:pt>
                <c:pt idx="16">
                  <c:v> others</c:v>
                </c:pt>
              </c:strCache>
            </c:strRef>
          </c:cat>
          <c:val>
            <c:numRef>
              <c:f>binned!$H$2:$H$18</c:f>
              <c:numCache>
                <c:formatCode>#,#00%</c:formatCode>
                <c:ptCount val="17"/>
                <c:pt idx="0">
                  <c:v>0.28851963746223563</c:v>
                </c:pt>
                <c:pt idx="1">
                  <c:v>6.7975830815709973E-2</c:v>
                </c:pt>
                <c:pt idx="2">
                  <c:v>7.7039274924471296E-2</c:v>
                </c:pt>
                <c:pt idx="3">
                  <c:v>7.7039274924471296E-2</c:v>
                </c:pt>
                <c:pt idx="4">
                  <c:v>6.7975830815709973E-2</c:v>
                </c:pt>
                <c:pt idx="5">
                  <c:v>5.1359516616314202E-2</c:v>
                </c:pt>
                <c:pt idx="6">
                  <c:v>4.2296072507552872E-2</c:v>
                </c:pt>
                <c:pt idx="7">
                  <c:v>3.7764350453172203E-2</c:v>
                </c:pt>
                <c:pt idx="8">
                  <c:v>4.0785498489425982E-2</c:v>
                </c:pt>
                <c:pt idx="9">
                  <c:v>2.7190332326283987E-2</c:v>
                </c:pt>
                <c:pt idx="10">
                  <c:v>3.1722054380664652E-2</c:v>
                </c:pt>
                <c:pt idx="11">
                  <c:v>1.9637462235649546E-2</c:v>
                </c:pt>
                <c:pt idx="12">
                  <c:v>1.9637462235649546E-2</c:v>
                </c:pt>
                <c:pt idx="13">
                  <c:v>1.6616314199395771E-2</c:v>
                </c:pt>
                <c:pt idx="14">
                  <c:v>1.5105740181268883E-2</c:v>
                </c:pt>
                <c:pt idx="15">
                  <c:v>1.3595166163141994E-2</c:v>
                </c:pt>
                <c:pt idx="16">
                  <c:v>0.10574018126888217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previous funding</c:v>
                </c:pt>
              </c:strCache>
            </c:strRef>
          </c:tx>
          <c:spPr>
            <a:noFill/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25.645388946158121</c:v>
                </c:pt>
                <c:pt idx="3">
                  <c:v>37.764808500515429</c:v>
                </c:pt>
                <c:pt idx="4">
                  <c:v>42.812544603917218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secured</c:v>
                </c:pt>
              </c:strCache>
            </c:strRef>
          </c:tx>
          <c:spPr>
            <a:solidFill>
              <a:srgbClr val="148A17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Tabelle1!$C$2:$C$6</c:f>
              <c:numCache>
                <c:formatCode>General</c:formatCode>
                <c:ptCount val="5"/>
                <c:pt idx="0">
                  <c:v>25.280999999999999</c:v>
                </c:pt>
                <c:pt idx="1">
                  <c:v>18.741495519784319</c:v>
                </c:pt>
                <c:pt idx="2">
                  <c:v>4.5156609309333122</c:v>
                </c:pt>
                <c:pt idx="3">
                  <c:v>1.9017524383474744</c:v>
                </c:pt>
                <c:pt idx="4">
                  <c:v>0.12203631750059472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expected from FAIR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Tabelle1!$D$2:$D$6</c:f>
              <c:numCache>
                <c:formatCode>General</c:formatCode>
                <c:ptCount val="5"/>
                <c:pt idx="0">
                  <c:v>3.4289999999999998</c:v>
                </c:pt>
                <c:pt idx="1">
                  <c:v>0.79644754579335508</c:v>
                </c:pt>
                <c:pt idx="2">
                  <c:v>0.68717786059789066</c:v>
                </c:pt>
                <c:pt idx="3">
                  <c:v>1.9454444532550943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EoI</c:v>
                </c:pt>
              </c:strCache>
            </c:strRef>
          </c:tx>
          <c:spPr>
            <a:solidFill>
              <a:srgbClr val="FF9933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Tabelle1!$E$2:$E$6</c:f>
              <c:numCache>
                <c:formatCode>General</c:formatCode>
                <c:ptCount val="5"/>
                <c:pt idx="0">
                  <c:v>12.79</c:v>
                </c:pt>
                <c:pt idx="1">
                  <c:v>5.1174371580366351</c:v>
                </c:pt>
                <c:pt idx="2">
                  <c:v>3.5603837919276802</c:v>
                </c:pt>
                <c:pt idx="3">
                  <c:v>1.0205376258821663</c:v>
                </c:pt>
                <c:pt idx="4">
                  <c:v>3.0917453017207199</c:v>
                </c:pt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to be assigned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Tabelle1!$A$2:$A$6</c:f>
              <c:strCache>
                <c:ptCount val="5"/>
                <c:pt idx="0">
                  <c:v>full NUSTAR</c:v>
                </c:pt>
                <c:pt idx="1">
                  <c:v>phase 0</c:v>
                </c:pt>
                <c:pt idx="2">
                  <c:v>phase 1</c:v>
                </c:pt>
                <c:pt idx="3">
                  <c:v>phase 2</c:v>
                </c:pt>
                <c:pt idx="4">
                  <c:v>phase 3</c:v>
                </c:pt>
              </c:strCache>
            </c:strRef>
          </c:cat>
          <c:val>
            <c:numRef>
              <c:f>Tabelle1!$F$2:$F$6</c:f>
              <c:numCache>
                <c:formatCode>General</c:formatCode>
                <c:ptCount val="5"/>
                <c:pt idx="0">
                  <c:v>4.7190000000000003</c:v>
                </c:pt>
                <c:pt idx="1">
                  <c:v>0.99000872254381089</c:v>
                </c:pt>
                <c:pt idx="2">
                  <c:v>3.3561969708984214</c:v>
                </c:pt>
                <c:pt idx="3">
                  <c:v>0.18000158591705653</c:v>
                </c:pt>
                <c:pt idx="4">
                  <c:v>0.19253033066370626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24142336"/>
        <c:axId val="124143872"/>
      </c:barChart>
      <c:catAx>
        <c:axId val="124142336"/>
        <c:scaling>
          <c:orientation val="maxMin"/>
        </c:scaling>
        <c:delete val="1"/>
        <c:axPos val="l"/>
        <c:majorTickMark val="out"/>
        <c:minorTickMark val="none"/>
        <c:tickLblPos val="nextTo"/>
        <c:crossAx val="124143872"/>
        <c:crosses val="autoZero"/>
        <c:auto val="1"/>
        <c:lblAlgn val="ctr"/>
        <c:lblOffset val="100"/>
        <c:noMultiLvlLbl val="0"/>
      </c:catAx>
      <c:valAx>
        <c:axId val="124143872"/>
        <c:scaling>
          <c:orientation val="minMax"/>
          <c:max val="50"/>
          <c:min val="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crossAx val="124142336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10831853806944786"/>
          <c:y val="0.55482412873665377"/>
          <c:w val="0.34921109283305496"/>
          <c:h val="0.37523632431645532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510BFC1-B721-4BE4-919B-87AAF945A2A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78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1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1" y="9432926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67" tIns="45734" rIns="91467" bIns="4573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E473513-892E-43E3-A2E0-925A6219F3F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140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2211B7-910A-4438-BD7C-DFDAFADFFA8D}" type="slidenum">
              <a:rPr lang="en-GB" smtClean="0"/>
              <a:pPr eaLnBrk="1" hangingPunct="1"/>
              <a:t>1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4A2A9D7-5BB0-4BBE-9BBD-7C1F8B705B00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F46CA9-E0CF-498B-A768-1C3AB6DC8C95}" type="slidenum">
              <a:rPr lang="de-DE" altLang="de-DE" smtClean="0"/>
              <a:pPr eaLnBrk="1" hangingPunct="1">
                <a:spcBef>
                  <a:spcPct val="0"/>
                </a:spcBef>
              </a:pPr>
              <a:t>3</a:t>
            </a:fld>
            <a:endParaRPr lang="de-DE" alt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934" y="4717415"/>
            <a:ext cx="4982633" cy="4469130"/>
          </a:xfrm>
          <a:noFill/>
        </p:spPr>
        <p:txBody>
          <a:bodyPr/>
          <a:lstStyle/>
          <a:p>
            <a:pPr eaLnBrk="1" hangingPunct="1"/>
            <a:endParaRPr lang="es-ES" alt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0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01" b="9200"/>
          <a:stretch>
            <a:fillRect/>
          </a:stretch>
        </p:blipFill>
        <p:spPr bwMode="auto">
          <a:xfrm>
            <a:off x="6048375" y="0"/>
            <a:ext cx="3163888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FCAR3________L____4___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5"/>
          <a:stretch>
            <a:fillRect/>
          </a:stretch>
        </p:blipFill>
        <p:spPr bwMode="auto">
          <a:xfrm>
            <a:off x="0" y="0"/>
            <a:ext cx="3082925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4" r="33855"/>
          <a:stretch>
            <a:fillRect/>
          </a:stretch>
        </p:blipFill>
        <p:spPr bwMode="auto">
          <a:xfrm>
            <a:off x="3082925" y="0"/>
            <a:ext cx="296545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76"/>
          <p:cNvSpPr>
            <a:spLocks noChangeShapeType="1"/>
          </p:cNvSpPr>
          <p:nvPr/>
        </p:nvSpPr>
        <p:spPr bwMode="auto">
          <a:xfrm>
            <a:off x="6048375" y="0"/>
            <a:ext cx="0" cy="193833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" name="Line 75"/>
          <p:cNvSpPr>
            <a:spLocks noChangeShapeType="1"/>
          </p:cNvSpPr>
          <p:nvPr/>
        </p:nvSpPr>
        <p:spPr bwMode="auto">
          <a:xfrm>
            <a:off x="3082925" y="0"/>
            <a:ext cx="0" cy="19319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Rectangle 69"/>
          <p:cNvSpPr>
            <a:spLocks noChangeArrowheads="1"/>
          </p:cNvSpPr>
          <p:nvPr/>
        </p:nvSpPr>
        <p:spPr bwMode="auto">
          <a:xfrm>
            <a:off x="0" y="6035675"/>
            <a:ext cx="9144000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Rectangle 78"/>
          <p:cNvSpPr>
            <a:spLocks noChangeArrowheads="1"/>
          </p:cNvSpPr>
          <p:nvPr/>
        </p:nvSpPr>
        <p:spPr bwMode="auto">
          <a:xfrm>
            <a:off x="0" y="0"/>
            <a:ext cx="9144000" cy="1958975"/>
          </a:xfrm>
          <a:prstGeom prst="rect">
            <a:avLst/>
          </a:prstGeom>
          <a:solidFill>
            <a:schemeClr val="bg1">
              <a:alpha val="3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0" y="1919288"/>
            <a:ext cx="9144000" cy="4116387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12" name="Line 82"/>
          <p:cNvSpPr>
            <a:spLocks noChangeShapeType="1"/>
          </p:cNvSpPr>
          <p:nvPr/>
        </p:nvSpPr>
        <p:spPr bwMode="auto">
          <a:xfrm rot="16200000">
            <a:off x="4572000" y="-2633662"/>
            <a:ext cx="0" cy="9144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3" name="Picture 87" descr="FAIR_farb_RGB_3c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142038"/>
            <a:ext cx="898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064500" cy="144145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6127750" cy="1465263"/>
          </a:xfrm>
        </p:spPr>
        <p:txBody>
          <a:bodyPr anchor="b"/>
          <a:lstStyle>
            <a:lvl1pPr marL="0" indent="0"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835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46731-5F80-4123-B1A6-25A22E36C02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0507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42113" y="225425"/>
            <a:ext cx="2151062" cy="61563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7338" y="225425"/>
            <a:ext cx="6302375" cy="61563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CC99-32E0-4A11-8C8E-AA7205F0ADF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72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8BF4F-15D2-4EE0-A03D-F50D946F86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-16064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NUSTAR – </a:t>
            </a:r>
            <a:r>
              <a:rPr lang="en-US" dirty="0" err="1" smtClean="0"/>
              <a:t>Kernstruktur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Kosmos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84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D9814-CAC0-491B-9C48-3D5110D3B5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66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7338" y="1125538"/>
            <a:ext cx="422592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65663" y="1125538"/>
            <a:ext cx="4227512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68B7B-EC26-4C78-BB35-37670BC2A1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230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C9F41-D07B-4410-9654-75EAA4B54DB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84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FAFC-0530-4BC0-8D3E-8612A5697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787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7D6DD-AFDD-4A3B-9316-8971056803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425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4BEBD-059B-4DF0-B698-FE3EF75F317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23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-612576" y="4941168"/>
            <a:ext cx="4392613" cy="2508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155D0-292B-49F3-A27F-0FE139FCDE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450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225425"/>
            <a:ext cx="8605837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125538"/>
            <a:ext cx="8605837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99D"/>
                </a:solidFill>
              </a:defRPr>
            </a:lvl1pPr>
          </a:lstStyle>
          <a:p>
            <a:pPr>
              <a:defRPr/>
            </a:pPr>
            <a:fld id="{5502A0CA-E80D-4C4D-8A6B-33CF28258D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1030" name="Rectangle 8"/>
          <p:cNvSpPr>
            <a:spLocks noChangeArrowheads="1"/>
          </p:cNvSpPr>
          <p:nvPr/>
        </p:nvSpPr>
        <p:spPr bwMode="auto">
          <a:xfrm>
            <a:off x="4356100" y="6607175"/>
            <a:ext cx="1404938" cy="8413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5757863" y="6607175"/>
            <a:ext cx="1404937" cy="84138"/>
          </a:xfrm>
          <a:prstGeom prst="rect">
            <a:avLst/>
          </a:prstGeom>
          <a:solidFill>
            <a:srgbClr val="969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7162800" y="6607175"/>
            <a:ext cx="1404938" cy="84138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3" name="Rectangle 11"/>
          <p:cNvSpPr>
            <a:spLocks noChangeArrowheads="1"/>
          </p:cNvSpPr>
          <p:nvPr/>
        </p:nvSpPr>
        <p:spPr bwMode="auto">
          <a:xfrm>
            <a:off x="0" y="65246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4" name="Rectangle 12"/>
          <p:cNvSpPr>
            <a:spLocks noChangeArrowheads="1"/>
          </p:cNvSpPr>
          <p:nvPr/>
        </p:nvSpPr>
        <p:spPr bwMode="auto">
          <a:xfrm>
            <a:off x="5757863" y="6691313"/>
            <a:ext cx="2809875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5" name="Rectangle 13"/>
          <p:cNvSpPr>
            <a:spLocks noChangeArrowheads="1"/>
          </p:cNvSpPr>
          <p:nvPr/>
        </p:nvSpPr>
        <p:spPr bwMode="auto">
          <a:xfrm>
            <a:off x="4356100" y="6775450"/>
            <a:ext cx="1404938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6" name="Rectangle 14"/>
          <p:cNvSpPr>
            <a:spLocks noChangeArrowheads="1"/>
          </p:cNvSpPr>
          <p:nvPr/>
        </p:nvSpPr>
        <p:spPr bwMode="auto">
          <a:xfrm>
            <a:off x="0" y="873125"/>
            <a:ext cx="9144000" cy="82550"/>
          </a:xfrm>
          <a:prstGeom prst="rect">
            <a:avLst/>
          </a:prstGeom>
          <a:solidFill>
            <a:srgbClr val="0059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7" name="Picture 13" descr="FAIR_Logo_rgb_fre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8" y="38100"/>
            <a:ext cx="99218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Fußzeilenplatzhalter 3"/>
          <p:cNvSpPr txBox="1">
            <a:spLocks noGrp="1"/>
          </p:cNvSpPr>
          <p:nvPr userDrawn="1"/>
        </p:nvSpPr>
        <p:spPr bwMode="auto">
          <a:xfrm>
            <a:off x="-180528" y="5949280"/>
            <a:ext cx="439261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US" sz="1200" dirty="0" smtClean="0">
              <a:solidFill>
                <a:srgbClr val="00599D"/>
              </a:solidFill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 bwMode="auto">
          <a:xfrm>
            <a:off x="-16064" y="6607175"/>
            <a:ext cx="43926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NUSTAR – </a:t>
            </a:r>
            <a:r>
              <a:rPr lang="en-US" dirty="0" err="1" smtClean="0"/>
              <a:t>Kernstruktur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</a:t>
            </a:r>
            <a:r>
              <a:rPr lang="en-US" dirty="0" err="1" smtClean="0"/>
              <a:t>Kosmos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00599D"/>
          </a:solidFill>
          <a:latin typeface="Arial" charset="0"/>
        </a:defRPr>
      </a:lvl9pPr>
    </p:titleStyle>
    <p:bodyStyle>
      <a:lvl1pPr marL="85725" indent="-85725" algn="l" rtl="0" eaLnBrk="0" fontAlgn="base" hangingPunct="0">
        <a:spcBef>
          <a:spcPct val="20000"/>
        </a:spcBef>
        <a:spcAft>
          <a:spcPct val="0"/>
        </a:spcAft>
        <a:buClr>
          <a:srgbClr val="0066CC"/>
        </a:buClr>
        <a:buFont typeface="Wingdings" pitchFamily="2" charset="2"/>
        <a:defRPr sz="2400">
          <a:solidFill>
            <a:srgbClr val="00599D"/>
          </a:solidFill>
          <a:latin typeface="+mn-lt"/>
          <a:ea typeface="+mn-ea"/>
          <a:cs typeface="+mn-cs"/>
        </a:defRPr>
      </a:lvl1pPr>
      <a:lvl2pPr marL="419100" indent="-2667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14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514350" indent="40005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714375" indent="-20638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rgbClr val="990000"/>
          </a:solidFill>
          <a:latin typeface="+mn-lt"/>
        </a:defRPr>
      </a:lvl4pPr>
      <a:lvl5pPr marL="2143125" indent="-1247775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5pPr>
      <a:lvl6pPr marL="26003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6pPr>
      <a:lvl7pPr marL="30575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7pPr>
      <a:lvl8pPr marL="35147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8pPr>
      <a:lvl9pPr marL="3971925" indent="-1247775" algn="l" rtl="0" fontAlgn="base">
        <a:spcBef>
          <a:spcPct val="20000"/>
        </a:spcBef>
        <a:spcAft>
          <a:spcPct val="0"/>
        </a:spcAft>
        <a:defRPr sz="1600">
          <a:solidFill>
            <a:srgbClr val="0066C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3" Type="http://schemas.openxmlformats.org/officeDocument/2006/relationships/chart" Target="../charts/chart1.xml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7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4" Type="http://schemas.openxmlformats.org/officeDocument/2006/relationships/chart" Target="../charts/chart2.xml"/><Relationship Id="rId9" Type="http://schemas.openxmlformats.org/officeDocument/2006/relationships/image" Target="../media/image11.png"/><Relationship Id="rId1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3238" y="2419350"/>
            <a:ext cx="8461250" cy="1441450"/>
          </a:xfrm>
        </p:spPr>
        <p:txBody>
          <a:bodyPr/>
          <a:lstStyle/>
          <a:p>
            <a:pPr eaLnBrk="1" hangingPunct="1"/>
            <a:r>
              <a:rPr lang="en-US" dirty="0" err="1" smtClean="0"/>
              <a:t>Bericht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NUSTAR 				   </a:t>
            </a:r>
            <a:r>
              <a:rPr lang="en-US" sz="2800" dirty="0" err="1" smtClean="0"/>
              <a:t>Kernstruktur</a:t>
            </a:r>
            <a:r>
              <a:rPr lang="en-US" sz="2800" dirty="0" smtClean="0"/>
              <a:t>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Kosmos</a:t>
            </a:r>
            <a:r>
              <a:rPr lang="en-US" sz="2800" dirty="0" smtClean="0"/>
              <a:t>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GB" sz="2400" i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3238" y="4124325"/>
            <a:ext cx="7741170" cy="14652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dirty="0" smtClean="0"/>
              <a:t>Tom </a:t>
            </a:r>
            <a:r>
              <a:rPr lang="en-GB" dirty="0" err="1" smtClean="0"/>
              <a:t>Aumann</a:t>
            </a:r>
            <a:r>
              <a:rPr lang="en-GB" dirty="0" smtClean="0"/>
              <a:t> </a:t>
            </a:r>
            <a:r>
              <a:rPr lang="en-GB" dirty="0" smtClean="0">
                <a:sym typeface="Symbol"/>
              </a:rPr>
              <a:t> Norbert </a:t>
            </a:r>
            <a:r>
              <a:rPr lang="en-GB" dirty="0" err="1" smtClean="0">
                <a:sym typeface="Symbol"/>
              </a:rPr>
              <a:t>Pietralla</a:t>
            </a:r>
            <a:endParaRPr lang="en-GB" sz="1800" i="1" dirty="0" smtClean="0">
              <a:solidFill>
                <a:srgbClr val="0033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i="1" dirty="0" smtClean="0"/>
              <a:t>TU Darmstadt</a:t>
            </a:r>
            <a:endParaRPr lang="en-GB" sz="2000" i="1" dirty="0" smtClean="0"/>
          </a:p>
          <a:p>
            <a:pPr eaLnBrk="1" hangingPunct="1">
              <a:lnSpc>
                <a:spcPct val="80000"/>
              </a:lnSpc>
            </a:pPr>
            <a:endParaRPr lang="en-GB" sz="2000" i="1" dirty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KHuK</a:t>
            </a:r>
            <a:r>
              <a:rPr lang="en-US" sz="2000" dirty="0" smtClean="0"/>
              <a:t> Meeting  </a:t>
            </a:r>
            <a:r>
              <a:rPr lang="en-US" sz="2000" dirty="0" err="1" smtClean="0"/>
              <a:t>Dez</a:t>
            </a:r>
            <a:r>
              <a:rPr lang="en-US" sz="2000" dirty="0" smtClean="0"/>
              <a:t>. 2015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Physikzentrum</a:t>
            </a:r>
            <a:r>
              <a:rPr lang="en-US" sz="2000" dirty="0" smtClean="0"/>
              <a:t>, Bad </a:t>
            </a:r>
            <a:r>
              <a:rPr lang="en-US" sz="2000" dirty="0" err="1" smtClean="0"/>
              <a:t>Honnef</a:t>
            </a:r>
            <a:r>
              <a:rPr lang="en-US" sz="2000" dirty="0" smtClean="0"/>
              <a:t>, 5.12.2015</a:t>
            </a:r>
            <a:endParaRPr lang="en-GB" sz="2000" i="1" dirty="0" smtClean="0"/>
          </a:p>
        </p:txBody>
      </p:sp>
      <p:sp>
        <p:nvSpPr>
          <p:cNvPr id="3076" name="Text Box 20"/>
          <p:cNvSpPr txBox="1">
            <a:spLocks noChangeAspect="1" noChangeArrowheads="1"/>
          </p:cNvSpPr>
          <p:nvPr/>
        </p:nvSpPr>
        <p:spPr bwMode="auto">
          <a:xfrm>
            <a:off x="899592" y="6583363"/>
            <a:ext cx="539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dirty="0"/>
              <a:t>France</a:t>
            </a:r>
          </a:p>
        </p:txBody>
      </p:sp>
      <p:pic>
        <p:nvPicPr>
          <p:cNvPr id="3078" name="Picture 10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62" y="6340475"/>
            <a:ext cx="358775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 Box 11"/>
          <p:cNvSpPr txBox="1">
            <a:spLocks noChangeAspect="1" noChangeArrowheads="1"/>
          </p:cNvSpPr>
          <p:nvPr/>
        </p:nvSpPr>
        <p:spPr bwMode="auto">
          <a:xfrm>
            <a:off x="2025749" y="6583363"/>
            <a:ext cx="4318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India</a:t>
            </a:r>
          </a:p>
        </p:txBody>
      </p:sp>
      <p:pic>
        <p:nvPicPr>
          <p:cNvPr id="3080" name="Picture 16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340475"/>
            <a:ext cx="330200" cy="24288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Text Box 17"/>
          <p:cNvSpPr txBox="1">
            <a:spLocks noChangeAspect="1" noChangeArrowheads="1"/>
          </p:cNvSpPr>
          <p:nvPr/>
        </p:nvSpPr>
        <p:spPr bwMode="auto">
          <a:xfrm>
            <a:off x="371475" y="6581775"/>
            <a:ext cx="55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Finland</a:t>
            </a:r>
          </a:p>
        </p:txBody>
      </p:sp>
      <p:pic>
        <p:nvPicPr>
          <p:cNvPr id="3082" name="Picture 19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67" y="6340475"/>
            <a:ext cx="358775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22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99" y="6340475"/>
            <a:ext cx="400050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Text Box 23"/>
          <p:cNvSpPr txBox="1">
            <a:spLocks noChangeAspect="1" noChangeArrowheads="1"/>
          </p:cNvSpPr>
          <p:nvPr/>
        </p:nvSpPr>
        <p:spPr bwMode="auto">
          <a:xfrm>
            <a:off x="1382812" y="6583363"/>
            <a:ext cx="6540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Germany</a:t>
            </a:r>
          </a:p>
        </p:txBody>
      </p:sp>
      <p:pic>
        <p:nvPicPr>
          <p:cNvPr id="3085" name="Picture 34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37" y="6340475"/>
            <a:ext cx="384175" cy="24288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Text Box 35"/>
          <p:cNvSpPr txBox="1">
            <a:spLocks noChangeAspect="1" noChangeArrowheads="1"/>
          </p:cNvSpPr>
          <p:nvPr/>
        </p:nvSpPr>
        <p:spPr bwMode="auto">
          <a:xfrm>
            <a:off x="2467074" y="6583363"/>
            <a:ext cx="5397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Poland</a:t>
            </a:r>
          </a:p>
        </p:txBody>
      </p:sp>
      <p:pic>
        <p:nvPicPr>
          <p:cNvPr id="3089" name="Picture 46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694" y="6337300"/>
            <a:ext cx="384175" cy="242888"/>
          </a:xfrm>
          <a:prstGeom prst="rect">
            <a:avLst/>
          </a:prstGeom>
          <a:noFill/>
          <a:ln w="9525" cap="rnd" algn="ctr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Text Box 47"/>
          <p:cNvSpPr txBox="1">
            <a:spLocks noChangeAspect="1" noChangeArrowheads="1"/>
          </p:cNvSpPr>
          <p:nvPr/>
        </p:nvSpPr>
        <p:spPr bwMode="auto">
          <a:xfrm>
            <a:off x="4479156" y="6580188"/>
            <a:ext cx="5969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Sweden</a:t>
            </a:r>
          </a:p>
        </p:txBody>
      </p:sp>
      <p:graphicFrame>
        <p:nvGraphicFramePr>
          <p:cNvPr id="3091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3648"/>
              </p:ext>
            </p:extLst>
          </p:nvPr>
        </p:nvGraphicFramePr>
        <p:xfrm>
          <a:off x="3095724" y="6340475"/>
          <a:ext cx="360363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8" name="Photo Editor Photo" r:id="rId10" imgW="2723810" imgH="1695687" progId="MSPhotoEd.3">
                  <p:embed/>
                </p:oleObj>
              </mc:Choice>
              <mc:Fallback>
                <p:oleObj name="Photo Editor Photo" r:id="rId10" imgW="2723810" imgH="1695687" progId="MSPhotoEd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724" y="6340475"/>
                        <a:ext cx="360363" cy="242888"/>
                      </a:xfrm>
                      <a:prstGeom prst="rect">
                        <a:avLst/>
                      </a:prstGeom>
                      <a:noFill/>
                      <a:ln w="9525" cap="rnd" algn="ctr">
                        <a:solidFill>
                          <a:srgbClr val="0000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" name="Text Box 50"/>
          <p:cNvSpPr txBox="1">
            <a:spLocks noChangeAspect="1" noChangeArrowheads="1"/>
          </p:cNvSpPr>
          <p:nvPr/>
        </p:nvSpPr>
        <p:spPr bwMode="auto">
          <a:xfrm>
            <a:off x="2954437" y="6583363"/>
            <a:ext cx="64135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Romania</a:t>
            </a:r>
          </a:p>
        </p:txBody>
      </p:sp>
      <p:pic>
        <p:nvPicPr>
          <p:cNvPr id="3093" name="Picture 52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24" y="6338888"/>
            <a:ext cx="358775" cy="242888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4" name="Text Box 53"/>
          <p:cNvSpPr txBox="1">
            <a:spLocks noChangeAspect="1" noChangeArrowheads="1"/>
          </p:cNvSpPr>
          <p:nvPr/>
        </p:nvSpPr>
        <p:spPr bwMode="auto">
          <a:xfrm>
            <a:off x="3498949" y="6581775"/>
            <a:ext cx="5334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Russia</a:t>
            </a:r>
          </a:p>
        </p:txBody>
      </p:sp>
      <p:sp>
        <p:nvSpPr>
          <p:cNvPr id="3095" name="Text Box 41"/>
          <p:cNvSpPr txBox="1">
            <a:spLocks noChangeAspect="1" noChangeArrowheads="1"/>
          </p:cNvSpPr>
          <p:nvPr/>
        </p:nvSpPr>
        <p:spPr bwMode="auto">
          <a:xfrm>
            <a:off x="3960912" y="6578600"/>
            <a:ext cx="6223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/>
              <a:t>Slovenia</a:t>
            </a:r>
          </a:p>
        </p:txBody>
      </p:sp>
      <p:pic>
        <p:nvPicPr>
          <p:cNvPr id="3096" name="Picture 62" descr="slowenien-fahne-slowenia-flagge_0_g_60px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087" y="6340475"/>
            <a:ext cx="363538" cy="241300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0"/>
          <p:cNvSpPr txBox="1">
            <a:spLocks noChangeAspect="1" noChangeArrowheads="1"/>
          </p:cNvSpPr>
          <p:nvPr/>
        </p:nvSpPr>
        <p:spPr bwMode="auto">
          <a:xfrm>
            <a:off x="5108364" y="6576271"/>
            <a:ext cx="344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12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127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900" dirty="0" smtClean="0"/>
              <a:t>UK</a:t>
            </a:r>
            <a:endParaRPr lang="en-US" sz="9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364" y="6338887"/>
            <a:ext cx="358775" cy="242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HISPEC / </a:t>
            </a:r>
            <a:r>
              <a:rPr lang="de-DE" dirty="0" err="1" smtClean="0"/>
              <a:t>DeSPEC</a:t>
            </a:r>
            <a:r>
              <a:rPr lang="de-DE" dirty="0" smtClean="0"/>
              <a:t> </a:t>
            </a:r>
            <a:r>
              <a:rPr lang="de-DE" dirty="0" err="1" smtClean="0"/>
              <a:t>foreseen</a:t>
            </a:r>
            <a:r>
              <a:rPr lang="de-DE" dirty="0" smtClean="0"/>
              <a:t> </a:t>
            </a:r>
            <a:r>
              <a:rPr lang="de-DE" dirty="0" err="1" smtClean="0"/>
              <a:t>instrumentation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052736"/>
            <a:ext cx="83439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2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6412551" y="808451"/>
            <a:ext cx="266188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AGATA-20 @ FAIR</a:t>
            </a:r>
          </a:p>
          <a:p>
            <a:r>
              <a:rPr lang="de-DE" dirty="0" smtClean="0"/>
              <a:t>20 ATCs</a:t>
            </a:r>
          </a:p>
          <a:p>
            <a:r>
              <a:rPr lang="de-DE" dirty="0" smtClean="0"/>
              <a:t>Germany 20% = 4 ATCs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53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HISPEC/DESPEC: (</a:t>
            </a:r>
            <a:r>
              <a:rPr lang="de-DE" dirty="0" err="1" smtClean="0"/>
              <a:t>almost</a:t>
            </a:r>
            <a:r>
              <a:rPr lang="de-DE" dirty="0" smtClean="0"/>
              <a:t>) </a:t>
            </a:r>
            <a:r>
              <a:rPr lang="de-DE" dirty="0" err="1" smtClean="0"/>
              <a:t>ready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9" b="5933"/>
          <a:stretch/>
        </p:blipFill>
        <p:spPr bwMode="auto">
          <a:xfrm>
            <a:off x="68813" y="3356992"/>
            <a:ext cx="5151259" cy="311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" y="963020"/>
            <a:ext cx="2698428" cy="276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385"/>
            <a:ext cx="3779912" cy="265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034" y="1723070"/>
            <a:ext cx="2940546" cy="4019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8813" y="1122905"/>
            <a:ext cx="1194558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BELEN</a:t>
            </a:r>
            <a:endParaRPr lang="de-DE" sz="2400" dirty="0"/>
          </a:p>
        </p:txBody>
      </p:sp>
      <p:sp>
        <p:nvSpPr>
          <p:cNvPr id="17" name="Textfeld 16"/>
          <p:cNvSpPr txBox="1"/>
          <p:nvPr/>
        </p:nvSpPr>
        <p:spPr>
          <a:xfrm>
            <a:off x="163261" y="4005064"/>
            <a:ext cx="118936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LYCCA</a:t>
            </a:r>
            <a:endParaRPr lang="de-DE" sz="2400" dirty="0"/>
          </a:p>
        </p:txBody>
      </p:sp>
      <p:sp>
        <p:nvSpPr>
          <p:cNvPr id="18" name="Textfeld 17"/>
          <p:cNvSpPr txBox="1"/>
          <p:nvPr/>
        </p:nvSpPr>
        <p:spPr>
          <a:xfrm>
            <a:off x="2843808" y="5736623"/>
            <a:ext cx="1180964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AGATA</a:t>
            </a:r>
            <a:endParaRPr lang="de-DE" sz="2400" dirty="0"/>
          </a:p>
        </p:txBody>
      </p:sp>
      <p:sp>
        <p:nvSpPr>
          <p:cNvPr id="19" name="Textfeld 18"/>
          <p:cNvSpPr txBox="1"/>
          <p:nvPr/>
        </p:nvSpPr>
        <p:spPr>
          <a:xfrm>
            <a:off x="5846929" y="1104869"/>
            <a:ext cx="9825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DTAS</a:t>
            </a:r>
            <a:endParaRPr lang="de-DE" sz="2400" dirty="0"/>
          </a:p>
        </p:txBody>
      </p:sp>
      <p:sp>
        <p:nvSpPr>
          <p:cNvPr id="20" name="Textfeld 19"/>
          <p:cNvSpPr txBox="1"/>
          <p:nvPr/>
        </p:nvSpPr>
        <p:spPr>
          <a:xfrm>
            <a:off x="5999329" y="5085184"/>
            <a:ext cx="90281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400" dirty="0" smtClean="0"/>
              <a:t>AIDA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67673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DEGAS – Core </a:t>
            </a:r>
            <a:r>
              <a:rPr lang="de-DE" dirty="0" err="1" smtClean="0"/>
              <a:t>device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DeSPEC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1028700"/>
            <a:ext cx="8519099" cy="49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05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565" cy="6853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1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793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8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 </a:t>
            </a:r>
            <a:r>
              <a:rPr lang="en-US" dirty="0" smtClean="0"/>
              <a:t>magnet </a:t>
            </a:r>
            <a:r>
              <a:rPr lang="en-US" dirty="0" smtClean="0"/>
              <a:t>@ CEA </a:t>
            </a:r>
            <a:r>
              <a:rPr lang="en-US" dirty="0" err="1" smtClean="0"/>
              <a:t>Saclay</a:t>
            </a:r>
            <a:endParaRPr lang="en-US" dirty="0"/>
          </a:p>
        </p:txBody>
      </p:sp>
      <p:pic>
        <p:nvPicPr>
          <p:cNvPr id="6" name="Content Placeholder 5" descr="IMG_139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9282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217C7-E5FA-554C-BAF5-93F559701703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05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GLAD </a:t>
            </a:r>
            <a:r>
              <a:rPr lang="en-US" dirty="0" smtClean="0"/>
              <a:t>magnet </a:t>
            </a:r>
            <a:r>
              <a:rPr lang="en-US" dirty="0" smtClean="0"/>
              <a:t>@ </a:t>
            </a:r>
            <a:r>
              <a:rPr lang="en-US" dirty="0" smtClean="0"/>
              <a:t>GSI,   arrival 4.11.2015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7217C7-E5FA-554C-BAF5-93F559701703}" type="slidenum">
              <a:rPr lang="de-DE" smtClean="0"/>
              <a:pPr/>
              <a:t>17</a:t>
            </a:fld>
            <a:endParaRPr lang="de-DE"/>
          </a:p>
        </p:txBody>
      </p:sp>
      <p:pic>
        <p:nvPicPr>
          <p:cNvPr id="7170" name="Picture 2" descr="https://www.gsi.de/fileadmin/oeffentlichkeitsarbeit/Aktuelles/2015/GLAD-Anlieferu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064270" cy="538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907704" y="5926700"/>
            <a:ext cx="4775666" cy="369332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2017/18 </a:t>
            </a:r>
            <a:r>
              <a:rPr lang="de-DE" dirty="0" err="1" smtClean="0"/>
              <a:t>Commissioning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full</a:t>
            </a:r>
            <a:r>
              <a:rPr lang="de-DE" dirty="0" smtClean="0"/>
              <a:t> R3B (Cave C)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9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NeuLAND</a:t>
            </a:r>
            <a:r>
              <a:rPr lang="de-DE" dirty="0" smtClean="0"/>
              <a:t> </a:t>
            </a:r>
            <a:r>
              <a:rPr lang="de-DE" dirty="0" err="1" smtClean="0"/>
              <a:t>neutron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8009"/>
            <a:ext cx="49339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4" y="4730696"/>
            <a:ext cx="6075632" cy="179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https://www.gsi.de/fileadmin/_processed_/csm_NeuLAND_S438_april2014_716806d74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225" y="2276872"/>
            <a:ext cx="2608263" cy="3913188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blurRad="50800" dist="38100" dir="2700000" algn="tl" rotWithShape="0">
              <a:schemeClr val="bg2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4025570" y="980728"/>
            <a:ext cx="47949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30 double </a:t>
            </a:r>
            <a:r>
              <a:rPr lang="de-DE" dirty="0" smtClean="0"/>
              <a:t>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336699"/>
                </a:solidFill>
              </a:rPr>
              <a:t>100 x 100 </a:t>
            </a:r>
            <a:r>
              <a:rPr lang="de-DE" dirty="0" err="1" smtClean="0">
                <a:solidFill>
                  <a:srgbClr val="336699"/>
                </a:solidFill>
              </a:rPr>
              <a:t>scintillator</a:t>
            </a:r>
            <a:r>
              <a:rPr lang="de-DE" dirty="0" smtClean="0">
                <a:solidFill>
                  <a:srgbClr val="336699"/>
                </a:solidFill>
              </a:rPr>
              <a:t> </a:t>
            </a:r>
            <a:r>
              <a:rPr lang="de-DE" dirty="0" err="1" smtClean="0">
                <a:solidFill>
                  <a:srgbClr val="336699"/>
                </a:solidFill>
              </a:rPr>
              <a:t>bars</a:t>
            </a:r>
            <a:r>
              <a:rPr lang="de-DE" dirty="0" smtClean="0">
                <a:solidFill>
                  <a:srgbClr val="336699"/>
                </a:solidFill>
              </a:rPr>
              <a:t> x 30 planes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336699"/>
                </a:solidFill>
              </a:rPr>
              <a:t>6000 </a:t>
            </a:r>
            <a:r>
              <a:rPr lang="de-DE" dirty="0">
                <a:solidFill>
                  <a:srgbClr val="336699"/>
                </a:solidFill>
              </a:rPr>
              <a:t>PMTs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excellent</a:t>
            </a:r>
            <a:r>
              <a:rPr lang="de-DE" dirty="0" smtClean="0"/>
              <a:t> </a:t>
            </a:r>
            <a:r>
              <a:rPr lang="de-DE" dirty="0"/>
              <a:t>multi-neutron </a:t>
            </a:r>
            <a:r>
              <a:rPr lang="de-DE" dirty="0" err="1" smtClean="0"/>
              <a:t>capability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644008" y="2432455"/>
            <a:ext cx="394531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@ RIKEN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1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Beyond</a:t>
            </a:r>
            <a:r>
              <a:rPr lang="de-DE" dirty="0" smtClean="0"/>
              <a:t> MSV: </a:t>
            </a:r>
            <a:r>
              <a:rPr lang="de-DE" dirty="0" err="1" smtClean="0"/>
              <a:t>Previous</a:t>
            </a:r>
            <a:r>
              <a:rPr lang="de-DE" dirty="0" smtClean="0"/>
              <a:t> NUSTAR @ „NESR“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" y="1124744"/>
            <a:ext cx="8758237" cy="527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98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>
            <a:grpSpLocks noChangeAspect="1"/>
          </p:cNvGrpSpPr>
          <p:nvPr/>
        </p:nvGrpSpPr>
        <p:grpSpPr>
          <a:xfrm>
            <a:off x="388206" y="961878"/>
            <a:ext cx="8504274" cy="5563466"/>
            <a:chOff x="-108520" y="961878"/>
            <a:chExt cx="6120680" cy="4004127"/>
          </a:xfrm>
        </p:grpSpPr>
        <p:pic>
          <p:nvPicPr>
            <p:cNvPr id="5" name="Picture 5" descr="Chart of nuclei + r-process pat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3" y="961878"/>
              <a:ext cx="5698143" cy="3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" name="Gruppieren 3"/>
            <p:cNvGrpSpPr/>
            <p:nvPr/>
          </p:nvGrpSpPr>
          <p:grpSpPr>
            <a:xfrm>
              <a:off x="-108520" y="961878"/>
              <a:ext cx="6120680" cy="3763266"/>
              <a:chOff x="-108520" y="961878"/>
              <a:chExt cx="6120680" cy="3763266"/>
            </a:xfrm>
          </p:grpSpPr>
          <p:sp>
            <p:nvSpPr>
              <p:cNvPr id="2" name="Rechteck 1"/>
              <p:cNvSpPr/>
              <p:nvPr/>
            </p:nvSpPr>
            <p:spPr>
              <a:xfrm>
                <a:off x="0" y="961878"/>
                <a:ext cx="6012160" cy="3763266"/>
              </a:xfrm>
              <a:prstGeom prst="rect">
                <a:avLst/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" name="Rechteck 2"/>
              <p:cNvSpPr/>
              <p:nvPr/>
            </p:nvSpPr>
            <p:spPr>
              <a:xfrm>
                <a:off x="-108520" y="2492896"/>
                <a:ext cx="576064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" name="Rechteck 9"/>
              <p:cNvSpPr/>
              <p:nvPr/>
            </p:nvSpPr>
            <p:spPr>
              <a:xfrm>
                <a:off x="287338" y="1196752"/>
                <a:ext cx="226843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6" name="Rechteck 5"/>
            <p:cNvSpPr/>
            <p:nvPr/>
          </p:nvSpPr>
          <p:spPr>
            <a:xfrm>
              <a:off x="2596534" y="4213458"/>
              <a:ext cx="720080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995936" y="2852936"/>
              <a:ext cx="864096" cy="21130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4644008" y="2376550"/>
              <a:ext cx="1368152" cy="4168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1" name="Rechteck 10"/>
          <p:cNvSpPr/>
          <p:nvPr/>
        </p:nvSpPr>
        <p:spPr>
          <a:xfrm>
            <a:off x="287338" y="5157192"/>
            <a:ext cx="7654664" cy="950882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b="1" dirty="0" err="1" smtClean="0"/>
              <a:t>NU</a:t>
            </a:r>
            <a:r>
              <a:rPr lang="de-DE" dirty="0" err="1" smtClean="0"/>
              <a:t>clear</a:t>
            </a:r>
            <a:r>
              <a:rPr lang="de-DE" dirty="0" smtClean="0"/>
              <a:t> </a:t>
            </a:r>
            <a:r>
              <a:rPr lang="de-DE" b="1" dirty="0" err="1" smtClean="0"/>
              <a:t>S</a:t>
            </a:r>
            <a:r>
              <a:rPr lang="de-DE" dirty="0" err="1" smtClean="0"/>
              <a:t>tructure</a:t>
            </a:r>
            <a:r>
              <a:rPr lang="de-DE" dirty="0" smtClean="0"/>
              <a:t>, </a:t>
            </a:r>
            <a:r>
              <a:rPr lang="de-DE" b="1" dirty="0" err="1" smtClean="0"/>
              <a:t>A</a:t>
            </a:r>
            <a:r>
              <a:rPr lang="de-DE" dirty="0" err="1" smtClean="0"/>
              <a:t>strophysics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err="1" smtClean="0"/>
              <a:t>R</a:t>
            </a:r>
            <a:r>
              <a:rPr lang="de-DE" dirty="0" err="1" smtClean="0"/>
              <a:t>eactions</a:t>
            </a:r>
            <a:endParaRPr lang="de-DE" dirty="0"/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307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13342" y="1154461"/>
            <a:ext cx="8407130" cy="504056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What are the limits for existence of nuclei?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Where are the proton and neutron drip lines situated? 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Where does the nuclear chart end?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How does the nuclear force depend on varying proton-to-neutron ratios?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What is the isospin dependence of the spin-orbit force?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How does shell structure change far away from stability?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How to explain collective phenomena from individual motion?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What are the phases, relevant degrees of freedom, and symmetries </a:t>
            </a:r>
          </a:p>
          <a:p>
            <a:pPr lvl="1" indent="30163" eaLnBrk="1" hangingPunct="1">
              <a:spcBef>
                <a:spcPct val="0"/>
              </a:spcBef>
              <a:buFontTx/>
              <a:buNone/>
            </a:pPr>
            <a:r>
              <a:rPr lang="en-US" altLang="de-DE" sz="1800" dirty="0" smtClean="0"/>
              <a:t>of the nuclear many-body system?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336699"/>
                </a:solidFill>
              </a:rPr>
              <a:t>How are complex nuclei built from their basic constituents?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What is the effective nucleon-nucleon interaction?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/>
              <a:t>How does QCD constrain its parameters?</a:t>
            </a:r>
          </a:p>
          <a:p>
            <a:pPr eaLnBrk="1" hangingPunct="1">
              <a:spcBef>
                <a:spcPct val="35000"/>
              </a:spcBef>
              <a:buFontTx/>
              <a:buNone/>
            </a:pPr>
            <a:r>
              <a:rPr lang="en-US" altLang="de-DE" sz="1800" b="1" dirty="0" smtClean="0">
                <a:solidFill>
                  <a:srgbClr val="C00000"/>
                </a:solidFill>
              </a:rPr>
              <a:t>Which are the nuclei relevant for astrophysical processes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 dirty="0" smtClean="0">
                <a:solidFill>
                  <a:srgbClr val="C00000"/>
                </a:solidFill>
              </a:rPr>
              <a:t>and what are their properties?</a:t>
            </a:r>
          </a:p>
          <a:p>
            <a:pPr lvl="1" indent="30163" eaLnBrk="1" hangingPunct="1">
              <a:buFontTx/>
              <a:buNone/>
            </a:pPr>
            <a:r>
              <a:rPr lang="en-US" altLang="de-DE" sz="1800" dirty="0" smtClean="0">
                <a:solidFill>
                  <a:srgbClr val="FF0000"/>
                </a:solidFill>
              </a:rPr>
              <a:t>What is the origin of the heavy elements?</a:t>
            </a:r>
          </a:p>
        </p:txBody>
      </p:sp>
    </p:spTree>
    <p:extLst>
      <p:ext uri="{BB962C8B-B14F-4D97-AF65-F5344CB8AC3E}">
        <p14:creationId xmlns:p14="http://schemas.microsoft.com/office/powerpoint/2010/main" val="3360048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EXL – Proof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Principle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0602"/>
            <a:ext cx="8866063" cy="5372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80851-04CA-4CCC-88CF-492A7FA66E15}" type="slidenum">
              <a:rPr lang="de-DE" smtClean="0">
                <a:solidFill>
                  <a:srgbClr val="00599D"/>
                </a:solidFill>
              </a:rPr>
              <a:pPr eaLnBrk="1" hangingPunct="1"/>
              <a:t>21</a:t>
            </a:fld>
            <a:endParaRPr lang="de-DE" smtClean="0">
              <a:solidFill>
                <a:srgbClr val="00599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945231"/>
            <a:ext cx="568863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336699"/>
                </a:solidFill>
              </a:rPr>
              <a:t>850 registered “interested”</a:t>
            </a:r>
          </a:p>
          <a:p>
            <a:pPr>
              <a:tabLst>
                <a:tab pos="361950" algn="l"/>
              </a:tabLst>
            </a:pPr>
            <a:r>
              <a:rPr lang="en-US" sz="2400" dirty="0">
                <a:solidFill>
                  <a:srgbClr val="336699"/>
                </a:solidFill>
              </a:rPr>
              <a:t>	</a:t>
            </a:r>
            <a:r>
              <a:rPr lang="en-US" sz="2400" dirty="0" smtClean="0">
                <a:solidFill>
                  <a:srgbClr val="336699"/>
                </a:solidFill>
              </a:rPr>
              <a:t>scientists in NUSTAR</a:t>
            </a:r>
          </a:p>
          <a:p>
            <a:pPr>
              <a:tabLst>
                <a:tab pos="361950" algn="l"/>
              </a:tabLst>
            </a:pPr>
            <a:r>
              <a:rPr lang="en-US" sz="2400" dirty="0">
                <a:solidFill>
                  <a:srgbClr val="336699"/>
                </a:solidFill>
              </a:rPr>
              <a:t>	</a:t>
            </a:r>
            <a:r>
              <a:rPr lang="en-US" sz="2400" dirty="0" smtClean="0">
                <a:solidFill>
                  <a:srgbClr val="336699"/>
                </a:solidFill>
              </a:rPr>
              <a:t>database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9900"/>
                </a:solidFill>
              </a:rPr>
              <a:t>39 countries and more than 180 institutes</a:t>
            </a:r>
            <a:endParaRPr lang="en-US" sz="2000" dirty="0">
              <a:solidFill>
                <a:srgbClr val="0099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Collaboration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623"/>
            <a:ext cx="9144000" cy="372248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1" b="7674"/>
          <a:stretch/>
        </p:blipFill>
        <p:spPr>
          <a:xfrm>
            <a:off x="5265663" y="3936195"/>
            <a:ext cx="3779912" cy="196181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076056" y="5579948"/>
            <a:ext cx="3296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NUSTAR </a:t>
            </a:r>
            <a:r>
              <a:rPr lang="de-DE" dirty="0" err="1" smtClean="0">
                <a:solidFill>
                  <a:schemeClr val="bg1"/>
                </a:solidFill>
              </a:rPr>
              <a:t>Week</a:t>
            </a:r>
            <a:r>
              <a:rPr lang="de-DE" dirty="0" smtClean="0">
                <a:solidFill>
                  <a:schemeClr val="bg1"/>
                </a:solidFill>
              </a:rPr>
              <a:t> 2015, </a:t>
            </a:r>
            <a:r>
              <a:rPr lang="de-DE" dirty="0" err="1" smtClean="0">
                <a:solidFill>
                  <a:schemeClr val="bg1"/>
                </a:solidFill>
              </a:rPr>
              <a:t>Warsaw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8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liennummernplatzhalter 1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B80851-04CA-4CCC-88CF-492A7FA66E15}" type="slidenum">
              <a:rPr lang="de-DE" smtClean="0">
                <a:solidFill>
                  <a:srgbClr val="00599D"/>
                </a:solidFill>
              </a:rPr>
              <a:pPr eaLnBrk="1" hangingPunct="1"/>
              <a:t>22</a:t>
            </a:fld>
            <a:endParaRPr lang="de-DE" smtClean="0">
              <a:solidFill>
                <a:srgbClr val="00599D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0850" y="5013176"/>
            <a:ext cx="7462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99"/>
                </a:solidFill>
              </a:rPr>
              <a:t>Secured funding and expression of interest in funding</a:t>
            </a:r>
          </a:p>
          <a:p>
            <a:r>
              <a:rPr lang="en-US" sz="2000" dirty="0" smtClean="0">
                <a:solidFill>
                  <a:srgbClr val="336699"/>
                </a:solidFill>
              </a:rPr>
              <a:t>(status: July 2015)</a:t>
            </a:r>
            <a:endParaRPr lang="en-US" sz="2000" dirty="0">
              <a:solidFill>
                <a:srgbClr val="336699"/>
              </a:solidFill>
            </a:endParaRPr>
          </a:p>
          <a:p>
            <a:r>
              <a:rPr lang="en-US" sz="2000" dirty="0" smtClean="0">
                <a:solidFill>
                  <a:srgbClr val="FF9933"/>
                </a:solidFill>
              </a:rPr>
              <a:t>16 countries (incl. 9 FAIR partner countries)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Collaboration – funding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39552" y="5301208"/>
            <a:ext cx="216024" cy="216024"/>
          </a:xfrm>
          <a:prstGeom prst="rect">
            <a:avLst/>
          </a:prstGeom>
          <a:solidFill>
            <a:srgbClr val="FF9933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372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funding vs. senior scientists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3321451"/>
              </p:ext>
            </p:extLst>
          </p:nvPr>
        </p:nvGraphicFramePr>
        <p:xfrm>
          <a:off x="-468560" y="980728"/>
          <a:ext cx="4752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Diagramm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13642"/>
              </p:ext>
            </p:extLst>
          </p:nvPr>
        </p:nvGraphicFramePr>
        <p:xfrm>
          <a:off x="3331297" y="1052736"/>
          <a:ext cx="635697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3" name="Gruppieren 32"/>
          <p:cNvGrpSpPr/>
          <p:nvPr/>
        </p:nvGrpSpPr>
        <p:grpSpPr>
          <a:xfrm>
            <a:off x="1288147" y="5661248"/>
            <a:ext cx="6092165" cy="827088"/>
            <a:chOff x="280035" y="5600752"/>
            <a:chExt cx="6092165" cy="827088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300823" y="5889677"/>
              <a:ext cx="5071377" cy="474663"/>
              <a:chOff x="371475" y="6337300"/>
              <a:chExt cx="5071377" cy="474663"/>
            </a:xfrm>
          </p:grpSpPr>
          <p:sp>
            <p:nvSpPr>
              <p:cNvPr id="9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899592" y="6583363"/>
                <a:ext cx="53975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 dirty="0"/>
                  <a:t>France</a:t>
                </a:r>
              </a:p>
            </p:txBody>
          </p:sp>
          <p:pic>
            <p:nvPicPr>
              <p:cNvPr id="10" name="Picture 10"/>
              <p:cNvPicPr preferRelativeResize="0"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174" y="6340475"/>
                <a:ext cx="358775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 Box 11"/>
              <p:cNvSpPr txBox="1">
                <a:spLocks noChangeAspect="1" noChangeArrowheads="1"/>
              </p:cNvSpPr>
              <p:nvPr/>
            </p:nvSpPr>
            <p:spPr bwMode="auto">
              <a:xfrm>
                <a:off x="2006661" y="6583363"/>
                <a:ext cx="4318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India</a:t>
                </a:r>
              </a:p>
            </p:txBody>
          </p:sp>
          <p:pic>
            <p:nvPicPr>
              <p:cNvPr id="12" name="Picture 16"/>
              <p:cNvPicPr preferRelativeResize="0"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6413" y="6340475"/>
                <a:ext cx="330200" cy="2428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Box 17"/>
              <p:cNvSpPr txBox="1">
                <a:spLocks noChangeAspect="1" noChangeArrowheads="1"/>
              </p:cNvSpPr>
              <p:nvPr/>
            </p:nvSpPr>
            <p:spPr bwMode="auto">
              <a:xfrm>
                <a:off x="371475" y="6581775"/>
                <a:ext cx="5588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Finland</a:t>
                </a:r>
              </a:p>
            </p:txBody>
          </p:sp>
          <p:pic>
            <p:nvPicPr>
              <p:cNvPr id="14" name="Picture 19"/>
              <p:cNvPicPr preferRelativeResize="0"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1667" y="6340475"/>
                <a:ext cx="358775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2"/>
              <p:cNvPicPr preferRelativeResize="0"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2311" y="6340475"/>
                <a:ext cx="400050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1363724" y="6583363"/>
                <a:ext cx="65405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Germany</a:t>
                </a:r>
              </a:p>
            </p:txBody>
          </p:sp>
          <p:pic>
            <p:nvPicPr>
              <p:cNvPr id="17" name="Picture 34"/>
              <p:cNvPicPr preferRelativeResize="0"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1649" y="6340475"/>
                <a:ext cx="384175" cy="2428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 Box 35"/>
              <p:cNvSpPr txBox="1">
                <a:spLocks noChangeAspect="1" noChangeArrowheads="1"/>
              </p:cNvSpPr>
              <p:nvPr/>
            </p:nvSpPr>
            <p:spPr bwMode="auto">
              <a:xfrm>
                <a:off x="2447986" y="6583363"/>
                <a:ext cx="53975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Poland</a:t>
                </a:r>
              </a:p>
            </p:txBody>
          </p:sp>
          <p:pic>
            <p:nvPicPr>
              <p:cNvPr id="19" name="Picture 46"/>
              <p:cNvPicPr preferRelativeResize="0"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9606" y="6337300"/>
                <a:ext cx="384175" cy="242888"/>
              </a:xfrm>
              <a:prstGeom prst="rect">
                <a:avLst/>
              </a:prstGeom>
              <a:noFill/>
              <a:ln w="9525" cap="rnd" algn="ctr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 Box 47"/>
              <p:cNvSpPr txBox="1">
                <a:spLocks noChangeAspect="1" noChangeArrowheads="1"/>
              </p:cNvSpPr>
              <p:nvPr/>
            </p:nvSpPr>
            <p:spPr bwMode="auto">
              <a:xfrm>
                <a:off x="4460068" y="6580188"/>
                <a:ext cx="5969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Sweden</a:t>
                </a:r>
              </a:p>
            </p:txBody>
          </p:sp>
          <p:graphicFrame>
            <p:nvGraphicFramePr>
              <p:cNvPr id="21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4728252"/>
                  </p:ext>
                </p:extLst>
              </p:nvPr>
            </p:nvGraphicFramePr>
            <p:xfrm>
              <a:off x="3076636" y="6340475"/>
              <a:ext cx="360363" cy="2428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48" name="Photo Editor Photo" r:id="rId11" imgW="2723810" imgH="1695687" progId="MSPhotoEd.3">
                      <p:embed/>
                    </p:oleObj>
                  </mc:Choice>
                  <mc:Fallback>
                    <p:oleObj name="Photo Editor Photo" r:id="rId11" imgW="2723810" imgH="1695687" progId="MSPhotoEd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76636" y="6340475"/>
                            <a:ext cx="360363" cy="242888"/>
                          </a:xfrm>
                          <a:prstGeom prst="rect">
                            <a:avLst/>
                          </a:prstGeom>
                          <a:noFill/>
                          <a:ln w="9525" cap="rnd" algn="ctr">
                            <a:solidFill>
                              <a:srgbClr val="000000"/>
                            </a:solidFill>
                            <a:prstDash val="sysDot"/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2" name="Text Box 50"/>
              <p:cNvSpPr txBox="1">
                <a:spLocks noChangeAspect="1" noChangeArrowheads="1"/>
              </p:cNvSpPr>
              <p:nvPr/>
            </p:nvSpPr>
            <p:spPr bwMode="auto">
              <a:xfrm>
                <a:off x="2935349" y="6583363"/>
                <a:ext cx="64135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Romania</a:t>
                </a:r>
              </a:p>
            </p:txBody>
          </p:sp>
          <p:pic>
            <p:nvPicPr>
              <p:cNvPr id="23" name="Picture 52"/>
              <p:cNvPicPr preferRelativeResize="0"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936" y="6338888"/>
                <a:ext cx="358775" cy="242888"/>
              </a:xfrm>
              <a:prstGeom prst="rect">
                <a:avLst/>
              </a:prstGeom>
              <a:noFill/>
              <a:ln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 Box 53"/>
              <p:cNvSpPr txBox="1">
                <a:spLocks noChangeAspect="1" noChangeArrowheads="1"/>
              </p:cNvSpPr>
              <p:nvPr/>
            </p:nvSpPr>
            <p:spPr bwMode="auto">
              <a:xfrm>
                <a:off x="3479861" y="6581775"/>
                <a:ext cx="5334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Russia</a:t>
                </a:r>
              </a:p>
            </p:txBody>
          </p:sp>
          <p:sp>
            <p:nvSpPr>
              <p:cNvPr id="25" name="Text Box 41"/>
              <p:cNvSpPr txBox="1">
                <a:spLocks noChangeAspect="1" noChangeArrowheads="1"/>
              </p:cNvSpPr>
              <p:nvPr/>
            </p:nvSpPr>
            <p:spPr bwMode="auto">
              <a:xfrm>
                <a:off x="3941824" y="6578600"/>
                <a:ext cx="622300" cy="22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900"/>
                  <a:t>Slovenia</a:t>
                </a:r>
              </a:p>
            </p:txBody>
          </p:sp>
          <p:pic>
            <p:nvPicPr>
              <p:cNvPr id="26" name="Picture 62" descr="slowenien-fahne-slowenia-flagge_0_g_60px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1999" y="6340475"/>
                <a:ext cx="363538" cy="241300"/>
              </a:xfrm>
              <a:prstGeom prst="rect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84077" y="6576271"/>
                <a:ext cx="344967" cy="2308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412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4127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900" dirty="0" smtClean="0"/>
                  <a:t>UK</a:t>
                </a:r>
                <a:endParaRPr lang="en-US" sz="900" dirty="0"/>
              </a:p>
            </p:txBody>
          </p:sp>
          <p:pic>
            <p:nvPicPr>
              <p:cNvPr id="28" name="Grafik 27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84077" y="6338887"/>
                <a:ext cx="358775" cy="242888"/>
              </a:xfrm>
              <a:prstGeom prst="rect">
                <a:avLst/>
              </a:prstGeom>
            </p:spPr>
          </p:pic>
        </p:grpSp>
        <p:pic>
          <p:nvPicPr>
            <p:cNvPr id="31" name="Picture 13" descr="FAIR_Logo_rgb_frei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" y="5600752"/>
              <a:ext cx="992187" cy="827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" name="Textfeld 33"/>
          <p:cNvSpPr txBox="1"/>
          <p:nvPr/>
        </p:nvSpPr>
        <p:spPr>
          <a:xfrm>
            <a:off x="2697015" y="999794"/>
            <a:ext cx="158088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6699"/>
                </a:solidFill>
              </a:rPr>
              <a:t>16 countries</a:t>
            </a:r>
          </a:p>
          <a:p>
            <a:r>
              <a:rPr lang="de-DE" sz="2000" dirty="0" smtClean="0">
                <a:solidFill>
                  <a:srgbClr val="006699"/>
                </a:solidFill>
              </a:rPr>
              <a:t>59 </a:t>
            </a:r>
            <a:r>
              <a:rPr lang="de-DE" sz="2000" dirty="0" err="1" smtClean="0">
                <a:solidFill>
                  <a:srgbClr val="006699"/>
                </a:solidFill>
              </a:rPr>
              <a:t>institutes</a:t>
            </a:r>
            <a:endParaRPr lang="de-DE" sz="2000" dirty="0">
              <a:solidFill>
                <a:srgbClr val="006699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185769" y="999794"/>
            <a:ext cx="1856598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006699"/>
                </a:solidFill>
              </a:rPr>
              <a:t>39 countries</a:t>
            </a:r>
          </a:p>
          <a:p>
            <a:r>
              <a:rPr lang="de-DE" sz="2000" dirty="0" smtClean="0">
                <a:solidFill>
                  <a:srgbClr val="006699"/>
                </a:solidFill>
              </a:rPr>
              <a:t>&gt;180 </a:t>
            </a:r>
            <a:r>
              <a:rPr lang="de-DE" sz="2000" dirty="0" err="1" smtClean="0">
                <a:solidFill>
                  <a:srgbClr val="006699"/>
                </a:solidFill>
              </a:rPr>
              <a:t>institutes</a:t>
            </a:r>
            <a:endParaRPr lang="de-DE" sz="20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/>
              <a:t>experiment</a:t>
            </a:r>
            <a:r>
              <a:rPr lang="de-DE" dirty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– </a:t>
            </a:r>
            <a:r>
              <a:rPr lang="de-DE" dirty="0" err="1" smtClean="0"/>
              <a:t>phases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680596"/>
              </p:ext>
            </p:extLst>
          </p:nvPr>
        </p:nvGraphicFramePr>
        <p:xfrm>
          <a:off x="2195041" y="1556792"/>
          <a:ext cx="6625431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4643313" y="1156682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MEUR (2005)</a:t>
            </a:r>
            <a:endParaRPr lang="de-DE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41587" y="2198658"/>
            <a:ext cx="1709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Full</a:t>
            </a:r>
            <a:r>
              <a:rPr lang="de-DE" sz="2000" dirty="0" smtClean="0"/>
              <a:t> NUSTAR</a:t>
            </a:r>
            <a:endParaRPr lang="de-DE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141587" y="2924871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Phase 0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141586" y="3625820"/>
            <a:ext cx="20569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Phase 1</a:t>
            </a:r>
            <a:endParaRPr lang="de-DE" sz="2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41587" y="4340195"/>
            <a:ext cx="205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Phase 2</a:t>
            </a:r>
            <a:endParaRPr lang="de-DE" sz="2000" dirty="0"/>
          </a:p>
        </p:txBody>
      </p:sp>
      <p:sp>
        <p:nvSpPr>
          <p:cNvPr id="20" name="Textfeld 19"/>
          <p:cNvSpPr txBox="1"/>
          <p:nvPr/>
        </p:nvSpPr>
        <p:spPr>
          <a:xfrm>
            <a:off x="141587" y="5051395"/>
            <a:ext cx="2056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Phase 3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1250552" y="5959984"/>
            <a:ext cx="68260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July 2015 - iteration within NUSTAR Collaboration ongoing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for phase 0 and phase 1 operation</a:t>
            </a:r>
            <a:endParaRPr lang="en-US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868917"/>
              </p:ext>
            </p:extLst>
          </p:nvPr>
        </p:nvGraphicFramePr>
        <p:xfrm>
          <a:off x="84469" y="980728"/>
          <a:ext cx="8952030" cy="55047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94670"/>
                <a:gridCol w="994670"/>
                <a:gridCol w="994670"/>
                <a:gridCol w="994670"/>
                <a:gridCol w="994670"/>
                <a:gridCol w="994670"/>
                <a:gridCol w="994670"/>
                <a:gridCol w="994670"/>
                <a:gridCol w="994670"/>
              </a:tblGrid>
              <a:tr h="34399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2017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2019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2023</a:t>
                      </a:r>
                      <a:endParaRPr lang="de-DE" dirty="0"/>
                    </a:p>
                  </a:txBody>
                  <a:tcPr/>
                </a:tc>
              </a:tr>
              <a:tr h="5138954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" name="Rectangle 4"/>
          <p:cNvSpPr/>
          <p:nvPr/>
        </p:nvSpPr>
        <p:spPr>
          <a:xfrm rot="16200000">
            <a:off x="2891031" y="3467327"/>
            <a:ext cx="2840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Phase 0</a:t>
            </a:r>
            <a:endParaRPr lang="de-DE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16200000">
            <a:off x="6397281" y="3474177"/>
            <a:ext cx="2834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Phase 1</a:t>
            </a:r>
            <a:endParaRPr lang="de-DE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29" name="Rectangle 3"/>
          <p:cNvSpPr/>
          <p:nvPr/>
        </p:nvSpPr>
        <p:spPr>
          <a:xfrm>
            <a:off x="2106814" y="1396881"/>
            <a:ext cx="4913458" cy="5064224"/>
          </a:xfrm>
          <a:prstGeom prst="rect">
            <a:avLst/>
          </a:prstGeom>
          <a:solidFill>
            <a:srgbClr val="FFFF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7020272" y="1396881"/>
            <a:ext cx="2016224" cy="5064224"/>
          </a:xfrm>
          <a:prstGeom prst="rect">
            <a:avLst/>
          </a:prstGeom>
          <a:solidFill>
            <a:srgbClr val="0099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feld 17"/>
          <p:cNvSpPr txBox="1"/>
          <p:nvPr/>
        </p:nvSpPr>
        <p:spPr>
          <a:xfrm>
            <a:off x="261018" y="146301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Super-FRS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45" name="Textfeld 17"/>
          <p:cNvSpPr txBox="1"/>
          <p:nvPr/>
        </p:nvSpPr>
        <p:spPr>
          <a:xfrm>
            <a:off x="310204" y="2893318"/>
            <a:ext cx="1834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NUSTAR </a:t>
            </a:r>
            <a:r>
              <a:rPr lang="de-DE" b="1" dirty="0" err="1" smtClean="0">
                <a:solidFill>
                  <a:srgbClr val="0070C0"/>
                </a:solidFill>
              </a:rPr>
              <a:t>caves</a:t>
            </a:r>
            <a:endParaRPr lang="de-DE" b="1" dirty="0" smtClean="0">
              <a:solidFill>
                <a:srgbClr val="0070C0"/>
              </a:solidFill>
            </a:endParaRPr>
          </a:p>
        </p:txBody>
      </p:sp>
      <p:sp>
        <p:nvSpPr>
          <p:cNvPr id="33" name="Textfeld 17"/>
          <p:cNvSpPr txBox="1"/>
          <p:nvPr/>
        </p:nvSpPr>
        <p:spPr>
          <a:xfrm>
            <a:off x="310204" y="4149080"/>
            <a:ext cx="2552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0070C0"/>
                </a:solidFill>
              </a:rPr>
              <a:t>NUSTAR </a:t>
            </a:r>
            <a:r>
              <a:rPr lang="de-DE" b="1" dirty="0" err="1" smtClean="0">
                <a:solidFill>
                  <a:srgbClr val="0070C0"/>
                </a:solidFill>
              </a:rPr>
              <a:t>experiments</a:t>
            </a:r>
            <a:endParaRPr lang="de-DE" b="1" dirty="0">
              <a:solidFill>
                <a:srgbClr val="0070C0"/>
              </a:solidFill>
            </a:endParaRPr>
          </a:p>
        </p:txBody>
      </p:sp>
      <p:sp>
        <p:nvSpPr>
          <p:cNvPr id="22" name="Foliennummernplatzhalter 3"/>
          <p:cNvSpPr txBox="1">
            <a:spLocks/>
          </p:cNvSpPr>
          <p:nvPr/>
        </p:nvSpPr>
        <p:spPr bwMode="auto">
          <a:xfrm>
            <a:off x="8316913" y="6607175"/>
            <a:ext cx="728662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599D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23" name="Rechteck 24"/>
          <p:cNvSpPr/>
          <p:nvPr/>
        </p:nvSpPr>
        <p:spPr>
          <a:xfrm>
            <a:off x="84470" y="1845191"/>
            <a:ext cx="792502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4"/>
          <p:cNvSpPr/>
          <p:nvPr/>
        </p:nvSpPr>
        <p:spPr>
          <a:xfrm>
            <a:off x="6528680" y="2172022"/>
            <a:ext cx="149970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Rechteck 29"/>
          <p:cNvSpPr/>
          <p:nvPr/>
        </p:nvSpPr>
        <p:spPr>
          <a:xfrm>
            <a:off x="7020272" y="2468933"/>
            <a:ext cx="2016223" cy="27874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2339752" y="3262650"/>
            <a:ext cx="3312368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hteck 24"/>
          <p:cNvSpPr/>
          <p:nvPr/>
        </p:nvSpPr>
        <p:spPr>
          <a:xfrm>
            <a:off x="84470" y="4605771"/>
            <a:ext cx="6470566" cy="278740"/>
          </a:xfrm>
          <a:prstGeom prst="rect">
            <a:avLst/>
          </a:prstGeom>
          <a:gradFill flip="none" rotWithShape="1">
            <a:gsLst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4"/>
          <p:cNvSpPr/>
          <p:nvPr/>
        </p:nvSpPr>
        <p:spPr>
          <a:xfrm>
            <a:off x="4211960" y="4966992"/>
            <a:ext cx="345638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Rechteck 24"/>
          <p:cNvSpPr/>
          <p:nvPr/>
        </p:nvSpPr>
        <p:spPr>
          <a:xfrm>
            <a:off x="7001383" y="5629002"/>
            <a:ext cx="2016223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2000">
                <a:schemeClr val="bg1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feld 16"/>
          <p:cNvSpPr txBox="1"/>
          <p:nvPr/>
        </p:nvSpPr>
        <p:spPr>
          <a:xfrm>
            <a:off x="7116690" y="5583706"/>
            <a:ext cx="1980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o</a:t>
            </a:r>
            <a:r>
              <a:rPr lang="de-DE" dirty="0" err="1" smtClean="0"/>
              <a:t>peration</a:t>
            </a:r>
            <a:r>
              <a:rPr lang="de-DE" dirty="0" smtClean="0"/>
              <a:t> at FAIR</a:t>
            </a:r>
            <a:endParaRPr lang="de-DE" dirty="0"/>
          </a:p>
        </p:txBody>
      </p:sp>
      <p:sp>
        <p:nvSpPr>
          <p:cNvPr id="35" name="Textfeld 16"/>
          <p:cNvSpPr txBox="1"/>
          <p:nvPr/>
        </p:nvSpPr>
        <p:spPr>
          <a:xfrm>
            <a:off x="263892" y="4565088"/>
            <a:ext cx="444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construction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operation</a:t>
            </a:r>
            <a:r>
              <a:rPr lang="de-DE" dirty="0" smtClean="0"/>
              <a:t> „outside“ FAIR</a:t>
            </a:r>
            <a:endParaRPr lang="de-DE" dirty="0"/>
          </a:p>
        </p:txBody>
      </p:sp>
      <p:sp>
        <p:nvSpPr>
          <p:cNvPr id="37" name="Textfeld 16"/>
          <p:cNvSpPr txBox="1"/>
          <p:nvPr/>
        </p:nvSpPr>
        <p:spPr>
          <a:xfrm>
            <a:off x="5292080" y="4921696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installation</a:t>
            </a:r>
            <a:endParaRPr lang="de-DE" dirty="0"/>
          </a:p>
        </p:txBody>
      </p:sp>
      <p:sp>
        <p:nvSpPr>
          <p:cNvPr id="49" name="Textfeld 16"/>
          <p:cNvSpPr txBox="1"/>
          <p:nvPr/>
        </p:nvSpPr>
        <p:spPr>
          <a:xfrm>
            <a:off x="310204" y="179027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onstruction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installation</a:t>
            </a:r>
            <a:endParaRPr lang="de-DE" dirty="0"/>
          </a:p>
        </p:txBody>
      </p:sp>
      <p:sp>
        <p:nvSpPr>
          <p:cNvPr id="44" name="Textfeld 25"/>
          <p:cNvSpPr txBox="1"/>
          <p:nvPr/>
        </p:nvSpPr>
        <p:spPr>
          <a:xfrm>
            <a:off x="6358164" y="2106069"/>
            <a:ext cx="18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commissioning</a:t>
            </a:r>
            <a:endParaRPr lang="de-DE" dirty="0"/>
          </a:p>
        </p:txBody>
      </p:sp>
      <p:sp>
        <p:nvSpPr>
          <p:cNvPr id="50" name="Textfeld 16"/>
          <p:cNvSpPr txBox="1"/>
          <p:nvPr/>
        </p:nvSpPr>
        <p:spPr>
          <a:xfrm>
            <a:off x="7828989" y="2411596"/>
            <a:ext cx="1147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operation</a:t>
            </a:r>
            <a:endParaRPr lang="de-DE" dirty="0"/>
          </a:p>
        </p:txBody>
      </p:sp>
      <p:sp>
        <p:nvSpPr>
          <p:cNvPr id="47" name="Textfeld 21"/>
          <p:cNvSpPr txBox="1"/>
          <p:nvPr/>
        </p:nvSpPr>
        <p:spPr>
          <a:xfrm>
            <a:off x="2987825" y="320368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c</a:t>
            </a:r>
            <a:r>
              <a:rPr lang="de-DE" dirty="0" err="1" smtClean="0"/>
              <a:t>ivil</a:t>
            </a:r>
            <a:r>
              <a:rPr lang="de-DE" dirty="0" smtClean="0"/>
              <a:t> </a:t>
            </a:r>
            <a:r>
              <a:rPr lang="de-DE" dirty="0" err="1" smtClean="0"/>
              <a:t>construction</a:t>
            </a:r>
            <a:endParaRPr lang="de-DE" dirty="0"/>
          </a:p>
        </p:txBody>
      </p:sp>
      <p:sp>
        <p:nvSpPr>
          <p:cNvPr id="36" name="Rechteck 24"/>
          <p:cNvSpPr/>
          <p:nvPr/>
        </p:nvSpPr>
        <p:spPr>
          <a:xfrm>
            <a:off x="6669571" y="5275308"/>
            <a:ext cx="1499704" cy="27874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  <a:alpha val="0"/>
                </a:schemeClr>
              </a:gs>
              <a:gs pos="50000">
                <a:schemeClr val="bg1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25"/>
          <p:cNvSpPr txBox="1"/>
          <p:nvPr/>
        </p:nvSpPr>
        <p:spPr>
          <a:xfrm>
            <a:off x="6407141" y="5214374"/>
            <a:ext cx="186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commissioning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046625" y="5583706"/>
            <a:ext cx="2750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/>
              <a:t>Vielen Dank !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1235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2"/>
          <p:cNvGrpSpPr>
            <a:grpSpLocks/>
          </p:cNvGrpSpPr>
          <p:nvPr/>
        </p:nvGrpSpPr>
        <p:grpSpPr bwMode="auto">
          <a:xfrm>
            <a:off x="0" y="1384300"/>
            <a:ext cx="8521700" cy="5651500"/>
            <a:chOff x="288" y="776"/>
            <a:chExt cx="5304" cy="3256"/>
          </a:xfrm>
        </p:grpSpPr>
        <p:sp>
          <p:nvSpPr>
            <p:cNvPr id="7182" name="Rectangle 3"/>
            <p:cNvSpPr>
              <a:spLocks noChangeArrowheads="1"/>
            </p:cNvSpPr>
            <p:nvPr/>
          </p:nvSpPr>
          <p:spPr bwMode="auto">
            <a:xfrm>
              <a:off x="3888" y="776"/>
              <a:ext cx="1704" cy="138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/>
            </a:p>
          </p:txBody>
        </p:sp>
        <p:grpSp>
          <p:nvGrpSpPr>
            <p:cNvPr id="7183" name="Group 4"/>
            <p:cNvGrpSpPr>
              <a:grpSpLocks/>
            </p:cNvGrpSpPr>
            <p:nvPr/>
          </p:nvGrpSpPr>
          <p:grpSpPr bwMode="auto">
            <a:xfrm>
              <a:off x="288" y="877"/>
              <a:ext cx="4970" cy="3155"/>
              <a:chOff x="288" y="877"/>
              <a:chExt cx="4970" cy="3155"/>
            </a:xfrm>
          </p:grpSpPr>
          <p:pic>
            <p:nvPicPr>
              <p:cNvPr id="718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877"/>
                <a:ext cx="4970" cy="3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284" y="2637"/>
                <a:ext cx="76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 dirty="0"/>
                  <a:t>Proton </a:t>
                </a:r>
                <a:r>
                  <a:rPr lang="de-DE" altLang="de-DE" sz="1200" dirty="0" err="1"/>
                  <a:t>number</a:t>
                </a:r>
                <a:r>
                  <a:rPr lang="de-DE" altLang="de-DE" sz="1200" dirty="0"/>
                  <a:t> Z</a:t>
                </a:r>
              </a:p>
            </p:txBody>
          </p:sp>
          <p:sp>
            <p:nvSpPr>
              <p:cNvPr id="7186" name="Text Box 7"/>
              <p:cNvSpPr txBox="1">
                <a:spLocks noChangeArrowheads="1"/>
              </p:cNvSpPr>
              <p:nvPr/>
            </p:nvSpPr>
            <p:spPr bwMode="auto">
              <a:xfrm>
                <a:off x="1813" y="1591"/>
                <a:ext cx="1013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 dirty="0" err="1">
                    <a:solidFill>
                      <a:schemeClr val="bg1"/>
                    </a:solidFill>
                  </a:rPr>
                  <a:t>Accreting</a:t>
                </a:r>
                <a:r>
                  <a:rPr lang="de-DE" altLang="de-DE" sz="1200" dirty="0">
                    <a:solidFill>
                      <a:schemeClr val="bg1"/>
                    </a:solidFill>
                  </a:rPr>
                  <a:t>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white</a:t>
                </a:r>
                <a:r>
                  <a:rPr lang="de-DE" altLang="de-DE" sz="1200" dirty="0">
                    <a:solidFill>
                      <a:schemeClr val="bg1"/>
                    </a:solidFill>
                  </a:rPr>
                  <a:t>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dwarf</a:t>
                </a:r>
                <a:endParaRPr lang="de-DE" altLang="de-D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87" name="Text Box 8"/>
              <p:cNvSpPr txBox="1">
                <a:spLocks noChangeArrowheads="1"/>
              </p:cNvSpPr>
              <p:nvPr/>
            </p:nvSpPr>
            <p:spPr bwMode="auto">
              <a:xfrm>
                <a:off x="917" y="2572"/>
                <a:ext cx="839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chemeClr val="bg1"/>
                    </a:solidFill>
                  </a:rPr>
                  <a:t>Nova Cygni 1992</a:t>
                </a:r>
              </a:p>
            </p:txBody>
          </p:sp>
          <p:sp>
            <p:nvSpPr>
              <p:cNvPr id="7188" name="Text Box 9"/>
              <p:cNvSpPr txBox="1">
                <a:spLocks noChangeArrowheads="1"/>
              </p:cNvSpPr>
              <p:nvPr/>
            </p:nvSpPr>
            <p:spPr bwMode="auto">
              <a:xfrm>
                <a:off x="1825" y="3608"/>
                <a:ext cx="283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>
                    <a:solidFill>
                      <a:schemeClr val="bg1"/>
                    </a:solidFill>
                  </a:rPr>
                  <a:t>Sun</a:t>
                </a:r>
              </a:p>
            </p:txBody>
          </p:sp>
          <p:sp>
            <p:nvSpPr>
              <p:cNvPr id="7189" name="Text Box 10"/>
              <p:cNvSpPr txBox="1">
                <a:spLocks noChangeArrowheads="1"/>
              </p:cNvSpPr>
              <p:nvPr/>
            </p:nvSpPr>
            <p:spPr bwMode="auto">
              <a:xfrm>
                <a:off x="3896" y="1687"/>
                <a:ext cx="1330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 dirty="0">
                    <a:solidFill>
                      <a:schemeClr val="bg1"/>
                    </a:solidFill>
                  </a:rPr>
                  <a:t>Elements in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our</a:t>
                </a:r>
                <a:r>
                  <a:rPr lang="de-DE" altLang="de-DE" sz="1200" dirty="0">
                    <a:solidFill>
                      <a:schemeClr val="bg1"/>
                    </a:solidFill>
                  </a:rPr>
                  <a:t> solar </a:t>
                </a:r>
                <a:r>
                  <a:rPr lang="de-DE" altLang="de-DE" sz="1200" dirty="0" err="1">
                    <a:solidFill>
                      <a:schemeClr val="bg1"/>
                    </a:solidFill>
                  </a:rPr>
                  <a:t>system</a:t>
                </a:r>
                <a:endParaRPr lang="de-DE" altLang="de-DE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190" name="Text Box 11"/>
              <p:cNvSpPr txBox="1">
                <a:spLocks noChangeArrowheads="1"/>
              </p:cNvSpPr>
              <p:nvPr/>
            </p:nvSpPr>
            <p:spPr bwMode="auto">
              <a:xfrm>
                <a:off x="1349" y="3751"/>
                <a:ext cx="892" cy="1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1200"/>
                  <a:t>Neutron number N</a:t>
                </a:r>
              </a:p>
            </p:txBody>
          </p:sp>
        </p:grpSp>
      </p:grp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8785225" y="1927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" altLang="de-DE" sz="2400">
              <a:latin typeface="Times" pitchFamily="18" charset="0"/>
            </a:endParaRPr>
          </a:p>
        </p:txBody>
      </p:sp>
      <p:sp>
        <p:nvSpPr>
          <p:cNvPr id="7175" name="Rectangle 14"/>
          <p:cNvSpPr>
            <a:spLocks noChangeArrowheads="1"/>
          </p:cNvSpPr>
          <p:nvPr/>
        </p:nvSpPr>
        <p:spPr bwMode="auto">
          <a:xfrm>
            <a:off x="169342" y="1009774"/>
            <a:ext cx="5338762" cy="907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de-DE" sz="1800" dirty="0">
                <a:solidFill>
                  <a:srgbClr val="336699"/>
                </a:solidFill>
              </a:rPr>
              <a:t>For the understanding of nucleosynthesis and stellar dynamics we need to know properties of many </a:t>
            </a:r>
            <a:r>
              <a:rPr lang="en-GB" altLang="de-DE" sz="1800" dirty="0">
                <a:solidFill>
                  <a:srgbClr val="FF0000"/>
                </a:solidFill>
              </a:rPr>
              <a:t>exotic</a:t>
            </a:r>
            <a:r>
              <a:rPr lang="en-GB" altLang="de-DE" sz="1800" dirty="0">
                <a:solidFill>
                  <a:srgbClr val="336699"/>
                </a:solidFill>
              </a:rPr>
              <a:t> nuclei.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2933700" y="2540000"/>
            <a:ext cx="990600" cy="2746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1200" b="1" dirty="0">
                <a:solidFill>
                  <a:schemeClr val="bg1"/>
                </a:solidFill>
              </a:rPr>
              <a:t>X-</a:t>
            </a:r>
            <a:r>
              <a:rPr lang="de-DE" altLang="de-DE" sz="1200" b="1" dirty="0" err="1">
                <a:solidFill>
                  <a:schemeClr val="bg1"/>
                </a:solidFill>
              </a:rPr>
              <a:t>ray</a:t>
            </a:r>
            <a:r>
              <a:rPr lang="de-DE" altLang="de-DE" sz="1200" b="1" dirty="0">
                <a:solidFill>
                  <a:schemeClr val="bg1"/>
                </a:solidFill>
              </a:rPr>
              <a:t> </a:t>
            </a:r>
            <a:r>
              <a:rPr lang="de-DE" altLang="de-DE" sz="1200" b="1" dirty="0" err="1">
                <a:solidFill>
                  <a:schemeClr val="bg1"/>
                </a:solidFill>
              </a:rPr>
              <a:t>burst</a:t>
            </a:r>
            <a:endParaRPr lang="de-DE" altLang="de-DE" sz="1200" b="1" dirty="0">
              <a:solidFill>
                <a:schemeClr val="bg1"/>
              </a:solidFill>
            </a:endParaRPr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4139953" y="2833688"/>
            <a:ext cx="719386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 err="1"/>
              <a:t>S</a:t>
            </a:r>
            <a:r>
              <a:rPr lang="en-US" altLang="de-DE" sz="1400" b="1" baseline="-25000" dirty="0" err="1"/>
              <a:t>p</a:t>
            </a:r>
            <a:r>
              <a:rPr lang="en-US" altLang="de-DE" sz="1400" b="1" dirty="0"/>
              <a:t>=0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6070600" y="3709988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1400" b="1" dirty="0"/>
              <a:t>S</a:t>
            </a:r>
            <a:r>
              <a:rPr lang="en-US" altLang="de-DE" sz="1400" b="1" baseline="-25000" dirty="0"/>
              <a:t>n</a:t>
            </a:r>
            <a:r>
              <a:rPr lang="en-US" altLang="de-DE" sz="1400" b="1" dirty="0"/>
              <a:t>=0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Nuclear</a:t>
            </a:r>
            <a:r>
              <a:rPr lang="de-DE" dirty="0"/>
              <a:t> </a:t>
            </a:r>
            <a:r>
              <a:rPr lang="de-DE" dirty="0" err="1"/>
              <a:t>physics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universe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7369152" y="3386822"/>
            <a:ext cx="158417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3. r-Prozess-Peak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 flipH="1" flipV="1">
            <a:off x="7388747" y="2363757"/>
            <a:ext cx="207589" cy="10230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5508104" y="3386822"/>
            <a:ext cx="1861048" cy="475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7740352" y="4775895"/>
            <a:ext cx="14061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N=126: </a:t>
            </a:r>
          </a:p>
          <a:p>
            <a:r>
              <a:rPr lang="de-DE" dirty="0" smtClean="0"/>
              <a:t>e.g. </a:t>
            </a:r>
            <a:r>
              <a:rPr lang="de-DE" baseline="30000" dirty="0" smtClean="0"/>
              <a:t>204</a:t>
            </a:r>
            <a:r>
              <a:rPr lang="de-DE" dirty="0" smtClean="0"/>
              <a:t>Pt </a:t>
            </a:r>
          </a:p>
          <a:p>
            <a:r>
              <a:rPr lang="de-DE" dirty="0" smtClean="0"/>
              <a:t>@ RISING /</a:t>
            </a:r>
          </a:p>
          <a:p>
            <a:r>
              <a:rPr lang="de-DE" dirty="0" smtClean="0"/>
              <a:t> </a:t>
            </a:r>
            <a:r>
              <a:rPr lang="de-DE" dirty="0" err="1" smtClean="0"/>
              <a:t>PreSPEC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072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uppieren 6"/>
          <p:cNvGrpSpPr>
            <a:grpSpLocks/>
          </p:cNvGrpSpPr>
          <p:nvPr/>
        </p:nvGrpSpPr>
        <p:grpSpPr bwMode="auto">
          <a:xfrm>
            <a:off x="914400" y="663575"/>
            <a:ext cx="7921625" cy="5394325"/>
            <a:chOff x="395536" y="626438"/>
            <a:chExt cx="5799680" cy="4341706"/>
          </a:xfrm>
        </p:grpSpPr>
        <p:pic>
          <p:nvPicPr>
            <p:cNvPr id="14358" name="Picture 5" descr="Chart of nuclei + r-process path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4140" r="8266" b="46667"/>
            <a:stretch>
              <a:fillRect/>
            </a:stretch>
          </p:blipFill>
          <p:spPr bwMode="auto">
            <a:xfrm>
              <a:off x="395536" y="626438"/>
              <a:ext cx="5799680" cy="43417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hteck 5"/>
            <p:cNvSpPr/>
            <p:nvPr/>
          </p:nvSpPr>
          <p:spPr>
            <a:xfrm>
              <a:off x="4499478" y="3572869"/>
              <a:ext cx="1695738" cy="13952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N=126 </a:t>
            </a:r>
            <a:r>
              <a:rPr lang="de-DE" dirty="0" err="1"/>
              <a:t>p</a:t>
            </a:r>
            <a:r>
              <a:rPr lang="de-DE" dirty="0" err="1" smtClean="0"/>
              <a:t>hysics</a:t>
            </a:r>
            <a:r>
              <a:rPr lang="de-DE" dirty="0" smtClean="0"/>
              <a:t> </a:t>
            </a:r>
            <a:r>
              <a:rPr lang="de-DE" dirty="0" err="1"/>
              <a:t>case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7250"/>
            <a:ext cx="4217988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lipse 12"/>
          <p:cNvSpPr/>
          <p:nvPr/>
        </p:nvSpPr>
        <p:spPr>
          <a:xfrm rot="1430115">
            <a:off x="5464175" y="2049463"/>
            <a:ext cx="1249363" cy="2112962"/>
          </a:xfrm>
          <a:prstGeom prst="ellipse">
            <a:avLst/>
          </a:prstGeom>
          <a:solidFill>
            <a:srgbClr val="92D050">
              <a:alpha val="60000"/>
            </a:srgbClr>
          </a:solidFill>
          <a:ln w="50800">
            <a:solidFill>
              <a:srgbClr val="00B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Ellipse 11"/>
          <p:cNvSpPr/>
          <p:nvPr/>
        </p:nvSpPr>
        <p:spPr>
          <a:xfrm rot="1430115">
            <a:off x="5595938" y="2070100"/>
            <a:ext cx="985837" cy="1512888"/>
          </a:xfrm>
          <a:prstGeom prst="ellipse">
            <a:avLst/>
          </a:prstGeom>
          <a:solidFill>
            <a:srgbClr val="92D050">
              <a:alpha val="50000"/>
            </a:srgb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Ellipse 10"/>
          <p:cNvSpPr/>
          <p:nvPr/>
        </p:nvSpPr>
        <p:spPr>
          <a:xfrm rot="1430115">
            <a:off x="5835650" y="2071688"/>
            <a:ext cx="652463" cy="1054100"/>
          </a:xfrm>
          <a:prstGeom prst="ellipse">
            <a:avLst/>
          </a:prstGeom>
          <a:solidFill>
            <a:srgbClr val="92D050">
              <a:alpha val="50000"/>
            </a:srgbClr>
          </a:solidFill>
          <a:ln w="50800">
            <a:solidFill>
              <a:srgbClr val="0D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Ellipse 7"/>
          <p:cNvSpPr/>
          <p:nvPr/>
        </p:nvSpPr>
        <p:spPr>
          <a:xfrm rot="1430115">
            <a:off x="6015038" y="2054225"/>
            <a:ext cx="436562" cy="642938"/>
          </a:xfrm>
          <a:prstGeom prst="ellipse">
            <a:avLst/>
          </a:prstGeom>
          <a:solidFill>
            <a:srgbClr val="92D050">
              <a:alpha val="50000"/>
            </a:srgbClr>
          </a:solidFill>
          <a:ln w="50800">
            <a:solidFill>
              <a:srgbClr val="86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16" name="Gerade Verbindung mit Pfeil 9"/>
          <p:cNvCxnSpPr>
            <a:stCxn id="14346" idx="1"/>
          </p:cNvCxnSpPr>
          <p:nvPr/>
        </p:nvCxnSpPr>
        <p:spPr>
          <a:xfrm flipH="1">
            <a:off x="6372225" y="3263900"/>
            <a:ext cx="782638" cy="236538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Textfeld 15"/>
          <p:cNvSpPr txBox="1">
            <a:spLocks noChangeArrowheads="1"/>
          </p:cNvSpPr>
          <p:nvPr/>
        </p:nvSpPr>
        <p:spPr bwMode="auto">
          <a:xfrm rot="-998480">
            <a:off x="7116763" y="2830513"/>
            <a:ext cx="1835150" cy="339725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</a:rPr>
              <a:t>3</a:t>
            </a:r>
            <a:r>
              <a:rPr lang="de-DE" altLang="de-DE" sz="1600" b="1" baseline="30000">
                <a:solidFill>
                  <a:srgbClr val="FF0000"/>
                </a:solidFill>
              </a:rPr>
              <a:t>rd</a:t>
            </a:r>
            <a:r>
              <a:rPr lang="de-DE" altLang="de-DE" sz="1600" b="1">
                <a:solidFill>
                  <a:srgbClr val="FF0000"/>
                </a:solidFill>
              </a:rPr>
              <a:t> waiting point</a:t>
            </a:r>
          </a:p>
        </p:txBody>
      </p:sp>
      <p:sp>
        <p:nvSpPr>
          <p:cNvPr id="14347" name="Textfeld 19"/>
          <p:cNvSpPr txBox="1">
            <a:spLocks noChangeArrowheads="1"/>
          </p:cNvSpPr>
          <p:nvPr/>
        </p:nvSpPr>
        <p:spPr bwMode="auto">
          <a:xfrm rot="-383730">
            <a:off x="4576763" y="4216400"/>
            <a:ext cx="1647825" cy="338138"/>
          </a:xfrm>
          <a:prstGeom prst="rect">
            <a:avLst/>
          </a:prstGeom>
          <a:solidFill>
            <a:schemeClr val="bg1">
              <a:alpha val="7803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600" b="1">
                <a:solidFill>
                  <a:srgbClr val="FF0000"/>
                </a:solidFill>
              </a:rPr>
              <a:t>r-process path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629275" y="1565275"/>
            <a:ext cx="695325" cy="461963"/>
          </a:xfrm>
          <a:prstGeom prst="rect">
            <a:avLst/>
          </a:prstGeom>
          <a:solidFill>
            <a:srgbClr val="C2D84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sz="2000" dirty="0">
                <a:latin typeface="+mn-lt"/>
              </a:rPr>
              <a:t>GS</a:t>
            </a:r>
            <a:r>
              <a:rPr lang="de-DE" dirty="0">
                <a:latin typeface="Arial" pitchFamily="34" charset="0"/>
              </a:rPr>
              <a:t>I</a:t>
            </a:r>
          </a:p>
        </p:txBody>
      </p:sp>
      <p:sp>
        <p:nvSpPr>
          <p:cNvPr id="20" name="Textfeld 22"/>
          <p:cNvSpPr txBox="1"/>
          <p:nvPr/>
        </p:nvSpPr>
        <p:spPr>
          <a:xfrm>
            <a:off x="6629400" y="1752600"/>
            <a:ext cx="1219200" cy="369888"/>
          </a:xfrm>
          <a:prstGeom prst="rect">
            <a:avLst/>
          </a:prstGeom>
          <a:solidFill>
            <a:srgbClr val="10DE0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Phase-0</a:t>
            </a:r>
          </a:p>
        </p:txBody>
      </p:sp>
      <p:sp>
        <p:nvSpPr>
          <p:cNvPr id="21" name="Textfeld 23"/>
          <p:cNvSpPr txBox="1"/>
          <p:nvPr/>
        </p:nvSpPr>
        <p:spPr>
          <a:xfrm>
            <a:off x="6827838" y="2090738"/>
            <a:ext cx="1249362" cy="368300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j-lt"/>
              </a:rPr>
              <a:t>Phase-1</a:t>
            </a:r>
          </a:p>
        </p:txBody>
      </p:sp>
      <p:sp>
        <p:nvSpPr>
          <p:cNvPr id="22" name="Textfeld 24"/>
          <p:cNvSpPr txBox="1"/>
          <p:nvPr/>
        </p:nvSpPr>
        <p:spPr>
          <a:xfrm>
            <a:off x="6915150" y="2424113"/>
            <a:ext cx="1238250" cy="369887"/>
          </a:xfrm>
          <a:prstGeom prst="rect">
            <a:avLst/>
          </a:prstGeom>
          <a:solidFill>
            <a:srgbClr val="00B0A8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Phase-2</a:t>
            </a:r>
          </a:p>
        </p:txBody>
      </p:sp>
      <p:sp>
        <p:nvSpPr>
          <p:cNvPr id="23" name="Textfeld 20"/>
          <p:cNvSpPr txBox="1"/>
          <p:nvPr/>
        </p:nvSpPr>
        <p:spPr>
          <a:xfrm>
            <a:off x="3733800" y="4724400"/>
            <a:ext cx="3276600" cy="1754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NUSTAR  aims to measure: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masses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β-lifetimes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neutron-</a:t>
            </a:r>
            <a:r>
              <a:rPr lang="en-US" dirty="0" err="1" smtClean="0">
                <a:solidFill>
                  <a:srgbClr val="000000"/>
                </a:solidFill>
                <a:latin typeface="+mn-lt"/>
              </a:rPr>
              <a:t>branchings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strength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distributions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+mn-lt"/>
              </a:rPr>
              <a:t>- level </a:t>
            </a:r>
            <a:r>
              <a:rPr lang="en-US" dirty="0">
                <a:solidFill>
                  <a:srgbClr val="000000"/>
                </a:solidFill>
                <a:latin typeface="+mn-lt"/>
              </a:rPr>
              <a:t>structure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-16123" y="992907"/>
            <a:ext cx="415607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Previous GSI measurements contradict earlier lifetime predictions!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→ Mass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abundance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not understood!</a:t>
            </a:r>
          </a:p>
        </p:txBody>
      </p:sp>
      <p:sp>
        <p:nvSpPr>
          <p:cNvPr id="14354" name="Textfeld 1"/>
          <p:cNvSpPr txBox="1">
            <a:spLocks noChangeArrowheads="1"/>
          </p:cNvSpPr>
          <p:nvPr/>
        </p:nvSpPr>
        <p:spPr bwMode="auto">
          <a:xfrm>
            <a:off x="1447800" y="2289524"/>
            <a:ext cx="172561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latin typeface="Arial Narrow" pitchFamily="34" charset="0"/>
              </a:rPr>
              <a:t>old</a:t>
            </a:r>
            <a:r>
              <a:rPr lang="de-DE" altLang="de-DE" sz="1400" dirty="0">
                <a:latin typeface="Arial Narrow" pitchFamily="34" charset="0"/>
              </a:rPr>
              <a:t> T</a:t>
            </a:r>
            <a:r>
              <a:rPr lang="de-DE" altLang="de-DE" sz="1400" baseline="-25000" dirty="0">
                <a:latin typeface="Arial Narrow" pitchFamily="34" charset="0"/>
              </a:rPr>
              <a:t>1/2</a:t>
            </a:r>
            <a:r>
              <a:rPr lang="de-DE" altLang="de-DE" sz="1400" dirty="0">
                <a:latin typeface="Arial Narrow" pitchFamily="34" charset="0"/>
              </a:rPr>
              <a:t> </a:t>
            </a:r>
            <a:r>
              <a:rPr lang="de-DE" altLang="de-DE" sz="1400" dirty="0" err="1">
                <a:latin typeface="Arial Narrow" pitchFamily="34" charset="0"/>
              </a:rPr>
              <a:t>predictions</a:t>
            </a:r>
            <a:endParaRPr lang="de-DE" altLang="de-DE" sz="1400" dirty="0">
              <a:latin typeface="Arial Narrow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400" dirty="0" err="1">
                <a:solidFill>
                  <a:srgbClr val="0000FF"/>
                </a:solidFill>
                <a:latin typeface="Arial Narrow" pitchFamily="34" charset="0"/>
              </a:rPr>
              <a:t>new</a:t>
            </a:r>
            <a:r>
              <a:rPr lang="de-DE" altLang="de-DE" sz="1400" dirty="0">
                <a:solidFill>
                  <a:srgbClr val="0000FF"/>
                </a:solidFill>
                <a:latin typeface="Arial Narrow" pitchFamily="34" charset="0"/>
              </a:rPr>
              <a:t> T</a:t>
            </a:r>
            <a:r>
              <a:rPr lang="de-DE" altLang="de-DE" sz="1400" baseline="-25000" dirty="0">
                <a:solidFill>
                  <a:srgbClr val="0000FF"/>
                </a:solidFill>
                <a:latin typeface="Arial Narrow" pitchFamily="34" charset="0"/>
              </a:rPr>
              <a:t>1/2</a:t>
            </a:r>
            <a:r>
              <a:rPr lang="de-DE" altLang="de-DE" sz="1400" dirty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de-DE" altLang="de-DE" sz="1400" dirty="0" err="1">
                <a:solidFill>
                  <a:srgbClr val="0000FF"/>
                </a:solidFill>
                <a:latin typeface="Arial Narrow" pitchFamily="34" charset="0"/>
              </a:rPr>
              <a:t>predictions</a:t>
            </a:r>
            <a:endParaRPr lang="de-DE" altLang="de-DE" sz="1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8" name="Textfeld 20"/>
          <p:cNvSpPr txBox="1"/>
          <p:nvPr/>
        </p:nvSpPr>
        <p:spPr>
          <a:xfrm>
            <a:off x="609600" y="5124450"/>
            <a:ext cx="2973388" cy="1200329"/>
          </a:xfrm>
          <a:prstGeom prst="rect">
            <a:avLst/>
          </a:prstGeom>
          <a:solidFill>
            <a:srgbClr val="EDF2F9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99"/>
                </a:solidFill>
                <a:latin typeface="+mn-lt"/>
              </a:rPr>
              <a:t>Mass </a:t>
            </a:r>
            <a:r>
              <a:rPr lang="en-US" dirty="0" smtClean="0">
                <a:solidFill>
                  <a:srgbClr val="336699"/>
                </a:solidFill>
                <a:latin typeface="+mn-lt"/>
              </a:rPr>
              <a:t>abundance depends </a:t>
            </a:r>
            <a:r>
              <a:rPr lang="en-US" dirty="0">
                <a:solidFill>
                  <a:srgbClr val="336699"/>
                </a:solidFill>
                <a:latin typeface="+mn-lt"/>
              </a:rPr>
              <a:t>on the detailed structure</a:t>
            </a:r>
          </a:p>
          <a:p>
            <a:pPr>
              <a:defRPr/>
            </a:pPr>
            <a:r>
              <a:rPr lang="en-US" dirty="0">
                <a:solidFill>
                  <a:srgbClr val="336699"/>
                </a:solidFill>
                <a:latin typeface="+mn-lt"/>
              </a:rPr>
              <a:t>of N=126 nuclei around the 3</a:t>
            </a:r>
            <a:r>
              <a:rPr lang="en-US" baseline="30000" dirty="0">
                <a:solidFill>
                  <a:srgbClr val="336699"/>
                </a:solidFill>
                <a:latin typeface="+mn-lt"/>
              </a:rPr>
              <a:t>rd</a:t>
            </a:r>
            <a:r>
              <a:rPr lang="en-US" dirty="0">
                <a:solidFill>
                  <a:srgbClr val="336699"/>
                </a:solidFill>
                <a:latin typeface="+mn-lt"/>
              </a:rPr>
              <a:t> r-process waiting point</a:t>
            </a:r>
          </a:p>
        </p:txBody>
      </p:sp>
      <p:sp>
        <p:nvSpPr>
          <p:cNvPr id="29" name="Textfeld 17"/>
          <p:cNvSpPr txBox="1"/>
          <p:nvPr/>
        </p:nvSpPr>
        <p:spPr>
          <a:xfrm rot="18984029">
            <a:off x="5856288" y="4618038"/>
            <a:ext cx="3511550" cy="708025"/>
          </a:xfrm>
          <a:prstGeom prst="rect">
            <a:avLst/>
          </a:prstGeom>
          <a:noFill/>
          <a:ln w="31750">
            <a:solidFill>
              <a:srgbClr val="FF0000"/>
            </a:solidFill>
            <a:prstDash val="sys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Important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unique</a:t>
            </a:r>
            <a:r>
              <a:rPr lang="de-DE" sz="2000" b="1" dirty="0">
                <a:solidFill>
                  <a:srgbClr val="FF0000"/>
                </a:solidFill>
                <a:latin typeface="+mn-lt"/>
              </a:rPr>
              <a:t> NUSTAR-LEB </a:t>
            </a:r>
            <a:r>
              <a:rPr lang="de-DE" sz="2000" b="1" dirty="0" err="1">
                <a:solidFill>
                  <a:srgbClr val="FF0000"/>
                </a:solidFill>
                <a:latin typeface="+mn-lt"/>
              </a:rPr>
              <a:t>experiment</a:t>
            </a:r>
            <a:endParaRPr lang="de-DE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A58D56-81D1-4B02-B2B2-88451C4EB50E}" type="slidenum">
              <a:rPr lang="de-DE" smtClean="0">
                <a:solidFill>
                  <a:srgbClr val="00599D"/>
                </a:solidFill>
              </a:rPr>
              <a:pPr eaLnBrk="1" hangingPunct="1"/>
              <a:t>4</a:t>
            </a:fld>
            <a:endParaRPr lang="de-DE" dirty="0" smtClean="0">
              <a:solidFill>
                <a:srgbClr val="0059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phases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87338" y="1125538"/>
            <a:ext cx="8605837" cy="532779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Phase 0</a:t>
            </a:r>
          </a:p>
          <a:p>
            <a:pPr marL="676275" lvl="1" indent="-342900"/>
            <a:r>
              <a:rPr lang="en-US" dirty="0" smtClean="0"/>
              <a:t>R&amp;D </a:t>
            </a:r>
            <a:r>
              <a:rPr lang="en-US" dirty="0"/>
              <a:t>and </a:t>
            </a:r>
            <a:r>
              <a:rPr lang="en-US" dirty="0" smtClean="0"/>
              <a:t>experiments to be carried out with </a:t>
            </a:r>
            <a:r>
              <a:rPr lang="en-US" b="1" dirty="0" smtClean="0"/>
              <a:t>present </a:t>
            </a:r>
            <a:r>
              <a:rPr lang="en-US" b="1" dirty="0"/>
              <a:t>facilities </a:t>
            </a:r>
            <a:r>
              <a:rPr lang="en-US" u="sng" dirty="0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FAIR/NUSTAR </a:t>
            </a:r>
            <a:r>
              <a:rPr lang="en-US" b="1" dirty="0" smtClean="0"/>
              <a:t>equipment</a:t>
            </a: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Phase 1</a:t>
            </a:r>
            <a:endParaRPr lang="en-US" dirty="0"/>
          </a:p>
          <a:p>
            <a:pPr marL="676275" lvl="1" indent="-342900"/>
            <a:r>
              <a:rPr lang="en-US" dirty="0" smtClean="0"/>
              <a:t>Core detectors and subsystems completed </a:t>
            </a:r>
          </a:p>
          <a:p>
            <a:pPr marL="676275" lvl="1" indent="-342900"/>
            <a:r>
              <a:rPr lang="en-US" b="1" dirty="0">
                <a:solidFill>
                  <a:srgbClr val="0070C0"/>
                </a:solidFill>
              </a:rPr>
              <a:t>First measurements </a:t>
            </a:r>
            <a:r>
              <a:rPr lang="en-US" b="1" dirty="0" smtClean="0">
                <a:solidFill>
                  <a:srgbClr val="0070C0"/>
                </a:solidFill>
              </a:rPr>
              <a:t>with </a:t>
            </a:r>
            <a:r>
              <a:rPr lang="en-US" b="1" dirty="0">
                <a:solidFill>
                  <a:srgbClr val="0070C0"/>
                </a:solidFill>
              </a:rPr>
              <a:t>FAIR/Super-FRS beams</a:t>
            </a:r>
          </a:p>
          <a:p>
            <a:pPr marL="771525" lvl="2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Carry out experiments </a:t>
            </a:r>
            <a:r>
              <a:rPr lang="en-US" b="1" dirty="0"/>
              <a:t>with highest visibility as part of the core program and within the FAIR MSV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Phase 2</a:t>
            </a:r>
          </a:p>
          <a:p>
            <a:pPr marL="676275" lvl="1" indent="-342900"/>
            <a:r>
              <a:rPr lang="en-US" dirty="0" smtClean="0"/>
              <a:t>FAIR evolving towards </a:t>
            </a:r>
            <a:r>
              <a:rPr lang="en-US" dirty="0"/>
              <a:t>full </a:t>
            </a:r>
            <a:r>
              <a:rPr lang="en-US" dirty="0" smtClean="0"/>
              <a:t>power</a:t>
            </a:r>
          </a:p>
          <a:p>
            <a:pPr marL="676275" lvl="1" indent="-342900"/>
            <a:r>
              <a:rPr lang="en-US" b="1" dirty="0" smtClean="0">
                <a:solidFill>
                  <a:srgbClr val="0070C0"/>
                </a:solidFill>
              </a:rPr>
              <a:t>Completion of experiments within MSV</a:t>
            </a:r>
          </a:p>
          <a:p>
            <a:pPr marL="771525" lvl="2" indent="-342900">
              <a:buFont typeface="Wingdings" panose="05000000000000000000" pitchFamily="2" charset="2"/>
              <a:buChar char="Ø"/>
            </a:pPr>
            <a:r>
              <a:rPr lang="en-US" b="1" dirty="0" smtClean="0"/>
              <a:t>Essentially </a:t>
            </a:r>
            <a:r>
              <a:rPr lang="en-US" b="1" dirty="0"/>
              <a:t>the full program of MSV </a:t>
            </a:r>
            <a:r>
              <a:rPr lang="en-US" b="1" dirty="0" smtClean="0"/>
              <a:t>can be 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Phase 3</a:t>
            </a:r>
          </a:p>
          <a:p>
            <a:pPr marL="676275" lvl="1" indent="-342900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Moderate projects,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which have been initiated on the way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(outside MSV)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can be included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(e.g. experiments related to return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line for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rings)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5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NUSTAR project structure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79956"/>
              </p:ext>
            </p:extLst>
          </p:nvPr>
        </p:nvGraphicFramePr>
        <p:xfrm>
          <a:off x="287338" y="1193160"/>
          <a:ext cx="4572694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286"/>
                <a:gridCol w="36724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err="1" smtClean="0"/>
                        <a:t>Modularized</a:t>
                      </a:r>
                      <a:r>
                        <a:rPr lang="de-DE" dirty="0" smtClean="0"/>
                        <a:t> Start Version (MSV)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LEB Super-FRS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1.2.2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HISPEC/DESPEC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MATS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1.2.4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LaSpec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</a:t>
                      </a:r>
                      <a:r>
                        <a:rPr lang="de-DE" baseline="30000" dirty="0" smtClean="0"/>
                        <a:t>3</a:t>
                      </a:r>
                      <a:r>
                        <a:rPr lang="de-DE" dirty="0" smtClean="0"/>
                        <a:t>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ILIMA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538381"/>
              </p:ext>
            </p:extLst>
          </p:nvPr>
        </p:nvGraphicFramePr>
        <p:xfrm>
          <a:off x="278413" y="3933056"/>
          <a:ext cx="4581619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286"/>
                <a:gridCol w="368133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err="1" smtClean="0"/>
                        <a:t>Extending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beyond</a:t>
                      </a:r>
                      <a:r>
                        <a:rPr lang="de-DE" dirty="0" smtClean="0"/>
                        <a:t> MSV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1.2.8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ELISe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1.2.9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EXL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Inhaltsplatzhalt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8877447"/>
              </p:ext>
            </p:extLst>
          </p:nvPr>
        </p:nvGraphicFramePr>
        <p:xfrm>
          <a:off x="287338" y="5197976"/>
          <a:ext cx="4572694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00286"/>
                <a:gridCol w="367240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New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experiments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Super-FRS</a:t>
                      </a:r>
                      <a:r>
                        <a:rPr lang="de-DE" baseline="0" dirty="0" smtClean="0"/>
                        <a:t> Experiments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1.2.11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smtClean="0"/>
                        <a:t>SHE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5084295" y="5590981"/>
            <a:ext cx="3969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/>
              <a:t>operation</a:t>
            </a:r>
            <a:r>
              <a:rPr lang="de-DE" dirty="0"/>
              <a:t>“ </a:t>
            </a:r>
            <a:r>
              <a:rPr lang="de-DE" dirty="0" err="1"/>
              <a:t>within</a:t>
            </a:r>
            <a:r>
              <a:rPr lang="de-DE" dirty="0"/>
              <a:t> </a:t>
            </a:r>
            <a:r>
              <a:rPr lang="de-DE" dirty="0" smtClean="0"/>
              <a:t>MSV </a:t>
            </a:r>
            <a:r>
              <a:rPr lang="de-DE" dirty="0" err="1" smtClean="0"/>
              <a:t>planned</a:t>
            </a:r>
            <a:endParaRPr lang="de-DE" dirty="0"/>
          </a:p>
          <a:p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076056" y="4221088"/>
            <a:ext cx="396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initially</a:t>
            </a:r>
            <a:r>
              <a:rPr lang="de-DE" dirty="0" smtClean="0">
                <a:solidFill>
                  <a:srgbClr val="FF0000"/>
                </a:solidFill>
              </a:rPr>
              <a:t> NESR </a:t>
            </a:r>
            <a:r>
              <a:rPr lang="de-DE" dirty="0" err="1" smtClean="0">
                <a:solidFill>
                  <a:srgbClr val="FF0000"/>
                </a:solidFill>
              </a:rPr>
              <a:t>required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/>
              <a:t>– alternative/intermediate „</a:t>
            </a:r>
            <a:r>
              <a:rPr lang="de-DE" dirty="0" err="1" smtClean="0"/>
              <a:t>operation</a:t>
            </a:r>
            <a:r>
              <a:rPr lang="de-DE" dirty="0" smtClean="0"/>
              <a:t>“ </a:t>
            </a:r>
            <a:r>
              <a:rPr lang="de-DE" dirty="0" err="1" smtClean="0"/>
              <a:t>within</a:t>
            </a:r>
            <a:r>
              <a:rPr lang="de-DE" dirty="0" smtClean="0"/>
              <a:t> MSV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5506350" y="2204864"/>
            <a:ext cx="3108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 smtClean="0"/>
              <a:t>1.2 NUSTAR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2336315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@ FAIR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1" r="18854"/>
          <a:stretch/>
        </p:blipFill>
        <p:spPr>
          <a:xfrm rot="16200000">
            <a:off x="2306109" y="-709100"/>
            <a:ext cx="4536505" cy="8924269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491880" y="4437111"/>
            <a:ext cx="3096344" cy="1224136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/>
                </a:solidFill>
              </a:rPr>
              <a:t>GSI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644008" y="1772815"/>
            <a:ext cx="3600400" cy="1656184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 smtClean="0">
                <a:solidFill>
                  <a:schemeClr val="tx1"/>
                </a:solidFill>
              </a:rPr>
              <a:t>NUSTAR </a:t>
            </a:r>
            <a:r>
              <a:rPr lang="de-DE" sz="2400" dirty="0" err="1" smtClean="0">
                <a:solidFill>
                  <a:schemeClr val="tx1"/>
                </a:solidFill>
              </a:rPr>
              <a:t>facility</a:t>
            </a:r>
            <a:r>
              <a:rPr lang="de-DE" sz="2400" dirty="0" smtClean="0">
                <a:solidFill>
                  <a:schemeClr val="tx1"/>
                </a:solidFill>
              </a:rPr>
              <a:t> @ FAIR</a:t>
            </a: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</p:spPr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6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222" y="956665"/>
            <a:ext cx="9777413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8719" y="969648"/>
            <a:ext cx="3942907" cy="2667000"/>
            <a:chOff x="-2645337" y="-205544"/>
            <a:chExt cx="3942907" cy="2667000"/>
          </a:xfrm>
        </p:grpSpPr>
        <p:pic>
          <p:nvPicPr>
            <p:cNvPr id="4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45337" y="-205544"/>
              <a:ext cx="3942907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" name="Rechteck 1"/>
            <p:cNvSpPr/>
            <p:nvPr/>
          </p:nvSpPr>
          <p:spPr>
            <a:xfrm>
              <a:off x="-2583914" y="1009622"/>
              <a:ext cx="413470" cy="146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891" y="5681065"/>
            <a:ext cx="353218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319591" y="5895377"/>
            <a:ext cx="180975" cy="441325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-61409" y="6237312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dirty="0">
                <a:solidFill>
                  <a:srgbClr val="0070C0"/>
                </a:solidFill>
              </a:rPr>
              <a:t>beam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536152" y="4006121"/>
            <a:ext cx="5902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R</a:t>
            </a:r>
            <a:r>
              <a:rPr lang="de-DE" altLang="de-DE" sz="1800" b="0" baseline="30000" dirty="0" smtClean="0"/>
              <a:t>3</a:t>
            </a:r>
            <a:r>
              <a:rPr lang="de-DE" altLang="de-DE" sz="1800" b="0" dirty="0" smtClean="0"/>
              <a:t>B</a:t>
            </a:r>
            <a:endParaRPr lang="de-DE" altLang="de-DE" sz="1800" b="0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439900" y="4983864"/>
            <a:ext cx="16001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b="0" dirty="0" err="1"/>
              <a:t>to</a:t>
            </a:r>
            <a:r>
              <a:rPr lang="de-DE" altLang="de-DE" sz="1600" b="0" dirty="0"/>
              <a:t> </a:t>
            </a:r>
            <a:r>
              <a:rPr lang="de-DE" altLang="de-DE" sz="1600" b="0" dirty="0" err="1"/>
              <a:t>storage</a:t>
            </a:r>
            <a:r>
              <a:rPr lang="de-DE" altLang="de-DE" sz="1600" b="0" dirty="0"/>
              <a:t> </a:t>
            </a:r>
            <a:r>
              <a:rPr lang="de-DE" altLang="de-DE" sz="1600" b="0" dirty="0" smtClean="0"/>
              <a:t>rings</a:t>
            </a:r>
          </a:p>
          <a:p>
            <a:pPr eaLnBrk="1" hangingPunct="1"/>
            <a:r>
              <a:rPr lang="de-DE" altLang="de-DE" sz="1600" b="0" dirty="0" smtClean="0"/>
              <a:t> ILIMA, EXL,...</a:t>
            </a:r>
            <a:endParaRPr lang="de-DE" altLang="de-DE" sz="1600" b="0" dirty="0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V="1">
            <a:off x="7303003" y="4896840"/>
            <a:ext cx="850900" cy="0"/>
          </a:xfrm>
          <a:prstGeom prst="line">
            <a:avLst/>
          </a:prstGeom>
          <a:noFill/>
          <a:ln w="571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/>
          <a:lstStyle/>
          <a:p>
            <a:endParaRPr lang="en-US"/>
          </a:p>
        </p:txBody>
      </p:sp>
      <p:sp>
        <p:nvSpPr>
          <p:cNvPr id="25" name="Oval 2"/>
          <p:cNvSpPr>
            <a:spLocks noChangeArrowheads="1"/>
          </p:cNvSpPr>
          <p:nvPr/>
        </p:nvSpPr>
        <p:spPr bwMode="auto">
          <a:xfrm>
            <a:off x="5728961" y="3891952"/>
            <a:ext cx="660826" cy="41910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429451" y="3625251"/>
            <a:ext cx="2213402" cy="773113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3113191" y="4739441"/>
            <a:ext cx="20697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Super-FRS </a:t>
            </a:r>
            <a:r>
              <a:rPr lang="de-DE" altLang="de-DE" sz="1800" b="0" dirty="0" err="1" smtClean="0"/>
              <a:t>collab</a:t>
            </a:r>
            <a:r>
              <a:rPr lang="de-DE" altLang="de-DE" sz="1800" b="0" dirty="0" smtClean="0"/>
              <a:t>.</a:t>
            </a:r>
            <a:endParaRPr lang="de-DE" altLang="de-DE" sz="1800" b="0" dirty="0" smtClean="0"/>
          </a:p>
        </p:txBody>
      </p:sp>
      <p:sp>
        <p:nvSpPr>
          <p:cNvPr id="29" name="Oval 2"/>
          <p:cNvSpPr>
            <a:spLocks noChangeArrowheads="1"/>
          </p:cNvSpPr>
          <p:nvPr/>
        </p:nvSpPr>
        <p:spPr bwMode="auto">
          <a:xfrm>
            <a:off x="4092071" y="4204855"/>
            <a:ext cx="537156" cy="41910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0" name="Oval 2"/>
          <p:cNvSpPr>
            <a:spLocks noChangeArrowheads="1"/>
          </p:cNvSpPr>
          <p:nvPr/>
        </p:nvSpPr>
        <p:spPr bwMode="auto">
          <a:xfrm>
            <a:off x="5017003" y="4317308"/>
            <a:ext cx="537156" cy="41910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CC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1" name="Oval 2"/>
          <p:cNvSpPr>
            <a:spLocks noChangeArrowheads="1"/>
          </p:cNvSpPr>
          <p:nvPr/>
        </p:nvSpPr>
        <p:spPr bwMode="auto">
          <a:xfrm rot="2243008">
            <a:off x="6458943" y="2342600"/>
            <a:ext cx="650879" cy="1076566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2" name="Oval 2"/>
          <p:cNvSpPr>
            <a:spLocks noChangeArrowheads="1"/>
          </p:cNvSpPr>
          <p:nvPr/>
        </p:nvSpPr>
        <p:spPr bwMode="auto">
          <a:xfrm rot="18538067">
            <a:off x="6176029" y="1627347"/>
            <a:ext cx="1260049" cy="427130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604798" y="1091389"/>
            <a:ext cx="10054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MATS /</a:t>
            </a:r>
          </a:p>
          <a:p>
            <a:pPr eaLnBrk="1" hangingPunct="1"/>
            <a:r>
              <a:rPr lang="de-DE" altLang="de-DE" sz="1800" b="0" dirty="0" err="1" smtClean="0"/>
              <a:t>LaSpec</a:t>
            </a:r>
            <a:endParaRPr lang="de-DE" altLang="de-DE" sz="1800" b="0" dirty="0"/>
          </a:p>
        </p:txBody>
      </p:sp>
      <p:sp>
        <p:nvSpPr>
          <p:cNvPr id="35" name="Oval 2"/>
          <p:cNvSpPr>
            <a:spLocks noChangeArrowheads="1"/>
          </p:cNvSpPr>
          <p:nvPr/>
        </p:nvSpPr>
        <p:spPr bwMode="auto">
          <a:xfrm rot="2243008">
            <a:off x="7117009" y="1416500"/>
            <a:ext cx="547899" cy="780149"/>
          </a:xfrm>
          <a:prstGeom prst="ellipse">
            <a:avLst/>
          </a:prstGeom>
          <a:solidFill>
            <a:srgbClr val="00CC00">
              <a:alpha val="27000"/>
            </a:srgbClr>
          </a:solidFill>
          <a:ln w="50800" algn="ctr">
            <a:solidFill>
              <a:srgbClr val="009900"/>
            </a:solidFill>
            <a:round/>
            <a:headEnd/>
            <a:tailEnd/>
          </a:ln>
        </p:spPr>
        <p:txBody>
          <a:bodyPr wrap="none" lIns="90000" tIns="46800" rIns="90000" bIns="46800"/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7476798" y="2505498"/>
            <a:ext cx="113364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HISPEC/</a:t>
            </a:r>
          </a:p>
          <a:p>
            <a:pPr eaLnBrk="1" hangingPunct="1"/>
            <a:r>
              <a:rPr lang="de-DE" altLang="de-DE" sz="1800" b="0" dirty="0" smtClean="0"/>
              <a:t>DESPEC</a:t>
            </a:r>
            <a:endParaRPr lang="de-DE" altLang="de-DE" sz="1800" b="0" dirty="0"/>
          </a:p>
        </p:txBody>
      </p: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287338" y="225425"/>
            <a:ext cx="8605837" cy="490538"/>
          </a:xfrm>
        </p:spPr>
        <p:txBody>
          <a:bodyPr/>
          <a:lstStyle/>
          <a:p>
            <a:r>
              <a:rPr lang="de-DE" dirty="0" smtClean="0"/>
              <a:t>NUSTAR: RIB </a:t>
            </a:r>
            <a:r>
              <a:rPr lang="de-DE" dirty="0" err="1" smtClean="0"/>
              <a:t>production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endParaRPr lang="en-US" dirty="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293469" y="1107431"/>
            <a:ext cx="19030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800" b="0" dirty="0" smtClean="0"/>
              <a:t>LEB Super-FRS</a:t>
            </a:r>
            <a:endParaRPr lang="de-DE" altLang="de-DE" sz="1800" b="0" dirty="0"/>
          </a:p>
        </p:txBody>
      </p:sp>
      <p:sp>
        <p:nvSpPr>
          <p:cNvPr id="41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8316913" y="6607175"/>
            <a:ext cx="728662" cy="25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A58D56-81D1-4B02-B2B2-88451C4EB50E}" type="slidenum">
              <a:rPr lang="de-DE" smtClean="0">
                <a:solidFill>
                  <a:srgbClr val="00599D"/>
                </a:solidFill>
              </a:rPr>
              <a:pPr eaLnBrk="1" hangingPunct="1"/>
              <a:t>8</a:t>
            </a:fld>
            <a:endParaRPr lang="de-DE" dirty="0" smtClean="0">
              <a:solidFill>
                <a:srgbClr val="00599D"/>
              </a:solidFill>
            </a:endParaRPr>
          </a:p>
        </p:txBody>
      </p:sp>
      <p:sp>
        <p:nvSpPr>
          <p:cNvPr id="44" name="TextBox 20"/>
          <p:cNvSpPr txBox="1"/>
          <p:nvPr/>
        </p:nvSpPr>
        <p:spPr>
          <a:xfrm>
            <a:off x="1115616" y="5991671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Production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11"/>
          <p:cNvSpPr txBox="1"/>
          <p:nvPr/>
        </p:nvSpPr>
        <p:spPr>
          <a:xfrm>
            <a:off x="3373959" y="1556792"/>
            <a:ext cx="2097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Selection /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Identification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831265" y="173772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LEB-Cave</a:t>
            </a:r>
            <a:endParaRPr lang="de-DE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08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NUSTAR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packages</a:t>
            </a:r>
            <a:r>
              <a:rPr lang="de-DE" dirty="0" smtClean="0"/>
              <a:t> (MSV)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109798"/>
              </p:ext>
            </p:extLst>
          </p:nvPr>
        </p:nvGraphicFramePr>
        <p:xfrm>
          <a:off x="287338" y="1125538"/>
          <a:ext cx="8612600" cy="100731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HISPEC/ DESPEC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>
                          <a:solidFill>
                            <a:srgbClr val="00B050"/>
                          </a:solidFill>
                        </a:rPr>
                        <a:t>!</a:t>
                      </a:r>
                      <a:endParaRPr lang="de-DE" sz="20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 smtClean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 smtClean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575270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1.2.2.6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1.2.2.7.1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1.2.2.7.2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1.2.2.8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1.2.2.10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1.2.2.16.1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1.2.2.16.2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1.2.2.16.3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1.2.2.17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1.2.2.18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8BF4F-15D2-4EE0-A03D-F50D946F8623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6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1081411"/>
              </p:ext>
            </p:extLst>
          </p:nvPr>
        </p:nvGraphicFramePr>
        <p:xfrm>
          <a:off x="280582" y="2163289"/>
          <a:ext cx="6563590" cy="10081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MATS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1.2.3.6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1.2.3.8.1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1.2.3.8.2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1.2.3.8.3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1.2.3.9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1.2.3.10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1.2.3.13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530475"/>
              </p:ext>
            </p:extLst>
          </p:nvPr>
        </p:nvGraphicFramePr>
        <p:xfrm>
          <a:off x="280914" y="3201158"/>
          <a:ext cx="3285174" cy="9094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err="1" smtClean="0"/>
                        <a:t>LaSpec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</a:tr>
              <a:tr h="477402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1.2.4.8</a:t>
                      </a:r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8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596324"/>
              </p:ext>
            </p:extLst>
          </p:nvPr>
        </p:nvGraphicFramePr>
        <p:xfrm>
          <a:off x="278918" y="4147710"/>
          <a:ext cx="6979280" cy="117756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911"/>
                <a:gridCol w="410148"/>
                <a:gridCol w="410148"/>
                <a:gridCol w="410148"/>
                <a:gridCol w="410148"/>
                <a:gridCol w="407191"/>
                <a:gridCol w="413106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  <a:gridCol w="410148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R</a:t>
                      </a:r>
                      <a:r>
                        <a:rPr lang="de-DE" sz="1200" baseline="30000" dirty="0" smtClean="0"/>
                        <a:t>3</a:t>
                      </a:r>
                      <a:r>
                        <a:rPr lang="de-DE" sz="1200" dirty="0" smtClean="0"/>
                        <a:t>B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</a:tr>
              <a:tr h="745513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1.2.5.1.1.1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1.2.5.1.1.2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1.2.5.1.1.3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1.2.5.1.2.3.1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1.2.5.1.2.3.2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1.2.5.1.2.6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1.2.5.1.5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1.2.5.2.1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1.2.5.2.2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1.2.5.2.3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7611627"/>
              </p:ext>
            </p:extLst>
          </p:nvPr>
        </p:nvGraphicFramePr>
        <p:xfrm>
          <a:off x="281604" y="5357355"/>
          <a:ext cx="2465570" cy="936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ILIMA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1.2.6.3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1.2.6.4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1.2.6.5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1.2.6.6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116625"/>
              </p:ext>
            </p:extLst>
          </p:nvPr>
        </p:nvGraphicFramePr>
        <p:xfrm>
          <a:off x="7164575" y="2429721"/>
          <a:ext cx="19847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0"/>
                <a:gridCol w="1624720"/>
              </a:tblGrid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TDR </a:t>
                      </a:r>
                      <a:r>
                        <a:rPr lang="de-DE" sz="1200" dirty="0" err="1" smtClean="0"/>
                        <a:t>approved</a:t>
                      </a:r>
                      <a:endParaRPr lang="de-DE" sz="12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TDR </a:t>
                      </a:r>
                      <a:r>
                        <a:rPr lang="de-DE" sz="1200" dirty="0" err="1" smtClean="0"/>
                        <a:t>submitted</a:t>
                      </a:r>
                      <a:endParaRPr lang="de-DE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TDR in </a:t>
                      </a:r>
                      <a:r>
                        <a:rPr lang="de-DE" sz="1200" dirty="0" err="1" smtClean="0"/>
                        <a:t>preparation</a:t>
                      </a:r>
                      <a:endParaRPr lang="de-DE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 err="1" smtClean="0"/>
                        <a:t>No</a:t>
                      </a:r>
                      <a:r>
                        <a:rPr lang="de-DE" sz="1200" dirty="0" smtClean="0"/>
                        <a:t> TDR </a:t>
                      </a:r>
                      <a:r>
                        <a:rPr lang="de-DE" sz="1200" dirty="0" err="1" smtClean="0"/>
                        <a:t>required</a:t>
                      </a:r>
                      <a:endParaRPr lang="de-DE" sz="12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Rechteck 10"/>
          <p:cNvSpPr/>
          <p:nvPr/>
        </p:nvSpPr>
        <p:spPr>
          <a:xfrm>
            <a:off x="7164575" y="2429721"/>
            <a:ext cx="1797735" cy="14722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2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360281"/>
              </p:ext>
            </p:extLst>
          </p:nvPr>
        </p:nvGraphicFramePr>
        <p:xfrm>
          <a:off x="4376940" y="3190546"/>
          <a:ext cx="1645966" cy="9361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6560"/>
                <a:gridCol w="409802"/>
                <a:gridCol w="409802"/>
                <a:gridCol w="409802"/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LEB/</a:t>
                      </a:r>
                      <a:r>
                        <a:rPr lang="de-DE" sz="1200" baseline="0" dirty="0" smtClean="0"/>
                        <a:t> Super-FRS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600" b="1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de-DE" sz="1200" dirty="0"/>
                    </a:p>
                  </a:txBody>
                  <a:tcPr vert="vert270" anchor="ctr">
                    <a:solidFill>
                      <a:srgbClr val="C00000"/>
                    </a:solidFill>
                  </a:tcPr>
                </a:tc>
              </a:tr>
              <a:tr h="504056">
                <a:tc vMerge="1">
                  <a:txBody>
                    <a:bodyPr/>
                    <a:lstStyle/>
                    <a:p>
                      <a:pPr algn="l"/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1.2.1.1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1.2.1.2</a:t>
                      </a:r>
                      <a:endParaRPr lang="de-DE" sz="800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800" dirty="0" smtClean="0"/>
                        <a:t>1.2.1.3</a:t>
                      </a:r>
                      <a:endParaRPr lang="de-DE" sz="800" dirty="0"/>
                    </a:p>
                  </a:txBody>
                  <a:tcPr vert="vert270" anchor="ctr"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140560" y="5661248"/>
            <a:ext cx="5556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336699"/>
                </a:solidFill>
              </a:rPr>
              <a:t>41 / 63 TDRs </a:t>
            </a:r>
            <a:r>
              <a:rPr lang="de-DE" sz="2800" dirty="0" err="1" smtClean="0">
                <a:solidFill>
                  <a:srgbClr val="336699"/>
                </a:solidFill>
              </a:rPr>
              <a:t>approved</a:t>
            </a:r>
            <a:r>
              <a:rPr lang="de-DE" sz="2800" dirty="0" smtClean="0">
                <a:solidFill>
                  <a:srgbClr val="336699"/>
                </a:solidFill>
              </a:rPr>
              <a:t>/</a:t>
            </a:r>
            <a:r>
              <a:rPr lang="de-DE" sz="2800" dirty="0" err="1" smtClean="0">
                <a:solidFill>
                  <a:srgbClr val="336699"/>
                </a:solidFill>
              </a:rPr>
              <a:t>submitted</a:t>
            </a:r>
            <a:endParaRPr lang="de-DE" sz="2800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FAIR_Power_Poin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902</Words>
  <Application>Microsoft Office PowerPoint</Application>
  <PresentationFormat>Bildschirmpräsentation (4:3)</PresentationFormat>
  <Paragraphs>342</Paragraphs>
  <Slides>25</Slides>
  <Notes>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7" baseType="lpstr">
      <vt:lpstr>Template_FAIR_Power_Point</vt:lpstr>
      <vt:lpstr>Photo Editor Photo</vt:lpstr>
      <vt:lpstr>Bericht zu NUSTAR        Kernstruktur im Kosmos   </vt:lpstr>
      <vt:lpstr>NUclear Structure, Astrophysics and Reactions</vt:lpstr>
      <vt:lpstr>Nuclear physics in the universe </vt:lpstr>
      <vt:lpstr>The N=126 physics case </vt:lpstr>
      <vt:lpstr>NUSTAR experiment phases</vt:lpstr>
      <vt:lpstr>NUSTAR project structure</vt:lpstr>
      <vt:lpstr>NUSTAR @ FAIR</vt:lpstr>
      <vt:lpstr>NUSTAR: RIB production and experiments</vt:lpstr>
      <vt:lpstr>NUSTAR work packages (MSV)</vt:lpstr>
      <vt:lpstr>HISPEC / DeSPEC foreseen instrumentation</vt:lpstr>
      <vt:lpstr>PowerPoint-Präsentation</vt:lpstr>
      <vt:lpstr>HISPEC/DESPEC: (almost) ready for operation</vt:lpstr>
      <vt:lpstr>DEGAS – Core device of DeSPEC</vt:lpstr>
      <vt:lpstr>PowerPoint-Präsentation</vt:lpstr>
      <vt:lpstr>PowerPoint-Präsentation</vt:lpstr>
      <vt:lpstr>GLAD magnet @ CEA Saclay</vt:lpstr>
      <vt:lpstr>GLAD magnet @ GSI,   arrival 4.11.2015</vt:lpstr>
      <vt:lpstr>NeuLAND neutron detector</vt:lpstr>
      <vt:lpstr>Beyond MSV: Previous NUSTAR @ „NESR“</vt:lpstr>
      <vt:lpstr>EXL – Proof of Principle</vt:lpstr>
      <vt:lpstr>NUSTAR Collaboration</vt:lpstr>
      <vt:lpstr>NUSTAR Collaboration – funding</vt:lpstr>
      <vt:lpstr>Comparison: funding vs. senior scientists</vt:lpstr>
      <vt:lpstr>NUSTAR experiment funding – phases</vt:lpstr>
      <vt:lpstr>Scenario for phase 0 and phase 1 operation</vt:lpstr>
    </vt:vector>
  </TitlesOfParts>
  <Company>FAIR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Unraveling stellar alchemy with NUSTAR</dc:title>
  <dc:creator>Alexander Herlert</dc:creator>
  <cp:lastModifiedBy>Pietralla</cp:lastModifiedBy>
  <cp:revision>545</cp:revision>
  <cp:lastPrinted>2015-12-03T22:42:05Z</cp:lastPrinted>
  <dcterms:created xsi:type="dcterms:W3CDTF">2012-03-15T15:20:34Z</dcterms:created>
  <dcterms:modified xsi:type="dcterms:W3CDTF">2015-12-03T22:43:36Z</dcterms:modified>
</cp:coreProperties>
</file>