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66" r:id="rId3"/>
    <p:sldId id="337" r:id="rId4"/>
    <p:sldId id="357" r:id="rId5"/>
    <p:sldId id="306" r:id="rId6"/>
    <p:sldId id="346" r:id="rId7"/>
    <p:sldId id="360" r:id="rId8"/>
    <p:sldId id="338" r:id="rId9"/>
    <p:sldId id="359" r:id="rId10"/>
    <p:sldId id="339" r:id="rId11"/>
    <p:sldId id="340" r:id="rId12"/>
    <p:sldId id="364" r:id="rId13"/>
    <p:sldId id="370" r:id="rId14"/>
    <p:sldId id="371" r:id="rId15"/>
    <p:sldId id="278" r:id="rId16"/>
    <p:sldId id="365" r:id="rId17"/>
    <p:sldId id="366" r:id="rId18"/>
    <p:sldId id="367" r:id="rId19"/>
    <p:sldId id="362" r:id="rId20"/>
    <p:sldId id="332" r:id="rId21"/>
  </p:sldIdLst>
  <p:sldSz cx="9144000" cy="6858000" type="screen4x3"/>
  <p:notesSz cx="7099300" cy="10234613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2">
          <p15:clr>
            <a:srgbClr val="A4A3A4"/>
          </p15:clr>
        </p15:guide>
        <p15:guide id="2" pos="443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B63"/>
    <a:srgbClr val="666666"/>
    <a:srgbClr val="FFFFFF"/>
    <a:srgbClr val="333333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46F890A9-2807-4EBB-B81D-B2AA78EC7F39}" styleName="Dunkle Formatvorlage 2 - Akzent 5/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250" autoAdjust="0"/>
    <p:restoredTop sz="94374" autoAdjust="0"/>
  </p:normalViewPr>
  <p:slideViewPr>
    <p:cSldViewPr snapToGrid="0" snapToObjects="1">
      <p:cViewPr varScale="1">
        <p:scale>
          <a:sx n="69" d="100"/>
          <a:sy n="69" d="100"/>
        </p:scale>
        <p:origin x="774" y="78"/>
      </p:cViewPr>
      <p:guideLst>
        <p:guide orient="horz" pos="2152"/>
        <p:guide pos="443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152"/>
    </p:cViewPr>
  </p:sorterViewPr>
  <p:notesViewPr>
    <p:cSldViewPr snapToGrid="0" snapToObjects="1" showGuides="1">
      <p:cViewPr varScale="1">
        <p:scale>
          <a:sx n="50" d="100"/>
          <a:sy n="50" d="100"/>
        </p:scale>
        <p:origin x="2928" y="60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3076364" cy="511731"/>
          </a:xfrm>
          <a:prstGeom prst="rect">
            <a:avLst/>
          </a:prstGeom>
        </p:spPr>
        <p:txBody>
          <a:bodyPr vert="horz" lIns="99020" tIns="49511" rIns="99020" bIns="49511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294" y="3"/>
            <a:ext cx="3076364" cy="511731"/>
          </a:xfrm>
          <a:prstGeom prst="rect">
            <a:avLst/>
          </a:prstGeom>
        </p:spPr>
        <p:txBody>
          <a:bodyPr vert="horz" lIns="99020" tIns="49511" rIns="99020" bIns="49511" rtlCol="0"/>
          <a:lstStyle>
            <a:lvl1pPr algn="r">
              <a:defRPr sz="1300"/>
            </a:lvl1pPr>
          </a:lstStyle>
          <a:p>
            <a:fld id="{0B851660-0934-124D-A4B3-496C7F320307}" type="datetimeFigureOut">
              <a:rPr lang="de-DE" smtClean="0"/>
              <a:pPr/>
              <a:t>04.12.2015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109"/>
            <a:ext cx="3076364" cy="511731"/>
          </a:xfrm>
          <a:prstGeom prst="rect">
            <a:avLst/>
          </a:prstGeom>
        </p:spPr>
        <p:txBody>
          <a:bodyPr vert="horz" lIns="99020" tIns="49511" rIns="99020" bIns="49511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294" y="9721109"/>
            <a:ext cx="3076364" cy="511731"/>
          </a:xfrm>
          <a:prstGeom prst="rect">
            <a:avLst/>
          </a:prstGeom>
        </p:spPr>
        <p:txBody>
          <a:bodyPr vert="horz" lIns="99020" tIns="49511" rIns="99020" bIns="49511" rtlCol="0" anchor="b"/>
          <a:lstStyle>
            <a:lvl1pPr algn="r">
              <a:defRPr sz="1300"/>
            </a:lvl1pPr>
          </a:lstStyle>
          <a:p>
            <a:fld id="{7F3A3EDE-7EBB-0F4A-80C2-34DB9D2E2ED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3076364" cy="511731"/>
          </a:xfrm>
          <a:prstGeom prst="rect">
            <a:avLst/>
          </a:prstGeom>
        </p:spPr>
        <p:txBody>
          <a:bodyPr vert="horz" lIns="99020" tIns="49511" rIns="99020" bIns="49511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3"/>
            <a:ext cx="3076364" cy="511731"/>
          </a:xfrm>
          <a:prstGeom prst="rect">
            <a:avLst/>
          </a:prstGeom>
        </p:spPr>
        <p:txBody>
          <a:bodyPr vert="horz" lIns="99020" tIns="49511" rIns="99020" bIns="49511" rtlCol="0"/>
          <a:lstStyle>
            <a:lvl1pPr algn="r">
              <a:defRPr sz="1300"/>
            </a:lvl1pPr>
          </a:lstStyle>
          <a:p>
            <a:fld id="{98C828EF-C252-394A-93BF-1C478CFA0896}" type="datetimeFigureOut">
              <a:rPr lang="de-DE" smtClean="0"/>
              <a:pPr/>
              <a:t>04.12.2015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20" tIns="49511" rIns="99020" bIns="49511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861443"/>
            <a:ext cx="5679440" cy="4605576"/>
          </a:xfrm>
          <a:prstGeom prst="rect">
            <a:avLst/>
          </a:prstGeom>
        </p:spPr>
        <p:txBody>
          <a:bodyPr vert="horz" lIns="99020" tIns="49511" rIns="99020" bIns="49511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9"/>
            <a:ext cx="3076364" cy="511731"/>
          </a:xfrm>
          <a:prstGeom prst="rect">
            <a:avLst/>
          </a:prstGeom>
        </p:spPr>
        <p:txBody>
          <a:bodyPr vert="horz" lIns="99020" tIns="49511" rIns="99020" bIns="49511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9"/>
            <a:ext cx="3076364" cy="511731"/>
          </a:xfrm>
          <a:prstGeom prst="rect">
            <a:avLst/>
          </a:prstGeom>
        </p:spPr>
        <p:txBody>
          <a:bodyPr vert="horz" lIns="99020" tIns="49511" rIns="99020" bIns="49511" rtlCol="0" anchor="b"/>
          <a:lstStyle>
            <a:lvl1pPr algn="r">
              <a:defRPr sz="1300"/>
            </a:lvl1pPr>
          </a:lstStyle>
          <a:p>
            <a:fld id="{DAE02386-BEE7-5D4D-B4E7-4BB579C4788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7445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6812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smtClean="0">
                <a:solidFill>
                  <a:srgbClr val="FF0000"/>
                </a:solidFill>
              </a:rPr>
              <a:t>diverse Änderungen s.o.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2876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....selbsterklärend – oder?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8325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Lieber Thomas,</a:t>
            </a:r>
            <a:endParaRPr lang="de-DE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anbei einige Ergänzungen zu Christophs Email.</a:t>
            </a:r>
            <a:endParaRPr lang="de-DE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Gruß,</a:t>
            </a:r>
            <a:endParaRPr lang="de-DE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Michael</a:t>
            </a:r>
            <a:endParaRPr lang="de-DE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Erst mal zu den aktuellen Highlights:</a:t>
            </a:r>
            <a:endParaRPr lang="de-DE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Erste Laserspektroskopie jenseits von Z=100, erstmals atomare Übergänge in Nobelium (Z=102) gemessen</a:t>
            </a:r>
            <a:endParaRPr lang="de-DE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Resoanzionisation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von Nobelium in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Gaszelle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(100 mbar Ar) mit hoher Effizienz von etwa 10 % (Gesamteffizienz inkl. Stoppen, Abdampfen etc.!)</a:t>
            </a:r>
            <a:endParaRPr lang="de-DE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Identifikation des  1P1-Zustands in No-252,253,254</a:t>
            </a:r>
            <a:endParaRPr lang="de-DE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Identifikation von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Rydberg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-Zuständen in No-254, wird präzise Bestimmung des Ionisationspotentials ermöglichen</a:t>
            </a:r>
            <a:endParaRPr lang="de-DE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Messung der Hyperfeinstruktur (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HfS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in No-253</a:t>
            </a:r>
            <a:endParaRPr lang="de-DE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verfügbare Raten 1-5 / s</a:t>
            </a:r>
            <a:endParaRPr lang="de-DE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Mittelfristig werden wir daher folgende Themen verfolgen:</a:t>
            </a:r>
            <a:endParaRPr lang="de-DE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Laserspektroskopie auf schwere Elemente auszudehnen, nächster Schritt Lawrencium (Z=103)</a:t>
            </a:r>
            <a:endParaRPr lang="de-DE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Tests von QED und Elektron-Korrelationen in schwersten Elementen jenseits von Uran   </a:t>
            </a:r>
            <a:endParaRPr lang="de-DE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Untersuchungen der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HfS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der schwersten Elemente,  Messungen zur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Isotopie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-Verschiebung um Spins, magnetische Momente,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Quadrupolmomente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und Änderungen in Ladungsradien zu bestimmen (unabhängig von bestimmten Kernmodellen) </a:t>
            </a:r>
            <a:endParaRPr lang="de-DE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Direkte Massenmessungen mit SHIPTRAP für Nuklide im Bereich Z=100-106, N=152</a:t>
            </a:r>
            <a:endParaRPr lang="de-DE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Fallen-unterstützte Zerfalls-Spektroskopie: Fallen zur Selektion der Nuklide (Isomere)</a:t>
            </a:r>
            <a:endParaRPr lang="de-DE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Ankerpunkte, um Zerfallsketten anzubinden, Festlegung der Massenoberfläche </a:t>
            </a:r>
            <a:endParaRPr lang="de-DE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Untersuchung der Entwicklung der Schalenstruktur und Bestimmung von Schalenstärken (z.B. bei N=152 für verschiedene Z)</a:t>
            </a:r>
            <a:endParaRPr lang="de-DE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Kernspektroskopie (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alpha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/CE  –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gamma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/CE) zur Detailuntersuchung der Struktur schwerster Kerne Z = 100-110, N =152/162.</a:t>
            </a:r>
            <a:endParaRPr lang="de-DE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Entwicklung der Schalenstruktur und Deformation, Identifizierung und systematische Untersuchung der Systematik ihrer Anregungsenergie innerhalb von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Isotonenreihen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(gerades Z) oder Isotopenreihen (ungerades Z); Untersuchung kollektiver Zustände (Rotations-, Vibrationszustände), Untersuchung von Multi-Quasiteilchen-Zuständen (K – Isomere)</a:t>
            </a:r>
            <a:endParaRPr lang="de-DE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Untersuchung der Zerfallsmodi (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alpha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EC, sf) schwerster Kerne, Q-Wert – Bestimmungen, Spaltenergie – Messungen zur Erforschung der Grenzen der Stabilität</a:t>
            </a:r>
            <a:endParaRPr lang="de-DE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Direkte Z – Identifizierung über den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alpha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Zerfall oder den EC begleitende (K-) Röntgenstrahlung</a:t>
            </a:r>
            <a:endParaRPr lang="de-DE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Für alle Aktivitäten gilt nach als Ziel der Test und die Verbesserung  theoretischer Modelle</a:t>
            </a:r>
            <a:endParaRPr lang="de-DE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4103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overall</a:t>
            </a:r>
            <a:r>
              <a:rPr lang="de-DE" dirty="0" smtClean="0"/>
              <a:t> </a:t>
            </a:r>
            <a:r>
              <a:rPr lang="de-DE" dirty="0" err="1" smtClean="0"/>
              <a:t>strategy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NUSTAR </a:t>
            </a:r>
            <a:r>
              <a:rPr lang="de-DE" dirty="0" err="1" smtClean="0"/>
              <a:t>is</a:t>
            </a:r>
            <a:r>
              <a:rPr lang="de-DE" dirty="0" smtClean="0"/>
              <a:t> a </a:t>
            </a:r>
            <a:r>
              <a:rPr lang="de-DE" b="1" dirty="0" err="1" smtClean="0"/>
              <a:t>continuous</a:t>
            </a:r>
            <a:r>
              <a:rPr lang="de-DE" b="1" dirty="0" smtClean="0"/>
              <a:t>, modular,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stepwise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approach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towards</a:t>
            </a:r>
            <a:r>
              <a:rPr lang="de-DE" b="1" baseline="0" dirty="0" smtClean="0"/>
              <a:t> NUSTAR@FAIR</a:t>
            </a:r>
            <a:r>
              <a:rPr lang="de-DE" baseline="0" dirty="0" smtClean="0"/>
              <a:t>. </a:t>
            </a:r>
          </a:p>
          <a:p>
            <a:endParaRPr lang="de-DE" baseline="0" dirty="0" smtClean="0"/>
          </a:p>
          <a:p>
            <a:r>
              <a:rPr lang="de-DE" baseline="0" dirty="0" smtClean="0"/>
              <a:t>The intermediate </a:t>
            </a:r>
            <a:r>
              <a:rPr lang="de-DE" baseline="0" dirty="0" err="1" smtClean="0"/>
              <a:t>program</a:t>
            </a:r>
            <a:r>
              <a:rPr lang="de-DE" baseline="0" dirty="0" smtClean="0"/>
              <a:t> („NUSTAR phase-0“) </a:t>
            </a:r>
            <a:r>
              <a:rPr lang="de-DE" baseline="0" dirty="0" err="1" smtClean="0"/>
              <a:t>builds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first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exploitation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FAIR </a:t>
            </a:r>
            <a:r>
              <a:rPr lang="de-DE" baseline="0" dirty="0" err="1" smtClean="0"/>
              <a:t>detectors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pilot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experiments</a:t>
            </a:r>
            <a:r>
              <a:rPr lang="de-DE" baseline="0" dirty="0" smtClean="0"/>
              <a:t> at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FRS (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some</a:t>
            </a:r>
            <a:r>
              <a:rPr lang="de-DE" baseline="0" dirty="0" smtClean="0"/>
              <a:t> limited </a:t>
            </a:r>
            <a:r>
              <a:rPr lang="de-DE" baseline="0" dirty="0" err="1" smtClean="0"/>
              <a:t>extent</a:t>
            </a:r>
            <a:r>
              <a:rPr lang="de-DE" baseline="0" dirty="0" smtClean="0"/>
              <a:t>: </a:t>
            </a:r>
            <a:r>
              <a:rPr lang="de-DE" baseline="0" dirty="0" err="1" smtClean="0"/>
              <a:t>elsewhere</a:t>
            </a:r>
            <a:r>
              <a:rPr lang="de-DE" baseline="0" dirty="0" smtClean="0"/>
              <a:t> – e.g.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tests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commissioning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debugging</a:t>
            </a:r>
            <a:r>
              <a:rPr lang="de-DE" baseline="0" dirty="0" smtClean="0"/>
              <a:t> –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course</a:t>
            </a:r>
            <a:r>
              <a:rPr lang="de-DE" baseline="0" dirty="0" smtClean="0"/>
              <a:t>: </a:t>
            </a:r>
            <a:r>
              <a:rPr lang="de-DE" baseline="0" dirty="0" err="1" smtClean="0"/>
              <a:t>finally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demonstrator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measurements</a:t>
            </a:r>
            <a:r>
              <a:rPr lang="de-DE" baseline="0" dirty="0" smtClean="0"/>
              <a:t> e.g. at RIKEN [z.B. </a:t>
            </a:r>
            <a:r>
              <a:rPr lang="de-DE" baseline="0" dirty="0" err="1" smtClean="0"/>
              <a:t>NeuLAND</a:t>
            </a:r>
            <a:r>
              <a:rPr lang="de-DE" baseline="0" dirty="0" smtClean="0"/>
              <a:t>])</a:t>
            </a:r>
          </a:p>
          <a:p>
            <a:endParaRPr lang="de-DE" baseline="0" dirty="0" smtClean="0"/>
          </a:p>
          <a:p>
            <a:r>
              <a:rPr lang="de-DE" baseline="0" dirty="0" smtClean="0"/>
              <a:t>These </a:t>
            </a:r>
            <a:r>
              <a:rPr lang="de-DE" baseline="0" dirty="0" err="1" smtClean="0"/>
              <a:t>pilot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experiments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allow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resource</a:t>
            </a:r>
            <a:r>
              <a:rPr lang="de-DE" baseline="0" dirty="0" smtClean="0"/>
              <a:t>-limited high-level </a:t>
            </a:r>
            <a:r>
              <a:rPr lang="de-DE" baseline="0" dirty="0" err="1" smtClean="0"/>
              <a:t>programme</a:t>
            </a:r>
            <a:r>
              <a:rPr lang="de-DE" baseline="0" dirty="0" smtClean="0"/>
              <a:t>: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concentrates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scientific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key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questions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high-</a:t>
            </a:r>
            <a:r>
              <a:rPr lang="de-DE" baseline="0" dirty="0" err="1" smtClean="0"/>
              <a:t>lights</a:t>
            </a:r>
            <a:r>
              <a:rPr lang="de-DE" baseline="0" dirty="0" smtClean="0"/>
              <a:t>, „GSI-</a:t>
            </a:r>
            <a:r>
              <a:rPr lang="de-DE" baseline="0" dirty="0" err="1" smtClean="0"/>
              <a:t>only</a:t>
            </a:r>
            <a:r>
              <a:rPr lang="de-DE" baseline="0" dirty="0" smtClean="0"/>
              <a:t>“ </a:t>
            </a:r>
            <a:r>
              <a:rPr lang="de-DE" baseline="0" dirty="0" err="1" smtClean="0"/>
              <a:t>experiments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beams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energies</a:t>
            </a:r>
            <a:r>
              <a:rPr lang="de-DE" baseline="0" dirty="0" smtClean="0"/>
              <a:t>,...)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–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definition</a:t>
            </a:r>
            <a:r>
              <a:rPr lang="de-DE" baseline="0" dirty="0" smtClean="0"/>
              <a:t> –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first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NUSTAR-FAIR </a:t>
            </a:r>
            <a:r>
              <a:rPr lang="de-DE" baseline="0" dirty="0" err="1" smtClean="0"/>
              <a:t>equipment</a:t>
            </a:r>
            <a:r>
              <a:rPr lang="de-DE" baseline="0" dirty="0" smtClean="0"/>
              <a:t>.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When</a:t>
            </a:r>
            <a:r>
              <a:rPr lang="de-DE" baseline="0" dirty="0" smtClean="0"/>
              <a:t> Super-FRS will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completed</a:t>
            </a:r>
            <a:r>
              <a:rPr lang="de-DE" baseline="0" dirty="0" smtClean="0"/>
              <a:t>, all </a:t>
            </a:r>
            <a:r>
              <a:rPr lang="de-DE" baseline="0" dirty="0" err="1" smtClean="0"/>
              <a:t>equipment</a:t>
            </a:r>
            <a:r>
              <a:rPr lang="de-DE" baseline="0" dirty="0" smtClean="0"/>
              <a:t> will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moved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FAIR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="1" baseline="0" dirty="0" err="1" smtClean="0"/>
              <a:t>immediately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ready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for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first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physics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with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more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intense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beams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from</a:t>
            </a:r>
            <a:r>
              <a:rPr lang="de-DE" b="1" baseline="0" dirty="0" smtClean="0"/>
              <a:t> FAIR!!!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135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As an </a:t>
            </a:r>
            <a:r>
              <a:rPr lang="de-DE" dirty="0" err="1" smtClean="0"/>
              <a:t>example</a:t>
            </a:r>
            <a:r>
              <a:rPr lang="de-DE" dirty="0" smtClean="0"/>
              <a:t>, </a:t>
            </a:r>
            <a:r>
              <a:rPr lang="de-DE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would</a:t>
            </a:r>
            <a:r>
              <a:rPr lang="de-DE" baseline="0" dirty="0" smtClean="0"/>
              <a:t> like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mention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R3B </a:t>
            </a:r>
            <a:r>
              <a:rPr lang="de-DE" baseline="0" dirty="0" err="1" smtClean="0"/>
              <a:t>setup</a:t>
            </a:r>
            <a:r>
              <a:rPr lang="de-DE" baseline="0" dirty="0" smtClean="0"/>
              <a:t>: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main</a:t>
            </a:r>
            <a:r>
              <a:rPr lang="de-DE" baseline="0" dirty="0" smtClean="0"/>
              <a:t> FAIR experimental </a:t>
            </a:r>
            <a:r>
              <a:rPr lang="de-DE" baseline="0" dirty="0" err="1" smtClean="0"/>
              <a:t>setups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located</a:t>
            </a:r>
            <a:r>
              <a:rPr lang="de-DE" baseline="0" dirty="0" smtClean="0"/>
              <a:t> at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High-</a:t>
            </a:r>
            <a:r>
              <a:rPr lang="de-DE" baseline="0" dirty="0" err="1" smtClean="0"/>
              <a:t>Energy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Branch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Super-FRS),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will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available</a:t>
            </a:r>
            <a:r>
              <a:rPr lang="de-DE" baseline="0" dirty="0" smtClean="0"/>
              <a:t> in 2017, at least in </a:t>
            </a:r>
            <a:r>
              <a:rPr lang="de-DE" baseline="0" dirty="0" err="1" smtClean="0"/>
              <a:t>its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start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version</a:t>
            </a:r>
            <a:r>
              <a:rPr lang="de-DE" baseline="0" dirty="0" smtClean="0"/>
              <a:t>: GLAD (super-</a:t>
            </a:r>
            <a:r>
              <a:rPr lang="de-DE" baseline="0" dirty="0" err="1" smtClean="0"/>
              <a:t>conducting</a:t>
            </a:r>
            <a:r>
              <a:rPr lang="de-DE" baseline="0" dirty="0" smtClean="0"/>
              <a:t> large-</a:t>
            </a:r>
            <a:r>
              <a:rPr lang="de-DE" baseline="0" dirty="0" err="1" smtClean="0"/>
              <a:t>aperture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dipole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magnet</a:t>
            </a:r>
            <a:r>
              <a:rPr lang="de-DE" baseline="0" dirty="0" smtClean="0"/>
              <a:t>), </a:t>
            </a:r>
            <a:r>
              <a:rPr lang="de-DE" baseline="0" dirty="0" err="1" smtClean="0"/>
              <a:t>NeuLAND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neutron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detector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ToF-measurements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especially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suited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neutron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mutli</a:t>
            </a:r>
            <a:r>
              <a:rPr lang="de-DE" baseline="0" dirty="0" smtClean="0"/>
              <a:t>-hit </a:t>
            </a:r>
            <a:r>
              <a:rPr lang="de-DE" baseline="0" dirty="0" err="1" smtClean="0"/>
              <a:t>capabilities</a:t>
            </a:r>
            <a:r>
              <a:rPr lang="de-DE" baseline="0" dirty="0" smtClean="0"/>
              <a:t>),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CALIFA (</a:t>
            </a:r>
            <a:r>
              <a:rPr lang="de-DE" baseline="0" dirty="0" err="1" smtClean="0"/>
              <a:t>target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calorimeter</a:t>
            </a:r>
            <a:r>
              <a:rPr lang="de-DE" baseline="0" dirty="0" smtClean="0"/>
              <a:t>)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more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ancillary</a:t>
            </a:r>
            <a:r>
              <a:rPr lang="de-DE" baseline="0" dirty="0" smtClean="0"/>
              <a:t>) </a:t>
            </a:r>
            <a:r>
              <a:rPr lang="de-DE" baseline="0" dirty="0" err="1" smtClean="0"/>
              <a:t>detectors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currently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set-up</a:t>
            </a:r>
            <a:r>
              <a:rPr lang="de-DE" baseline="0" dirty="0" smtClean="0"/>
              <a:t> in Cave-C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new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quality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experiments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Unprecedented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measurements</a:t>
            </a:r>
            <a:r>
              <a:rPr lang="de-DE" baseline="0" dirty="0" smtClean="0"/>
              <a:t>, not </a:t>
            </a:r>
            <a:r>
              <a:rPr lang="de-DE" baseline="0" dirty="0" err="1" smtClean="0"/>
              <a:t>possible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elsewhere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world</a:t>
            </a:r>
            <a:r>
              <a:rPr lang="de-DE" baseline="0" dirty="0" smtClean="0"/>
              <a:t>, will </a:t>
            </a:r>
            <a:r>
              <a:rPr lang="de-DE" baseline="0" dirty="0" err="1" smtClean="0"/>
              <a:t>become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feasible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exotic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nuclei</a:t>
            </a:r>
            <a:r>
              <a:rPr lang="de-DE" baseline="0" dirty="0" smtClean="0"/>
              <a:t>. These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reaction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studies</a:t>
            </a:r>
            <a:r>
              <a:rPr lang="de-DE" baseline="0" dirty="0" smtClean="0"/>
              <a:t> on n-</a:t>
            </a:r>
            <a:r>
              <a:rPr lang="de-DE" baseline="0" dirty="0" err="1" smtClean="0"/>
              <a:t>rich</a:t>
            </a:r>
            <a:r>
              <a:rPr lang="de-DE" baseline="0" dirty="0" smtClean="0"/>
              <a:t> isotopes (high A/Z) at </a:t>
            </a:r>
            <a:r>
              <a:rPr lang="de-DE" baseline="0" dirty="0" err="1" smtClean="0"/>
              <a:t>highest</a:t>
            </a:r>
            <a:r>
              <a:rPr lang="de-DE" baseline="0" dirty="0" smtClean="0"/>
              <a:t> beam </a:t>
            </a:r>
            <a:r>
              <a:rPr lang="de-DE" baseline="0" dirty="0" err="1" smtClean="0"/>
              <a:t>energies</a:t>
            </a:r>
            <a:r>
              <a:rPr lang="de-DE" baseline="0" dirty="0" smtClean="0"/>
              <a:t> (~</a:t>
            </a:r>
            <a:r>
              <a:rPr lang="de-DE" baseline="0" dirty="0" err="1" smtClean="0"/>
              <a:t>GeV</a:t>
            </a:r>
            <a:r>
              <a:rPr lang="de-DE" baseline="0" dirty="0" smtClean="0"/>
              <a:t>/u), </a:t>
            </a:r>
            <a:r>
              <a:rPr lang="de-DE" baseline="0" dirty="0" err="1" smtClean="0"/>
              <a:t>where</a:t>
            </a:r>
            <a:r>
              <a:rPr lang="de-DE" baseline="0" dirty="0" smtClean="0"/>
              <a:t> high </a:t>
            </a:r>
            <a:r>
              <a:rPr lang="de-DE" baseline="0" dirty="0" err="1" smtClean="0"/>
              <a:t>magnetic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rigidities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required</a:t>
            </a:r>
            <a:r>
              <a:rPr lang="de-DE" baseline="0" dirty="0" smtClean="0"/>
              <a:t> (not </a:t>
            </a:r>
            <a:r>
              <a:rPr lang="de-DE" baseline="0" dirty="0" err="1" smtClean="0"/>
              <a:t>possible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existing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setup</a:t>
            </a:r>
            <a:r>
              <a:rPr lang="de-DE" baseline="0" dirty="0" smtClean="0"/>
              <a:t> ALADIN-LAND!). A </a:t>
            </a:r>
            <a:r>
              <a:rPr lang="de-DE" baseline="0" dirty="0" err="1" smtClean="0"/>
              <a:t>list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possible</a:t>
            </a:r>
            <a:r>
              <a:rPr lang="de-DE" baseline="0" dirty="0" smtClean="0"/>
              <a:t> high-light </a:t>
            </a:r>
            <a:r>
              <a:rPr lang="de-DE" baseline="0" dirty="0" err="1" smtClean="0"/>
              <a:t>experiments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depicted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here</a:t>
            </a:r>
            <a:r>
              <a:rPr lang="de-DE" baseline="0" dirty="0" smtClean="0"/>
              <a:t>.....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3120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5886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048F6F6F-811A-4CD7-8A95-447CB5800812}" type="slidenum">
              <a:t>16</a:t>
            </a:fld>
            <a:endParaRPr lang="x-none"/>
          </a:p>
        </p:txBody>
      </p:sp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>
            <a:spAutoFit/>
          </a:bodyPr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15434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3193470" y="150090"/>
            <a:ext cx="5615712" cy="845209"/>
            <a:chOff x="3193470" y="150090"/>
            <a:chExt cx="5615712" cy="84520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feld 7"/>
            <p:cNvSpPr txBox="1"/>
            <p:nvPr userDrawn="1"/>
          </p:nvSpPr>
          <p:spPr>
            <a:xfrm>
              <a:off x="3193470" y="595189"/>
              <a:ext cx="55308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dirty="0" smtClean="0">
                  <a:solidFill>
                    <a:srgbClr val="333333"/>
                  </a:solidFill>
                  <a:latin typeface="Arial"/>
                  <a:cs typeface="Arial"/>
                </a:rPr>
                <a:t>GSI Helmholtzzentrum für Schwerionenforschung GmbH</a:t>
              </a:r>
            </a:p>
            <a:p>
              <a:pPr algn="r"/>
              <a:endParaRPr lang="de-DE" sz="1000" dirty="0">
                <a:solidFill>
                  <a:srgbClr val="333333"/>
                </a:solidFill>
                <a:latin typeface="Arial"/>
                <a:cs typeface="Arial"/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05.12.2015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Thomas Stöhlker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05.12.2015</a:t>
            </a:r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Thomas Stöhlker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en-US" dirty="0" smtClean="0"/>
              <a:t>Thomas Stöhlker</a:t>
            </a:r>
            <a:endParaRPr lang="de-DE" altLang="en-US" dirty="0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/>
              <a:t>05.12.2015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103E3-8FCF-465D-8C87-42F944357956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427032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2349" y="-163244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3047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 smtClean="0"/>
              <a:t>05.12.2015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/>
              <a:t>Thomas Stöhlker</a:t>
            </a:r>
            <a:endParaRPr lang="de-DE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697382" y="1352981"/>
            <a:ext cx="3265704" cy="2564180"/>
          </a:xfrm>
        </p:spPr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5697382" y="3962810"/>
            <a:ext cx="3265704" cy="2564180"/>
          </a:xfrm>
        </p:spPr>
        <p:txBody>
          <a:bodyPr/>
          <a:lstStyle/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22275" y="1352549"/>
            <a:ext cx="4919019" cy="5081091"/>
          </a:xfrm>
        </p:spPr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67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20368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5979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991350" y="6552643"/>
            <a:ext cx="9574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de-DE" dirty="0" smtClean="0"/>
              <a:t>05.12.2015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Thomas Stöhlker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7" r:id="rId4"/>
    <p:sldLayoutId id="2147483659" r:id="rId5"/>
    <p:sldLayoutId id="2147483660" r:id="rId6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package" Target="../embeddings/Microsoft_Excel-Arbeitsblatt1.xlsx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1891" y="2193957"/>
            <a:ext cx="9002109" cy="1523724"/>
          </a:xfrm>
        </p:spPr>
        <p:txBody>
          <a:bodyPr/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de-DE" sz="3200" dirty="0"/>
              <a:t>Planungen für Experimente an der </a:t>
            </a:r>
            <a:r>
              <a:rPr lang="de-DE" sz="3200" dirty="0" smtClean="0"/>
              <a:t>GSI</a:t>
            </a:r>
            <a:br>
              <a:rPr lang="de-DE" sz="3200" dirty="0" smtClean="0"/>
            </a:br>
            <a:r>
              <a:rPr lang="de-DE" sz="3200" dirty="0"/>
              <a:t/>
            </a:r>
            <a:br>
              <a:rPr lang="de-DE" sz="3200" dirty="0"/>
            </a:br>
            <a:r>
              <a:rPr lang="en-US" sz="3200" dirty="0" smtClean="0"/>
              <a:t>Midterm Program of Research at GSI</a:t>
            </a:r>
            <a:endParaRPr lang="en-US" sz="32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40979" y="3828981"/>
            <a:ext cx="7031421" cy="2142329"/>
          </a:xfrm>
        </p:spPr>
        <p:txBody>
          <a:bodyPr>
            <a:normAutofit lnSpcReduction="10000"/>
          </a:bodyPr>
          <a:lstStyle/>
          <a:p>
            <a:r>
              <a:rPr lang="de-DE" dirty="0" smtClean="0"/>
              <a:t>Thomas Stöhlker</a:t>
            </a:r>
          </a:p>
          <a:p>
            <a:r>
              <a:rPr lang="de-DE" dirty="0" smtClean="0"/>
              <a:t>GSI-Darmstadt, HI-Jena &amp; University Jena</a:t>
            </a:r>
          </a:p>
          <a:p>
            <a:endParaRPr lang="en-US" dirty="0" smtClean="0"/>
          </a:p>
          <a:p>
            <a:r>
              <a:rPr lang="en-US" b="1" dirty="0" err="1" smtClean="0"/>
              <a:t>KHuK</a:t>
            </a:r>
            <a:r>
              <a:rPr lang="en-US" b="1" dirty="0" smtClean="0"/>
              <a:t> Annual Meeting 2015</a:t>
            </a:r>
          </a:p>
          <a:p>
            <a:r>
              <a:rPr lang="de-DE" dirty="0"/>
              <a:t>4-5 </a:t>
            </a:r>
            <a:r>
              <a:rPr lang="de-DE" dirty="0" err="1"/>
              <a:t>December</a:t>
            </a:r>
            <a:r>
              <a:rPr lang="de-DE" dirty="0"/>
              <a:t> 2015</a:t>
            </a:r>
          </a:p>
          <a:p>
            <a:r>
              <a:rPr lang="de-DE" dirty="0"/>
              <a:t>Physikzentrum Bad Honnef</a:t>
            </a:r>
          </a:p>
          <a:p>
            <a:endParaRPr lang="en-US" b="1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1269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Midterm research program</a:t>
            </a:r>
            <a:br>
              <a:rPr lang="en-US" dirty="0" smtClean="0"/>
            </a:br>
            <a:r>
              <a:rPr lang="en-US" dirty="0" smtClean="0">
                <a:solidFill>
                  <a:schemeClr val="accent1"/>
                </a:solidFill>
              </a:rPr>
              <a:t>NUSTAR</a:t>
            </a:r>
            <a:r>
              <a:rPr lang="en-US" dirty="0" smtClean="0"/>
              <a:t>@SIS program 2015-2022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 smtClean="0"/>
              <a:t>05.12.2015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Thomas Stöhlker</a:t>
            </a:r>
            <a:endParaRPr lang="de-DE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38543" y="1285928"/>
            <a:ext cx="9224797" cy="45720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u="sng" dirty="0" smtClean="0">
                <a:solidFill>
                  <a:srgbClr val="0070C0"/>
                </a:solidFill>
              </a:rPr>
              <a:t>NUSTAR phase-0:</a:t>
            </a:r>
            <a:r>
              <a:rPr lang="en-US" sz="2000" dirty="0" smtClean="0">
                <a:solidFill>
                  <a:srgbClr val="0070C0"/>
                </a:solidFill>
              </a:rPr>
              <a:t> experiments with FAIR detectors (at GSI and elsewhere)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pPr marL="0" indent="0">
              <a:spcBef>
                <a:spcPts val="600"/>
              </a:spcBef>
              <a:buNone/>
            </a:pPr>
            <a:r>
              <a:rPr lang="en-US" sz="2000" u="sng" dirty="0" smtClean="0"/>
              <a:t>Concentrate on:</a:t>
            </a:r>
          </a:p>
          <a:p>
            <a:pPr marL="540000" lvl="1" indent="-45720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dirty="0" smtClean="0"/>
              <a:t>selected scientific key questions</a:t>
            </a:r>
          </a:p>
          <a:p>
            <a:pPr marL="540000" lvl="1" indent="-45720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dirty="0" smtClean="0"/>
              <a:t>“GSI-only experiments” (beams, </a:t>
            </a:r>
            <a:br>
              <a:rPr lang="en-US" dirty="0" smtClean="0"/>
            </a:br>
            <a:r>
              <a:rPr lang="en-US" dirty="0" smtClean="0"/>
              <a:t>energy range, instruments)</a:t>
            </a:r>
          </a:p>
          <a:p>
            <a:pPr marL="540000" lvl="1" indent="-45720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use of NUSTAR-FAIR equipment</a:t>
            </a:r>
          </a:p>
          <a:p>
            <a:pPr marL="333375" lvl="1" indent="0">
              <a:spcBef>
                <a:spcPts val="1200"/>
              </a:spcBef>
              <a:spcAft>
                <a:spcPts val="300"/>
              </a:spcAft>
              <a:buNone/>
            </a:pP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2000" dirty="0" smtClean="0">
                <a:solidFill>
                  <a:srgbClr val="0070C0"/>
                </a:solidFill>
              </a:rPr>
              <a:t>... yielding a continuous transition to: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000" u="sng" dirty="0" smtClean="0">
                <a:solidFill>
                  <a:srgbClr val="0070C0"/>
                </a:solidFill>
              </a:rPr>
              <a:t>NUSTAR phase-1: </a:t>
            </a:r>
            <a:r>
              <a:rPr lang="en-US" sz="2000" dirty="0" smtClean="0">
                <a:solidFill>
                  <a:srgbClr val="0070C0"/>
                </a:solidFill>
              </a:rPr>
              <a:t> experiments at Super-FRS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</a:pPr>
            <a:endParaRPr lang="en-US" sz="2000" u="sng" dirty="0" smtClean="0"/>
          </a:p>
        </p:txBody>
      </p:sp>
      <p:pic>
        <p:nvPicPr>
          <p:cNvPr id="9" name="Picture 5" descr="Rc27633600(klein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83" y="1688275"/>
            <a:ext cx="3995738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900" y="1688275"/>
            <a:ext cx="3810000" cy="3965099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309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Midterm research </a:t>
            </a:r>
            <a:r>
              <a:rPr lang="en-US" dirty="0" smtClean="0"/>
              <a:t>program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NUSTAR </a:t>
            </a:r>
            <a:r>
              <a:rPr lang="en-US" dirty="0" smtClean="0"/>
              <a:t>/ R</a:t>
            </a:r>
            <a:r>
              <a:rPr lang="en-US" baseline="30000" dirty="0" smtClean="0"/>
              <a:t>3</a:t>
            </a:r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30.06.2015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Thomas Stöhlker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004" y="1254944"/>
            <a:ext cx="6981825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5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05.12.2015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Thomas Stöhlker</a:t>
            </a:r>
            <a:endParaRPr lang="de-DE" dirty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0" y="251131"/>
            <a:ext cx="9144000" cy="68089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sz="2200" dirty="0" err="1" smtClean="0"/>
              <a:t>Superconducting</a:t>
            </a:r>
            <a:r>
              <a:rPr lang="de-DE" sz="2200" dirty="0" smtClean="0"/>
              <a:t> R</a:t>
            </a:r>
            <a:r>
              <a:rPr lang="de-DE" sz="2200" baseline="30000" dirty="0" smtClean="0"/>
              <a:t>3</a:t>
            </a:r>
            <a:r>
              <a:rPr lang="de-DE" sz="2200" dirty="0" smtClean="0"/>
              <a:t>B Dipole GLAD </a:t>
            </a:r>
            <a:r>
              <a:rPr lang="de-DE" sz="2200" dirty="0" err="1" smtClean="0"/>
              <a:t>arrived</a:t>
            </a:r>
            <a:r>
              <a:rPr lang="de-DE" sz="2200" dirty="0" smtClean="0"/>
              <a:t> at GSI</a:t>
            </a:r>
            <a:endParaRPr lang="de-DE" sz="2200" dirty="0"/>
          </a:p>
        </p:txBody>
      </p:sp>
      <p:pic>
        <p:nvPicPr>
          <p:cNvPr id="8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4" y="1213581"/>
            <a:ext cx="3950947" cy="2646750"/>
          </a:xfrm>
          <a:prstGeom prst="rect">
            <a:avLst/>
          </a:prstGeom>
        </p:spPr>
      </p:pic>
      <p:pic>
        <p:nvPicPr>
          <p:cNvPr id="9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526" y="1213581"/>
            <a:ext cx="4270364" cy="283716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4373512" y="4024668"/>
            <a:ext cx="466610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solidFill>
                  <a:prstClr val="black"/>
                </a:solidFill>
              </a:rPr>
              <a:t>GLAD in </a:t>
            </a:r>
            <a:r>
              <a:rPr lang="en-US" sz="1600" b="1" dirty="0" smtClean="0">
                <a:solidFill>
                  <a:prstClr val="black"/>
                </a:solidFill>
              </a:rPr>
              <a:t>the</a:t>
            </a:r>
            <a:r>
              <a:rPr lang="de-DE" sz="1600" b="1" dirty="0" smtClean="0">
                <a:solidFill>
                  <a:prstClr val="black"/>
                </a:solidFill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</a:rPr>
              <a:t>target</a:t>
            </a:r>
            <a:r>
              <a:rPr lang="de-DE" sz="1600" b="1" dirty="0" smtClean="0">
                <a:solidFill>
                  <a:prstClr val="black"/>
                </a:solidFill>
              </a:rPr>
              <a:t> hall at GSI</a:t>
            </a:r>
          </a:p>
          <a:p>
            <a:pPr>
              <a:spcBef>
                <a:spcPts val="600"/>
              </a:spcBef>
            </a:pPr>
            <a:r>
              <a:rPr lang="en-US" sz="1600" dirty="0" smtClean="0">
                <a:solidFill>
                  <a:prstClr val="black"/>
                </a:solidFill>
              </a:rPr>
              <a:t>Vacuum</a:t>
            </a:r>
            <a:r>
              <a:rPr lang="de-DE" sz="1600" dirty="0" smtClean="0">
                <a:solidFill>
                  <a:prstClr val="black"/>
                </a:solidFill>
              </a:rPr>
              <a:t> </a:t>
            </a:r>
            <a:r>
              <a:rPr lang="en-US" sz="1600" dirty="0" smtClean="0">
                <a:solidFill>
                  <a:prstClr val="black"/>
                </a:solidFill>
              </a:rPr>
              <a:t>test</a:t>
            </a:r>
            <a:r>
              <a:rPr lang="de-DE" sz="1600" dirty="0" smtClean="0">
                <a:solidFill>
                  <a:prstClr val="black"/>
                </a:solidFill>
              </a:rPr>
              <a:t> </a:t>
            </a:r>
            <a:r>
              <a:rPr lang="en-US" sz="1600" dirty="0" smtClean="0">
                <a:solidFill>
                  <a:prstClr val="black"/>
                </a:solidFill>
              </a:rPr>
              <a:t>successful</a:t>
            </a:r>
          </a:p>
          <a:p>
            <a:pPr>
              <a:spcBef>
                <a:spcPts val="600"/>
              </a:spcBef>
            </a:pPr>
            <a:r>
              <a:rPr lang="de-DE" sz="1600" dirty="0" smtClean="0">
                <a:solidFill>
                  <a:prstClr val="black"/>
                </a:solidFill>
              </a:rPr>
              <a:t>Transport </a:t>
            </a:r>
            <a:r>
              <a:rPr lang="en-US" sz="1600" dirty="0" smtClean="0">
                <a:solidFill>
                  <a:prstClr val="black"/>
                </a:solidFill>
              </a:rPr>
              <a:t>and</a:t>
            </a:r>
            <a:r>
              <a:rPr lang="de-DE" sz="1600" dirty="0" smtClean="0">
                <a:solidFill>
                  <a:prstClr val="black"/>
                </a:solidFill>
              </a:rPr>
              <a:t> </a:t>
            </a:r>
            <a:r>
              <a:rPr lang="en-US" sz="1600" dirty="0" smtClean="0">
                <a:solidFill>
                  <a:prstClr val="black"/>
                </a:solidFill>
              </a:rPr>
              <a:t>installation</a:t>
            </a:r>
            <a:r>
              <a:rPr lang="de-DE" sz="1600" dirty="0" smtClean="0">
                <a:solidFill>
                  <a:prstClr val="black"/>
                </a:solidFill>
              </a:rPr>
              <a:t> at Cave C </a:t>
            </a:r>
            <a:r>
              <a:rPr lang="en-US" sz="1600" dirty="0" smtClean="0">
                <a:solidFill>
                  <a:prstClr val="black"/>
                </a:solidFill>
              </a:rPr>
              <a:t>scheduled</a:t>
            </a:r>
            <a:r>
              <a:rPr lang="de-DE" sz="1600" dirty="0" smtClean="0">
                <a:solidFill>
                  <a:prstClr val="black"/>
                </a:solidFill>
              </a:rPr>
              <a:t> for 2016</a:t>
            </a:r>
          </a:p>
          <a:p>
            <a:pPr>
              <a:spcBef>
                <a:spcPts val="600"/>
              </a:spcBef>
            </a:pPr>
            <a:r>
              <a:rPr lang="en-US" sz="1600" dirty="0" smtClean="0">
                <a:solidFill>
                  <a:prstClr val="black"/>
                </a:solidFill>
              </a:rPr>
              <a:t>Commissioning</a:t>
            </a:r>
            <a:r>
              <a:rPr lang="de-DE" sz="1600" dirty="0" smtClean="0">
                <a:solidFill>
                  <a:prstClr val="black"/>
                </a:solidFill>
              </a:rPr>
              <a:t> und </a:t>
            </a:r>
            <a:r>
              <a:rPr lang="en-US" sz="1600" dirty="0" smtClean="0">
                <a:solidFill>
                  <a:prstClr val="black"/>
                </a:solidFill>
              </a:rPr>
              <a:t>first</a:t>
            </a:r>
            <a:r>
              <a:rPr lang="de-DE" sz="1600" dirty="0" smtClean="0">
                <a:solidFill>
                  <a:prstClr val="black"/>
                </a:solidFill>
              </a:rPr>
              <a:t> </a:t>
            </a:r>
            <a:r>
              <a:rPr lang="en-US" sz="1600" dirty="0" smtClean="0">
                <a:solidFill>
                  <a:prstClr val="black"/>
                </a:solidFill>
              </a:rPr>
              <a:t>tests</a:t>
            </a:r>
            <a:r>
              <a:rPr lang="de-DE" sz="1600" dirty="0" smtClean="0">
                <a:solidFill>
                  <a:prstClr val="black"/>
                </a:solidFill>
              </a:rPr>
              <a:t> 2016/17</a:t>
            </a:r>
          </a:p>
          <a:p>
            <a:endParaRPr lang="de-DE" sz="1600" dirty="0" smtClean="0">
              <a:solidFill>
                <a:prstClr val="black"/>
              </a:solidFill>
            </a:endParaRPr>
          </a:p>
          <a:p>
            <a:r>
              <a:rPr lang="de-DE" sz="1600" b="1" dirty="0" smtClean="0">
                <a:solidFill>
                  <a:srgbClr val="002060"/>
                </a:solidFill>
              </a:rPr>
              <a:t>In 2018 , </a:t>
            </a:r>
            <a:r>
              <a:rPr lang="en-US" sz="1600" b="1" dirty="0" smtClean="0">
                <a:solidFill>
                  <a:srgbClr val="002060"/>
                </a:solidFill>
              </a:rPr>
              <a:t>start</a:t>
            </a:r>
            <a:r>
              <a:rPr lang="de-DE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</a:rPr>
              <a:t>of</a:t>
            </a:r>
            <a:r>
              <a:rPr lang="de-DE" sz="1600" b="1" dirty="0" smtClean="0">
                <a:solidFill>
                  <a:srgbClr val="002060"/>
                </a:solidFill>
              </a:rPr>
              <a:t>  </a:t>
            </a:r>
            <a:r>
              <a:rPr lang="en-US" sz="1600" b="1" dirty="0" smtClean="0">
                <a:solidFill>
                  <a:srgbClr val="002060"/>
                </a:solidFill>
              </a:rPr>
              <a:t>physics</a:t>
            </a:r>
            <a:r>
              <a:rPr lang="de-DE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</a:rPr>
              <a:t>program</a:t>
            </a:r>
            <a:r>
              <a:rPr lang="de-DE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</a:rPr>
              <a:t>with</a:t>
            </a:r>
            <a:r>
              <a:rPr lang="de-DE" sz="1600" b="1" dirty="0" smtClean="0">
                <a:solidFill>
                  <a:srgbClr val="002060"/>
                </a:solidFill>
              </a:rPr>
              <a:t> GLAD</a:t>
            </a:r>
          </a:p>
          <a:p>
            <a:pPr>
              <a:spcBef>
                <a:spcPts val="600"/>
              </a:spcBef>
            </a:pPr>
            <a:r>
              <a:rPr lang="en-US" sz="1600" dirty="0" smtClean="0">
                <a:solidFill>
                  <a:prstClr val="black"/>
                </a:solidFill>
              </a:rPr>
              <a:t>using</a:t>
            </a:r>
            <a:r>
              <a:rPr lang="de-DE" sz="1600" dirty="0" smtClean="0">
                <a:solidFill>
                  <a:prstClr val="black"/>
                </a:solidFill>
              </a:rPr>
              <a:t> </a:t>
            </a:r>
            <a:r>
              <a:rPr lang="en-US" sz="1600" dirty="0" smtClean="0">
                <a:solidFill>
                  <a:prstClr val="black"/>
                </a:solidFill>
              </a:rPr>
              <a:t>beams</a:t>
            </a:r>
            <a:r>
              <a:rPr lang="de-DE" sz="1600" dirty="0" smtClean="0">
                <a:solidFill>
                  <a:prstClr val="black"/>
                </a:solidFill>
              </a:rPr>
              <a:t> </a:t>
            </a:r>
            <a:r>
              <a:rPr lang="en-US" sz="1600" dirty="0" smtClean="0">
                <a:solidFill>
                  <a:prstClr val="black"/>
                </a:solidFill>
              </a:rPr>
              <a:t>from</a:t>
            </a:r>
            <a:r>
              <a:rPr lang="de-DE" sz="1600" dirty="0" smtClean="0">
                <a:solidFill>
                  <a:prstClr val="black"/>
                </a:solidFill>
              </a:rPr>
              <a:t> SIS18 </a:t>
            </a:r>
            <a:r>
              <a:rPr lang="en-US" sz="1600" dirty="0" smtClean="0">
                <a:solidFill>
                  <a:prstClr val="black"/>
                </a:solidFill>
              </a:rPr>
              <a:t>and</a:t>
            </a:r>
            <a:r>
              <a:rPr lang="de-DE" sz="1600" dirty="0" smtClean="0">
                <a:solidFill>
                  <a:prstClr val="black"/>
                </a:solidFill>
              </a:rPr>
              <a:t> FRS Strahlen at 1 </a:t>
            </a:r>
            <a:r>
              <a:rPr lang="en-US" sz="1600" dirty="0" smtClean="0">
                <a:solidFill>
                  <a:prstClr val="black"/>
                </a:solidFill>
              </a:rPr>
              <a:t>GeV</a:t>
            </a:r>
            <a:r>
              <a:rPr lang="de-DE" sz="1600" dirty="0" smtClean="0">
                <a:solidFill>
                  <a:prstClr val="black"/>
                </a:solidFill>
              </a:rPr>
              <a:t>/u</a:t>
            </a:r>
          </a:p>
          <a:p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11" name="Bild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43" y="3824326"/>
            <a:ext cx="3951267" cy="303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50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HADES physics program at SIS18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 smtClean="0"/>
              <a:t>05.12.2015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/>
              <a:t>Thomas Stöhlker</a:t>
            </a:r>
            <a:endParaRPr lang="de-DE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501" y="1352981"/>
            <a:ext cx="9135499" cy="746208"/>
          </a:xfrm>
          <a:solidFill>
            <a:srgbClr val="FDBB63"/>
          </a:solidFill>
        </p:spPr>
        <p:txBody>
          <a:bodyPr/>
          <a:lstStyle/>
          <a:p>
            <a:pPr marL="342900" lvl="1" indent="-342900" algn="ctr"/>
            <a:r>
              <a:rPr lang="en-US" b="1" dirty="0">
                <a:solidFill>
                  <a:schemeClr val="tx1"/>
                </a:solidFill>
              </a:rPr>
              <a:t>Unique opportunity by combining a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high-acceptance di-electron spectrometer with pion beams </a:t>
            </a:r>
          </a:p>
          <a:p>
            <a:endParaRPr lang="en-US" dirty="0"/>
          </a:p>
        </p:txBody>
      </p:sp>
      <p:pic>
        <p:nvPicPr>
          <p:cNvPr id="12" name="Content Placeholder 11" descr="image001.jpeg"/>
          <p:cNvPicPr>
            <a:picLocks noGrp="1" noChangeAspect="1"/>
          </p:cNvPicPr>
          <p:nvPr>
            <p:ph sz="quarter" idx="14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76" t="4668" r="28745" b="4412"/>
          <a:stretch/>
        </p:blipFill>
        <p:spPr>
          <a:xfrm>
            <a:off x="12954" y="2228769"/>
            <a:ext cx="3511820" cy="4379791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24774" y="2228769"/>
            <a:ext cx="5470873" cy="4334451"/>
          </a:xfrm>
          <a:solidFill>
            <a:schemeClr val="bg1">
              <a:alpha val="66000"/>
            </a:schemeClr>
          </a:solidFill>
        </p:spPr>
        <p:txBody>
          <a:bodyPr/>
          <a:lstStyle/>
          <a:p>
            <a:pPr marL="271463" indent="-271463"/>
            <a:r>
              <a:rPr lang="en-US" sz="1800" dirty="0"/>
              <a:t>Role of the meson cloud in the emissivity of (dense) baryonic matter</a:t>
            </a:r>
          </a:p>
          <a:p>
            <a:pPr lvl="1">
              <a:buClr>
                <a:schemeClr val="accent1"/>
              </a:buClr>
              <a:buFont typeface="Courier New"/>
              <a:buChar char="o"/>
            </a:pPr>
            <a:r>
              <a:rPr lang="en-US" sz="1600" dirty="0"/>
              <a:t>Baryon-resonance electromagnetic form </a:t>
            </a:r>
            <a:r>
              <a:rPr lang="en-US" sz="1600" dirty="0">
                <a:solidFill>
                  <a:srgbClr val="000000"/>
                </a:solidFill>
              </a:rPr>
              <a:t>factors .......</a:t>
            </a:r>
            <a:r>
              <a:rPr lang="en-US" sz="1600" dirty="0" smtClean="0">
                <a:solidFill>
                  <a:srgbClr val="000000"/>
                </a:solidFill>
              </a:rPr>
              <a:t>........................................... </a:t>
            </a:r>
            <a:r>
              <a:rPr lang="en-US" sz="1600" b="1" dirty="0">
                <a:solidFill>
                  <a:srgbClr val="4F81BD"/>
                </a:solidFill>
                <a:latin typeface="Symbol" charset="2"/>
                <a:cs typeface="Symbol" charset="2"/>
              </a:rPr>
              <a:t>p / (</a:t>
            </a:r>
            <a:r>
              <a:rPr lang="en-US" sz="1600" b="1" dirty="0">
                <a:solidFill>
                  <a:srgbClr val="4F81BD"/>
                </a:solidFill>
                <a:cs typeface="Symbol" charset="2"/>
              </a:rPr>
              <a:t>p)</a:t>
            </a:r>
            <a:r>
              <a:rPr lang="en-US" sz="1600" b="1" dirty="0">
                <a:solidFill>
                  <a:srgbClr val="4F81BD"/>
                </a:solidFill>
                <a:latin typeface="Symbol" charset="2"/>
                <a:cs typeface="Symbol" charset="2"/>
              </a:rPr>
              <a:t> </a:t>
            </a:r>
            <a:r>
              <a:rPr lang="en-US" sz="1600" b="1" dirty="0">
                <a:solidFill>
                  <a:srgbClr val="4F81BD"/>
                </a:solidFill>
              </a:rPr>
              <a:t>+ p</a:t>
            </a:r>
            <a:endParaRPr lang="en-US" sz="1600" dirty="0">
              <a:solidFill>
                <a:schemeClr val="accent1"/>
              </a:solidFill>
            </a:endParaRPr>
          </a:p>
          <a:p>
            <a:pPr lvl="1">
              <a:buClr>
                <a:schemeClr val="accent1"/>
              </a:buClr>
              <a:buFont typeface="Courier New"/>
              <a:buChar char="o"/>
            </a:pPr>
            <a:r>
              <a:rPr lang="en-US" sz="1600" dirty="0">
                <a:latin typeface="Symbol" charset="2"/>
                <a:cs typeface="Symbol" charset="2"/>
              </a:rPr>
              <a:t>r</a:t>
            </a:r>
            <a:r>
              <a:rPr lang="en-US" sz="1600" dirty="0"/>
              <a:t>-meson nucleon coupling</a:t>
            </a:r>
            <a:r>
              <a:rPr lang="en-US" sz="1600" dirty="0">
                <a:solidFill>
                  <a:srgbClr val="000000"/>
                </a:solidFill>
              </a:rPr>
              <a:t> .........................................</a:t>
            </a:r>
            <a:r>
              <a:rPr lang="en-US" sz="1600" dirty="0" smtClean="0">
                <a:solidFill>
                  <a:srgbClr val="000000"/>
                </a:solidFill>
              </a:rPr>
              <a:t>....... </a:t>
            </a:r>
            <a:r>
              <a:rPr lang="en-US" sz="1600" b="1" dirty="0">
                <a:solidFill>
                  <a:srgbClr val="4F81BD"/>
                </a:solidFill>
                <a:latin typeface="Symbol" charset="2"/>
                <a:cs typeface="Symbol" charset="2"/>
              </a:rPr>
              <a:t>p / (</a:t>
            </a:r>
            <a:r>
              <a:rPr lang="en-US" sz="1600" b="1" dirty="0">
                <a:solidFill>
                  <a:srgbClr val="4F81BD"/>
                </a:solidFill>
                <a:cs typeface="Symbol" charset="2"/>
              </a:rPr>
              <a:t>p)</a:t>
            </a:r>
            <a:r>
              <a:rPr lang="en-US" sz="1600" b="1" dirty="0">
                <a:solidFill>
                  <a:srgbClr val="4F81BD"/>
                </a:solidFill>
                <a:latin typeface="Symbol" charset="2"/>
                <a:cs typeface="Symbol" charset="2"/>
              </a:rPr>
              <a:t> </a:t>
            </a:r>
            <a:r>
              <a:rPr lang="en-US" sz="1600" b="1" dirty="0">
                <a:solidFill>
                  <a:srgbClr val="4F81BD"/>
                </a:solidFill>
              </a:rPr>
              <a:t>+ p</a:t>
            </a:r>
            <a:endParaRPr lang="en-US" sz="1600" dirty="0"/>
          </a:p>
          <a:p>
            <a:pPr lvl="1">
              <a:buClr>
                <a:schemeClr val="accent1"/>
              </a:buClr>
              <a:buFont typeface="Courier New"/>
              <a:buChar char="o"/>
            </a:pPr>
            <a:r>
              <a:rPr lang="en-US" sz="1600" dirty="0"/>
              <a:t>In-medium vector </a:t>
            </a:r>
            <a:r>
              <a:rPr lang="en-US" sz="1600" dirty="0" smtClean="0"/>
              <a:t>meson</a:t>
            </a:r>
            <a:br>
              <a:rPr lang="en-US" sz="1600" dirty="0" smtClean="0"/>
            </a:br>
            <a:r>
              <a:rPr lang="en-US" sz="1600" dirty="0" smtClean="0"/>
              <a:t> </a:t>
            </a:r>
            <a:r>
              <a:rPr lang="en-US" sz="1600" dirty="0"/>
              <a:t>propagation</a:t>
            </a:r>
            <a:r>
              <a:rPr lang="en-US" sz="1600" dirty="0">
                <a:solidFill>
                  <a:schemeClr val="tx1"/>
                </a:solidFill>
              </a:rPr>
              <a:t> ......</a:t>
            </a:r>
            <a:r>
              <a:rPr lang="en-US" sz="1600" dirty="0" smtClean="0">
                <a:solidFill>
                  <a:schemeClr val="tx1"/>
                </a:solidFill>
              </a:rPr>
              <a:t>. </a:t>
            </a:r>
            <a:r>
              <a:rPr lang="en-US" sz="1400" i="1" dirty="0" smtClean="0">
                <a:solidFill>
                  <a:srgbClr val="666666"/>
                </a:solidFill>
              </a:rPr>
              <a:t>(</a:t>
            </a:r>
            <a:r>
              <a:rPr lang="en-US" sz="1400" i="1" dirty="0">
                <a:solidFill>
                  <a:srgbClr val="666666"/>
                </a:solidFill>
              </a:rPr>
              <a:t>high intensity</a:t>
            </a:r>
            <a:r>
              <a:rPr lang="en-US" sz="1400" i="1" dirty="0" smtClean="0">
                <a:solidFill>
                  <a:srgbClr val="666666"/>
                </a:solidFill>
              </a:rPr>
              <a:t>)     </a:t>
            </a:r>
            <a:r>
              <a:rPr lang="en-US" sz="1600" dirty="0" smtClean="0">
                <a:solidFill>
                  <a:schemeClr val="tx1"/>
                </a:solidFill>
              </a:rPr>
              <a:t>........</a:t>
            </a:r>
            <a:r>
              <a:rPr lang="en-US" sz="1600" dirty="0">
                <a:solidFill>
                  <a:schemeClr val="tx1"/>
                </a:solidFill>
              </a:rPr>
              <a:t>. </a:t>
            </a:r>
            <a:r>
              <a:rPr lang="en-US" sz="1600" b="1" dirty="0">
                <a:solidFill>
                  <a:srgbClr val="4F81BD"/>
                </a:solidFill>
                <a:latin typeface="Symbol" charset="2"/>
                <a:cs typeface="Symbol" charset="2"/>
              </a:rPr>
              <a:t>p </a:t>
            </a:r>
            <a:r>
              <a:rPr lang="en-US" sz="1600" b="1" dirty="0">
                <a:solidFill>
                  <a:srgbClr val="4F81BD"/>
                </a:solidFill>
              </a:rPr>
              <a:t>/ (p) + </a:t>
            </a:r>
            <a:r>
              <a:rPr lang="en-US" sz="1600" b="1" dirty="0" smtClean="0">
                <a:solidFill>
                  <a:srgbClr val="4F81BD"/>
                </a:solidFill>
              </a:rPr>
              <a:t>A</a:t>
            </a:r>
          </a:p>
          <a:p>
            <a:pPr lvl="1">
              <a:buClr>
                <a:schemeClr val="accent1"/>
              </a:buClr>
              <a:buFont typeface="Courier New"/>
              <a:buChar char="o"/>
            </a:pPr>
            <a:r>
              <a:rPr lang="en-US" sz="1600" dirty="0"/>
              <a:t>T</a:t>
            </a:r>
            <a:r>
              <a:rPr lang="en-US" sz="1600" dirty="0" smtClean="0"/>
              <a:t>hermal radiation .</a:t>
            </a:r>
            <a:r>
              <a:rPr lang="en-US" sz="1600" dirty="0"/>
              <a:t>.</a:t>
            </a:r>
            <a:r>
              <a:rPr lang="en-US" sz="1600" dirty="0" smtClean="0"/>
              <a:t>..</a:t>
            </a:r>
            <a:r>
              <a:rPr lang="en-US" sz="1600" dirty="0"/>
              <a:t>................................ </a:t>
            </a:r>
            <a:r>
              <a:rPr lang="en-US" sz="1600" b="1" dirty="0">
                <a:solidFill>
                  <a:schemeClr val="accent1"/>
                </a:solidFill>
              </a:rPr>
              <a:t>A + A</a:t>
            </a:r>
            <a:r>
              <a:rPr lang="en-US" sz="1600" b="1" dirty="0" smtClean="0">
                <a:solidFill>
                  <a:srgbClr val="4F81BD"/>
                </a:solidFill>
              </a:rPr>
              <a:t> </a:t>
            </a:r>
            <a:endParaRPr lang="en-US" sz="1600" dirty="0">
              <a:solidFill>
                <a:srgbClr val="4F81BD"/>
              </a:solidFill>
            </a:endParaRPr>
          </a:p>
          <a:p>
            <a:pPr marL="271463" indent="-271463"/>
            <a:r>
              <a:rPr lang="en-US" sz="1800" dirty="0"/>
              <a:t>Strangeness production and propagation</a:t>
            </a:r>
          </a:p>
          <a:p>
            <a:pPr lvl="1">
              <a:buClr>
                <a:schemeClr val="accent1"/>
              </a:buClr>
              <a:buFont typeface="Courier New"/>
              <a:buChar char="o"/>
            </a:pPr>
            <a:r>
              <a:rPr lang="en-US" sz="1600" dirty="0"/>
              <a:t>Production of multi-strange baryons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and </a:t>
            </a:r>
            <a:r>
              <a:rPr lang="en-US" sz="1600" dirty="0">
                <a:latin typeface="Symbol" charset="2"/>
                <a:cs typeface="Symbol" charset="2"/>
              </a:rPr>
              <a:t>f</a:t>
            </a:r>
            <a:r>
              <a:rPr lang="en-US" sz="1600" dirty="0"/>
              <a:t>-</a:t>
            </a:r>
            <a:r>
              <a:rPr lang="en-US" sz="1600" dirty="0" smtClean="0"/>
              <a:t>mesons</a:t>
            </a:r>
            <a:r>
              <a:rPr lang="en-US" sz="1800" dirty="0"/>
              <a:t>.................................... </a:t>
            </a:r>
            <a:r>
              <a:rPr lang="en-US" sz="1600" b="1" dirty="0">
                <a:solidFill>
                  <a:schemeClr val="accent1"/>
                </a:solidFill>
              </a:rPr>
              <a:t>A + A</a:t>
            </a:r>
            <a:r>
              <a:rPr lang="en-US" sz="1800" b="1" dirty="0">
                <a:solidFill>
                  <a:srgbClr val="4F81BD"/>
                </a:solidFill>
              </a:rPr>
              <a:t> </a:t>
            </a:r>
            <a:endParaRPr lang="en-US" sz="1800" dirty="0"/>
          </a:p>
          <a:p>
            <a:pPr lvl="1">
              <a:buClr>
                <a:schemeClr val="accent1"/>
              </a:buClr>
              <a:buFont typeface="Courier New"/>
              <a:buChar char="o"/>
            </a:pPr>
            <a:r>
              <a:rPr lang="en-US" sz="1600" dirty="0"/>
              <a:t>Exclusive channels </a:t>
            </a:r>
            <a:r>
              <a:rPr lang="en-US" sz="1600" dirty="0" smtClean="0"/>
              <a:t>of e.g. </a:t>
            </a:r>
            <a:r>
              <a:rPr lang="en-US" sz="1600" dirty="0" smtClean="0">
                <a:latin typeface="Symbol" charset="2"/>
                <a:cs typeface="Symbol" charset="2"/>
              </a:rPr>
              <a:t>X</a:t>
            </a:r>
            <a:r>
              <a:rPr lang="en-US" sz="1600" dirty="0"/>
              <a:t> </a:t>
            </a:r>
            <a:r>
              <a:rPr lang="en-US" sz="1600" dirty="0" smtClean="0"/>
              <a:t>decay .</a:t>
            </a:r>
            <a:r>
              <a:rPr lang="en-US" sz="1600" dirty="0"/>
              <a:t>..... </a:t>
            </a:r>
            <a:r>
              <a:rPr lang="en-US" sz="1600" dirty="0" smtClean="0"/>
              <a:t> </a:t>
            </a:r>
            <a:r>
              <a:rPr lang="en-US" sz="1600" b="1" dirty="0" err="1" smtClean="0">
                <a:solidFill>
                  <a:srgbClr val="4F81BD"/>
                </a:solidFill>
              </a:rPr>
              <a:t>p</a:t>
            </a:r>
            <a:r>
              <a:rPr lang="en-US" sz="1600" b="1" dirty="0" err="1">
                <a:solidFill>
                  <a:srgbClr val="4F81BD"/>
                </a:solidFill>
              </a:rPr>
              <a:t>+</a:t>
            </a:r>
            <a:r>
              <a:rPr lang="en-US" sz="1600" b="1" dirty="0" err="1" smtClean="0">
                <a:solidFill>
                  <a:srgbClr val="4F81BD"/>
                </a:solidFill>
              </a:rPr>
              <a:t>d</a:t>
            </a:r>
            <a:endParaRPr lang="en-US" sz="1600" b="1" dirty="0" smtClean="0">
              <a:solidFill>
                <a:srgbClr val="4F81BD"/>
              </a:solidFill>
            </a:endParaRPr>
          </a:p>
          <a:p>
            <a:pPr lvl="1">
              <a:buClr>
                <a:schemeClr val="accent1"/>
              </a:buClr>
              <a:buFont typeface="Courier New"/>
              <a:buChar char="o"/>
            </a:pPr>
            <a:endParaRPr lang="en-US" sz="1600" b="1" dirty="0">
              <a:solidFill>
                <a:srgbClr val="4F81BD"/>
              </a:solidFill>
            </a:endParaRPr>
          </a:p>
          <a:p>
            <a:pPr marL="57150" indent="0">
              <a:buClr>
                <a:schemeClr val="accent1"/>
              </a:buClr>
              <a:buNone/>
            </a:pPr>
            <a:r>
              <a:rPr lang="en-US" sz="1600" b="1" dirty="0" smtClean="0">
                <a:solidFill>
                  <a:srgbClr val="4F81BD"/>
                </a:solidFill>
              </a:rPr>
              <a:t>Includes important reference measurements for CBM </a:t>
            </a:r>
            <a:endParaRPr lang="en-US" sz="1600" b="1" dirty="0">
              <a:solidFill>
                <a:srgbClr val="4F81BD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5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Excellent </a:t>
            </a:r>
            <a:r>
              <a:rPr lang="en-US" dirty="0"/>
              <a:t>prospects for </a:t>
            </a:r>
            <a:r>
              <a:rPr lang="en-US" dirty="0" smtClean="0"/>
              <a:t>HADES </a:t>
            </a:r>
            <a:r>
              <a:rPr lang="en-US" dirty="0"/>
              <a:t>operation with pion beams in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 smtClean="0"/>
              <a:t>05.12.2015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/>
              <a:t>Thomas Stöhlker</a:t>
            </a:r>
            <a:endParaRPr lang="de-D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1562" y="1352549"/>
            <a:ext cx="5187096" cy="50810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Detector Upgrades</a:t>
            </a:r>
          </a:p>
          <a:p>
            <a:pPr marL="271463" lvl="1" indent="-171450">
              <a:buFont typeface="Wingdings" charset="2"/>
              <a:buChar char="ü"/>
            </a:pPr>
            <a:r>
              <a:rPr lang="en-US" sz="1400" dirty="0"/>
              <a:t>HADES </a:t>
            </a:r>
            <a:r>
              <a:rPr lang="en-US" sz="1400" dirty="0" err="1"/>
              <a:t>em</a:t>
            </a:r>
            <a:r>
              <a:rPr lang="en-US" sz="1400" dirty="0"/>
              <a:t>-calorimeter</a:t>
            </a:r>
          </a:p>
          <a:p>
            <a:pPr marL="539750" lvl="1" indent="-171450">
              <a:buFont typeface="Courier New"/>
              <a:buChar char="o"/>
            </a:pPr>
            <a:r>
              <a:rPr lang="en-US" sz="1400" dirty="0"/>
              <a:t>enables measurement of neutral mesons</a:t>
            </a:r>
          </a:p>
          <a:p>
            <a:pPr marL="539750" lvl="1" indent="-171450">
              <a:buFont typeface="Courier New"/>
              <a:buChar char="o"/>
            </a:pPr>
            <a:r>
              <a:rPr lang="en-US" sz="1400" dirty="0" err="1"/>
              <a:t>em</a:t>
            </a:r>
            <a:r>
              <a:rPr lang="en-US" sz="1400" dirty="0"/>
              <a:t> decays of (strange) baryon resonances </a:t>
            </a:r>
          </a:p>
          <a:p>
            <a:pPr marL="539750" lvl="1" indent="-171450">
              <a:buFont typeface="Courier New"/>
              <a:buChar char="o"/>
            </a:pPr>
            <a:r>
              <a:rPr lang="en-US" sz="1400" dirty="0"/>
              <a:t>improved pion suppression for di-electron physics </a:t>
            </a:r>
          </a:p>
          <a:p>
            <a:pPr marL="539750" lvl="1" indent="-171450">
              <a:buFont typeface="Courier New"/>
              <a:buChar char="o"/>
            </a:pPr>
            <a:r>
              <a:rPr lang="en-US" sz="1400" dirty="0"/>
              <a:t>recycles OPAL </a:t>
            </a:r>
            <a:r>
              <a:rPr lang="en-US" sz="1400" dirty="0" smtClean="0"/>
              <a:t>calorimeter</a:t>
            </a:r>
            <a:endParaRPr lang="en-US" sz="1400" dirty="0"/>
          </a:p>
          <a:p>
            <a:pPr marL="271463" lvl="1" indent="-171450">
              <a:buFont typeface="Wingdings" charset="2"/>
              <a:buChar char="ü"/>
            </a:pPr>
            <a:r>
              <a:rPr lang="en-US" sz="1400" dirty="0"/>
              <a:t>MAPMT UV photo detector module compatible with HADES</a:t>
            </a:r>
          </a:p>
          <a:p>
            <a:pPr marL="622300" lvl="1" defTabSz="893763">
              <a:buFont typeface="Courier New"/>
              <a:buChar char="o"/>
            </a:pPr>
            <a:r>
              <a:rPr lang="en-US" sz="1400" dirty="0" smtClean="0"/>
              <a:t>Compatible with HADES and CBM RICH system</a:t>
            </a:r>
          </a:p>
          <a:p>
            <a:pPr marL="622300" lvl="1" defTabSz="893763">
              <a:buFont typeface="Courier New"/>
              <a:buChar char="o"/>
            </a:pPr>
            <a:r>
              <a:rPr lang="en-US" sz="1400" dirty="0" smtClean="0"/>
              <a:t>Jointly developed between CBM and HADES RICH-groups </a:t>
            </a:r>
          </a:p>
          <a:p>
            <a:pPr marL="622300" lvl="1" defTabSz="893763">
              <a:buFont typeface="Courier New"/>
              <a:buChar char="o"/>
            </a:pPr>
            <a:r>
              <a:rPr lang="en-US" sz="1400" dirty="0" smtClean="0"/>
              <a:t>Improved rate capability and photo detection efficiency for HADES RICH </a:t>
            </a:r>
          </a:p>
          <a:p>
            <a:pPr marL="354013" lvl="1">
              <a:buFont typeface="Wingdings" charset="2"/>
              <a:buChar char="ü"/>
            </a:pPr>
            <a:r>
              <a:rPr lang="en-US" sz="1400" dirty="0" smtClean="0"/>
              <a:t>New </a:t>
            </a:r>
            <a:r>
              <a:rPr lang="en-US" sz="1400" dirty="0"/>
              <a:t>forward detection system</a:t>
            </a:r>
          </a:p>
          <a:p>
            <a:pPr marL="622300" lvl="1" defTabSz="893763">
              <a:buFont typeface="Courier New"/>
              <a:buChar char="o"/>
              <a:tabLst>
                <a:tab pos="627063" algn="l"/>
              </a:tabLst>
            </a:pPr>
            <a:r>
              <a:rPr lang="en-US" sz="1400" dirty="0"/>
              <a:t>under study, based on PANDA pre-series detectors</a:t>
            </a:r>
          </a:p>
          <a:p>
            <a:pPr marL="0" indent="0">
              <a:buNone/>
            </a:pPr>
            <a:r>
              <a:rPr lang="en-US" sz="1800" dirty="0"/>
              <a:t>Accelerator upgrade</a:t>
            </a:r>
          </a:p>
          <a:p>
            <a:pPr marL="354013" lvl="1">
              <a:buFont typeface="Wingdings" charset="2"/>
              <a:buChar char="ü"/>
            </a:pPr>
            <a:r>
              <a:rPr lang="en-US" sz="1400" dirty="0"/>
              <a:t>Improved radiation shielding</a:t>
            </a:r>
          </a:p>
          <a:p>
            <a:pPr marL="354013" lvl="1">
              <a:buFont typeface="Wingdings" charset="2"/>
              <a:buChar char="ü"/>
            </a:pPr>
            <a:r>
              <a:rPr lang="en-US" sz="1400" dirty="0"/>
              <a:t>New extraction scheme</a:t>
            </a:r>
          </a:p>
          <a:p>
            <a:pPr marL="354013" lvl="1">
              <a:spcBef>
                <a:spcPts val="1224"/>
              </a:spcBef>
              <a:buFont typeface="Wingdings" charset="2"/>
              <a:buChar char="Ø"/>
            </a:pPr>
            <a:r>
              <a:rPr lang="en-US" sz="1600" dirty="0">
                <a:solidFill>
                  <a:srgbClr val="800000"/>
                </a:solidFill>
              </a:rPr>
              <a:t>5 10</a:t>
            </a:r>
            <a:r>
              <a:rPr lang="en-US" sz="1600" baseline="30000" dirty="0">
                <a:solidFill>
                  <a:srgbClr val="800000"/>
                </a:solidFill>
              </a:rPr>
              <a:t>5 </a:t>
            </a:r>
            <a:r>
              <a:rPr lang="en-US" sz="1600" dirty="0">
                <a:solidFill>
                  <a:srgbClr val="800000"/>
                </a:solidFill>
                <a:latin typeface="Symbol" charset="2"/>
                <a:cs typeface="Symbol" charset="2"/>
              </a:rPr>
              <a:t>p</a:t>
            </a:r>
            <a:r>
              <a:rPr lang="en-US" sz="1600" dirty="0">
                <a:solidFill>
                  <a:srgbClr val="800000"/>
                </a:solidFill>
              </a:rPr>
              <a:t> on HADES target per </a:t>
            </a:r>
            <a:r>
              <a:rPr lang="en-US" sz="1600" dirty="0" smtClean="0">
                <a:solidFill>
                  <a:srgbClr val="800000"/>
                </a:solidFill>
              </a:rPr>
              <a:t>spill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11" name="Content Placeholder 17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t="12614" b="12614"/>
          <a:stretch>
            <a:fillRect/>
          </a:stretch>
        </p:blipFill>
        <p:spPr>
          <a:xfrm>
            <a:off x="5609371" y="1352981"/>
            <a:ext cx="3265704" cy="2564180"/>
          </a:xfrm>
          <a:prstGeom prst="rect">
            <a:avLst/>
          </a:prstGeom>
        </p:spPr>
      </p:pic>
      <p:pic>
        <p:nvPicPr>
          <p:cNvPr id="12" name="Content Placeholder 12"/>
          <p:cNvPicPr>
            <a:picLocks noGrp="1" noChangeAspect="1"/>
          </p:cNvPicPr>
          <p:nvPr>
            <p:ph sz="quarter" idx="14"/>
          </p:nvPr>
        </p:nvPicPr>
        <p:blipFill rotWithShape="1">
          <a:blip r:embed="rId3"/>
          <a:srcRect t="15096" b="15096"/>
          <a:stretch/>
        </p:blipFill>
        <p:spPr>
          <a:xfrm>
            <a:off x="5609371" y="3962810"/>
            <a:ext cx="3265704" cy="2564180"/>
          </a:xfrm>
        </p:spPr>
      </p:pic>
      <p:pic>
        <p:nvPicPr>
          <p:cNvPr id="13" name="Picture Placeholder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" r="242"/>
          <a:stretch>
            <a:fillRect/>
          </a:stretch>
        </p:blipFill>
        <p:spPr>
          <a:xfrm>
            <a:off x="7323121" y="1345476"/>
            <a:ext cx="1816433" cy="1132640"/>
          </a:xfrm>
          <a:prstGeom prst="rect">
            <a:avLst/>
          </a:prstGeom>
        </p:spPr>
      </p:pic>
      <p:pic>
        <p:nvPicPr>
          <p:cNvPr id="14" name="Content Placeholder 10"/>
          <p:cNvPicPr>
            <a:picLocks noChangeAspect="1"/>
          </p:cNvPicPr>
          <p:nvPr/>
        </p:nvPicPr>
        <p:blipFill>
          <a:blip r:embed="rId5"/>
          <a:srcRect l="-23912" r="-23912"/>
          <a:stretch>
            <a:fillRect/>
          </a:stretch>
        </p:blipFill>
        <p:spPr>
          <a:xfrm rot="5400000">
            <a:off x="7467744" y="3797512"/>
            <a:ext cx="1774311" cy="151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8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61226"/>
            <a:ext cx="6242342" cy="7875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Midterm research program</a:t>
            </a:r>
            <a:br>
              <a:rPr lang="en-US" dirty="0" smtClean="0"/>
            </a:br>
            <a:r>
              <a:rPr lang="en-US" dirty="0" smtClean="0">
                <a:solidFill>
                  <a:schemeClr val="accent1"/>
                </a:solidFill>
              </a:rPr>
              <a:t>ALICE</a:t>
            </a:r>
            <a:r>
              <a:rPr lang="en-US" dirty="0" smtClean="0"/>
              <a:t> – Upgrades for Run 3: </a:t>
            </a:r>
            <a:r>
              <a:rPr lang="en-US" dirty="0" err="1" smtClean="0"/>
              <a:t>Pb-Pb</a:t>
            </a:r>
            <a:r>
              <a:rPr lang="en-US" dirty="0" smtClean="0"/>
              <a:t> at 50 kHz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501270" y="1286794"/>
            <a:ext cx="8208620" cy="1671149"/>
          </a:xfrm>
          <a:ln w="57150">
            <a:solidFill>
              <a:srgbClr val="FDBB63"/>
            </a:solidFill>
          </a:ln>
        </p:spPr>
        <p:txBody>
          <a:bodyPr tIns="90000" bIns="90000">
            <a:normAutofit/>
          </a:bodyPr>
          <a:lstStyle/>
          <a:p>
            <a:pPr marL="0" indent="0" algn="ctr">
              <a:buNone/>
            </a:pPr>
            <a:r>
              <a:rPr lang="en-US" sz="2000" dirty="0" smtClean="0">
                <a:sym typeface="Wingdings"/>
              </a:rPr>
              <a:t>HGF application for investment funds jointly with DESY and KIT:</a:t>
            </a:r>
          </a:p>
          <a:p>
            <a:pPr marL="0" indent="0" algn="ctr">
              <a:buNone/>
            </a:pPr>
            <a:r>
              <a:rPr lang="en-US" sz="2000" dirty="0" smtClean="0">
                <a:sym typeface="Wingdings"/>
              </a:rPr>
              <a:t>“Detectors for the full scientific exploitation of the </a:t>
            </a:r>
          </a:p>
          <a:p>
            <a:pPr marL="0" indent="0" algn="ctr">
              <a:buNone/>
            </a:pPr>
            <a:r>
              <a:rPr lang="en-US" sz="2000" dirty="0" smtClean="0">
                <a:sym typeface="Wingdings"/>
              </a:rPr>
              <a:t>Large Hadron Collider”</a:t>
            </a:r>
          </a:p>
          <a:p>
            <a:pPr marL="0" indent="0" algn="ctr">
              <a:buNone/>
            </a:pPr>
            <a:r>
              <a:rPr lang="en-US" sz="2000" dirty="0" smtClean="0">
                <a:sym typeface="Wingdings"/>
              </a:rPr>
              <a:t>4.2 MEUR requested by GSI for the ALICE upgrades. </a:t>
            </a:r>
          </a:p>
          <a:p>
            <a:pPr marL="0" indent="0" algn="ctr">
              <a:buNone/>
            </a:pPr>
            <a:endParaRPr lang="en-US" sz="2000" dirty="0" smtClean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 smtClean="0"/>
              <a:t>05.12.2015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dirty="0" smtClean="0"/>
              <a:t>Thomas Stöhlker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222056" y="3085353"/>
            <a:ext cx="469038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GSI </a:t>
            </a:r>
            <a:r>
              <a:rPr lang="en-US" sz="2000" dirty="0" smtClean="0"/>
              <a:t>contribution:</a:t>
            </a:r>
          </a:p>
          <a:p>
            <a:pPr marL="342900" indent="-342900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070C0"/>
                </a:solidFill>
              </a:rPr>
              <a:t>Time Projection </a:t>
            </a:r>
            <a:r>
              <a:rPr lang="en-US" sz="2000" dirty="0">
                <a:solidFill>
                  <a:srgbClr val="0070C0"/>
                </a:solidFill>
              </a:rPr>
              <a:t>Chamber </a:t>
            </a:r>
            <a:r>
              <a:rPr lang="en-US" sz="2000" dirty="0" smtClean="0">
                <a:solidFill>
                  <a:srgbClr val="0070C0"/>
                </a:solidFill>
              </a:rPr>
              <a:t>Upgrade  </a:t>
            </a:r>
            <a:r>
              <a:rPr lang="en-US" sz="2000" dirty="0" smtClean="0"/>
              <a:t>TDR </a:t>
            </a:r>
            <a:r>
              <a:rPr lang="en-US" sz="2000" dirty="0"/>
              <a:t>approved by LHCC and Upgrade Cost </a:t>
            </a:r>
            <a:r>
              <a:rPr lang="en-US" sz="2000" dirty="0" smtClean="0"/>
              <a:t>Group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 smtClean="0"/>
              <a:t>GEM framing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 smtClean="0"/>
              <a:t>Construction </a:t>
            </a:r>
            <a:r>
              <a:rPr lang="en-US" sz="1600" dirty="0"/>
              <a:t>of 50% of Outer </a:t>
            </a:r>
            <a:r>
              <a:rPr lang="en-US" sz="1600" dirty="0" smtClean="0"/>
              <a:t>Read-Out Chambers (OROC)</a:t>
            </a:r>
          </a:p>
          <a:p>
            <a:pPr marL="342900" indent="-342900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</a:rPr>
              <a:t>Online-Offline Computing </a:t>
            </a:r>
            <a:r>
              <a:rPr lang="en-US" sz="2000" dirty="0" smtClean="0">
                <a:solidFill>
                  <a:srgbClr val="0070C0"/>
                </a:solidFill>
              </a:rPr>
              <a:t>System O</a:t>
            </a:r>
            <a:r>
              <a:rPr lang="en-US" sz="2000" baseline="30000" dirty="0" smtClean="0">
                <a:solidFill>
                  <a:srgbClr val="0070C0"/>
                </a:solidFill>
              </a:rPr>
              <a:t>2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smtClean="0"/>
              <a:t>TDR approved by LHCC and UCG</a:t>
            </a:r>
          </a:p>
          <a:p>
            <a:pPr marL="800100" lvl="1" indent="-342900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en-US" sz="1600" dirty="0" smtClean="0"/>
              <a:t>both </a:t>
            </a:r>
            <a:r>
              <a:rPr lang="en-US" sz="1600" dirty="0"/>
              <a:t>ALICE group and IT Scientific Computing (relevant for FAIR computing)</a:t>
            </a:r>
          </a:p>
          <a:p>
            <a:pPr marL="342900" indent="-342900">
              <a:buFont typeface="Arial"/>
              <a:buChar char="•"/>
            </a:pPr>
            <a:endParaRPr lang="en-US" sz="1600" dirty="0"/>
          </a:p>
        </p:txBody>
      </p:sp>
      <p:pic>
        <p:nvPicPr>
          <p:cNvPr id="9" name="Bild 8" descr="20150318_1542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510" y="3227301"/>
            <a:ext cx="4103843" cy="307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493390"/>
            <a:ext cx="7304902" cy="1072130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compatLnSpc="0">
            <a:spAutoFit/>
          </a:bodyPr>
          <a:lstStyle/>
          <a:p>
            <a:pPr hangingPunct="0"/>
            <a:r>
              <a:rPr lang="x-none" sz="2358" b="1" dirty="0">
                <a:latin typeface="Arial" pitchFamily="18"/>
                <a:ea typeface="MS Gothic" pitchFamily="2"/>
                <a:cs typeface="Tahoma" pitchFamily="2"/>
              </a:rPr>
              <a:t>ALICE @ LHC: Pb-Pb collisions at </a:t>
            </a:r>
            <a:r>
              <a:rPr lang="x-none" sz="2358" b="1" dirty="0">
                <a:latin typeface="Arial" pitchFamily="34"/>
                <a:ea typeface="Arial" pitchFamily="34"/>
                <a:cs typeface="Arial" pitchFamily="34"/>
              </a:rPr>
              <a:t>√s</a:t>
            </a:r>
            <a:r>
              <a:rPr lang="x-none" sz="2358" b="1" baseline="-33000" dirty="0">
                <a:latin typeface="Arial" pitchFamily="34"/>
                <a:ea typeface="Arial" pitchFamily="34"/>
                <a:cs typeface="Arial" pitchFamily="34"/>
              </a:rPr>
              <a:t>NN</a:t>
            </a:r>
            <a:r>
              <a:rPr lang="x-none" sz="2358" b="1" dirty="0">
                <a:latin typeface="Arial" pitchFamily="34"/>
                <a:ea typeface="Arial" pitchFamily="34"/>
                <a:cs typeface="Arial" pitchFamily="34"/>
              </a:rPr>
              <a:t> = 5.02 TeV</a:t>
            </a:r>
          </a:p>
          <a:p>
            <a:pPr hangingPunct="0"/>
            <a:endParaRPr lang="x-none" sz="2358" dirty="0">
              <a:latin typeface="Arial" pitchFamily="34"/>
              <a:ea typeface="Arial" pitchFamily="34"/>
              <a:cs typeface="Arial" pitchFamily="34"/>
            </a:endParaRPr>
          </a:p>
          <a:p>
            <a:pPr hangingPunct="0"/>
            <a:r>
              <a:rPr lang="x-none" sz="1996" dirty="0">
                <a:latin typeface="Arial" pitchFamily="34"/>
                <a:ea typeface="Arial" pitchFamily="34"/>
                <a:cs typeface="Arial" pitchFamily="34"/>
              </a:rPr>
              <a:t>Data taking started on November 25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025646" y="5792072"/>
            <a:ext cx="7214169" cy="746169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compatLnSpc="0"/>
          <a:lstStyle/>
          <a:p>
            <a:pPr hangingPunct="0"/>
            <a:r>
              <a:rPr lang="x-none" sz="1996" dirty="0">
                <a:solidFill>
                  <a:srgbClr val="DC2300"/>
                </a:solidFill>
                <a:latin typeface="Arial" pitchFamily="34"/>
                <a:ea typeface="Arial" pitchFamily="34"/>
                <a:cs typeface="Arial" pitchFamily="34"/>
              </a:rPr>
              <a:t>LHC design HI luminosity of 10</a:t>
            </a:r>
            <a:r>
              <a:rPr lang="x-none" sz="1996" baseline="33000" dirty="0">
                <a:solidFill>
                  <a:srgbClr val="DC2300"/>
                </a:solidFill>
                <a:latin typeface="Arial" pitchFamily="34"/>
                <a:ea typeface="Arial" pitchFamily="34"/>
                <a:cs typeface="Arial" pitchFamily="34"/>
              </a:rPr>
              <a:t>27</a:t>
            </a:r>
            <a:r>
              <a:rPr lang="x-none" sz="1996" dirty="0">
                <a:solidFill>
                  <a:srgbClr val="DC2300"/>
                </a:solidFill>
                <a:latin typeface="Arial" pitchFamily="34"/>
                <a:ea typeface="Arial" pitchFamily="34"/>
                <a:cs typeface="Arial" pitchFamily="34"/>
              </a:rPr>
              <a:t> s</a:t>
            </a:r>
            <a:r>
              <a:rPr lang="x-none" sz="1996" baseline="33000" dirty="0">
                <a:solidFill>
                  <a:srgbClr val="DC2300"/>
                </a:solidFill>
                <a:latin typeface="Arial" pitchFamily="34"/>
                <a:ea typeface="Arial" pitchFamily="34"/>
                <a:cs typeface="Arial" pitchFamily="34"/>
              </a:rPr>
              <a:t>-1</a:t>
            </a:r>
            <a:r>
              <a:rPr lang="x-none" sz="1996" dirty="0">
                <a:solidFill>
                  <a:srgbClr val="DC2300"/>
                </a:solidFill>
                <a:latin typeface="Arial" pitchFamily="34"/>
                <a:ea typeface="Arial" pitchFamily="34"/>
                <a:cs typeface="Arial" pitchFamily="34"/>
              </a:rPr>
              <a:t>cm</a:t>
            </a:r>
            <a:r>
              <a:rPr lang="x-none" sz="1996" baseline="33000" dirty="0">
                <a:solidFill>
                  <a:srgbClr val="DC2300"/>
                </a:solidFill>
                <a:latin typeface="Arial" pitchFamily="34"/>
                <a:ea typeface="Arial" pitchFamily="34"/>
                <a:cs typeface="Arial" pitchFamily="34"/>
              </a:rPr>
              <a:t>-2</a:t>
            </a:r>
            <a:r>
              <a:rPr lang="x-none" sz="1996" dirty="0">
                <a:solidFill>
                  <a:srgbClr val="DC2300"/>
                </a:solidFill>
                <a:latin typeface="Arial" pitchFamily="34"/>
                <a:ea typeface="Arial" pitchFamily="34"/>
                <a:cs typeface="Arial" pitchFamily="34"/>
              </a:rPr>
              <a:t> since December 1</a:t>
            </a:r>
          </a:p>
          <a:p>
            <a:pPr hangingPunct="0"/>
            <a:r>
              <a:rPr lang="x-none" sz="1996" dirty="0">
                <a:latin typeface="Arial" pitchFamily="34"/>
                <a:ea typeface="Arial" pitchFamily="34"/>
                <a:cs typeface="Arial" pitchFamily="34"/>
              </a:rPr>
              <a:t>Increase of statistics by a factor of </a:t>
            </a:r>
            <a:r>
              <a:rPr lang="de-DE" sz="1996" dirty="0" smtClean="0">
                <a:latin typeface="Arial" pitchFamily="34"/>
                <a:ea typeface="Arial" pitchFamily="34"/>
                <a:cs typeface="Arial" pitchFamily="34"/>
              </a:rPr>
              <a:t>3</a:t>
            </a:r>
            <a:r>
              <a:rPr lang="x-none" sz="1996" dirty="0" smtClean="0">
                <a:latin typeface="Arial" pitchFamily="34"/>
                <a:ea typeface="Arial" pitchFamily="34"/>
                <a:cs typeface="Arial" pitchFamily="34"/>
              </a:rPr>
              <a:t>-10 </a:t>
            </a:r>
            <a:r>
              <a:rPr lang="x-none" sz="1996" dirty="0">
                <a:latin typeface="Arial" pitchFamily="34"/>
                <a:ea typeface="Arial" pitchFamily="34"/>
                <a:cs typeface="Arial" pitchFamily="34"/>
              </a:rPr>
              <a:t>(probe, centrality, ...)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646" y="1565520"/>
            <a:ext cx="6914371" cy="388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1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4277" y="310496"/>
            <a:ext cx="8687934" cy="500351"/>
          </a:xfrm>
        </p:spPr>
        <p:txBody>
          <a:bodyPr>
            <a:normAutofit fontScale="90000"/>
          </a:bodyPr>
          <a:lstStyle/>
          <a:p>
            <a:r>
              <a:rPr lang="en-US" dirty="0"/>
              <a:t>Midterm research </a:t>
            </a:r>
            <a:r>
              <a:rPr lang="en-US" dirty="0" smtClean="0"/>
              <a:t>program</a:t>
            </a:r>
            <a:br>
              <a:rPr lang="en-US" dirty="0" smtClean="0"/>
            </a:br>
            <a:r>
              <a:rPr lang="en-US" dirty="0" smtClean="0">
                <a:solidFill>
                  <a:schemeClr val="accent1"/>
                </a:solidFill>
              </a:rPr>
              <a:t>GSI </a:t>
            </a:r>
            <a:r>
              <a:rPr lang="en-US" dirty="0" err="1" smtClean="0">
                <a:solidFill>
                  <a:schemeClr val="accent1"/>
                </a:solidFill>
              </a:rPr>
              <a:t>Hadronphysics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smtClean="0"/>
              <a:t>on the way to FAIR</a:t>
            </a:r>
            <a:endParaRPr lang="en-US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07" y="3049457"/>
            <a:ext cx="1929791" cy="138794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161656" y="3013634"/>
            <a:ext cx="2557628" cy="911871"/>
          </a:xfrm>
          <a:prstGeom prst="rect">
            <a:avLst/>
          </a:prstGeom>
          <a:noFill/>
        </p:spPr>
        <p:txBody>
          <a:bodyPr wrap="square" lIns="80092" tIns="40046" rIns="80092" bIns="40046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APS: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Z</a:t>
            </a:r>
            <a:r>
              <a:rPr lang="en-US" baseline="-25000" dirty="0" err="1" smtClean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(3900) </a:t>
            </a: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Top 10 Physics News</a:t>
            </a: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Result in Physics 2013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24081" y="5562976"/>
            <a:ext cx="3829419" cy="911871"/>
          </a:xfrm>
          <a:prstGeom prst="rect">
            <a:avLst/>
          </a:prstGeom>
          <a:noFill/>
        </p:spPr>
        <p:txBody>
          <a:bodyPr wrap="none" lIns="80092" tIns="40046" rIns="80092" bIns="40046" rtlCol="0">
            <a:spAutoFit/>
          </a:bodyPr>
          <a:lstStyle/>
          <a:p>
            <a:r>
              <a:rPr lang="en-US" dirty="0" smtClean="0"/>
              <a:t>4-quarks </a:t>
            </a:r>
            <a:r>
              <a:rPr lang="is-IS" dirty="0" smtClean="0"/>
              <a:t>…</a:t>
            </a:r>
            <a:endParaRPr lang="en-US" dirty="0" smtClean="0"/>
          </a:p>
          <a:p>
            <a:r>
              <a:rPr lang="en-US" dirty="0" smtClean="0"/>
              <a:t>this is as pioneering as the </a:t>
            </a:r>
          </a:p>
          <a:p>
            <a:r>
              <a:rPr lang="en-US" dirty="0" smtClean="0"/>
              <a:t>discovery of the proton and the pion</a:t>
            </a:r>
          </a:p>
        </p:txBody>
      </p:sp>
      <p:grpSp>
        <p:nvGrpSpPr>
          <p:cNvPr id="18" name="Gruppierung 17"/>
          <p:cNvGrpSpPr/>
          <p:nvPr/>
        </p:nvGrpSpPr>
        <p:grpSpPr>
          <a:xfrm>
            <a:off x="289648" y="1500373"/>
            <a:ext cx="3136054" cy="1384141"/>
            <a:chOff x="1890080" y="973530"/>
            <a:chExt cx="8538563" cy="3563569"/>
          </a:xfrm>
        </p:grpSpPr>
        <p:pic>
          <p:nvPicPr>
            <p:cNvPr id="10" name="Grafik 2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1890080" y="973530"/>
              <a:ext cx="8538563" cy="35635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feld 10"/>
            <p:cNvSpPr txBox="1"/>
            <p:nvPr/>
          </p:nvSpPr>
          <p:spPr>
            <a:xfrm>
              <a:off x="7224295" y="1355293"/>
              <a:ext cx="1688872" cy="583797"/>
            </a:xfrm>
            <a:prstGeom prst="rect">
              <a:avLst/>
            </a:prstGeom>
            <a:solidFill>
              <a:srgbClr val="2300DC"/>
            </a:solidFill>
            <a:ln>
              <a:noFill/>
            </a:ln>
          </p:spPr>
          <p:txBody>
            <a:bodyPr vert="horz" wrap="square" lIns="93181" tIns="46590" rIns="93181" bIns="46590" anchorCtr="0" compatLnSpc="0">
              <a:spAutoFit/>
            </a:bodyPr>
            <a:lstStyle/>
            <a:p>
              <a:pPr algn="ctr" defTabSz="829220" hangingPunct="0"/>
              <a:r>
                <a:rPr lang="en-US" sz="900" dirty="0">
                  <a:solidFill>
                    <a:srgbClr val="FFFFFF"/>
                  </a:solidFill>
                  <a:latin typeface="+mj-lt"/>
                  <a:ea typeface="DejaVu LGC Sans" pitchFamily="2"/>
                  <a:cs typeface="DejaVu LGC Sans" pitchFamily="2"/>
                </a:rPr>
                <a:t>LINAC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5775862" y="3374915"/>
              <a:ext cx="1657947" cy="583797"/>
            </a:xfrm>
            <a:prstGeom prst="rect">
              <a:avLst/>
            </a:prstGeom>
            <a:solidFill>
              <a:srgbClr val="2300DC"/>
            </a:solidFill>
            <a:ln>
              <a:noFill/>
            </a:ln>
          </p:spPr>
          <p:txBody>
            <a:bodyPr vert="horz" wrap="square" lIns="93181" tIns="46590" rIns="93181" bIns="46590" anchorCtr="0" compatLnSpc="0">
              <a:spAutoFit/>
            </a:bodyPr>
            <a:lstStyle/>
            <a:p>
              <a:pPr algn="ctr" defTabSz="829220" hangingPunct="0"/>
              <a:r>
                <a:rPr lang="en-US" sz="900" dirty="0">
                  <a:solidFill>
                    <a:srgbClr val="FFFFFF"/>
                  </a:solidFill>
                  <a:latin typeface="+mj-lt"/>
                  <a:ea typeface="DejaVu LGC Sans" pitchFamily="2"/>
                  <a:cs typeface="DejaVu LGC Sans" pitchFamily="2"/>
                </a:rPr>
                <a:t>BEPCII</a:t>
              </a: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2037844" y="1753285"/>
              <a:ext cx="1893072" cy="583797"/>
            </a:xfrm>
            <a:prstGeom prst="rect">
              <a:avLst/>
            </a:prstGeom>
            <a:solidFill>
              <a:srgbClr val="2300DC"/>
            </a:solidFill>
            <a:ln>
              <a:noFill/>
            </a:ln>
          </p:spPr>
          <p:txBody>
            <a:bodyPr vert="horz" wrap="square" lIns="93181" tIns="46590" rIns="93181" bIns="46590" anchorCtr="0" compatLnSpc="0">
              <a:spAutoFit/>
            </a:bodyPr>
            <a:lstStyle/>
            <a:p>
              <a:pPr algn="ctr" defTabSz="829220" hangingPunct="0"/>
              <a:r>
                <a:rPr lang="en-US" sz="900" dirty="0">
                  <a:solidFill>
                    <a:srgbClr val="FFFFFF"/>
                  </a:solidFill>
                  <a:latin typeface="+mj-lt"/>
                  <a:ea typeface="DejaVu LGC Sans" pitchFamily="2"/>
                  <a:cs typeface="DejaVu LGC Sans" pitchFamily="2"/>
                </a:rPr>
                <a:t>BESIII</a:t>
              </a:r>
            </a:p>
          </p:txBody>
        </p:sp>
        <p:sp>
          <p:nvSpPr>
            <p:cNvPr id="14" name="Gerade Verbindung 13"/>
            <p:cNvSpPr/>
            <p:nvPr/>
          </p:nvSpPr>
          <p:spPr>
            <a:xfrm>
              <a:off x="2552016" y="2203248"/>
              <a:ext cx="242465" cy="687383"/>
            </a:xfrm>
            <a:prstGeom prst="line">
              <a:avLst/>
            </a:prstGeom>
            <a:noFill/>
            <a:ln w="36000">
              <a:solidFill>
                <a:srgbClr val="2300DC"/>
              </a:solidFill>
              <a:prstDash val="solid"/>
              <a:tailEnd type="arrow"/>
            </a:ln>
          </p:spPr>
          <p:txBody>
            <a:bodyPr vert="horz" lIns="111816" tIns="65226" rIns="111816" bIns="65226" anchor="ctr" anchorCtr="1" compatLnSpc="0"/>
            <a:lstStyle/>
            <a:p>
              <a:pPr defTabSz="829220" hangingPunct="0"/>
              <a:endParaRPr lang="en-US">
                <a:solidFill>
                  <a:prstClr val="black"/>
                </a:solidFill>
                <a:latin typeface="Nimbus Sans L" pitchFamily="18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5" name="Gerade Verbindung 14"/>
            <p:cNvSpPr/>
            <p:nvPr/>
          </p:nvSpPr>
          <p:spPr>
            <a:xfrm flipH="1">
              <a:off x="7031466" y="1861536"/>
              <a:ext cx="242465" cy="458255"/>
            </a:xfrm>
            <a:prstGeom prst="line">
              <a:avLst/>
            </a:prstGeom>
            <a:noFill/>
            <a:ln w="36000">
              <a:solidFill>
                <a:srgbClr val="2300DC"/>
              </a:solidFill>
              <a:prstDash val="solid"/>
              <a:tailEnd type="arrow"/>
            </a:ln>
          </p:spPr>
          <p:txBody>
            <a:bodyPr vert="horz" lIns="111816" tIns="65226" rIns="111816" bIns="65226" anchor="ctr" anchorCtr="1" compatLnSpc="0"/>
            <a:lstStyle/>
            <a:p>
              <a:pPr defTabSz="829220" hangingPunct="0"/>
              <a:endParaRPr lang="en-US">
                <a:solidFill>
                  <a:prstClr val="black"/>
                </a:solidFill>
                <a:latin typeface="Nimbus Sans L" pitchFamily="18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6" name="Gerade Verbindung 15"/>
            <p:cNvSpPr/>
            <p:nvPr/>
          </p:nvSpPr>
          <p:spPr>
            <a:xfrm flipH="1" flipV="1">
              <a:off x="5280095" y="3024232"/>
              <a:ext cx="727394" cy="458256"/>
            </a:xfrm>
            <a:prstGeom prst="line">
              <a:avLst/>
            </a:prstGeom>
            <a:noFill/>
            <a:ln w="36000">
              <a:solidFill>
                <a:srgbClr val="2300DC"/>
              </a:solidFill>
              <a:prstDash val="solid"/>
              <a:tailEnd type="arrow"/>
            </a:ln>
          </p:spPr>
          <p:txBody>
            <a:bodyPr vert="horz" lIns="111816" tIns="65226" rIns="111816" bIns="65226" anchor="ctr" anchorCtr="1" compatLnSpc="0"/>
            <a:lstStyle/>
            <a:p>
              <a:pPr defTabSz="829220" hangingPunct="0"/>
              <a:endParaRPr lang="en-US">
                <a:solidFill>
                  <a:prstClr val="black"/>
                </a:solidFill>
                <a:latin typeface="Nimbus Sans L" pitchFamily="18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8539498" y="3522687"/>
              <a:ext cx="1739242" cy="936046"/>
            </a:xfrm>
            <a:prstGeom prst="rect">
              <a:avLst/>
            </a:prstGeom>
            <a:solidFill>
              <a:srgbClr val="2300DC"/>
            </a:solidFill>
            <a:ln>
              <a:noFill/>
            </a:ln>
          </p:spPr>
          <p:txBody>
            <a:bodyPr vert="horz" wrap="square" lIns="93181" tIns="46590" rIns="93181" bIns="46590" anchorCtr="0" compatLnSpc="0">
              <a:spAutoFit/>
            </a:bodyPr>
            <a:lstStyle/>
            <a:p>
              <a:pPr algn="ctr" defTabSz="829220" hangingPunct="0"/>
              <a:r>
                <a:rPr lang="en-US" sz="900" dirty="0">
                  <a:solidFill>
                    <a:srgbClr val="FFFFFF"/>
                  </a:solidFill>
                  <a:latin typeface="+mj-lt"/>
                  <a:ea typeface="DejaVu LGC Sans" pitchFamily="2"/>
                  <a:cs typeface="DejaVu LGC Sans" pitchFamily="2"/>
                </a:rPr>
                <a:t>IHEP, Beijing</a:t>
              </a:r>
            </a:p>
          </p:txBody>
        </p:sp>
      </p:grpSp>
      <p:pic>
        <p:nvPicPr>
          <p:cNvPr id="23" name="Picture 7" descr="BES3_2_0211 (2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945" y="2363074"/>
            <a:ext cx="741616" cy="618429"/>
          </a:xfrm>
          <a:prstGeom prst="rect">
            <a:avLst/>
          </a:prstGeom>
          <a:noFill/>
          <a:ln w="19050" cmpd="sng">
            <a:solidFill>
              <a:srgbClr val="0000FF"/>
            </a:solidFill>
          </a:ln>
        </p:spPr>
      </p:pic>
      <p:sp>
        <p:nvSpPr>
          <p:cNvPr id="30" name="Textfeld 29"/>
          <p:cNvSpPr txBox="1"/>
          <p:nvPr/>
        </p:nvSpPr>
        <p:spPr>
          <a:xfrm>
            <a:off x="224081" y="888269"/>
            <a:ext cx="5106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Search for Exotics at BESIII/Beijing/IHEP (since 2006)</a:t>
            </a:r>
            <a:endParaRPr lang="en-US" sz="1600" dirty="0"/>
          </a:p>
        </p:txBody>
      </p:sp>
      <p:pic>
        <p:nvPicPr>
          <p:cNvPr id="31" name="Picture 30" descr="Logo_Institut_Mainz_4c_en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36" y="1646491"/>
            <a:ext cx="729669" cy="397591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958" y="4516638"/>
            <a:ext cx="2980510" cy="917990"/>
          </a:xfrm>
          <a:prstGeom prst="rect">
            <a:avLst/>
          </a:prstGeom>
        </p:spPr>
      </p:pic>
      <p:sp>
        <p:nvSpPr>
          <p:cNvPr id="32" name="Textfeld 31"/>
          <p:cNvSpPr txBox="1"/>
          <p:nvPr/>
        </p:nvSpPr>
        <p:spPr>
          <a:xfrm>
            <a:off x="3393397" y="1446428"/>
            <a:ext cx="1151201" cy="188596"/>
          </a:xfrm>
          <a:prstGeom prst="rect">
            <a:avLst/>
          </a:prstGeom>
          <a:noFill/>
        </p:spPr>
        <p:txBody>
          <a:bodyPr wrap="square" lIns="80092" tIns="40046" rIns="80092" bIns="40046" rtlCol="0">
            <a:spAutoFit/>
          </a:bodyPr>
          <a:lstStyle/>
          <a:p>
            <a:r>
              <a:rPr lang="en-US" sz="700" dirty="0" smtClean="0">
                <a:solidFill>
                  <a:srgbClr val="005493"/>
                </a:solidFill>
              </a:rPr>
              <a:t>Together with</a:t>
            </a:r>
            <a:endParaRPr lang="en-US" sz="700" dirty="0">
              <a:solidFill>
                <a:srgbClr val="005493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4828252" y="1410264"/>
            <a:ext cx="4033959" cy="911871"/>
          </a:xfrm>
          <a:prstGeom prst="rect">
            <a:avLst/>
          </a:prstGeom>
          <a:noFill/>
        </p:spPr>
        <p:txBody>
          <a:bodyPr wrap="square" lIns="80092" tIns="40046" rIns="80092" bIns="40046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70C0"/>
                </a:solidFill>
              </a:rPr>
              <a:t>BES </a:t>
            </a:r>
            <a:r>
              <a:rPr lang="en-US" b="1" dirty="0" err="1" smtClean="0">
                <a:solidFill>
                  <a:srgbClr val="0070C0"/>
                </a:solidFill>
              </a:rPr>
              <a:t>e</a:t>
            </a:r>
            <a:r>
              <a:rPr lang="en-US" b="1" baseline="30000" dirty="0" err="1" smtClean="0">
                <a:solidFill>
                  <a:srgbClr val="0070C0"/>
                </a:solidFill>
              </a:rPr>
              <a:t>+</a:t>
            </a:r>
            <a:r>
              <a:rPr lang="en-US" b="1" dirty="0" err="1" smtClean="0">
                <a:solidFill>
                  <a:srgbClr val="0070C0"/>
                </a:solidFill>
              </a:rPr>
              <a:t>e</a:t>
            </a:r>
            <a:r>
              <a:rPr lang="en-US" b="1" baseline="30000" dirty="0" smtClean="0">
                <a:solidFill>
                  <a:srgbClr val="0070C0"/>
                </a:solidFill>
              </a:rPr>
              <a:t>-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</a:rPr>
              <a:t>c</a:t>
            </a:r>
            <a:r>
              <a:rPr lang="en-US" b="1" dirty="0" smtClean="0">
                <a:solidFill>
                  <a:srgbClr val="0070C0"/>
                </a:solidFill>
              </a:rPr>
              <a:t>ollisions 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search for charm exotics (GSI) and electromagnetic physics (HIM)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4984320" y="2438140"/>
            <a:ext cx="3722018" cy="2019866"/>
          </a:xfrm>
          <a:prstGeom prst="rect">
            <a:avLst/>
          </a:prstGeom>
          <a:noFill/>
        </p:spPr>
        <p:txBody>
          <a:bodyPr wrap="none" lIns="80092" tIns="40046" rIns="80092" bIns="40046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ext steps: </a:t>
            </a:r>
          </a:p>
          <a:p>
            <a:r>
              <a:rPr lang="en-US" dirty="0" smtClean="0"/>
              <a:t>detailed studies and new states</a:t>
            </a:r>
          </a:p>
          <a:p>
            <a:endParaRPr lang="en-US" dirty="0"/>
          </a:p>
          <a:p>
            <a:r>
              <a:rPr lang="en-US" dirty="0"/>
              <a:t>i</a:t>
            </a:r>
            <a:r>
              <a:rPr lang="en-US" dirty="0" smtClean="0"/>
              <a:t>nvestigate more DD</a:t>
            </a:r>
            <a:r>
              <a:rPr lang="en-US" baseline="30000" dirty="0" smtClean="0"/>
              <a:t>(*)</a:t>
            </a:r>
            <a:r>
              <a:rPr lang="en-US" baseline="-25000" dirty="0" smtClean="0"/>
              <a:t>(s)</a:t>
            </a:r>
            <a:r>
              <a:rPr lang="en-US" dirty="0" smtClean="0"/>
              <a:t> thresholds</a:t>
            </a:r>
          </a:p>
          <a:p>
            <a:endParaRPr lang="en-US" dirty="0"/>
          </a:p>
          <a:p>
            <a:r>
              <a:rPr lang="en-US" dirty="0"/>
              <a:t>a</a:t>
            </a:r>
            <a:r>
              <a:rPr lang="en-US" dirty="0" smtClean="0"/>
              <a:t>nalyze final states involving </a:t>
            </a:r>
            <a:r>
              <a:rPr lang="en-US" dirty="0" err="1" smtClean="0"/>
              <a:t>η</a:t>
            </a:r>
            <a:r>
              <a:rPr lang="en-US" baseline="-25000" dirty="0" err="1" smtClean="0"/>
              <a:t>c</a:t>
            </a:r>
            <a:r>
              <a:rPr lang="en-US" dirty="0" smtClean="0"/>
              <a:t> to</a:t>
            </a:r>
          </a:p>
          <a:p>
            <a:r>
              <a:rPr lang="en-US" dirty="0" smtClean="0"/>
              <a:t>search for ground-state 4-quarks</a:t>
            </a:r>
            <a:endParaRPr lang="en-US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199" y="4746532"/>
            <a:ext cx="2682012" cy="1648803"/>
          </a:xfrm>
          <a:prstGeom prst="rect">
            <a:avLst/>
          </a:prstGeom>
        </p:spPr>
      </p:pic>
      <p:pic>
        <p:nvPicPr>
          <p:cNvPr id="20" name="Bild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952" y="5344154"/>
            <a:ext cx="1599576" cy="1027443"/>
          </a:xfrm>
          <a:prstGeom prst="rect">
            <a:avLst/>
          </a:prstGeom>
        </p:spPr>
      </p:pic>
      <p:sp>
        <p:nvSpPr>
          <p:cNvPr id="36" name="Textfeld 35"/>
          <p:cNvSpPr txBox="1"/>
          <p:nvPr/>
        </p:nvSpPr>
        <p:spPr>
          <a:xfrm>
            <a:off x="4678404" y="4803535"/>
            <a:ext cx="1399002" cy="404040"/>
          </a:xfrm>
          <a:prstGeom prst="rect">
            <a:avLst/>
          </a:prstGeom>
          <a:noFill/>
        </p:spPr>
        <p:txBody>
          <a:bodyPr wrap="square" lIns="80092" tIns="40046" rIns="80092" bIns="40046" rtlCol="0">
            <a:spAutoFit/>
          </a:bodyPr>
          <a:lstStyle/>
          <a:p>
            <a:pPr algn="r"/>
            <a:r>
              <a:rPr lang="en-US" sz="700" dirty="0" smtClean="0">
                <a:solidFill>
                  <a:srgbClr val="005493"/>
                </a:solidFill>
              </a:rPr>
              <a:t>Together with</a:t>
            </a:r>
          </a:p>
          <a:p>
            <a:pPr algn="r"/>
            <a:r>
              <a:rPr lang="en-US" sz="700" dirty="0" smtClean="0">
                <a:solidFill>
                  <a:srgbClr val="005493"/>
                </a:solidFill>
              </a:rPr>
              <a:t>FOR2359 (U </a:t>
            </a:r>
            <a:r>
              <a:rPr lang="en-US" sz="700" dirty="0" err="1" smtClean="0">
                <a:solidFill>
                  <a:srgbClr val="005493"/>
                </a:solidFill>
              </a:rPr>
              <a:t>Bo,U</a:t>
            </a:r>
            <a:r>
              <a:rPr lang="en-US" sz="700" dirty="0" smtClean="0">
                <a:solidFill>
                  <a:srgbClr val="005493"/>
                </a:solidFill>
              </a:rPr>
              <a:t> F,U </a:t>
            </a:r>
            <a:r>
              <a:rPr lang="en-US" sz="700" dirty="0" err="1" smtClean="0">
                <a:solidFill>
                  <a:srgbClr val="005493"/>
                </a:solidFill>
              </a:rPr>
              <a:t>Gi</a:t>
            </a:r>
            <a:r>
              <a:rPr lang="en-US" sz="700" dirty="0" smtClean="0">
                <a:solidFill>
                  <a:srgbClr val="005493"/>
                </a:solidFill>
              </a:rPr>
              <a:t>)</a:t>
            </a:r>
            <a:endParaRPr lang="en-US" sz="700" dirty="0">
              <a:solidFill>
                <a:srgbClr val="005493"/>
              </a:solidFill>
            </a:endParaRPr>
          </a:p>
          <a:p>
            <a:pPr algn="r"/>
            <a:r>
              <a:rPr lang="en-US" sz="700" dirty="0" smtClean="0">
                <a:solidFill>
                  <a:srgbClr val="005493"/>
                </a:solidFill>
              </a:rPr>
              <a:t>and SFB1044 (U </a:t>
            </a:r>
            <a:r>
              <a:rPr lang="en-US" sz="700" dirty="0" err="1" smtClean="0">
                <a:solidFill>
                  <a:srgbClr val="005493"/>
                </a:solidFill>
              </a:rPr>
              <a:t>Mz</a:t>
            </a:r>
            <a:r>
              <a:rPr lang="en-US" sz="700" dirty="0" smtClean="0">
                <a:solidFill>
                  <a:srgbClr val="005493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4791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4277" y="310496"/>
            <a:ext cx="8687934" cy="500351"/>
          </a:xfrm>
        </p:spPr>
        <p:txBody>
          <a:bodyPr>
            <a:normAutofit fontScale="90000"/>
          </a:bodyPr>
          <a:lstStyle/>
          <a:p>
            <a:r>
              <a:rPr lang="en-US" dirty="0"/>
              <a:t>Midterm research </a:t>
            </a:r>
            <a:r>
              <a:rPr lang="en-US" dirty="0" smtClean="0"/>
              <a:t>program</a:t>
            </a:r>
            <a:br>
              <a:rPr lang="en-US" dirty="0" smtClean="0"/>
            </a:br>
            <a:r>
              <a:rPr lang="en-US" dirty="0" smtClean="0">
                <a:solidFill>
                  <a:schemeClr val="accent1"/>
                </a:solidFill>
              </a:rPr>
              <a:t>GSI </a:t>
            </a:r>
            <a:r>
              <a:rPr lang="en-US" dirty="0" err="1" smtClean="0">
                <a:solidFill>
                  <a:schemeClr val="accent1"/>
                </a:solidFill>
              </a:rPr>
              <a:t>Hadronphysics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smtClean="0"/>
              <a:t>on the way to FAIR</a:t>
            </a:r>
            <a:endParaRPr lang="en-US" dirty="0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81" y="4311110"/>
            <a:ext cx="2877691" cy="191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Bild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18" y="1614641"/>
            <a:ext cx="2931700" cy="1744576"/>
          </a:xfrm>
          <a:prstGeom prst="rect">
            <a:avLst/>
          </a:prstGeom>
        </p:spPr>
      </p:pic>
      <p:pic>
        <p:nvPicPr>
          <p:cNvPr id="25" name="Bild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158" y="2624915"/>
            <a:ext cx="2118056" cy="2187662"/>
          </a:xfrm>
          <a:prstGeom prst="rect">
            <a:avLst/>
          </a:prstGeom>
        </p:spPr>
      </p:pic>
      <p:sp>
        <p:nvSpPr>
          <p:cNvPr id="26" name="Textfeld 25"/>
          <p:cNvSpPr txBox="1"/>
          <p:nvPr/>
        </p:nvSpPr>
        <p:spPr>
          <a:xfrm>
            <a:off x="3405810" y="1410264"/>
            <a:ext cx="5456402" cy="634872"/>
          </a:xfrm>
          <a:prstGeom prst="rect">
            <a:avLst/>
          </a:prstGeom>
          <a:noFill/>
        </p:spPr>
        <p:txBody>
          <a:bodyPr wrap="square" lIns="80092" tIns="40046" rIns="80092" bIns="40046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70C0"/>
                </a:solidFill>
              </a:rPr>
              <a:t>Hall-D (up to 12 </a:t>
            </a:r>
            <a:r>
              <a:rPr lang="en-US" b="1" dirty="0" err="1" smtClean="0">
                <a:solidFill>
                  <a:srgbClr val="0070C0"/>
                </a:solidFill>
              </a:rPr>
              <a:t>GeV</a:t>
            </a:r>
            <a:r>
              <a:rPr lang="en-US" b="1" dirty="0" smtClean="0">
                <a:solidFill>
                  <a:srgbClr val="0070C0"/>
                </a:solidFill>
              </a:rPr>
              <a:t>) 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search for light hybrids in photo-production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3617387" y="2671881"/>
            <a:ext cx="933987" cy="347742"/>
          </a:xfrm>
          <a:prstGeom prst="rect">
            <a:avLst/>
          </a:prstGeom>
          <a:solidFill>
            <a:srgbClr val="2300DC"/>
          </a:solidFill>
          <a:ln>
            <a:noFill/>
          </a:ln>
        </p:spPr>
        <p:txBody>
          <a:bodyPr vert="horz" wrap="square" lIns="81617" tIns="40808" rIns="81617" bIns="40808" anchorCtr="0" compatLnSpc="0">
            <a:spAutoFit/>
          </a:bodyPr>
          <a:lstStyle/>
          <a:p>
            <a:pPr algn="ctr" defTabSz="829220" hangingPunct="0"/>
            <a:r>
              <a:rPr lang="en-US" sz="900" dirty="0">
                <a:solidFill>
                  <a:srgbClr val="FFFFFF"/>
                </a:solidFill>
                <a:latin typeface="+mj-lt"/>
                <a:ea typeface="DejaVu LGC Sans" pitchFamily="2"/>
                <a:cs typeface="DejaVu LGC Sans" pitchFamily="2"/>
              </a:rPr>
              <a:t>Jefferson Lab,</a:t>
            </a:r>
          </a:p>
          <a:p>
            <a:pPr algn="ctr" defTabSz="829220" hangingPunct="0"/>
            <a:r>
              <a:rPr lang="en-US" sz="900" dirty="0">
                <a:solidFill>
                  <a:srgbClr val="FFFFFF"/>
                </a:solidFill>
                <a:latin typeface="+mj-lt"/>
                <a:ea typeface="DejaVu LGC Sans" pitchFamily="2"/>
                <a:cs typeface="DejaVu LGC Sans" pitchFamily="2"/>
              </a:rPr>
              <a:t>Newport News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303568" y="1657138"/>
            <a:ext cx="844564" cy="347742"/>
          </a:xfrm>
          <a:prstGeom prst="rect">
            <a:avLst/>
          </a:prstGeom>
          <a:solidFill>
            <a:srgbClr val="2300DC"/>
          </a:solidFill>
          <a:ln>
            <a:noFill/>
          </a:ln>
        </p:spPr>
        <p:txBody>
          <a:bodyPr vert="horz" wrap="square" lIns="81617" tIns="40808" rIns="81617" bIns="40808" anchorCtr="0" compatLnSpc="0">
            <a:spAutoFit/>
          </a:bodyPr>
          <a:lstStyle/>
          <a:p>
            <a:pPr algn="ctr" defTabSz="829220" hangingPunct="0"/>
            <a:r>
              <a:rPr lang="en-US" sz="900" dirty="0">
                <a:solidFill>
                  <a:srgbClr val="FFFFFF"/>
                </a:solidFill>
                <a:latin typeface="+mj-lt"/>
                <a:ea typeface="DejaVu LGC Sans" pitchFamily="2"/>
                <a:cs typeface="DejaVu LGC Sans" pitchFamily="2"/>
              </a:rPr>
              <a:t>GlueX, </a:t>
            </a:r>
            <a:br>
              <a:rPr lang="en-US" sz="900" dirty="0">
                <a:solidFill>
                  <a:srgbClr val="FFFFFF"/>
                </a:solidFill>
                <a:latin typeface="+mj-lt"/>
                <a:ea typeface="DejaVu LGC Sans" pitchFamily="2"/>
                <a:cs typeface="DejaVu LGC Sans" pitchFamily="2"/>
              </a:rPr>
            </a:br>
            <a:r>
              <a:rPr lang="en-US" sz="900" dirty="0">
                <a:solidFill>
                  <a:srgbClr val="FFFFFF"/>
                </a:solidFill>
                <a:latin typeface="+mj-lt"/>
                <a:ea typeface="DejaVu LGC Sans" pitchFamily="2"/>
                <a:cs typeface="DejaVu LGC Sans" pitchFamily="2"/>
              </a:rPr>
              <a:t>finished 2014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5183628" y="2284908"/>
            <a:ext cx="3556181" cy="4128136"/>
          </a:xfrm>
          <a:prstGeom prst="rect">
            <a:avLst/>
          </a:prstGeom>
          <a:noFill/>
        </p:spPr>
        <p:txBody>
          <a:bodyPr wrap="square" lIns="80092" tIns="40046" rIns="80092" bIns="40046" rtlCol="0">
            <a:spAutoFit/>
          </a:bodyPr>
          <a:lstStyle/>
          <a:p>
            <a:r>
              <a:rPr lang="en-US" dirty="0" smtClean="0"/>
              <a:t>participation in construction of the </a:t>
            </a:r>
            <a:r>
              <a:rPr lang="en-US" dirty="0"/>
              <a:t>DIRC </a:t>
            </a:r>
            <a:r>
              <a:rPr lang="en-US" dirty="0" smtClean="0"/>
              <a:t>(</a:t>
            </a:r>
            <a:r>
              <a:rPr lang="en-US" dirty="0"/>
              <a:t>t</a:t>
            </a:r>
            <a:r>
              <a:rPr lang="en-US" dirty="0" smtClean="0"/>
              <a:t>ogether </a:t>
            </a:r>
            <a:r>
              <a:rPr lang="en-US" dirty="0"/>
              <a:t>with </a:t>
            </a:r>
            <a:r>
              <a:rPr lang="en-US" dirty="0" smtClean="0"/>
              <a:t>MIT)</a:t>
            </a:r>
          </a:p>
          <a:p>
            <a:endParaRPr lang="en-US" dirty="0"/>
          </a:p>
          <a:p>
            <a:r>
              <a:rPr lang="en-US" dirty="0" smtClean="0"/>
              <a:t>develop and improve partial </a:t>
            </a:r>
            <a:r>
              <a:rPr lang="en-US" dirty="0"/>
              <a:t>w</a:t>
            </a:r>
            <a:r>
              <a:rPr lang="en-US" dirty="0" smtClean="0"/>
              <a:t>ave amplitude analysis techniques</a:t>
            </a:r>
          </a:p>
          <a:p>
            <a:r>
              <a:rPr lang="en-US" dirty="0" smtClean="0">
                <a:sym typeface="Wingdings"/>
              </a:rPr>
              <a:t> toolkit for PANDA</a:t>
            </a:r>
            <a:endParaRPr lang="en-US" dirty="0" smtClean="0"/>
          </a:p>
          <a:p>
            <a:endParaRPr lang="en-US" sz="1100" dirty="0"/>
          </a:p>
          <a:p>
            <a:r>
              <a:rPr lang="en-US" dirty="0" smtClean="0"/>
              <a:t>analysis of channels with strangeness open and hidden strangeness (</a:t>
            </a:r>
            <a:r>
              <a:rPr lang="en-US" dirty="0" err="1" smtClean="0"/>
              <a:t>cc</a:t>
            </a:r>
            <a:r>
              <a:rPr lang="en-US" sz="1100" dirty="0" err="1" smtClean="0"/>
              <a:t>bar</a:t>
            </a:r>
            <a:r>
              <a:rPr lang="en-US" dirty="0" smtClean="0"/>
              <a:t>-partner states)</a:t>
            </a:r>
          </a:p>
          <a:p>
            <a:r>
              <a:rPr lang="en-US" dirty="0" smtClean="0">
                <a:sym typeface="Wingdings"/>
              </a:rPr>
              <a:t> search for multi-quarks?</a:t>
            </a: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1</a:t>
            </a:r>
            <a:r>
              <a:rPr lang="en-US" baseline="30000" dirty="0" smtClean="0">
                <a:sym typeface="Wingdings"/>
              </a:rPr>
              <a:t>st</a:t>
            </a:r>
            <a:r>
              <a:rPr lang="en-US" dirty="0" smtClean="0">
                <a:sym typeface="Wingdings"/>
              </a:rPr>
              <a:t> physics beam time </a:t>
            </a:r>
            <a:br>
              <a:rPr lang="en-US" dirty="0" smtClean="0">
                <a:sym typeface="Wingdings"/>
              </a:rPr>
            </a:br>
            <a:r>
              <a:rPr lang="en-US" dirty="0" smtClean="0">
                <a:sym typeface="Wingdings"/>
              </a:rPr>
              <a:t> spring 2016</a:t>
            </a:r>
            <a:endParaRPr lang="en-US" dirty="0"/>
          </a:p>
        </p:txBody>
      </p:sp>
      <p:sp>
        <p:nvSpPr>
          <p:cNvPr id="30" name="Textfeld 29"/>
          <p:cNvSpPr txBox="1"/>
          <p:nvPr/>
        </p:nvSpPr>
        <p:spPr>
          <a:xfrm>
            <a:off x="224081" y="894896"/>
            <a:ext cx="52020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Search for Exotics at JLAB/Newport </a:t>
            </a:r>
            <a:r>
              <a:rPr lang="en-US" sz="1600" dirty="0" smtClean="0"/>
              <a:t>News (since 2015)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2312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4" y="271335"/>
            <a:ext cx="6700979" cy="787557"/>
          </a:xfrm>
        </p:spPr>
        <p:txBody>
          <a:bodyPr>
            <a:normAutofit/>
          </a:bodyPr>
          <a:lstStyle/>
          <a:p>
            <a:r>
              <a:rPr lang="en-US" dirty="0" smtClean="0"/>
              <a:t>  Midterm research program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65" y="1320060"/>
            <a:ext cx="8211834" cy="490358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beam time at GSI and external institutes</a:t>
            </a:r>
          </a:p>
          <a:p>
            <a:pPr lvl="1"/>
            <a:r>
              <a:rPr lang="de-DE" dirty="0" err="1" smtClean="0"/>
              <a:t>serving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user</a:t>
            </a:r>
            <a:r>
              <a:rPr lang="de-DE" dirty="0" smtClean="0"/>
              <a:t> </a:t>
            </a:r>
            <a:r>
              <a:rPr lang="de-DE" dirty="0" err="1" smtClean="0"/>
              <a:t>communities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collaborations</a:t>
            </a:r>
            <a:endParaRPr lang="en-US" dirty="0" smtClean="0"/>
          </a:p>
          <a:p>
            <a:pPr lvl="1"/>
            <a:r>
              <a:rPr lang="en-US" dirty="0"/>
              <a:t>keeping scientific visibility </a:t>
            </a:r>
            <a:r>
              <a:rPr lang="en-US" dirty="0" smtClean="0"/>
              <a:t>(publications</a:t>
            </a:r>
            <a:r>
              <a:rPr lang="en-US" dirty="0"/>
              <a:t>, </a:t>
            </a:r>
            <a:r>
              <a:rPr lang="en-US" dirty="0" smtClean="0"/>
              <a:t>conferences)</a:t>
            </a:r>
          </a:p>
          <a:p>
            <a:pPr lvl="1"/>
            <a:r>
              <a:rPr lang="en-US" dirty="0" smtClean="0"/>
              <a:t>education of young scientists</a:t>
            </a:r>
          </a:p>
          <a:p>
            <a:pPr lvl="1"/>
            <a:r>
              <a:rPr lang="en-US" dirty="0" smtClean="0"/>
              <a:t>maintaining technical expertise</a:t>
            </a:r>
          </a:p>
          <a:p>
            <a:pPr lvl="1"/>
            <a:r>
              <a:rPr lang="en-US" dirty="0" smtClean="0"/>
              <a:t>testing </a:t>
            </a:r>
            <a:r>
              <a:rPr lang="en-US" dirty="0"/>
              <a:t>detectors, concepts </a:t>
            </a:r>
          </a:p>
          <a:p>
            <a:pPr marL="457200" lvl="1" indent="0">
              <a:buNone/>
            </a:pPr>
            <a:endParaRPr lang="de-DE" dirty="0" smtClean="0"/>
          </a:p>
          <a:p>
            <a:pPr marL="457200" lvl="1" indent="0">
              <a:buNone/>
            </a:pPr>
            <a:endParaRPr lang="de-DE" dirty="0" smtClean="0"/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 essential needs</a:t>
            </a:r>
          </a:p>
          <a:p>
            <a:pPr lvl="1"/>
            <a:r>
              <a:rPr lang="en-US" dirty="0" smtClean="0"/>
              <a:t>not excessive but SECURED funding (including resources for personnel)</a:t>
            </a:r>
          </a:p>
          <a:p>
            <a:pPr lvl="1"/>
            <a:r>
              <a:rPr lang="en-US" dirty="0" smtClean="0"/>
              <a:t>operation of accelerators (SIS18 and UNILAC)</a:t>
            </a:r>
          </a:p>
          <a:p>
            <a:pPr lvl="1"/>
            <a:r>
              <a:rPr lang="de-DE" dirty="0" err="1" smtClean="0"/>
              <a:t>maintaining</a:t>
            </a:r>
            <a:r>
              <a:rPr lang="de-DE" dirty="0"/>
              <a:t> </a:t>
            </a:r>
            <a:r>
              <a:rPr lang="de-DE" dirty="0" err="1" smtClean="0"/>
              <a:t>performance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existing</a:t>
            </a:r>
            <a:r>
              <a:rPr lang="de-DE" dirty="0" smtClean="0"/>
              <a:t> </a:t>
            </a:r>
            <a:r>
              <a:rPr lang="de-DE" dirty="0" err="1" smtClean="0"/>
              <a:t>infrastructure</a:t>
            </a:r>
            <a:endParaRPr lang="en-US" dirty="0" smtClean="0"/>
          </a:p>
          <a:p>
            <a:pPr lvl="1"/>
            <a:r>
              <a:rPr lang="en-US" dirty="0" smtClean="0"/>
              <a:t>technical infrastructure: IT, laboratories, support people</a:t>
            </a:r>
          </a:p>
          <a:p>
            <a:pPr lvl="1"/>
            <a:r>
              <a:rPr lang="en-US" dirty="0" smtClean="0"/>
              <a:t>participation in national and international activities </a:t>
            </a:r>
          </a:p>
          <a:p>
            <a:pPr lvl="1"/>
            <a:r>
              <a:rPr lang="en-US" dirty="0" smtClean="0"/>
              <a:t>support of fund raising activities</a:t>
            </a:r>
          </a:p>
          <a:p>
            <a:pPr lvl="1"/>
            <a:r>
              <a:rPr lang="en-US" dirty="0" smtClean="0"/>
              <a:t>promotion of young scientists  / postdocs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 smtClean="0"/>
              <a:t>05.12.2015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dirty="0" smtClean="0"/>
              <a:t>Thomas Stöhlker</a:t>
            </a:r>
            <a:endParaRPr lang="de-D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482" y="2640928"/>
            <a:ext cx="389572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248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2206" y="166179"/>
            <a:ext cx="6242342" cy="787557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Anticipated beam time schedule (2016 – 2021)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Midterm Research Opportunities at GSI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dirty="0"/>
              <a:t>APPA</a:t>
            </a:r>
          </a:p>
          <a:p>
            <a:pPr lvl="1"/>
            <a:r>
              <a:rPr lang="en-US" dirty="0" err="1"/>
              <a:t>NuSTAR</a:t>
            </a:r>
            <a:endParaRPr lang="en-US" dirty="0"/>
          </a:p>
          <a:p>
            <a:pPr lvl="1"/>
            <a:r>
              <a:rPr lang="en-US" dirty="0"/>
              <a:t>NQM</a:t>
            </a:r>
          </a:p>
          <a:p>
            <a:pPr lvl="1"/>
            <a:r>
              <a:rPr lang="en-US" dirty="0"/>
              <a:t>Hadron Physics</a:t>
            </a:r>
          </a:p>
          <a:p>
            <a:endParaRPr lang="en-US" dirty="0"/>
          </a:p>
          <a:p>
            <a:r>
              <a:rPr lang="en-US" dirty="0" smtClean="0"/>
              <a:t>Summary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 smtClean="0"/>
              <a:t>05.12.2015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Thomas Stöhlker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2</a:t>
            </a:fld>
            <a:endParaRPr lang="de-DE"/>
          </a:p>
        </p:txBody>
      </p:sp>
      <p:pic>
        <p:nvPicPr>
          <p:cNvPr id="354" name="Grafik 3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271" y="1450685"/>
            <a:ext cx="4183979" cy="3706114"/>
          </a:xfrm>
          <a:prstGeom prst="rect">
            <a:avLst/>
          </a:prstGeom>
        </p:spPr>
      </p:pic>
      <p:cxnSp>
        <p:nvCxnSpPr>
          <p:cNvPr id="8" name="Gerader Verbinder 7"/>
          <p:cNvCxnSpPr/>
          <p:nvPr/>
        </p:nvCxnSpPr>
        <p:spPr>
          <a:xfrm>
            <a:off x="422565" y="5671038"/>
            <a:ext cx="836095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422565" y="5811688"/>
            <a:ext cx="8607135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sz="1400" dirty="0" smtClean="0"/>
              <a:t>The </a:t>
            </a:r>
            <a:r>
              <a:rPr lang="de-DE" sz="1400" dirty="0" err="1" smtClean="0"/>
              <a:t>presentation</a:t>
            </a:r>
            <a:r>
              <a:rPr lang="de-DE" sz="1400" dirty="0" smtClean="0"/>
              <a:t> </a:t>
            </a:r>
            <a:r>
              <a:rPr lang="de-DE" sz="1400" dirty="0" err="1" smtClean="0"/>
              <a:t>refers</a:t>
            </a:r>
            <a:r>
              <a:rPr lang="de-DE" sz="1400" dirty="0" smtClean="0"/>
              <a:t> </a:t>
            </a:r>
            <a:r>
              <a:rPr lang="de-DE" sz="1400" dirty="0" err="1" smtClean="0"/>
              <a:t>to</a:t>
            </a:r>
            <a:r>
              <a:rPr lang="de-DE" sz="1400" dirty="0" smtClean="0"/>
              <a:t> </a:t>
            </a:r>
            <a:r>
              <a:rPr lang="de-DE" sz="1400" dirty="0" err="1" smtClean="0"/>
              <a:t>experiments</a:t>
            </a:r>
            <a:r>
              <a:rPr lang="de-DE" sz="1400" dirty="0" smtClean="0"/>
              <a:t> at GSI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external</a:t>
            </a:r>
            <a:r>
              <a:rPr lang="de-DE" sz="1400" dirty="0" smtClean="0"/>
              <a:t> </a:t>
            </a:r>
            <a:r>
              <a:rPr lang="de-DE" sz="1400" dirty="0" err="1" smtClean="0"/>
              <a:t>user</a:t>
            </a:r>
            <a:r>
              <a:rPr lang="de-DE" sz="1400" dirty="0" smtClean="0"/>
              <a:t> </a:t>
            </a:r>
            <a:r>
              <a:rPr lang="de-DE" sz="1400" dirty="0" err="1" smtClean="0"/>
              <a:t>facilities</a:t>
            </a:r>
            <a:r>
              <a:rPr lang="de-DE" sz="1400" dirty="0" smtClean="0"/>
              <a:t> </a:t>
            </a:r>
            <a:r>
              <a:rPr lang="de-DE" sz="1400" dirty="0" err="1" smtClean="0"/>
              <a:t>only</a:t>
            </a:r>
            <a:r>
              <a:rPr lang="de-DE" sz="1400" dirty="0" smtClean="0"/>
              <a:t>. The Helmholtz Instituts Jena </a:t>
            </a:r>
            <a:r>
              <a:rPr lang="de-DE" sz="1400" dirty="0" err="1" smtClean="0"/>
              <a:t>and</a:t>
            </a:r>
            <a:r>
              <a:rPr lang="de-DE" sz="1400" dirty="0" smtClean="0"/>
              <a:t> Mainz </a:t>
            </a:r>
            <a:r>
              <a:rPr lang="en-US" sz="1400" dirty="0"/>
              <a:t>are not covered </a:t>
            </a:r>
            <a:r>
              <a:rPr lang="en-US" sz="1400" dirty="0" smtClean="0"/>
              <a:t>here</a:t>
            </a:r>
            <a:r>
              <a:rPr lang="de-DE" sz="1400" dirty="0" smtClean="0"/>
              <a:t>, </a:t>
            </a:r>
            <a:r>
              <a:rPr lang="de-DE" sz="1400" dirty="0" err="1" smtClean="0"/>
              <a:t>since</a:t>
            </a:r>
            <a:r>
              <a:rPr lang="de-DE" sz="1400" dirty="0" smtClean="0"/>
              <a:t> </a:t>
            </a:r>
            <a:r>
              <a:rPr lang="de-DE" sz="1400" dirty="0" err="1" smtClean="0"/>
              <a:t>they</a:t>
            </a:r>
            <a:r>
              <a:rPr lang="de-DE" sz="1400" dirty="0" smtClean="0"/>
              <a:t> do not </a:t>
            </a:r>
            <a:r>
              <a:rPr lang="de-DE" sz="1400" dirty="0" err="1" smtClean="0"/>
              <a:t>provide</a:t>
            </a:r>
            <a:r>
              <a:rPr lang="de-DE" sz="1400" dirty="0" smtClean="0"/>
              <a:t> </a:t>
            </a:r>
            <a:r>
              <a:rPr lang="de-DE" sz="1400" dirty="0" err="1" smtClean="0"/>
              <a:t>research</a:t>
            </a:r>
            <a:r>
              <a:rPr lang="de-DE" sz="1400" dirty="0" smtClean="0"/>
              <a:t> </a:t>
            </a:r>
            <a:r>
              <a:rPr lang="de-DE" sz="1400" dirty="0" err="1" smtClean="0"/>
              <a:t>infrastructure</a:t>
            </a:r>
            <a:r>
              <a:rPr lang="de-DE" sz="1400" dirty="0" smtClean="0"/>
              <a:t> </a:t>
            </a:r>
            <a:r>
              <a:rPr lang="de-DE" sz="1400" dirty="0" err="1" smtClean="0"/>
              <a:t>related</a:t>
            </a:r>
            <a:r>
              <a:rPr lang="de-DE" sz="1400" dirty="0" smtClean="0"/>
              <a:t> </a:t>
            </a:r>
            <a:r>
              <a:rPr lang="de-DE" sz="1400" dirty="0" err="1" smtClean="0"/>
              <a:t>to</a:t>
            </a:r>
            <a:r>
              <a:rPr lang="de-DE" sz="1400" dirty="0" smtClean="0"/>
              <a:t> </a:t>
            </a:r>
            <a:r>
              <a:rPr lang="de-DE" sz="1400" dirty="0" err="1" smtClean="0"/>
              <a:t>user</a:t>
            </a:r>
            <a:r>
              <a:rPr lang="de-DE" sz="1400" dirty="0" smtClean="0"/>
              <a:t> </a:t>
            </a:r>
            <a:r>
              <a:rPr lang="de-DE" sz="1400" dirty="0" err="1" smtClean="0"/>
              <a:t>operation</a:t>
            </a:r>
            <a:r>
              <a:rPr lang="de-DE" sz="1400" dirty="0" smtClean="0"/>
              <a:t>. 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203796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Midterm research </a:t>
            </a:r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 smtClean="0"/>
              <a:t>05.12.2015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Thomas Stöhlker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1778683" y="2958278"/>
            <a:ext cx="618630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de-DE" sz="3600" dirty="0" err="1"/>
              <a:t>Thank</a:t>
            </a:r>
            <a:r>
              <a:rPr lang="de-DE" sz="3600" dirty="0"/>
              <a:t> </a:t>
            </a:r>
            <a:r>
              <a:rPr lang="de-DE" sz="3600" dirty="0" err="1"/>
              <a:t>you</a:t>
            </a:r>
            <a:r>
              <a:rPr lang="de-DE" sz="3600" dirty="0"/>
              <a:t> </a:t>
            </a:r>
            <a:r>
              <a:rPr lang="de-DE" sz="3600" dirty="0" err="1"/>
              <a:t>for</a:t>
            </a:r>
            <a:r>
              <a:rPr lang="de-DE" sz="3600" dirty="0"/>
              <a:t> </a:t>
            </a:r>
            <a:r>
              <a:rPr lang="de-DE" sz="3600" dirty="0" err="1"/>
              <a:t>your</a:t>
            </a:r>
            <a:r>
              <a:rPr lang="de-DE" sz="3600" dirty="0"/>
              <a:t> </a:t>
            </a:r>
            <a:r>
              <a:rPr lang="de-DE" sz="3600" dirty="0" err="1"/>
              <a:t>attention</a:t>
            </a:r>
            <a:r>
              <a:rPr lang="de-DE" sz="3600" dirty="0"/>
              <a:t> !</a:t>
            </a:r>
            <a:endParaRPr lang="en-US" sz="3600" dirty="0"/>
          </a:p>
        </p:txBody>
      </p:sp>
      <p:sp>
        <p:nvSpPr>
          <p:cNvPr id="7" name="Abgerundetes Rechteck 6"/>
          <p:cNvSpPr/>
          <p:nvPr/>
        </p:nvSpPr>
        <p:spPr>
          <a:xfrm>
            <a:off x="1362635" y="2671843"/>
            <a:ext cx="6884894" cy="1219200"/>
          </a:xfrm>
          <a:prstGeom prst="roundRect">
            <a:avLst/>
          </a:prstGeom>
          <a:noFill/>
          <a:ln w="508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51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-41565" y="4182283"/>
            <a:ext cx="9199420" cy="26894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hteck 8"/>
          <p:cNvSpPr/>
          <p:nvPr/>
        </p:nvSpPr>
        <p:spPr>
          <a:xfrm>
            <a:off x="13855" y="1159464"/>
            <a:ext cx="9144000" cy="26894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Rechteck 7"/>
          <p:cNvSpPr/>
          <p:nvPr/>
        </p:nvSpPr>
        <p:spPr>
          <a:xfrm>
            <a:off x="-41565" y="3104651"/>
            <a:ext cx="9199420" cy="26894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-41567" y="5882373"/>
            <a:ext cx="9199421" cy="26894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Mid-term research </a:t>
            </a:r>
            <a:r>
              <a:rPr lang="en-US" dirty="0" smtClean="0"/>
              <a:t>opportunities at GSI</a:t>
            </a:r>
            <a:br>
              <a:rPr lang="en-US" dirty="0" smtClean="0"/>
            </a:br>
            <a:r>
              <a:rPr lang="en-US" b="0" dirty="0" smtClean="0"/>
              <a:t>(complemented by external activities)</a:t>
            </a:r>
            <a:endParaRPr lang="en-US" b="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7949683" y="6468919"/>
            <a:ext cx="744898" cy="494153"/>
          </a:xfrm>
        </p:spPr>
        <p:txBody>
          <a:bodyPr/>
          <a:lstStyle/>
          <a:p>
            <a:fld id="{125CBDDA-5CCF-8748-8988-9DC6C8981774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13855" y="1131071"/>
            <a:ext cx="9224017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APPA / MML</a:t>
            </a:r>
            <a:endParaRPr lang="en-US" sz="1600" b="1" dirty="0"/>
          </a:p>
          <a:p>
            <a:r>
              <a:rPr lang="en-US" sz="1600" b="1" dirty="0"/>
              <a:t>ESR-HITRAP-		</a:t>
            </a:r>
            <a:r>
              <a:rPr lang="en-US" sz="1600" dirty="0"/>
              <a:t>SPARC	</a:t>
            </a:r>
            <a:r>
              <a:rPr lang="en-US" sz="1600" b="1" dirty="0"/>
              <a:t>		</a:t>
            </a:r>
            <a:r>
              <a:rPr lang="en-US" sz="1600" dirty="0" smtClean="0"/>
              <a:t>Atomic physics, strong </a:t>
            </a:r>
            <a:r>
              <a:rPr lang="en-US" sz="1600" dirty="0"/>
              <a:t>field QED, atomic collisions, </a:t>
            </a:r>
            <a:r>
              <a:rPr lang="en-US" sz="1600" b="1" dirty="0" smtClean="0"/>
              <a:t>CRYRING</a:t>
            </a:r>
            <a:r>
              <a:rPr lang="en-US" sz="1600" dirty="0"/>
              <a:t>						border to </a:t>
            </a:r>
            <a:r>
              <a:rPr lang="en-US" sz="1600" dirty="0" smtClean="0"/>
              <a:t>nuclear physics</a:t>
            </a:r>
            <a:r>
              <a:rPr lang="en-US" sz="1600" b="1" dirty="0"/>
              <a:t>			</a:t>
            </a:r>
            <a:r>
              <a:rPr lang="en-US" sz="1600" dirty="0"/>
              <a:t> 			</a:t>
            </a:r>
          </a:p>
          <a:p>
            <a:r>
              <a:rPr lang="en-US" sz="1600" b="1" dirty="0"/>
              <a:t>M Branch, Z0		</a:t>
            </a:r>
            <a:r>
              <a:rPr lang="en-US" sz="1600" dirty="0"/>
              <a:t>BIOMAT 			</a:t>
            </a:r>
            <a:r>
              <a:rPr lang="en-US" sz="1600" dirty="0" smtClean="0"/>
              <a:t>Biophysics, heavy </a:t>
            </a:r>
            <a:r>
              <a:rPr lang="en-US" sz="1600" dirty="0"/>
              <a:t>ion therapy, Material Science</a:t>
            </a:r>
          </a:p>
          <a:p>
            <a:r>
              <a:rPr lang="en-US" sz="1600" b="1" dirty="0"/>
              <a:t>/ Cave A </a:t>
            </a:r>
          </a:p>
          <a:p>
            <a:r>
              <a:rPr lang="en-US" sz="1600" b="1" dirty="0"/>
              <a:t>HHT/PRIOR 	</a:t>
            </a:r>
            <a:r>
              <a:rPr lang="en-US" sz="1600" dirty="0"/>
              <a:t>	WDM/</a:t>
            </a:r>
            <a:r>
              <a:rPr lang="en-US" sz="1600" dirty="0" err="1"/>
              <a:t>HEDgeHOB</a:t>
            </a:r>
            <a:r>
              <a:rPr lang="en-US" sz="1600" dirty="0"/>
              <a:t>	Plasma physics, proton radiography</a:t>
            </a:r>
          </a:p>
          <a:p>
            <a:r>
              <a:rPr lang="en-US" sz="1600" b="1" dirty="0"/>
              <a:t>PHELIX			</a:t>
            </a:r>
            <a:r>
              <a:rPr lang="en-US" sz="1600" dirty="0"/>
              <a:t>WDM/</a:t>
            </a:r>
            <a:r>
              <a:rPr lang="en-US" sz="1600" dirty="0" err="1"/>
              <a:t>HEDgeHOB</a:t>
            </a:r>
            <a:r>
              <a:rPr lang="en-US" sz="1600" dirty="0"/>
              <a:t>	Plasma physics, proton acceleration </a:t>
            </a:r>
          </a:p>
          <a:p>
            <a:endParaRPr lang="en-US" sz="1600" b="1" dirty="0" smtClean="0"/>
          </a:p>
          <a:p>
            <a:r>
              <a:rPr lang="en-US" sz="1600" b="1" dirty="0" smtClean="0"/>
              <a:t>CBM / MU</a:t>
            </a:r>
            <a:endParaRPr lang="en-US" sz="1600" b="1" dirty="0"/>
          </a:p>
          <a:p>
            <a:r>
              <a:rPr lang="en-US" sz="1600" b="1" dirty="0"/>
              <a:t>HADES 	</a:t>
            </a:r>
            <a:r>
              <a:rPr lang="en-US" sz="1600" dirty="0"/>
              <a:t>		CBM/HADES 		Di-lepton production in </a:t>
            </a:r>
            <a:r>
              <a:rPr lang="en-US" sz="1600" dirty="0" smtClean="0"/>
              <a:t>pion-induced and HI </a:t>
            </a:r>
            <a:r>
              <a:rPr lang="en-US" sz="1600" dirty="0"/>
              <a:t>reactions</a:t>
            </a:r>
          </a:p>
          <a:p>
            <a:r>
              <a:rPr lang="en-US" sz="1600" b="1" dirty="0"/>
              <a:t>ALICE/LHC</a:t>
            </a:r>
            <a:r>
              <a:rPr lang="en-US" sz="1600" dirty="0"/>
              <a:t>		ALICE			Run 2: QGP at highest energy, x3-10 statistics.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                                                          Upgrades for Run 3: </a:t>
            </a:r>
            <a:r>
              <a:rPr lang="en-US" sz="1600" dirty="0" err="1"/>
              <a:t>Pb-Pb</a:t>
            </a:r>
            <a:r>
              <a:rPr lang="en-US" sz="1600" dirty="0"/>
              <a:t> at 50 </a:t>
            </a:r>
            <a:r>
              <a:rPr lang="en-US" sz="1600" dirty="0" smtClean="0"/>
              <a:t>kHz</a:t>
            </a:r>
            <a:endParaRPr lang="en-US" sz="1600" b="1" dirty="0" smtClean="0"/>
          </a:p>
          <a:p>
            <a:r>
              <a:rPr lang="en-US" sz="1600" b="1" dirty="0" smtClean="0"/>
              <a:t>NUSTAR / MU</a:t>
            </a:r>
          </a:p>
          <a:p>
            <a:r>
              <a:rPr lang="en-US" sz="1600" b="1" dirty="0" smtClean="0"/>
              <a:t>FRS</a:t>
            </a:r>
            <a:r>
              <a:rPr lang="en-US" sz="1600" dirty="0" smtClean="0"/>
              <a:t> 			NUSTAR 			Separator-/spectrometer expt.’s with exotic nuclei</a:t>
            </a:r>
            <a:endParaRPr lang="en-US" sz="1600" dirty="0"/>
          </a:p>
          <a:p>
            <a:r>
              <a:rPr lang="en-US" sz="1600" b="1" dirty="0" smtClean="0"/>
              <a:t>FRS-ESR	</a:t>
            </a:r>
            <a:r>
              <a:rPr lang="en-US" sz="1600" dirty="0"/>
              <a:t>	</a:t>
            </a:r>
            <a:r>
              <a:rPr lang="en-US" sz="1600" dirty="0" smtClean="0"/>
              <a:t>	NUSTAR 			Nuclear </a:t>
            </a:r>
            <a:r>
              <a:rPr lang="en-US" sz="1600" dirty="0"/>
              <a:t>physics with exotic beams in a </a:t>
            </a:r>
            <a:r>
              <a:rPr lang="en-US" sz="1600" dirty="0" smtClean="0"/>
              <a:t>storage ring</a:t>
            </a:r>
          </a:p>
          <a:p>
            <a:r>
              <a:rPr lang="en-US" sz="1600" b="1" dirty="0" smtClean="0"/>
              <a:t>HISPEC/DESPEC </a:t>
            </a:r>
            <a:r>
              <a:rPr lang="en-US" sz="1600" dirty="0" smtClean="0"/>
              <a:t>	NUSTAR			In-beam and stopped-beam spectroscopy experiments</a:t>
            </a:r>
            <a:endParaRPr lang="en-US" sz="1600" dirty="0"/>
          </a:p>
          <a:p>
            <a:r>
              <a:rPr lang="en-US" sz="1600" b="1" dirty="0"/>
              <a:t>R3B@SIS18	</a:t>
            </a:r>
            <a:r>
              <a:rPr lang="en-US" sz="1600" dirty="0"/>
              <a:t>	NUSTAR 			Reactions with </a:t>
            </a:r>
            <a:r>
              <a:rPr lang="en-US" sz="1600" dirty="0" smtClean="0"/>
              <a:t>relativistic radioactive </a:t>
            </a:r>
            <a:r>
              <a:rPr lang="en-US" sz="1600" dirty="0"/>
              <a:t>beams</a:t>
            </a:r>
          </a:p>
          <a:p>
            <a:r>
              <a:rPr lang="en-US" sz="1600" b="1" dirty="0" smtClean="0"/>
              <a:t>SHIP, TASCA</a:t>
            </a:r>
            <a:r>
              <a:rPr lang="en-US" sz="1600" dirty="0"/>
              <a:t>	</a:t>
            </a:r>
            <a:r>
              <a:rPr lang="en-US" sz="1600" dirty="0" smtClean="0"/>
              <a:t>	NUSTAR </a:t>
            </a:r>
            <a:r>
              <a:rPr lang="en-US" sz="1600" dirty="0"/>
              <a:t>			Physics and chemistry of </a:t>
            </a:r>
            <a:r>
              <a:rPr lang="en-US" sz="1600" dirty="0" smtClean="0"/>
              <a:t>SHE</a:t>
            </a:r>
          </a:p>
          <a:p>
            <a:endParaRPr lang="en-US" sz="1600" dirty="0" smtClean="0"/>
          </a:p>
          <a:p>
            <a:r>
              <a:rPr lang="en-US" sz="1600" b="1" dirty="0" smtClean="0"/>
              <a:t>Hadron physics / MU</a:t>
            </a:r>
            <a:r>
              <a:rPr lang="en-US" sz="1600" dirty="0" smtClean="0"/>
              <a:t>			</a:t>
            </a:r>
          </a:p>
          <a:p>
            <a:r>
              <a:rPr lang="en-US" sz="1600" b="1" dirty="0" smtClean="0"/>
              <a:t>External</a:t>
            </a:r>
            <a:r>
              <a:rPr lang="en-US" sz="1600" dirty="0" smtClean="0"/>
              <a:t>			PANDA 			</a:t>
            </a:r>
            <a:r>
              <a:rPr lang="de-DE" sz="1600" dirty="0" smtClean="0"/>
              <a:t>Search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exotic</a:t>
            </a:r>
            <a:r>
              <a:rPr lang="de-DE" sz="1600" dirty="0"/>
              <a:t> </a:t>
            </a:r>
            <a:r>
              <a:rPr lang="de-DE" sz="1600" dirty="0" err="1"/>
              <a:t>states</a:t>
            </a:r>
            <a:r>
              <a:rPr lang="de-DE" sz="1600" dirty="0"/>
              <a:t> at </a:t>
            </a:r>
            <a:r>
              <a:rPr lang="de-DE" sz="1600" dirty="0" smtClean="0"/>
              <a:t>BESIII/Beijing/IHEP (</a:t>
            </a:r>
            <a:r>
              <a:rPr lang="de-DE" sz="1600" dirty="0" err="1" smtClean="0"/>
              <a:t>since</a:t>
            </a:r>
            <a:r>
              <a:rPr lang="de-DE" sz="1600" dirty="0" smtClean="0"/>
              <a:t> </a:t>
            </a:r>
            <a:endParaRPr lang="de-DE" sz="1600" dirty="0"/>
          </a:p>
          <a:p>
            <a:r>
              <a:rPr lang="de-DE" sz="1600" b="1" dirty="0" smtClean="0"/>
              <a:t>Institutes</a:t>
            </a:r>
            <a:r>
              <a:rPr lang="de-DE" sz="1600" dirty="0" smtClean="0"/>
              <a:t>							2006) </a:t>
            </a:r>
            <a:r>
              <a:rPr lang="de-DE" sz="1600" dirty="0" err="1" smtClean="0"/>
              <a:t>and</a:t>
            </a:r>
            <a:r>
              <a:rPr lang="de-DE" sz="1600" dirty="0" smtClean="0"/>
              <a:t> JLAB/Newport (</a:t>
            </a:r>
            <a:r>
              <a:rPr lang="de-DE" sz="1600" dirty="0" err="1" smtClean="0"/>
              <a:t>starting</a:t>
            </a:r>
            <a:r>
              <a:rPr lang="de-DE" sz="1600" dirty="0" smtClean="0"/>
              <a:t> </a:t>
            </a:r>
            <a:r>
              <a:rPr lang="de-DE" sz="1600" dirty="0"/>
              <a:t>2015</a:t>
            </a:r>
            <a:r>
              <a:rPr lang="de-DE" sz="1600" dirty="0" smtClean="0"/>
              <a:t>)</a:t>
            </a:r>
            <a:endParaRPr lang="en-US" sz="1600" dirty="0"/>
          </a:p>
        </p:txBody>
      </p:sp>
      <p:sp>
        <p:nvSpPr>
          <p:cNvPr id="11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</p:spPr>
        <p:txBody>
          <a:bodyPr/>
          <a:lstStyle/>
          <a:p>
            <a:r>
              <a:rPr lang="de-DE" dirty="0" smtClean="0"/>
              <a:t>05.12.2015</a:t>
            </a:r>
            <a:endParaRPr lang="de-DE" dirty="0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</p:spPr>
        <p:txBody>
          <a:bodyPr/>
          <a:lstStyle/>
          <a:p>
            <a:pPr algn="l"/>
            <a:r>
              <a:rPr lang="de-DE" smtClean="0"/>
              <a:t>Thomas Stöhlker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648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0" y="4607169"/>
            <a:ext cx="9144000" cy="48357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Anticipated Beam Times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 smtClean="0"/>
              <a:t>05.12.2015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Thomas Stöhlker</a:t>
            </a:r>
            <a:endParaRPr lang="de-DE" dirty="0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9947486"/>
              </p:ext>
            </p:extLst>
          </p:nvPr>
        </p:nvGraphicFramePr>
        <p:xfrm>
          <a:off x="98316" y="3222625"/>
          <a:ext cx="8977182" cy="1183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1" name="Arbeitsblatt" r:id="rId4" imgW="6616700" imgH="546100" progId="Excel.Sheet.12">
                  <p:embed/>
                </p:oleObj>
              </mc:Choice>
              <mc:Fallback>
                <p:oleObj name="Arbeitsblatt" r:id="rId4" imgW="6616700" imgH="546100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316" y="3222625"/>
                        <a:ext cx="8977182" cy="11831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0" y="1586384"/>
            <a:ext cx="9144000" cy="98488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spcAft>
                <a:spcPts val="1200"/>
              </a:spcAft>
            </a:pPr>
            <a:r>
              <a:rPr lang="de-DE" sz="2400" dirty="0" err="1" smtClean="0"/>
              <a:t>Beamtime</a:t>
            </a:r>
            <a:r>
              <a:rPr lang="de-DE" sz="2400" dirty="0" smtClean="0"/>
              <a:t> in </a:t>
            </a:r>
            <a:r>
              <a:rPr lang="de-DE" sz="2400" dirty="0" err="1" smtClean="0"/>
              <a:t>months</a:t>
            </a:r>
            <a:r>
              <a:rPr lang="de-DE" sz="2400" dirty="0" smtClean="0"/>
              <a:t>:</a:t>
            </a:r>
            <a:endParaRPr lang="de-DE" sz="2400" dirty="0"/>
          </a:p>
          <a:p>
            <a:pPr algn="ctr">
              <a:spcAft>
                <a:spcPts val="600"/>
              </a:spcAft>
            </a:pPr>
            <a:r>
              <a:rPr lang="de-DE" sz="2400" dirty="0" smtClean="0"/>
              <a:t> (total beam time / beam time for </a:t>
            </a:r>
            <a:r>
              <a:rPr lang="de-DE" sz="2400" dirty="0" err="1" smtClean="0"/>
              <a:t>experiments</a:t>
            </a:r>
            <a:r>
              <a:rPr lang="de-DE" sz="2400" dirty="0" smtClean="0"/>
              <a:t>)</a:t>
            </a:r>
            <a:endParaRPr lang="en-US" sz="2400" dirty="0" smtClean="0"/>
          </a:p>
        </p:txBody>
      </p:sp>
      <p:sp>
        <p:nvSpPr>
          <p:cNvPr id="3" name="Textfeld 2"/>
          <p:cNvSpPr txBox="1"/>
          <p:nvPr/>
        </p:nvSpPr>
        <p:spPr>
          <a:xfrm>
            <a:off x="1253366" y="4718167"/>
            <a:ext cx="6637267" cy="120032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dirty="0" smtClean="0"/>
              <a:t>Call for </a:t>
            </a:r>
            <a:r>
              <a:rPr lang="de-DE" dirty="0" err="1" smtClean="0"/>
              <a:t>proposals</a:t>
            </a:r>
            <a:r>
              <a:rPr lang="de-DE" dirty="0" smtClean="0"/>
              <a:t>: beam time at UNILAC in 2016</a:t>
            </a:r>
          </a:p>
          <a:p>
            <a:pPr algn="ctr"/>
            <a:endParaRPr lang="de-DE" dirty="0"/>
          </a:p>
          <a:p>
            <a:pPr algn="ctr"/>
            <a:endParaRPr lang="de-DE" dirty="0" smtClean="0"/>
          </a:p>
          <a:p>
            <a:pPr algn="ctr"/>
            <a:endParaRPr lang="en-US" dirty="0" smtClean="0"/>
          </a:p>
        </p:txBody>
      </p:sp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1608763"/>
              </p:ext>
            </p:extLst>
          </p:nvPr>
        </p:nvGraphicFramePr>
        <p:xfrm>
          <a:off x="2982311" y="5240215"/>
          <a:ext cx="3209192" cy="110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4744"/>
                <a:gridCol w="1054448"/>
              </a:tblGrid>
              <a:tr h="3157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Shifts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de-DE" dirty="0" err="1" smtClean="0"/>
                        <a:t>To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be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distributed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180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de-DE" dirty="0" err="1" smtClean="0"/>
                        <a:t>Requested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612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033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15"/>
          <p:cNvPicPr>
            <a:picLocks noChangeAspect="1" noChangeArrowheads="1"/>
          </p:cNvPicPr>
          <p:nvPr/>
        </p:nvPicPr>
        <p:blipFill>
          <a:blip r:embed="rId2"/>
          <a:srcRect l="5969" t="11087" r="19989" b="28998"/>
          <a:stretch>
            <a:fillRect/>
          </a:stretch>
        </p:blipFill>
        <p:spPr bwMode="auto">
          <a:xfrm>
            <a:off x="7119551" y="1469163"/>
            <a:ext cx="21082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bgerundetes Rechteck 11"/>
          <p:cNvSpPr/>
          <p:nvPr/>
        </p:nvSpPr>
        <p:spPr bwMode="auto">
          <a:xfrm>
            <a:off x="-36958" y="5487340"/>
            <a:ext cx="9217470" cy="1352747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74" y="1654819"/>
            <a:ext cx="5041402" cy="338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968" y="5516648"/>
            <a:ext cx="9179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Serving the user communities / </a:t>
            </a:r>
            <a:r>
              <a:rPr lang="de-DE" sz="2000" b="1" dirty="0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R&amp;D  </a:t>
            </a:r>
            <a:r>
              <a:rPr lang="de-DE" sz="2000" b="1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beam </a:t>
            </a:r>
            <a:r>
              <a:rPr lang="de-DE" sz="2000" b="1" dirty="0" err="1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experiments</a:t>
            </a:r>
            <a:r>
              <a:rPr lang="de-DE" sz="2000" b="1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for FAIR </a:t>
            </a:r>
            <a:r>
              <a:rPr lang="en-GB" sz="2000" dirty="0">
                <a:latin typeface="Arial Narrow" panose="020B0606020202030204" pitchFamily="34" charset="0"/>
                <a:cs typeface="Arial" panose="020B0604020202020204" pitchFamily="34" charset="0"/>
              </a:rPr>
              <a:t>(2015-2017)</a:t>
            </a:r>
            <a:endParaRPr lang="de-DE" sz="2000" b="1" dirty="0">
              <a:solidFill>
                <a:srgbClr val="0070C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    UNILAC</a:t>
            </a:r>
            <a:r>
              <a:rPr lang="en-GB" sz="2000" dirty="0">
                <a:latin typeface="Arial Narrow" panose="020B0606020202030204" pitchFamily="34" charset="0"/>
                <a:cs typeface="Arial" panose="020B0604020202020204" pitchFamily="34" charset="0"/>
              </a:rPr>
              <a:t>, PHELIX, </a:t>
            </a:r>
            <a:r>
              <a:rPr lang="en-GB" sz="2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SEBIT, and CRYRING will stay in operation</a:t>
            </a:r>
          </a:p>
          <a:p>
            <a:r>
              <a:rPr lang="en-GB" sz="2000" b="1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Serving the user communities / </a:t>
            </a:r>
            <a:r>
              <a:rPr lang="de-DE" sz="2000" b="1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R&amp;D  beam </a:t>
            </a:r>
            <a:r>
              <a:rPr lang="de-DE" sz="2000" b="1" dirty="0" err="1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experiments</a:t>
            </a:r>
            <a:r>
              <a:rPr lang="de-DE" sz="2000" b="1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for FAIR </a:t>
            </a:r>
            <a:r>
              <a:rPr lang="en-GB" sz="2000" dirty="0">
                <a:latin typeface="Arial Narrow" panose="020B0606020202030204" pitchFamily="34" charset="0"/>
                <a:cs typeface="Arial" panose="020B0604020202020204" pitchFamily="34" charset="0"/>
              </a:rPr>
              <a:t>(</a:t>
            </a:r>
            <a:r>
              <a:rPr lang="en-GB" sz="2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2017 and beyond)</a:t>
            </a:r>
            <a:endParaRPr lang="de-DE" sz="2000" b="1" dirty="0">
              <a:solidFill>
                <a:srgbClr val="0070C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 Narrow" panose="020B0606020202030204" pitchFamily="34" charset="0"/>
                <a:cs typeface="Arial" panose="020B0604020202020204" pitchFamily="34" charset="0"/>
              </a:rPr>
              <a:t>     UNILAC, PHELIX</a:t>
            </a:r>
            <a:r>
              <a:rPr lang="en-GB" sz="2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, SIS18,  HITRAP, CRYRING, ESR, CAVE A, CAVE M, HHT</a:t>
            </a:r>
          </a:p>
        </p:txBody>
      </p:sp>
      <p:sp>
        <p:nvSpPr>
          <p:cNvPr id="7" name="Text Box 356"/>
          <p:cNvSpPr txBox="1">
            <a:spLocks noChangeArrowheads="1"/>
          </p:cNvSpPr>
          <p:nvPr/>
        </p:nvSpPr>
        <p:spPr bwMode="auto">
          <a:xfrm>
            <a:off x="7026275" y="2753346"/>
            <a:ext cx="21542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 dirty="0"/>
              <a:t>ion trap facility HITRAP</a:t>
            </a:r>
          </a:p>
        </p:txBody>
      </p:sp>
      <p:pic>
        <p:nvPicPr>
          <p:cNvPr id="8" name="Picture 357" descr="01-11 photofal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429" y="3067981"/>
            <a:ext cx="1451908" cy="9975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387"/>
          <p:cNvGrpSpPr>
            <a:grpSpLocks/>
          </p:cNvGrpSpPr>
          <p:nvPr/>
        </p:nvGrpSpPr>
        <p:grpSpPr bwMode="auto">
          <a:xfrm>
            <a:off x="-21192" y="3645828"/>
            <a:ext cx="2160587" cy="1408113"/>
            <a:chOff x="2268" y="2979"/>
            <a:chExt cx="1361" cy="887"/>
          </a:xfrm>
        </p:grpSpPr>
        <p:sp>
          <p:nvSpPr>
            <p:cNvPr id="10" name="Text Box 388"/>
            <p:cNvSpPr txBox="1">
              <a:spLocks noChangeArrowheads="1"/>
            </p:cNvSpPr>
            <p:nvPr/>
          </p:nvSpPr>
          <p:spPr bwMode="auto">
            <a:xfrm>
              <a:off x="2268" y="2979"/>
              <a:ext cx="136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400" b="1" dirty="0" smtClean="0"/>
                <a:t>Petawatt </a:t>
              </a:r>
              <a:r>
                <a:rPr lang="en-US" altLang="en-US" sz="1400" b="1" dirty="0"/>
                <a:t>laser PHELIX</a:t>
              </a:r>
            </a:p>
          </p:txBody>
        </p:sp>
        <p:pic>
          <p:nvPicPr>
            <p:cNvPr id="11" name="Picture 38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3" t="-648"/>
            <a:stretch>
              <a:fillRect/>
            </a:stretch>
          </p:blipFill>
          <p:spPr bwMode="auto">
            <a:xfrm>
              <a:off x="2381" y="3158"/>
              <a:ext cx="1151" cy="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Group 395"/>
          <p:cNvGrpSpPr>
            <a:grpSpLocks/>
          </p:cNvGrpSpPr>
          <p:nvPr/>
        </p:nvGrpSpPr>
        <p:grpSpPr bwMode="auto">
          <a:xfrm>
            <a:off x="178916" y="1852330"/>
            <a:ext cx="1728788" cy="1641475"/>
            <a:chOff x="1882" y="863"/>
            <a:chExt cx="1089" cy="1034"/>
          </a:xfrm>
        </p:grpSpPr>
        <p:sp>
          <p:nvSpPr>
            <p:cNvPr id="14" name="Text Box 396"/>
            <p:cNvSpPr txBox="1">
              <a:spLocks noChangeArrowheads="1"/>
            </p:cNvSpPr>
            <p:nvPr/>
          </p:nvSpPr>
          <p:spPr bwMode="auto">
            <a:xfrm>
              <a:off x="1882" y="863"/>
              <a:ext cx="108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400" b="1" dirty="0"/>
                <a:t>M-branch UNILAC</a:t>
              </a:r>
            </a:p>
          </p:txBody>
        </p:sp>
        <p:pic>
          <p:nvPicPr>
            <p:cNvPr id="15" name="Picture 397" descr="DSC_115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6" r="7954"/>
            <a:stretch>
              <a:fillRect/>
            </a:stretch>
          </p:blipFill>
          <p:spPr bwMode="auto">
            <a:xfrm>
              <a:off x="1904" y="1078"/>
              <a:ext cx="1044" cy="81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565" y="4372810"/>
            <a:ext cx="2834939" cy="99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356"/>
          <p:cNvSpPr txBox="1">
            <a:spLocks noChangeArrowheads="1"/>
          </p:cNvSpPr>
          <p:nvPr/>
        </p:nvSpPr>
        <p:spPr bwMode="auto">
          <a:xfrm>
            <a:off x="7088529" y="4123378"/>
            <a:ext cx="8513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 dirty="0" smtClean="0"/>
              <a:t>CRYRING</a:t>
            </a:r>
            <a:endParaRPr lang="en-US" altLang="en-US" sz="1400" b="1" dirty="0"/>
          </a:p>
        </p:txBody>
      </p:sp>
      <p:grpSp>
        <p:nvGrpSpPr>
          <p:cNvPr id="26" name="Gruppieren 25"/>
          <p:cNvGrpSpPr/>
          <p:nvPr/>
        </p:nvGrpSpPr>
        <p:grpSpPr>
          <a:xfrm>
            <a:off x="158195" y="3914223"/>
            <a:ext cx="360040" cy="423664"/>
            <a:chOff x="705520" y="4581128"/>
            <a:chExt cx="360040" cy="423664"/>
          </a:xfrm>
        </p:grpSpPr>
        <p:sp>
          <p:nvSpPr>
            <p:cNvPr id="27" name="Rechteck 26"/>
            <p:cNvSpPr/>
            <p:nvPr/>
          </p:nvSpPr>
          <p:spPr bwMode="auto">
            <a:xfrm>
              <a:off x="705520" y="4581128"/>
              <a:ext cx="360040" cy="423664"/>
            </a:xfrm>
            <a:prstGeom prst="rect">
              <a:avLst/>
            </a:prstGeom>
            <a:solidFill>
              <a:schemeClr val="bg1"/>
            </a:solidFill>
            <a:ln w="12573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Sonne 27"/>
            <p:cNvSpPr/>
            <p:nvPr/>
          </p:nvSpPr>
          <p:spPr bwMode="auto">
            <a:xfrm>
              <a:off x="705520" y="4581128"/>
              <a:ext cx="360040" cy="423664"/>
            </a:xfrm>
            <a:prstGeom prst="sun">
              <a:avLst/>
            </a:prstGeom>
            <a:solidFill>
              <a:srgbClr val="00B050"/>
            </a:solidFill>
            <a:ln>
              <a:noFill/>
            </a:ln>
            <a:effectLst/>
            <a:ex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198562" y="2202771"/>
            <a:ext cx="360040" cy="423664"/>
            <a:chOff x="705520" y="4581128"/>
            <a:chExt cx="360040" cy="423664"/>
          </a:xfrm>
        </p:grpSpPr>
        <p:sp>
          <p:nvSpPr>
            <p:cNvPr id="30" name="Rechteck 29"/>
            <p:cNvSpPr/>
            <p:nvPr/>
          </p:nvSpPr>
          <p:spPr bwMode="auto">
            <a:xfrm>
              <a:off x="705520" y="4581128"/>
              <a:ext cx="360040" cy="423664"/>
            </a:xfrm>
            <a:prstGeom prst="rect">
              <a:avLst/>
            </a:prstGeom>
            <a:solidFill>
              <a:schemeClr val="bg1"/>
            </a:solidFill>
            <a:ln w="12573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Sonne 30"/>
            <p:cNvSpPr/>
            <p:nvPr/>
          </p:nvSpPr>
          <p:spPr bwMode="auto">
            <a:xfrm>
              <a:off x="705520" y="4581128"/>
              <a:ext cx="360040" cy="423664"/>
            </a:xfrm>
            <a:prstGeom prst="sun">
              <a:avLst/>
            </a:prstGeom>
            <a:solidFill>
              <a:srgbClr val="00B050"/>
            </a:solidFill>
            <a:ln>
              <a:noFill/>
            </a:ln>
            <a:effectLst/>
            <a:ex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3" name="Gruppieren 42"/>
          <p:cNvGrpSpPr/>
          <p:nvPr/>
        </p:nvGrpSpPr>
        <p:grpSpPr>
          <a:xfrm>
            <a:off x="6275319" y="4368596"/>
            <a:ext cx="369525" cy="423664"/>
            <a:chOff x="126554" y="4418081"/>
            <a:chExt cx="369525" cy="423664"/>
          </a:xfrm>
        </p:grpSpPr>
        <p:sp>
          <p:nvSpPr>
            <p:cNvPr id="44" name="Rechteck 43"/>
            <p:cNvSpPr/>
            <p:nvPr/>
          </p:nvSpPr>
          <p:spPr bwMode="auto">
            <a:xfrm>
              <a:off x="136079" y="4427606"/>
              <a:ext cx="360000" cy="379071"/>
            </a:xfrm>
            <a:prstGeom prst="rect">
              <a:avLst/>
            </a:prstGeom>
            <a:solidFill>
              <a:schemeClr val="bg1"/>
            </a:solidFill>
            <a:ln w="12573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Sonne 44"/>
            <p:cNvSpPr/>
            <p:nvPr/>
          </p:nvSpPr>
          <p:spPr bwMode="auto">
            <a:xfrm>
              <a:off x="126554" y="4418081"/>
              <a:ext cx="360040" cy="423664"/>
            </a:xfrm>
            <a:prstGeom prst="sun">
              <a:avLst/>
            </a:prstGeom>
            <a:solidFill>
              <a:srgbClr val="FFC000"/>
            </a:solidFill>
            <a:ln>
              <a:noFill/>
            </a:ln>
            <a:effectLst/>
            <a:ex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6" name="Gruppieren 45"/>
          <p:cNvGrpSpPr/>
          <p:nvPr/>
        </p:nvGrpSpPr>
        <p:grpSpPr>
          <a:xfrm>
            <a:off x="7301954" y="3067981"/>
            <a:ext cx="369525" cy="423664"/>
            <a:chOff x="126554" y="4418081"/>
            <a:chExt cx="369525" cy="423664"/>
          </a:xfrm>
        </p:grpSpPr>
        <p:sp>
          <p:nvSpPr>
            <p:cNvPr id="47" name="Rechteck 46"/>
            <p:cNvSpPr/>
            <p:nvPr/>
          </p:nvSpPr>
          <p:spPr bwMode="auto">
            <a:xfrm>
              <a:off x="136079" y="4427606"/>
              <a:ext cx="360000" cy="379071"/>
            </a:xfrm>
            <a:prstGeom prst="rect">
              <a:avLst/>
            </a:prstGeom>
            <a:solidFill>
              <a:schemeClr val="bg1"/>
            </a:solidFill>
            <a:ln w="12573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Sonne 47"/>
            <p:cNvSpPr/>
            <p:nvPr/>
          </p:nvSpPr>
          <p:spPr bwMode="auto">
            <a:xfrm>
              <a:off x="126554" y="4418081"/>
              <a:ext cx="360040" cy="423664"/>
            </a:xfrm>
            <a:prstGeom prst="sun">
              <a:avLst/>
            </a:prstGeom>
            <a:solidFill>
              <a:srgbClr val="FFC000"/>
            </a:solidFill>
            <a:ln>
              <a:noFill/>
            </a:ln>
            <a:effectLst/>
            <a:ex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3" name="Gruppieren 32"/>
          <p:cNvGrpSpPr/>
          <p:nvPr/>
        </p:nvGrpSpPr>
        <p:grpSpPr>
          <a:xfrm>
            <a:off x="18542" y="1196803"/>
            <a:ext cx="360040" cy="423664"/>
            <a:chOff x="705520" y="4581128"/>
            <a:chExt cx="360040" cy="423664"/>
          </a:xfrm>
        </p:grpSpPr>
        <p:sp>
          <p:nvSpPr>
            <p:cNvPr id="34" name="Rechteck 33"/>
            <p:cNvSpPr/>
            <p:nvPr/>
          </p:nvSpPr>
          <p:spPr bwMode="auto">
            <a:xfrm>
              <a:off x="705520" y="4581128"/>
              <a:ext cx="360040" cy="423664"/>
            </a:xfrm>
            <a:prstGeom prst="rect">
              <a:avLst/>
            </a:prstGeom>
            <a:solidFill>
              <a:schemeClr val="bg1"/>
            </a:solidFill>
            <a:ln w="12573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Sonne 34"/>
            <p:cNvSpPr/>
            <p:nvPr/>
          </p:nvSpPr>
          <p:spPr bwMode="auto">
            <a:xfrm>
              <a:off x="705520" y="4581128"/>
              <a:ext cx="360040" cy="423664"/>
            </a:xfrm>
            <a:prstGeom prst="sun">
              <a:avLst/>
            </a:prstGeom>
            <a:solidFill>
              <a:srgbClr val="00B050"/>
            </a:solidFill>
            <a:ln>
              <a:noFill/>
            </a:ln>
            <a:effectLst/>
            <a:ex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" name="Textfeld 4"/>
          <p:cNvSpPr txBox="1"/>
          <p:nvPr/>
        </p:nvSpPr>
        <p:spPr>
          <a:xfrm>
            <a:off x="419843" y="1241824"/>
            <a:ext cx="2880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Since 2009, in operation</a:t>
            </a:r>
            <a:endParaRPr lang="en-US" dirty="0"/>
          </a:p>
        </p:txBody>
      </p:sp>
      <p:grpSp>
        <p:nvGrpSpPr>
          <p:cNvPr id="37" name="Gruppieren 36"/>
          <p:cNvGrpSpPr/>
          <p:nvPr/>
        </p:nvGrpSpPr>
        <p:grpSpPr>
          <a:xfrm>
            <a:off x="5659627" y="1193960"/>
            <a:ext cx="369525" cy="423664"/>
            <a:chOff x="126554" y="4418081"/>
            <a:chExt cx="369525" cy="423664"/>
          </a:xfrm>
        </p:grpSpPr>
        <p:sp>
          <p:nvSpPr>
            <p:cNvPr id="38" name="Rechteck 37"/>
            <p:cNvSpPr/>
            <p:nvPr/>
          </p:nvSpPr>
          <p:spPr bwMode="auto">
            <a:xfrm>
              <a:off x="136079" y="4427606"/>
              <a:ext cx="360000" cy="379071"/>
            </a:xfrm>
            <a:prstGeom prst="rect">
              <a:avLst/>
            </a:prstGeom>
            <a:solidFill>
              <a:schemeClr val="bg1"/>
            </a:solidFill>
            <a:ln w="12573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Sonne 38"/>
            <p:cNvSpPr/>
            <p:nvPr/>
          </p:nvSpPr>
          <p:spPr bwMode="auto">
            <a:xfrm>
              <a:off x="126554" y="4418081"/>
              <a:ext cx="360040" cy="423664"/>
            </a:xfrm>
            <a:prstGeom prst="sun">
              <a:avLst/>
            </a:prstGeom>
            <a:solidFill>
              <a:srgbClr val="FFC000"/>
            </a:solidFill>
            <a:ln>
              <a:noFill/>
            </a:ln>
            <a:effectLst/>
            <a:ex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0" name="Textfeld 39"/>
          <p:cNvSpPr txBox="1"/>
          <p:nvPr/>
        </p:nvSpPr>
        <p:spPr>
          <a:xfrm>
            <a:off x="6039436" y="1241824"/>
            <a:ext cx="831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</a:t>
            </a:r>
            <a:endParaRPr lang="en-US" dirty="0"/>
          </a:p>
        </p:txBody>
      </p:sp>
      <p:sp>
        <p:nvSpPr>
          <p:cNvPr id="41" name="Titel 1"/>
          <p:cNvSpPr txBox="1">
            <a:spLocks/>
          </p:cNvSpPr>
          <p:nvPr/>
        </p:nvSpPr>
        <p:spPr>
          <a:xfrm>
            <a:off x="422565" y="259790"/>
            <a:ext cx="6242342" cy="787557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>Midterm research </a:t>
            </a:r>
            <a:r>
              <a:rPr lang="en-US" dirty="0" err="1" smtClean="0"/>
              <a:t>progam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solidFill>
                  <a:schemeClr val="accent1"/>
                </a:solidFill>
              </a:rPr>
              <a:t>Ion Facilities at GSI </a:t>
            </a:r>
            <a:r>
              <a:rPr lang="en-US" dirty="0" smtClean="0">
                <a:solidFill>
                  <a:schemeClr val="accent1"/>
                </a:solidFill>
              </a:rPr>
              <a:t>used </a:t>
            </a:r>
            <a:r>
              <a:rPr lang="en-US" dirty="0">
                <a:solidFill>
                  <a:schemeClr val="accent1"/>
                </a:solidFill>
              </a:rPr>
              <a:t>by APPA </a:t>
            </a:r>
          </a:p>
        </p:txBody>
      </p:sp>
      <p:sp>
        <p:nvSpPr>
          <p:cNvPr id="42" name="Text Box 388"/>
          <p:cNvSpPr txBox="1">
            <a:spLocks noChangeArrowheads="1"/>
          </p:cNvSpPr>
          <p:nvPr/>
        </p:nvSpPr>
        <p:spPr bwMode="auto">
          <a:xfrm>
            <a:off x="7083731" y="1202055"/>
            <a:ext cx="21605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400" b="1" dirty="0" smtClean="0"/>
              <a:t>PRIOR at HHT</a:t>
            </a:r>
            <a:endParaRPr lang="en-US" altLang="en-US" sz="1400" b="1" dirty="0"/>
          </a:p>
        </p:txBody>
      </p:sp>
      <p:grpSp>
        <p:nvGrpSpPr>
          <p:cNvPr id="53" name="Gruppieren 52"/>
          <p:cNvGrpSpPr/>
          <p:nvPr/>
        </p:nvGrpSpPr>
        <p:grpSpPr>
          <a:xfrm>
            <a:off x="7077623" y="1426490"/>
            <a:ext cx="369525" cy="423664"/>
            <a:chOff x="126554" y="4418081"/>
            <a:chExt cx="369525" cy="423664"/>
          </a:xfrm>
        </p:grpSpPr>
        <p:sp>
          <p:nvSpPr>
            <p:cNvPr id="54" name="Rechteck 53"/>
            <p:cNvSpPr/>
            <p:nvPr/>
          </p:nvSpPr>
          <p:spPr bwMode="auto">
            <a:xfrm>
              <a:off x="136079" y="4427606"/>
              <a:ext cx="360000" cy="379071"/>
            </a:xfrm>
            <a:prstGeom prst="rect">
              <a:avLst/>
            </a:prstGeom>
            <a:solidFill>
              <a:schemeClr val="bg1"/>
            </a:solidFill>
            <a:ln w="12573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Sonne 54"/>
            <p:cNvSpPr/>
            <p:nvPr/>
          </p:nvSpPr>
          <p:spPr bwMode="auto">
            <a:xfrm>
              <a:off x="126554" y="4418081"/>
              <a:ext cx="360040" cy="423664"/>
            </a:xfrm>
            <a:prstGeom prst="sun">
              <a:avLst/>
            </a:prstGeom>
            <a:solidFill>
              <a:srgbClr val="FFC000"/>
            </a:solidFill>
            <a:ln>
              <a:noFill/>
            </a:ln>
            <a:effectLst/>
            <a:ex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661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7" grpId="0"/>
      <p:bldP spid="19" grpId="0"/>
      <p:bldP spid="5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91" y="1230698"/>
            <a:ext cx="8402392" cy="5417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534297" y="5632312"/>
            <a:ext cx="23407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>
                <a:solidFill>
                  <a:schemeClr val="bg1"/>
                </a:solidFill>
              </a:rPr>
              <a:t>Commissioning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expected</a:t>
            </a:r>
            <a:endParaRPr lang="de-DE" sz="2000" dirty="0" smtClean="0">
              <a:solidFill>
                <a:schemeClr val="bg1"/>
              </a:solidFill>
            </a:endParaRPr>
          </a:p>
          <a:p>
            <a:r>
              <a:rPr lang="de-DE" sz="2000" dirty="0" smtClean="0">
                <a:solidFill>
                  <a:schemeClr val="bg1"/>
                </a:solidFill>
              </a:rPr>
              <a:t>for 2016 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22565" y="259790"/>
            <a:ext cx="6242342" cy="787557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>Midterm research program</a:t>
            </a:r>
            <a:br>
              <a:rPr lang="en-US" dirty="0" smtClean="0"/>
            </a:br>
            <a:r>
              <a:rPr lang="en-US" dirty="0" smtClean="0">
                <a:solidFill>
                  <a:schemeClr val="tx2"/>
                </a:solidFill>
              </a:rPr>
              <a:t>SPARC/APPA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257509" y="4414476"/>
            <a:ext cx="4849070" cy="2166525"/>
            <a:chOff x="9325728" y="821889"/>
            <a:chExt cx="4849070" cy="2166525"/>
          </a:xfrm>
        </p:grpSpPr>
        <p:sp>
          <p:nvSpPr>
            <p:cNvPr id="9" name="Abgerundetes Rechteck 8"/>
            <p:cNvSpPr>
              <a:spLocks noChangeArrowheads="1"/>
            </p:cNvSpPr>
            <p:nvPr/>
          </p:nvSpPr>
          <p:spPr bwMode="auto">
            <a:xfrm>
              <a:off x="9385555" y="922147"/>
              <a:ext cx="4342587" cy="2037580"/>
            </a:xfrm>
            <a:prstGeom prst="roundRect">
              <a:avLst>
                <a:gd name="adj" fmla="val 9713"/>
              </a:avLst>
            </a:prstGeom>
            <a:solidFill>
              <a:schemeClr val="bg1">
                <a:alpha val="8509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0" name="Textfeld 9"/>
            <p:cNvSpPr txBox="1">
              <a:spLocks noChangeArrowheads="1"/>
            </p:cNvSpPr>
            <p:nvPr/>
          </p:nvSpPr>
          <p:spPr bwMode="auto">
            <a:xfrm>
              <a:off x="9325728" y="821889"/>
              <a:ext cx="207037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de-DE" altLang="en-US" sz="3200" dirty="0">
                  <a:latin typeface="+mn-lt"/>
                </a:rPr>
                <a:t>CRYRING</a:t>
              </a:r>
            </a:p>
          </p:txBody>
        </p:sp>
        <p:sp>
          <p:nvSpPr>
            <p:cNvPr id="11" name="Textfeld 10"/>
            <p:cNvSpPr txBox="1">
              <a:spLocks noChangeArrowheads="1"/>
            </p:cNvSpPr>
            <p:nvPr/>
          </p:nvSpPr>
          <p:spPr bwMode="auto">
            <a:xfrm>
              <a:off x="9350385" y="1234088"/>
              <a:ext cx="4824413" cy="1754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de-DE" altLang="en-US" sz="1800" dirty="0" smtClean="0">
                  <a:latin typeface="Calibri" pitchFamily="34" charset="0"/>
                </a:rPr>
                <a:t>Ions at highest </a:t>
              </a:r>
              <a:r>
                <a:rPr lang="de-DE" altLang="en-US" sz="1800" dirty="0" err="1" smtClean="0">
                  <a:latin typeface="Calibri" pitchFamily="34" charset="0"/>
                </a:rPr>
                <a:t>charge</a:t>
              </a:r>
              <a:r>
                <a:rPr lang="de-DE" altLang="en-US" sz="1800" dirty="0" smtClean="0">
                  <a:latin typeface="Calibri" pitchFamily="34" charset="0"/>
                </a:rPr>
                <a:t> </a:t>
              </a:r>
              <a:r>
                <a:rPr lang="de-DE" altLang="en-US" sz="1800" dirty="0" err="1" smtClean="0">
                  <a:latin typeface="Calibri" pitchFamily="34" charset="0"/>
                </a:rPr>
                <a:t>states</a:t>
              </a:r>
              <a:r>
                <a:rPr lang="de-DE" altLang="en-US" sz="1800" dirty="0" smtClean="0">
                  <a:latin typeface="Calibri" pitchFamily="34" charset="0"/>
                </a:rPr>
                <a:t> but </a:t>
              </a:r>
              <a:r>
                <a:rPr lang="de-DE" altLang="en-US" sz="1800" dirty="0" err="1" smtClean="0">
                  <a:latin typeface="Calibri" pitchFamily="34" charset="0"/>
                </a:rPr>
                <a:t>low</a:t>
              </a:r>
              <a:r>
                <a:rPr lang="de-DE" altLang="en-US" sz="1800" dirty="0" smtClean="0">
                  <a:latin typeface="Calibri" pitchFamily="34" charset="0"/>
                </a:rPr>
                <a:t> </a:t>
              </a:r>
              <a:r>
                <a:rPr lang="de-DE" altLang="en-US" sz="1800" dirty="0" err="1" smtClean="0">
                  <a:latin typeface="Calibri" pitchFamily="34" charset="0"/>
                </a:rPr>
                <a:t>energies</a:t>
              </a:r>
              <a:endParaRPr lang="en-US" altLang="en-US" sz="1800" dirty="0" smtClean="0">
                <a:latin typeface="Calibri" pitchFamily="34" charset="0"/>
              </a:endParaRPr>
            </a:p>
            <a:p>
              <a:r>
                <a:rPr lang="en-US" altLang="en-US" sz="1800" dirty="0" smtClean="0">
                  <a:latin typeface="Calibri" pitchFamily="34" charset="0"/>
                </a:rPr>
                <a:t>first </a:t>
              </a:r>
              <a:r>
                <a:rPr lang="en-US" altLang="en-US" sz="1800" dirty="0">
                  <a:latin typeface="Calibri" pitchFamily="34" charset="0"/>
                </a:rPr>
                <a:t>beam (expected)............	2016</a:t>
              </a:r>
            </a:p>
            <a:p>
              <a:r>
                <a:rPr lang="en-US" altLang="en-US" sz="1800" dirty="0">
                  <a:latin typeface="Calibri" pitchFamily="34" charset="0"/>
                </a:rPr>
                <a:t>circumference …………………….	54 m</a:t>
              </a:r>
            </a:p>
            <a:p>
              <a:r>
                <a:rPr lang="en-US" altLang="en-US" sz="1800" dirty="0" smtClean="0">
                  <a:latin typeface="Calibri" pitchFamily="34" charset="0"/>
                </a:rPr>
                <a:t>max  energy…….………………….</a:t>
              </a:r>
              <a:r>
                <a:rPr lang="en-US" altLang="en-US" sz="1800" dirty="0">
                  <a:latin typeface="Calibri" pitchFamily="34" charset="0"/>
                </a:rPr>
                <a:t>	</a:t>
              </a:r>
              <a:r>
                <a:rPr lang="en-US" altLang="en-US" sz="1800" dirty="0" smtClean="0">
                  <a:latin typeface="Calibri" pitchFamily="34" charset="0"/>
                </a:rPr>
                <a:t>15 MeV/u</a:t>
              </a:r>
            </a:p>
            <a:p>
              <a:r>
                <a:rPr lang="en-US" altLang="en-US" sz="1800" dirty="0">
                  <a:latin typeface="Calibri" pitchFamily="34" charset="0"/>
                </a:rPr>
                <a:t>m</a:t>
              </a:r>
              <a:r>
                <a:rPr lang="en-US" altLang="en-US" sz="1800" dirty="0" smtClean="0">
                  <a:latin typeface="Calibri" pitchFamily="34" charset="0"/>
                </a:rPr>
                <a:t>in</a:t>
              </a:r>
              <a:r>
                <a:rPr lang="en-US" altLang="en-US" sz="1800" baseline="-25000" dirty="0" smtClean="0">
                  <a:latin typeface="Calibri" pitchFamily="34" charset="0"/>
                </a:rPr>
                <a:t> </a:t>
              </a:r>
              <a:r>
                <a:rPr lang="en-US" altLang="en-US" sz="1800" dirty="0" smtClean="0">
                  <a:latin typeface="Calibri" pitchFamily="34" charset="0"/>
                </a:rPr>
                <a:t>energy…………………………..300 </a:t>
              </a:r>
              <a:r>
                <a:rPr lang="en-US" altLang="en-US" sz="1800" dirty="0" err="1" smtClean="0">
                  <a:latin typeface="Calibri" pitchFamily="34" charset="0"/>
                </a:rPr>
                <a:t>keV</a:t>
              </a:r>
              <a:r>
                <a:rPr lang="en-US" altLang="en-US" sz="1800" dirty="0" smtClean="0">
                  <a:latin typeface="Calibri" pitchFamily="34" charset="0"/>
                </a:rPr>
                <a:t>/u</a:t>
              </a:r>
            </a:p>
            <a:p>
              <a:r>
                <a:rPr lang="en-US" altLang="en-US" sz="1800" dirty="0" smtClean="0">
                  <a:latin typeface="Calibri" pitchFamily="34" charset="0"/>
                </a:rPr>
                <a:t> </a:t>
              </a:r>
              <a:r>
                <a:rPr lang="en-US" altLang="en-US" sz="1800" dirty="0" err="1" smtClean="0">
                  <a:latin typeface="Calibri" pitchFamily="34" charset="0"/>
                </a:rPr>
                <a:t>swedish</a:t>
              </a:r>
              <a:r>
                <a:rPr lang="en-US" altLang="en-US" sz="1800" dirty="0" smtClean="0">
                  <a:latin typeface="Calibri" pitchFamily="34" charset="0"/>
                </a:rPr>
                <a:t> </a:t>
              </a:r>
              <a:r>
                <a:rPr lang="en-US" altLang="en-US" sz="1800" dirty="0">
                  <a:latin typeface="Calibri" pitchFamily="34" charset="0"/>
                </a:rPr>
                <a:t>in-kind </a:t>
              </a:r>
              <a:r>
                <a:rPr lang="en-US" altLang="en-US" sz="1800" dirty="0" smtClean="0">
                  <a:latin typeface="Calibri" pitchFamily="34" charset="0"/>
                </a:rPr>
                <a:t>contribution to FAIR</a:t>
              </a:r>
              <a:endParaRPr lang="en-US" altLang="en-US" sz="1800" dirty="0">
                <a:latin typeface="Calibri" pitchFamily="34" charset="0"/>
              </a:endParaRPr>
            </a:p>
          </p:txBody>
        </p:sp>
      </p:grpSp>
      <p:sp>
        <p:nvSpPr>
          <p:cNvPr id="13" name="Abgerundetes Rechteck 12"/>
          <p:cNvSpPr>
            <a:spLocks noChangeArrowheads="1"/>
          </p:cNvSpPr>
          <p:nvPr/>
        </p:nvSpPr>
        <p:spPr bwMode="auto">
          <a:xfrm>
            <a:off x="3861246" y="1325121"/>
            <a:ext cx="4816579" cy="1631216"/>
          </a:xfrm>
          <a:prstGeom prst="roundRect">
            <a:avLst>
              <a:gd name="adj" fmla="val 9713"/>
            </a:avLst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3861245" y="1325121"/>
            <a:ext cx="53543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 Narrow" panose="020B0606020202030204" pitchFamily="34" charset="0"/>
              </a:rPr>
              <a:t>Novel  science opportunities at CRYRING in combination with ESR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 Narrow" panose="020B0606020202030204" pitchFamily="34" charset="0"/>
              </a:rPr>
              <a:t>Exploiting novel  FAIR detector </a:t>
            </a:r>
            <a:r>
              <a:rPr lang="en-US" sz="2000" dirty="0">
                <a:latin typeface="Arial Narrow" panose="020B0606020202030204" pitchFamily="34" charset="0"/>
              </a:rPr>
              <a:t>systems </a:t>
            </a:r>
            <a:r>
              <a:rPr lang="en-US" sz="2000" dirty="0" smtClean="0">
                <a:latin typeface="Arial Narrow" panose="020B0606020202030204" pitchFamily="34" charset="0"/>
              </a:rPr>
              <a:t>already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 Narrow" panose="020B0606020202030204" pitchFamily="34" charset="0"/>
              </a:rPr>
              <a:t>Test bench for FAIR controls </a:t>
            </a:r>
            <a:endParaRPr lang="en-US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08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 smtClean="0"/>
              <a:t>Thomas Stöhlker</a:t>
            </a:r>
            <a:endParaRPr lang="de-DE" alt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 smtClean="0"/>
              <a:t>05.12.2015</a:t>
            </a:r>
            <a:endParaRPr lang="de-DE" alt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AFF103E3-8FCF-465D-8C87-42F944357956}" type="slidenum">
              <a:rPr lang="de-DE" altLang="en-US" smtClean="0"/>
              <a:pPr>
                <a:defRPr/>
              </a:pPr>
              <a:t>7</a:t>
            </a:fld>
            <a:endParaRPr lang="de-DE" altLang="en-US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839" y="1075853"/>
            <a:ext cx="6335383" cy="4391897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7532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300" b="1" dirty="0"/>
              <a:t>Midterm research </a:t>
            </a:r>
            <a:r>
              <a:rPr lang="en-US" sz="2300" b="1" dirty="0" smtClean="0"/>
              <a:t>program</a:t>
            </a:r>
            <a:r>
              <a:rPr lang="en-US" sz="2300" b="1" dirty="0"/>
              <a:t/>
            </a:r>
            <a:br>
              <a:rPr lang="en-US" sz="2300" b="1" dirty="0"/>
            </a:br>
            <a:r>
              <a:rPr lang="en-US" sz="2300" b="1" dirty="0" smtClean="0">
                <a:solidFill>
                  <a:schemeClr val="accent1"/>
                </a:solidFill>
              </a:rPr>
              <a:t>APPA </a:t>
            </a:r>
            <a:endParaRPr lang="en-US" sz="2300" b="1" dirty="0"/>
          </a:p>
        </p:txBody>
      </p:sp>
      <p:sp>
        <p:nvSpPr>
          <p:cNvPr id="8" name="Rechteck 7"/>
          <p:cNvSpPr/>
          <p:nvPr/>
        </p:nvSpPr>
        <p:spPr>
          <a:xfrm>
            <a:off x="0" y="5637281"/>
            <a:ext cx="9144000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Arial Narrow" panose="020B0606020202030204" pitchFamily="34" charset="0"/>
                <a:cs typeface="Arial" panose="020B0604020202020204" pitchFamily="34" charset="0"/>
              </a:rPr>
              <a:t>Rapid technological advances </a:t>
            </a: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in fields like laser, optics, x-ray detectors, and biomedical application implies </a:t>
            </a:r>
            <a:r>
              <a:rPr lang="en-US" b="1" dirty="0">
                <a:latin typeface="Arial Narrow" panose="020B0606020202030204" pitchFamily="34" charset="0"/>
                <a:cs typeface="Arial" panose="020B0604020202020204" pitchFamily="34" charset="0"/>
              </a:rPr>
              <a:t>a permanent scrutiny </a:t>
            </a: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and update of the experimental methods and setups proposed by APPA. </a:t>
            </a:r>
            <a:endParaRPr lang="en-US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 Narrow" panose="020B0606020202030204" pitchFamily="34" charset="0"/>
                <a:cs typeface="Arial" panose="020B0604020202020204" pitchFamily="34" charset="0"/>
                <a:sym typeface="Symbol"/>
              </a:rPr>
              <a:t>   </a:t>
            </a:r>
            <a:r>
              <a:rPr lang="en-US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beam times at GSI and external facilities are of utmost importance</a:t>
            </a:r>
            <a:endParaRPr lang="en-US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57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Midterm research program</a:t>
            </a:r>
            <a:br>
              <a:rPr lang="en-US" dirty="0" smtClean="0"/>
            </a:br>
            <a:r>
              <a:rPr lang="en-US" dirty="0" smtClean="0">
                <a:solidFill>
                  <a:schemeClr val="accent1"/>
                </a:solidFill>
              </a:rPr>
              <a:t>NUSTAR</a:t>
            </a:r>
            <a:r>
              <a:rPr lang="en-US" dirty="0" smtClean="0"/>
              <a:t> tasks and goals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 smtClean="0"/>
              <a:t>05.12.2015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Thomas Stöhlker</a:t>
            </a:r>
            <a:endParaRPr lang="de-DE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87338" y="1282998"/>
            <a:ext cx="8856662" cy="42672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1. Setup of NUSTAR-facilities at GSI/FAIR</a:t>
            </a:r>
          </a:p>
          <a:p>
            <a:pPr marL="0" indent="0">
              <a:buNone/>
            </a:pPr>
            <a:r>
              <a:rPr lang="en-US" sz="2000" dirty="0" smtClean="0"/>
              <a:t>2. Research program (at GSI/FAIR and elsewhere)</a:t>
            </a:r>
          </a:p>
          <a:p>
            <a:pPr marL="0" indent="0">
              <a:buNone/>
            </a:pPr>
            <a:r>
              <a:rPr lang="en-US" sz="2000" dirty="0" smtClean="0"/>
              <a:t>3. User operation for experiments and FAIR-R&amp;D:</a:t>
            </a:r>
          </a:p>
          <a:p>
            <a:pPr marL="0" indent="0">
              <a:buNone/>
            </a:pPr>
            <a:r>
              <a:rPr lang="en-US" sz="2000" dirty="0" smtClean="0"/>
              <a:t>	</a:t>
            </a:r>
            <a:r>
              <a:rPr lang="en-US" sz="2000" u="sng" dirty="0" smtClean="0"/>
              <a:t>UNILAC:</a:t>
            </a:r>
            <a:r>
              <a:rPr lang="en-US" sz="2000" dirty="0" smtClean="0"/>
              <a:t> SHIP/SHIPTRAP, TASCA/ARTESIA</a:t>
            </a:r>
          </a:p>
          <a:p>
            <a:pPr marL="0" indent="0">
              <a:buNone/>
            </a:pPr>
            <a:r>
              <a:rPr lang="en-US" sz="2000" dirty="0" smtClean="0"/>
              <a:t>	</a:t>
            </a:r>
            <a:r>
              <a:rPr lang="en-US" sz="2000" u="sng" dirty="0" smtClean="0"/>
              <a:t>SIS-18:</a:t>
            </a:r>
            <a:r>
              <a:rPr lang="en-US" sz="2000" dirty="0" smtClean="0"/>
              <a:t> FRS, </a:t>
            </a:r>
            <a:r>
              <a:rPr lang="en-US" sz="2000" dirty="0" smtClean="0">
                <a:solidFill>
                  <a:schemeClr val="accent1"/>
                </a:solidFill>
              </a:rPr>
              <a:t>ESR-</a:t>
            </a:r>
            <a:r>
              <a:rPr lang="en-US" sz="2000" dirty="0" err="1" smtClean="0">
                <a:solidFill>
                  <a:schemeClr val="accent1"/>
                </a:solidFill>
              </a:rPr>
              <a:t>Cryring</a:t>
            </a:r>
            <a:r>
              <a:rPr lang="en-US" sz="2000" dirty="0" smtClean="0">
                <a:solidFill>
                  <a:schemeClr val="accent1"/>
                </a:solidFill>
              </a:rPr>
              <a:t>, Cave C, gamma spectroscopy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u="sng" dirty="0" smtClean="0"/>
              <a:t>SIS-18/100:</a:t>
            </a:r>
            <a:r>
              <a:rPr lang="en-US" sz="2000" dirty="0" smtClean="0"/>
              <a:t> preparation for Super-FRS</a:t>
            </a:r>
            <a:endParaRPr lang="en-US" sz="2000" dirty="0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54297"/>
            <a:ext cx="4190999" cy="274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4282"/>
            <a:ext cx="4495801" cy="290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904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0" y="0"/>
            <a:ext cx="781236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de-CH" sz="2000" b="1" kern="0" smtClean="0">
                <a:solidFill>
                  <a:prstClr val="black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Superheavy Elements: Midterm Program (physics)</a:t>
            </a:r>
            <a:endParaRPr lang="en-US" sz="2400" b="1" kern="0" smtClean="0">
              <a:solidFill>
                <a:prstClr val="black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1170" name="Picture 2"/>
          <p:cNvPicPr>
            <a:picLocks noChangeAspect="1" noChangeArrowheads="1"/>
          </p:cNvPicPr>
          <p:nvPr/>
        </p:nvPicPr>
        <p:blipFill>
          <a:blip r:embed="rId3" cstate="print"/>
          <a:srcRect l="11699" t="15478" r="11474" b="11519"/>
          <a:stretch>
            <a:fillRect/>
          </a:stretch>
        </p:blipFill>
        <p:spPr bwMode="auto">
          <a:xfrm>
            <a:off x="370494" y="1338785"/>
            <a:ext cx="8430759" cy="5006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9" name="Text Box 618"/>
          <p:cNvSpPr txBox="1">
            <a:spLocks noChangeArrowheads="1"/>
          </p:cNvSpPr>
          <p:nvPr/>
        </p:nvSpPr>
        <p:spPr bwMode="auto">
          <a:xfrm>
            <a:off x="-95250" y="5568467"/>
            <a:ext cx="701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de-CH" sz="1800">
                <a:solidFill>
                  <a:srgbClr val="FF0000"/>
                </a:solidFill>
                <a:latin typeface="Arial"/>
                <a:ea typeface="ＭＳ Ｐゴシック" pitchFamily="80" charset="-128"/>
                <a:cs typeface="Arial" charset="0"/>
              </a:rPr>
              <a:t>100</a:t>
            </a:r>
            <a:endParaRPr lang="en-US" sz="1800">
              <a:solidFill>
                <a:srgbClr val="FF0000"/>
              </a:solidFill>
              <a:latin typeface="Arial"/>
              <a:ea typeface="ＭＳ Ｐゴシック" pitchFamily="80" charset="-128"/>
              <a:cs typeface="Arial" charset="0"/>
            </a:endParaRPr>
          </a:p>
        </p:txBody>
      </p:sp>
      <p:sp>
        <p:nvSpPr>
          <p:cNvPr id="624" name="Text Box 623"/>
          <p:cNvSpPr txBox="1">
            <a:spLocks noChangeArrowheads="1"/>
          </p:cNvSpPr>
          <p:nvPr/>
        </p:nvSpPr>
        <p:spPr bwMode="auto">
          <a:xfrm>
            <a:off x="-95250" y="4122254"/>
            <a:ext cx="701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de-CH" sz="1800">
                <a:solidFill>
                  <a:srgbClr val="FF0000"/>
                </a:solidFill>
                <a:latin typeface="Arial"/>
                <a:ea typeface="ＭＳ Ｐゴシック" pitchFamily="80" charset="-128"/>
                <a:cs typeface="Arial" charset="0"/>
              </a:rPr>
              <a:t>108</a:t>
            </a:r>
            <a:endParaRPr lang="en-US" sz="1800">
              <a:solidFill>
                <a:srgbClr val="FF0000"/>
              </a:solidFill>
              <a:latin typeface="Arial"/>
              <a:ea typeface="ＭＳ Ｐゴシック" pitchFamily="80" charset="-128"/>
              <a:cs typeface="Arial" charset="0"/>
            </a:endParaRPr>
          </a:p>
        </p:txBody>
      </p:sp>
      <p:sp>
        <p:nvSpPr>
          <p:cNvPr id="622" name="Text Box 621"/>
          <p:cNvSpPr txBox="1">
            <a:spLocks noChangeArrowheads="1"/>
          </p:cNvSpPr>
          <p:nvPr/>
        </p:nvSpPr>
        <p:spPr bwMode="auto">
          <a:xfrm>
            <a:off x="3379788" y="6298804"/>
            <a:ext cx="631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CH" sz="1800">
                <a:solidFill>
                  <a:srgbClr val="FF0000"/>
                </a:solidFill>
                <a:latin typeface="Arial"/>
                <a:ea typeface="ＭＳ Ｐゴシック" pitchFamily="80" charset="-128"/>
                <a:cs typeface="Arial" charset="0"/>
              </a:rPr>
              <a:t>162</a:t>
            </a:r>
            <a:endParaRPr lang="en-US" sz="1800">
              <a:solidFill>
                <a:srgbClr val="FF0000"/>
              </a:solidFill>
              <a:latin typeface="Arial"/>
              <a:ea typeface="ＭＳ Ｐゴシック" pitchFamily="80" charset="-128"/>
              <a:cs typeface="Arial" charset="0"/>
            </a:endParaRPr>
          </a:p>
        </p:txBody>
      </p:sp>
      <p:sp>
        <p:nvSpPr>
          <p:cNvPr id="625" name="Text Box 624"/>
          <p:cNvSpPr txBox="1">
            <a:spLocks noChangeArrowheads="1"/>
          </p:cNvSpPr>
          <p:nvPr/>
        </p:nvSpPr>
        <p:spPr bwMode="auto">
          <a:xfrm>
            <a:off x="1559212" y="6298804"/>
            <a:ext cx="631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CH" sz="1800">
                <a:solidFill>
                  <a:srgbClr val="FF0000"/>
                </a:solidFill>
                <a:latin typeface="Arial"/>
                <a:ea typeface="ＭＳ Ｐゴシック" pitchFamily="80" charset="-128"/>
                <a:cs typeface="Arial" charset="0"/>
              </a:rPr>
              <a:t>152</a:t>
            </a:r>
            <a:endParaRPr lang="en-US" sz="1800">
              <a:solidFill>
                <a:srgbClr val="FF0000"/>
              </a:solidFill>
              <a:latin typeface="Arial"/>
              <a:ea typeface="ＭＳ Ｐゴシック" pitchFamily="80" charset="-128"/>
              <a:cs typeface="Arial" charset="0"/>
            </a:endParaRPr>
          </a:p>
        </p:txBody>
      </p:sp>
      <p:sp>
        <p:nvSpPr>
          <p:cNvPr id="620" name="Text Box 619"/>
          <p:cNvSpPr txBox="1">
            <a:spLocks noChangeArrowheads="1"/>
          </p:cNvSpPr>
          <p:nvPr/>
        </p:nvSpPr>
        <p:spPr bwMode="auto">
          <a:xfrm>
            <a:off x="1676400" y="1968017"/>
            <a:ext cx="7794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de-CH" sz="1800">
                <a:solidFill>
                  <a:srgbClr val="FF0000"/>
                </a:solidFill>
                <a:latin typeface="Arial"/>
                <a:ea typeface="ＭＳ Ｐゴシック" pitchFamily="80" charset="-128"/>
                <a:cs typeface="Arial" charset="0"/>
              </a:rPr>
              <a:t>120</a:t>
            </a:r>
            <a:endParaRPr lang="en-US" sz="1800">
              <a:solidFill>
                <a:srgbClr val="FF0000"/>
              </a:solidFill>
              <a:latin typeface="Arial"/>
              <a:ea typeface="ＭＳ Ｐゴシック" pitchFamily="80" charset="-128"/>
              <a:cs typeface="Arial" charset="0"/>
            </a:endParaRPr>
          </a:p>
        </p:txBody>
      </p:sp>
      <p:sp>
        <p:nvSpPr>
          <p:cNvPr id="621" name="Text Box 620"/>
          <p:cNvSpPr txBox="1">
            <a:spLocks noChangeArrowheads="1"/>
          </p:cNvSpPr>
          <p:nvPr/>
        </p:nvSpPr>
        <p:spPr bwMode="auto">
          <a:xfrm>
            <a:off x="636588" y="3047517"/>
            <a:ext cx="8334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de-CH" sz="1800">
                <a:solidFill>
                  <a:srgbClr val="FF0000"/>
                </a:solidFill>
                <a:latin typeface="Arial"/>
                <a:ea typeface="ＭＳ Ｐゴシック" pitchFamily="80" charset="-128"/>
                <a:cs typeface="Arial" charset="0"/>
              </a:rPr>
              <a:t>114</a:t>
            </a:r>
            <a:endParaRPr lang="en-US" sz="1800">
              <a:solidFill>
                <a:srgbClr val="FF0000"/>
              </a:solidFill>
              <a:latin typeface="Arial"/>
              <a:ea typeface="ＭＳ Ｐゴシック" pitchFamily="80" charset="-128"/>
              <a:cs typeface="Arial" charset="0"/>
            </a:endParaRPr>
          </a:p>
        </p:txBody>
      </p:sp>
      <p:sp>
        <p:nvSpPr>
          <p:cNvPr id="623" name="Text Box 622"/>
          <p:cNvSpPr txBox="1">
            <a:spLocks noChangeArrowheads="1"/>
          </p:cNvSpPr>
          <p:nvPr/>
        </p:nvSpPr>
        <p:spPr bwMode="auto">
          <a:xfrm>
            <a:off x="7251700" y="5112854"/>
            <a:ext cx="738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CH" sz="1800">
                <a:solidFill>
                  <a:srgbClr val="FF0000"/>
                </a:solidFill>
                <a:latin typeface="Arial"/>
                <a:ea typeface="ＭＳ Ｐゴシック" pitchFamily="80" charset="-128"/>
                <a:cs typeface="Arial" charset="0"/>
              </a:rPr>
              <a:t>  184</a:t>
            </a:r>
            <a:endParaRPr lang="en-US" sz="1800">
              <a:solidFill>
                <a:srgbClr val="FF0000"/>
              </a:solidFill>
              <a:latin typeface="Arial"/>
              <a:ea typeface="ＭＳ Ｐゴシック" pitchFamily="80" charset="-128"/>
              <a:cs typeface="Arial" charset="0"/>
            </a:endParaRPr>
          </a:p>
        </p:txBody>
      </p:sp>
      <p:sp>
        <p:nvSpPr>
          <p:cNvPr id="722" name="AutoShape 732"/>
          <p:cNvSpPr>
            <a:spLocks noChangeArrowheads="1"/>
          </p:cNvSpPr>
          <p:nvPr/>
        </p:nvSpPr>
        <p:spPr bwMode="auto">
          <a:xfrm>
            <a:off x="6557963" y="6128854"/>
            <a:ext cx="757237" cy="252413"/>
          </a:xfrm>
          <a:prstGeom prst="rightArrow">
            <a:avLst>
              <a:gd name="adj1" fmla="val 32074"/>
              <a:gd name="adj2" fmla="val 97486"/>
            </a:avLst>
          </a:prstGeom>
          <a:solidFill>
            <a:srgbClr val="CCFFFF">
              <a:alpha val="60001"/>
            </a:srgbClr>
          </a:solidFill>
          <a:ln w="25400" algn="ctr">
            <a:solidFill>
              <a:srgbClr val="0066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2000" b="0">
              <a:latin typeface="Arial"/>
              <a:ea typeface="+mn-ea"/>
              <a:cs typeface="Arial" charset="0"/>
            </a:endParaRPr>
          </a:p>
        </p:txBody>
      </p:sp>
      <p:sp>
        <p:nvSpPr>
          <p:cNvPr id="723" name="Text Box 733"/>
          <p:cNvSpPr txBox="1">
            <a:spLocks noChangeArrowheads="1"/>
          </p:cNvSpPr>
          <p:nvPr/>
        </p:nvSpPr>
        <p:spPr bwMode="auto">
          <a:xfrm>
            <a:off x="7326313" y="5992329"/>
            <a:ext cx="395287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CH" sz="2800">
                <a:latin typeface="Arial"/>
                <a:ea typeface="ＭＳ Ｐゴシック" pitchFamily="80" charset="-128"/>
                <a:cs typeface="Arial" charset="0"/>
              </a:rPr>
              <a:t>N</a:t>
            </a:r>
            <a:endParaRPr lang="en-US" sz="2800">
              <a:latin typeface="Arial"/>
              <a:ea typeface="ＭＳ Ｐゴシック" pitchFamily="80" charset="-128"/>
              <a:cs typeface="Arial" charset="0"/>
            </a:endParaRPr>
          </a:p>
        </p:txBody>
      </p:sp>
      <p:sp>
        <p:nvSpPr>
          <p:cNvPr id="724" name="AutoShape 734"/>
          <p:cNvSpPr>
            <a:spLocks noChangeArrowheads="1"/>
          </p:cNvSpPr>
          <p:nvPr/>
        </p:nvSpPr>
        <p:spPr bwMode="auto">
          <a:xfrm rot="-5400000">
            <a:off x="66675" y="3172930"/>
            <a:ext cx="757237" cy="252412"/>
          </a:xfrm>
          <a:prstGeom prst="rightArrow">
            <a:avLst>
              <a:gd name="adj1" fmla="val 32074"/>
              <a:gd name="adj2" fmla="val 97486"/>
            </a:avLst>
          </a:prstGeom>
          <a:solidFill>
            <a:srgbClr val="CCFFFF">
              <a:alpha val="60001"/>
            </a:srgbClr>
          </a:solidFill>
          <a:ln w="25400" algn="ctr">
            <a:solidFill>
              <a:srgbClr val="0066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2000" b="0">
              <a:latin typeface="Arial"/>
              <a:ea typeface="+mn-ea"/>
              <a:cs typeface="Arial" charset="0"/>
            </a:endParaRPr>
          </a:p>
        </p:txBody>
      </p:sp>
      <p:sp>
        <p:nvSpPr>
          <p:cNvPr id="725" name="Text Box 735"/>
          <p:cNvSpPr txBox="1">
            <a:spLocks noChangeArrowheads="1"/>
          </p:cNvSpPr>
          <p:nvPr/>
        </p:nvSpPr>
        <p:spPr bwMode="auto">
          <a:xfrm>
            <a:off x="242888" y="2388704"/>
            <a:ext cx="395287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CH" sz="2800">
                <a:latin typeface="Arial"/>
                <a:ea typeface="ＭＳ Ｐゴシック" pitchFamily="80" charset="-128"/>
                <a:cs typeface="Arial" charset="0"/>
              </a:rPr>
              <a:t>Z</a:t>
            </a:r>
            <a:endParaRPr lang="en-US" sz="2800">
              <a:latin typeface="Arial"/>
              <a:ea typeface="ＭＳ Ｐゴシック" pitchFamily="80" charset="-128"/>
              <a:cs typeface="Arial" charset="0"/>
            </a:endParaRPr>
          </a:p>
        </p:txBody>
      </p:sp>
      <p:grpSp>
        <p:nvGrpSpPr>
          <p:cNvPr id="2" name="Group 1197"/>
          <p:cNvGrpSpPr>
            <a:grpSpLocks/>
          </p:cNvGrpSpPr>
          <p:nvPr/>
        </p:nvGrpSpPr>
        <p:grpSpPr bwMode="auto">
          <a:xfrm>
            <a:off x="8343900" y="4760429"/>
            <a:ext cx="363538" cy="1454150"/>
            <a:chOff x="5322" y="2824"/>
            <a:chExt cx="229" cy="916"/>
          </a:xfrm>
        </p:grpSpPr>
        <p:sp>
          <p:nvSpPr>
            <p:cNvPr id="1154" name="Text Box 1198"/>
            <p:cNvSpPr txBox="1">
              <a:spLocks noChangeArrowheads="1"/>
            </p:cNvSpPr>
            <p:nvPr/>
          </p:nvSpPr>
          <p:spPr bwMode="auto">
            <a:xfrm>
              <a:off x="5322" y="3053"/>
              <a:ext cx="229" cy="229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spcBef>
                  <a:spcPct val="50000"/>
                </a:spcBef>
              </a:pPr>
              <a:r>
                <a:rPr lang="de-CH" sz="1600">
                  <a:solidFill>
                    <a:schemeClr val="tx1"/>
                  </a:solidFill>
                  <a:latin typeface="Symbol" pitchFamily="18" charset="2"/>
                  <a:ea typeface="ＭＳ Ｐゴシック" pitchFamily="80" charset="-128"/>
                  <a:cs typeface="Arial" charset="0"/>
                </a:rPr>
                <a:t>a</a:t>
              </a:r>
              <a:endParaRPr lang="en-US" sz="1600">
                <a:solidFill>
                  <a:schemeClr val="tx1"/>
                </a:solidFill>
                <a:latin typeface="Symbol" pitchFamily="18" charset="2"/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155" name="Text Box 1199"/>
            <p:cNvSpPr txBox="1">
              <a:spLocks noChangeArrowheads="1"/>
            </p:cNvSpPr>
            <p:nvPr/>
          </p:nvSpPr>
          <p:spPr bwMode="auto">
            <a:xfrm>
              <a:off x="5322" y="3282"/>
              <a:ext cx="229" cy="229"/>
            </a:xfrm>
            <a:prstGeom prst="rect">
              <a:avLst/>
            </a:prstGeom>
            <a:solidFill>
              <a:srgbClr val="FF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 algn="ctr">
                <a:spcBef>
                  <a:spcPct val="50000"/>
                </a:spcBef>
              </a:pPr>
              <a:r>
                <a:rPr lang="de-CH" sz="1200">
                  <a:solidFill>
                    <a:schemeClr val="tx1"/>
                  </a:solidFill>
                  <a:latin typeface="Symbol" pitchFamily="18" charset="2"/>
                  <a:ea typeface="ＭＳ Ｐゴシック" pitchFamily="80" charset="-128"/>
                  <a:cs typeface="Arial" charset="0"/>
                </a:rPr>
                <a:t>b</a:t>
              </a:r>
              <a:r>
                <a:rPr lang="de-CH" sz="1200" baseline="30000">
                  <a:solidFill>
                    <a:schemeClr val="tx1"/>
                  </a:solidFill>
                  <a:latin typeface="Arial"/>
                  <a:ea typeface="ＭＳ Ｐゴシック" pitchFamily="80" charset="-128"/>
                  <a:cs typeface="Arial" charset="0"/>
                </a:rPr>
                <a:t>+</a:t>
              </a:r>
              <a:r>
                <a:rPr lang="de-CH" sz="1200">
                  <a:solidFill>
                    <a:schemeClr val="tx1"/>
                  </a:solidFill>
                  <a:latin typeface="Arial"/>
                  <a:ea typeface="ＭＳ Ｐゴシック" pitchFamily="80" charset="-128"/>
                  <a:cs typeface="Arial" charset="0"/>
                </a:rPr>
                <a:t> EC</a:t>
              </a:r>
              <a:endParaRPr lang="en-US" sz="1200">
                <a:solidFill>
                  <a:schemeClr val="tx1"/>
                </a:solidFill>
                <a:latin typeface="Arial"/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156" name="Text Box 1200"/>
            <p:cNvSpPr txBox="1">
              <a:spLocks noChangeArrowheads="1"/>
            </p:cNvSpPr>
            <p:nvPr/>
          </p:nvSpPr>
          <p:spPr bwMode="auto">
            <a:xfrm>
              <a:off x="5322" y="2824"/>
              <a:ext cx="229" cy="229"/>
            </a:xfrm>
            <a:prstGeom prst="rect">
              <a:avLst/>
            </a:prstGeom>
            <a:solidFill>
              <a:srgbClr val="00FF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spcBef>
                  <a:spcPct val="50000"/>
                </a:spcBef>
              </a:pPr>
              <a:r>
                <a:rPr lang="de-CH" sz="1600">
                  <a:solidFill>
                    <a:schemeClr val="tx1"/>
                  </a:solidFill>
                  <a:latin typeface="Arial"/>
                  <a:ea typeface="ＭＳ Ｐゴシック" pitchFamily="80" charset="-128"/>
                  <a:cs typeface="Arial" charset="0"/>
                </a:rPr>
                <a:t>SF</a:t>
              </a:r>
              <a:endParaRPr lang="en-US" sz="1600">
                <a:solidFill>
                  <a:schemeClr val="tx1"/>
                </a:solidFill>
                <a:latin typeface="Arial"/>
                <a:ea typeface="ＭＳ Ｐゴシック" pitchFamily="80" charset="-128"/>
                <a:cs typeface="Arial" charset="0"/>
              </a:endParaRPr>
            </a:p>
          </p:txBody>
        </p:sp>
        <p:sp>
          <p:nvSpPr>
            <p:cNvPr id="1157" name="Text Box 1201"/>
            <p:cNvSpPr txBox="1">
              <a:spLocks noChangeArrowheads="1"/>
            </p:cNvSpPr>
            <p:nvPr/>
          </p:nvSpPr>
          <p:spPr bwMode="auto">
            <a:xfrm>
              <a:off x="5322" y="3511"/>
              <a:ext cx="229" cy="229"/>
            </a:xfrm>
            <a:prstGeom prst="rect">
              <a:avLst/>
            </a:prstGeom>
            <a:solidFill>
              <a:srgbClr val="00C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1"/>
            <a:lstStyle/>
            <a:p>
              <a:pPr>
                <a:spcBef>
                  <a:spcPct val="50000"/>
                </a:spcBef>
              </a:pPr>
              <a:r>
                <a:rPr lang="de-CH" sz="1600">
                  <a:solidFill>
                    <a:schemeClr val="tx1"/>
                  </a:solidFill>
                  <a:latin typeface="Symbol" pitchFamily="18" charset="2"/>
                  <a:ea typeface="ＭＳ Ｐゴシック" pitchFamily="80" charset="-128"/>
                  <a:cs typeface="Arial" charset="0"/>
                </a:rPr>
                <a:t>b</a:t>
              </a:r>
              <a:r>
                <a:rPr lang="de-CH" sz="1600" baseline="30000">
                  <a:solidFill>
                    <a:schemeClr val="tx1"/>
                  </a:solidFill>
                  <a:latin typeface="Arial"/>
                  <a:ea typeface="ＭＳ Ｐゴシック" pitchFamily="80" charset="-128"/>
                  <a:cs typeface="Arial" charset="0"/>
                </a:rPr>
                <a:t>-</a:t>
              </a:r>
              <a:endParaRPr lang="en-US" sz="1600" baseline="30000">
                <a:solidFill>
                  <a:schemeClr val="tx1"/>
                </a:solidFill>
                <a:latin typeface="Arial"/>
                <a:ea typeface="ＭＳ Ｐゴシック" pitchFamily="80" charset="-128"/>
                <a:cs typeface="Arial" charset="0"/>
              </a:endParaRPr>
            </a:p>
          </p:txBody>
        </p:sp>
      </p:grpSp>
      <p:sp>
        <p:nvSpPr>
          <p:cNvPr id="1202" name="Text Box 1085"/>
          <p:cNvSpPr txBox="1">
            <a:spLocks noChangeArrowheads="1"/>
          </p:cNvSpPr>
          <p:nvPr/>
        </p:nvSpPr>
        <p:spPr bwMode="auto">
          <a:xfrm rot="19958554">
            <a:off x="78892" y="4540664"/>
            <a:ext cx="6198780" cy="186258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tIns="18000" anchor="ctr"/>
          <a:lstStyle/>
          <a:p>
            <a:pPr>
              <a:spcBef>
                <a:spcPct val="50000"/>
              </a:spcBef>
            </a:pPr>
            <a:r>
              <a:rPr lang="en-US" sz="1600" b="1" smtClean="0">
                <a:solidFill>
                  <a:srgbClr val="FF0000"/>
                </a:solidFill>
                <a:sym typeface="Wingdings"/>
              </a:rPr>
              <a:t> Penning trap studies, </a:t>
            </a:r>
            <a:r>
              <a:rPr lang="de-CH" sz="1600" b="1" smtClean="0">
                <a:solidFill>
                  <a:srgbClr val="FF0000"/>
                </a:solidFill>
                <a:latin typeface="Symbol" pitchFamily="18" charset="2"/>
                <a:ea typeface="ＭＳ Ｐゴシック" pitchFamily="80" charset="-128"/>
                <a:cs typeface="Arial" charset="0"/>
                <a:sym typeface="Wingdings"/>
              </a:rPr>
              <a:t>a</a:t>
            </a:r>
            <a:r>
              <a:rPr lang="de-CH" sz="1600" b="1" smtClean="0">
                <a:solidFill>
                  <a:srgbClr val="FF0000"/>
                </a:solidFill>
                <a:latin typeface="Arial"/>
                <a:ea typeface="ＭＳ Ｐゴシック" pitchFamily="80" charset="-128"/>
                <a:cs typeface="Arial" charset="0"/>
                <a:sym typeface="Wingdings"/>
              </a:rPr>
              <a:t>-/</a:t>
            </a:r>
            <a:r>
              <a:rPr lang="de-CH" sz="1600" b="1" smtClean="0">
                <a:solidFill>
                  <a:srgbClr val="FF0000"/>
                </a:solidFill>
                <a:latin typeface="Symbol" pitchFamily="18" charset="2"/>
                <a:ea typeface="ＭＳ Ｐゴシック" pitchFamily="80" charset="-128"/>
                <a:cs typeface="Arial" charset="0"/>
                <a:sym typeface="Wingdings"/>
              </a:rPr>
              <a:t>g-</a:t>
            </a:r>
            <a:r>
              <a:rPr lang="de-CH" sz="1600" b="1" smtClean="0">
                <a:solidFill>
                  <a:srgbClr val="FF0000"/>
                </a:solidFill>
                <a:latin typeface="Arial"/>
                <a:ea typeface="ＭＳ Ｐゴシック" pitchFamily="80" charset="-128"/>
                <a:cs typeface="Arial" charset="0"/>
                <a:sym typeface="Wingdings"/>
              </a:rPr>
              <a:t>spectroscopy            </a:t>
            </a:r>
            <a:r>
              <a:rPr lang="en-US" sz="1600" b="1" smtClean="0">
                <a:solidFill>
                  <a:srgbClr val="FF0000"/>
                </a:solidFill>
                <a:sym typeface="Wingdings"/>
              </a:rPr>
              <a:t>          </a:t>
            </a:r>
            <a:endParaRPr lang="en-US" sz="1600" b="1">
              <a:solidFill>
                <a:srgbClr val="FF0000"/>
              </a:solidFill>
              <a:latin typeface="Arial"/>
              <a:ea typeface="ＭＳ Ｐゴシック" pitchFamily="80" charset="-128"/>
              <a:cs typeface="Arial" charset="0"/>
            </a:endParaRPr>
          </a:p>
        </p:txBody>
      </p:sp>
      <p:grpSp>
        <p:nvGrpSpPr>
          <p:cNvPr id="3" name="Group 1211"/>
          <p:cNvGrpSpPr/>
          <p:nvPr/>
        </p:nvGrpSpPr>
        <p:grpSpPr>
          <a:xfrm>
            <a:off x="5144722" y="6297358"/>
            <a:ext cx="631825" cy="366713"/>
            <a:chOff x="3532188" y="6165850"/>
            <a:chExt cx="631825" cy="366713"/>
          </a:xfrm>
        </p:grpSpPr>
        <p:sp>
          <p:nvSpPr>
            <p:cNvPr id="1159" name="Rectangle 4"/>
            <p:cNvSpPr>
              <a:spLocks noChangeArrowheads="1"/>
            </p:cNvSpPr>
            <p:nvPr/>
          </p:nvSpPr>
          <p:spPr bwMode="auto">
            <a:xfrm>
              <a:off x="3590925" y="6191251"/>
              <a:ext cx="469900" cy="325438"/>
            </a:xfrm>
            <a:prstGeom prst="rect">
              <a:avLst/>
            </a:prstGeom>
            <a:noFill/>
            <a:ln w="6350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en-US" sz="2000" b="0"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160" name="Text Box 621"/>
            <p:cNvSpPr txBox="1">
              <a:spLocks noChangeArrowheads="1"/>
            </p:cNvSpPr>
            <p:nvPr/>
          </p:nvSpPr>
          <p:spPr bwMode="auto">
            <a:xfrm>
              <a:off x="3532188" y="6165850"/>
              <a:ext cx="63182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CH" sz="1800">
                  <a:solidFill>
                    <a:srgbClr val="FF0000"/>
                  </a:solidFill>
                  <a:latin typeface="Arial"/>
                  <a:ea typeface="ＭＳ Ｐゴシック" pitchFamily="80" charset="-128"/>
                  <a:cs typeface="Arial" charset="0"/>
                </a:rPr>
                <a:t>172</a:t>
              </a:r>
              <a:endParaRPr lang="en-US" sz="1800">
                <a:solidFill>
                  <a:srgbClr val="FF0000"/>
                </a:solidFill>
                <a:latin typeface="Arial"/>
                <a:ea typeface="ＭＳ Ｐゴシック" pitchFamily="80" charset="-128"/>
                <a:cs typeface="Arial" charset="0"/>
              </a:endParaRPr>
            </a:p>
          </p:txBody>
        </p:sp>
      </p:grpSp>
      <p:sp>
        <p:nvSpPr>
          <p:cNvPr id="1161" name="Rectangle 1160"/>
          <p:cNvSpPr/>
          <p:nvPr/>
        </p:nvSpPr>
        <p:spPr bwMode="auto">
          <a:xfrm>
            <a:off x="4139952" y="3130265"/>
            <a:ext cx="1944216" cy="201460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1500" b="1" smtClean="0">
                <a:solidFill>
                  <a:srgbClr val="FF0000"/>
                </a:solidFill>
                <a:sym typeface="Wingdings"/>
              </a:rPr>
              <a:t> Fusion reactions</a:t>
            </a:r>
            <a:endParaRPr lang="en-US" sz="1500" b="1">
              <a:solidFill>
                <a:srgbClr val="FF0000"/>
              </a:solidFill>
              <a:sym typeface="Wingdings"/>
            </a:endParaRPr>
          </a:p>
        </p:txBody>
      </p:sp>
      <p:sp>
        <p:nvSpPr>
          <p:cNvPr id="1166" name="Text Box 1085"/>
          <p:cNvSpPr txBox="1">
            <a:spLocks noChangeArrowheads="1"/>
          </p:cNvSpPr>
          <p:nvPr/>
        </p:nvSpPr>
        <p:spPr bwMode="auto">
          <a:xfrm rot="-1529929">
            <a:off x="3500232" y="4965404"/>
            <a:ext cx="2314228" cy="227900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0000"/>
                </a:solidFill>
                <a:sym typeface="Wingdings"/>
              </a:rPr>
              <a:t> </a:t>
            </a:r>
            <a:r>
              <a:rPr lang="de-CH" sz="1600" b="1" smtClean="0">
                <a:solidFill>
                  <a:srgbClr val="FF0000"/>
                </a:solidFill>
                <a:latin typeface="Arial"/>
                <a:ea typeface="ＭＳ Ｐゴシック" pitchFamily="80" charset="-128"/>
                <a:cs typeface="Arial" charset="0"/>
              </a:rPr>
              <a:t>Transfer reactions</a:t>
            </a:r>
            <a:endParaRPr lang="en-US" sz="1600" b="1">
              <a:solidFill>
                <a:srgbClr val="FF0000"/>
              </a:solidFill>
              <a:latin typeface="Arial"/>
              <a:ea typeface="ＭＳ Ｐゴシック" pitchFamily="80" charset="-128"/>
              <a:cs typeface="Arial" charset="0"/>
            </a:endParaRPr>
          </a:p>
        </p:txBody>
      </p:sp>
      <p:sp>
        <p:nvSpPr>
          <p:cNvPr id="1200" name="Rectangle 1199"/>
          <p:cNvSpPr/>
          <p:nvPr/>
        </p:nvSpPr>
        <p:spPr bwMode="auto">
          <a:xfrm>
            <a:off x="3785575" y="3491986"/>
            <a:ext cx="1944216" cy="201460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1500" b="1" smtClean="0">
                <a:solidFill>
                  <a:srgbClr val="FF0000"/>
                </a:solidFill>
                <a:sym typeface="Wingdings"/>
              </a:rPr>
              <a:t> Fusion reactions</a:t>
            </a:r>
            <a:endParaRPr lang="en-US" sz="1500" b="1">
              <a:solidFill>
                <a:srgbClr val="FF0000"/>
              </a:solidFill>
              <a:sym typeface="Wingdings"/>
            </a:endParaRPr>
          </a:p>
        </p:txBody>
      </p:sp>
      <p:sp>
        <p:nvSpPr>
          <p:cNvPr id="1201" name="Rectangle 1200"/>
          <p:cNvSpPr/>
          <p:nvPr/>
        </p:nvSpPr>
        <p:spPr bwMode="auto">
          <a:xfrm>
            <a:off x="3420176" y="3831675"/>
            <a:ext cx="1944216" cy="201460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1500" b="1" smtClean="0">
                <a:solidFill>
                  <a:srgbClr val="FF0000"/>
                </a:solidFill>
                <a:sym typeface="Wingdings"/>
              </a:rPr>
              <a:t> Fusion reactions</a:t>
            </a:r>
            <a:endParaRPr lang="en-US" sz="1500" b="1">
              <a:solidFill>
                <a:srgbClr val="FF0000"/>
              </a:solidFill>
              <a:sym typeface="Wingding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" y="873816"/>
            <a:ext cx="9144000" cy="4649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68" name="TextBox 1167"/>
          <p:cNvSpPr txBox="1"/>
          <p:nvPr/>
        </p:nvSpPr>
        <p:spPr>
          <a:xfrm>
            <a:off x="0" y="457333"/>
            <a:ext cx="9144000" cy="1215717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>
              <a:tabLst>
                <a:tab pos="4752975" algn="l"/>
              </a:tabLst>
            </a:pPr>
            <a:r>
              <a:rPr lang="de-CH" sz="1600" b="1" smtClean="0">
                <a:solidFill>
                  <a:schemeClr val="tx1"/>
                </a:solidFill>
                <a:sym typeface="Wingdings"/>
              </a:rPr>
              <a:t>Reduced GSI research program, aligned with construction of </a:t>
            </a:r>
          </a:p>
          <a:p>
            <a:pPr>
              <a:tabLst>
                <a:tab pos="4752975" algn="l"/>
              </a:tabLst>
            </a:pPr>
            <a:endParaRPr lang="en-US" sz="900" b="1" smtClean="0">
              <a:solidFill>
                <a:schemeClr val="tx1"/>
              </a:solidFill>
              <a:sym typeface="Wingdings"/>
            </a:endParaRPr>
          </a:p>
          <a:p>
            <a:pPr>
              <a:tabLst>
                <a:tab pos="4752975" algn="l"/>
              </a:tabLst>
            </a:pPr>
            <a:r>
              <a:rPr lang="en-US" sz="1600" b="1" smtClean="0">
                <a:solidFill>
                  <a:schemeClr val="tx1"/>
                </a:solidFill>
                <a:sym typeface="Wingdings"/>
              </a:rPr>
              <a:t></a:t>
            </a:r>
            <a:r>
              <a:rPr lang="en-US" sz="1600" b="1" smtClean="0">
                <a:solidFill>
                  <a:schemeClr val="tx1"/>
                </a:solidFill>
              </a:rPr>
              <a:t> n-rich isotopes to approach "island" center	</a:t>
            </a:r>
            <a:r>
              <a:rPr lang="en-US" sz="1600" b="1" smtClean="0">
                <a:solidFill>
                  <a:schemeClr val="tx1"/>
                </a:solidFill>
                <a:sym typeface="Wingdings"/>
              </a:rPr>
              <a:t></a:t>
            </a:r>
            <a:r>
              <a:rPr lang="en-US" sz="1600" b="1" smtClean="0">
                <a:solidFill>
                  <a:schemeClr val="tx1"/>
                </a:solidFill>
              </a:rPr>
              <a:t> n-deficient isotopes: connect to mainland </a:t>
            </a:r>
            <a:r>
              <a:rPr lang="en-US" sz="1600" b="1" smtClean="0">
                <a:solidFill>
                  <a:schemeClr val="tx1"/>
                </a:solidFill>
                <a:sym typeface="Wingdings"/>
              </a:rPr>
              <a:t></a:t>
            </a:r>
            <a:r>
              <a:rPr lang="en-US" sz="1600" b="1" smtClean="0">
                <a:solidFill>
                  <a:schemeClr val="tx1"/>
                </a:solidFill>
              </a:rPr>
              <a:t> detailed studies of nuclear and atomic properties up to Z ~ 114	</a:t>
            </a:r>
          </a:p>
          <a:p>
            <a:pPr>
              <a:tabLst>
                <a:tab pos="4752975" algn="l"/>
              </a:tabLst>
            </a:pPr>
            <a:r>
              <a:rPr lang="en-US" sz="1600" b="1" smtClean="0">
                <a:solidFill>
                  <a:schemeClr val="tx1"/>
                </a:solidFill>
                <a:sym typeface="Wingdings"/>
              </a:rPr>
              <a:t> </a:t>
            </a:r>
            <a:endParaRPr lang="en-US" sz="1600" b="1" smtClean="0">
              <a:solidFill>
                <a:schemeClr val="tx1"/>
              </a:solidFill>
            </a:endParaRPr>
          </a:p>
        </p:txBody>
      </p:sp>
      <p:pic>
        <p:nvPicPr>
          <p:cNvPr id="31" name="Picture 30" descr="FAIR_transparen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71142" y="397585"/>
            <a:ext cx="517792" cy="419787"/>
          </a:xfrm>
          <a:prstGeom prst="rect">
            <a:avLst/>
          </a:prstGeom>
        </p:spPr>
      </p:pic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382740" y="4292987"/>
            <a:ext cx="8661246" cy="1431161"/>
          </a:xfrm>
          <a:prstGeom prst="rect">
            <a:avLst/>
          </a:prstGeom>
          <a:solidFill>
            <a:srgbClr val="FFFF99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CH" sz="2400" b="1" kern="0" dirty="0">
                <a:solidFill>
                  <a:prstClr val="black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Superheavy Elements: </a:t>
            </a:r>
            <a:r>
              <a:rPr lang="de-CH" sz="2400" b="1" kern="0" dirty="0" err="1">
                <a:solidFill>
                  <a:prstClr val="black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Midterm</a:t>
            </a:r>
            <a:r>
              <a:rPr lang="de-CH" sz="2400" b="1" kern="0" dirty="0">
                <a:solidFill>
                  <a:prstClr val="black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de-CH" sz="2400" b="1" kern="0" dirty="0" err="1">
                <a:solidFill>
                  <a:prstClr val="black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Program</a:t>
            </a:r>
            <a:r>
              <a:rPr lang="de-CH" sz="2400" b="1" kern="0" dirty="0">
                <a:solidFill>
                  <a:prstClr val="black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(</a:t>
            </a:r>
            <a:r>
              <a:rPr lang="de-CH" sz="2400" b="1" kern="0" dirty="0" err="1">
                <a:solidFill>
                  <a:prstClr val="black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chemistry</a:t>
            </a:r>
            <a:r>
              <a:rPr lang="de-CH" sz="2400" b="1" kern="0" dirty="0">
                <a:solidFill>
                  <a:prstClr val="black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)</a:t>
            </a:r>
            <a:endParaRPr lang="en-US" sz="2800" b="1" kern="0" dirty="0">
              <a:solidFill>
                <a:prstClr val="black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buFontTx/>
              <a:buChar char="•"/>
            </a:pPr>
            <a:r>
              <a:rPr lang="de-CH" sz="2100" b="1" dirty="0" smtClean="0">
                <a:solidFill>
                  <a:srgbClr val="000066"/>
                </a:solidFill>
              </a:rPr>
              <a:t> </a:t>
            </a:r>
            <a:r>
              <a:rPr lang="de-CH" sz="2100" b="1" dirty="0" err="1" smtClean="0">
                <a:solidFill>
                  <a:srgbClr val="000066"/>
                </a:solidFill>
              </a:rPr>
              <a:t>Testing</a:t>
            </a:r>
            <a:r>
              <a:rPr lang="de-CH" sz="2100" b="1" dirty="0" smtClean="0">
                <a:solidFill>
                  <a:srgbClr val="000066"/>
                </a:solidFill>
              </a:rPr>
              <a:t> </a:t>
            </a:r>
            <a:r>
              <a:rPr lang="de-CH" sz="2100" b="1" dirty="0" err="1" smtClean="0">
                <a:solidFill>
                  <a:srgbClr val="000066"/>
                </a:solidFill>
              </a:rPr>
              <a:t>the</a:t>
            </a:r>
            <a:r>
              <a:rPr lang="de-CH" sz="2100" b="1" dirty="0" smtClean="0">
                <a:solidFill>
                  <a:srgbClr val="000066"/>
                </a:solidFill>
              </a:rPr>
              <a:t> </a:t>
            </a:r>
            <a:r>
              <a:rPr lang="de-CH" sz="2100" b="1" dirty="0" err="1" smtClean="0">
                <a:solidFill>
                  <a:srgbClr val="000066"/>
                </a:solidFill>
              </a:rPr>
              <a:t>architecture</a:t>
            </a:r>
            <a:r>
              <a:rPr lang="de-CH" sz="2100" b="1" dirty="0" smtClean="0">
                <a:solidFill>
                  <a:srgbClr val="000066"/>
                </a:solidFill>
              </a:rPr>
              <a:t> </a:t>
            </a:r>
            <a:r>
              <a:rPr lang="de-CH" sz="2100" b="1" dirty="0" err="1">
                <a:solidFill>
                  <a:srgbClr val="000066"/>
                </a:solidFill>
              </a:rPr>
              <a:t>of</a:t>
            </a:r>
            <a:r>
              <a:rPr lang="de-CH" sz="2100" b="1" dirty="0">
                <a:solidFill>
                  <a:srgbClr val="000066"/>
                </a:solidFill>
              </a:rPr>
              <a:t> </a:t>
            </a:r>
            <a:r>
              <a:rPr lang="de-CH" sz="2100" b="1" dirty="0" err="1">
                <a:solidFill>
                  <a:srgbClr val="000066"/>
                </a:solidFill>
              </a:rPr>
              <a:t>the</a:t>
            </a:r>
            <a:r>
              <a:rPr lang="de-CH" sz="2100" b="1" dirty="0">
                <a:solidFill>
                  <a:srgbClr val="000066"/>
                </a:solidFill>
              </a:rPr>
              <a:t> </a:t>
            </a:r>
            <a:r>
              <a:rPr lang="de-CH" sz="2100" b="1" dirty="0" err="1">
                <a:solidFill>
                  <a:srgbClr val="000066"/>
                </a:solidFill>
              </a:rPr>
              <a:t>periodic</a:t>
            </a:r>
            <a:r>
              <a:rPr lang="de-CH" sz="2100" b="1" dirty="0">
                <a:solidFill>
                  <a:srgbClr val="000066"/>
                </a:solidFill>
              </a:rPr>
              <a:t> </a:t>
            </a:r>
            <a:r>
              <a:rPr lang="de-CH" sz="2100" b="1" dirty="0" err="1" smtClean="0">
                <a:solidFill>
                  <a:srgbClr val="000066"/>
                </a:solidFill>
              </a:rPr>
              <a:t>table</a:t>
            </a:r>
            <a:endParaRPr lang="de-CH" sz="2100" b="1" dirty="0" smtClean="0">
              <a:solidFill>
                <a:srgbClr val="000066"/>
              </a:solidFill>
            </a:endParaRPr>
          </a:p>
          <a:p>
            <a:pPr>
              <a:buFontTx/>
              <a:buChar char="•"/>
            </a:pPr>
            <a:r>
              <a:rPr lang="de-CH" sz="2100" b="1" dirty="0" smtClean="0">
                <a:solidFill>
                  <a:srgbClr val="000066"/>
                </a:solidFill>
              </a:rPr>
              <a:t> Understanding </a:t>
            </a:r>
            <a:r>
              <a:rPr lang="de-CH" sz="2100" b="1" dirty="0" err="1" smtClean="0">
                <a:solidFill>
                  <a:srgbClr val="000066"/>
                </a:solidFill>
              </a:rPr>
              <a:t>relativistic</a:t>
            </a:r>
            <a:r>
              <a:rPr lang="de-CH" sz="2100" b="1" dirty="0" smtClean="0">
                <a:solidFill>
                  <a:srgbClr val="000066"/>
                </a:solidFill>
              </a:rPr>
              <a:t> </a:t>
            </a:r>
            <a:r>
              <a:rPr lang="de-CH" sz="2100" b="1" dirty="0" err="1" smtClean="0">
                <a:solidFill>
                  <a:srgbClr val="000066"/>
                </a:solidFill>
              </a:rPr>
              <a:t>effects</a:t>
            </a:r>
            <a:r>
              <a:rPr lang="de-CH" sz="2100" b="1" dirty="0" smtClean="0">
                <a:solidFill>
                  <a:srgbClr val="000066"/>
                </a:solidFill>
              </a:rPr>
              <a:t> in </a:t>
            </a:r>
            <a:r>
              <a:rPr lang="de-CH" sz="2100" b="1" dirty="0" err="1" smtClean="0">
                <a:solidFill>
                  <a:srgbClr val="000066"/>
                </a:solidFill>
              </a:rPr>
              <a:t>chemistry</a:t>
            </a:r>
            <a:endParaRPr lang="de-CH" sz="2100" b="1" dirty="0" smtClean="0">
              <a:solidFill>
                <a:srgbClr val="000066"/>
              </a:solidFill>
            </a:endParaRPr>
          </a:p>
          <a:p>
            <a:pPr>
              <a:buFontTx/>
              <a:buChar char="•"/>
            </a:pPr>
            <a:r>
              <a:rPr lang="de-CH" sz="2100" b="1" dirty="0" smtClean="0">
                <a:solidFill>
                  <a:srgbClr val="000066"/>
                </a:solidFill>
              </a:rPr>
              <a:t> </a:t>
            </a:r>
            <a:r>
              <a:rPr lang="de-CH" sz="2100" b="1" dirty="0" err="1" smtClean="0">
                <a:solidFill>
                  <a:srgbClr val="000066"/>
                </a:solidFill>
              </a:rPr>
              <a:t>Exploiting</a:t>
            </a:r>
            <a:r>
              <a:rPr lang="de-CH" sz="2100" b="1" dirty="0" smtClean="0">
                <a:solidFill>
                  <a:srgbClr val="000066"/>
                </a:solidFill>
              </a:rPr>
              <a:t> </a:t>
            </a:r>
            <a:r>
              <a:rPr lang="de-CH" sz="2100" b="1" dirty="0" err="1" smtClean="0">
                <a:solidFill>
                  <a:srgbClr val="000066"/>
                </a:solidFill>
              </a:rPr>
              <a:t>chemical</a:t>
            </a:r>
            <a:r>
              <a:rPr lang="de-CH" sz="2100" b="1" dirty="0" smtClean="0">
                <a:solidFill>
                  <a:srgbClr val="000066"/>
                </a:solidFill>
              </a:rPr>
              <a:t> Z-</a:t>
            </a:r>
            <a:r>
              <a:rPr lang="de-CH" sz="2100" b="1" dirty="0" err="1" smtClean="0">
                <a:solidFill>
                  <a:srgbClr val="000066"/>
                </a:solidFill>
              </a:rPr>
              <a:t>selectivity</a:t>
            </a:r>
            <a:r>
              <a:rPr lang="de-CH" sz="2100" b="1" dirty="0" smtClean="0">
                <a:solidFill>
                  <a:srgbClr val="000066"/>
                </a:solidFill>
              </a:rPr>
              <a:t> </a:t>
            </a:r>
            <a:r>
              <a:rPr lang="de-CH" sz="2100" b="1" dirty="0" err="1" smtClean="0">
                <a:solidFill>
                  <a:srgbClr val="000066"/>
                </a:solidFill>
              </a:rPr>
              <a:t>to</a:t>
            </a:r>
            <a:r>
              <a:rPr lang="de-CH" sz="2100" b="1" dirty="0" smtClean="0">
                <a:solidFill>
                  <a:srgbClr val="000066"/>
                </a:solidFill>
              </a:rPr>
              <a:t> </a:t>
            </a:r>
            <a:r>
              <a:rPr lang="de-CH" sz="2100" b="1" dirty="0" err="1" smtClean="0">
                <a:solidFill>
                  <a:srgbClr val="000066"/>
                </a:solidFill>
              </a:rPr>
              <a:t>support</a:t>
            </a:r>
            <a:r>
              <a:rPr lang="de-CH" sz="2100" b="1" dirty="0" smtClean="0">
                <a:solidFill>
                  <a:srgbClr val="000066"/>
                </a:solidFill>
              </a:rPr>
              <a:t> </a:t>
            </a:r>
            <a:r>
              <a:rPr lang="de-CH" sz="2100" b="1" dirty="0" err="1" smtClean="0">
                <a:solidFill>
                  <a:srgbClr val="000066"/>
                </a:solidFill>
              </a:rPr>
              <a:t>element</a:t>
            </a:r>
            <a:r>
              <a:rPr lang="de-CH" sz="2100" b="1" dirty="0" smtClean="0">
                <a:solidFill>
                  <a:srgbClr val="000066"/>
                </a:solidFill>
              </a:rPr>
              <a:t> </a:t>
            </a:r>
            <a:r>
              <a:rPr lang="de-CH" sz="2100" b="1" dirty="0" err="1" smtClean="0">
                <a:solidFill>
                  <a:srgbClr val="000066"/>
                </a:solidFill>
              </a:rPr>
              <a:t>assignments</a:t>
            </a:r>
            <a:endParaRPr lang="en-US" sz="2100" b="1" dirty="0">
              <a:solidFill>
                <a:srgbClr val="000066"/>
              </a:solidFill>
            </a:endParaRPr>
          </a:p>
        </p:txBody>
      </p:sp>
      <p:sp>
        <p:nvSpPr>
          <p:cNvPr id="33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r>
              <a:rPr lang="de-DE" dirty="0" smtClean="0"/>
              <a:t>9</a:t>
            </a:r>
            <a:endParaRPr lang="de-DE" dirty="0"/>
          </a:p>
        </p:txBody>
      </p:sp>
      <p:sp>
        <p:nvSpPr>
          <p:cNvPr id="34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</p:spPr>
        <p:txBody>
          <a:bodyPr/>
          <a:lstStyle/>
          <a:p>
            <a:r>
              <a:rPr lang="de-DE" dirty="0" smtClean="0"/>
              <a:t>05.12.2015</a:t>
            </a:r>
            <a:endParaRPr lang="de-DE" dirty="0"/>
          </a:p>
        </p:txBody>
      </p:sp>
      <p:sp>
        <p:nvSpPr>
          <p:cNvPr id="35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</p:spPr>
        <p:txBody>
          <a:bodyPr/>
          <a:lstStyle/>
          <a:p>
            <a:pPr algn="l"/>
            <a:r>
              <a:rPr lang="de-DE" dirty="0" smtClean="0"/>
              <a:t>Thomas Stöhlker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96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theme/theme1.xml><?xml version="1.0" encoding="utf-8"?>
<a:theme xmlns:a="http://schemas.openxmlformats.org/drawingml/2006/main" name="gsi-folienmaster-2014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1408</Words>
  <Application>Microsoft Office PowerPoint</Application>
  <PresentationFormat>Bildschirmpräsentation (4:3)</PresentationFormat>
  <Paragraphs>337</Paragraphs>
  <Slides>20</Slides>
  <Notes>9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34" baseType="lpstr">
      <vt:lpstr>Arial</vt:lpstr>
      <vt:lpstr>Arial Narrow</vt:lpstr>
      <vt:lpstr>Calibri</vt:lpstr>
      <vt:lpstr>Courier New</vt:lpstr>
      <vt:lpstr>DejaVu LGC Sans</vt:lpstr>
      <vt:lpstr>MS Gothic</vt:lpstr>
      <vt:lpstr>ＭＳ Ｐゴシック</vt:lpstr>
      <vt:lpstr>Nimbus Sans L</vt:lpstr>
      <vt:lpstr>Symbol</vt:lpstr>
      <vt:lpstr>Tahoma</vt:lpstr>
      <vt:lpstr>Verdana</vt:lpstr>
      <vt:lpstr>Wingdings</vt:lpstr>
      <vt:lpstr>gsi-folienmaster-2014</vt:lpstr>
      <vt:lpstr>Arbeitsblatt</vt:lpstr>
      <vt:lpstr>  Planungen für Experimente an der GSI  Midterm Program of Research at GSI</vt:lpstr>
      <vt:lpstr>Outline</vt:lpstr>
      <vt:lpstr>Mid-term research opportunities at GSI (complemented by external activities)</vt:lpstr>
      <vt:lpstr>Anticipated Beam Times</vt:lpstr>
      <vt:lpstr>PowerPoint-Präsentation</vt:lpstr>
      <vt:lpstr>PowerPoint-Präsentation</vt:lpstr>
      <vt:lpstr>PowerPoint-Präsentation</vt:lpstr>
      <vt:lpstr>Midterm research program NUSTAR tasks and goals</vt:lpstr>
      <vt:lpstr>PowerPoint-Präsentation</vt:lpstr>
      <vt:lpstr>Midterm research program NUSTAR@SIS program 2015-2022</vt:lpstr>
      <vt:lpstr>Midterm research program NUSTAR / R3B</vt:lpstr>
      <vt:lpstr>PowerPoint-Präsentation</vt:lpstr>
      <vt:lpstr>HADES physics program at SIS18</vt:lpstr>
      <vt:lpstr>Excellent prospects for HADES operation with pion beams in 2018</vt:lpstr>
      <vt:lpstr>Midterm research program ALICE – Upgrades for Run 3: Pb-Pb at 50 kHz</vt:lpstr>
      <vt:lpstr>PowerPoint-Präsentation</vt:lpstr>
      <vt:lpstr>Midterm research program GSI Hadronphysics on the way to FAIR</vt:lpstr>
      <vt:lpstr>Midterm research program GSI Hadronphysics on the way to FAIR</vt:lpstr>
      <vt:lpstr>  Midterm research program</vt:lpstr>
      <vt:lpstr>Midterm research program</vt:lpstr>
    </vt:vector>
  </TitlesOfParts>
  <Manager/>
  <Company>GSI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Carola Pomplun</dc:creator>
  <cp:keywords/>
  <dc:description/>
  <cp:lastModifiedBy>Thomas St</cp:lastModifiedBy>
  <cp:revision>391</cp:revision>
  <cp:lastPrinted>2015-06-29T05:06:24Z</cp:lastPrinted>
  <dcterms:created xsi:type="dcterms:W3CDTF">2012-12-14T15:20:39Z</dcterms:created>
  <dcterms:modified xsi:type="dcterms:W3CDTF">2015-12-04T18:47:54Z</dcterms:modified>
  <cp:category/>
</cp:coreProperties>
</file>