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6.xml" ContentType="application/vnd.openxmlformats-officedocument.presentationml.notesSlide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theme/themeOverride4.xml" ContentType="application/vnd.openxmlformats-officedocument.themeOverr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9.xml" ContentType="application/vnd.openxmlformats-officedocument.drawingml.chart+xml"/>
  <Override PartName="/ppt/theme/themeOverride5.xml" ContentType="application/vnd.openxmlformats-officedocument.themeOverride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89" r:id="rId2"/>
    <p:sldId id="296" r:id="rId3"/>
    <p:sldId id="336" r:id="rId4"/>
    <p:sldId id="337" r:id="rId5"/>
    <p:sldId id="339" r:id="rId6"/>
    <p:sldId id="340" r:id="rId7"/>
    <p:sldId id="342" r:id="rId8"/>
    <p:sldId id="347" r:id="rId9"/>
    <p:sldId id="348" r:id="rId10"/>
    <p:sldId id="343" r:id="rId11"/>
    <p:sldId id="349" r:id="rId12"/>
    <p:sldId id="352" r:id="rId13"/>
    <p:sldId id="346" r:id="rId14"/>
    <p:sldId id="350" r:id="rId15"/>
    <p:sldId id="351" r:id="rId16"/>
    <p:sldId id="341" r:id="rId17"/>
    <p:sldId id="356" r:id="rId18"/>
    <p:sldId id="360" r:id="rId19"/>
    <p:sldId id="355" r:id="rId20"/>
    <p:sldId id="326" r:id="rId21"/>
    <p:sldId id="357" r:id="rId22"/>
    <p:sldId id="359" r:id="rId23"/>
    <p:sldId id="354" r:id="rId24"/>
    <p:sldId id="353" r:id="rId25"/>
    <p:sldId id="275" r:id="rId26"/>
    <p:sldId id="361" r:id="rId27"/>
  </p:sldIdLst>
  <p:sldSz cx="9144000" cy="6858000" type="screen4x3"/>
  <p:notesSz cx="6797675" cy="9926638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1026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pos="138">
          <p15:clr>
            <a:srgbClr val="A4A3A4"/>
          </p15:clr>
        </p15:guide>
        <p15:guide id="4" pos="562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lleier" initials="balleier" lastIdx="1" clrIdx="0">
    <p:extLst>
      <p:ext uri="{19B8F6BF-5375-455C-9EA6-DF929625EA0E}">
        <p15:presenceInfo xmlns:p15="http://schemas.microsoft.com/office/powerpoint/2012/main" userId="ballei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73" autoAdjust="0"/>
    <p:restoredTop sz="94667" autoAdjust="0"/>
  </p:normalViewPr>
  <p:slideViewPr>
    <p:cSldViewPr snapToObjects="1">
      <p:cViewPr varScale="1">
        <p:scale>
          <a:sx n="75" d="100"/>
          <a:sy n="75" d="100"/>
        </p:scale>
        <p:origin x="180" y="72"/>
      </p:cViewPr>
      <p:guideLst>
        <p:guide orient="horz" pos="1026"/>
        <p:guide orient="horz" pos="3838"/>
        <p:guide pos="138"/>
        <p:guide pos="562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5" d="100"/>
          <a:sy n="85" d="100"/>
        </p:scale>
        <p:origin x="-383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-Arbeitsblatt5.xlsx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4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564276483899452"/>
          <c:y val="0.11500975927130774"/>
          <c:w val="0.74446187265742403"/>
          <c:h val="0.77962187607639022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SFB/Transregio mit 3 Standorten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explosion val="11"/>
            <c:spPr>
              <a:pattFill prst="wdUpDiag">
                <a:fgClr>
                  <a:schemeClr val="accent5">
                    <a:lumMod val="20000"/>
                    <a:lumOff val="80000"/>
                  </a:schemeClr>
                </a:fgClr>
                <a:bgClr>
                  <a:schemeClr val="bg1">
                    <a:lumMod val="75000"/>
                  </a:schemeClr>
                </a:bgClr>
              </a:patt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21262769049053029"/>
                  <c:y val="0.181609322974472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4"/>
                <c:pt idx="0">
                  <c:v>Hochschule A</c:v>
                </c:pt>
                <c:pt idx="1">
                  <c:v>Hochschule B</c:v>
                </c:pt>
                <c:pt idx="2">
                  <c:v>Hochschule C</c:v>
                </c:pt>
                <c:pt idx="3">
                  <c:v>Externe max. 25%</c:v>
                </c:pt>
              </c:strCache>
            </c:strRef>
          </c:cat>
          <c:val>
            <c:numRef>
              <c:f>Tabelle1!$B$2:$B$5</c:f>
              <c:numCache>
                <c:formatCode>0%</c:formatCode>
                <c:ptCount val="4"/>
                <c:pt idx="0">
                  <c:v>0.3</c:v>
                </c:pt>
                <c:pt idx="1">
                  <c:v>0.26</c:v>
                </c:pt>
                <c:pt idx="2">
                  <c:v>0.19</c:v>
                </c:pt>
                <c:pt idx="3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382216837477123"/>
          <c:y val="0.19721577726218098"/>
          <c:w val="0.71908234104386826"/>
          <c:h val="0.69785629464530385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SFB/Transregio mit 3 Standorten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explosion val="16"/>
            <c:spPr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9136820173316671"/>
                  <c:y val="0.1239216617644372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4"/>
                <c:pt idx="0">
                  <c:v>Hochschule A</c:v>
                </c:pt>
                <c:pt idx="1">
                  <c:v>Hochschule B</c:v>
                </c:pt>
                <c:pt idx="2">
                  <c:v>Hochschule C</c:v>
                </c:pt>
                <c:pt idx="3">
                  <c:v>Externe max. 25%</c:v>
                </c:pt>
              </c:strCache>
            </c:strRef>
          </c:cat>
          <c:val>
            <c:numRef>
              <c:f>Tabelle1!$B$2:$B$5</c:f>
              <c:numCache>
                <c:formatCode>0%</c:formatCode>
                <c:ptCount val="4"/>
                <c:pt idx="0">
                  <c:v>0.33300000000000002</c:v>
                </c:pt>
                <c:pt idx="1">
                  <c:v>0.33300000000000002</c:v>
                </c:pt>
                <c:pt idx="2">
                  <c:v>0.3</c:v>
                </c:pt>
                <c:pt idx="3">
                  <c:v>3.3000000000000002E-2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984579088585151"/>
          <c:y val="0.15842629951629558"/>
          <c:w val="0.63277780132534334"/>
          <c:h val="0.66242910679301226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SFB/Transregio mit 3 Standorten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explosion val="17"/>
            <c:spPr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5208295710148009"/>
                  <c:y val="-2.9408582066406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4020952551371949"/>
                  <c:y val="1.7230850666420381E-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Tabelle1!$A$2:$A$4</c:f>
              <c:strCache>
                <c:ptCount val="3"/>
                <c:pt idx="0">
                  <c:v>Hochschule A</c:v>
                </c:pt>
                <c:pt idx="1">
                  <c:v>Außeruniversitäre</c:v>
                </c:pt>
                <c:pt idx="2">
                  <c:v>Externe max. 40%</c:v>
                </c:pt>
              </c:strCache>
            </c:strRef>
          </c:cat>
          <c:val>
            <c:numRef>
              <c:f>Tabelle1!$B$2:$B$4</c:f>
              <c:numCache>
                <c:formatCode>0%</c:formatCode>
                <c:ptCount val="3"/>
                <c:pt idx="0">
                  <c:v>0.6</c:v>
                </c:pt>
                <c:pt idx="1">
                  <c:v>0.3</c:v>
                </c:pt>
                <c:pt idx="2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8907738082712935E-2"/>
          <c:y val="0.14149361049722622"/>
          <c:w val="0.40629567749782214"/>
          <c:h val="0.66577265072554315"/>
        </c:manualLayout>
      </c:layout>
      <c:pieChart>
        <c:varyColors val="1"/>
        <c:ser>
          <c:idx val="0"/>
          <c:order val="0"/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FFE697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rgbClr val="FFD862"/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FAD6CF"/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rgbClr val="F5ADA0"/>
              </a:solidFill>
              <a:ln>
                <a:solidFill>
                  <a:schemeClr val="bg1"/>
                </a:solidFill>
              </a:ln>
            </c:spPr>
          </c:dPt>
          <c:dPt>
            <c:idx val="4"/>
            <c:bubble3D val="0"/>
            <c:spPr>
              <a:solidFill>
                <a:srgbClr val="F18572"/>
              </a:solidFill>
              <a:ln>
                <a:solidFill>
                  <a:schemeClr val="bg1"/>
                </a:solidFill>
              </a:ln>
            </c:spPr>
          </c:dPt>
          <c:dPt>
            <c:idx val="5"/>
            <c:bubble3D val="0"/>
            <c:spPr>
              <a:solidFill>
                <a:srgbClr val="D7E9BB"/>
              </a:solidFill>
              <a:ln>
                <a:solidFill>
                  <a:schemeClr val="bg1"/>
                </a:solidFill>
              </a:ln>
            </c:spPr>
          </c:dPt>
          <c:dPt>
            <c:idx val="6"/>
            <c:bubble3D val="0"/>
            <c:spPr>
              <a:solidFill>
                <a:srgbClr val="B6D683"/>
              </a:solidFill>
              <a:ln>
                <a:solidFill>
                  <a:schemeClr val="bg1"/>
                </a:solidFill>
              </a:ln>
            </c:spPr>
          </c:dPt>
          <c:dPt>
            <c:idx val="7"/>
            <c:bubble3D val="0"/>
            <c:spPr>
              <a:solidFill>
                <a:srgbClr val="95C44A"/>
              </a:solidFill>
              <a:ln>
                <a:solidFill>
                  <a:schemeClr val="bg1"/>
                </a:solidFill>
              </a:ln>
            </c:spPr>
          </c:dPt>
          <c:dPt>
            <c:idx val="8"/>
            <c:bubble3D val="0"/>
            <c:spPr>
              <a:solidFill>
                <a:srgbClr val="7AB51D"/>
              </a:solidFill>
              <a:ln>
                <a:solidFill>
                  <a:schemeClr val="bg1"/>
                </a:solidFill>
              </a:ln>
            </c:spPr>
          </c:dPt>
          <c:dPt>
            <c:idx val="9"/>
            <c:bubble3D val="0"/>
            <c:spPr>
              <a:solidFill>
                <a:srgbClr val="B3E2F6"/>
              </a:solidFill>
              <a:ln>
                <a:solidFill>
                  <a:schemeClr val="bg1"/>
                </a:solidFill>
              </a:ln>
            </c:spPr>
          </c:dPt>
          <c:dPt>
            <c:idx val="10"/>
            <c:bubble3D val="0"/>
            <c:spPr>
              <a:solidFill>
                <a:srgbClr val="73CAEE"/>
              </a:solidFill>
              <a:ln>
                <a:solidFill>
                  <a:schemeClr val="bg1"/>
                </a:solidFill>
              </a:ln>
            </c:spPr>
          </c:dPt>
          <c:dPt>
            <c:idx val="11"/>
            <c:bubble3D val="0"/>
            <c:spPr>
              <a:solidFill>
                <a:srgbClr val="33B1E6"/>
              </a:solidFill>
              <a:ln>
                <a:solidFill>
                  <a:schemeClr val="bg1"/>
                </a:solidFill>
              </a:ln>
            </c:spPr>
          </c:dPt>
          <c:dPt>
            <c:idx val="12"/>
            <c:bubble3D val="0"/>
            <c:spPr>
              <a:solidFill>
                <a:srgbClr val="009EE0"/>
              </a:solidFill>
              <a:ln>
                <a:solidFill>
                  <a:schemeClr val="bg1"/>
                </a:solidFill>
              </a:ln>
            </c:spPr>
          </c:dPt>
          <c:dPt>
            <c:idx val="13"/>
            <c:bubble3D val="0"/>
            <c:spPr>
              <a:solidFill>
                <a:srgbClr val="008DC9"/>
              </a:solidFill>
              <a:ln>
                <a:solidFill>
                  <a:schemeClr val="bg1"/>
                </a:solidFill>
              </a:ln>
            </c:spPr>
          </c:dPt>
          <c:dPt>
            <c:idx val="14"/>
            <c:bubble3D val="0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bg1"/>
                </a:solidFill>
              </a:ln>
            </c:spPr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'Abb. 3'!$N$5:$N$19</c:f>
              <c:strCache>
                <c:ptCount val="15"/>
                <c:pt idx="0">
                  <c:v>11 Geisteswissenschaften</c:v>
                </c:pt>
                <c:pt idx="1">
                  <c:v>12 Sozial- und Verhaltenswissenschaften</c:v>
                </c:pt>
                <c:pt idx="2">
                  <c:v>21 Biologie</c:v>
                </c:pt>
                <c:pt idx="3">
                  <c:v>22 Medizin</c:v>
                </c:pt>
                <c:pt idx="4">
                  <c:v>23 Agrar-, Forstwissensch., Gartenbau und Tiermedizin</c:v>
                </c:pt>
                <c:pt idx="5">
                  <c:v>31 Chemie</c:v>
                </c:pt>
                <c:pt idx="6">
                  <c:v>32 Physik</c:v>
                </c:pt>
                <c:pt idx="7">
                  <c:v>33 Mathematik</c:v>
                </c:pt>
                <c:pt idx="8">
                  <c:v>34 Geowissenschaften (einschl. Geographie)</c:v>
                </c:pt>
                <c:pt idx="9">
                  <c:v>41 Maschinenbau und Produktionstechnik</c:v>
                </c:pt>
                <c:pt idx="10">
                  <c:v>42 Wärmetechnik/ Verfahrenstechnik</c:v>
                </c:pt>
                <c:pt idx="11">
                  <c:v>43 Materialwissenschaft und Werkstofftechnik</c:v>
                </c:pt>
                <c:pt idx="12">
                  <c:v>44 Elektrotechnik, Informatik und Systemtechnik</c:v>
                </c:pt>
                <c:pt idx="13">
                  <c:v>45 Bauwesen und Architektur</c:v>
                </c:pt>
                <c:pt idx="14">
                  <c:v>99: Infrastrukturförderung / o. fachl. Klassifizierung</c:v>
                </c:pt>
              </c:strCache>
            </c:strRef>
          </c:cat>
          <c:val>
            <c:numRef>
              <c:f>'Abb. 3'!$O$5:$O$19</c:f>
              <c:numCache>
                <c:formatCode>0.0</c:formatCode>
                <c:ptCount val="15"/>
                <c:pt idx="0">
                  <c:v>255.2</c:v>
                </c:pt>
                <c:pt idx="1">
                  <c:v>150.9</c:v>
                </c:pt>
                <c:pt idx="2">
                  <c:v>319.5</c:v>
                </c:pt>
                <c:pt idx="3">
                  <c:v>582.20000000000005</c:v>
                </c:pt>
                <c:pt idx="4">
                  <c:v>39.299999999999997</c:v>
                </c:pt>
                <c:pt idx="5">
                  <c:v>162.4</c:v>
                </c:pt>
                <c:pt idx="6">
                  <c:v>257.8</c:v>
                </c:pt>
                <c:pt idx="7">
                  <c:v>67.3</c:v>
                </c:pt>
                <c:pt idx="8">
                  <c:v>116.3</c:v>
                </c:pt>
                <c:pt idx="9">
                  <c:v>142.19999999999999</c:v>
                </c:pt>
                <c:pt idx="10">
                  <c:v>82</c:v>
                </c:pt>
                <c:pt idx="11">
                  <c:v>115.2</c:v>
                </c:pt>
                <c:pt idx="12">
                  <c:v>181.3</c:v>
                </c:pt>
                <c:pt idx="13">
                  <c:v>25.9</c:v>
                </c:pt>
                <c:pt idx="14">
                  <c:v>232.2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</c:spPr>
    </c:plotArea>
    <c:plotVisOnly val="1"/>
    <c:dispBlanksAs val="gap"/>
    <c:showDLblsOverMax val="0"/>
  </c:chart>
  <c:spPr>
    <a:solidFill>
      <a:srgbClr val="FFFFFF">
        <a:lumMod val="95000"/>
      </a:srgbClr>
    </a:solidFill>
    <a:ln>
      <a:noFill/>
    </a:ln>
  </c:spPr>
  <c:txPr>
    <a:bodyPr/>
    <a:lstStyle/>
    <a:p>
      <a:pPr>
        <a:defRPr sz="9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solidFill>
              <a:srgbClr val="00CC00"/>
            </a:solidFill>
          </c:spPr>
          <c:dPt>
            <c:idx val="0"/>
            <c:bubble3D val="0"/>
            <c:spPr>
              <a:solidFill>
                <a:srgbClr val="0099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33CC3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66FF6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66FF99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99FFCC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4879094899819731"/>
                  <c:y val="-2.6403517896511283E-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671DAB3-61C2-4DEC-BD6D-84D553978E93}" type="VALUE">
                      <a:rPr lang="en-US" sz="1000" smtClean="0">
                        <a:solidFill>
                          <a:schemeClr val="tx1"/>
                        </a:solidFill>
                      </a:rPr>
                      <a:pPr>
                        <a:defRPr sz="1000">
                          <a:solidFill>
                            <a:schemeClr val="tx1"/>
                          </a:solidFill>
                        </a:defRPr>
                      </a:pPr>
                      <a:t>[WERT]</a:t>
                    </a:fld>
                    <a:r>
                      <a:rPr lang="en-US" sz="1000" dirty="0" smtClean="0">
                        <a:solidFill>
                          <a:schemeClr val="tx1"/>
                        </a:solidFill>
                      </a:rPr>
                      <a:t> Mio.</a:t>
                    </a:r>
                    <a:r>
                      <a:rPr lang="en-US" sz="1000" baseline="0" dirty="0" smtClean="0">
                        <a:solidFill>
                          <a:schemeClr val="tx1"/>
                        </a:solidFill>
                      </a:rPr>
                      <a:t> EUR</a:t>
                    </a:r>
                  </a:p>
                  <a:p>
                    <a:pPr>
                      <a:defRPr sz="1000">
                        <a:solidFill>
                          <a:schemeClr val="tx1"/>
                        </a:solidFill>
                      </a:defRPr>
                    </a:pPr>
                    <a:r>
                      <a:rPr lang="en-US" sz="1000" baseline="0" dirty="0" smtClean="0">
                        <a:solidFill>
                          <a:schemeClr val="tx1"/>
                        </a:solidFill>
                      </a:rPr>
                      <a:t>(47,3%)</a:t>
                    </a:r>
                  </a:p>
                  <a:p>
                    <a:pPr>
                      <a:defRPr sz="1000">
                        <a:solidFill>
                          <a:schemeClr val="tx1"/>
                        </a:solidFill>
                      </a:defRPr>
                    </a:pPr>
                    <a:endParaRPr lang="de-DE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492577855495045"/>
                      <c:h val="0.1192147144980688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6B6B1E33-6A9E-4F48-B202-369558CF1042}" type="VALUE">
                      <a:rPr lang="en-US" sz="1000" smtClean="0">
                        <a:solidFill>
                          <a:schemeClr val="tx1"/>
                        </a:solidFill>
                      </a:rPr>
                      <a:pPr/>
                      <a:t>[WERT]</a:t>
                    </a:fld>
                    <a:r>
                      <a:rPr lang="en-US" sz="1000" dirty="0" smtClean="0">
                        <a:solidFill>
                          <a:schemeClr val="tx1"/>
                        </a:solidFill>
                      </a:rPr>
                      <a:t> Mio. EUR</a:t>
                    </a:r>
                  </a:p>
                  <a:p>
                    <a:r>
                      <a:rPr lang="en-US" sz="1000" dirty="0" smtClean="0">
                        <a:solidFill>
                          <a:schemeClr val="tx1"/>
                        </a:solidFill>
                      </a:rPr>
                      <a:t>13,5%</a:t>
                    </a:r>
                  </a:p>
                  <a:p>
                    <a:endParaRPr lang="de-DE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1485978682107217"/>
                  <c:y val="-5.048755280703579E-2"/>
                </c:manualLayout>
              </c:layout>
              <c:tx>
                <c:rich>
                  <a:bodyPr/>
                  <a:lstStyle/>
                  <a:p>
                    <a:r>
                      <a:rPr lang="en-US" sz="1000" smtClean="0">
                        <a:solidFill>
                          <a:schemeClr val="tx1"/>
                        </a:solidFill>
                      </a:rPr>
                      <a:t> 27,9 Mio.</a:t>
                    </a:r>
                    <a:r>
                      <a:rPr lang="en-US" sz="1000" baseline="0" smtClean="0">
                        <a:solidFill>
                          <a:schemeClr val="tx1"/>
                        </a:solidFill>
                      </a:rPr>
                      <a:t> EUR</a:t>
                    </a:r>
                  </a:p>
                  <a:p>
                    <a:r>
                      <a:rPr lang="en-US" sz="1000" baseline="0" smtClean="0">
                        <a:solidFill>
                          <a:schemeClr val="tx1"/>
                        </a:solidFill>
                      </a:rPr>
                      <a:t>17,9%</a:t>
                    </a:r>
                  </a:p>
                  <a:p>
                    <a:endParaRPr lang="en-US" sz="1000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25BB5EE7-E065-4474-B941-8148328BDCDB}" type="VALUE">
                      <a:rPr lang="en-US" smtClean="0"/>
                      <a:pPr/>
                      <a:t>[WERT]</a:t>
                    </a:fld>
                    <a:r>
                      <a:rPr lang="en-US" smtClean="0"/>
                      <a:t> Mio. EUR</a:t>
                    </a:r>
                  </a:p>
                  <a:p>
                    <a:r>
                      <a:rPr lang="en-US" smtClean="0"/>
                      <a:t>9,0%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7.9518211157215302E-2"/>
                  <c:y val="0.1458289451390766"/>
                </c:manualLayout>
              </c:layout>
              <c:tx>
                <c:rich>
                  <a:bodyPr/>
                  <a:lstStyle/>
                  <a:p>
                    <a:fld id="{0960BC12-6A5C-41FA-ADD7-A6AEC4387E87}" type="VALUE">
                      <a:rPr lang="en-US" smtClean="0"/>
                      <a:pPr/>
                      <a:t>[WERT]</a:t>
                    </a:fld>
                    <a:r>
                      <a:rPr lang="en-US" smtClean="0"/>
                      <a:t> Mio. EUR</a:t>
                    </a:r>
                  </a:p>
                  <a:p>
                    <a:r>
                      <a:rPr lang="en-US" smtClean="0"/>
                      <a:t>12,3%</a:t>
                    </a:r>
                  </a:p>
                  <a:p>
                    <a:endParaRPr lang="de-DE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Tabelle1!$A$2:$A$6</c:f>
              <c:strCache>
                <c:ptCount val="5"/>
                <c:pt idx="0">
                  <c:v>Condensed Matter Physics</c:v>
                </c:pt>
                <c:pt idx="1">
                  <c:v>Optics, Quantum Optics, Atoms, Molecules, Plasmas</c:v>
                </c:pt>
                <c:pt idx="2">
                  <c:v>Particles, Nuclei and Fields</c:v>
                </c:pt>
                <c:pt idx="3">
                  <c:v>Statistical Physics, Soft Matter, Biological Physics, Nonlinear Dynamics</c:v>
                </c:pt>
                <c:pt idx="4">
                  <c:v>Astrophysics and Astronomy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73.900000000000006</c:v>
                </c:pt>
                <c:pt idx="1">
                  <c:v>21.1</c:v>
                </c:pt>
                <c:pt idx="2">
                  <c:v>27.9</c:v>
                </c:pt>
                <c:pt idx="3">
                  <c:v>14.1</c:v>
                </c:pt>
                <c:pt idx="4">
                  <c:v>19.3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1192817990881612E-2"/>
          <c:y val="0.70007253174507045"/>
          <c:w val="0.77210020909882593"/>
          <c:h val="0.148146622105700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353845784956692"/>
          <c:y val="0.13277852599646434"/>
          <c:w val="0.8468909414377217"/>
          <c:h val="0.7375655548790420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Anteil_WSG_Programm!$F$35</c:f>
              <c:strCache>
                <c:ptCount val="1"/>
                <c:pt idx="0">
                  <c:v>Einzelförderung</c:v>
                </c:pt>
              </c:strCache>
            </c:strRef>
          </c:tx>
          <c:spPr>
            <a:solidFill>
              <a:schemeClr val="accent5"/>
            </a:solidFill>
            <a:ln w="25400">
              <a:noFill/>
            </a:ln>
          </c:spPr>
          <c:invertIfNegative val="0"/>
          <c:dLbls>
            <c:numFmt formatCode="0\ \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Anteil_WSG_Programm!$G$34:$V$34</c:f>
              <c:strCache>
                <c:ptCount val="15"/>
                <c:pt idx="0">
                  <c:v>Alle Fachgebiete (1.625 Mio. €)</c:v>
                </c:pt>
                <c:pt idx="1">
                  <c:v>Geisteswissenschaften (154 Mio. €)</c:v>
                </c:pt>
                <c:pt idx="2">
                  <c:v>Sozial- und Verhaltenswissenschaften (111 Mio. €)</c:v>
                </c:pt>
                <c:pt idx="3">
                  <c:v>Biologie (202 Mio. €)</c:v>
                </c:pt>
                <c:pt idx="4">
                  <c:v>Medizin (390 Mio. €)</c:v>
                </c:pt>
                <c:pt idx="5">
                  <c:v>Agrar-, Forstwiss., Gartenbau, Tiermedizin (35 Mio. €)</c:v>
                </c:pt>
                <c:pt idx="6">
                  <c:v>Chemie (103 Mio. €)</c:v>
                </c:pt>
                <c:pt idx="7">
                  <c:v>Physik (159 Mio. €)</c:v>
                </c:pt>
                <c:pt idx="8">
                  <c:v>Mathematik (46 Mio. €)</c:v>
                </c:pt>
                <c:pt idx="9">
                  <c:v>Geowissenschaften (einschl. Geographie) (77 Mio. €)</c:v>
                </c:pt>
                <c:pt idx="10">
                  <c:v>Maschinenbau und Produktionstechnik (77 Mio. €)</c:v>
                </c:pt>
                <c:pt idx="11">
                  <c:v>Wärmetechnik/Verfahrenstechnik (54 Mio. €)</c:v>
                </c:pt>
                <c:pt idx="12">
                  <c:v>Materialwissenschaft und Werkstofftechnik (79 Mio. €)</c:v>
                </c:pt>
                <c:pt idx="13">
                  <c:v>Elektrotechnik, Informatik, Systemtechnik (123 Mio. €)</c:v>
                </c:pt>
                <c:pt idx="14">
                  <c:v>Bauwesen und Architektur (17 Mio. €)</c:v>
                </c:pt>
              </c:strCache>
            </c:strRef>
          </c:cat>
          <c:val>
            <c:numRef>
              <c:f>Anteil_WSG_Programm!$G$35:$U$35</c:f>
              <c:numCache>
                <c:formatCode>0</c:formatCode>
                <c:ptCount val="15"/>
                <c:pt idx="0">
                  <c:v>43.785188847293014</c:v>
                </c:pt>
                <c:pt idx="1">
                  <c:v>57.669019496769202</c:v>
                </c:pt>
                <c:pt idx="2">
                  <c:v>58.8519568612098</c:v>
                </c:pt>
                <c:pt idx="3">
                  <c:v>40.3091606990603</c:v>
                </c:pt>
                <c:pt idx="4">
                  <c:v>42.199658018043003</c:v>
                </c:pt>
                <c:pt idx="5">
                  <c:v>47.915883986903701</c:v>
                </c:pt>
                <c:pt idx="6">
                  <c:v>47.017007395833801</c:v>
                </c:pt>
                <c:pt idx="7">
                  <c:v>28.2512440424522</c:v>
                </c:pt>
                <c:pt idx="8">
                  <c:v>24.941291543592801</c:v>
                </c:pt>
                <c:pt idx="9">
                  <c:v>48.864155735197997</c:v>
                </c:pt>
                <c:pt idx="10">
                  <c:v>40.877865827727199</c:v>
                </c:pt>
                <c:pt idx="11">
                  <c:v>43.916373905574403</c:v>
                </c:pt>
                <c:pt idx="12">
                  <c:v>42.062065147600499</c:v>
                </c:pt>
                <c:pt idx="13">
                  <c:v>45.139808551460298</c:v>
                </c:pt>
                <c:pt idx="14">
                  <c:v>53.821423908622599</c:v>
                </c:pt>
              </c:numCache>
            </c:numRef>
          </c:val>
        </c:ser>
        <c:ser>
          <c:idx val="1"/>
          <c:order val="1"/>
          <c:tx>
            <c:strRef>
              <c:f>Anteil_WSG_Programm!$F$36</c:f>
              <c:strCache>
                <c:ptCount val="1"/>
                <c:pt idx="0">
                  <c:v>Forschergruppen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 w="25400">
              <a:noFill/>
            </a:ln>
          </c:spPr>
          <c:invertIfNegative val="0"/>
          <c:dLbls>
            <c:numFmt formatCode="0\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Anteil_WSG_Programm!$G$34:$V$34</c:f>
              <c:strCache>
                <c:ptCount val="15"/>
                <c:pt idx="0">
                  <c:v>Alle Fachgebiete (1.625 Mio. €)</c:v>
                </c:pt>
                <c:pt idx="1">
                  <c:v>Geisteswissenschaften (154 Mio. €)</c:v>
                </c:pt>
                <c:pt idx="2">
                  <c:v>Sozial- und Verhaltenswissenschaften (111 Mio. €)</c:v>
                </c:pt>
                <c:pt idx="3">
                  <c:v>Biologie (202 Mio. €)</c:v>
                </c:pt>
                <c:pt idx="4">
                  <c:v>Medizin (390 Mio. €)</c:v>
                </c:pt>
                <c:pt idx="5">
                  <c:v>Agrar-, Forstwiss., Gartenbau, Tiermedizin (35 Mio. €)</c:v>
                </c:pt>
                <c:pt idx="6">
                  <c:v>Chemie (103 Mio. €)</c:v>
                </c:pt>
                <c:pt idx="7">
                  <c:v>Physik (159 Mio. €)</c:v>
                </c:pt>
                <c:pt idx="8">
                  <c:v>Mathematik (46 Mio. €)</c:v>
                </c:pt>
                <c:pt idx="9">
                  <c:v>Geowissenschaften (einschl. Geographie) (77 Mio. €)</c:v>
                </c:pt>
                <c:pt idx="10">
                  <c:v>Maschinenbau und Produktionstechnik (77 Mio. €)</c:v>
                </c:pt>
                <c:pt idx="11">
                  <c:v>Wärmetechnik/Verfahrenstechnik (54 Mio. €)</c:v>
                </c:pt>
                <c:pt idx="12">
                  <c:v>Materialwissenschaft und Werkstofftechnik (79 Mio. €)</c:v>
                </c:pt>
                <c:pt idx="13">
                  <c:v>Elektrotechnik, Informatik, Systemtechnik (123 Mio. €)</c:v>
                </c:pt>
                <c:pt idx="14">
                  <c:v>Bauwesen und Architektur (17 Mio. €)</c:v>
                </c:pt>
              </c:strCache>
            </c:strRef>
          </c:cat>
          <c:val>
            <c:numRef>
              <c:f>Anteil_WSG_Programm!$G$36:$U$36</c:f>
              <c:numCache>
                <c:formatCode>0</c:formatCode>
                <c:ptCount val="15"/>
                <c:pt idx="0">
                  <c:v>8.5871539325809216</c:v>
                </c:pt>
                <c:pt idx="1">
                  <c:v>7.9321989745042796</c:v>
                </c:pt>
                <c:pt idx="2">
                  <c:v>8.5583111982380107</c:v>
                </c:pt>
                <c:pt idx="3">
                  <c:v>8.9394012919070107</c:v>
                </c:pt>
                <c:pt idx="4">
                  <c:v>10.902220003295399</c:v>
                </c:pt>
                <c:pt idx="5">
                  <c:v>16.855422316964301</c:v>
                </c:pt>
                <c:pt idx="6">
                  <c:v>7.7930617003978204</c:v>
                </c:pt>
                <c:pt idx="7">
                  <c:v>8.2952783322010504</c:v>
                </c:pt>
                <c:pt idx="8">
                  <c:v>4.2586645405669898</c:v>
                </c:pt>
                <c:pt idx="9">
                  <c:v>12.9247218661612</c:v>
                </c:pt>
                <c:pt idx="10">
                  <c:v>5.1853909468917996</c:v>
                </c:pt>
                <c:pt idx="11">
                  <c:v>6.3114707466906799</c:v>
                </c:pt>
                <c:pt idx="12">
                  <c:v>2.8707669501083299</c:v>
                </c:pt>
                <c:pt idx="13">
                  <c:v>5.6835366397248697</c:v>
                </c:pt>
                <c:pt idx="14">
                  <c:v>10.318442155445499</c:v>
                </c:pt>
              </c:numCache>
            </c:numRef>
          </c:val>
        </c:ser>
        <c:ser>
          <c:idx val="2"/>
          <c:order val="2"/>
          <c:tx>
            <c:strRef>
              <c:f>Anteil_WSG_Programm!$F$37</c:f>
              <c:strCache>
                <c:ptCount val="1"/>
                <c:pt idx="0">
                  <c:v>Graduiertenkollegs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 w="25400">
              <a:noFill/>
            </a:ln>
          </c:spPr>
          <c:invertIfNegative val="0"/>
          <c:dLbls>
            <c:numFmt formatCode="0\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Anteil_WSG_Programm!$G$34:$V$34</c:f>
              <c:strCache>
                <c:ptCount val="15"/>
                <c:pt idx="0">
                  <c:v>Alle Fachgebiete (1.625 Mio. €)</c:v>
                </c:pt>
                <c:pt idx="1">
                  <c:v>Geisteswissenschaften (154 Mio. €)</c:v>
                </c:pt>
                <c:pt idx="2">
                  <c:v>Sozial- und Verhaltenswissenschaften (111 Mio. €)</c:v>
                </c:pt>
                <c:pt idx="3">
                  <c:v>Biologie (202 Mio. €)</c:v>
                </c:pt>
                <c:pt idx="4">
                  <c:v>Medizin (390 Mio. €)</c:v>
                </c:pt>
                <c:pt idx="5">
                  <c:v>Agrar-, Forstwiss., Gartenbau, Tiermedizin (35 Mio. €)</c:v>
                </c:pt>
                <c:pt idx="6">
                  <c:v>Chemie (103 Mio. €)</c:v>
                </c:pt>
                <c:pt idx="7">
                  <c:v>Physik (159 Mio. €)</c:v>
                </c:pt>
                <c:pt idx="8">
                  <c:v>Mathematik (46 Mio. €)</c:v>
                </c:pt>
                <c:pt idx="9">
                  <c:v>Geowissenschaften (einschl. Geographie) (77 Mio. €)</c:v>
                </c:pt>
                <c:pt idx="10">
                  <c:v>Maschinenbau und Produktionstechnik (77 Mio. €)</c:v>
                </c:pt>
                <c:pt idx="11">
                  <c:v>Wärmetechnik/Verfahrenstechnik (54 Mio. €)</c:v>
                </c:pt>
                <c:pt idx="12">
                  <c:v>Materialwissenschaft und Werkstofftechnik (79 Mio. €)</c:v>
                </c:pt>
                <c:pt idx="13">
                  <c:v>Elektrotechnik, Informatik, Systemtechnik (123 Mio. €)</c:v>
                </c:pt>
                <c:pt idx="14">
                  <c:v>Bauwesen und Architektur (17 Mio. €)</c:v>
                </c:pt>
              </c:strCache>
            </c:strRef>
          </c:cat>
          <c:val>
            <c:numRef>
              <c:f>Anteil_WSG_Programm!$G$37:$U$37</c:f>
              <c:numCache>
                <c:formatCode>0</c:formatCode>
                <c:ptCount val="15"/>
                <c:pt idx="0">
                  <c:v>8.3959558696506065</c:v>
                </c:pt>
                <c:pt idx="1">
                  <c:v>12.2227870331796</c:v>
                </c:pt>
                <c:pt idx="2">
                  <c:v>11.8375242212469</c:v>
                </c:pt>
                <c:pt idx="3">
                  <c:v>6.2845844264293698</c:v>
                </c:pt>
                <c:pt idx="4">
                  <c:v>5.7367883519776202</c:v>
                </c:pt>
                <c:pt idx="5">
                  <c:v>10.771049710950299</c:v>
                </c:pt>
                <c:pt idx="6">
                  <c:v>7.7580998004599202</c:v>
                </c:pt>
                <c:pt idx="7">
                  <c:v>9.4186080769260592</c:v>
                </c:pt>
                <c:pt idx="8">
                  <c:v>19.2687192642124</c:v>
                </c:pt>
                <c:pt idx="9">
                  <c:v>4.84087927460644</c:v>
                </c:pt>
                <c:pt idx="10">
                  <c:v>3.0891737447177898</c:v>
                </c:pt>
                <c:pt idx="11">
                  <c:v>9.2320707362000807</c:v>
                </c:pt>
                <c:pt idx="12">
                  <c:v>4.5500274482629601</c:v>
                </c:pt>
                <c:pt idx="13">
                  <c:v>14.568108467067299</c:v>
                </c:pt>
                <c:pt idx="14">
                  <c:v>8.12107773452332</c:v>
                </c:pt>
              </c:numCache>
            </c:numRef>
          </c:val>
        </c:ser>
        <c:ser>
          <c:idx val="3"/>
          <c:order val="3"/>
          <c:tx>
            <c:strRef>
              <c:f>Anteil_WSG_Programm!$F$38</c:f>
              <c:strCache>
                <c:ptCount val="1"/>
                <c:pt idx="0">
                  <c:v>Sonderforschungsbereiche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 w="25400">
              <a:noFill/>
            </a:ln>
          </c:spPr>
          <c:invertIfNegative val="0"/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Anteil_WSG_Programm!$G$34:$V$34</c:f>
              <c:strCache>
                <c:ptCount val="15"/>
                <c:pt idx="0">
                  <c:v>Alle Fachgebiete (1.625 Mio. €)</c:v>
                </c:pt>
                <c:pt idx="1">
                  <c:v>Geisteswissenschaften (154 Mio. €)</c:v>
                </c:pt>
                <c:pt idx="2">
                  <c:v>Sozial- und Verhaltenswissenschaften (111 Mio. €)</c:v>
                </c:pt>
                <c:pt idx="3">
                  <c:v>Biologie (202 Mio. €)</c:v>
                </c:pt>
                <c:pt idx="4">
                  <c:v>Medizin (390 Mio. €)</c:v>
                </c:pt>
                <c:pt idx="5">
                  <c:v>Agrar-, Forstwiss., Gartenbau, Tiermedizin (35 Mio. €)</c:v>
                </c:pt>
                <c:pt idx="6">
                  <c:v>Chemie (103 Mio. €)</c:v>
                </c:pt>
                <c:pt idx="7">
                  <c:v>Physik (159 Mio. €)</c:v>
                </c:pt>
                <c:pt idx="8">
                  <c:v>Mathematik (46 Mio. €)</c:v>
                </c:pt>
                <c:pt idx="9">
                  <c:v>Geowissenschaften (einschl. Geographie) (77 Mio. €)</c:v>
                </c:pt>
                <c:pt idx="10">
                  <c:v>Maschinenbau und Produktionstechnik (77 Mio. €)</c:v>
                </c:pt>
                <c:pt idx="11">
                  <c:v>Wärmetechnik/Verfahrenstechnik (54 Mio. €)</c:v>
                </c:pt>
                <c:pt idx="12">
                  <c:v>Materialwissenschaft und Werkstofftechnik (79 Mio. €)</c:v>
                </c:pt>
                <c:pt idx="13">
                  <c:v>Elektrotechnik, Informatik, Systemtechnik (123 Mio. €)</c:v>
                </c:pt>
                <c:pt idx="14">
                  <c:v>Bauwesen und Architektur (17 Mio. €)</c:v>
                </c:pt>
              </c:strCache>
            </c:strRef>
          </c:cat>
          <c:val>
            <c:numRef>
              <c:f>Anteil_WSG_Programm!$G$38:$U$38</c:f>
              <c:numCache>
                <c:formatCode>0</c:formatCode>
                <c:ptCount val="15"/>
                <c:pt idx="0">
                  <c:v>28.863323696547038</c:v>
                </c:pt>
                <c:pt idx="1">
                  <c:v>19.0216081390261</c:v>
                </c:pt>
                <c:pt idx="2">
                  <c:v>14.3315452136953</c:v>
                </c:pt>
                <c:pt idx="3">
                  <c:v>35.7606032776212</c:v>
                </c:pt>
                <c:pt idx="4">
                  <c:v>36.144530745188497</c:v>
                </c:pt>
                <c:pt idx="5">
                  <c:v>13.4210044607358</c:v>
                </c:pt>
                <c:pt idx="6">
                  <c:v>25.746110714112</c:v>
                </c:pt>
                <c:pt idx="7">
                  <c:v>41.097117920293002</c:v>
                </c:pt>
                <c:pt idx="8">
                  <c:v>33.964301659813501</c:v>
                </c:pt>
                <c:pt idx="9">
                  <c:v>9.1119285926545093</c:v>
                </c:pt>
                <c:pt idx="10">
                  <c:v>37.839432119519898</c:v>
                </c:pt>
                <c:pt idx="11">
                  <c:v>22.104748212580098</c:v>
                </c:pt>
                <c:pt idx="12">
                  <c:v>31.2407000700663</c:v>
                </c:pt>
                <c:pt idx="13">
                  <c:v>19.134553521524399</c:v>
                </c:pt>
                <c:pt idx="14">
                  <c:v>15.0982579538782</c:v>
                </c:pt>
              </c:numCache>
            </c:numRef>
          </c:val>
        </c:ser>
        <c:ser>
          <c:idx val="4"/>
          <c:order val="4"/>
          <c:tx>
            <c:strRef>
              <c:f>Anteil_WSG_Programm!$F$39</c:f>
              <c:strCache>
                <c:ptCount val="1"/>
                <c:pt idx="0">
                  <c:v>Schwerpunktprogramme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</c:spPr>
          <c:invertIfNegative val="0"/>
          <c:dLbls>
            <c:numFmt formatCode="0\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Anteil_WSG_Programm!$G$34:$V$34</c:f>
              <c:strCache>
                <c:ptCount val="15"/>
                <c:pt idx="0">
                  <c:v>Alle Fachgebiete (1.625 Mio. €)</c:v>
                </c:pt>
                <c:pt idx="1">
                  <c:v>Geisteswissenschaften (154 Mio. €)</c:v>
                </c:pt>
                <c:pt idx="2">
                  <c:v>Sozial- und Verhaltenswissenschaften (111 Mio. €)</c:v>
                </c:pt>
                <c:pt idx="3">
                  <c:v>Biologie (202 Mio. €)</c:v>
                </c:pt>
                <c:pt idx="4">
                  <c:v>Medizin (390 Mio. €)</c:v>
                </c:pt>
                <c:pt idx="5">
                  <c:v>Agrar-, Forstwiss., Gartenbau, Tiermedizin (35 Mio. €)</c:v>
                </c:pt>
                <c:pt idx="6">
                  <c:v>Chemie (103 Mio. €)</c:v>
                </c:pt>
                <c:pt idx="7">
                  <c:v>Physik (159 Mio. €)</c:v>
                </c:pt>
                <c:pt idx="8">
                  <c:v>Mathematik (46 Mio. €)</c:v>
                </c:pt>
                <c:pt idx="9">
                  <c:v>Geowissenschaften (einschl. Geographie) (77 Mio. €)</c:v>
                </c:pt>
                <c:pt idx="10">
                  <c:v>Maschinenbau und Produktionstechnik (77 Mio. €)</c:v>
                </c:pt>
                <c:pt idx="11">
                  <c:v>Wärmetechnik/Verfahrenstechnik (54 Mio. €)</c:v>
                </c:pt>
                <c:pt idx="12">
                  <c:v>Materialwissenschaft und Werkstofftechnik (79 Mio. €)</c:v>
                </c:pt>
                <c:pt idx="13">
                  <c:v>Elektrotechnik, Informatik, Systemtechnik (123 Mio. €)</c:v>
                </c:pt>
                <c:pt idx="14">
                  <c:v>Bauwesen und Architektur (17 Mio. €)</c:v>
                </c:pt>
              </c:strCache>
            </c:strRef>
          </c:cat>
          <c:val>
            <c:numRef>
              <c:f>Anteil_WSG_Programm!$G$39:$U$39</c:f>
              <c:numCache>
                <c:formatCode>0</c:formatCode>
                <c:ptCount val="15"/>
                <c:pt idx="0">
                  <c:v>10.368377653928416</c:v>
                </c:pt>
                <c:pt idx="1">
                  <c:v>3.1543867535415999</c:v>
                </c:pt>
                <c:pt idx="2">
                  <c:v>6.4206626229489103</c:v>
                </c:pt>
                <c:pt idx="3">
                  <c:v>8.7062505378684598</c:v>
                </c:pt>
                <c:pt idx="4">
                  <c:v>5.0168030815446798</c:v>
                </c:pt>
                <c:pt idx="5">
                  <c:v>11.036640942086301</c:v>
                </c:pt>
                <c:pt idx="6">
                  <c:v>11.6857209117123</c:v>
                </c:pt>
                <c:pt idx="7">
                  <c:v>12.9377517472783</c:v>
                </c:pt>
                <c:pt idx="8">
                  <c:v>17.5670248813291</c:v>
                </c:pt>
                <c:pt idx="9">
                  <c:v>24.258315563377501</c:v>
                </c:pt>
                <c:pt idx="10">
                  <c:v>13.0081384192668</c:v>
                </c:pt>
                <c:pt idx="11">
                  <c:v>18.4353367872218</c:v>
                </c:pt>
                <c:pt idx="12">
                  <c:v>19.276440409346399</c:v>
                </c:pt>
                <c:pt idx="13">
                  <c:v>15.4739931854873</c:v>
                </c:pt>
                <c:pt idx="14">
                  <c:v>12.6408016554497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669947048"/>
        <c:axId val="669941560"/>
      </c:barChart>
      <c:catAx>
        <c:axId val="66994704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chemeClr val="bg1">
                <a:lumMod val="65000"/>
              </a:schemeClr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669941560"/>
        <c:crosses val="autoZero"/>
        <c:auto val="1"/>
        <c:lblAlgn val="ctr"/>
        <c:lblOffset val="100"/>
        <c:noMultiLvlLbl val="0"/>
      </c:catAx>
      <c:valAx>
        <c:axId val="669941560"/>
        <c:scaling>
          <c:orientation val="minMax"/>
          <c:max val="1"/>
          <c:min val="0"/>
        </c:scaling>
        <c:delete val="0"/>
        <c:axPos val="t"/>
        <c:majorGridlines>
          <c:spPr>
            <a:ln w="3175">
              <a:solidFill>
                <a:srgbClr val="FFFFFF"/>
              </a:solidFill>
              <a:prstDash val="solid"/>
            </a:ln>
          </c:spPr>
        </c:majorGridlines>
        <c:numFmt formatCode="0%" sourceLinked="1"/>
        <c:majorTickMark val="out"/>
        <c:minorTickMark val="out"/>
        <c:tickLblPos val="low"/>
        <c:spPr>
          <a:ln w="3175">
            <a:solidFill>
              <a:schemeClr val="bg1">
                <a:lumMod val="65000"/>
              </a:schemeClr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669947048"/>
        <c:crosses val="autoZero"/>
        <c:crossBetween val="between"/>
        <c:majorUnit val="0.25"/>
      </c:valAx>
      <c:spPr>
        <a:solidFill>
          <a:sysClr val="window" lastClr="FFFFFF"/>
        </a:solidFill>
        <a:ln w="25400">
          <a:solidFill>
            <a:schemeClr val="bg1"/>
          </a:solidFill>
        </a:ln>
      </c:spPr>
    </c:plotArea>
    <c:legend>
      <c:legendPos val="b"/>
      <c:layout>
        <c:manualLayout>
          <c:xMode val="edge"/>
          <c:yMode val="edge"/>
          <c:x val="0"/>
          <c:y val="0.92523465145081396"/>
          <c:w val="1"/>
          <c:h val="4.0992740772268332E-2"/>
        </c:manualLayout>
      </c:layout>
      <c:overlay val="0"/>
      <c:spPr>
        <a:solidFill>
          <a:schemeClr val="bg1">
            <a:lumMod val="95000"/>
          </a:schemeClr>
        </a:solidFill>
        <a:ln w="25400">
          <a:noFill/>
        </a:ln>
      </c:spPr>
    </c:legend>
    <c:plotVisOnly val="1"/>
    <c:dispBlanksAs val="gap"/>
    <c:showDLblsOverMax val="0"/>
  </c:chart>
  <c:spPr>
    <a:solidFill>
      <a:schemeClr val="bg1">
        <a:lumMod val="95000"/>
      </a:schemeClr>
    </a:solidFill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de-DE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726250000000001"/>
          <c:y val="0.10316416666666667"/>
          <c:w val="0.72419733066342595"/>
          <c:h val="0.600711255920598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'D-7'!$C$18</c:f>
              <c:strCache>
                <c:ptCount val="1"/>
                <c:pt idx="0">
                  <c:v>Entschiedene Anträge </c:v>
                </c:pt>
              </c:strCache>
            </c:strRef>
          </c:tx>
          <c:invertIfNegative val="0"/>
          <c:cat>
            <c:strRef>
              <c:f>'D-7'!$B$19:$B$27</c:f>
              <c:strCach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strCache>
            </c:strRef>
          </c:cat>
          <c:val>
            <c:numRef>
              <c:f>'D-7'!$C$19:$C$27</c:f>
              <c:numCache>
                <c:formatCode>0</c:formatCode>
                <c:ptCount val="9"/>
                <c:pt idx="0">
                  <c:v>61</c:v>
                </c:pt>
                <c:pt idx="1">
                  <c:v>46</c:v>
                </c:pt>
                <c:pt idx="2">
                  <c:v>64</c:v>
                </c:pt>
                <c:pt idx="3">
                  <c:v>74</c:v>
                </c:pt>
                <c:pt idx="4">
                  <c:v>63</c:v>
                </c:pt>
                <c:pt idx="5">
                  <c:v>85</c:v>
                </c:pt>
                <c:pt idx="6">
                  <c:v>95</c:v>
                </c:pt>
                <c:pt idx="7">
                  <c:v>113</c:v>
                </c:pt>
                <c:pt idx="8">
                  <c:v>106</c:v>
                </c:pt>
              </c:numCache>
            </c:numRef>
          </c:val>
        </c:ser>
        <c:ser>
          <c:idx val="1"/>
          <c:order val="1"/>
          <c:tx>
            <c:strRef>
              <c:f>'D-7'!$D$18</c:f>
              <c:strCache>
                <c:ptCount val="1"/>
                <c:pt idx="0">
                  <c:v>Bewilligte Anträge 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'D-7'!$B$19:$B$27</c:f>
              <c:strCach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strCache>
            </c:strRef>
          </c:cat>
          <c:val>
            <c:numRef>
              <c:f>'D-7'!$D$19:$D$27</c:f>
              <c:numCache>
                <c:formatCode>0</c:formatCode>
                <c:ptCount val="9"/>
                <c:pt idx="0">
                  <c:v>40</c:v>
                </c:pt>
                <c:pt idx="1">
                  <c:v>29</c:v>
                </c:pt>
                <c:pt idx="2">
                  <c:v>39</c:v>
                </c:pt>
                <c:pt idx="3">
                  <c:v>48</c:v>
                </c:pt>
                <c:pt idx="4">
                  <c:v>41</c:v>
                </c:pt>
                <c:pt idx="5">
                  <c:v>40</c:v>
                </c:pt>
                <c:pt idx="6">
                  <c:v>37</c:v>
                </c:pt>
                <c:pt idx="7">
                  <c:v>51</c:v>
                </c:pt>
                <c:pt idx="8">
                  <c:v>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820621552"/>
        <c:axId val="820622336"/>
      </c:barChart>
      <c:lineChart>
        <c:grouping val="standard"/>
        <c:varyColors val="0"/>
        <c:ser>
          <c:idx val="2"/>
          <c:order val="2"/>
          <c:tx>
            <c:strRef>
              <c:f>'D-7'!$E$18</c:f>
              <c:strCache>
                <c:ptCount val="1"/>
                <c:pt idx="0">
                  <c:v>Förderquote Fachkollegium</c:v>
                </c:pt>
              </c:strCache>
            </c:strRef>
          </c:tx>
          <c:spPr>
            <a:ln w="25400">
              <a:solidFill>
                <a:srgbClr val="C00000"/>
              </a:solidFill>
            </a:ln>
          </c:spPr>
          <c:marker>
            <c:symbol val="square"/>
            <c:size val="5"/>
            <c:spPr>
              <a:solidFill>
                <a:schemeClr val="accent5"/>
              </a:solidFill>
              <a:ln>
                <a:solidFill>
                  <a:srgbClr val="C00000"/>
                </a:solidFill>
              </a:ln>
            </c:spPr>
          </c:marker>
          <c:cat>
            <c:strRef>
              <c:f>'D-7'!$B$19:$B$27</c:f>
              <c:strCach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strCache>
            </c:strRef>
          </c:cat>
          <c:val>
            <c:numRef>
              <c:f>'D-7'!$E$19:$E$27</c:f>
              <c:numCache>
                <c:formatCode>0.00</c:formatCode>
                <c:ptCount val="9"/>
                <c:pt idx="0">
                  <c:v>0.65573770491803274</c:v>
                </c:pt>
                <c:pt idx="1">
                  <c:v>0.63043478260869568</c:v>
                </c:pt>
                <c:pt idx="2">
                  <c:v>0.609375</c:v>
                </c:pt>
                <c:pt idx="3">
                  <c:v>0.64864864864864868</c:v>
                </c:pt>
                <c:pt idx="4">
                  <c:v>0.65079365079365081</c:v>
                </c:pt>
                <c:pt idx="5">
                  <c:v>0.47058823529411764</c:v>
                </c:pt>
                <c:pt idx="6">
                  <c:v>0.38947368421052631</c:v>
                </c:pt>
                <c:pt idx="7">
                  <c:v>0.45132743362831856</c:v>
                </c:pt>
                <c:pt idx="8">
                  <c:v>0.44339622641509435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'D-7'!$F$18</c:f>
              <c:strCache>
                <c:ptCount val="1"/>
                <c:pt idx="0">
                  <c:v>Förderquote DFG</c:v>
                </c:pt>
              </c:strCache>
            </c:strRef>
          </c:tx>
          <c:spPr>
            <a:ln w="22225">
              <a:solidFill>
                <a:schemeClr val="tx1"/>
              </a:solidFill>
              <a:prstDash val="sysDash"/>
            </a:ln>
          </c:spPr>
          <c:marker>
            <c:symbol val="circle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'D-7'!$B$19:$B$27</c:f>
              <c:strCach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strCache>
            </c:strRef>
          </c:cat>
          <c:val>
            <c:numRef>
              <c:f>'D-7'!$F$19:$F$27</c:f>
              <c:numCache>
                <c:formatCode>0.00</c:formatCode>
                <c:ptCount val="9"/>
                <c:pt idx="0">
                  <c:v>0.51417769376181477</c:v>
                </c:pt>
                <c:pt idx="1">
                  <c:v>0.53005108140419521</c:v>
                </c:pt>
                <c:pt idx="2">
                  <c:v>0.50325829383886256</c:v>
                </c:pt>
                <c:pt idx="3">
                  <c:v>0.51994330836201663</c:v>
                </c:pt>
                <c:pt idx="4">
                  <c:v>0.4777887462981244</c:v>
                </c:pt>
                <c:pt idx="5">
                  <c:v>0.40423223005968528</c:v>
                </c:pt>
                <c:pt idx="6">
                  <c:v>0.35671160367215282</c:v>
                </c:pt>
                <c:pt idx="7">
                  <c:v>0.34193345394478092</c:v>
                </c:pt>
                <c:pt idx="8">
                  <c:v>0.36872943253872703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0620768"/>
        <c:axId val="820628216"/>
      </c:lineChart>
      <c:catAx>
        <c:axId val="820621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820622336"/>
        <c:crosses val="autoZero"/>
        <c:auto val="1"/>
        <c:lblAlgn val="ctr"/>
        <c:lblOffset val="100"/>
        <c:noMultiLvlLbl val="0"/>
      </c:catAx>
      <c:valAx>
        <c:axId val="820622336"/>
        <c:scaling>
          <c:orientation val="minMax"/>
        </c:scaling>
        <c:delete val="0"/>
        <c:axPos val="l"/>
        <c:majorGridlines>
          <c:spPr>
            <a:ln w="12700">
              <a:solidFill>
                <a:srgbClr val="939394"/>
              </a:solidFill>
            </a:ln>
          </c:spPr>
        </c:majorGridlines>
        <c:numFmt formatCode="#,##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/>
            </a:pPr>
            <a:endParaRPr lang="de-DE"/>
          </a:p>
        </c:txPr>
        <c:crossAx val="820621552"/>
        <c:crosses val="autoZero"/>
        <c:crossBetween val="between"/>
      </c:valAx>
      <c:valAx>
        <c:axId val="820628216"/>
        <c:scaling>
          <c:orientation val="minMax"/>
          <c:max val="1"/>
        </c:scaling>
        <c:delete val="0"/>
        <c:axPos val="r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820620768"/>
        <c:crosses val="max"/>
        <c:crossBetween val="between"/>
        <c:majorUnit val="0.2"/>
      </c:valAx>
      <c:catAx>
        <c:axId val="820620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820628216"/>
        <c:crosses val="autoZero"/>
        <c:auto val="1"/>
        <c:lblAlgn val="ctr"/>
        <c:lblOffset val="100"/>
        <c:noMultiLvlLbl val="0"/>
      </c:catAx>
      <c:spPr>
        <a:solidFill>
          <a:srgbClr val="FFFFFF"/>
        </a:solidFill>
        <a:ln>
          <a:solidFill>
            <a:srgbClr val="646567">
              <a:lumMod val="60000"/>
              <a:lumOff val="40000"/>
            </a:srgbClr>
          </a:solidFill>
        </a:ln>
      </c:spPr>
    </c:plotArea>
    <c:legend>
      <c:legendPos val="b"/>
      <c:layout>
        <c:manualLayout>
          <c:xMode val="edge"/>
          <c:yMode val="edge"/>
          <c:x val="9.885860698010239E-2"/>
          <c:y val="0.78192125984251981"/>
          <c:w val="0.81992627142937513"/>
          <c:h val="0.13565048914340253"/>
        </c:manualLayout>
      </c:layout>
      <c:overlay val="0"/>
      <c:txPr>
        <a:bodyPr/>
        <a:lstStyle/>
        <a:p>
          <a:pPr>
            <a:defRPr sz="1400"/>
          </a:pPr>
          <a:endParaRPr lang="de-DE"/>
        </a:p>
      </c:txPr>
    </c:legend>
    <c:plotVisOnly val="1"/>
    <c:dispBlanksAs val="gap"/>
    <c:showDLblsOverMax val="0"/>
  </c:chart>
  <c:spPr>
    <a:solidFill>
      <a:srgbClr val="FFFFFF">
        <a:lumMod val="95000"/>
      </a:srgbClr>
    </a:solidFill>
    <a:ln>
      <a:noFill/>
    </a:ln>
  </c:spPr>
  <c:txPr>
    <a:bodyPr/>
    <a:lstStyle/>
    <a:p>
      <a:pPr>
        <a:defRPr sz="1000">
          <a:latin typeface="Arial" pitchFamily="34" charset="0"/>
          <a:cs typeface="Arial" pitchFamily="34" charset="0"/>
        </a:defRPr>
      </a:pPr>
      <a:endParaRPr lang="de-DE"/>
    </a:p>
  </c:tx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de-DE"/>
          </a:p>
        </c:rich>
      </c:tx>
      <c:layout>
        <c:manualLayout>
          <c:xMode val="edge"/>
          <c:yMode val="edge"/>
          <c:x val="0.29976071172922225"/>
          <c:y val="2.588235294117649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9017239583333332"/>
          <c:y val="5.0914814814814809E-2"/>
          <c:w val="0.68336927083333332"/>
          <c:h val="0.66029259259259254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'D-9'!$B$19</c:f>
              <c:strCache>
                <c:ptCount val="1"/>
                <c:pt idx="0">
                  <c:v> Einzelförderung </c:v>
                </c:pt>
              </c:strCache>
            </c:strRef>
          </c:tx>
          <c:spPr>
            <a:solidFill>
              <a:srgbClr val="2E6797"/>
            </a:solidFill>
            <a:ln w="3175">
              <a:solidFill>
                <a:srgbClr val="FFFFFF"/>
              </a:solidFill>
              <a:prstDash val="solid"/>
            </a:ln>
          </c:spPr>
          <c:invertIfNegative val="0"/>
          <c:cat>
            <c:strRef>
              <c:f>'D-9'!$A$20:$A$28</c:f>
              <c:strCach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strCache>
            </c:strRef>
          </c:cat>
          <c:val>
            <c:numRef>
              <c:f>'D-9'!$B$20:$B$28</c:f>
              <c:numCache>
                <c:formatCode>#,##0.0</c:formatCode>
                <c:ptCount val="9"/>
                <c:pt idx="0">
                  <c:v>6.4508310600000005</c:v>
                </c:pt>
                <c:pt idx="1">
                  <c:v>6.0621804900000003</c:v>
                </c:pt>
                <c:pt idx="2">
                  <c:v>6.5517515</c:v>
                </c:pt>
                <c:pt idx="3">
                  <c:v>7.4767103599999993</c:v>
                </c:pt>
                <c:pt idx="4">
                  <c:v>8.4567946399999983</c:v>
                </c:pt>
                <c:pt idx="5">
                  <c:v>8.0945158599999996</c:v>
                </c:pt>
                <c:pt idx="6">
                  <c:v>7.7743191199999995</c:v>
                </c:pt>
                <c:pt idx="7">
                  <c:v>7.1110551700000002</c:v>
                </c:pt>
                <c:pt idx="8">
                  <c:v>6.9946252200000005</c:v>
                </c:pt>
              </c:numCache>
            </c:numRef>
          </c:val>
        </c:ser>
        <c:ser>
          <c:idx val="0"/>
          <c:order val="1"/>
          <c:tx>
            <c:strRef>
              <c:f>'D-9'!$C$19</c:f>
              <c:strCache>
                <c:ptCount val="1"/>
                <c:pt idx="0">
                  <c:v> Forschergruppen </c:v>
                </c:pt>
              </c:strCache>
            </c:strRef>
          </c:tx>
          <c:spPr>
            <a:solidFill>
              <a:srgbClr val="3F85C1"/>
            </a:solidFill>
            <a:ln w="3175">
              <a:solidFill>
                <a:srgbClr val="FFFFFF"/>
              </a:solidFill>
              <a:prstDash val="solid"/>
            </a:ln>
          </c:spPr>
          <c:invertIfNegative val="0"/>
          <c:cat>
            <c:strRef>
              <c:f>'D-9'!$A$20:$A$28</c:f>
              <c:strCach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strCache>
            </c:strRef>
          </c:cat>
          <c:val>
            <c:numRef>
              <c:f>'D-9'!$C$20:$C$28</c:f>
              <c:numCache>
                <c:formatCode>#,##0.0</c:formatCode>
                <c:ptCount val="9"/>
                <c:pt idx="0">
                  <c:v>0.46715000000000001</c:v>
                </c:pt>
                <c:pt idx="1">
                  <c:v>0.54333315000000004</c:v>
                </c:pt>
                <c:pt idx="2">
                  <c:v>0.19319781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6.6247680000000003E-2</c:v>
                </c:pt>
                <c:pt idx="7">
                  <c:v>0.39639999999999997</c:v>
                </c:pt>
                <c:pt idx="8">
                  <c:v>0.39639999999999997</c:v>
                </c:pt>
              </c:numCache>
            </c:numRef>
          </c:val>
        </c:ser>
        <c:ser>
          <c:idx val="4"/>
          <c:order val="2"/>
          <c:tx>
            <c:strRef>
              <c:f>'D-9'!$D$19</c:f>
              <c:strCache>
                <c:ptCount val="1"/>
                <c:pt idx="0">
                  <c:v> Schwerpunktprogramme </c:v>
                </c:pt>
              </c:strCache>
            </c:strRef>
          </c:tx>
          <c:spPr>
            <a:solidFill>
              <a:srgbClr val="659DCD"/>
            </a:solidFill>
            <a:ln w="3175">
              <a:solidFill>
                <a:srgbClr val="FFFFFF"/>
              </a:solidFill>
              <a:prstDash val="solid"/>
            </a:ln>
          </c:spPr>
          <c:invertIfNegative val="0"/>
          <c:cat>
            <c:strRef>
              <c:f>'D-9'!$A$20:$A$28</c:f>
              <c:strCach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strCache>
            </c:strRef>
          </c:cat>
          <c:val>
            <c:numRef>
              <c:f>'D-9'!$D$20:$D$28</c:f>
              <c:numCache>
                <c:formatCode>#,##0.0</c:formatCode>
                <c:ptCount val="9"/>
                <c:pt idx="0">
                  <c:v>0.48661727000000005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2.2885593499999999</c:v>
                </c:pt>
                <c:pt idx="5">
                  <c:v>2.7510795899999998</c:v>
                </c:pt>
                <c:pt idx="6">
                  <c:v>2.75861679</c:v>
                </c:pt>
                <c:pt idx="7">
                  <c:v>1.74629721</c:v>
                </c:pt>
                <c:pt idx="8">
                  <c:v>2.41743964</c:v>
                </c:pt>
              </c:numCache>
            </c:numRef>
          </c:val>
        </c:ser>
        <c:ser>
          <c:idx val="2"/>
          <c:order val="3"/>
          <c:tx>
            <c:strRef>
              <c:f>'D-9'!$E$19</c:f>
              <c:strCache>
                <c:ptCount val="1"/>
                <c:pt idx="0">
                  <c:v> Sonderforschungsbereiche </c:v>
                </c:pt>
              </c:strCache>
            </c:strRef>
          </c:tx>
          <c:spPr>
            <a:solidFill>
              <a:srgbClr val="838486"/>
            </a:solidFill>
            <a:ln w="3175">
              <a:solidFill>
                <a:srgbClr val="FFFFFF"/>
              </a:solidFill>
              <a:prstDash val="solid"/>
            </a:ln>
          </c:spPr>
          <c:invertIfNegative val="0"/>
          <c:cat>
            <c:strRef>
              <c:f>'D-9'!$A$20:$A$28</c:f>
              <c:strCach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strCache>
            </c:strRef>
          </c:cat>
          <c:val>
            <c:numRef>
              <c:f>'D-9'!$E$20:$E$28</c:f>
              <c:numCache>
                <c:formatCode>#,##0.0</c:formatCode>
                <c:ptCount val="9"/>
                <c:pt idx="0">
                  <c:v>7.0674999999999999</c:v>
                </c:pt>
                <c:pt idx="1">
                  <c:v>9.9402000000000008</c:v>
                </c:pt>
                <c:pt idx="2">
                  <c:v>13.043900000000001</c:v>
                </c:pt>
                <c:pt idx="3">
                  <c:v>11.8531</c:v>
                </c:pt>
                <c:pt idx="4">
                  <c:v>11.955026999999999</c:v>
                </c:pt>
                <c:pt idx="5">
                  <c:v>10.987556</c:v>
                </c:pt>
                <c:pt idx="6">
                  <c:v>12.402156</c:v>
                </c:pt>
                <c:pt idx="7">
                  <c:v>13.778582</c:v>
                </c:pt>
                <c:pt idx="8">
                  <c:v>13.100405</c:v>
                </c:pt>
              </c:numCache>
            </c:numRef>
          </c:val>
        </c:ser>
        <c:ser>
          <c:idx val="3"/>
          <c:order val="4"/>
          <c:tx>
            <c:strRef>
              <c:f>'D-9'!$F$19</c:f>
              <c:strCache>
                <c:ptCount val="1"/>
                <c:pt idx="0">
                  <c:v> Graduiertenkollegs </c:v>
                </c:pt>
              </c:strCache>
            </c:strRef>
          </c:tx>
          <c:spPr>
            <a:solidFill>
              <a:srgbClr val="AAAAAC"/>
            </a:solidFill>
            <a:ln w="3175">
              <a:solidFill>
                <a:srgbClr val="FFFFFF"/>
              </a:solidFill>
              <a:prstDash val="solid"/>
            </a:ln>
          </c:spPr>
          <c:invertIfNegative val="0"/>
          <c:cat>
            <c:strRef>
              <c:f>'D-9'!$A$20:$A$28</c:f>
              <c:strCach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strCache>
            </c:strRef>
          </c:cat>
          <c:val>
            <c:numRef>
              <c:f>'D-9'!$F$20:$F$28</c:f>
              <c:numCache>
                <c:formatCode>#,##0.0</c:formatCode>
                <c:ptCount val="9"/>
                <c:pt idx="0">
                  <c:v>1.84233325</c:v>
                </c:pt>
                <c:pt idx="1">
                  <c:v>1.5474699999999999</c:v>
                </c:pt>
                <c:pt idx="2">
                  <c:v>1.554001</c:v>
                </c:pt>
                <c:pt idx="3">
                  <c:v>2.6268384999999999</c:v>
                </c:pt>
                <c:pt idx="4">
                  <c:v>3.2925880800000003</c:v>
                </c:pt>
                <c:pt idx="5">
                  <c:v>3.93455011</c:v>
                </c:pt>
                <c:pt idx="6">
                  <c:v>5.0111739999999996</c:v>
                </c:pt>
                <c:pt idx="7">
                  <c:v>5.0924120000000004</c:v>
                </c:pt>
                <c:pt idx="8">
                  <c:v>4.9934279999999998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591554424"/>
        <c:axId val="591549328"/>
      </c:barChart>
      <c:catAx>
        <c:axId val="591554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de-DE"/>
          </a:p>
        </c:txPr>
        <c:crossAx val="591549328"/>
        <c:crosses val="autoZero"/>
        <c:auto val="0"/>
        <c:lblAlgn val="ctr"/>
        <c:lblOffset val="100"/>
        <c:tickMarkSkip val="1"/>
        <c:noMultiLvlLbl val="0"/>
      </c:catAx>
      <c:valAx>
        <c:axId val="591549328"/>
        <c:scaling>
          <c:orientation val="minMax"/>
        </c:scaling>
        <c:delete val="0"/>
        <c:axPos val="l"/>
        <c:majorGridlines>
          <c:spPr>
            <a:ln w="12700">
              <a:solidFill>
                <a:srgbClr val="939394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/>
                </a:pPr>
                <a:r>
                  <a:rPr lang="de-DE"/>
                  <a:t>Mio. €</a:t>
                </a:r>
              </a:p>
            </c:rich>
          </c:tx>
          <c:layout>
            <c:manualLayout>
              <c:xMode val="edge"/>
              <c:yMode val="edge"/>
              <c:x val="0.16075920138888888"/>
              <c:y val="0.3441224537037037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591554424"/>
        <c:crosses val="autoZero"/>
        <c:crossBetween val="between"/>
      </c:valAx>
      <c:dTable>
        <c:showHorzBorder val="1"/>
        <c:showVertBorder val="1"/>
        <c:showOutline val="0"/>
        <c:showKeys val="1"/>
        <c:spPr>
          <a:ln w="12700">
            <a:solidFill>
              <a:srgbClr val="AAAAAC"/>
            </a:solidFill>
            <a:prstDash val="solid"/>
          </a:ln>
        </c:spPr>
      </c:dTable>
      <c:spPr>
        <a:solidFill>
          <a:schemeClr val="bg1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>
        <a:lumMod val="95000"/>
      </a:srgbClr>
    </a:solidFill>
    <a:ln w="9525">
      <a:noFill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de-DE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726245123095271"/>
          <c:y val="9.9636407518025868E-2"/>
          <c:w val="0.72419733066342595"/>
          <c:h val="0.600711255920598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'D-8'!$C$18:$C$19</c:f>
              <c:strCache>
                <c:ptCount val="1"/>
                <c:pt idx="0">
                  <c:v>Beantragte Summe</c:v>
                </c:pt>
              </c:strCache>
            </c:strRef>
          </c:tx>
          <c:invertIfNegative val="0"/>
          <c:cat>
            <c:strRef>
              <c:f>'D-8'!$B$20:$B$28</c:f>
              <c:strCach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strCache>
            </c:strRef>
          </c:cat>
          <c:val>
            <c:numRef>
              <c:f>'D-8'!$C$20:$C$28</c:f>
              <c:numCache>
                <c:formatCode>#,##0.0</c:formatCode>
                <c:ptCount val="9"/>
                <c:pt idx="0">
                  <c:v>15.666181999999999</c:v>
                </c:pt>
                <c:pt idx="1">
                  <c:v>11.509539999999999</c:v>
                </c:pt>
                <c:pt idx="2">
                  <c:v>23.723514999999999</c:v>
                </c:pt>
                <c:pt idx="3">
                  <c:v>22.398501</c:v>
                </c:pt>
                <c:pt idx="4">
                  <c:v>19.765934999999999</c:v>
                </c:pt>
                <c:pt idx="5">
                  <c:v>25.226286000000002</c:v>
                </c:pt>
                <c:pt idx="6">
                  <c:v>35.390442999999998</c:v>
                </c:pt>
                <c:pt idx="7">
                  <c:v>35.798904999999998</c:v>
                </c:pt>
                <c:pt idx="8">
                  <c:v>37.276828999999999</c:v>
                </c:pt>
              </c:numCache>
            </c:numRef>
          </c:val>
        </c:ser>
        <c:ser>
          <c:idx val="1"/>
          <c:order val="1"/>
          <c:tx>
            <c:strRef>
              <c:f>'D-8'!$D$18:$D$19</c:f>
              <c:strCache>
                <c:ptCount val="1"/>
                <c:pt idx="0">
                  <c:v>Bewilligte Summe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'D-8'!$B$20:$B$28</c:f>
              <c:strCach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strCache>
            </c:strRef>
          </c:cat>
          <c:val>
            <c:numRef>
              <c:f>'D-8'!$D$20:$D$28</c:f>
              <c:numCache>
                <c:formatCode>#,##0.0</c:formatCode>
                <c:ptCount val="9"/>
                <c:pt idx="0">
                  <c:v>6.8222319999999996</c:v>
                </c:pt>
                <c:pt idx="1">
                  <c:v>5.0349740000000001</c:v>
                </c:pt>
                <c:pt idx="2">
                  <c:v>8.3722700000000003</c:v>
                </c:pt>
                <c:pt idx="3">
                  <c:v>8.2014560000000003</c:v>
                </c:pt>
                <c:pt idx="4">
                  <c:v>5.8688710000000004</c:v>
                </c:pt>
                <c:pt idx="5">
                  <c:v>8.3569770000000005</c:v>
                </c:pt>
                <c:pt idx="6">
                  <c:v>7.7990849999999998</c:v>
                </c:pt>
                <c:pt idx="7">
                  <c:v>8.3064129999999992</c:v>
                </c:pt>
                <c:pt idx="8">
                  <c:v>7.2803769999999997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674189248"/>
        <c:axId val="674177096"/>
      </c:barChart>
      <c:lineChart>
        <c:grouping val="standard"/>
        <c:varyColors val="0"/>
        <c:ser>
          <c:idx val="2"/>
          <c:order val="2"/>
          <c:tx>
            <c:strRef>
              <c:f>'D-8'!$E$18:$E$19</c:f>
              <c:strCache>
                <c:ptCount val="1"/>
                <c:pt idx="0">
                  <c:v>Bewilligungsquote Fachkollegium</c:v>
                </c:pt>
              </c:strCache>
            </c:strRef>
          </c:tx>
          <c:spPr>
            <a:ln w="25400">
              <a:solidFill>
                <a:srgbClr val="C00000"/>
              </a:solidFill>
            </a:ln>
          </c:spPr>
          <c:marker>
            <c:symbol val="square"/>
            <c:size val="5"/>
            <c:spPr>
              <a:solidFill>
                <a:schemeClr val="accent5"/>
              </a:solidFill>
              <a:ln>
                <a:solidFill>
                  <a:srgbClr val="C00000"/>
                </a:solidFill>
              </a:ln>
            </c:spPr>
          </c:marker>
          <c:cat>
            <c:strRef>
              <c:f>'D-8'!$B$20:$B$28</c:f>
              <c:strCach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strCache>
            </c:strRef>
          </c:cat>
          <c:val>
            <c:numRef>
              <c:f>'D-8'!$E$20:$E$28</c:f>
              <c:numCache>
                <c:formatCode>0.00</c:formatCode>
                <c:ptCount val="9"/>
                <c:pt idx="0">
                  <c:v>0.43547508895275183</c:v>
                </c:pt>
                <c:pt idx="1">
                  <c:v>0.43746092372067003</c:v>
                </c:pt>
                <c:pt idx="2">
                  <c:v>0.35291018215471026</c:v>
                </c:pt>
                <c:pt idx="3">
                  <c:v>0.36616093193022159</c:v>
                </c:pt>
                <c:pt idx="4">
                  <c:v>0.29691846097844604</c:v>
                </c:pt>
                <c:pt idx="5">
                  <c:v>0.33128051430162964</c:v>
                </c:pt>
                <c:pt idx="6">
                  <c:v>0.22037262997809889</c:v>
                </c:pt>
                <c:pt idx="7">
                  <c:v>0.23202980649827137</c:v>
                </c:pt>
                <c:pt idx="8">
                  <c:v>0.19530569512766227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'D-8'!$F$18:$F$19</c:f>
              <c:strCache>
                <c:ptCount val="1"/>
                <c:pt idx="0">
                  <c:v>Bewilligungsquote DFG</c:v>
                </c:pt>
              </c:strCache>
            </c:strRef>
          </c:tx>
          <c:spPr>
            <a:ln w="22225">
              <a:solidFill>
                <a:schemeClr val="tx1"/>
              </a:solidFill>
              <a:prstDash val="sysDash"/>
            </a:ln>
          </c:spPr>
          <c:marker>
            <c:symbol val="circle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'D-8'!$B$20:$B$28</c:f>
              <c:strCach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strCache>
            </c:strRef>
          </c:cat>
          <c:val>
            <c:numRef>
              <c:f>'D-8'!$F$20:$F$28</c:f>
              <c:numCache>
                <c:formatCode>0.00</c:formatCode>
                <c:ptCount val="9"/>
                <c:pt idx="0">
                  <c:v>0.36726371381192524</c:v>
                </c:pt>
                <c:pt idx="1">
                  <c:v>0.38991863703810098</c:v>
                </c:pt>
                <c:pt idx="2">
                  <c:v>0.36080876342613583</c:v>
                </c:pt>
                <c:pt idx="3">
                  <c:v>0.37173228965033983</c:v>
                </c:pt>
                <c:pt idx="4">
                  <c:v>0.34890521173843603</c:v>
                </c:pt>
                <c:pt idx="5">
                  <c:v>0.28189862053210352</c:v>
                </c:pt>
                <c:pt idx="6">
                  <c:v>0.25778421073573937</c:v>
                </c:pt>
                <c:pt idx="7">
                  <c:v>0.24860198415650045</c:v>
                </c:pt>
                <c:pt idx="8">
                  <c:v>0.27246327506673607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4177880"/>
        <c:axId val="674177488"/>
      </c:lineChart>
      <c:catAx>
        <c:axId val="674189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674177096"/>
        <c:crosses val="autoZero"/>
        <c:auto val="1"/>
        <c:lblAlgn val="ctr"/>
        <c:lblOffset val="100"/>
        <c:noMultiLvlLbl val="0"/>
      </c:catAx>
      <c:valAx>
        <c:axId val="674177096"/>
        <c:scaling>
          <c:orientation val="minMax"/>
        </c:scaling>
        <c:delete val="0"/>
        <c:axPos val="l"/>
        <c:majorGridlines>
          <c:spPr>
            <a:ln w="12700">
              <a:solidFill>
                <a:srgbClr val="939394"/>
              </a:solidFill>
            </a:ln>
          </c:spPr>
        </c:majorGridlines>
        <c:numFmt formatCode="#,##0" sourceLinked="0"/>
        <c:majorTickMark val="none"/>
        <c:minorTickMark val="none"/>
        <c:tickLblPos val="nextTo"/>
        <c:spPr>
          <a:ln w="9525">
            <a:noFill/>
          </a:ln>
        </c:spPr>
        <c:crossAx val="674189248"/>
        <c:crosses val="autoZero"/>
        <c:crossBetween val="between"/>
      </c:valAx>
      <c:valAx>
        <c:axId val="674177488"/>
        <c:scaling>
          <c:orientation val="minMax"/>
          <c:max val="1"/>
          <c:min val="0"/>
        </c:scaling>
        <c:delete val="0"/>
        <c:axPos val="r"/>
        <c:numFmt formatCode="0%" sourceLinked="0"/>
        <c:majorTickMark val="out"/>
        <c:minorTickMark val="none"/>
        <c:tickLblPos val="nextTo"/>
        <c:crossAx val="674177880"/>
        <c:crosses val="max"/>
        <c:crossBetween val="between"/>
        <c:majorUnit val="0.2"/>
      </c:valAx>
      <c:catAx>
        <c:axId val="6741778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674177488"/>
        <c:crosses val="autoZero"/>
        <c:auto val="1"/>
        <c:lblAlgn val="ctr"/>
        <c:lblOffset val="100"/>
        <c:noMultiLvlLbl val="0"/>
      </c:catAx>
      <c:spPr>
        <a:solidFill>
          <a:srgbClr val="FFFFFF"/>
        </a:solidFill>
        <a:ln>
          <a:solidFill>
            <a:srgbClr val="646567">
              <a:lumMod val="60000"/>
              <a:lumOff val="40000"/>
            </a:srgbClr>
          </a:solidFill>
        </a:ln>
      </c:spPr>
    </c:plotArea>
    <c:legend>
      <c:legendPos val="b"/>
      <c:layout>
        <c:manualLayout>
          <c:xMode val="edge"/>
          <c:yMode val="edge"/>
          <c:x val="9.885860698010239E-2"/>
          <c:y val="0.78192125984251981"/>
          <c:w val="0.81992627142937513"/>
          <c:h val="0.13565048914340253"/>
        </c:manualLayout>
      </c:layout>
      <c:overlay val="0"/>
    </c:legend>
    <c:plotVisOnly val="1"/>
    <c:dispBlanksAs val="gap"/>
    <c:showDLblsOverMax val="0"/>
  </c:chart>
  <c:spPr>
    <a:solidFill>
      <a:srgbClr val="FFFFFF">
        <a:lumMod val="95000"/>
      </a:srgbClr>
    </a:solidFill>
    <a:ln>
      <a:noFill/>
    </a:ln>
  </c:spPr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de-DE"/>
    </a:p>
  </c:txPr>
  <c:externalData r:id="rId2">
    <c:autoUpdate val="0"/>
  </c:externalData>
  <c:userShapes r:id="rId3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0.5342</cdr:x>
      <cdr:y>0.13073</cdr:y>
    </cdr:from>
    <cdr:to>
      <cdr:x>1</cdr:x>
      <cdr:y>0.80397</cdr:y>
    </cdr:to>
    <cdr:pic>
      <cdr:nvPicPr>
        <cdr:cNvPr id="8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173371" y="477078"/>
          <a:ext cx="2767054" cy="2456883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0.01241</cdr:x>
      <cdr:y>0.00364</cdr:y>
    </cdr:from>
    <cdr:to>
      <cdr:x>0.38436</cdr:x>
      <cdr:y>0.0717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108150" y="16439"/>
          <a:ext cx="324036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de-DE" sz="1400" dirty="0" smtClean="0">
              <a:latin typeface="Arial" panose="020B0604020202020204" pitchFamily="34" charset="0"/>
              <a:cs typeface="Arial" panose="020B0604020202020204" pitchFamily="34" charset="0"/>
            </a:rPr>
            <a:t>(ohne Exzellenzinitiative, ohne Preise)</a:t>
          </a:r>
          <a:endParaRPr lang="de-DE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0.7798</cdr:x>
      <cdr:y>0.00907</cdr:y>
    </cdr:from>
    <cdr:to>
      <cdr:x>1</cdr:x>
      <cdr:y>0.07485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3930192" y="32655"/>
          <a:ext cx="1109808" cy="2368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de-DE" sz="1400" dirty="0">
              <a:latin typeface="Arial" pitchFamily="34" charset="0"/>
              <a:cs typeface="Arial" pitchFamily="34" charset="0"/>
            </a:rPr>
            <a:t>Förderquote</a:t>
          </a:r>
        </a:p>
      </cdr:txBody>
    </cdr:sp>
  </cdr:relSizeAnchor>
  <cdr:relSizeAnchor xmlns:cdr="http://schemas.openxmlformats.org/drawingml/2006/chartDrawing">
    <cdr:from>
      <cdr:x>0.04548</cdr:x>
      <cdr:y>0.02047</cdr:y>
    </cdr:from>
    <cdr:to>
      <cdr:x>0.16028</cdr:x>
      <cdr:y>0.08276</cdr:y>
    </cdr:to>
    <cdr:sp macro="" textlink="">
      <cdr:nvSpPr>
        <cdr:cNvPr id="4" name="Textfeld 1"/>
        <cdr:cNvSpPr txBox="1"/>
      </cdr:nvSpPr>
      <cdr:spPr>
        <a:xfrm xmlns:a="http://schemas.openxmlformats.org/drawingml/2006/main">
          <a:off x="248641" y="84829"/>
          <a:ext cx="627659" cy="2580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e-DE" sz="100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0.04548</cdr:x>
      <cdr:y>0.02047</cdr:y>
    </cdr:from>
    <cdr:to>
      <cdr:x>0.16028</cdr:x>
      <cdr:y>0.08276</cdr:y>
    </cdr:to>
    <cdr:sp macro="" textlink="">
      <cdr:nvSpPr>
        <cdr:cNvPr id="6" name="Textfeld 1"/>
        <cdr:cNvSpPr txBox="1"/>
      </cdr:nvSpPr>
      <cdr:spPr>
        <a:xfrm xmlns:a="http://schemas.openxmlformats.org/drawingml/2006/main">
          <a:off x="248641" y="84829"/>
          <a:ext cx="627659" cy="2580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e-DE" sz="100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0.77352</cdr:x>
      <cdr:y>0.0223</cdr:y>
    </cdr:from>
    <cdr:to>
      <cdr:x>0.99372</cdr:x>
      <cdr:y>0.08808</cdr:y>
    </cdr:to>
    <cdr:sp macro="" textlink="">
      <cdr:nvSpPr>
        <cdr:cNvPr id="7" name="Textfeld 1"/>
        <cdr:cNvSpPr txBox="1"/>
      </cdr:nvSpPr>
      <cdr:spPr>
        <a:xfrm xmlns:a="http://schemas.openxmlformats.org/drawingml/2006/main">
          <a:off x="4619626" y="116815"/>
          <a:ext cx="1315069" cy="3446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de-DE" sz="100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0.0391</cdr:x>
      <cdr:y>0.00724</cdr:y>
    </cdr:from>
    <cdr:to>
      <cdr:x>0.16749</cdr:x>
      <cdr:y>0.07587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16625" y="32573"/>
          <a:ext cx="1039682" cy="3087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de-DE" sz="1400" dirty="0">
              <a:latin typeface="Arial" pitchFamily="34" charset="0"/>
              <a:cs typeface="Arial" pitchFamily="34" charset="0"/>
            </a:rPr>
            <a:t>Anträge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0.13016</cdr:x>
      <cdr:y>0.02151</cdr:y>
    </cdr:from>
    <cdr:to>
      <cdr:x>0.22503</cdr:x>
      <cdr:y>0.08503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1054023" y="96795"/>
          <a:ext cx="768242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1400" dirty="0">
              <a:latin typeface="Arial" pitchFamily="34" charset="0"/>
              <a:cs typeface="Arial" pitchFamily="34" charset="0"/>
            </a:rPr>
            <a:t>Mio. €</a:t>
          </a:r>
        </a:p>
      </cdr:txBody>
    </cdr:sp>
  </cdr:relSizeAnchor>
  <cdr:relSizeAnchor xmlns:cdr="http://schemas.openxmlformats.org/drawingml/2006/chartDrawing">
    <cdr:from>
      <cdr:x>0.67664</cdr:x>
      <cdr:y>0.01539</cdr:y>
    </cdr:from>
    <cdr:to>
      <cdr:x>0.87793</cdr:x>
      <cdr:y>0.08117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5479283" y="69256"/>
          <a:ext cx="1630014" cy="2959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de-DE" sz="1400" dirty="0">
              <a:latin typeface="Arial" pitchFamily="34" charset="0"/>
              <a:cs typeface="Arial" pitchFamily="34" charset="0"/>
            </a:rPr>
            <a:t>Bewilligungsquote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17E1335-EAF6-8541-BA6A-0248883F1792}" type="slidenum">
              <a:rPr lang="de-DE" sz="900">
                <a:latin typeface="Arial"/>
                <a:cs typeface="Arial"/>
              </a:rPr>
              <a:pPr>
                <a:defRPr/>
              </a:pPr>
              <a:t>‹Nr.›</a:t>
            </a:fld>
            <a:endParaRPr lang="de-DE" sz="900">
              <a:latin typeface="Arial"/>
              <a:cs typeface="Arial"/>
            </a:endParaRPr>
          </a:p>
        </p:txBody>
      </p:sp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D37BF-9F0E-4CF9-86C4-B1EFF3868729}" type="datetimeFigureOut">
              <a:rPr lang="de-DE" smtClean="0"/>
              <a:t>02.12.2015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36665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DD541498-9847-0E44-AE8E-158D3D6AF3C7}" type="datetime1">
              <a:rPr lang="de-DE" smtClean="0"/>
              <a:pPr>
                <a:defRPr/>
              </a:pPr>
              <a:t>02.12.2015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422400" y="744538"/>
            <a:ext cx="4432300" cy="3325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dirty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259779"/>
            <a:ext cx="5438140" cy="492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dirty="0" smtClean="0"/>
              <a:t>Mastertextformat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16FC78E-5DB2-EF44-97C3-9870110DD90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60333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6FC78E-5DB2-EF44-97C3-9870110DD900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72384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6FC78E-5DB2-EF44-97C3-9870110DD900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85889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6FC78E-5DB2-EF44-97C3-9870110DD900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4071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6FC78E-5DB2-EF44-97C3-9870110DD900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21776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6FC78E-5DB2-EF44-97C3-9870110DD900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0882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6FC78E-5DB2-EF44-97C3-9870110DD900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099186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628775" y="685800"/>
            <a:ext cx="4086225" cy="30638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6FC78E-5DB2-EF44-97C3-9870110DD900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57474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6FC78E-5DB2-EF44-97C3-9870110DD900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09685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6FC78E-5DB2-EF44-97C3-9870110DD900}" type="slidenum">
              <a:rPr lang="de-DE" smtClean="0"/>
              <a:pPr>
                <a:defRPr/>
              </a:pPr>
              <a:t>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12731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6FC78E-5DB2-EF44-97C3-9870110DD900}" type="slidenum">
              <a:rPr lang="de-DE" smtClean="0"/>
              <a:pPr>
                <a:defRPr/>
              </a:pPr>
              <a:t>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08020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6FC78E-5DB2-EF44-97C3-9870110DD900}" type="slidenum">
              <a:rPr lang="de-DE" smtClean="0"/>
              <a:pPr>
                <a:defRPr/>
              </a:pPr>
              <a:t>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8152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6FC78E-5DB2-EF44-97C3-9870110DD900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1543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6FC78E-5DB2-EF44-97C3-9870110DD900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1915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6FC78E-5DB2-EF44-97C3-9870110DD900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6143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6FC78E-5DB2-EF44-97C3-9870110DD900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5232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6FC78E-5DB2-EF44-97C3-9870110DD900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8911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6FC78E-5DB2-EF44-97C3-9870110DD900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8936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6FC78E-5DB2-EF44-97C3-9870110DD900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784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6FC78E-5DB2-EF44-97C3-9870110DD900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39721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215900" y="2779713"/>
            <a:ext cx="8712200" cy="3311525"/>
          </a:xfrm>
          <a:prstGeom prst="rect">
            <a:avLst/>
          </a:prstGeom>
          <a:solidFill>
            <a:srgbClr val="8F98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3" name="Titel 1"/>
          <p:cNvSpPr>
            <a:spLocks noGrp="1"/>
          </p:cNvSpPr>
          <p:nvPr>
            <p:ph type="ctrTitle"/>
          </p:nvPr>
        </p:nvSpPr>
        <p:spPr>
          <a:xfrm>
            <a:off x="648000" y="3322800"/>
            <a:ext cx="7740000" cy="522000"/>
          </a:xfrm>
          <a:prstGeom prst="rect">
            <a:avLst/>
          </a:prstGeom>
          <a:noFill/>
        </p:spPr>
        <p:txBody>
          <a:bodyPr lIns="0" tIns="0" rIns="0" bIns="0" anchor="t"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4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647700" y="3962400"/>
            <a:ext cx="7740650" cy="1828800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</a:defRPr>
            </a:lvl1pPr>
            <a:lvl3pPr>
              <a:buNone/>
              <a:defRPr/>
            </a:lvl3pPr>
          </a:lstStyle>
          <a:p>
            <a:pPr lvl="0"/>
            <a:r>
              <a:rPr lang="de-DE" smtClean="0"/>
              <a:t>Textmasterformat bearbeiten</a:t>
            </a:r>
          </a:p>
        </p:txBody>
      </p:sp>
      <p:pic>
        <p:nvPicPr>
          <p:cNvPr id="16" name="Bild 9" descr="DFG-Balken_A01.gif"/>
          <p:cNvPicPr>
            <a:picLocks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15900" y="2339975"/>
            <a:ext cx="87122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Bildplatzhalter 13"/>
          <p:cNvSpPr txBox="1">
            <a:spLocks/>
          </p:cNvSpPr>
          <p:nvPr userDrawn="1"/>
        </p:nvSpPr>
        <p:spPr bwMode="auto">
          <a:xfrm>
            <a:off x="215900" y="215900"/>
            <a:ext cx="8712200" cy="1973263"/>
          </a:xfrm>
          <a:prstGeom prst="rect">
            <a:avLst/>
          </a:prstGeom>
          <a:solidFill>
            <a:srgbClr val="6DA5D5"/>
          </a:solidFill>
          <a:ln w="9525">
            <a:noFill/>
            <a:miter lim="800000"/>
            <a:headEnd/>
            <a:tailEnd/>
          </a:ln>
        </p:spPr>
        <p:txBody>
          <a:bodyPr lIns="432000" tIns="0" rIns="720000" bIns="0">
            <a:prstTxWarp prst="textNoShape">
              <a:avLst/>
            </a:prstTxWarp>
          </a:bodyPr>
          <a:lstStyle/>
          <a:p>
            <a:pPr marL="323850" indent="-323850" eaLnBrk="0" hangingPunct="0">
              <a:lnSpc>
                <a:spcPct val="120000"/>
              </a:lnSpc>
              <a:spcAft>
                <a:spcPts val="1000"/>
              </a:spcAft>
              <a:buClr>
                <a:schemeClr val="tx2"/>
              </a:buClr>
              <a:buSzPct val="85000"/>
            </a:pPr>
            <a:endParaRPr lang="de-DE" sz="1100">
              <a:solidFill>
                <a:schemeClr val="tx2"/>
              </a:solidFill>
              <a:ea typeface="Arial" pitchFamily="-65" charset="0"/>
              <a:cs typeface="Arial" pitchFamily="-65" charset="0"/>
            </a:endParaRPr>
          </a:p>
        </p:txBody>
      </p:sp>
      <p:sp>
        <p:nvSpPr>
          <p:cNvPr id="18" name="Bildplatzhalter 6"/>
          <p:cNvSpPr>
            <a:spLocks noGrp="1"/>
          </p:cNvSpPr>
          <p:nvPr>
            <p:ph type="pic" sz="quarter" idx="18" hasCustomPrompt="1"/>
          </p:nvPr>
        </p:nvSpPr>
        <p:spPr>
          <a:xfrm>
            <a:off x="216000" y="216000"/>
            <a:ext cx="8712000" cy="1972800"/>
          </a:xfrm>
          <a:prstGeom prst="rect">
            <a:avLst/>
          </a:prstGeom>
        </p:spPr>
        <p:txBody>
          <a:bodyPr vert="horz" wrap="none" lIns="180000" tIns="180000" rIns="180000" bIns="180000"/>
          <a:lstStyle>
            <a:lvl1pPr>
              <a:buFontTx/>
              <a:buNone/>
              <a:defRPr sz="1100"/>
            </a:lvl1pPr>
          </a:lstStyle>
          <a:p>
            <a:r>
              <a:rPr lang="de-DE" smtClean="0"/>
              <a:t>Bild durch Klicken hinzufügen</a:t>
            </a:r>
            <a:endParaRPr lang="de-DE"/>
          </a:p>
        </p:txBody>
      </p:sp>
      <p:pic>
        <p:nvPicPr>
          <p:cNvPr id="10" name="Grafik 9" descr="dfg_logo_blau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84000" y="6300000"/>
            <a:ext cx="819512" cy="2880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6"/>
          <p:cNvSpPr>
            <a:spLocks noGrp="1"/>
          </p:cNvSpPr>
          <p:nvPr>
            <p:ph type="pic" sz="quarter" idx="18" hasCustomPrompt="1"/>
          </p:nvPr>
        </p:nvSpPr>
        <p:spPr>
          <a:xfrm>
            <a:off x="216000" y="1569600"/>
            <a:ext cx="8712000" cy="4521600"/>
          </a:xfrm>
          <a:prstGeom prst="rect">
            <a:avLst/>
          </a:prstGeom>
        </p:spPr>
        <p:txBody>
          <a:bodyPr vert="horz" wrap="none" lIns="180000" tIns="180000" rIns="180000" bIns="180000"/>
          <a:lstStyle>
            <a:lvl1pPr>
              <a:buFontTx/>
              <a:buNone/>
              <a:defRPr sz="1100"/>
            </a:lvl1pPr>
          </a:lstStyle>
          <a:p>
            <a:r>
              <a:rPr lang="de-DE" smtClean="0"/>
              <a:t>Bild durch Klicken hinzufügen</a:t>
            </a:r>
            <a:endParaRPr lang="de-DE"/>
          </a:p>
        </p:txBody>
      </p:sp>
      <p:sp>
        <p:nvSpPr>
          <p:cNvPr id="14" name="Titel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47700" y="6261100"/>
            <a:ext cx="6358156" cy="198438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646567"/>
                </a:solidFill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r>
              <a:rPr lang="de-DE" smtClean="0"/>
              <a:t>Jahrestagung des Komitees für Hadronen- und Kernphysik - Bericht DFG - C. Balleier</a:t>
            </a:r>
            <a:endParaRPr lang="de-DE"/>
          </a:p>
        </p:txBody>
      </p:sp>
      <p:sp>
        <p:nvSpPr>
          <p:cNvPr id="10" name="Datumsplatzhalter 5"/>
          <p:cNvSpPr>
            <a:spLocks noGrp="1"/>
          </p:cNvSpPr>
          <p:nvPr>
            <p:ph type="dt" sz="half" idx="2"/>
          </p:nvPr>
        </p:nvSpPr>
        <p:spPr>
          <a:xfrm>
            <a:off x="647700" y="6459538"/>
            <a:ext cx="6357600" cy="244800"/>
          </a:xfrm>
          <a:prstGeom prst="rect">
            <a:avLst/>
          </a:prstGeom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646567"/>
                </a:solidFill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r>
              <a:rPr lang="de-DE" smtClean="0"/>
              <a:t>Bad Honnef, 04.12.2015</a:t>
            </a:r>
            <a:endParaRPr lang="de-DE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107504" y="6459538"/>
            <a:ext cx="395340" cy="2448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57200" rtl="0" fontAlgn="base">
              <a:spcBef>
                <a:spcPct val="0"/>
              </a:spcBef>
              <a:spcAft>
                <a:spcPct val="0"/>
              </a:spcAft>
              <a:defRPr lang="de-DE" sz="1000" kern="1200" smtClean="0">
                <a:solidFill>
                  <a:srgbClr val="646567"/>
                </a:solidFill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fld id="{3A856605-71F6-4F71-93AA-EF2E76CDBB0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8" name="Textplatzhalter 18"/>
          <p:cNvSpPr>
            <a:spLocks noGrp="1"/>
          </p:cNvSpPr>
          <p:nvPr>
            <p:ph type="body" sz="quarter" idx="22" hasCustomPrompt="1"/>
          </p:nvPr>
        </p:nvSpPr>
        <p:spPr>
          <a:xfrm>
            <a:off x="647700" y="730108"/>
            <a:ext cx="7920000" cy="270000"/>
          </a:xfrm>
        </p:spPr>
        <p:txBody>
          <a:bodyPr wrap="none" lIns="0" rIns="0" anchor="t" anchorCtr="0"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13"/>
          <p:cNvSpPr txBox="1">
            <a:spLocks/>
          </p:cNvSpPr>
          <p:nvPr userDrawn="1"/>
        </p:nvSpPr>
        <p:spPr bwMode="auto">
          <a:xfrm>
            <a:off x="215900" y="215900"/>
            <a:ext cx="8712200" cy="1973263"/>
          </a:xfrm>
          <a:prstGeom prst="rect">
            <a:avLst/>
          </a:prstGeom>
          <a:solidFill>
            <a:srgbClr val="6DA5D5"/>
          </a:solidFill>
          <a:ln w="9525">
            <a:noFill/>
            <a:miter lim="800000"/>
            <a:headEnd/>
            <a:tailEnd/>
          </a:ln>
        </p:spPr>
        <p:txBody>
          <a:bodyPr lIns="432000" tIns="0" rIns="720000" bIns="0">
            <a:prstTxWarp prst="textNoShape">
              <a:avLst/>
            </a:prstTxWarp>
          </a:bodyPr>
          <a:lstStyle/>
          <a:p>
            <a:pPr marL="323850" indent="-323850" eaLnBrk="0" hangingPunct="0">
              <a:lnSpc>
                <a:spcPct val="120000"/>
              </a:lnSpc>
              <a:spcAft>
                <a:spcPts val="1000"/>
              </a:spcAft>
              <a:buClr>
                <a:schemeClr val="tx2"/>
              </a:buClr>
              <a:buSzPct val="85000"/>
            </a:pPr>
            <a:endParaRPr lang="de-DE" sz="1100">
              <a:solidFill>
                <a:schemeClr val="tx2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10" name="Bild 9" descr="DFG-Balken_A01.gif"/>
          <p:cNvPicPr>
            <a:picLocks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15900" y="2339975"/>
            <a:ext cx="87122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Bildplatzhalter 6"/>
          <p:cNvSpPr>
            <a:spLocks noGrp="1"/>
          </p:cNvSpPr>
          <p:nvPr>
            <p:ph type="pic" sz="quarter" idx="18" hasCustomPrompt="1"/>
          </p:nvPr>
        </p:nvSpPr>
        <p:spPr>
          <a:xfrm>
            <a:off x="216000" y="216000"/>
            <a:ext cx="8712000" cy="1972800"/>
          </a:xfrm>
          <a:prstGeom prst="rect">
            <a:avLst/>
          </a:prstGeom>
        </p:spPr>
        <p:txBody>
          <a:bodyPr vert="horz" wrap="none" lIns="180000" tIns="180000" rIns="180000" bIns="180000"/>
          <a:lstStyle>
            <a:lvl1pPr>
              <a:buFontTx/>
              <a:buNone/>
              <a:defRPr sz="11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de-DE" smtClean="0"/>
              <a:t>Bild durch Klicken hinzufügen</a:t>
            </a:r>
            <a:endParaRPr lang="de-DE"/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47700" y="6261100"/>
            <a:ext cx="6358156" cy="198438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646567"/>
                </a:solidFill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r>
              <a:rPr lang="de-DE" smtClean="0"/>
              <a:t>Jahrestagung des Komitees für Hadronen- und Kernphysik - Bericht DFG - C. Balleier</a:t>
            </a:r>
            <a:endParaRPr lang="de-DE"/>
          </a:p>
        </p:txBody>
      </p:sp>
      <p:sp>
        <p:nvSpPr>
          <p:cNvPr id="17" name="Datumsplatzhalter 5"/>
          <p:cNvSpPr>
            <a:spLocks noGrp="1"/>
          </p:cNvSpPr>
          <p:nvPr>
            <p:ph type="dt" sz="half" idx="2"/>
          </p:nvPr>
        </p:nvSpPr>
        <p:spPr>
          <a:xfrm>
            <a:off x="647700" y="6459538"/>
            <a:ext cx="6357600" cy="244800"/>
          </a:xfrm>
          <a:prstGeom prst="rect">
            <a:avLst/>
          </a:prstGeom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646567"/>
                </a:solidFill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r>
              <a:rPr lang="de-DE" smtClean="0"/>
              <a:t>Bad Honnef, 04.12.2015</a:t>
            </a:r>
            <a:endParaRPr lang="de-DE"/>
          </a:p>
        </p:txBody>
      </p:sp>
      <p:sp>
        <p:nvSpPr>
          <p:cNvPr id="18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107504" y="6459538"/>
            <a:ext cx="395340" cy="2448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57200" rtl="0" fontAlgn="base">
              <a:spcBef>
                <a:spcPct val="0"/>
              </a:spcBef>
              <a:spcAft>
                <a:spcPct val="0"/>
              </a:spcAft>
              <a:defRPr lang="de-DE" sz="1000" kern="1200" smtClean="0">
                <a:solidFill>
                  <a:srgbClr val="646567"/>
                </a:solidFill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fld id="{3A856605-71F6-4F71-93AA-EF2E76CDBB0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9" name="Grafik 8" descr="dfg_logo_blau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84000" y="6300000"/>
            <a:ext cx="819512" cy="2880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9917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numm. Text und Standard-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" name="Inhaltsplatzhalter 7"/>
          <p:cNvSpPr>
            <a:spLocks noGrp="1"/>
          </p:cNvSpPr>
          <p:nvPr>
            <p:ph sz="quarter" idx="15"/>
          </p:nvPr>
        </p:nvSpPr>
        <p:spPr>
          <a:xfrm>
            <a:off x="647700" y="1569600"/>
            <a:ext cx="6067440" cy="4521600"/>
          </a:xfrm>
          <a:noFill/>
        </p:spPr>
        <p:txBody>
          <a:bodyPr rIns="0"/>
          <a:lstStyle>
            <a:lvl1pPr marL="360900" indent="-342900">
              <a:buClrTx/>
              <a:buFont typeface="+mj-lt"/>
              <a:buAutoNum type="arabicPeriod"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0" name="Bildplatzhalter 6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6912000" y="1641600"/>
            <a:ext cx="2012400" cy="2012400"/>
          </a:xfrm>
          <a:prstGeom prst="rect">
            <a:avLst/>
          </a:prstGeom>
        </p:spPr>
        <p:txBody>
          <a:bodyPr vert="horz" wrap="none" lIns="72000" tIns="72000" rIns="180000" bIns="180000"/>
          <a:lstStyle>
            <a:lvl1pPr>
              <a:buFontTx/>
              <a:buNone/>
              <a:defRPr sz="1100"/>
            </a:lvl1pPr>
          </a:lstStyle>
          <a:p>
            <a:r>
              <a:rPr lang="de-DE" dirty="0" smtClean="0"/>
              <a:t>Bild durch Klicken hinzufügen</a:t>
            </a:r>
            <a:endParaRPr lang="de-DE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47700" y="6261100"/>
            <a:ext cx="6358156" cy="198438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646567"/>
                </a:solidFill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r>
              <a:rPr lang="de-DE" smtClean="0"/>
              <a:t>Jahrestagung des Komitees für Hadronen- und Kernphysik - Bericht DFG - C. Balleier</a:t>
            </a:r>
            <a:endParaRPr lang="de-DE"/>
          </a:p>
        </p:txBody>
      </p:sp>
      <p:sp>
        <p:nvSpPr>
          <p:cNvPr id="12" name="Datumsplatzhalter 5"/>
          <p:cNvSpPr>
            <a:spLocks noGrp="1"/>
          </p:cNvSpPr>
          <p:nvPr>
            <p:ph type="dt" sz="half" idx="2"/>
          </p:nvPr>
        </p:nvSpPr>
        <p:spPr>
          <a:xfrm>
            <a:off x="647700" y="6459538"/>
            <a:ext cx="6357600" cy="244800"/>
          </a:xfrm>
          <a:prstGeom prst="rect">
            <a:avLst/>
          </a:prstGeom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646567"/>
                </a:solidFill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r>
              <a:rPr lang="de-DE" smtClean="0"/>
              <a:t>Bad Honnef, 04.12.2015</a:t>
            </a:r>
            <a:endParaRPr lang="de-DE"/>
          </a:p>
        </p:txBody>
      </p:sp>
      <p:sp>
        <p:nvSpPr>
          <p:cNvPr id="13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107504" y="6459538"/>
            <a:ext cx="395340" cy="2448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57200" rtl="0" fontAlgn="base">
              <a:spcBef>
                <a:spcPct val="0"/>
              </a:spcBef>
              <a:spcAft>
                <a:spcPct val="0"/>
              </a:spcAft>
              <a:defRPr lang="de-DE" sz="1000" kern="1200" smtClean="0">
                <a:solidFill>
                  <a:srgbClr val="646567"/>
                </a:solidFill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fld id="{3A856605-71F6-4F71-93AA-EF2E76CDBB0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21" name="Textplatzhalter 18"/>
          <p:cNvSpPr>
            <a:spLocks noGrp="1"/>
          </p:cNvSpPr>
          <p:nvPr>
            <p:ph type="body" sz="quarter" idx="22" hasCustomPrompt="1"/>
          </p:nvPr>
        </p:nvSpPr>
        <p:spPr>
          <a:xfrm>
            <a:off x="647700" y="730108"/>
            <a:ext cx="7920000" cy="270000"/>
          </a:xfrm>
        </p:spPr>
        <p:txBody>
          <a:bodyPr wrap="none" lIns="0" rIns="0" anchor="t" anchorCtr="0"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Aufzählung und Standard-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9" name="Inhaltsplatzhalter 7"/>
          <p:cNvSpPr>
            <a:spLocks noGrp="1"/>
          </p:cNvSpPr>
          <p:nvPr>
            <p:ph sz="quarter" idx="15"/>
          </p:nvPr>
        </p:nvSpPr>
        <p:spPr>
          <a:xfrm>
            <a:off x="647700" y="1569600"/>
            <a:ext cx="6067440" cy="4521600"/>
          </a:xfrm>
        </p:spPr>
        <p:txBody>
          <a:bodyPr rIns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0" name="Bildplatzhalter 6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6912000" y="1642178"/>
            <a:ext cx="2012400" cy="2012400"/>
          </a:xfrm>
          <a:prstGeom prst="rect">
            <a:avLst/>
          </a:prstGeom>
        </p:spPr>
        <p:txBody>
          <a:bodyPr vert="horz" wrap="none" lIns="72000" tIns="72000" rIns="180000" bIns="180000"/>
          <a:lstStyle>
            <a:lvl1pPr>
              <a:buFontTx/>
              <a:buNone/>
              <a:defRPr sz="1100"/>
            </a:lvl1pPr>
          </a:lstStyle>
          <a:p>
            <a:r>
              <a:rPr lang="de-DE" smtClean="0"/>
              <a:t>Bild durch Klicken hinzufügen</a:t>
            </a:r>
            <a:endParaRPr lang="de-DE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47700" y="6261100"/>
            <a:ext cx="6358156" cy="198438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646567"/>
                </a:solidFill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r>
              <a:rPr lang="de-DE" smtClean="0"/>
              <a:t>Jahrestagung des Komitees für Hadronen- und Kernphysik - Bericht DFG - C. Balleier</a:t>
            </a:r>
            <a:endParaRPr lang="de-DE"/>
          </a:p>
        </p:txBody>
      </p:sp>
      <p:sp>
        <p:nvSpPr>
          <p:cNvPr id="13" name="Datumsplatzhalter 5"/>
          <p:cNvSpPr>
            <a:spLocks noGrp="1"/>
          </p:cNvSpPr>
          <p:nvPr>
            <p:ph type="dt" sz="half" idx="2"/>
          </p:nvPr>
        </p:nvSpPr>
        <p:spPr>
          <a:xfrm>
            <a:off x="647700" y="6459538"/>
            <a:ext cx="6357600" cy="244800"/>
          </a:xfrm>
          <a:prstGeom prst="rect">
            <a:avLst/>
          </a:prstGeom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646567"/>
                </a:solidFill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r>
              <a:rPr lang="de-DE" smtClean="0"/>
              <a:t>Bad Honnef, 04.12.2015</a:t>
            </a:r>
            <a:endParaRPr lang="de-DE"/>
          </a:p>
        </p:txBody>
      </p:sp>
      <p:sp>
        <p:nvSpPr>
          <p:cNvPr id="14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107504" y="6459538"/>
            <a:ext cx="395340" cy="2448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57200" rtl="0" fontAlgn="base">
              <a:spcBef>
                <a:spcPct val="0"/>
              </a:spcBef>
              <a:spcAft>
                <a:spcPct val="0"/>
              </a:spcAft>
              <a:defRPr lang="de-DE" sz="1000" kern="1200" smtClean="0">
                <a:solidFill>
                  <a:srgbClr val="646567"/>
                </a:solidFill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fld id="{3A856605-71F6-4F71-93AA-EF2E76CDBB0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Textplatzhalter 18"/>
          <p:cNvSpPr>
            <a:spLocks noGrp="1"/>
          </p:cNvSpPr>
          <p:nvPr>
            <p:ph type="body" sz="quarter" idx="22" hasCustomPrompt="1"/>
          </p:nvPr>
        </p:nvSpPr>
        <p:spPr>
          <a:xfrm>
            <a:off x="647700" y="730108"/>
            <a:ext cx="7920000" cy="270000"/>
          </a:xfrm>
        </p:spPr>
        <p:txBody>
          <a:bodyPr wrap="none" lIns="0" rIns="0" anchor="t" anchorCtr="0"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Standard-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9" name="Inhaltsplatzhalter 7"/>
          <p:cNvSpPr>
            <a:spLocks noGrp="1"/>
          </p:cNvSpPr>
          <p:nvPr>
            <p:ph sz="quarter" idx="15" hasCustomPrompt="1"/>
          </p:nvPr>
        </p:nvSpPr>
        <p:spPr>
          <a:xfrm>
            <a:off x="647700" y="1569600"/>
            <a:ext cx="6067440" cy="4521600"/>
          </a:xfrm>
        </p:spPr>
        <p:txBody>
          <a:bodyPr rIns="0"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10" name="Bildplatzhalter 6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6912000" y="1642178"/>
            <a:ext cx="2012400" cy="2012400"/>
          </a:xfrm>
          <a:prstGeom prst="rect">
            <a:avLst/>
          </a:prstGeom>
        </p:spPr>
        <p:txBody>
          <a:bodyPr vert="horz" wrap="none" lIns="72000" tIns="72000" rIns="180000" bIns="180000"/>
          <a:lstStyle>
            <a:lvl1pPr>
              <a:buFontTx/>
              <a:buNone/>
              <a:defRPr sz="1100"/>
            </a:lvl1pPr>
          </a:lstStyle>
          <a:p>
            <a:r>
              <a:rPr lang="de-DE" smtClean="0"/>
              <a:t>Bild durch Klicken hinzufügen</a:t>
            </a:r>
            <a:endParaRPr lang="de-DE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47700" y="6261100"/>
            <a:ext cx="6358156" cy="198438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646567"/>
                </a:solidFill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r>
              <a:rPr lang="de-DE" smtClean="0"/>
              <a:t>Jahrestagung des Komitees für Hadronen- und Kernphysik - Bericht DFG - C. Balleier</a:t>
            </a:r>
            <a:endParaRPr lang="de-DE"/>
          </a:p>
        </p:txBody>
      </p:sp>
      <p:sp>
        <p:nvSpPr>
          <p:cNvPr id="13" name="Datumsplatzhalter 5"/>
          <p:cNvSpPr>
            <a:spLocks noGrp="1"/>
          </p:cNvSpPr>
          <p:nvPr>
            <p:ph type="dt" sz="half" idx="2"/>
          </p:nvPr>
        </p:nvSpPr>
        <p:spPr>
          <a:xfrm>
            <a:off x="647700" y="6459538"/>
            <a:ext cx="6357600" cy="244800"/>
          </a:xfrm>
          <a:prstGeom prst="rect">
            <a:avLst/>
          </a:prstGeom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646567"/>
                </a:solidFill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r>
              <a:rPr lang="de-DE" smtClean="0"/>
              <a:t>Bad Honnef, 04.12.2015</a:t>
            </a:r>
            <a:endParaRPr lang="de-DE"/>
          </a:p>
        </p:txBody>
      </p:sp>
      <p:sp>
        <p:nvSpPr>
          <p:cNvPr id="14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107504" y="6459538"/>
            <a:ext cx="395340" cy="2448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57200" rtl="0" fontAlgn="base">
              <a:spcBef>
                <a:spcPct val="0"/>
              </a:spcBef>
              <a:spcAft>
                <a:spcPct val="0"/>
              </a:spcAft>
              <a:defRPr lang="de-DE" sz="1000" kern="1200" smtClean="0">
                <a:solidFill>
                  <a:srgbClr val="646567"/>
                </a:solidFill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fld id="{3A856605-71F6-4F71-93AA-EF2E76CDBB0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8" name="Textplatzhalter 18"/>
          <p:cNvSpPr>
            <a:spLocks noGrp="1"/>
          </p:cNvSpPr>
          <p:nvPr>
            <p:ph type="body" sz="quarter" idx="22" hasCustomPrompt="1"/>
          </p:nvPr>
        </p:nvSpPr>
        <p:spPr>
          <a:xfrm>
            <a:off x="647700" y="730108"/>
            <a:ext cx="7920000" cy="270000"/>
          </a:xfrm>
        </p:spPr>
        <p:txBody>
          <a:bodyPr wrap="none" lIns="0" rIns="0" anchor="t" anchorCtr="0"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Aufzählungs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10"/>
          <p:cNvSpPr>
            <a:spLocks noGrp="1"/>
          </p:cNvSpPr>
          <p:nvPr>
            <p:ph sz="quarter" idx="18"/>
          </p:nvPr>
        </p:nvSpPr>
        <p:spPr>
          <a:xfrm>
            <a:off x="647700" y="1570038"/>
            <a:ext cx="8280399" cy="4521200"/>
          </a:xfrm>
        </p:spPr>
        <p:txBody>
          <a:bodyPr rIns="0"/>
          <a:lstStyle>
            <a:lvl2pPr>
              <a:spcBef>
                <a:spcPts val="800"/>
              </a:spcBef>
              <a:defRPr/>
            </a:lvl2pPr>
            <a:lvl3pPr>
              <a:spcBef>
                <a:spcPts val="400"/>
              </a:spcBef>
              <a:defRPr/>
            </a:lvl3pPr>
            <a:lvl4pPr>
              <a:spcBef>
                <a:spcPts val="20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>
          <a:xfrm>
            <a:off x="647700" y="417600"/>
            <a:ext cx="7920000" cy="270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47700" y="6261100"/>
            <a:ext cx="6358156" cy="198438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646567"/>
                </a:solidFill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r>
              <a:rPr lang="de-DE" smtClean="0"/>
              <a:t>Jahrestagung des Komitees für Hadronen- und Kernphysik - Bericht DFG - C. Balleier</a:t>
            </a:r>
            <a:endParaRPr lang="de-DE"/>
          </a:p>
        </p:txBody>
      </p:sp>
      <p:sp>
        <p:nvSpPr>
          <p:cNvPr id="10" name="Datumsplatzhalter 5"/>
          <p:cNvSpPr>
            <a:spLocks noGrp="1"/>
          </p:cNvSpPr>
          <p:nvPr>
            <p:ph type="dt" sz="half" idx="2"/>
          </p:nvPr>
        </p:nvSpPr>
        <p:spPr>
          <a:xfrm>
            <a:off x="647700" y="6459538"/>
            <a:ext cx="6357600" cy="244800"/>
          </a:xfrm>
          <a:prstGeom prst="rect">
            <a:avLst/>
          </a:prstGeom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646567"/>
                </a:solidFill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r>
              <a:rPr lang="de-DE" smtClean="0"/>
              <a:t>Bad Honnef, 04.12.2015</a:t>
            </a:r>
            <a:endParaRPr lang="de-DE"/>
          </a:p>
        </p:txBody>
      </p:sp>
      <p:sp>
        <p:nvSpPr>
          <p:cNvPr id="12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107504" y="6459538"/>
            <a:ext cx="395340" cy="2448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57200" rtl="0" fontAlgn="base">
              <a:spcBef>
                <a:spcPct val="0"/>
              </a:spcBef>
              <a:spcAft>
                <a:spcPct val="0"/>
              </a:spcAft>
              <a:defRPr lang="de-DE" sz="1000" kern="1200" smtClean="0">
                <a:solidFill>
                  <a:srgbClr val="646567"/>
                </a:solidFill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fld id="{3A856605-71F6-4F71-93AA-EF2E76CDBB0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8" name="Textplatzhalter 18"/>
          <p:cNvSpPr>
            <a:spLocks noGrp="1"/>
          </p:cNvSpPr>
          <p:nvPr>
            <p:ph type="body" sz="quarter" idx="22" hasCustomPrompt="1"/>
          </p:nvPr>
        </p:nvSpPr>
        <p:spPr>
          <a:xfrm>
            <a:off x="647700" y="730108"/>
            <a:ext cx="7920000" cy="270000"/>
          </a:xfrm>
        </p:spPr>
        <p:txBody>
          <a:bodyPr wrap="none" lIns="0" rIns="0" anchor="t" anchorCtr="0"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10"/>
          <p:cNvSpPr>
            <a:spLocks noGrp="1"/>
          </p:cNvSpPr>
          <p:nvPr>
            <p:ph sz="quarter" idx="18" hasCustomPrompt="1"/>
          </p:nvPr>
        </p:nvSpPr>
        <p:spPr>
          <a:xfrm>
            <a:off x="647700" y="1570038"/>
            <a:ext cx="8280399" cy="4521200"/>
          </a:xfrm>
        </p:spPr>
        <p:txBody>
          <a:bodyPr rIns="0"/>
          <a:lstStyle>
            <a:lvl1pPr marL="0" indent="0">
              <a:buNone/>
              <a:defRPr/>
            </a:lvl1pPr>
            <a:lvl2pPr>
              <a:spcBef>
                <a:spcPts val="800"/>
              </a:spcBef>
              <a:defRPr/>
            </a:lvl2pPr>
            <a:lvl3pPr>
              <a:spcBef>
                <a:spcPts val="400"/>
              </a:spcBef>
              <a:defRPr/>
            </a:lvl3pPr>
            <a:lvl4pPr>
              <a:spcBef>
                <a:spcPts val="20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>
          <a:xfrm>
            <a:off x="647700" y="417600"/>
            <a:ext cx="7920000" cy="270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47700" y="6261100"/>
            <a:ext cx="6358156" cy="198438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646567"/>
                </a:solidFill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r>
              <a:rPr lang="de-DE" smtClean="0"/>
              <a:t>Jahrestagung des Komitees für Hadronen- und Kernphysik - Bericht DFG - C. Balleier</a:t>
            </a:r>
            <a:endParaRPr lang="de-DE"/>
          </a:p>
        </p:txBody>
      </p:sp>
      <p:sp>
        <p:nvSpPr>
          <p:cNvPr id="10" name="Datumsplatzhalter 5"/>
          <p:cNvSpPr>
            <a:spLocks noGrp="1"/>
          </p:cNvSpPr>
          <p:nvPr>
            <p:ph type="dt" sz="half" idx="2"/>
          </p:nvPr>
        </p:nvSpPr>
        <p:spPr>
          <a:xfrm>
            <a:off x="647700" y="6459538"/>
            <a:ext cx="6357600" cy="244800"/>
          </a:xfrm>
          <a:prstGeom prst="rect">
            <a:avLst/>
          </a:prstGeom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646567"/>
                </a:solidFill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r>
              <a:rPr lang="de-DE" smtClean="0"/>
              <a:t>Bad Honnef, 04.12.2015</a:t>
            </a:r>
            <a:endParaRPr lang="de-DE"/>
          </a:p>
        </p:txBody>
      </p:sp>
      <p:sp>
        <p:nvSpPr>
          <p:cNvPr id="12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107504" y="6459538"/>
            <a:ext cx="395340" cy="2448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57200" rtl="0" fontAlgn="base">
              <a:spcBef>
                <a:spcPct val="0"/>
              </a:spcBef>
              <a:spcAft>
                <a:spcPct val="0"/>
              </a:spcAft>
              <a:defRPr lang="de-DE" sz="1000" kern="1200" smtClean="0">
                <a:solidFill>
                  <a:srgbClr val="646567"/>
                </a:solidFill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fld id="{3A856605-71F6-4F71-93AA-EF2E76CDBB0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8" name="Textplatzhalter 18"/>
          <p:cNvSpPr>
            <a:spLocks noGrp="1"/>
          </p:cNvSpPr>
          <p:nvPr>
            <p:ph type="body" sz="quarter" idx="22" hasCustomPrompt="1"/>
          </p:nvPr>
        </p:nvSpPr>
        <p:spPr>
          <a:xfrm>
            <a:off x="647700" y="730108"/>
            <a:ext cx="7920000" cy="270000"/>
          </a:xfrm>
        </p:spPr>
        <p:txBody>
          <a:bodyPr wrap="none" lIns="0" rIns="0" anchor="t" anchorCtr="0"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zwei gleichgroße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47700" y="6261100"/>
            <a:ext cx="6358156" cy="198438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646567"/>
                </a:solidFill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r>
              <a:rPr lang="de-DE" smtClean="0"/>
              <a:t>Jahrestagung des Komitees für Hadronen- und Kernphysik - Bericht DFG - C. Balleier</a:t>
            </a:r>
            <a:endParaRPr lang="de-DE"/>
          </a:p>
        </p:txBody>
      </p:sp>
      <p:sp>
        <p:nvSpPr>
          <p:cNvPr id="12" name="Datumsplatzhalter 5"/>
          <p:cNvSpPr>
            <a:spLocks noGrp="1"/>
          </p:cNvSpPr>
          <p:nvPr>
            <p:ph type="dt" sz="half" idx="2"/>
          </p:nvPr>
        </p:nvSpPr>
        <p:spPr>
          <a:xfrm>
            <a:off x="647700" y="6459538"/>
            <a:ext cx="6357600" cy="244800"/>
          </a:xfrm>
          <a:prstGeom prst="rect">
            <a:avLst/>
          </a:prstGeom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646567"/>
                </a:solidFill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r>
              <a:rPr lang="de-DE" smtClean="0"/>
              <a:t>Bad Honnef, 04.12.2015</a:t>
            </a:r>
            <a:endParaRPr lang="de-DE"/>
          </a:p>
        </p:txBody>
      </p:sp>
      <p:sp>
        <p:nvSpPr>
          <p:cNvPr id="13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107504" y="6459538"/>
            <a:ext cx="395340" cy="2448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57200" rtl="0" fontAlgn="base">
              <a:spcBef>
                <a:spcPct val="0"/>
              </a:spcBef>
              <a:spcAft>
                <a:spcPct val="0"/>
              </a:spcAft>
              <a:defRPr lang="de-DE" sz="1000" kern="1200" smtClean="0">
                <a:solidFill>
                  <a:srgbClr val="646567"/>
                </a:solidFill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fld id="{3A856605-71F6-4F71-93AA-EF2E76CDBB0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" name="Textplatzhalter 18"/>
          <p:cNvSpPr>
            <a:spLocks noGrp="1"/>
          </p:cNvSpPr>
          <p:nvPr>
            <p:ph type="body" sz="quarter" idx="22" hasCustomPrompt="1"/>
          </p:nvPr>
        </p:nvSpPr>
        <p:spPr>
          <a:xfrm>
            <a:off x="647700" y="730108"/>
            <a:ext cx="7920000" cy="270000"/>
          </a:xfrm>
        </p:spPr>
        <p:txBody>
          <a:bodyPr wrap="none" lIns="0" rIns="0" anchor="t" anchorCtr="0"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</a:p>
        </p:txBody>
      </p:sp>
      <p:sp>
        <p:nvSpPr>
          <p:cNvPr id="14" name="Inhaltsplatzhalter 7"/>
          <p:cNvSpPr>
            <a:spLocks noGrp="1"/>
          </p:cNvSpPr>
          <p:nvPr>
            <p:ph sz="quarter" idx="15"/>
          </p:nvPr>
        </p:nvSpPr>
        <p:spPr>
          <a:xfrm>
            <a:off x="611560" y="1569600"/>
            <a:ext cx="4103316" cy="4521600"/>
          </a:xfrm>
        </p:spPr>
        <p:txBody>
          <a:bodyPr rIns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6" name="Inhaltsplatzhalter 7"/>
          <p:cNvSpPr>
            <a:spLocks noGrp="1"/>
          </p:cNvSpPr>
          <p:nvPr>
            <p:ph sz="quarter" idx="16"/>
          </p:nvPr>
        </p:nvSpPr>
        <p:spPr>
          <a:xfrm>
            <a:off x="4826442" y="1569600"/>
            <a:ext cx="4101557" cy="4521600"/>
          </a:xfrm>
        </p:spPr>
        <p:txBody>
          <a:bodyPr lIns="0" rIns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Haupt- sowie Neben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9" name="Inhaltsplatzhalter 7"/>
          <p:cNvSpPr>
            <a:spLocks noGrp="1"/>
          </p:cNvSpPr>
          <p:nvPr>
            <p:ph sz="quarter" idx="15"/>
          </p:nvPr>
        </p:nvSpPr>
        <p:spPr>
          <a:xfrm>
            <a:off x="611560" y="1569600"/>
            <a:ext cx="4638380" cy="4521600"/>
          </a:xfrm>
        </p:spPr>
        <p:txBody>
          <a:bodyPr rIns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1" name="Inhaltsplatzhalter 7"/>
          <p:cNvSpPr>
            <a:spLocks noGrp="1"/>
          </p:cNvSpPr>
          <p:nvPr>
            <p:ph sz="quarter" idx="16"/>
          </p:nvPr>
        </p:nvSpPr>
        <p:spPr>
          <a:xfrm>
            <a:off x="5286380" y="1569600"/>
            <a:ext cx="3641620" cy="4521600"/>
          </a:xfrm>
        </p:spPr>
        <p:txBody>
          <a:bodyPr lIns="0" rIns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47700" y="6261100"/>
            <a:ext cx="6358156" cy="198438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646567"/>
                </a:solidFill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r>
              <a:rPr lang="de-DE" smtClean="0"/>
              <a:t>Jahrestagung des Komitees für Hadronen- und Kernphysik - Bericht DFG - C. Balleier</a:t>
            </a:r>
            <a:endParaRPr lang="de-DE"/>
          </a:p>
        </p:txBody>
      </p:sp>
      <p:sp>
        <p:nvSpPr>
          <p:cNvPr id="13" name="Datumsplatzhalter 5"/>
          <p:cNvSpPr>
            <a:spLocks noGrp="1"/>
          </p:cNvSpPr>
          <p:nvPr>
            <p:ph type="dt" sz="half" idx="2"/>
          </p:nvPr>
        </p:nvSpPr>
        <p:spPr>
          <a:xfrm>
            <a:off x="647700" y="6459538"/>
            <a:ext cx="6357600" cy="244800"/>
          </a:xfrm>
          <a:prstGeom prst="rect">
            <a:avLst/>
          </a:prstGeom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646567"/>
                </a:solidFill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r>
              <a:rPr lang="de-DE" smtClean="0"/>
              <a:t>Bad Honnef, 04.12.2015</a:t>
            </a:r>
            <a:endParaRPr lang="de-DE"/>
          </a:p>
        </p:txBody>
      </p:sp>
      <p:sp>
        <p:nvSpPr>
          <p:cNvPr id="14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107504" y="6459538"/>
            <a:ext cx="395340" cy="2448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57200" rtl="0" fontAlgn="base">
              <a:spcBef>
                <a:spcPct val="0"/>
              </a:spcBef>
              <a:spcAft>
                <a:spcPct val="0"/>
              </a:spcAft>
              <a:defRPr lang="de-DE" sz="1000" kern="1200" smtClean="0">
                <a:solidFill>
                  <a:srgbClr val="646567"/>
                </a:solidFill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fld id="{3A856605-71F6-4F71-93AA-EF2E76CDBB0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" name="Textplatzhalter 18"/>
          <p:cNvSpPr>
            <a:spLocks noGrp="1"/>
          </p:cNvSpPr>
          <p:nvPr>
            <p:ph type="body" sz="quarter" idx="22" hasCustomPrompt="1"/>
          </p:nvPr>
        </p:nvSpPr>
        <p:spPr>
          <a:xfrm>
            <a:off x="647700" y="730108"/>
            <a:ext cx="7920000" cy="270000"/>
          </a:xfrm>
        </p:spPr>
        <p:txBody>
          <a:bodyPr wrap="none" lIns="0" rIns="0" anchor="t" anchorCtr="0"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47700" y="6261100"/>
            <a:ext cx="6358156" cy="198438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646567"/>
                </a:solidFill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r>
              <a:rPr lang="de-DE" smtClean="0"/>
              <a:t>Jahrestagung des Komitees für Hadronen- und Kernphysik - Bericht DFG - C. Balleier</a:t>
            </a:r>
            <a:endParaRPr lang="de-DE"/>
          </a:p>
        </p:txBody>
      </p:sp>
      <p:sp>
        <p:nvSpPr>
          <p:cNvPr id="10" name="Datumsplatzhalter 5"/>
          <p:cNvSpPr>
            <a:spLocks noGrp="1"/>
          </p:cNvSpPr>
          <p:nvPr>
            <p:ph type="dt" sz="half" idx="2"/>
          </p:nvPr>
        </p:nvSpPr>
        <p:spPr>
          <a:xfrm>
            <a:off x="647700" y="6459538"/>
            <a:ext cx="6357600" cy="244800"/>
          </a:xfrm>
          <a:prstGeom prst="rect">
            <a:avLst/>
          </a:prstGeom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646567"/>
                </a:solidFill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r>
              <a:rPr lang="de-DE" smtClean="0"/>
              <a:t>Bad Honnef, 04.12.2015</a:t>
            </a:r>
            <a:endParaRPr lang="de-DE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107504" y="6459538"/>
            <a:ext cx="395340" cy="2448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57200" rtl="0" fontAlgn="base">
              <a:spcBef>
                <a:spcPct val="0"/>
              </a:spcBef>
              <a:spcAft>
                <a:spcPct val="0"/>
              </a:spcAft>
              <a:defRPr lang="de-DE" sz="1000" kern="1200" smtClean="0">
                <a:solidFill>
                  <a:srgbClr val="646567"/>
                </a:solidFill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fld id="{3A856605-71F6-4F71-93AA-EF2E76CDBB0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7" name="Textplatzhalter 18"/>
          <p:cNvSpPr>
            <a:spLocks noGrp="1"/>
          </p:cNvSpPr>
          <p:nvPr>
            <p:ph type="body" sz="quarter" idx="22" hasCustomPrompt="1"/>
          </p:nvPr>
        </p:nvSpPr>
        <p:spPr>
          <a:xfrm>
            <a:off x="647700" y="730108"/>
            <a:ext cx="7920000" cy="270000"/>
          </a:xfrm>
        </p:spPr>
        <p:txBody>
          <a:bodyPr wrap="none" lIns="0" rIns="0" anchor="t" anchorCtr="0"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570038"/>
            <a:ext cx="8280400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720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</a:t>
            </a:r>
            <a:r>
              <a:rPr lang="de-DE" dirty="0"/>
              <a:t>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47700" y="6261100"/>
            <a:ext cx="6358156" cy="198438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646567"/>
                </a:solidFill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r>
              <a:rPr lang="de-DE" smtClean="0"/>
              <a:t>Jahrestagung des Komitees für Hadronen- und Kernphysik - Bericht DFG - C. Balleier</a:t>
            </a:r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>
          <a:xfrm>
            <a:off x="647700" y="6459538"/>
            <a:ext cx="6357600" cy="244800"/>
          </a:xfrm>
          <a:prstGeom prst="rect">
            <a:avLst/>
          </a:prstGeom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646567"/>
                </a:solidFill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r>
              <a:rPr lang="de-DE" smtClean="0"/>
              <a:t>Bad Honnef, 04.12.2015</a:t>
            </a:r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215900" y="215900"/>
            <a:ext cx="8712200" cy="1008063"/>
          </a:xfrm>
          <a:prstGeom prst="rect">
            <a:avLst/>
          </a:prstGeom>
          <a:solidFill>
            <a:srgbClr val="6DA5D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cs typeface="Arial"/>
            </a:endParaRPr>
          </a:p>
        </p:txBody>
      </p:sp>
      <p:pic>
        <p:nvPicPr>
          <p:cNvPr id="1031" name="Bild 9" descr="DFG-Balken_A01.gif"/>
          <p:cNvPicPr>
            <a:picLocks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15900" y="1325563"/>
            <a:ext cx="87122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107504" y="6459538"/>
            <a:ext cx="395340" cy="2448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57200" rtl="0" fontAlgn="base">
              <a:spcBef>
                <a:spcPct val="0"/>
              </a:spcBef>
              <a:spcAft>
                <a:spcPct val="0"/>
              </a:spcAft>
              <a:defRPr lang="de-DE" sz="1000" kern="1200" smtClean="0">
                <a:solidFill>
                  <a:srgbClr val="646567"/>
                </a:solidFill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fld id="{3A856605-71F6-4F71-93AA-EF2E76CDBB0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6" name="Titelplatzhalter 15"/>
          <p:cNvSpPr>
            <a:spLocks noGrp="1"/>
          </p:cNvSpPr>
          <p:nvPr>
            <p:ph type="title"/>
          </p:nvPr>
        </p:nvSpPr>
        <p:spPr>
          <a:xfrm>
            <a:off x="647700" y="417600"/>
            <a:ext cx="7920000" cy="2700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2" name="Textplatzhalter 18"/>
          <p:cNvSpPr txBox="1">
            <a:spLocks/>
          </p:cNvSpPr>
          <p:nvPr/>
        </p:nvSpPr>
        <p:spPr>
          <a:xfrm>
            <a:off x="647700" y="801546"/>
            <a:ext cx="7920000" cy="270000"/>
          </a:xfrm>
          <a:prstGeom prst="rect">
            <a:avLst/>
          </a:prstGeom>
        </p:spPr>
        <p:txBody>
          <a:bodyPr wrap="none" lIns="0" rIns="0" anchor="b" anchorCtr="0"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5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69AF"/>
              </a:buClr>
              <a:buSzPct val="90000"/>
              <a:buFont typeface="Arial" pitchFamily="-65" charset="0"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ＭＳ Ｐゴシック" pitchFamily="-65" charset="-128"/>
              <a:cs typeface="Arial"/>
            </a:endParaRPr>
          </a:p>
        </p:txBody>
      </p:sp>
      <p:pic>
        <p:nvPicPr>
          <p:cNvPr id="13" name="Grafik 12" descr="dfg_logo_blau.jp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884000" y="6300000"/>
            <a:ext cx="819512" cy="28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000" b="1" kern="1200">
          <a:solidFill>
            <a:schemeClr val="bg1"/>
          </a:solidFill>
          <a:latin typeface="Arial"/>
          <a:ea typeface="ＭＳ Ｐゴシック" pitchFamily="-65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65" charset="-128"/>
        </a:defRPr>
      </a:lvl9pPr>
    </p:titleStyle>
    <p:bodyStyle>
      <a:lvl1pPr marL="252000" indent="-234000" algn="l" defTabSz="457200" rtl="0" eaLnBrk="1" fontAlgn="base" hangingPunct="1">
        <a:lnSpc>
          <a:spcPct val="120000"/>
        </a:lnSpc>
        <a:spcBef>
          <a:spcPts val="1200"/>
        </a:spcBef>
        <a:spcAft>
          <a:spcPts val="0"/>
        </a:spcAft>
        <a:buClr>
          <a:srgbClr val="0069AF"/>
        </a:buClr>
        <a:buSzPct val="90000"/>
        <a:buFont typeface="Arial" pitchFamily="-65" charset="0"/>
        <a:buChar char="►"/>
        <a:defRPr sz="1800"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1pPr>
      <a:lvl2pPr marL="432000" indent="-180000" algn="l" defTabSz="457200" rtl="0" eaLnBrk="1" fontAlgn="base" hangingPunct="1">
        <a:lnSpc>
          <a:spcPct val="120000"/>
        </a:lnSpc>
        <a:spcBef>
          <a:spcPts val="800"/>
        </a:spcBef>
        <a:spcAft>
          <a:spcPts val="0"/>
        </a:spcAft>
        <a:buClr>
          <a:srgbClr val="3F85C1"/>
        </a:buClr>
        <a:buSzPct val="100000"/>
        <a:buFont typeface="Arial" pitchFamily="-65" charset="0"/>
        <a:buChar char="●"/>
        <a:defRPr sz="1600"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2pPr>
      <a:lvl3pPr marL="612000" indent="-180000" algn="l" defTabSz="457200" rtl="0" eaLnBrk="1" fontAlgn="base" hangingPunct="1">
        <a:lnSpc>
          <a:spcPct val="120000"/>
        </a:lnSpc>
        <a:spcBef>
          <a:spcPts val="400"/>
        </a:spcBef>
        <a:spcAft>
          <a:spcPts val="0"/>
        </a:spcAft>
        <a:buClr>
          <a:srgbClr val="6DA5D5"/>
        </a:buClr>
        <a:buSzPct val="100000"/>
        <a:buFont typeface="Arial" pitchFamily="-65" charset="0"/>
        <a:buChar char="●"/>
        <a:defRPr sz="1400"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3pPr>
      <a:lvl4pPr marL="774000" indent="-162000" algn="l" defTabSz="457200" rtl="0" eaLnBrk="1" fontAlgn="base" hangingPunct="1">
        <a:lnSpc>
          <a:spcPct val="120000"/>
        </a:lnSpc>
        <a:spcBef>
          <a:spcPts val="200"/>
        </a:spcBef>
        <a:spcAft>
          <a:spcPts val="0"/>
        </a:spcAft>
        <a:buClr>
          <a:srgbClr val="96C7E8"/>
        </a:buClr>
        <a:buSzPct val="100000"/>
        <a:buFont typeface="Arial" pitchFamily="-65" charset="0"/>
        <a:buChar char="●"/>
        <a:defRPr sz="1200"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4pPr>
      <a:lvl5pPr marL="900000" indent="-144000" algn="l" defTabSz="457200" rtl="0" eaLnBrk="1" fontAlgn="base" hangingPunct="1">
        <a:lnSpc>
          <a:spcPct val="120000"/>
        </a:lnSpc>
        <a:spcBef>
          <a:spcPts val="0"/>
        </a:spcBef>
        <a:spcAft>
          <a:spcPts val="0"/>
        </a:spcAft>
        <a:buClr>
          <a:srgbClr val="96C7E8"/>
        </a:buClr>
        <a:buSzPct val="100000"/>
        <a:buFont typeface="Arial" pitchFamily="-65" charset="0"/>
        <a:buChar char="●"/>
        <a:defRPr sz="1000"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el 2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Aktuelles zur DFG-Förderung</a:t>
            </a:r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15"/>
          </p:nvPr>
        </p:nvSpPr>
        <p:spPr>
          <a:xfrm>
            <a:off x="647700" y="4437112"/>
            <a:ext cx="7740650" cy="1354088"/>
          </a:xfrm>
        </p:spPr>
        <p:txBody>
          <a:bodyPr/>
          <a:lstStyle/>
          <a:p>
            <a:endParaRPr lang="de-DE" dirty="0" smtClean="0"/>
          </a:p>
          <a:p>
            <a:r>
              <a:rPr lang="de-DE" dirty="0" smtClean="0"/>
              <a:t>Carsten </a:t>
            </a:r>
            <a:r>
              <a:rPr lang="de-DE" dirty="0" smtClean="0"/>
              <a:t>Balleier</a:t>
            </a:r>
          </a:p>
          <a:p>
            <a:r>
              <a:rPr lang="de-DE" dirty="0" smtClean="0"/>
              <a:t>Bad Honnef, 04.12.2015</a:t>
            </a:r>
            <a:endParaRPr lang="de-DE" dirty="0"/>
          </a:p>
        </p:txBody>
      </p:sp>
      <p:pic>
        <p:nvPicPr>
          <p:cNvPr id="5" name="Bildplatzhalter 4" descr="Startgrafik_100_14.jpg"/>
          <p:cNvPicPr>
            <a:picLocks noGrp="1" noChangeAspect="1"/>
          </p:cNvPicPr>
          <p:nvPr>
            <p:ph type="pic" sz="quarter" idx="18"/>
          </p:nvPr>
        </p:nvPicPr>
        <p:blipFill>
          <a:blip r:embed="rId3"/>
          <a:srcRect l="14" r="14"/>
          <a:stretch>
            <a:fillRect/>
          </a:stretch>
        </p:blipFill>
        <p:spPr/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Arial" charset="0"/>
              </a:rPr>
              <a:t>Durchschnittliche Bearbeitungsdauer bei Anträgen*</a:t>
            </a:r>
            <a:br>
              <a:rPr lang="de-DE" dirty="0" smtClean="0">
                <a:latin typeface="Arial" charset="0"/>
              </a:rPr>
            </a:b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Jahrestagung des Komitees für Hadronen- und Kernphysik - Bericht DFG - C. Balleier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Bad Honnef, 04.12.2015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A856605-71F6-4F71-93AA-EF2E76CDBB0B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Datumsplatzhalter 4"/>
          <p:cNvSpPr txBox="1">
            <a:spLocks noGrp="1"/>
          </p:cNvSpPr>
          <p:nvPr/>
        </p:nvSpPr>
        <p:spPr bwMode="auto">
          <a:xfrm>
            <a:off x="638475" y="5840413"/>
            <a:ext cx="6939012" cy="31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defTabSz="457200"/>
            <a:endParaRPr lang="de-DE" sz="800" dirty="0">
              <a:solidFill>
                <a:srgbClr val="646567"/>
              </a:solidFill>
              <a:latin typeface="Verdana" pitchFamily="34" charset="0"/>
              <a:cs typeface="Arial" charset="0"/>
            </a:endParaRPr>
          </a:p>
          <a:p>
            <a:pPr>
              <a:defRPr sz="1000"/>
            </a:pPr>
            <a:r>
              <a:rPr lang="de-DE" sz="800" dirty="0">
                <a:solidFill>
                  <a:srgbClr val="000000"/>
                </a:solidFill>
                <a:latin typeface="Verdana" pitchFamily="34" charset="0"/>
              </a:rPr>
              <a:t>* </a:t>
            </a:r>
            <a:r>
              <a:rPr lang="de-DE" sz="800" dirty="0">
                <a:solidFill>
                  <a:srgbClr val="000000"/>
                </a:solidFill>
                <a:latin typeface="Verdana"/>
              </a:rPr>
              <a:t>Basis: Entschiedene Anträge aus der Einzelförderung, den Schwerpunktprogrammen und den Forschergruppen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" y="1628800"/>
            <a:ext cx="6942361" cy="4211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2630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Steckbrief Sonderforschungsbereiche (SFB / TRR)</a:t>
            </a:r>
            <a:endParaRPr lang="de-DE" dirty="0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5"/>
          </p:nvPr>
        </p:nvSpPr>
        <p:spPr>
          <a:xfrm>
            <a:off x="611560" y="1569600"/>
            <a:ext cx="7848872" cy="4521600"/>
          </a:xfrm>
        </p:spPr>
        <p:txBody>
          <a:bodyPr/>
          <a:lstStyle/>
          <a:p>
            <a:r>
              <a:rPr lang="de-DE" dirty="0" smtClean="0"/>
              <a:t>Sonderforschungsbereiche / </a:t>
            </a:r>
            <a:r>
              <a:rPr lang="de-DE" dirty="0" err="1" smtClean="0"/>
              <a:t>Transregios</a:t>
            </a:r>
            <a:r>
              <a:rPr lang="de-DE" dirty="0" smtClean="0"/>
              <a:t> </a:t>
            </a:r>
          </a:p>
          <a:p>
            <a:pPr lvl="1"/>
            <a:r>
              <a:rPr lang="de-DE" dirty="0"/>
              <a:t>b</a:t>
            </a:r>
            <a:r>
              <a:rPr lang="de-DE" dirty="0" smtClean="0"/>
              <a:t>is zu ca. 25 antragstellende Wissenschaftler an bis zu 3 Unis (+ </a:t>
            </a:r>
            <a:r>
              <a:rPr lang="de-DE" dirty="0" err="1" smtClean="0"/>
              <a:t>epsilon</a:t>
            </a:r>
            <a:r>
              <a:rPr lang="de-DE" dirty="0" smtClean="0"/>
              <a:t>...)</a:t>
            </a:r>
            <a:endParaRPr lang="de-DE" dirty="0" smtClean="0"/>
          </a:p>
          <a:p>
            <a:pPr lvl="1"/>
            <a:r>
              <a:rPr lang="de-DE" dirty="0"/>
              <a:t>t</a:t>
            </a:r>
            <a:r>
              <a:rPr lang="de-DE" dirty="0" smtClean="0"/>
              <a:t>ypischerweise 12 bis 18 Teilprojekte, die auf ein gemeinsames Ziel ausgerichtet sind und strukturbildend wirken</a:t>
            </a:r>
            <a:endParaRPr lang="de-DE" dirty="0" smtClean="0"/>
          </a:p>
          <a:p>
            <a:pPr lvl="1"/>
            <a:r>
              <a:rPr lang="de-DE" dirty="0" smtClean="0"/>
              <a:t>Förderung in Höhe von 1,5 bis 2,5 Mio. Euro p.a.</a:t>
            </a:r>
            <a:endParaRPr lang="de-DE" dirty="0" smtClean="0"/>
          </a:p>
          <a:p>
            <a:pPr lvl="1"/>
            <a:r>
              <a:rPr lang="de-DE" dirty="0" smtClean="0"/>
              <a:t>Einrichtung erfolgt in zweistufigem Prozess (obligatorisches ‚Beratungsgespräch‘ auf der Basis einer Skizze sowie Einrichtungsbegutachtung)</a:t>
            </a:r>
            <a:endParaRPr lang="de-DE" dirty="0" smtClean="0"/>
          </a:p>
          <a:p>
            <a:pPr lvl="1"/>
            <a:r>
              <a:rPr lang="de-DE" dirty="0" smtClean="0"/>
              <a:t>Förderdauer max. 12 Jahre, Begutachtungen nach 4 und ggf. 8 Jahren </a:t>
            </a:r>
          </a:p>
          <a:p>
            <a:pPr lvl="1"/>
            <a:r>
              <a:rPr lang="de-DE" dirty="0" smtClean="0"/>
              <a:t>Entscheidungen immer im Mai und November durch den (interdisziplinär besetzten) Bewilligungsausschuss für SFBs</a:t>
            </a:r>
            <a:endParaRPr lang="de-DE" dirty="0" smtClean="0"/>
          </a:p>
          <a:p>
            <a:r>
              <a:rPr lang="de-DE" dirty="0"/>
              <a:t>a</a:t>
            </a:r>
            <a:r>
              <a:rPr lang="de-DE" dirty="0" smtClean="0"/>
              <a:t>ktuelle Neuregelungen!</a:t>
            </a:r>
            <a:endParaRPr lang="de-DE" dirty="0" smtClean="0"/>
          </a:p>
          <a:p>
            <a:r>
              <a:rPr lang="de-DE" dirty="0" smtClean="0"/>
              <a:t>Beispiele: siehe ‚</a:t>
            </a:r>
            <a:r>
              <a:rPr lang="de-DE" dirty="0" err="1" smtClean="0"/>
              <a:t>good</a:t>
            </a:r>
            <a:r>
              <a:rPr lang="de-DE" dirty="0" smtClean="0"/>
              <a:t> </a:t>
            </a:r>
            <a:r>
              <a:rPr lang="de-DE" dirty="0" err="1" smtClean="0"/>
              <a:t>news‘</a:t>
            </a:r>
            <a:r>
              <a:rPr lang="de-DE" dirty="0" smtClean="0"/>
              <a:t> zu Beginn</a:t>
            </a:r>
            <a:endParaRPr lang="de-DE" dirty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Jahrestagung des Komitees für Hadronen- und Kernphysik - Bericht DFG - C. Balleier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Bad Honnef, 04.12.2015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A856605-71F6-4F71-93AA-EF2E76CDBB0B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de-DE" dirty="0" smtClean="0"/>
              <a:t>... zum Größten.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99173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Steckbrief Sonderforschungsbereiche (SFB / TRR)</a:t>
            </a:r>
            <a:endParaRPr lang="de-DE" dirty="0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5"/>
          </p:nvPr>
        </p:nvSpPr>
        <p:spPr>
          <a:xfrm>
            <a:off x="611560" y="1569600"/>
            <a:ext cx="7848872" cy="4521600"/>
          </a:xfrm>
        </p:spPr>
        <p:txBody>
          <a:bodyPr/>
          <a:lstStyle/>
          <a:p>
            <a:r>
              <a:rPr lang="de-DE" dirty="0"/>
              <a:t>Problematik</a:t>
            </a:r>
          </a:p>
          <a:p>
            <a:pPr lvl="1"/>
            <a:r>
              <a:rPr lang="de-DE" dirty="0"/>
              <a:t>Unschärfe des „Standort“-</a:t>
            </a:r>
            <a:r>
              <a:rPr lang="de-DE" dirty="0" smtClean="0"/>
              <a:t>Begriffs</a:t>
            </a:r>
            <a:endParaRPr lang="de-DE" dirty="0"/>
          </a:p>
          <a:p>
            <a:pPr lvl="1"/>
            <a:r>
              <a:rPr lang="de-DE" dirty="0"/>
              <a:t>bilaterale Kooperationsvereinbarungen: Bewertung und einheitliche Maßstäbe?</a:t>
            </a:r>
          </a:p>
          <a:p>
            <a:pPr lvl="1"/>
            <a:r>
              <a:rPr lang="de-DE" dirty="0"/>
              <a:t>SFB mit Satelliten oder SFB/</a:t>
            </a:r>
            <a:r>
              <a:rPr lang="de-DE" dirty="0" err="1"/>
              <a:t>Transregio</a:t>
            </a:r>
            <a:r>
              <a:rPr lang="de-DE" dirty="0"/>
              <a:t>, Obergrenze für Außeruniversitäre</a:t>
            </a:r>
          </a:p>
          <a:p>
            <a:endParaRPr lang="de-DE" dirty="0"/>
          </a:p>
          <a:p>
            <a:r>
              <a:rPr lang="de-DE" dirty="0"/>
              <a:t>Antwort</a:t>
            </a:r>
          </a:p>
          <a:p>
            <a:pPr lvl="1"/>
            <a:r>
              <a:rPr lang="de-DE" dirty="0"/>
              <a:t>Präzisierung: </a:t>
            </a:r>
            <a:r>
              <a:rPr lang="de-DE" dirty="0" smtClean="0"/>
              <a:t>ein </a:t>
            </a:r>
            <a:r>
              <a:rPr lang="de-DE" dirty="0"/>
              <a:t>Standort ist </a:t>
            </a:r>
            <a:r>
              <a:rPr lang="de-DE" dirty="0" smtClean="0"/>
              <a:t>eine </a:t>
            </a:r>
            <a:r>
              <a:rPr lang="de-DE" dirty="0"/>
              <a:t>antragstellende Hochschule</a:t>
            </a:r>
          </a:p>
          <a:p>
            <a:pPr lvl="1"/>
            <a:r>
              <a:rPr lang="de-DE" dirty="0"/>
              <a:t>Flexibilisierung: mindestens 60% </a:t>
            </a:r>
            <a:r>
              <a:rPr lang="de-DE" dirty="0" smtClean="0"/>
              <a:t>der Teilprojekte sind </a:t>
            </a:r>
            <a:r>
              <a:rPr lang="de-DE" dirty="0"/>
              <a:t>an der </a:t>
            </a:r>
            <a:r>
              <a:rPr lang="de-DE" dirty="0" smtClean="0"/>
              <a:t>antragstellenden Hochschule angesiedelt; 40</a:t>
            </a:r>
            <a:r>
              <a:rPr lang="de-DE" dirty="0"/>
              <a:t>% externe Teilprojekte sind künftig </a:t>
            </a:r>
            <a:r>
              <a:rPr lang="de-DE" dirty="0" smtClean="0"/>
              <a:t>zulässig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DESHALB: Weiterentwicklung </a:t>
            </a:r>
            <a:r>
              <a:rPr lang="de-DE" dirty="0"/>
              <a:t>des „Ortsprinzips“ zum „Hochschulprinzip“</a:t>
            </a:r>
          </a:p>
          <a:p>
            <a:endParaRPr lang="de-DE" dirty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Jahrestagung des Komitees für Hadronen- und Kernphysik - Bericht DFG - C. Balleier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Bad Honnef, 04.12.2015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A856605-71F6-4F71-93AA-EF2E76CDBB0B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de-DE" dirty="0" smtClean="0"/>
              <a:t>neu: Hochschulprinzip statt Ortsprinzip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05583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</a:t>
            </a:r>
            <a:r>
              <a:rPr lang="de-DE" dirty="0" smtClean="0"/>
              <a:t>bergrenzen für </a:t>
            </a:r>
            <a:r>
              <a:rPr lang="de-DE" dirty="0" smtClean="0">
                <a:solidFill>
                  <a:schemeClr val="bg1">
                    <a:lumMod val="85000"/>
                  </a:schemeClr>
                </a:solidFill>
              </a:rPr>
              <a:t>externe</a:t>
            </a:r>
            <a:r>
              <a:rPr lang="de-DE" dirty="0" smtClean="0"/>
              <a:t> und </a:t>
            </a:r>
            <a:r>
              <a:rPr lang="de-DE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außeruniversitäre</a:t>
            </a:r>
            <a:r>
              <a:rPr lang="de-DE" dirty="0" smtClean="0"/>
              <a:t> Beteiligung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Jahrestagung des Komitees für Hadronen- und Kernphysik - Bericht DFG - C. Balleier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Bad Honnef, 04.12.2015</a:t>
            </a:r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de-DE" dirty="0"/>
              <a:t>i</a:t>
            </a:r>
            <a:r>
              <a:rPr lang="de-DE" dirty="0" smtClean="0"/>
              <a:t>m SFB und TRR</a:t>
            </a:r>
            <a:endParaRPr lang="de-DE" dirty="0"/>
          </a:p>
        </p:txBody>
      </p:sp>
      <p:graphicFrame>
        <p:nvGraphicFramePr>
          <p:cNvPr id="16" name="Inhaltsplatzhalter 15"/>
          <p:cNvGraphicFramePr>
            <a:graphicFrameLocks noGrp="1"/>
          </p:cNvGraphicFramePr>
          <p:nvPr>
            <p:ph sz="quarter" idx="16"/>
            <p:extLst/>
          </p:nvPr>
        </p:nvGraphicFramePr>
        <p:xfrm>
          <a:off x="6125440" y="1507400"/>
          <a:ext cx="2736304" cy="2612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Inhaltsplatzhalter 15"/>
          <p:cNvGraphicFramePr>
            <a:graphicFrameLocks noGrp="1"/>
          </p:cNvGraphicFramePr>
          <p:nvPr>
            <p:ph sz="quarter" idx="16"/>
            <p:extLst/>
          </p:nvPr>
        </p:nvGraphicFramePr>
        <p:xfrm>
          <a:off x="3912626" y="1323521"/>
          <a:ext cx="2656063" cy="273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Inhaltsplatzhalter 15"/>
          <p:cNvGraphicFramePr>
            <a:graphicFrameLocks noGrp="1"/>
          </p:cNvGraphicFramePr>
          <p:nvPr>
            <p:ph sz="quarter" idx="16"/>
            <p:extLst/>
          </p:nvPr>
        </p:nvGraphicFramePr>
        <p:xfrm>
          <a:off x="1043608" y="1377514"/>
          <a:ext cx="3028939" cy="2901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2163546" y="1419813"/>
            <a:ext cx="1518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prstClr val="black"/>
                </a:solidFill>
              </a:rPr>
              <a:t>SFB – 1 AST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4427984" y="1419813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prstClr val="black"/>
                </a:solidFill>
              </a:rPr>
              <a:t>TRR – 2 AST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6924126" y="1458353"/>
            <a:ext cx="1712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prstClr val="black"/>
                </a:solidFill>
              </a:rPr>
              <a:t>TRR – 3 AST</a:t>
            </a:r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/>
          </p:nvPr>
        </p:nvGraphicFramePr>
        <p:xfrm>
          <a:off x="395536" y="4006378"/>
          <a:ext cx="8352928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2016224"/>
                <a:gridCol w="2304256"/>
                <a:gridCol w="252028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Anteil</a:t>
                      </a:r>
                      <a:r>
                        <a:rPr lang="de-DE" sz="1200" baseline="0" dirty="0" smtClean="0"/>
                        <a:t> der Teilprojekte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SFB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1 a</a:t>
                      </a:r>
                      <a:r>
                        <a:rPr lang="de-DE" sz="1200" baseline="0" dirty="0" smtClean="0"/>
                        <a:t>ntragstellende Uni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TRR </a:t>
                      </a:r>
                    </a:p>
                    <a:p>
                      <a:pPr algn="ctr"/>
                      <a:r>
                        <a:rPr lang="de-DE" sz="1200" dirty="0" smtClean="0"/>
                        <a:t>2 a</a:t>
                      </a:r>
                      <a:r>
                        <a:rPr lang="de-DE" sz="1200" baseline="0" dirty="0" smtClean="0"/>
                        <a:t>ntragstellende Unis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TRR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drei a</a:t>
                      </a:r>
                      <a:r>
                        <a:rPr lang="de-DE" sz="1200" baseline="0" dirty="0" smtClean="0"/>
                        <a:t>ntragstellende Unis</a:t>
                      </a:r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antragstellende Universitäten</a:t>
                      </a:r>
                      <a:r>
                        <a:rPr lang="de-DE" sz="1100" baseline="0" dirty="0" smtClean="0"/>
                        <a:t> - </a:t>
                      </a:r>
                      <a:r>
                        <a:rPr lang="de-DE" sz="11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mindestens</a:t>
                      </a:r>
                      <a:endParaRPr lang="de-DE" sz="11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300" b="1" dirty="0" smtClean="0"/>
                        <a:t>60 %</a:t>
                      </a:r>
                      <a:endParaRPr lang="de-DE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300" b="1" dirty="0" smtClean="0"/>
                        <a:t>66,6 %</a:t>
                      </a:r>
                      <a:endParaRPr lang="de-DE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300" b="1" dirty="0" smtClean="0"/>
                        <a:t>75 %</a:t>
                      </a:r>
                      <a:endParaRPr lang="de-DE" sz="13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externe</a:t>
                      </a:r>
                      <a:r>
                        <a:rPr lang="de-DE" sz="1100" baseline="0" dirty="0" smtClean="0"/>
                        <a:t> Beteiligte - </a:t>
                      </a:r>
                      <a:r>
                        <a:rPr lang="de-DE" sz="1100" baseline="0" dirty="0" smtClean="0">
                          <a:solidFill>
                            <a:srgbClr val="FF0000"/>
                          </a:solidFill>
                        </a:rPr>
                        <a:t>maximal</a:t>
                      </a:r>
                      <a:endParaRPr lang="de-DE" sz="11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300" dirty="0" smtClean="0"/>
                        <a:t>40 %</a:t>
                      </a:r>
                      <a:endParaRPr lang="de-DE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300" dirty="0" smtClean="0"/>
                        <a:t>33,3 %</a:t>
                      </a:r>
                      <a:endParaRPr lang="de-DE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300" dirty="0" smtClean="0"/>
                        <a:t>25 %</a:t>
                      </a:r>
                      <a:endParaRPr lang="de-DE" sz="13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davon:</a:t>
                      </a:r>
                      <a:r>
                        <a:rPr lang="de-DE" sz="1100" baseline="0" dirty="0" smtClean="0"/>
                        <a:t> außeruniversitäre Forschung - </a:t>
                      </a:r>
                      <a:r>
                        <a:rPr lang="de-DE" sz="1100" baseline="0" dirty="0" smtClean="0">
                          <a:solidFill>
                            <a:srgbClr val="FF0000"/>
                          </a:solidFill>
                        </a:rPr>
                        <a:t>maximal</a:t>
                      </a:r>
                      <a:endParaRPr lang="de-DE" sz="11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300" dirty="0" smtClean="0"/>
                        <a:t>30 %</a:t>
                      </a:r>
                      <a:endParaRPr lang="de-DE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300" dirty="0" smtClean="0">
                          <a:solidFill>
                            <a:schemeClr val="tx1"/>
                          </a:solidFill>
                        </a:rPr>
                        <a:t>30 %</a:t>
                      </a:r>
                      <a:endParaRPr lang="de-DE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300" dirty="0" smtClean="0"/>
                        <a:t>25 %</a:t>
                      </a:r>
                      <a:endParaRPr lang="de-DE" sz="13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3" name="Textfeld 22"/>
          <p:cNvSpPr txBox="1"/>
          <p:nvPr/>
        </p:nvSpPr>
        <p:spPr>
          <a:xfrm>
            <a:off x="4937393" y="2993298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solidFill>
                  <a:srgbClr val="FFC000"/>
                </a:solidFill>
              </a:rPr>
              <a:t>2 AST zusammen 66%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7441547" y="2963408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solidFill>
                  <a:srgbClr val="FFC000"/>
                </a:solidFill>
              </a:rPr>
              <a:t> 3 AST zusammen 75%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A856605-71F6-4F71-93AA-EF2E76CDBB0B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797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Steckbrief Forschergruppen (FOR)</a:t>
            </a:r>
            <a:endParaRPr lang="de-DE" dirty="0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5"/>
          </p:nvPr>
        </p:nvSpPr>
        <p:spPr>
          <a:xfrm>
            <a:off x="611560" y="1569600"/>
            <a:ext cx="7848872" cy="4521600"/>
          </a:xfrm>
        </p:spPr>
        <p:txBody>
          <a:bodyPr/>
          <a:lstStyle/>
          <a:p>
            <a:r>
              <a:rPr lang="de-DE" dirty="0" smtClean="0"/>
              <a:t>Forschergruppen verbinden mehrere Einzelanträge zu einem abgestimmten Gesamtvorhaben mit bis zu 500.000 Euro p.a. für maximal  6 Jahre</a:t>
            </a:r>
            <a:endParaRPr lang="de-DE" dirty="0" smtClean="0"/>
          </a:p>
          <a:p>
            <a:r>
              <a:rPr lang="de-DE" dirty="0" smtClean="0"/>
              <a:t>Auswahl erfolgt durch das Fachkollegium in einem zweistufigen Prozess in direkter Konkurrenz zu den Anträgen auf Sachbeihilfe; Vollantrag wird auch vom DFG-Senat behandelt</a:t>
            </a:r>
          </a:p>
          <a:p>
            <a:r>
              <a:rPr lang="de-DE" dirty="0"/>
              <a:t>b</a:t>
            </a:r>
            <a:r>
              <a:rPr lang="de-DE" dirty="0" smtClean="0"/>
              <a:t>esondere wissenschaftliche und strategische Bedeutung</a:t>
            </a:r>
            <a:endParaRPr lang="de-DE" dirty="0" smtClean="0"/>
          </a:p>
          <a:p>
            <a:r>
              <a:rPr lang="de-DE" dirty="0" smtClean="0"/>
              <a:t>Beispiele: Beteiligung an BESIII und ggf. an JUNO; auch Theorie:     „Quark </a:t>
            </a:r>
            <a:r>
              <a:rPr lang="de-DE" dirty="0" err="1" smtClean="0"/>
              <a:t>Flavour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Effective</a:t>
            </a:r>
            <a:r>
              <a:rPr lang="de-DE" dirty="0" smtClean="0"/>
              <a:t> Field </a:t>
            </a:r>
            <a:r>
              <a:rPr lang="de-DE" dirty="0" err="1" smtClean="0"/>
              <a:t>Theories</a:t>
            </a:r>
            <a:r>
              <a:rPr lang="de-DE" dirty="0" smtClean="0"/>
              <a:t>“ (</a:t>
            </a:r>
            <a:r>
              <a:rPr lang="de-DE" dirty="0" err="1" smtClean="0"/>
              <a:t>Th</a:t>
            </a:r>
            <a:r>
              <a:rPr lang="de-DE" dirty="0" smtClean="0"/>
              <a:t>. </a:t>
            </a:r>
            <a:r>
              <a:rPr lang="de-DE" dirty="0" err="1" smtClean="0"/>
              <a:t>Mannel</a:t>
            </a:r>
            <a:r>
              <a:rPr lang="de-DE" dirty="0" smtClean="0"/>
              <a:t>, Siegen)</a:t>
            </a:r>
            <a:endParaRPr lang="de-DE" dirty="0" smtClean="0"/>
          </a:p>
          <a:p>
            <a:endParaRPr lang="de-DE" dirty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Jahrestagung des Komitees für Hadronen- und Kernphysik - Bericht DFG - C. Balleier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Bad Honnef, 04.12.2015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A856605-71F6-4F71-93AA-EF2E76CDBB0B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de-DE" dirty="0" smtClean="0"/>
              <a:t>Einzelanträge in koordinierter Form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60592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Steckbrief Schwerpunktprogramme (SPP)</a:t>
            </a:r>
            <a:endParaRPr lang="de-DE" dirty="0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5"/>
          </p:nvPr>
        </p:nvSpPr>
        <p:spPr>
          <a:xfrm>
            <a:off x="611560" y="1569600"/>
            <a:ext cx="7848872" cy="4521600"/>
          </a:xfrm>
        </p:spPr>
        <p:txBody>
          <a:bodyPr/>
          <a:lstStyle/>
          <a:p>
            <a:r>
              <a:rPr lang="de-DE" dirty="0"/>
              <a:t>e</a:t>
            </a:r>
            <a:r>
              <a:rPr lang="de-DE" dirty="0" smtClean="0"/>
              <a:t>inziges Programm mit thematischen Ausschreibungen</a:t>
            </a:r>
          </a:p>
          <a:p>
            <a:r>
              <a:rPr lang="de-DE" dirty="0" smtClean="0"/>
              <a:t>Erst- und Folgeausschreibung jeweils für drei Jahre, 15 bis 30 Projekte mit Gesamtvolumen von 1,5 bis 2,5 Mio. Euro p.a. (Großgeräte möglich)</a:t>
            </a:r>
          </a:p>
          <a:p>
            <a:r>
              <a:rPr lang="de-DE" dirty="0" smtClean="0"/>
              <a:t>Ausschreibungsthemen können in Form von ‚Schwerpunktkonzepten‘ jährlich zur Deadline 15.10. vorgeschlagen werden</a:t>
            </a:r>
          </a:p>
          <a:p>
            <a:r>
              <a:rPr lang="de-DE" dirty="0" smtClean="0"/>
              <a:t>Senat wählt 15-20 Themen aus 70-80 Konzepten aus (mit Unterstützung durch die Fachkollegien): ‚</a:t>
            </a:r>
            <a:r>
              <a:rPr lang="de-DE" dirty="0" err="1" smtClean="0"/>
              <a:t>emerging</a:t>
            </a:r>
            <a:r>
              <a:rPr lang="de-DE" dirty="0" smtClean="0"/>
              <a:t> </a:t>
            </a:r>
            <a:r>
              <a:rPr lang="de-DE" dirty="0" err="1" smtClean="0"/>
              <a:t>fields</a:t>
            </a:r>
            <a:r>
              <a:rPr lang="de-DE" dirty="0" smtClean="0"/>
              <a:t>‘ (Aktualität primäres Kriterium)</a:t>
            </a:r>
          </a:p>
          <a:p>
            <a:r>
              <a:rPr lang="de-DE" dirty="0" smtClean="0"/>
              <a:t>Einzelanträge in den Ausschreibungen entsprechen Sachbeihilfe</a:t>
            </a:r>
          </a:p>
          <a:p>
            <a:r>
              <a:rPr lang="de-DE" dirty="0"/>
              <a:t>z</a:t>
            </a:r>
            <a:r>
              <a:rPr lang="de-DE" dirty="0" smtClean="0"/>
              <a:t>ur Vorbereitung von Konzepten Beratung durch DFG-Geschäftsstelle ratsam (auch in Form von ‚Rundgesprächen‘)</a:t>
            </a:r>
            <a:endParaRPr lang="de-DE" dirty="0" smtClean="0"/>
          </a:p>
          <a:p>
            <a:r>
              <a:rPr lang="de-DE" dirty="0" smtClean="0"/>
              <a:t>Beispiele: Experimente mit ultrakalten Neutronen (S. Paul); Graphen</a:t>
            </a:r>
            <a:endParaRPr lang="de-DE" dirty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Jahrestagung des Komitees für Hadronen- und Kernphysik - Bericht DFG - C. Balleier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Bad Honnef, 04.12.2015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A856605-71F6-4F71-93AA-EF2E76CDBB0B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de-DE" dirty="0" smtClean="0"/>
              <a:t>themengebundene Ausschreibungen zu prioritären Themen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19328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Zahlen...</a:t>
            </a:r>
            <a:endParaRPr lang="de-DE" dirty="0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5"/>
          </p:nvPr>
        </p:nvSpPr>
        <p:spPr>
          <a:xfrm>
            <a:off x="611560" y="1569600"/>
            <a:ext cx="7956140" cy="4521600"/>
          </a:xfrm>
        </p:spPr>
        <p:txBody>
          <a:bodyPr/>
          <a:lstStyle/>
          <a:p>
            <a:r>
              <a:rPr lang="de-DE" dirty="0" smtClean="0"/>
              <a:t>Statistiken: </a:t>
            </a:r>
          </a:p>
          <a:p>
            <a:pPr lvl="1"/>
            <a:r>
              <a:rPr lang="de-DE" dirty="0" smtClean="0"/>
              <a:t>Erfolg der Physik gesamt</a:t>
            </a:r>
          </a:p>
          <a:p>
            <a:pPr lvl="1"/>
            <a:r>
              <a:rPr lang="de-DE" dirty="0" smtClean="0"/>
              <a:t>Verteilung auf die Physik-Fächer</a:t>
            </a:r>
          </a:p>
          <a:p>
            <a:pPr lvl="1"/>
            <a:r>
              <a:rPr lang="de-DE" dirty="0" smtClean="0"/>
              <a:t>Verteilung auf die Verfahren in den Fächern</a:t>
            </a:r>
          </a:p>
          <a:p>
            <a:pPr lvl="1"/>
            <a:r>
              <a:rPr lang="de-DE" dirty="0" smtClean="0"/>
              <a:t>Verlauf FK 309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Jahrestagung des Komitees für Hadronen- und Kernphysik - Bericht DFG - C. Balleier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Bad Honnef, 04.12.2015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A856605-71F6-4F71-93AA-EF2E76CDBB0B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92780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59" name="Rectangle 2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dirty="0" smtClean="0"/>
              <a:t>Bewilligte Mittel nach Disziplin 2014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b="0" dirty="0"/>
              <a:t>Jahresbezogene Bewilligungssumme </a:t>
            </a:r>
            <a:r>
              <a:rPr lang="de-DE" b="0" dirty="0" smtClean="0"/>
              <a:t>für </a:t>
            </a:r>
            <a:r>
              <a:rPr lang="de-DE" b="0" dirty="0"/>
              <a:t>laufende </a:t>
            </a:r>
            <a:r>
              <a:rPr lang="de-DE" b="0" dirty="0" smtClean="0"/>
              <a:t>Projekte, in </a:t>
            </a:r>
            <a:r>
              <a:rPr lang="de-DE" b="0" dirty="0"/>
              <a:t>Mio. </a:t>
            </a:r>
            <a:r>
              <a:rPr lang="de-DE" b="0" dirty="0" smtClean="0"/>
              <a:t>€</a:t>
            </a:r>
            <a:endParaRPr lang="de-DE" b="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014" y="2292757"/>
            <a:ext cx="3190875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Inhaltsplatzhalter 8"/>
          <p:cNvGraphicFramePr>
            <a:graphicFrameLocks noGrp="1"/>
          </p:cNvGraphicFramePr>
          <p:nvPr>
            <p:ph idx="1"/>
            <p:extLst/>
          </p:nvPr>
        </p:nvGraphicFramePr>
        <p:xfrm>
          <a:off x="539750" y="1619250"/>
          <a:ext cx="8097838" cy="4498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539750" y="5733256"/>
            <a:ext cx="51123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(inkl. Programmpauschale, inkl. </a:t>
            </a:r>
            <a:r>
              <a:rPr lang="de-DE" sz="1400" dirty="0" err="1" smtClean="0"/>
              <a:t>Exzelleninitiative</a:t>
            </a:r>
            <a:r>
              <a:rPr lang="de-DE" sz="1400" dirty="0" smtClean="0"/>
              <a:t>, ...)</a:t>
            </a:r>
            <a:endParaRPr lang="de-DE" sz="1400" dirty="0" smtClean="0"/>
          </a:p>
        </p:txBody>
      </p:sp>
    </p:spTree>
    <p:extLst>
      <p:ext uri="{BB962C8B-B14F-4D97-AF65-F5344CB8AC3E}">
        <p14:creationId xmlns:p14="http://schemas.microsoft.com/office/powerpoint/2010/main" val="63771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7700" y="417600"/>
            <a:ext cx="7920000" cy="635136"/>
          </a:xfrm>
        </p:spPr>
        <p:txBody>
          <a:bodyPr/>
          <a:lstStyle/>
          <a:p>
            <a:r>
              <a:rPr lang="de-DE" dirty="0" smtClean="0"/>
              <a:t>Bewilligte Mittel nach Disziplin (2011 bis 2014)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b="0" dirty="0"/>
              <a:t>Einzel- und koordinierte Förderung </a:t>
            </a:r>
            <a:r>
              <a:rPr lang="de-DE" b="0" dirty="0" smtClean="0"/>
              <a:t>inkl. </a:t>
            </a:r>
            <a:r>
              <a:rPr lang="de-DE" b="0" dirty="0"/>
              <a:t>Programmpauschale, in Mio. €</a:t>
            </a:r>
            <a:endParaRPr lang="de-DE" b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Jahrestagung des Komitees für Hadronen- und Kernphysik - Bericht DFG - C. Balleier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Bad Honnef, 04.12.2015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A856605-71F6-4F71-93AA-EF2E76CDBB0B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648000" y="5833839"/>
            <a:ext cx="7164360" cy="215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de-DE" sz="800" dirty="0">
                <a:latin typeface="Verdana" pitchFamily="34" charset="0"/>
              </a:rPr>
              <a:t>* Basis: Jahresbezogene Bewilligungssummen in der Einzelförderung und in den koordinierten Programmen, inkl. Programmpauschale.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252" y="1610106"/>
            <a:ext cx="6793486" cy="416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557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4294967295"/>
          </p:nvPr>
        </p:nvSpPr>
        <p:spPr>
          <a:xfrm>
            <a:off x="647700" y="6261100"/>
            <a:ext cx="6358156" cy="1984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smtClean="0"/>
              <a:t>Jahrestagung des Komitees für Hadronen- und Kernphysik - Bericht DFG - C. Balleier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4294967295"/>
          </p:nvPr>
        </p:nvSpPr>
        <p:spPr>
          <a:xfrm>
            <a:off x="647700" y="6459538"/>
            <a:ext cx="6357600" cy="24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smtClean="0"/>
              <a:t>Bad Honnef, 04.12.2015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4294967295"/>
          </p:nvPr>
        </p:nvSpPr>
        <p:spPr>
          <a:xfrm>
            <a:off x="647700" y="730108"/>
            <a:ext cx="7920000" cy="270000"/>
          </a:xfrm>
          <a:prstGeom prst="rect">
            <a:avLst/>
          </a:prstGeom>
        </p:spPr>
        <p:txBody>
          <a:bodyPr/>
          <a:lstStyle/>
          <a:p>
            <a:pPr marL="18000" indent="0">
              <a:buNone/>
            </a:pPr>
            <a:r>
              <a:rPr lang="de-DE" sz="2000" dirty="0" smtClean="0">
                <a:solidFill>
                  <a:schemeClr val="bg1"/>
                </a:solidFill>
              </a:rPr>
              <a:t>ohne Programmpauschale, ohne Exzellenzinitiative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7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Verteilung der </a:t>
            </a:r>
            <a:r>
              <a:rPr lang="de-DE" dirty="0" smtClean="0"/>
              <a:t>bewilligten Mittel </a:t>
            </a:r>
            <a:r>
              <a:rPr lang="de-DE" dirty="0" smtClean="0"/>
              <a:t>auf die Physik-Fachkollegien</a:t>
            </a:r>
            <a:endParaRPr lang="de-DE" dirty="0"/>
          </a:p>
        </p:txBody>
      </p:sp>
      <p:graphicFrame>
        <p:nvGraphicFramePr>
          <p:cNvPr id="12" name="Diagramm 11"/>
          <p:cNvGraphicFramePr/>
          <p:nvPr>
            <p:extLst>
              <p:ext uri="{D42A27DB-BD31-4B8C-83A1-F6EECF244321}">
                <p14:modId xmlns:p14="http://schemas.microsoft.com/office/powerpoint/2010/main" val="1877028820"/>
              </p:ext>
            </p:extLst>
          </p:nvPr>
        </p:nvGraphicFramePr>
        <p:xfrm>
          <a:off x="313080" y="1393571"/>
          <a:ext cx="8589240" cy="5630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A856605-71F6-4F71-93AA-EF2E76CDBB0B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800345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Good</a:t>
            </a:r>
            <a:r>
              <a:rPr lang="de-DE" dirty="0" smtClean="0"/>
              <a:t> News!</a:t>
            </a:r>
            <a:endParaRPr lang="de-DE" dirty="0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5"/>
          </p:nvPr>
        </p:nvSpPr>
        <p:spPr>
          <a:xfrm>
            <a:off x="611560" y="1569600"/>
            <a:ext cx="8064896" cy="4521600"/>
          </a:xfrm>
        </p:spPr>
        <p:txBody>
          <a:bodyPr/>
          <a:lstStyle/>
          <a:p>
            <a:r>
              <a:rPr lang="de-DE" dirty="0" smtClean="0"/>
              <a:t>neu: „</a:t>
            </a:r>
            <a:r>
              <a:rPr lang="de-DE" dirty="0" err="1" smtClean="0"/>
              <a:t>Charmonium</a:t>
            </a:r>
            <a:r>
              <a:rPr lang="de-DE" dirty="0" smtClean="0"/>
              <a:t> </a:t>
            </a:r>
            <a:r>
              <a:rPr lang="de-DE" dirty="0" err="1" smtClean="0"/>
              <a:t>Physics</a:t>
            </a:r>
            <a:r>
              <a:rPr lang="de-DE" dirty="0" smtClean="0"/>
              <a:t> Experiments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BES III </a:t>
            </a:r>
            <a:r>
              <a:rPr lang="de-DE" dirty="0" err="1" smtClean="0"/>
              <a:t>Detector</a:t>
            </a:r>
            <a:r>
              <a:rPr lang="de-DE" dirty="0" smtClean="0"/>
              <a:t>“ (Forschergruppe FOR 2359; Ulrich Wiedner et al.)</a:t>
            </a:r>
          </a:p>
          <a:p>
            <a:r>
              <a:rPr lang="de-DE" dirty="0"/>
              <a:t>neu: „Atomkerne: Von fundamentalen Wechselwirkungen zu Struktur und Sternen</a:t>
            </a:r>
            <a:r>
              <a:rPr lang="de-DE" dirty="0" smtClean="0"/>
              <a:t>“ (SFB 1245 – Darmstadt; Achim Schwenk et al.)</a:t>
            </a:r>
          </a:p>
          <a:p>
            <a:r>
              <a:rPr lang="de-DE" dirty="0" smtClean="0"/>
              <a:t>neu: „</a:t>
            </a:r>
            <a:r>
              <a:rPr lang="en-US" dirty="0"/>
              <a:t>Accelerator Science and Technology for Energy Recovery </a:t>
            </a:r>
            <a:r>
              <a:rPr lang="en-US" dirty="0" err="1" smtClean="0"/>
              <a:t>Linacs</a:t>
            </a:r>
            <a:r>
              <a:rPr lang="de-DE" dirty="0" smtClean="0"/>
              <a:t>“</a:t>
            </a:r>
            <a:r>
              <a:rPr lang="en-US" dirty="0" smtClean="0"/>
              <a:t> (GRK 2128 – Darmstadt und Mainz; Norbert Pietralla et al.)</a:t>
            </a:r>
          </a:p>
          <a:p>
            <a:r>
              <a:rPr lang="en-US" dirty="0" err="1" smtClean="0"/>
              <a:t>neu</a:t>
            </a:r>
            <a:r>
              <a:rPr lang="en-US" dirty="0"/>
              <a:t>: </a:t>
            </a:r>
            <a:r>
              <a:rPr lang="de-DE" dirty="0" smtClean="0"/>
              <a:t>„</a:t>
            </a:r>
            <a:r>
              <a:rPr lang="en-US" dirty="0" smtClean="0"/>
              <a:t>Strong </a:t>
            </a:r>
            <a:r>
              <a:rPr lang="en-US" dirty="0"/>
              <a:t>and Weak Interactions - from Hadrons to Dark </a:t>
            </a:r>
            <a:r>
              <a:rPr lang="en-US" dirty="0" smtClean="0"/>
              <a:t>Matter</a:t>
            </a:r>
            <a:r>
              <a:rPr lang="de-DE" dirty="0" smtClean="0"/>
              <a:t>“        (GRK 2149 – Münster; Christian Weinheimer et al.)</a:t>
            </a:r>
            <a:endParaRPr lang="en-US" dirty="0"/>
          </a:p>
          <a:p>
            <a:r>
              <a:rPr lang="en-US" dirty="0" err="1" smtClean="0"/>
              <a:t>weiterhin</a:t>
            </a:r>
            <a:r>
              <a:rPr lang="en-US" dirty="0" smtClean="0"/>
              <a:t>: </a:t>
            </a:r>
            <a:r>
              <a:rPr lang="de-DE" dirty="0" smtClean="0"/>
              <a:t>„Die </a:t>
            </a:r>
            <a:r>
              <a:rPr lang="de-DE" dirty="0"/>
              <a:t>Niederenergie-Grenze des Standardmodells: Von Quarks und </a:t>
            </a:r>
            <a:r>
              <a:rPr lang="de-DE" dirty="0" err="1"/>
              <a:t>Gluonen</a:t>
            </a:r>
            <a:r>
              <a:rPr lang="de-DE" dirty="0"/>
              <a:t> zu </a:t>
            </a:r>
            <a:r>
              <a:rPr lang="de-DE" dirty="0" err="1"/>
              <a:t>Hadronen</a:t>
            </a:r>
            <a:r>
              <a:rPr lang="de-DE" dirty="0"/>
              <a:t> und </a:t>
            </a:r>
            <a:r>
              <a:rPr lang="de-DE" dirty="0" smtClean="0"/>
              <a:t>Kernen“ (SFB 1044 – Mainz; Achim </a:t>
            </a:r>
            <a:r>
              <a:rPr lang="de-DE" dirty="0" err="1" smtClean="0"/>
              <a:t>Denig</a:t>
            </a:r>
            <a:r>
              <a:rPr lang="de-DE" dirty="0" smtClean="0"/>
              <a:t> et al.)</a:t>
            </a:r>
            <a:endParaRPr lang="de-DE" dirty="0" smtClean="0"/>
          </a:p>
          <a:p>
            <a:r>
              <a:rPr lang="de-DE" dirty="0" smtClean="0"/>
              <a:t>allgemein: wieder bessere Erfolgsaussichten in der Einzelförderung sowie für Forschergruppen</a:t>
            </a:r>
            <a:endParaRPr lang="de-DE" dirty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Jahrestagung des Komitees für Hadronen- und Kernphysik - Bericht DFG - C. Balleier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Bad Honnef, 04.12.2015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A856605-71F6-4F71-93AA-EF2E76CDBB0B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de-DE" dirty="0" smtClean="0"/>
              <a:t>Einrichtung/Fortsetzung koordinierter Programme in der </a:t>
            </a:r>
            <a:r>
              <a:rPr lang="de-DE" dirty="0" err="1" smtClean="0"/>
              <a:t>HuK</a:t>
            </a:r>
            <a:r>
              <a:rPr lang="de-DE" dirty="0" smtClean="0"/>
              <a:t>-Physik</a:t>
            </a:r>
            <a:endParaRPr lang="de-D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0280986"/>
              </p:ext>
            </p:extLst>
          </p:nvPr>
        </p:nvGraphicFramePr>
        <p:xfrm>
          <a:off x="216000" y="1540800"/>
          <a:ext cx="8712000" cy="452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Verteilung der Mittel nach Programm und Disziplin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de-DE" dirty="0" smtClean="0"/>
              <a:t>Zahlen von 2013 (Verteilung zeitlich im Wesentlichen aber konstant)</a:t>
            </a:r>
            <a:endParaRPr lang="de-DE" dirty="0"/>
          </a:p>
        </p:txBody>
      </p:sp>
      <p:sp>
        <p:nvSpPr>
          <p:cNvPr id="7" name="Ellipse 6"/>
          <p:cNvSpPr/>
          <p:nvPr/>
        </p:nvSpPr>
        <p:spPr>
          <a:xfrm>
            <a:off x="1187624" y="3501008"/>
            <a:ext cx="7740376" cy="864096"/>
          </a:xfrm>
          <a:prstGeom prst="ellipse">
            <a:avLst/>
          </a:prstGeom>
          <a:noFill/>
          <a:ln w="38100">
            <a:solidFill>
              <a:srgbClr val="E535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Bad Honnef, 04.12.2015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Jahrestagung des Komitees für Hadronen- und Kernphysik - Bericht DFG - C. Balleier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A856605-71F6-4F71-93AA-EF2E76CDBB0B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93436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3"/>
          <p:cNvSpPr>
            <a:spLocks noGrp="1" noChangeArrowheads="1"/>
          </p:cNvSpPr>
          <p:nvPr>
            <p:ph type="title"/>
          </p:nvPr>
        </p:nvSpPr>
        <p:spPr>
          <a:xfrm>
            <a:off x="539750" y="358775"/>
            <a:ext cx="8070850" cy="774700"/>
          </a:xfrm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dirty="0" smtClean="0"/>
              <a:t>Förderquoten in </a:t>
            </a:r>
            <a:r>
              <a:rPr lang="de-DE" dirty="0"/>
              <a:t>der </a:t>
            </a:r>
            <a:r>
              <a:rPr lang="de-DE" dirty="0" smtClean="0"/>
              <a:t>Einzelförderung (</a:t>
            </a:r>
            <a:r>
              <a:rPr lang="de-DE" dirty="0" smtClean="0"/>
              <a:t>FK 309)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b="0" dirty="0" smtClean="0">
                <a:latin typeface="Arial" pitchFamily="34" charset="0"/>
                <a:cs typeface="Arial" pitchFamily="34" charset="0"/>
              </a:rPr>
              <a:t>Anzahl </a:t>
            </a:r>
            <a:r>
              <a:rPr lang="de-DE" b="0" dirty="0">
                <a:latin typeface="Arial" pitchFamily="34" charset="0"/>
                <a:cs typeface="Arial" pitchFamily="34" charset="0"/>
              </a:rPr>
              <a:t>der entschiedenen und bewilligten </a:t>
            </a:r>
            <a:r>
              <a:rPr lang="de-DE" b="0" dirty="0" smtClean="0">
                <a:latin typeface="Arial" pitchFamily="34" charset="0"/>
                <a:cs typeface="Arial" pitchFamily="34" charset="0"/>
              </a:rPr>
              <a:t>Anträge, Förderquoten</a:t>
            </a:r>
            <a:endParaRPr lang="de-DE" b="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/>
          </p:nvPr>
        </p:nvGraphicFramePr>
        <p:xfrm>
          <a:off x="539750" y="1619250"/>
          <a:ext cx="8097838" cy="4498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218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Bewilligungsvolumen je Förderprogramm (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FK 309)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r>
              <a:rPr lang="de-DE" sz="1400" b="0" dirty="0" smtClean="0">
                <a:latin typeface="Arial" pitchFamily="34" charset="0"/>
                <a:cs typeface="Arial" pitchFamily="34" charset="0"/>
              </a:rPr>
              <a:t>Entwicklung der jahresbezogenen Bewilligungssummen nach Programmgruppen </a:t>
            </a:r>
            <a:br>
              <a:rPr lang="de-DE" sz="1400" b="0" dirty="0" smtClean="0">
                <a:latin typeface="Arial" pitchFamily="34" charset="0"/>
                <a:cs typeface="Arial" pitchFamily="34" charset="0"/>
              </a:rPr>
            </a:br>
            <a:r>
              <a:rPr lang="de-DE" sz="1400" b="0" dirty="0" smtClean="0">
                <a:latin typeface="Arial" pitchFamily="34" charset="0"/>
                <a:cs typeface="Arial" pitchFamily="34" charset="0"/>
              </a:rPr>
              <a:t>(in </a:t>
            </a:r>
            <a:r>
              <a:rPr lang="de-DE" sz="1400" b="0" dirty="0">
                <a:latin typeface="Arial" pitchFamily="34" charset="0"/>
                <a:cs typeface="Arial" pitchFamily="34" charset="0"/>
              </a:rPr>
              <a:t>Mio. € - ohne Programmpauschalen)</a:t>
            </a:r>
            <a:br>
              <a:rPr lang="de-DE" sz="1400" b="0" dirty="0">
                <a:latin typeface="Arial" pitchFamily="34" charset="0"/>
                <a:cs typeface="Arial" pitchFamily="34" charset="0"/>
              </a:rPr>
            </a:br>
            <a:endParaRPr lang="de-DE" sz="1400" b="0" dirty="0"/>
          </a:p>
        </p:txBody>
      </p:sp>
      <p:graphicFrame>
        <p:nvGraphicFramePr>
          <p:cNvPr id="5" name="Chart 90"/>
          <p:cNvGraphicFramePr>
            <a:graphicFrameLocks noGrp="1"/>
          </p:cNvGraphicFramePr>
          <p:nvPr>
            <p:ph idx="1"/>
            <p:extLst/>
          </p:nvPr>
        </p:nvGraphicFramePr>
        <p:xfrm>
          <a:off x="539750" y="1619250"/>
          <a:ext cx="8097838" cy="4498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301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>
              <a:lnSpc>
                <a:spcPct val="120000"/>
              </a:lnSpc>
            </a:pPr>
            <a:r>
              <a:rPr lang="de-DE" dirty="0" smtClean="0"/>
              <a:t>Die </a:t>
            </a:r>
            <a:r>
              <a:rPr lang="de-DE" dirty="0" smtClean="0"/>
              <a:t>DFG-Geschäftsstelle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A856605-71F6-4F71-93AA-EF2E76CDBB0B}" type="slidenum">
              <a:rPr lang="de-DE" smtClean="0"/>
              <a:pPr>
                <a:defRPr/>
              </a:pPr>
              <a:t>23</a:t>
            </a:fld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de-DE" dirty="0" smtClean="0"/>
              <a:t>Stand Ende 2015</a:t>
            </a:r>
            <a:endParaRPr lang="de-DE" dirty="0"/>
          </a:p>
        </p:txBody>
      </p:sp>
      <p:sp>
        <p:nvSpPr>
          <p:cNvPr id="8" name="Line 1255"/>
          <p:cNvSpPr>
            <a:spLocks noChangeShapeType="1"/>
          </p:cNvSpPr>
          <p:nvPr/>
        </p:nvSpPr>
        <p:spPr bwMode="auto">
          <a:xfrm flipV="1">
            <a:off x="6715125" y="3789040"/>
            <a:ext cx="0" cy="360363"/>
          </a:xfrm>
          <a:prstGeom prst="line">
            <a:avLst/>
          </a:prstGeom>
          <a:noFill/>
          <a:ln w="9525">
            <a:solidFill>
              <a:srgbClr val="0069AF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" name="Line 1256"/>
          <p:cNvSpPr>
            <a:spLocks noChangeShapeType="1"/>
          </p:cNvSpPr>
          <p:nvPr/>
        </p:nvSpPr>
        <p:spPr bwMode="auto">
          <a:xfrm flipV="1">
            <a:off x="1847850" y="3789040"/>
            <a:ext cx="0" cy="360363"/>
          </a:xfrm>
          <a:prstGeom prst="line">
            <a:avLst/>
          </a:prstGeom>
          <a:noFill/>
          <a:ln w="9525">
            <a:solidFill>
              <a:srgbClr val="0069AF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" name="Line 1253"/>
          <p:cNvSpPr>
            <a:spLocks noChangeShapeType="1"/>
          </p:cNvSpPr>
          <p:nvPr/>
        </p:nvSpPr>
        <p:spPr bwMode="auto">
          <a:xfrm flipV="1">
            <a:off x="4291013" y="2168525"/>
            <a:ext cx="0" cy="2160588"/>
          </a:xfrm>
          <a:prstGeom prst="line">
            <a:avLst/>
          </a:prstGeom>
          <a:noFill/>
          <a:ln w="9525">
            <a:solidFill>
              <a:srgbClr val="0069AF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1" name="Line 1247"/>
          <p:cNvSpPr>
            <a:spLocks noChangeShapeType="1"/>
          </p:cNvSpPr>
          <p:nvPr/>
        </p:nvSpPr>
        <p:spPr bwMode="auto">
          <a:xfrm>
            <a:off x="3500438" y="2814638"/>
            <a:ext cx="0" cy="152400"/>
          </a:xfrm>
          <a:prstGeom prst="line">
            <a:avLst/>
          </a:prstGeom>
          <a:noFill/>
          <a:ln w="9525">
            <a:solidFill>
              <a:srgbClr val="0069AF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" name="Line 1241"/>
          <p:cNvSpPr>
            <a:spLocks noChangeShapeType="1"/>
          </p:cNvSpPr>
          <p:nvPr/>
        </p:nvSpPr>
        <p:spPr bwMode="auto">
          <a:xfrm flipV="1">
            <a:off x="2376488" y="2814638"/>
            <a:ext cx="0" cy="222250"/>
          </a:xfrm>
          <a:prstGeom prst="line">
            <a:avLst/>
          </a:prstGeom>
          <a:noFill/>
          <a:ln w="9525">
            <a:solidFill>
              <a:srgbClr val="0069AF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" name="Line 1243"/>
          <p:cNvSpPr>
            <a:spLocks noChangeShapeType="1"/>
          </p:cNvSpPr>
          <p:nvPr/>
        </p:nvSpPr>
        <p:spPr bwMode="auto">
          <a:xfrm flipV="1">
            <a:off x="6186488" y="2814638"/>
            <a:ext cx="0" cy="180975"/>
          </a:xfrm>
          <a:prstGeom prst="line">
            <a:avLst/>
          </a:prstGeom>
          <a:noFill/>
          <a:ln w="9525">
            <a:solidFill>
              <a:srgbClr val="0069AF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" name="Text Box 1206"/>
          <p:cNvSpPr txBox="1">
            <a:spLocks noChangeArrowheads="1"/>
          </p:cNvSpPr>
          <p:nvPr/>
        </p:nvSpPr>
        <p:spPr bwMode="auto">
          <a:xfrm>
            <a:off x="1349375" y="4670425"/>
            <a:ext cx="3886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1600"/>
          </a:p>
        </p:txBody>
      </p:sp>
      <p:sp>
        <p:nvSpPr>
          <p:cNvPr id="17" name="Text Box 1208"/>
          <p:cNvSpPr txBox="1">
            <a:spLocks noChangeArrowheads="1"/>
          </p:cNvSpPr>
          <p:nvPr/>
        </p:nvSpPr>
        <p:spPr bwMode="auto">
          <a:xfrm>
            <a:off x="735013" y="3933056"/>
            <a:ext cx="2160587" cy="468312"/>
          </a:xfrm>
          <a:prstGeom prst="rect">
            <a:avLst/>
          </a:prstGeom>
          <a:solidFill>
            <a:srgbClr val="6DA5D5"/>
          </a:solidFill>
          <a:ln w="9525">
            <a:noFill/>
            <a:miter lim="800000"/>
            <a:headEnd/>
            <a:tailEnd/>
          </a:ln>
        </p:spPr>
        <p:txBody>
          <a:bodyPr lIns="54000" rIns="54000"/>
          <a:lstStyle/>
          <a:p>
            <a:pPr algn="ctr">
              <a:spcBef>
                <a:spcPct val="15000"/>
              </a:spcBef>
              <a:spcAft>
                <a:spcPct val="25000"/>
              </a:spcAft>
            </a:pPr>
            <a:r>
              <a:rPr lang="de-DE" sz="1000" b="1" dirty="0">
                <a:solidFill>
                  <a:schemeClr val="bg1"/>
                </a:solidFill>
                <a:latin typeface="Verdana" pitchFamily="34" charset="0"/>
              </a:rPr>
              <a:t>Abteilung I</a:t>
            </a:r>
            <a:r>
              <a:rPr lang="de-DE" sz="1200" b="1" dirty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de-DE" sz="1200" b="1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de-DE" sz="800" b="1" dirty="0">
                <a:solidFill>
                  <a:schemeClr val="bg1"/>
                </a:solidFill>
                <a:latin typeface="Verdana" pitchFamily="34" charset="0"/>
              </a:rPr>
              <a:t>Zentralverwaltung</a:t>
            </a:r>
            <a:endParaRPr lang="de-DE" sz="800" b="1" dirty="0">
              <a:solidFill>
                <a:srgbClr val="000099"/>
              </a:solidFill>
              <a:latin typeface="Verdana" pitchFamily="34" charset="0"/>
            </a:endParaRPr>
          </a:p>
        </p:txBody>
      </p:sp>
      <p:sp>
        <p:nvSpPr>
          <p:cNvPr id="18" name="Text Box 1211"/>
          <p:cNvSpPr txBox="1">
            <a:spLocks noChangeArrowheads="1"/>
          </p:cNvSpPr>
          <p:nvPr/>
        </p:nvSpPr>
        <p:spPr bwMode="auto">
          <a:xfrm>
            <a:off x="1884363" y="2928938"/>
            <a:ext cx="971550" cy="720725"/>
          </a:xfrm>
          <a:prstGeom prst="rect">
            <a:avLst/>
          </a:prstGeom>
          <a:solidFill>
            <a:srgbClr val="0069AF"/>
          </a:solidFill>
          <a:ln w="9525">
            <a:noFill/>
            <a:miter lim="800000"/>
            <a:headEnd/>
            <a:tailEnd/>
          </a:ln>
        </p:spPr>
        <p:txBody>
          <a:bodyPr lIns="54000" rIns="54000" anchor="ctr" anchorCtr="1"/>
          <a:lstStyle/>
          <a:p>
            <a:pPr lvl="0" algn="ctr">
              <a:spcBef>
                <a:spcPct val="50000"/>
              </a:spcBef>
            </a:pPr>
            <a:r>
              <a:rPr lang="de-DE" sz="800" b="1" dirty="0">
                <a:solidFill>
                  <a:prstClr val="white"/>
                </a:solidFill>
                <a:latin typeface="Verdana" pitchFamily="34" charset="0"/>
              </a:rPr>
              <a:t>Wirtschaft </a:t>
            </a:r>
            <a:br>
              <a:rPr lang="de-DE" sz="800" b="1" dirty="0">
                <a:solidFill>
                  <a:prstClr val="white"/>
                </a:solidFill>
                <a:latin typeface="Verdana" pitchFamily="34" charset="0"/>
              </a:rPr>
            </a:br>
            <a:r>
              <a:rPr lang="de-DE" sz="800" b="1" dirty="0">
                <a:solidFill>
                  <a:prstClr val="white"/>
                </a:solidFill>
                <a:latin typeface="Verdana" pitchFamily="34" charset="0"/>
              </a:rPr>
              <a:t>und </a:t>
            </a:r>
            <a:br>
              <a:rPr lang="de-DE" sz="800" b="1" dirty="0">
                <a:solidFill>
                  <a:prstClr val="white"/>
                </a:solidFill>
                <a:latin typeface="Verdana" pitchFamily="34" charset="0"/>
              </a:rPr>
            </a:br>
            <a:r>
              <a:rPr lang="de-DE" sz="800" b="1" dirty="0">
                <a:solidFill>
                  <a:prstClr val="white"/>
                </a:solidFill>
                <a:latin typeface="Verdana" pitchFamily="34" charset="0"/>
              </a:rPr>
              <a:t>Revision</a:t>
            </a:r>
          </a:p>
        </p:txBody>
      </p:sp>
      <p:sp>
        <p:nvSpPr>
          <p:cNvPr id="19" name="Text Box 1212"/>
          <p:cNvSpPr txBox="1">
            <a:spLocks noChangeArrowheads="1"/>
          </p:cNvSpPr>
          <p:nvPr/>
        </p:nvSpPr>
        <p:spPr bwMode="auto">
          <a:xfrm>
            <a:off x="4600575" y="2922588"/>
            <a:ext cx="971550" cy="720725"/>
          </a:xfrm>
          <a:prstGeom prst="rect">
            <a:avLst/>
          </a:prstGeom>
          <a:solidFill>
            <a:srgbClr val="0069AF"/>
          </a:solidFill>
          <a:ln w="9525">
            <a:noFill/>
            <a:miter lim="800000"/>
            <a:headEnd/>
            <a:tailEnd/>
          </a:ln>
        </p:spPr>
        <p:txBody>
          <a:bodyPr lIns="54000" rIns="54000" anchor="ctr" anchorCtr="1"/>
          <a:lstStyle/>
          <a:p>
            <a:pPr algn="ctr">
              <a:spcBef>
                <a:spcPct val="50000"/>
              </a:spcBef>
            </a:pPr>
            <a:r>
              <a:rPr lang="de-DE" sz="800" b="1" dirty="0">
                <a:solidFill>
                  <a:schemeClr val="bg1"/>
                </a:solidFill>
                <a:latin typeface="Verdana" pitchFamily="34" charset="0"/>
              </a:rPr>
              <a:t>Qualitäts-</a:t>
            </a:r>
            <a:br>
              <a:rPr lang="de-DE" sz="800" b="1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de-DE" sz="800" b="1" dirty="0" err="1">
                <a:solidFill>
                  <a:schemeClr val="bg1"/>
                </a:solidFill>
                <a:latin typeface="Verdana" pitchFamily="34" charset="0"/>
              </a:rPr>
              <a:t>sicherung</a:t>
            </a:r>
            <a:r>
              <a:rPr lang="de-DE" sz="800" b="1" dirty="0">
                <a:solidFill>
                  <a:schemeClr val="bg1"/>
                </a:solidFill>
                <a:latin typeface="Verdana" pitchFamily="34" charset="0"/>
              </a:rPr>
              <a:t> </a:t>
            </a:r>
            <a:br>
              <a:rPr lang="de-DE" sz="800" b="1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de-DE" sz="800" b="1" dirty="0">
                <a:solidFill>
                  <a:schemeClr val="bg1"/>
                </a:solidFill>
                <a:latin typeface="Verdana" pitchFamily="34" charset="0"/>
              </a:rPr>
              <a:t>und </a:t>
            </a:r>
            <a:br>
              <a:rPr lang="de-DE" sz="800" b="1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de-DE" sz="800" b="1" dirty="0">
                <a:solidFill>
                  <a:schemeClr val="bg1"/>
                </a:solidFill>
                <a:latin typeface="Verdana" pitchFamily="34" charset="0"/>
              </a:rPr>
              <a:t>Verfahrens-</a:t>
            </a:r>
            <a:br>
              <a:rPr lang="de-DE" sz="800" b="1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de-DE" sz="800" b="1" dirty="0" err="1">
                <a:solidFill>
                  <a:schemeClr val="bg1"/>
                </a:solidFill>
                <a:latin typeface="Verdana" pitchFamily="34" charset="0"/>
              </a:rPr>
              <a:t>entwicklung</a:t>
            </a:r>
            <a:endParaRPr lang="de-DE" sz="8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0" name="Text Box 1213"/>
          <p:cNvSpPr txBox="1">
            <a:spLocks noChangeArrowheads="1"/>
          </p:cNvSpPr>
          <p:nvPr/>
        </p:nvSpPr>
        <p:spPr bwMode="auto">
          <a:xfrm>
            <a:off x="5716588" y="2928938"/>
            <a:ext cx="971550" cy="720725"/>
          </a:xfrm>
          <a:prstGeom prst="rect">
            <a:avLst/>
          </a:prstGeom>
          <a:solidFill>
            <a:srgbClr val="0069AF"/>
          </a:solidFill>
          <a:ln w="9525">
            <a:noFill/>
            <a:miter lim="800000"/>
            <a:headEnd/>
            <a:tailEnd/>
          </a:ln>
        </p:spPr>
        <p:txBody>
          <a:bodyPr lIns="54000" rIns="54000" anchor="ctr" anchorCtr="1"/>
          <a:lstStyle/>
          <a:p>
            <a:pPr algn="ctr">
              <a:spcBef>
                <a:spcPct val="50000"/>
              </a:spcBef>
            </a:pPr>
            <a:r>
              <a:rPr lang="de-DE" sz="800" b="1" dirty="0">
                <a:solidFill>
                  <a:schemeClr val="bg1"/>
                </a:solidFill>
                <a:latin typeface="Verdana" pitchFamily="34" charset="0"/>
              </a:rPr>
              <a:t>Inter-nationale</a:t>
            </a:r>
            <a:br>
              <a:rPr lang="de-DE" sz="800" b="1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de-DE" sz="800" b="1" dirty="0">
                <a:solidFill>
                  <a:schemeClr val="bg1"/>
                </a:solidFill>
                <a:latin typeface="Verdana" pitchFamily="34" charset="0"/>
              </a:rPr>
              <a:t>Zusammen-</a:t>
            </a:r>
            <a:br>
              <a:rPr lang="de-DE" sz="800" b="1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de-DE" sz="800" b="1" dirty="0" err="1">
                <a:solidFill>
                  <a:schemeClr val="bg1"/>
                </a:solidFill>
                <a:latin typeface="Verdana" pitchFamily="34" charset="0"/>
              </a:rPr>
              <a:t>arbeit</a:t>
            </a:r>
            <a:endParaRPr lang="de-DE" sz="8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1" name="Text Box 1214"/>
          <p:cNvSpPr txBox="1">
            <a:spLocks noChangeArrowheads="1"/>
          </p:cNvSpPr>
          <p:nvPr/>
        </p:nvSpPr>
        <p:spPr bwMode="auto">
          <a:xfrm>
            <a:off x="735013" y="2928938"/>
            <a:ext cx="973137" cy="720725"/>
          </a:xfrm>
          <a:prstGeom prst="rect">
            <a:avLst/>
          </a:prstGeom>
          <a:solidFill>
            <a:srgbClr val="0069AF"/>
          </a:solidFill>
          <a:ln w="9525">
            <a:noFill/>
            <a:miter lim="800000"/>
            <a:headEnd/>
            <a:tailEnd/>
          </a:ln>
        </p:spPr>
        <p:txBody>
          <a:bodyPr lIns="54000" rIns="54000" anchor="ctr"/>
          <a:lstStyle/>
          <a:p>
            <a:pPr algn="ctr">
              <a:spcBef>
                <a:spcPct val="50000"/>
              </a:spcBef>
            </a:pPr>
            <a:r>
              <a:rPr lang="de-DE" sz="800" b="1" dirty="0" smtClean="0">
                <a:solidFill>
                  <a:schemeClr val="bg1"/>
                </a:solidFill>
                <a:latin typeface="Verdana" pitchFamily="34" charset="0"/>
              </a:rPr>
              <a:t>Strategie und Grundsatz-fragen</a:t>
            </a:r>
          </a:p>
        </p:txBody>
      </p:sp>
      <p:sp>
        <p:nvSpPr>
          <p:cNvPr id="22" name="Text Box 1215"/>
          <p:cNvSpPr txBox="1">
            <a:spLocks noChangeArrowheads="1"/>
          </p:cNvSpPr>
          <p:nvPr/>
        </p:nvSpPr>
        <p:spPr bwMode="auto">
          <a:xfrm>
            <a:off x="3000375" y="2928938"/>
            <a:ext cx="971550" cy="720725"/>
          </a:xfrm>
          <a:prstGeom prst="rect">
            <a:avLst/>
          </a:prstGeom>
          <a:solidFill>
            <a:srgbClr val="0069AF"/>
          </a:solidFill>
          <a:ln w="9525">
            <a:noFill/>
            <a:miter lim="800000"/>
            <a:headEnd/>
            <a:tailEnd/>
          </a:ln>
        </p:spPr>
        <p:txBody>
          <a:bodyPr lIns="54000" rIns="54000" anchor="ctr" anchorCtr="1"/>
          <a:lstStyle/>
          <a:p>
            <a:pPr lvl="0" algn="ctr">
              <a:spcBef>
                <a:spcPct val="50000"/>
              </a:spcBef>
            </a:pPr>
            <a:r>
              <a:rPr lang="de-DE" sz="800" b="1" dirty="0">
                <a:solidFill>
                  <a:prstClr val="white"/>
                </a:solidFill>
                <a:latin typeface="Verdana" pitchFamily="34" charset="0"/>
              </a:rPr>
              <a:t>Presse- </a:t>
            </a:r>
            <a:br>
              <a:rPr lang="de-DE" sz="800" b="1" dirty="0">
                <a:solidFill>
                  <a:prstClr val="white"/>
                </a:solidFill>
                <a:latin typeface="Verdana" pitchFamily="34" charset="0"/>
              </a:rPr>
            </a:br>
            <a:r>
              <a:rPr lang="de-DE" sz="800" b="1" dirty="0">
                <a:solidFill>
                  <a:prstClr val="white"/>
                </a:solidFill>
                <a:latin typeface="Verdana" pitchFamily="34" charset="0"/>
              </a:rPr>
              <a:t>und </a:t>
            </a:r>
            <a:br>
              <a:rPr lang="de-DE" sz="800" b="1" dirty="0">
                <a:solidFill>
                  <a:prstClr val="white"/>
                </a:solidFill>
                <a:latin typeface="Verdana" pitchFamily="34" charset="0"/>
              </a:rPr>
            </a:br>
            <a:r>
              <a:rPr lang="de-DE" sz="800" b="1" dirty="0">
                <a:solidFill>
                  <a:prstClr val="white"/>
                </a:solidFill>
                <a:latin typeface="Verdana" pitchFamily="34" charset="0"/>
              </a:rPr>
              <a:t>Öffentlich-</a:t>
            </a:r>
            <a:br>
              <a:rPr lang="de-DE" sz="800" b="1" dirty="0">
                <a:solidFill>
                  <a:prstClr val="white"/>
                </a:solidFill>
                <a:latin typeface="Verdana" pitchFamily="34" charset="0"/>
              </a:rPr>
            </a:br>
            <a:r>
              <a:rPr lang="de-DE" sz="800" b="1" dirty="0" err="1">
                <a:solidFill>
                  <a:prstClr val="white"/>
                </a:solidFill>
                <a:latin typeface="Verdana" pitchFamily="34" charset="0"/>
              </a:rPr>
              <a:t>keitsarbeit</a:t>
            </a:r>
            <a:endParaRPr lang="de-DE" sz="800" b="1" dirty="0">
              <a:solidFill>
                <a:prstClr val="white"/>
              </a:solidFill>
              <a:latin typeface="Verdana" pitchFamily="34" charset="0"/>
            </a:endParaRPr>
          </a:p>
        </p:txBody>
      </p:sp>
      <p:sp>
        <p:nvSpPr>
          <p:cNvPr id="23" name="Text Box 1216"/>
          <p:cNvSpPr txBox="1">
            <a:spLocks noChangeArrowheads="1"/>
          </p:cNvSpPr>
          <p:nvPr/>
        </p:nvSpPr>
        <p:spPr bwMode="auto">
          <a:xfrm>
            <a:off x="6864350" y="2928938"/>
            <a:ext cx="973138" cy="720725"/>
          </a:xfrm>
          <a:prstGeom prst="rect">
            <a:avLst/>
          </a:prstGeom>
          <a:solidFill>
            <a:srgbClr val="0069AF"/>
          </a:solidFill>
          <a:ln w="9525">
            <a:noFill/>
            <a:miter lim="800000"/>
            <a:headEnd/>
            <a:tailEnd/>
          </a:ln>
        </p:spPr>
        <p:txBody>
          <a:bodyPr lIns="54000" rIns="54000" anchor="ctr" anchorCtr="1"/>
          <a:lstStyle/>
          <a:p>
            <a:pPr algn="ctr">
              <a:spcBef>
                <a:spcPct val="50000"/>
              </a:spcBef>
            </a:pPr>
            <a:r>
              <a:rPr lang="de-DE" sz="800" b="1" dirty="0">
                <a:solidFill>
                  <a:schemeClr val="bg1"/>
                </a:solidFill>
                <a:latin typeface="Verdana" pitchFamily="34" charset="0"/>
              </a:rPr>
              <a:t>Berliner </a:t>
            </a:r>
            <a:br>
              <a:rPr lang="de-DE" sz="800" b="1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de-DE" sz="800" b="1" dirty="0">
                <a:solidFill>
                  <a:schemeClr val="bg1"/>
                </a:solidFill>
                <a:latin typeface="Verdana" pitchFamily="34" charset="0"/>
              </a:rPr>
              <a:t>Büro</a:t>
            </a:r>
          </a:p>
        </p:txBody>
      </p:sp>
      <p:sp>
        <p:nvSpPr>
          <p:cNvPr id="25" name="Text Box 1219"/>
          <p:cNvSpPr txBox="1">
            <a:spLocks noChangeArrowheads="1"/>
          </p:cNvSpPr>
          <p:nvPr/>
        </p:nvSpPr>
        <p:spPr bwMode="auto">
          <a:xfrm>
            <a:off x="2798763" y="1556792"/>
            <a:ext cx="2976562" cy="3032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de-DE" sz="1400" b="1" dirty="0">
                <a:solidFill>
                  <a:schemeClr val="bg1"/>
                </a:solidFill>
                <a:latin typeface="Verdana" pitchFamily="34" charset="0"/>
              </a:rPr>
              <a:t>Vorstand</a:t>
            </a:r>
          </a:p>
        </p:txBody>
      </p:sp>
      <p:sp>
        <p:nvSpPr>
          <p:cNvPr id="26" name="Text Box 1220"/>
          <p:cNvSpPr txBox="1">
            <a:spLocks noChangeArrowheads="1"/>
          </p:cNvSpPr>
          <p:nvPr/>
        </p:nvSpPr>
        <p:spPr bwMode="auto">
          <a:xfrm>
            <a:off x="2798763" y="1811337"/>
            <a:ext cx="2976562" cy="63501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tIns="252000" bIns="252000" anchor="ctr" anchorCtr="1"/>
          <a:lstStyle/>
          <a:p>
            <a:pPr algn="ctr">
              <a:spcBef>
                <a:spcPct val="50000"/>
              </a:spcBef>
            </a:pPr>
            <a:r>
              <a:rPr lang="de-DE" sz="1100" b="1" dirty="0">
                <a:solidFill>
                  <a:schemeClr val="bg1"/>
                </a:solidFill>
                <a:latin typeface="Verdana" pitchFamily="34" charset="0"/>
              </a:rPr>
              <a:t>Präsident</a:t>
            </a:r>
            <a:br>
              <a:rPr lang="de-DE" sz="1100" b="1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de-DE" sz="1100" b="1" dirty="0">
                <a:solidFill>
                  <a:schemeClr val="bg1"/>
                </a:solidFill>
                <a:latin typeface="Verdana" pitchFamily="34" charset="0"/>
              </a:rPr>
              <a:t>Generalsekretärin</a:t>
            </a:r>
          </a:p>
        </p:txBody>
      </p:sp>
      <p:sp>
        <p:nvSpPr>
          <p:cNvPr id="29" name="Text Box 1236"/>
          <p:cNvSpPr txBox="1">
            <a:spLocks noChangeArrowheads="1"/>
          </p:cNvSpPr>
          <p:nvPr/>
        </p:nvSpPr>
        <p:spPr bwMode="auto">
          <a:xfrm>
            <a:off x="735013" y="4401368"/>
            <a:ext cx="2160588" cy="2267992"/>
          </a:xfrm>
          <a:prstGeom prst="rect">
            <a:avLst/>
          </a:prstGeom>
          <a:solidFill>
            <a:srgbClr val="96C7E8"/>
          </a:solidFill>
          <a:ln w="9525">
            <a:noFill/>
            <a:miter lim="800000"/>
            <a:headEnd/>
            <a:tailEnd/>
          </a:ln>
        </p:spPr>
        <p:txBody>
          <a:bodyPr lIns="54000" rIns="0"/>
          <a:lstStyle/>
          <a:p>
            <a:pPr>
              <a:lnSpc>
                <a:spcPts val="1100"/>
              </a:lnSpc>
              <a:spcBef>
                <a:spcPct val="10000"/>
              </a:spcBef>
              <a:spcAft>
                <a:spcPct val="25000"/>
              </a:spcAft>
              <a:buClr>
                <a:schemeClr val="bg1"/>
              </a:buClr>
              <a:buFont typeface="Wingdings" pitchFamily="2" charset="2"/>
              <a:buChar char="§"/>
              <a:tabLst>
                <a:tab pos="85725" algn="l"/>
                <a:tab pos="265113" algn="l"/>
              </a:tabLst>
            </a:pPr>
            <a:r>
              <a:rPr lang="de-DE" sz="800" b="1" dirty="0">
                <a:latin typeface="Verdana" pitchFamily="34" charset="0"/>
              </a:rPr>
              <a:t> 	Finanzen</a:t>
            </a:r>
          </a:p>
          <a:p>
            <a:pPr>
              <a:lnSpc>
                <a:spcPts val="1100"/>
              </a:lnSpc>
              <a:spcBef>
                <a:spcPct val="10000"/>
              </a:spcBef>
              <a:spcAft>
                <a:spcPct val="25000"/>
              </a:spcAft>
              <a:buClr>
                <a:schemeClr val="bg1"/>
              </a:buClr>
              <a:buFont typeface="Wingdings" pitchFamily="2" charset="2"/>
              <a:buChar char="§"/>
              <a:tabLst>
                <a:tab pos="85725" algn="l"/>
                <a:tab pos="265113" algn="l"/>
              </a:tabLst>
            </a:pPr>
            <a:r>
              <a:rPr lang="de-DE" sz="800" b="1" dirty="0">
                <a:latin typeface="Verdana" pitchFamily="34" charset="0"/>
              </a:rPr>
              <a:t> 	Personal, Recht, Organisation</a:t>
            </a:r>
          </a:p>
          <a:p>
            <a:pPr>
              <a:spcBef>
                <a:spcPct val="10000"/>
              </a:spcBef>
              <a:spcAft>
                <a:spcPct val="25000"/>
              </a:spcAft>
              <a:buClr>
                <a:schemeClr val="bg1"/>
              </a:buClr>
              <a:buFont typeface="Wingdings" pitchFamily="2" charset="2"/>
              <a:buChar char="§"/>
              <a:tabLst>
                <a:tab pos="85725" algn="l"/>
                <a:tab pos="265113" algn="l"/>
              </a:tabLst>
            </a:pPr>
            <a:r>
              <a:rPr lang="de-DE" sz="800" b="1" dirty="0">
                <a:latin typeface="Verdana" pitchFamily="34" charset="0"/>
              </a:rPr>
              <a:t> 	Informationstechnik, </a:t>
            </a:r>
            <a:br>
              <a:rPr lang="de-DE" sz="800" b="1" dirty="0">
                <a:latin typeface="Verdana" pitchFamily="34" charset="0"/>
              </a:rPr>
            </a:br>
            <a:r>
              <a:rPr lang="de-DE" sz="800" b="1" dirty="0">
                <a:latin typeface="Verdana" pitchFamily="34" charset="0"/>
              </a:rPr>
              <a:t>	Infrastruktur</a:t>
            </a:r>
          </a:p>
          <a:p>
            <a:pPr>
              <a:lnSpc>
                <a:spcPts val="1100"/>
              </a:lnSpc>
              <a:spcBef>
                <a:spcPct val="10000"/>
              </a:spcBef>
              <a:spcAft>
                <a:spcPct val="25000"/>
              </a:spcAft>
              <a:buClr>
                <a:schemeClr val="bg1"/>
              </a:buClr>
              <a:buFont typeface="Wingdings" pitchFamily="2" charset="2"/>
              <a:buChar char="§"/>
              <a:tabLst>
                <a:tab pos="85725" algn="l"/>
                <a:tab pos="265113" algn="l"/>
              </a:tabLst>
            </a:pPr>
            <a:r>
              <a:rPr lang="de-DE" sz="800" b="1" dirty="0">
                <a:latin typeface="Verdana" pitchFamily="34" charset="0"/>
              </a:rPr>
              <a:t> 	Informationsmanagement</a:t>
            </a:r>
            <a:endParaRPr lang="de-DE" sz="200" b="1" dirty="0">
              <a:latin typeface="Verdana" pitchFamily="34" charset="0"/>
            </a:endParaRPr>
          </a:p>
          <a:p>
            <a:pPr>
              <a:lnSpc>
                <a:spcPts val="1100"/>
              </a:lnSpc>
              <a:spcBef>
                <a:spcPct val="10000"/>
              </a:spcBef>
              <a:spcAft>
                <a:spcPct val="25000"/>
              </a:spcAft>
              <a:buClr>
                <a:schemeClr val="bg1"/>
              </a:buClr>
              <a:tabLst>
                <a:tab pos="85725" algn="l"/>
                <a:tab pos="265113" algn="l"/>
              </a:tabLst>
            </a:pPr>
            <a:r>
              <a:rPr lang="de-DE" sz="800" b="1" dirty="0">
                <a:latin typeface="Verdana" pitchFamily="34" charset="0"/>
              </a:rPr>
              <a:t>Administrative Betreuung</a:t>
            </a:r>
            <a:r>
              <a:rPr lang="de-DE" sz="800" b="1" dirty="0" smtClean="0">
                <a:latin typeface="Verdana" pitchFamily="34" charset="0"/>
              </a:rPr>
              <a:t>:</a:t>
            </a:r>
          </a:p>
          <a:p>
            <a:pPr marL="190500" lvl="1">
              <a:spcBef>
                <a:spcPct val="10000"/>
              </a:spcBef>
              <a:spcAft>
                <a:spcPct val="25000"/>
              </a:spcAft>
              <a:buClr>
                <a:schemeClr val="bg1"/>
              </a:buClr>
              <a:buFont typeface="Wingdings" pitchFamily="2" charset="2"/>
              <a:buChar char="§"/>
              <a:tabLst>
                <a:tab pos="85725" algn="l"/>
                <a:tab pos="265113" algn="l"/>
              </a:tabLst>
            </a:pPr>
            <a:r>
              <a:rPr lang="de-DE" sz="800" b="1" dirty="0">
                <a:latin typeface="Verdana" pitchFamily="34" charset="0"/>
              </a:rPr>
              <a:t> Chinesisch-Deutsches </a:t>
            </a:r>
            <a:br>
              <a:rPr lang="de-DE" sz="800" b="1" dirty="0">
                <a:latin typeface="Verdana" pitchFamily="34" charset="0"/>
              </a:rPr>
            </a:br>
            <a:r>
              <a:rPr lang="de-DE" sz="800" b="1" dirty="0">
                <a:latin typeface="Verdana" pitchFamily="34" charset="0"/>
              </a:rPr>
              <a:t>	</a:t>
            </a:r>
            <a:r>
              <a:rPr lang="de-DE" sz="800" b="1" dirty="0" smtClean="0">
                <a:latin typeface="Verdana" pitchFamily="34" charset="0"/>
              </a:rPr>
              <a:t>Zentrum Beijing</a:t>
            </a:r>
            <a:endParaRPr lang="de-DE" sz="800" b="1" dirty="0">
              <a:latin typeface="Verdana" pitchFamily="34" charset="0"/>
            </a:endParaRPr>
          </a:p>
          <a:p>
            <a:pPr marL="190500" lvl="1">
              <a:lnSpc>
                <a:spcPts val="1100"/>
              </a:lnSpc>
              <a:spcBef>
                <a:spcPct val="10000"/>
              </a:spcBef>
              <a:spcAft>
                <a:spcPct val="25000"/>
              </a:spcAft>
              <a:buClr>
                <a:schemeClr val="bg1"/>
              </a:buClr>
              <a:buFont typeface="Wingdings" pitchFamily="2" charset="2"/>
              <a:buChar char="§"/>
              <a:tabLst>
                <a:tab pos="85725" algn="l"/>
                <a:tab pos="265113" algn="l"/>
              </a:tabLst>
            </a:pPr>
            <a:r>
              <a:rPr lang="de-DE" sz="800" b="1" dirty="0" smtClean="0">
                <a:latin typeface="Verdana" pitchFamily="34" charset="0"/>
              </a:rPr>
              <a:t> DFG-Büros Nordamerika</a:t>
            </a:r>
          </a:p>
          <a:p>
            <a:pPr marL="190500" lvl="1">
              <a:lnSpc>
                <a:spcPts val="1100"/>
              </a:lnSpc>
              <a:spcBef>
                <a:spcPct val="10000"/>
              </a:spcBef>
              <a:spcAft>
                <a:spcPct val="25000"/>
              </a:spcAft>
              <a:buClr>
                <a:schemeClr val="bg1"/>
              </a:buClr>
              <a:buFont typeface="Wingdings" pitchFamily="2" charset="2"/>
              <a:buChar char="§"/>
              <a:tabLst>
                <a:tab pos="85725" algn="l"/>
                <a:tab pos="265113" algn="l"/>
              </a:tabLst>
            </a:pPr>
            <a:r>
              <a:rPr lang="de-DE" sz="800" b="1" dirty="0" smtClean="0">
                <a:latin typeface="Verdana" pitchFamily="34" charset="0"/>
              </a:rPr>
              <a:t> DFG-Büro Lateinamerika</a:t>
            </a:r>
            <a:endParaRPr lang="de-DE" sz="800" b="1" dirty="0">
              <a:latin typeface="Verdana" pitchFamily="34" charset="0"/>
            </a:endParaRPr>
          </a:p>
          <a:p>
            <a:pPr marL="190500" lvl="1">
              <a:lnSpc>
                <a:spcPts val="1100"/>
              </a:lnSpc>
              <a:spcBef>
                <a:spcPct val="10000"/>
              </a:spcBef>
              <a:spcAft>
                <a:spcPct val="25000"/>
              </a:spcAft>
              <a:buClr>
                <a:schemeClr val="bg1"/>
              </a:buClr>
              <a:buFont typeface="Wingdings" pitchFamily="2" charset="2"/>
              <a:buChar char="§"/>
              <a:tabLst>
                <a:tab pos="85725" algn="l"/>
                <a:tab pos="265113" algn="l"/>
              </a:tabLst>
            </a:pPr>
            <a:r>
              <a:rPr lang="de-DE" sz="800" b="1" dirty="0">
                <a:latin typeface="Verdana" pitchFamily="34" charset="0"/>
              </a:rPr>
              <a:t> DFG-Büro Russland/GUS</a:t>
            </a:r>
          </a:p>
          <a:p>
            <a:pPr marL="190500" lvl="1">
              <a:lnSpc>
                <a:spcPts val="1100"/>
              </a:lnSpc>
              <a:spcBef>
                <a:spcPct val="10000"/>
              </a:spcBef>
              <a:spcAft>
                <a:spcPct val="25000"/>
              </a:spcAft>
              <a:buClr>
                <a:schemeClr val="bg1"/>
              </a:buClr>
              <a:buFont typeface="Wingdings" pitchFamily="2" charset="2"/>
              <a:buChar char="§"/>
              <a:tabLst>
                <a:tab pos="85725" algn="l"/>
                <a:tab pos="265113" algn="l"/>
              </a:tabLst>
            </a:pPr>
            <a:r>
              <a:rPr lang="de-DE" sz="800" b="1" dirty="0">
                <a:latin typeface="Verdana" pitchFamily="34" charset="0"/>
              </a:rPr>
              <a:t> DFG-Büro Indien</a:t>
            </a:r>
          </a:p>
          <a:p>
            <a:pPr marL="190500" lvl="1">
              <a:lnSpc>
                <a:spcPts val="1100"/>
              </a:lnSpc>
              <a:spcBef>
                <a:spcPct val="10000"/>
              </a:spcBef>
              <a:spcAft>
                <a:spcPct val="25000"/>
              </a:spcAft>
              <a:buClr>
                <a:schemeClr val="bg1"/>
              </a:buClr>
              <a:buFont typeface="Wingdings" pitchFamily="2" charset="2"/>
              <a:buChar char="§"/>
              <a:tabLst>
                <a:tab pos="85725" algn="l"/>
                <a:tab pos="265113" algn="l"/>
              </a:tabLst>
            </a:pPr>
            <a:r>
              <a:rPr lang="de-DE" sz="800" b="1" dirty="0">
                <a:latin typeface="Verdana" pitchFamily="34" charset="0"/>
              </a:rPr>
              <a:t> DFG-Büro Japan</a:t>
            </a:r>
          </a:p>
        </p:txBody>
      </p:sp>
      <p:sp>
        <p:nvSpPr>
          <p:cNvPr id="30" name="Text Box 1237"/>
          <p:cNvSpPr txBox="1">
            <a:spLocks noChangeArrowheads="1"/>
          </p:cNvSpPr>
          <p:nvPr/>
        </p:nvSpPr>
        <p:spPr bwMode="auto">
          <a:xfrm>
            <a:off x="3225800" y="3933056"/>
            <a:ext cx="2159000" cy="468312"/>
          </a:xfrm>
          <a:prstGeom prst="rect">
            <a:avLst/>
          </a:prstGeom>
          <a:solidFill>
            <a:srgbClr val="6DA5D5"/>
          </a:solidFill>
          <a:ln w="9525">
            <a:noFill/>
            <a:miter lim="800000"/>
            <a:headEnd/>
            <a:tailEnd/>
          </a:ln>
        </p:spPr>
        <p:txBody>
          <a:bodyPr lIns="54000" rIns="54000"/>
          <a:lstStyle/>
          <a:p>
            <a:pPr algn="ctr">
              <a:spcBef>
                <a:spcPct val="15000"/>
              </a:spcBef>
              <a:spcAft>
                <a:spcPct val="25000"/>
              </a:spcAft>
            </a:pPr>
            <a:r>
              <a:rPr lang="de-DE" sz="1000" b="1" dirty="0">
                <a:solidFill>
                  <a:schemeClr val="bg1"/>
                </a:solidFill>
                <a:latin typeface="Verdana" pitchFamily="34" charset="0"/>
              </a:rPr>
              <a:t>Abteilung II</a:t>
            </a:r>
            <a:br>
              <a:rPr lang="de-DE" sz="1000" b="1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de-DE" sz="800" b="1" dirty="0">
                <a:solidFill>
                  <a:schemeClr val="bg1"/>
                </a:solidFill>
                <a:latin typeface="Verdana" pitchFamily="34" charset="0"/>
              </a:rPr>
              <a:t>Fachliche Angelegenheiten</a:t>
            </a:r>
            <a:br>
              <a:rPr lang="de-DE" sz="800" b="1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de-DE" sz="800" b="1" dirty="0">
                <a:solidFill>
                  <a:schemeClr val="bg1"/>
                </a:solidFill>
                <a:latin typeface="Verdana" pitchFamily="34" charset="0"/>
              </a:rPr>
              <a:t>der Forschungsförderung</a:t>
            </a:r>
          </a:p>
        </p:txBody>
      </p:sp>
      <p:sp>
        <p:nvSpPr>
          <p:cNvPr id="31" name="Text Box 1239"/>
          <p:cNvSpPr txBox="1">
            <a:spLocks noChangeArrowheads="1"/>
          </p:cNvSpPr>
          <p:nvPr/>
        </p:nvSpPr>
        <p:spPr bwMode="auto">
          <a:xfrm>
            <a:off x="5676900" y="3933056"/>
            <a:ext cx="2160588" cy="468312"/>
          </a:xfrm>
          <a:prstGeom prst="rect">
            <a:avLst/>
          </a:prstGeom>
          <a:solidFill>
            <a:srgbClr val="6DA5D5"/>
          </a:solidFill>
          <a:ln w="9525">
            <a:noFill/>
            <a:miter lim="800000"/>
            <a:headEnd/>
            <a:tailEnd/>
          </a:ln>
        </p:spPr>
        <p:txBody>
          <a:bodyPr lIns="54000" rIns="54000"/>
          <a:lstStyle/>
          <a:p>
            <a:pPr algn="ctr">
              <a:spcBef>
                <a:spcPct val="15000"/>
              </a:spcBef>
              <a:spcAft>
                <a:spcPct val="25000"/>
              </a:spcAft>
            </a:pPr>
            <a:r>
              <a:rPr lang="de-DE" sz="1000" b="1" dirty="0">
                <a:solidFill>
                  <a:schemeClr val="bg1"/>
                </a:solidFill>
                <a:latin typeface="Verdana" pitchFamily="34" charset="0"/>
              </a:rPr>
              <a:t>Abteilung III</a:t>
            </a:r>
            <a:r>
              <a:rPr lang="de-DE" sz="900" b="1" dirty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de-DE" sz="900" b="1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de-DE" sz="800" b="1" dirty="0">
                <a:solidFill>
                  <a:schemeClr val="bg1"/>
                </a:solidFill>
                <a:latin typeface="Verdana" pitchFamily="34" charset="0"/>
              </a:rPr>
              <a:t>Programm- und Infrastrukturförderung</a:t>
            </a:r>
          </a:p>
        </p:txBody>
      </p:sp>
      <p:sp>
        <p:nvSpPr>
          <p:cNvPr id="32" name="Text Box 1240"/>
          <p:cNvSpPr txBox="1">
            <a:spLocks noChangeArrowheads="1"/>
          </p:cNvSpPr>
          <p:nvPr/>
        </p:nvSpPr>
        <p:spPr bwMode="auto">
          <a:xfrm>
            <a:off x="5676900" y="4401368"/>
            <a:ext cx="2160588" cy="2267992"/>
          </a:xfrm>
          <a:prstGeom prst="rect">
            <a:avLst/>
          </a:prstGeom>
          <a:solidFill>
            <a:srgbClr val="96C7E8"/>
          </a:solidFill>
          <a:ln w="9525">
            <a:noFill/>
            <a:miter lim="800000"/>
            <a:headEnd/>
            <a:tailEnd/>
          </a:ln>
        </p:spPr>
        <p:txBody>
          <a:bodyPr lIns="54000" rIns="0"/>
          <a:lstStyle/>
          <a:p>
            <a:pPr>
              <a:spcBef>
                <a:spcPct val="10000"/>
              </a:spcBef>
              <a:spcAft>
                <a:spcPct val="25000"/>
              </a:spcAft>
              <a:buClr>
                <a:schemeClr val="bg1"/>
              </a:buClr>
              <a:buFont typeface="Wingdings" pitchFamily="2" charset="2"/>
              <a:buChar char="§"/>
              <a:tabLst>
                <a:tab pos="85725" algn="l"/>
              </a:tabLst>
            </a:pPr>
            <a:r>
              <a:rPr lang="de-DE" sz="900" b="1" dirty="0">
                <a:latin typeface="Verdana" pitchFamily="34" charset="0"/>
              </a:rPr>
              <a:t> </a:t>
            </a:r>
            <a:r>
              <a:rPr lang="de-DE" sz="800" b="1" dirty="0">
                <a:latin typeface="Verdana" pitchFamily="34" charset="0"/>
              </a:rPr>
              <a:t>Sonderforschungsbereiche, </a:t>
            </a:r>
            <a:br>
              <a:rPr lang="de-DE" sz="800" b="1" dirty="0">
                <a:latin typeface="Verdana" pitchFamily="34" charset="0"/>
              </a:rPr>
            </a:br>
            <a:r>
              <a:rPr lang="de-DE" sz="800" b="1" dirty="0">
                <a:latin typeface="Verdana" pitchFamily="34" charset="0"/>
              </a:rPr>
              <a:t>	Forschungszentren, 		Exzellenzcluster</a:t>
            </a:r>
          </a:p>
          <a:p>
            <a:pPr>
              <a:lnSpc>
                <a:spcPts val="1100"/>
              </a:lnSpc>
              <a:spcBef>
                <a:spcPct val="10000"/>
              </a:spcBef>
              <a:spcAft>
                <a:spcPct val="25000"/>
              </a:spcAft>
              <a:buClr>
                <a:schemeClr val="bg1"/>
              </a:buClr>
              <a:buFont typeface="Wingdings" pitchFamily="2" charset="2"/>
              <a:buChar char="§"/>
              <a:tabLst>
                <a:tab pos="85725" algn="l"/>
              </a:tabLst>
            </a:pPr>
            <a:r>
              <a:rPr lang="de-DE" sz="800" b="1" dirty="0">
                <a:latin typeface="Verdana" pitchFamily="34" charset="0"/>
              </a:rPr>
              <a:t> 	Graduiertenkollegs, </a:t>
            </a:r>
            <a:br>
              <a:rPr lang="de-DE" sz="800" b="1" dirty="0">
                <a:latin typeface="Verdana" pitchFamily="34" charset="0"/>
              </a:rPr>
            </a:br>
            <a:r>
              <a:rPr lang="de-DE" sz="800" b="1" dirty="0">
                <a:latin typeface="Verdana" pitchFamily="34" charset="0"/>
              </a:rPr>
              <a:t>	Graduiertenschulen,</a:t>
            </a:r>
            <a:br>
              <a:rPr lang="de-DE" sz="800" b="1" dirty="0">
                <a:latin typeface="Verdana" pitchFamily="34" charset="0"/>
              </a:rPr>
            </a:br>
            <a:r>
              <a:rPr lang="de-DE" sz="800" b="1" dirty="0">
                <a:latin typeface="Verdana" pitchFamily="34" charset="0"/>
              </a:rPr>
              <a:t>	Nachwuchsförderung</a:t>
            </a:r>
          </a:p>
          <a:p>
            <a:pPr>
              <a:spcBef>
                <a:spcPct val="10000"/>
              </a:spcBef>
              <a:spcAft>
                <a:spcPct val="25000"/>
              </a:spcAft>
              <a:buClr>
                <a:schemeClr val="bg1"/>
              </a:buClr>
              <a:buFont typeface="Wingdings" pitchFamily="2" charset="2"/>
              <a:buChar char="§"/>
              <a:tabLst>
                <a:tab pos="85725" algn="l"/>
              </a:tabLst>
            </a:pPr>
            <a:r>
              <a:rPr lang="de-DE" sz="800" b="1" dirty="0">
                <a:latin typeface="Verdana" pitchFamily="34" charset="0"/>
              </a:rPr>
              <a:t> 	Wissenschaftliche </a:t>
            </a:r>
            <a:br>
              <a:rPr lang="de-DE" sz="800" b="1" dirty="0">
                <a:latin typeface="Verdana" pitchFamily="34" charset="0"/>
              </a:rPr>
            </a:br>
            <a:r>
              <a:rPr lang="de-DE" sz="800" b="1" dirty="0">
                <a:latin typeface="Verdana" pitchFamily="34" charset="0"/>
              </a:rPr>
              <a:t>	Literaturversorgungs-</a:t>
            </a:r>
            <a:br>
              <a:rPr lang="de-DE" sz="800" b="1" dirty="0">
                <a:latin typeface="Verdana" pitchFamily="34" charset="0"/>
              </a:rPr>
            </a:br>
            <a:r>
              <a:rPr lang="de-DE" sz="800" b="1" dirty="0">
                <a:latin typeface="Verdana" pitchFamily="34" charset="0"/>
              </a:rPr>
              <a:t>	und Informationssysteme</a:t>
            </a:r>
          </a:p>
          <a:p>
            <a:pPr>
              <a:spcBef>
                <a:spcPct val="10000"/>
              </a:spcBef>
              <a:spcAft>
                <a:spcPct val="25000"/>
              </a:spcAft>
              <a:buClr>
                <a:schemeClr val="bg1"/>
              </a:buClr>
              <a:buFont typeface="Wingdings" pitchFamily="2" charset="2"/>
              <a:buChar char="§"/>
              <a:tabLst>
                <a:tab pos="85725" algn="l"/>
              </a:tabLst>
            </a:pPr>
            <a:r>
              <a:rPr lang="de-DE" sz="800" b="1" dirty="0">
                <a:latin typeface="Verdana" pitchFamily="34" charset="0"/>
              </a:rPr>
              <a:t> 	Wissenschaftliche Geräte und</a:t>
            </a:r>
            <a:br>
              <a:rPr lang="de-DE" sz="800" b="1" dirty="0">
                <a:latin typeface="Verdana" pitchFamily="34" charset="0"/>
              </a:rPr>
            </a:br>
            <a:r>
              <a:rPr lang="de-DE" sz="800" b="1" dirty="0">
                <a:latin typeface="Verdana" pitchFamily="34" charset="0"/>
              </a:rPr>
              <a:t>	Informationstechnik</a:t>
            </a:r>
          </a:p>
        </p:txBody>
      </p:sp>
      <p:sp>
        <p:nvSpPr>
          <p:cNvPr id="33" name="Line 1248"/>
          <p:cNvSpPr>
            <a:spLocks noChangeShapeType="1"/>
          </p:cNvSpPr>
          <p:nvPr/>
        </p:nvSpPr>
        <p:spPr bwMode="auto">
          <a:xfrm>
            <a:off x="1214438" y="2814638"/>
            <a:ext cx="0" cy="152400"/>
          </a:xfrm>
          <a:prstGeom prst="line">
            <a:avLst/>
          </a:prstGeom>
          <a:noFill/>
          <a:ln w="9525">
            <a:solidFill>
              <a:srgbClr val="0069AF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4" name="Line 1249"/>
          <p:cNvSpPr>
            <a:spLocks noChangeShapeType="1"/>
          </p:cNvSpPr>
          <p:nvPr/>
        </p:nvSpPr>
        <p:spPr bwMode="auto">
          <a:xfrm>
            <a:off x="1214438" y="2814638"/>
            <a:ext cx="6153150" cy="0"/>
          </a:xfrm>
          <a:prstGeom prst="line">
            <a:avLst/>
          </a:prstGeom>
          <a:noFill/>
          <a:ln w="9525">
            <a:solidFill>
              <a:srgbClr val="0069AF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5" name="Line 1250"/>
          <p:cNvSpPr>
            <a:spLocks noChangeShapeType="1"/>
          </p:cNvSpPr>
          <p:nvPr/>
        </p:nvSpPr>
        <p:spPr bwMode="auto">
          <a:xfrm>
            <a:off x="7358063" y="2824163"/>
            <a:ext cx="0" cy="152400"/>
          </a:xfrm>
          <a:prstGeom prst="line">
            <a:avLst/>
          </a:prstGeom>
          <a:noFill/>
          <a:ln w="9525">
            <a:solidFill>
              <a:srgbClr val="0069AF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6" name="Line 1251"/>
          <p:cNvSpPr>
            <a:spLocks noChangeShapeType="1"/>
          </p:cNvSpPr>
          <p:nvPr/>
        </p:nvSpPr>
        <p:spPr bwMode="auto">
          <a:xfrm>
            <a:off x="5062538" y="2824163"/>
            <a:ext cx="0" cy="152400"/>
          </a:xfrm>
          <a:prstGeom prst="line">
            <a:avLst/>
          </a:prstGeom>
          <a:noFill/>
          <a:ln w="9525">
            <a:solidFill>
              <a:srgbClr val="0069AF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7" name="Line 1257"/>
          <p:cNvSpPr>
            <a:spLocks noChangeShapeType="1"/>
          </p:cNvSpPr>
          <p:nvPr/>
        </p:nvSpPr>
        <p:spPr bwMode="auto">
          <a:xfrm>
            <a:off x="1838325" y="3789040"/>
            <a:ext cx="4870450" cy="0"/>
          </a:xfrm>
          <a:prstGeom prst="line">
            <a:avLst/>
          </a:prstGeom>
          <a:noFill/>
          <a:ln w="9525">
            <a:solidFill>
              <a:srgbClr val="0069AF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8" name="Text Box 1260"/>
          <p:cNvSpPr txBox="1">
            <a:spLocks noChangeArrowheads="1"/>
          </p:cNvSpPr>
          <p:nvPr/>
        </p:nvSpPr>
        <p:spPr bwMode="auto">
          <a:xfrm>
            <a:off x="3225800" y="4401368"/>
            <a:ext cx="2159000" cy="2267992"/>
          </a:xfrm>
          <a:prstGeom prst="rect">
            <a:avLst/>
          </a:prstGeom>
          <a:solidFill>
            <a:srgbClr val="96C7E8"/>
          </a:solidFill>
          <a:ln w="9525">
            <a:noFill/>
            <a:miter lim="800000"/>
            <a:headEnd/>
            <a:tailEnd/>
          </a:ln>
        </p:spPr>
        <p:txBody>
          <a:bodyPr lIns="54000" rIns="0"/>
          <a:lstStyle/>
          <a:p>
            <a:pPr>
              <a:lnSpc>
                <a:spcPts val="1100"/>
              </a:lnSpc>
              <a:spcBef>
                <a:spcPct val="10000"/>
              </a:spcBef>
              <a:spcAft>
                <a:spcPct val="25000"/>
              </a:spcAft>
              <a:buClr>
                <a:srgbClr val="FABA00"/>
              </a:buClr>
              <a:buFont typeface="Wingdings" pitchFamily="2" charset="2"/>
              <a:buChar char="§"/>
              <a:tabLst>
                <a:tab pos="85725" algn="l"/>
              </a:tabLst>
            </a:pPr>
            <a:r>
              <a:rPr lang="de-DE" sz="800" b="1" dirty="0">
                <a:latin typeface="Verdana" pitchFamily="34" charset="0"/>
              </a:rPr>
              <a:t> 	Geistes- und </a:t>
            </a:r>
            <a:br>
              <a:rPr lang="de-DE" sz="800" b="1" dirty="0">
                <a:latin typeface="Verdana" pitchFamily="34" charset="0"/>
              </a:rPr>
            </a:br>
            <a:r>
              <a:rPr lang="de-DE" sz="800" b="1" dirty="0">
                <a:latin typeface="Verdana" pitchFamily="34" charset="0"/>
              </a:rPr>
              <a:t>	Sozialwissenschaften</a:t>
            </a:r>
          </a:p>
          <a:p>
            <a:pPr>
              <a:lnSpc>
                <a:spcPts val="1100"/>
              </a:lnSpc>
              <a:spcBef>
                <a:spcPct val="10000"/>
              </a:spcBef>
              <a:spcAft>
                <a:spcPct val="25000"/>
              </a:spcAft>
              <a:buClr>
                <a:srgbClr val="E53517"/>
              </a:buClr>
              <a:buFont typeface="Wingdings" pitchFamily="2" charset="2"/>
              <a:buChar char="§"/>
              <a:tabLst>
                <a:tab pos="85725" algn="l"/>
              </a:tabLst>
            </a:pPr>
            <a:r>
              <a:rPr lang="de-DE" sz="800" b="1" dirty="0">
                <a:latin typeface="Verdana" pitchFamily="34" charset="0"/>
              </a:rPr>
              <a:t> 	Lebenswissenschaften 1</a:t>
            </a:r>
          </a:p>
          <a:p>
            <a:pPr>
              <a:lnSpc>
                <a:spcPts val="1100"/>
              </a:lnSpc>
              <a:spcBef>
                <a:spcPct val="10000"/>
              </a:spcBef>
              <a:spcAft>
                <a:spcPct val="25000"/>
              </a:spcAft>
              <a:buClr>
                <a:srgbClr val="E53517"/>
              </a:buClr>
              <a:buFont typeface="Wingdings" pitchFamily="2" charset="2"/>
              <a:buChar char="§"/>
              <a:tabLst>
                <a:tab pos="85725" algn="l"/>
              </a:tabLst>
            </a:pPr>
            <a:r>
              <a:rPr lang="de-DE" sz="800" b="1" dirty="0">
                <a:latin typeface="Verdana" pitchFamily="34" charset="0"/>
              </a:rPr>
              <a:t> 	Lebenswissenschaften 2</a:t>
            </a:r>
          </a:p>
          <a:p>
            <a:pPr>
              <a:lnSpc>
                <a:spcPts val="1100"/>
              </a:lnSpc>
              <a:spcBef>
                <a:spcPct val="10000"/>
              </a:spcBef>
              <a:spcAft>
                <a:spcPct val="25000"/>
              </a:spcAft>
              <a:buClr>
                <a:srgbClr val="7AB51D"/>
              </a:buClr>
              <a:buFont typeface="Wingdings" pitchFamily="2" charset="2"/>
              <a:buChar char="§"/>
              <a:tabLst>
                <a:tab pos="85725" algn="l"/>
              </a:tabLst>
            </a:pPr>
            <a:r>
              <a:rPr lang="de-DE" sz="800" b="1" dirty="0">
                <a:latin typeface="Verdana" pitchFamily="34" charset="0"/>
              </a:rPr>
              <a:t> 	Physik, Mathematik,   	Geowissenschaften</a:t>
            </a:r>
          </a:p>
          <a:p>
            <a:pPr>
              <a:lnSpc>
                <a:spcPts val="1100"/>
              </a:lnSpc>
              <a:spcBef>
                <a:spcPct val="10000"/>
              </a:spcBef>
              <a:spcAft>
                <a:spcPct val="25000"/>
              </a:spcAft>
              <a:buClr>
                <a:srgbClr val="7AB51D"/>
              </a:buClr>
              <a:buFont typeface="Wingdings" pitchFamily="2" charset="2"/>
              <a:buChar char="§"/>
              <a:tabLst>
                <a:tab pos="85725" algn="l"/>
              </a:tabLst>
            </a:pPr>
            <a:r>
              <a:rPr lang="de-DE" sz="800" b="1" dirty="0">
                <a:latin typeface="Verdana" pitchFamily="34" charset="0"/>
              </a:rPr>
              <a:t> 	Chemie und Verfahrenstechnik</a:t>
            </a:r>
          </a:p>
          <a:p>
            <a:pPr>
              <a:lnSpc>
                <a:spcPts val="1100"/>
              </a:lnSpc>
              <a:spcBef>
                <a:spcPct val="10000"/>
              </a:spcBef>
              <a:spcAft>
                <a:spcPct val="25000"/>
              </a:spcAft>
              <a:buClr>
                <a:srgbClr val="009FDA"/>
              </a:buClr>
              <a:buFont typeface="Wingdings" pitchFamily="2" charset="2"/>
              <a:buChar char="§"/>
              <a:tabLst>
                <a:tab pos="85725" algn="l"/>
              </a:tabLst>
            </a:pPr>
            <a:r>
              <a:rPr lang="de-DE" sz="800" b="1" dirty="0">
                <a:latin typeface="Verdana" pitchFamily="34" charset="0"/>
              </a:rPr>
              <a:t> 	Ingenieurwissenschaften</a:t>
            </a:r>
          </a:p>
        </p:txBody>
      </p:sp>
      <p:sp>
        <p:nvSpPr>
          <p:cNvPr id="14" name="Rechteck 13"/>
          <p:cNvSpPr/>
          <p:nvPr/>
        </p:nvSpPr>
        <p:spPr>
          <a:xfrm>
            <a:off x="7837488" y="6237312"/>
            <a:ext cx="910976" cy="4320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3093490" y="5098155"/>
            <a:ext cx="1766542" cy="340818"/>
          </a:xfrm>
          <a:prstGeom prst="ellipse">
            <a:avLst/>
          </a:prstGeom>
          <a:noFill/>
          <a:ln w="1270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Bad Honnef, 04.12.2015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Jahrestagung des Komitees für Hadronen- und Kernphysik - Bericht DFG - C. Balleier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60043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DFG-Geschäftsstelle</a:t>
            </a:r>
            <a:endParaRPr lang="de-DE" dirty="0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5"/>
          </p:nvPr>
        </p:nvSpPr>
        <p:spPr>
          <a:xfrm>
            <a:off x="611560" y="1569600"/>
            <a:ext cx="7956140" cy="4521600"/>
          </a:xfrm>
        </p:spPr>
        <p:txBody>
          <a:bodyPr/>
          <a:lstStyle/>
          <a:p>
            <a:r>
              <a:rPr lang="de-DE" dirty="0" smtClean="0"/>
              <a:t>derzeitige Gruppe „Physik, Mathematik, Geowissenschaften“ wird aufgeteilt in „Physik, Mathematik“ sowie „Geowissenschaften“</a:t>
            </a:r>
          </a:p>
          <a:p>
            <a:r>
              <a:rPr lang="de-DE" dirty="0" smtClean="0"/>
              <a:t>Gruppe „Physik, Mathematik“ besteht zukünftig aus drei Teams</a:t>
            </a:r>
          </a:p>
          <a:p>
            <a:pPr lvl="1"/>
            <a:r>
              <a:rPr lang="de-DE" dirty="0" smtClean="0"/>
              <a:t>Physik 1: Kondensierte Materie (FK 307 und FK 310)</a:t>
            </a:r>
          </a:p>
          <a:p>
            <a:pPr lvl="1"/>
            <a:r>
              <a:rPr lang="de-DE" dirty="0" smtClean="0"/>
              <a:t>Physik 2: AMOP, Teilchen- und Kernphysik, Astronomie/Astrophysik                    (FK 308, FK 309 sowie FK 311)</a:t>
            </a:r>
          </a:p>
          <a:p>
            <a:pPr lvl="1"/>
            <a:r>
              <a:rPr lang="de-DE" dirty="0" smtClean="0"/>
              <a:t>Mathematik (FK 312)</a:t>
            </a:r>
          </a:p>
          <a:p>
            <a:endParaRPr lang="de-DE" dirty="0"/>
          </a:p>
          <a:p>
            <a:r>
              <a:rPr lang="de-DE" dirty="0"/>
              <a:t>i</a:t>
            </a:r>
            <a:r>
              <a:rPr lang="de-DE" dirty="0" smtClean="0"/>
              <a:t>n Einzelfällen ändern sich Ansprechpartner in der Geschäftsstelle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Jahrestagung des Komitees für Hadronen- und Kernphysik - Bericht DFG - C. Balleier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Bad Honnef, 04.12.2015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A856605-71F6-4F71-93AA-EF2E76CDBB0B}" type="slidenum">
              <a:rPr lang="de-DE" smtClean="0"/>
              <a:pPr>
                <a:defRPr/>
              </a:pPr>
              <a:t>24</a:t>
            </a:fld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de-DE" dirty="0" smtClean="0"/>
              <a:t>Neustrukturierung der Abteilung „Fachliche Angelegenheiten“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85798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platzhalter 9" descr="Startgrafik_100_14.jpg"/>
          <p:cNvPicPr>
            <a:picLocks noGrp="1" noChangeAspect="1"/>
          </p:cNvPicPr>
          <p:nvPr>
            <p:ph type="pic" sz="quarter" idx="18"/>
          </p:nvPr>
        </p:nvPicPr>
        <p:blipFill>
          <a:blip r:embed="rId3"/>
          <a:srcRect l="14" r="14"/>
          <a:stretch>
            <a:fillRect/>
          </a:stretch>
        </p:blipFill>
        <p:spPr/>
      </p:pic>
      <p:sp>
        <p:nvSpPr>
          <p:cNvPr id="5" name="Rechteck 4"/>
          <p:cNvSpPr/>
          <p:nvPr/>
        </p:nvSpPr>
        <p:spPr>
          <a:xfrm>
            <a:off x="5337175" y="3429000"/>
            <a:ext cx="2819400" cy="21336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4724400" y="4114800"/>
            <a:ext cx="1600200" cy="14478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platzhalter 9"/>
          <p:cNvSpPr txBox="1">
            <a:spLocks/>
          </p:cNvSpPr>
          <p:nvPr/>
        </p:nvSpPr>
        <p:spPr bwMode="auto">
          <a:xfrm>
            <a:off x="647700" y="3124200"/>
            <a:ext cx="79629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>
            <a:lvl1pPr marL="0" indent="0">
              <a:buFont typeface="Arial"/>
              <a:buNone/>
              <a:defRPr sz="1600" baseline="0"/>
            </a:lvl1pPr>
          </a:lstStyle>
          <a:p>
            <a:r>
              <a:rPr lang="de-DE" sz="3200" b="1" dirty="0" err="1" smtClean="0">
                <a:solidFill>
                  <a:srgbClr val="646567"/>
                </a:solidFill>
              </a:rPr>
              <a:t>Many</a:t>
            </a:r>
            <a:r>
              <a:rPr lang="de-DE" sz="3200" b="1" dirty="0" smtClean="0">
                <a:solidFill>
                  <a:srgbClr val="646567"/>
                </a:solidFill>
              </a:rPr>
              <a:t> </a:t>
            </a:r>
            <a:r>
              <a:rPr lang="de-DE" sz="3200" b="1" dirty="0" err="1" smtClean="0">
                <a:solidFill>
                  <a:srgbClr val="646567"/>
                </a:solidFill>
              </a:rPr>
              <a:t>thanks</a:t>
            </a:r>
            <a:r>
              <a:rPr lang="de-DE" sz="3200" b="1" dirty="0" smtClean="0">
                <a:solidFill>
                  <a:srgbClr val="646567"/>
                </a:solidFill>
              </a:rPr>
              <a:t>!</a:t>
            </a:r>
            <a:endParaRPr lang="de-DE" sz="3200" b="1" dirty="0">
              <a:solidFill>
                <a:srgbClr val="646567"/>
              </a:solidFill>
              <a:ea typeface="Times New Roman" pitchFamily="-65" charset="0"/>
              <a:cs typeface="Arial" pitchFamily="34" charset="0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676575" y="3962400"/>
            <a:ext cx="804673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 anchorCtr="0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648"/>
              </a:spcAft>
              <a:buClr>
                <a:srgbClr val="0069AF"/>
              </a:buClr>
              <a:buSzPct val="90000"/>
            </a:pPr>
            <a:r>
              <a:rPr lang="de-DE" sz="1800" b="1" dirty="0" smtClean="0">
                <a:solidFill>
                  <a:schemeClr val="accent4"/>
                </a:solidFill>
                <a:latin typeface="Arial" pitchFamily="-65" charset="0"/>
              </a:rPr>
              <a:t>Weitere </a:t>
            </a:r>
            <a:r>
              <a:rPr lang="de-DE" b="1" dirty="0">
                <a:solidFill>
                  <a:schemeClr val="accent4"/>
                </a:solidFill>
              </a:rPr>
              <a:t>I</a:t>
            </a:r>
            <a:r>
              <a:rPr lang="de-DE" sz="1800" b="1" dirty="0" smtClean="0">
                <a:solidFill>
                  <a:schemeClr val="accent4"/>
                </a:solidFill>
                <a:latin typeface="Arial" pitchFamily="-65" charset="0"/>
              </a:rPr>
              <a:t>nformationen</a:t>
            </a:r>
            <a:endParaRPr lang="de-DE" sz="1800" b="1" dirty="0" smtClean="0">
              <a:solidFill>
                <a:schemeClr val="accent4"/>
              </a:solidFill>
              <a:latin typeface="Arial" pitchFamily="-65" charset="0"/>
            </a:endParaRPr>
          </a:p>
          <a:p>
            <a:pPr marL="252000" indent="-234000">
              <a:lnSpc>
                <a:spcPct val="120000"/>
              </a:lnSpc>
              <a:spcBef>
                <a:spcPts val="0"/>
              </a:spcBef>
              <a:buClr>
                <a:srgbClr val="0069AF"/>
              </a:buClr>
              <a:buSzPct val="70000"/>
              <a:buFont typeface="Arial" pitchFamily="34" charset="0"/>
              <a:buChar char="►"/>
            </a:pPr>
            <a:r>
              <a:rPr lang="de-DE" sz="1600" dirty="0" smtClean="0"/>
              <a:t>Email</a:t>
            </a:r>
            <a:r>
              <a:rPr lang="de-DE" sz="1600" dirty="0" smtClean="0">
                <a:latin typeface="Arial" pitchFamily="-65" charset="0"/>
              </a:rPr>
              <a:t>: </a:t>
            </a:r>
            <a:r>
              <a:rPr lang="de-DE" sz="1600" dirty="0" smtClean="0">
                <a:latin typeface="Arial" pitchFamily="-65" charset="0"/>
              </a:rPr>
              <a:t>carsten.balleier@dfg.de </a:t>
            </a:r>
          </a:p>
          <a:p>
            <a:pPr marL="252000" indent="-234000">
              <a:lnSpc>
                <a:spcPct val="120000"/>
              </a:lnSpc>
              <a:spcBef>
                <a:spcPts val="0"/>
              </a:spcBef>
              <a:buClr>
                <a:srgbClr val="0069AF"/>
              </a:buClr>
              <a:buSzPct val="70000"/>
              <a:buFont typeface="Arial" pitchFamily="34" charset="0"/>
              <a:buChar char="►"/>
            </a:pPr>
            <a:r>
              <a:rPr lang="de-DE" sz="1600" dirty="0" smtClean="0">
                <a:latin typeface="Arial" pitchFamily="-65" charset="0"/>
              </a:rPr>
              <a:t>DFG</a:t>
            </a:r>
            <a:r>
              <a:rPr lang="de-DE" sz="1600" dirty="0">
                <a:latin typeface="Arial" pitchFamily="-65" charset="0"/>
              </a:rPr>
              <a:t>: </a:t>
            </a:r>
            <a:r>
              <a:rPr lang="de-DE" sz="1600" b="1" dirty="0" smtClean="0"/>
              <a:t>http://www.dfg.de</a:t>
            </a:r>
            <a:endParaRPr lang="de-DE" sz="1600" b="1" dirty="0" smtClean="0">
              <a:latin typeface="Arial" pitchFamily="-65" charset="0"/>
            </a:endParaRPr>
          </a:p>
          <a:p>
            <a:pPr marL="252000" indent="-234000">
              <a:lnSpc>
                <a:spcPct val="120000"/>
              </a:lnSpc>
              <a:spcBef>
                <a:spcPts val="0"/>
              </a:spcBef>
              <a:buClr>
                <a:srgbClr val="0069AF"/>
              </a:buClr>
              <a:buSzPct val="70000"/>
              <a:buFont typeface="Arial" pitchFamily="34" charset="0"/>
              <a:buChar char="►"/>
            </a:pPr>
            <a:r>
              <a:rPr lang="de-DE" sz="1600" dirty="0" smtClean="0"/>
              <a:t>Statistik: </a:t>
            </a:r>
            <a:r>
              <a:rPr lang="de-DE" sz="1600" dirty="0"/>
              <a:t>http://</a:t>
            </a:r>
            <a:r>
              <a:rPr lang="de-DE" sz="1600" dirty="0" smtClean="0"/>
              <a:t>www.dfg.de/</a:t>
            </a:r>
            <a:r>
              <a:rPr lang="de-DE" sz="1600" b="1" dirty="0" smtClean="0"/>
              <a:t>foerderatlas</a:t>
            </a:r>
          </a:p>
          <a:p>
            <a:pPr marL="252000" indent="-234000">
              <a:lnSpc>
                <a:spcPct val="120000"/>
              </a:lnSpc>
              <a:spcBef>
                <a:spcPts val="0"/>
              </a:spcBef>
              <a:buClr>
                <a:srgbClr val="0069AF"/>
              </a:buClr>
              <a:buSzPct val="70000"/>
              <a:buFont typeface="Arial" pitchFamily="34" charset="0"/>
              <a:buChar char="►"/>
            </a:pPr>
            <a:r>
              <a:rPr lang="de-DE" sz="1600" dirty="0" smtClean="0">
                <a:latin typeface="Arial" pitchFamily="-65" charset="0"/>
              </a:rPr>
              <a:t>geförderte Projekte: </a:t>
            </a:r>
            <a:r>
              <a:rPr lang="de-DE" sz="1600" dirty="0" smtClean="0"/>
              <a:t>http://www.dfg.de/</a:t>
            </a:r>
            <a:r>
              <a:rPr lang="de-DE" sz="1600" b="1" dirty="0" smtClean="0"/>
              <a:t>gepris</a:t>
            </a:r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Bad Honnef, 04.12.2015</a:t>
            </a:r>
            <a:endParaRPr lang="de-DE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Jahrestagung des Komitees für Hadronen- und Kernphysik - Bericht DFG - C. Balleier</a:t>
            </a:r>
            <a:endParaRPr lang="de-DE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A856605-71F6-4F71-93AA-EF2E76CDBB0B}" type="slidenum">
              <a:rPr lang="de-DE" smtClean="0"/>
              <a:pPr>
                <a:defRPr/>
              </a:pPr>
              <a:t>25</a:t>
            </a:fld>
            <a:endParaRPr lang="de-D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Bewilligungsquoten in der Einzelförderung (Fachkollegium)</a:t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r>
              <a:rPr lang="de-DE" sz="1400" b="0" dirty="0" smtClean="0">
                <a:latin typeface="Arial" pitchFamily="34" charset="0"/>
                <a:cs typeface="Arial" pitchFamily="34" charset="0"/>
              </a:rPr>
              <a:t>Entwicklung </a:t>
            </a:r>
            <a:r>
              <a:rPr lang="de-DE" sz="1400" b="0" dirty="0">
                <a:latin typeface="Arial" pitchFamily="34" charset="0"/>
                <a:cs typeface="Arial" pitchFamily="34" charset="0"/>
              </a:rPr>
              <a:t>der Antrags- und Bewilligungssummen sowie der Bewilligungsquoten in der Einzelförderung (in Mio. € - ohne Programmpauschalen)</a:t>
            </a:r>
            <a:br>
              <a:rPr lang="de-DE" sz="1400" b="0" dirty="0">
                <a:latin typeface="Arial" pitchFamily="34" charset="0"/>
                <a:cs typeface="Arial" pitchFamily="34" charset="0"/>
              </a:rPr>
            </a:br>
            <a:endParaRPr lang="de-DE" sz="1400" b="0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/>
          </p:nvPr>
        </p:nvGraphicFramePr>
        <p:xfrm>
          <a:off x="539750" y="1619250"/>
          <a:ext cx="8097838" cy="4498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839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More</a:t>
            </a:r>
            <a:r>
              <a:rPr lang="de-DE" dirty="0" smtClean="0"/>
              <a:t> News!</a:t>
            </a:r>
            <a:endParaRPr lang="de-DE" dirty="0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5"/>
          </p:nvPr>
        </p:nvSpPr>
        <p:spPr>
          <a:xfrm>
            <a:off x="611560" y="1569600"/>
            <a:ext cx="8208912" cy="4521600"/>
          </a:xfrm>
        </p:spPr>
        <p:txBody>
          <a:bodyPr/>
          <a:lstStyle/>
          <a:p>
            <a:r>
              <a:rPr lang="de-DE" dirty="0" smtClean="0"/>
              <a:t>Online-Wahlen haben im November stattgefunden.</a:t>
            </a:r>
          </a:p>
          <a:p>
            <a:r>
              <a:rPr lang="de-DE" dirty="0" smtClean="0"/>
              <a:t>neue Zusammensetzung des Fachkollegiums 309 „Teilchen, Kerne, Felder“</a:t>
            </a:r>
          </a:p>
          <a:p>
            <a:pPr lvl="1"/>
            <a:r>
              <a:rPr lang="de-DE" dirty="0" smtClean="0"/>
              <a:t>Johanna </a:t>
            </a:r>
            <a:r>
              <a:rPr lang="de-DE" dirty="0" err="1" smtClean="0"/>
              <a:t>Erdmenger</a:t>
            </a:r>
            <a:r>
              <a:rPr lang="de-DE" dirty="0" smtClean="0"/>
              <a:t>, München</a:t>
            </a:r>
          </a:p>
          <a:p>
            <a:pPr lvl="1"/>
            <a:r>
              <a:rPr lang="de-DE" dirty="0" smtClean="0"/>
              <a:t>Josef Jochum, Tübingen</a:t>
            </a:r>
          </a:p>
          <a:p>
            <a:pPr lvl="1"/>
            <a:r>
              <a:rPr lang="de-DE" dirty="0" smtClean="0"/>
              <a:t>Michael Krämer, Aachen (Wiederwahl)</a:t>
            </a:r>
          </a:p>
          <a:p>
            <a:pPr lvl="1"/>
            <a:r>
              <a:rPr lang="de-DE" dirty="0" smtClean="0"/>
              <a:t>Thomas </a:t>
            </a:r>
            <a:r>
              <a:rPr lang="de-DE" dirty="0" err="1" smtClean="0"/>
              <a:t>Mannel</a:t>
            </a:r>
            <a:r>
              <a:rPr lang="de-DE" dirty="0" smtClean="0"/>
              <a:t>, Siegen (Wiederwahl)</a:t>
            </a:r>
          </a:p>
          <a:p>
            <a:pPr lvl="1"/>
            <a:r>
              <a:rPr lang="de-DE" dirty="0" smtClean="0"/>
              <a:t>Jochen Wambach, Darmstadt (Wiederwahl)</a:t>
            </a:r>
          </a:p>
          <a:p>
            <a:r>
              <a:rPr lang="de-DE" dirty="0" smtClean="0"/>
              <a:t>Neukonstitution im Mai 2016, für vier Jahre</a:t>
            </a:r>
          </a:p>
          <a:p>
            <a:r>
              <a:rPr lang="de-DE" dirty="0" smtClean="0"/>
              <a:t>Fachkollegium berät – auf der Basis schriftlicher Gutachten – vergleichend alle Einzelanträge in seiner fachlichen Zuständigkeit und macht Fördervorschläge</a:t>
            </a:r>
          </a:p>
          <a:p>
            <a:r>
              <a:rPr lang="de-DE" dirty="0" smtClean="0"/>
              <a:t>und ist in allen Gutachtergruppen für koordinierte Verfahren vertreten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Jahrestagung des Komitees für Hadronen- und Kernphysik - Bericht DFG - C. Balleier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Bad Honnef, 04.12.2015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A856605-71F6-4F71-93AA-EF2E76CDBB0B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de-DE" dirty="0" smtClean="0"/>
              <a:t>vorläufiges Wahlergebnis für das Fachkollegium 309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8006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No</a:t>
            </a:r>
            <a:r>
              <a:rPr lang="de-DE" dirty="0" smtClean="0"/>
              <a:t> News...</a:t>
            </a:r>
            <a:endParaRPr lang="de-DE" dirty="0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5"/>
          </p:nvPr>
        </p:nvSpPr>
        <p:spPr>
          <a:xfrm>
            <a:off x="611560" y="1569600"/>
            <a:ext cx="8208912" cy="4521600"/>
          </a:xfrm>
        </p:spPr>
        <p:txBody>
          <a:bodyPr/>
          <a:lstStyle/>
          <a:p>
            <a:r>
              <a:rPr lang="de-DE" dirty="0" smtClean="0"/>
              <a:t>Exzellenzinitiative:</a:t>
            </a:r>
          </a:p>
          <a:p>
            <a:pPr lvl="1"/>
            <a:r>
              <a:rPr lang="de-DE" dirty="0" smtClean="0"/>
              <a:t>wird derzeit von einer internationalen Kommission evaluiert („</a:t>
            </a:r>
            <a:r>
              <a:rPr lang="de-DE" dirty="0" err="1" smtClean="0"/>
              <a:t>Imboden</a:t>
            </a:r>
            <a:r>
              <a:rPr lang="de-DE" dirty="0" smtClean="0"/>
              <a:t>-Kommission“)</a:t>
            </a:r>
          </a:p>
          <a:p>
            <a:pPr lvl="1"/>
            <a:r>
              <a:rPr lang="de-DE" dirty="0" smtClean="0"/>
              <a:t>DFG hat dieser Kommission im Juni umfangreiches Datenmaterial zur Verfügung gestellt</a:t>
            </a:r>
          </a:p>
          <a:p>
            <a:pPr lvl="1"/>
            <a:r>
              <a:rPr lang="de-DE" dirty="0" smtClean="0"/>
              <a:t>Ergebnis der </a:t>
            </a:r>
            <a:r>
              <a:rPr lang="de-DE" dirty="0" smtClean="0"/>
              <a:t>Evaluation </a:t>
            </a:r>
            <a:r>
              <a:rPr lang="de-DE" dirty="0" smtClean="0"/>
              <a:t>wird Anfang 2016 erwartet</a:t>
            </a:r>
          </a:p>
          <a:p>
            <a:pPr lvl="1"/>
            <a:r>
              <a:rPr lang="de-DE" dirty="0" smtClean="0"/>
              <a:t>erst danach politische Beschlüsse möglich zur Ausgestaltung einer Weiterführung</a:t>
            </a:r>
            <a:endParaRPr lang="de-DE" dirty="0" smtClean="0"/>
          </a:p>
          <a:p>
            <a:r>
              <a:rPr lang="de-DE" dirty="0" smtClean="0"/>
              <a:t>Grundsätzlich ist bereits seit Dezember 2014 gesichert, dass die Finanzmittel, die bisher zur Verfügung standen (ca. 500 Mio. Euro p.a. inkl. 20% Programmpauschale), auch weiterhin für die Wissenschaft verfügbar sein werden.</a:t>
            </a:r>
          </a:p>
          <a:p>
            <a:r>
              <a:rPr lang="de-DE" dirty="0" smtClean="0"/>
              <a:t>derzeitige Förderung läuft Ende Oktober 2017 aus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Jahrestagung des Komitees für Hadronen- und Kernphysik - Bericht DFG - C. Balleier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Bad Honnef, 04.12.2015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A856605-71F6-4F71-93AA-EF2E76CDBB0B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de-DE" dirty="0" smtClean="0"/>
              <a:t>Exzellenzinitiative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04820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 der internen Diskussion...</a:t>
            </a:r>
            <a:endParaRPr lang="de-DE" dirty="0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5"/>
          </p:nvPr>
        </p:nvSpPr>
        <p:spPr>
          <a:xfrm>
            <a:off x="611560" y="1569600"/>
            <a:ext cx="7956140" cy="4521600"/>
          </a:xfrm>
        </p:spPr>
        <p:txBody>
          <a:bodyPr/>
          <a:lstStyle/>
          <a:p>
            <a:r>
              <a:rPr lang="de-DE" dirty="0" smtClean="0"/>
              <a:t>fand am 09.07.2015 statt, Teilnehmer waren:</a:t>
            </a:r>
          </a:p>
          <a:p>
            <a:pPr lvl="1"/>
            <a:r>
              <a:rPr lang="de-DE" dirty="0" smtClean="0"/>
              <a:t>DFG-Vizepräsident Wolfgang Ertmer</a:t>
            </a:r>
          </a:p>
          <a:p>
            <a:pPr lvl="1"/>
            <a:r>
              <a:rPr lang="de-DE" dirty="0" smtClean="0"/>
              <a:t>Vertreter des FK 309, der Komitees </a:t>
            </a:r>
            <a:r>
              <a:rPr lang="de-DE" dirty="0" err="1" smtClean="0"/>
              <a:t>KHuK</a:t>
            </a:r>
            <a:r>
              <a:rPr lang="de-DE" dirty="0" smtClean="0"/>
              <a:t>, KET, KAT sowie des BMBF</a:t>
            </a:r>
          </a:p>
          <a:p>
            <a:r>
              <a:rPr lang="de-DE" dirty="0" smtClean="0"/>
              <a:t>Festgestellt wurde, dass die DFG-Förderprogramme durchaus flexibel anpassbar sind an die Bedürfnisse verschiedenster Vorhaben – Prüfung und Beratung im Einzelfall notwendig!</a:t>
            </a:r>
          </a:p>
          <a:p>
            <a:r>
              <a:rPr lang="de-DE" dirty="0" smtClean="0"/>
              <a:t>DFG prüft Möglichkeit zur Ausweitung der Förderung von „Langfristvorhaben“ auf alle Fächer (derzeit nur Geisteswissenschaften)</a:t>
            </a:r>
          </a:p>
          <a:p>
            <a:r>
              <a:rPr lang="de-DE" dirty="0" smtClean="0"/>
              <a:t>DFG-Fachkollegium 309 (sowie benachbarte Fächer) benötigt Informationen aus den Komitees, um eigene Priorisierungen und Förderentscheidungen sinnvoll zu treffen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Jahrestagung des Komitees für Hadronen- und Kernphysik - Bericht DFG - C. Balleier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Bad Honnef, 04.12.2015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A856605-71F6-4F71-93AA-EF2E76CDBB0B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de-DE" dirty="0" smtClean="0"/>
              <a:t>Gespräch zu Fördermöglichkeiten für „mittelgroße Experimente“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62694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Beispiele</a:t>
            </a:r>
            <a:endParaRPr lang="de-DE" dirty="0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5"/>
          </p:nvPr>
        </p:nvSpPr>
        <p:spPr>
          <a:xfrm>
            <a:off x="611560" y="1569600"/>
            <a:ext cx="7956140" cy="4521600"/>
          </a:xfrm>
        </p:spPr>
        <p:txBody>
          <a:bodyPr/>
          <a:lstStyle/>
          <a:p>
            <a:r>
              <a:rPr lang="de-DE" dirty="0" smtClean="0"/>
              <a:t>„</a:t>
            </a:r>
            <a:r>
              <a:rPr lang="en-US" dirty="0"/>
              <a:t>Neutrino Mass Determination by Electron Capture in Holmium-163 (</a:t>
            </a:r>
            <a:r>
              <a:rPr lang="en-US" dirty="0" err="1"/>
              <a:t>ECHo</a:t>
            </a:r>
            <a:r>
              <a:rPr lang="en-US" dirty="0" smtClean="0"/>
              <a:t>)</a:t>
            </a:r>
            <a:r>
              <a:rPr lang="de-DE" dirty="0" smtClean="0"/>
              <a:t>“</a:t>
            </a:r>
            <a:r>
              <a:rPr lang="en-US" dirty="0" smtClean="0"/>
              <a:t> (FOR 2202; Christian </a:t>
            </a:r>
            <a:r>
              <a:rPr lang="en-US" dirty="0" err="1" smtClean="0"/>
              <a:t>Enss</a:t>
            </a:r>
            <a:r>
              <a:rPr lang="en-US" dirty="0" smtClean="0"/>
              <a:t> et al.) </a:t>
            </a:r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Bestimmung</a:t>
            </a:r>
            <a:r>
              <a:rPr lang="en-US" dirty="0" smtClean="0"/>
              <a:t> der Masse des </a:t>
            </a:r>
            <a:r>
              <a:rPr lang="en-US" dirty="0" err="1" smtClean="0"/>
              <a:t>Elektron</a:t>
            </a:r>
            <a:r>
              <a:rPr lang="en-US" dirty="0" smtClean="0"/>
              <a:t>-Neutrinos in </a:t>
            </a:r>
            <a:r>
              <a:rPr lang="en-US" dirty="0" err="1" smtClean="0"/>
              <a:t>einem</a:t>
            </a:r>
            <a:r>
              <a:rPr lang="en-US" dirty="0" smtClean="0"/>
              <a:t> </a:t>
            </a:r>
            <a:r>
              <a:rPr lang="en-US" dirty="0" err="1" smtClean="0"/>
              <a:t>Laborexperiment</a:t>
            </a:r>
            <a:endParaRPr lang="de-DE" dirty="0" smtClean="0"/>
          </a:p>
          <a:p>
            <a:r>
              <a:rPr lang="de-DE" dirty="0"/>
              <a:t>voraussichtlich: </a:t>
            </a:r>
            <a:r>
              <a:rPr lang="de-DE" dirty="0" smtClean="0"/>
              <a:t>„Bestimmung </a:t>
            </a:r>
            <a:r>
              <a:rPr lang="de-DE" dirty="0"/>
              <a:t>der Neutrino-Massenhierarchie mit dem </a:t>
            </a:r>
            <a:r>
              <a:rPr lang="de-DE" dirty="0" smtClean="0"/>
              <a:t>JUNO-Experiment“ (FOR 2319; Achim Stahl et al.) für die Beteiligung deutscher Gruppen am JUNO-Experiment in China</a:t>
            </a:r>
            <a:endParaRPr lang="de-DE" dirty="0"/>
          </a:p>
          <a:p>
            <a:r>
              <a:rPr lang="de-DE" dirty="0" smtClean="0"/>
              <a:t>Forschergruppen haben ein Volumen von 0,3 bis 0,5 Mio. Euro p.a. bei einer maximalen Förderdauer von 6 Jahren (2x 3 Jahre), ggf. plus </a:t>
            </a:r>
            <a:r>
              <a:rPr lang="de-DE" dirty="0" err="1" smtClean="0"/>
              <a:t>Invest</a:t>
            </a:r>
            <a:r>
              <a:rPr lang="de-DE" dirty="0" smtClean="0"/>
              <a:t>.</a:t>
            </a:r>
          </a:p>
          <a:p>
            <a:endParaRPr lang="de-DE" dirty="0" smtClean="0"/>
          </a:p>
          <a:p>
            <a:r>
              <a:rPr lang="de-DE" dirty="0" smtClean="0"/>
              <a:t>auch andere Programme ggf. anpassbar auf Anforderungen von Experimenten</a:t>
            </a:r>
          </a:p>
          <a:p>
            <a:pPr marL="18000" indent="0">
              <a:buNone/>
            </a:pPr>
            <a:endParaRPr lang="de-DE" dirty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Jahrestagung des Komitees für Hadronen- und Kernphysik - Bericht DFG - C. Balleier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Bad Honnef, 04.12.2015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A856605-71F6-4F71-93AA-EF2E76CDBB0B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de-DE" dirty="0" smtClean="0"/>
              <a:t>neu geförderte „mittelgroße Experimente“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25608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7700" y="417600"/>
            <a:ext cx="7920000" cy="653946"/>
          </a:xfrm>
        </p:spPr>
        <p:txBody>
          <a:bodyPr/>
          <a:lstStyle/>
          <a:p>
            <a:r>
              <a:rPr lang="de-DE" dirty="0" smtClean="0">
                <a:latin typeface="Arial" charset="0"/>
              </a:rPr>
              <a:t>Verteilung auf die Förderprogramme (2014)</a:t>
            </a:r>
            <a:br>
              <a:rPr lang="de-DE" dirty="0" smtClean="0">
                <a:latin typeface="Arial" charset="0"/>
              </a:rPr>
            </a:br>
            <a:r>
              <a:rPr lang="de-DE" b="0" dirty="0" smtClean="0">
                <a:latin typeface="Arial" charset="0"/>
              </a:rPr>
              <a:t>Jahresbezogene </a:t>
            </a:r>
            <a:r>
              <a:rPr lang="de-DE" b="0" dirty="0" smtClean="0">
                <a:latin typeface="Arial" charset="0"/>
              </a:rPr>
              <a:t>Bewilligungen für laufende </a:t>
            </a:r>
            <a:r>
              <a:rPr lang="de-DE" b="0" dirty="0" smtClean="0">
                <a:latin typeface="Arial" charset="0"/>
              </a:rPr>
              <a:t>Projekte </a:t>
            </a:r>
            <a:r>
              <a:rPr lang="de-DE" b="0" dirty="0" smtClean="0">
                <a:latin typeface="Arial" charset="0"/>
              </a:rPr>
              <a:t>(in Mio. € und %)</a:t>
            </a:r>
            <a:endParaRPr lang="de-DE" b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Jahrestagung des Komitees für Hadronen- und Kernphysik - Bericht DFG - C. Balleier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Bad Honnef, 04.12.2015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A856605-71F6-4F71-93AA-EF2E76CDBB0B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" y="1603825"/>
            <a:ext cx="7198384" cy="4489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1193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</a:t>
            </a:r>
            <a:r>
              <a:rPr lang="de-DE" dirty="0" smtClean="0"/>
              <a:t>rojektförderung durch die DFG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de-DE" dirty="0" smtClean="0"/>
              <a:t>Überblick </a:t>
            </a:r>
            <a:r>
              <a:rPr lang="de-DE" dirty="0" smtClean="0"/>
              <a:t>über die bestehenden Förderprogramme</a:t>
            </a:r>
            <a:endParaRPr lang="de-DE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251520" y="1556792"/>
            <a:ext cx="8662219" cy="4588379"/>
            <a:chOff x="225425" y="679450"/>
            <a:chExt cx="8709025" cy="5356225"/>
          </a:xfrm>
        </p:grpSpPr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708025" y="682625"/>
              <a:ext cx="8207375" cy="431138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de-DE" sz="1400" dirty="0">
                  <a:solidFill>
                    <a:srgbClr val="515179"/>
                  </a:solidFill>
                </a:rPr>
                <a:t>       </a:t>
              </a:r>
              <a:r>
                <a:rPr lang="de-DE" sz="1400" dirty="0" smtClean="0">
                  <a:solidFill>
                    <a:srgbClr val="515179"/>
                  </a:solidFill>
                </a:rPr>
                <a:t>Anzahl an Teilprojekten oder Antragstellenden, Finanzvolumen   </a:t>
              </a:r>
              <a:r>
                <a:rPr lang="de-DE" b="1" dirty="0" smtClean="0">
                  <a:solidFill>
                    <a:srgbClr val="515179"/>
                  </a:solidFill>
                  <a:sym typeface="Wingdings" pitchFamily="2" charset="2"/>
                </a:rPr>
                <a:t></a:t>
              </a:r>
              <a:endParaRPr lang="de-DE" b="1" dirty="0">
                <a:solidFill>
                  <a:srgbClr val="515179"/>
                </a:solidFill>
              </a:endParaRPr>
            </a:p>
          </p:txBody>
        </p:sp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225425" y="679450"/>
              <a:ext cx="8709025" cy="53562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80988" y="1077913"/>
              <a:ext cx="8628062" cy="0"/>
            </a:xfrm>
            <a:prstGeom prst="line">
              <a:avLst/>
            </a:prstGeom>
            <a:noFill/>
            <a:ln w="28575">
              <a:solidFill>
                <a:srgbClr val="6666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 rot="5400000">
              <a:off x="-1961356" y="3367161"/>
              <a:ext cx="4867275" cy="371328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de-DE" sz="1400" dirty="0">
                  <a:solidFill>
                    <a:srgbClr val="515179"/>
                  </a:solidFill>
                </a:rPr>
                <a:t>       </a:t>
              </a:r>
              <a:r>
                <a:rPr lang="de-DE" sz="1400" dirty="0" smtClean="0">
                  <a:solidFill>
                    <a:srgbClr val="515179"/>
                  </a:solidFill>
                </a:rPr>
                <a:t>Zahl der beteiligten Standorte   </a:t>
              </a:r>
              <a:r>
                <a:rPr lang="de-DE" b="1" dirty="0">
                  <a:solidFill>
                    <a:srgbClr val="515179"/>
                  </a:solidFill>
                  <a:sym typeface="Wingdings" pitchFamily="2" charset="2"/>
                </a:rPr>
                <a:t></a:t>
              </a:r>
              <a:endParaRPr lang="de-DE" b="1" dirty="0">
                <a:solidFill>
                  <a:srgbClr val="515179"/>
                </a:solidFill>
              </a:endParaRPr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 rot="16200000" flipH="1">
              <a:off x="-1958975" y="3330575"/>
              <a:ext cx="5302250" cy="12700"/>
            </a:xfrm>
            <a:prstGeom prst="line">
              <a:avLst/>
            </a:prstGeom>
            <a:noFill/>
            <a:ln w="28575">
              <a:solidFill>
                <a:srgbClr val="6666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1041400" y="1200150"/>
              <a:ext cx="1727200" cy="1800225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r>
                <a:rPr lang="de-DE" sz="1400" b="1" dirty="0" smtClean="0"/>
                <a:t>Einzel/Gemein-</a:t>
              </a:r>
            </a:p>
            <a:p>
              <a:r>
                <a:rPr lang="de-DE" sz="1400" b="1" dirty="0" err="1" smtClean="0"/>
                <a:t>schaftsantrag</a:t>
              </a:r>
              <a:endParaRPr lang="de-DE" sz="1400" b="1" dirty="0" smtClean="0"/>
            </a:p>
            <a:p>
              <a:r>
                <a:rPr lang="de-DE" sz="1400" dirty="0" smtClean="0"/>
                <a:t>(1-3</a:t>
              </a:r>
              <a:r>
                <a:rPr lang="de-DE" sz="1400" dirty="0"/>
                <a:t>)</a:t>
              </a:r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5591175" y="4445000"/>
              <a:ext cx="3165475" cy="1439863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72000" bIns="0" anchor="ctr" anchorCtr="1"/>
            <a:lstStyle/>
            <a:p>
              <a:r>
                <a:rPr lang="de-DE" sz="1400" b="1" dirty="0" smtClean="0"/>
                <a:t>Schwerpunktprogramm </a:t>
              </a:r>
              <a:r>
                <a:rPr lang="de-DE" sz="1400" dirty="0"/>
                <a:t>(30)</a:t>
              </a: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2852738" y="1187450"/>
              <a:ext cx="1727200" cy="2879725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r>
                <a:rPr lang="de-DE" sz="1400" b="1" dirty="0" err="1" smtClean="0"/>
                <a:t>Forscherguppe</a:t>
              </a:r>
              <a:r>
                <a:rPr lang="de-DE" sz="1400" b="1" dirty="0" smtClean="0"/>
                <a:t> </a:t>
              </a:r>
              <a:r>
                <a:rPr lang="de-DE" sz="1400" dirty="0" smtClean="0"/>
                <a:t>(5-10</a:t>
              </a:r>
              <a:r>
                <a:rPr lang="de-DE" sz="1400" dirty="0"/>
                <a:t>)</a:t>
              </a:r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4678363" y="1187450"/>
              <a:ext cx="1727200" cy="86360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r>
                <a:rPr lang="de-DE" sz="1400" b="1" dirty="0" smtClean="0"/>
                <a:t>Sonder-</a:t>
              </a:r>
            </a:p>
            <a:p>
              <a:r>
                <a:rPr lang="de-DE" sz="1400" b="1" dirty="0"/>
                <a:t>f</a:t>
              </a:r>
              <a:r>
                <a:rPr lang="de-DE" sz="1400" b="1" dirty="0" smtClean="0"/>
                <a:t>orschungs-</a:t>
              </a:r>
            </a:p>
            <a:p>
              <a:r>
                <a:rPr lang="de-DE" sz="1400" b="1" dirty="0" err="1" smtClean="0"/>
                <a:t>bereich</a:t>
              </a:r>
              <a:r>
                <a:rPr lang="de-DE" sz="1400" b="1" dirty="0" smtClean="0"/>
                <a:t> </a:t>
              </a:r>
              <a:r>
                <a:rPr lang="de-DE" sz="1400" dirty="0"/>
                <a:t>(10-20)</a:t>
              </a:r>
            </a:p>
          </p:txBody>
        </p:sp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6477001" y="1187450"/>
              <a:ext cx="2279650" cy="86995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r>
                <a:rPr lang="de-DE" sz="1400" b="1" dirty="0" smtClean="0"/>
                <a:t>Forschungszentrum, </a:t>
              </a:r>
            </a:p>
            <a:p>
              <a:r>
                <a:rPr lang="de-DE" sz="1400" b="1" dirty="0" smtClean="0"/>
                <a:t>Exzellenzcluster</a:t>
              </a:r>
              <a:endParaRPr lang="de-DE" sz="1400" b="1" dirty="0"/>
            </a:p>
          </p:txBody>
        </p:sp>
        <p:sp>
          <p:nvSpPr>
            <p:cNvPr id="18" name="Text Box 14"/>
            <p:cNvSpPr txBox="1">
              <a:spLocks noChangeArrowheads="1"/>
            </p:cNvSpPr>
            <p:nvPr/>
          </p:nvSpPr>
          <p:spPr bwMode="auto">
            <a:xfrm>
              <a:off x="4678363" y="2133600"/>
              <a:ext cx="1727200" cy="992140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endParaRPr lang="de-DE" sz="1400" b="1" dirty="0" smtClean="0"/>
            </a:p>
            <a:p>
              <a:r>
                <a:rPr lang="de-DE" sz="1400" b="1" dirty="0" smtClean="0"/>
                <a:t>SFB-</a:t>
              </a:r>
              <a:r>
                <a:rPr lang="de-DE" sz="1400" b="1" dirty="0" err="1" smtClean="0"/>
                <a:t>Transregio</a:t>
              </a:r>
              <a:endParaRPr lang="de-DE" sz="1400" b="1" dirty="0" smtClean="0"/>
            </a:p>
            <a:p>
              <a:r>
                <a:rPr lang="de-DE" sz="1400" dirty="0" smtClean="0"/>
                <a:t>(</a:t>
              </a:r>
              <a:r>
                <a:rPr lang="de-DE" sz="1400" dirty="0"/>
                <a:t>10-20)</a:t>
              </a:r>
            </a:p>
          </p:txBody>
        </p:sp>
      </p:grp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Bad Honnef, 04.12.2015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Jahrestagung des Komitees für Hadronen- und Kernphysik - Bericht DFG - C. Balleier</a:t>
            </a:r>
            <a:endParaRPr lang="de-DE"/>
          </a:p>
        </p:txBody>
      </p:sp>
      <p:sp>
        <p:nvSpPr>
          <p:cNvPr id="19" name="Foliennummernplatzhalt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A856605-71F6-4F71-93AA-EF2E76CDBB0B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2864713" y="4581128"/>
            <a:ext cx="2571383" cy="64807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dirty="0" smtClean="0">
                <a:solidFill>
                  <a:schemeClr val="tx1"/>
                </a:solidFill>
              </a:rPr>
              <a:t>Wissenschaftliches Netzwerk            (5-15)</a:t>
            </a:r>
            <a:endParaRPr lang="de-D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5227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Steckbrief Sachbeihilfe (SBH)</a:t>
            </a:r>
            <a:endParaRPr lang="de-DE" dirty="0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5"/>
          </p:nvPr>
        </p:nvSpPr>
        <p:spPr>
          <a:xfrm>
            <a:off x="611560" y="1569600"/>
            <a:ext cx="7848872" cy="4521600"/>
          </a:xfrm>
        </p:spPr>
        <p:txBody>
          <a:bodyPr/>
          <a:lstStyle/>
          <a:p>
            <a:r>
              <a:rPr lang="de-DE" dirty="0" smtClean="0"/>
              <a:t>Einzelanträge bzw. Gemeinschaftsanträge mit bis zu 3 Antragstellern</a:t>
            </a:r>
            <a:r>
              <a:rPr lang="de-DE" dirty="0" smtClean="0"/>
              <a:t> </a:t>
            </a:r>
            <a:endParaRPr lang="de-DE" dirty="0" smtClean="0"/>
          </a:p>
          <a:p>
            <a:pPr lvl="1"/>
            <a:r>
              <a:rPr lang="de-DE" dirty="0"/>
              <a:t>t</a:t>
            </a:r>
            <a:r>
              <a:rPr lang="de-DE" dirty="0" smtClean="0"/>
              <a:t>ypischerweise 50.000 bis 100.000 Euro pro Jahr</a:t>
            </a:r>
            <a:endParaRPr lang="de-DE" dirty="0" smtClean="0"/>
          </a:p>
          <a:p>
            <a:pPr lvl="1"/>
            <a:r>
              <a:rPr lang="de-DE" dirty="0" smtClean="0"/>
              <a:t>Projektdauer üblicherweise 24 oder 36 Monate</a:t>
            </a:r>
            <a:endParaRPr lang="de-DE" dirty="0" smtClean="0"/>
          </a:p>
          <a:p>
            <a:pPr lvl="1"/>
            <a:r>
              <a:rPr lang="de-DE" dirty="0" smtClean="0"/>
              <a:t>Personal- und Sachmittel, in geringem Umfang Geräteinvestitionen</a:t>
            </a:r>
            <a:endParaRPr lang="de-DE" dirty="0" smtClean="0"/>
          </a:p>
          <a:p>
            <a:pPr lvl="1"/>
            <a:r>
              <a:rPr lang="de-DE" dirty="0" smtClean="0"/>
              <a:t>Anträge können jederzeit gestellt werden</a:t>
            </a:r>
          </a:p>
          <a:p>
            <a:pPr lvl="1"/>
            <a:r>
              <a:rPr lang="de-DE" dirty="0" smtClean="0"/>
              <a:t>Entscheidungen ergehen in den Wochen nach den vier Sitzungen des Fachkollegiums im Jahr</a:t>
            </a:r>
          </a:p>
          <a:p>
            <a:r>
              <a:rPr lang="de-DE" dirty="0" smtClean="0"/>
              <a:t>Beispiele auch in der Kern- und </a:t>
            </a:r>
            <a:r>
              <a:rPr lang="de-DE" dirty="0" err="1" smtClean="0"/>
              <a:t>Hadronenphysik</a:t>
            </a:r>
            <a:endParaRPr lang="de-DE" dirty="0" smtClean="0"/>
          </a:p>
          <a:p>
            <a:endParaRPr lang="de-DE" dirty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Jahrestagung des Komitees für Hadronen- und Kernphysik - Bericht DFG - C. Balleier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Bad Honnef, 04.12.2015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A856605-71F6-4F71-93AA-EF2E76CDBB0B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de-DE" dirty="0" smtClean="0"/>
              <a:t>Vom Kleinsten...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95204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FG Vorlage 2007">
  <a:themeElements>
    <a:clrScheme name="DFG-Blau">
      <a:dk1>
        <a:sysClr val="windowText" lastClr="000000"/>
      </a:dk1>
      <a:lt1>
        <a:sysClr val="window" lastClr="FFFFFF"/>
      </a:lt1>
      <a:dk2>
        <a:srgbClr val="00519E"/>
      </a:dk2>
      <a:lt2>
        <a:srgbClr val="EEECE1"/>
      </a:lt2>
      <a:accent1>
        <a:srgbClr val="00519E"/>
      </a:accent1>
      <a:accent2>
        <a:srgbClr val="6DA5D5"/>
      </a:accent2>
      <a:accent3>
        <a:srgbClr val="3F85C1"/>
      </a:accent3>
      <a:accent4>
        <a:srgbClr val="0069AF"/>
      </a:accent4>
      <a:accent5>
        <a:srgbClr val="B5123E"/>
      </a:accent5>
      <a:accent6>
        <a:srgbClr val="646567"/>
      </a:accent6>
      <a:hlink>
        <a:srgbClr val="0070C0"/>
      </a:hlink>
      <a:folHlink>
        <a:srgbClr val="800080"/>
      </a:folHlink>
    </a:clrScheme>
    <a:fontScheme name="DF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accent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DFG Blau">
    <a:dk1>
      <a:sysClr val="windowText" lastClr="000000"/>
    </a:dk1>
    <a:lt1>
      <a:sysClr val="window" lastClr="FFFFFF"/>
    </a:lt1>
    <a:dk2>
      <a:srgbClr val="00519E"/>
    </a:dk2>
    <a:lt2>
      <a:srgbClr val="EEECE1"/>
    </a:lt2>
    <a:accent1>
      <a:srgbClr val="96C7E8"/>
    </a:accent1>
    <a:accent2>
      <a:srgbClr val="6DA5D5"/>
    </a:accent2>
    <a:accent3>
      <a:srgbClr val="3F85C1"/>
    </a:accent3>
    <a:accent4>
      <a:srgbClr val="0069AF"/>
    </a:accent4>
    <a:accent5>
      <a:srgbClr val="B5123E"/>
    </a:accent5>
    <a:accent6>
      <a:srgbClr val="646567"/>
    </a:accent6>
    <a:hlink>
      <a:srgbClr val="0000FF"/>
    </a:hlink>
    <a:folHlink>
      <a:srgbClr val="800080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DFG Blau">
    <a:dk1>
      <a:sysClr val="windowText" lastClr="000000"/>
    </a:dk1>
    <a:lt1>
      <a:sysClr val="window" lastClr="FFFFFF"/>
    </a:lt1>
    <a:dk2>
      <a:srgbClr val="00519E"/>
    </a:dk2>
    <a:lt2>
      <a:srgbClr val="EEECE1"/>
    </a:lt2>
    <a:accent1>
      <a:srgbClr val="96C7E8"/>
    </a:accent1>
    <a:accent2>
      <a:srgbClr val="6DA5D5"/>
    </a:accent2>
    <a:accent3>
      <a:srgbClr val="3F85C1"/>
    </a:accent3>
    <a:accent4>
      <a:srgbClr val="0069AF"/>
    </a:accent4>
    <a:accent5>
      <a:srgbClr val="B5123E"/>
    </a:accent5>
    <a:accent6>
      <a:srgbClr val="646567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DFG Blau">
    <a:dk1>
      <a:sysClr val="windowText" lastClr="000000"/>
    </a:dk1>
    <a:lt1>
      <a:sysClr val="window" lastClr="FFFFFF"/>
    </a:lt1>
    <a:dk2>
      <a:srgbClr val="00519E"/>
    </a:dk2>
    <a:lt2>
      <a:srgbClr val="EEECE1"/>
    </a:lt2>
    <a:accent1>
      <a:srgbClr val="96C7E8"/>
    </a:accent1>
    <a:accent2>
      <a:srgbClr val="6DA5D5"/>
    </a:accent2>
    <a:accent3>
      <a:srgbClr val="3F85C1"/>
    </a:accent3>
    <a:accent4>
      <a:srgbClr val="0069AF"/>
    </a:accent4>
    <a:accent5>
      <a:srgbClr val="B5123E"/>
    </a:accent5>
    <a:accent6>
      <a:srgbClr val="646567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DFG Blau">
    <a:dk1>
      <a:sysClr val="windowText" lastClr="000000"/>
    </a:dk1>
    <a:lt1>
      <a:sysClr val="window" lastClr="FFFFFF"/>
    </a:lt1>
    <a:dk2>
      <a:srgbClr val="00519E"/>
    </a:dk2>
    <a:lt2>
      <a:srgbClr val="EEECE1"/>
    </a:lt2>
    <a:accent1>
      <a:srgbClr val="96C7E8"/>
    </a:accent1>
    <a:accent2>
      <a:srgbClr val="6DA5D5"/>
    </a:accent2>
    <a:accent3>
      <a:srgbClr val="3F85C1"/>
    </a:accent3>
    <a:accent4>
      <a:srgbClr val="0069AF"/>
    </a:accent4>
    <a:accent5>
      <a:srgbClr val="B5123E"/>
    </a:accent5>
    <a:accent6>
      <a:srgbClr val="646567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DFG Blau">
    <a:dk1>
      <a:sysClr val="windowText" lastClr="000000"/>
    </a:dk1>
    <a:lt1>
      <a:sysClr val="window" lastClr="FFFFFF"/>
    </a:lt1>
    <a:dk2>
      <a:srgbClr val="00519E"/>
    </a:dk2>
    <a:lt2>
      <a:srgbClr val="EEECE1"/>
    </a:lt2>
    <a:accent1>
      <a:srgbClr val="96C7E8"/>
    </a:accent1>
    <a:accent2>
      <a:srgbClr val="6DA5D5"/>
    </a:accent2>
    <a:accent3>
      <a:srgbClr val="3F85C1"/>
    </a:accent3>
    <a:accent4>
      <a:srgbClr val="0069AF"/>
    </a:accent4>
    <a:accent5>
      <a:srgbClr val="B5123E"/>
    </a:accent5>
    <a:accent6>
      <a:srgbClr val="646567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DFG Vorlage 2007</Template>
  <TotalTime>0</TotalTime>
  <Words>1884</Words>
  <Application>Microsoft Office PowerPoint</Application>
  <PresentationFormat>Bildschirmpräsentation (4:3)</PresentationFormat>
  <Paragraphs>311</Paragraphs>
  <Slides>26</Slides>
  <Notes>19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32" baseType="lpstr">
      <vt:lpstr>ＭＳ Ｐゴシック</vt:lpstr>
      <vt:lpstr>Arial</vt:lpstr>
      <vt:lpstr>Times New Roman</vt:lpstr>
      <vt:lpstr>Verdana</vt:lpstr>
      <vt:lpstr>Wingdings</vt:lpstr>
      <vt:lpstr>DFG Vorlage 2007</vt:lpstr>
      <vt:lpstr>Aktuelles zur DFG-Förderung</vt:lpstr>
      <vt:lpstr>Good News!</vt:lpstr>
      <vt:lpstr>More News!</vt:lpstr>
      <vt:lpstr>No News...</vt:lpstr>
      <vt:lpstr>Aus der internen Diskussion...</vt:lpstr>
      <vt:lpstr>Beispiele</vt:lpstr>
      <vt:lpstr>Verteilung auf die Förderprogramme (2014) Jahresbezogene Bewilligungen für laufende Projekte (in Mio. € und %)</vt:lpstr>
      <vt:lpstr>Projektförderung durch die DFG</vt:lpstr>
      <vt:lpstr>Steckbrief Sachbeihilfe (SBH)</vt:lpstr>
      <vt:lpstr>Durchschnittliche Bearbeitungsdauer bei Anträgen* </vt:lpstr>
      <vt:lpstr>Steckbrief Sonderforschungsbereiche (SFB / TRR)</vt:lpstr>
      <vt:lpstr>Steckbrief Sonderforschungsbereiche (SFB / TRR)</vt:lpstr>
      <vt:lpstr>Obergrenzen für externe und außeruniversitäre Beteiligung</vt:lpstr>
      <vt:lpstr>Steckbrief Forschergruppen (FOR)</vt:lpstr>
      <vt:lpstr>Steckbrief Schwerpunktprogramme (SPP)</vt:lpstr>
      <vt:lpstr>Zahlen...</vt:lpstr>
      <vt:lpstr>Bewilligte Mittel nach Disziplin 2014 Jahresbezogene Bewilligungssumme für laufende Projekte, in Mio. €</vt:lpstr>
      <vt:lpstr>Bewilligte Mittel nach Disziplin (2011 bis 2014) Einzel- und koordinierte Förderung inkl. Programmpauschale, in Mio. €</vt:lpstr>
      <vt:lpstr>Verteilung der bewilligten Mittel auf die Physik-Fachkollegien</vt:lpstr>
      <vt:lpstr>Verteilung der Mittel nach Programm und Disziplin</vt:lpstr>
      <vt:lpstr>Förderquoten in der Einzelförderung (FK 309) Anzahl der entschiedenen und bewilligten Anträge, Förderquoten</vt:lpstr>
      <vt:lpstr>Bewilligungsvolumen je Förderprogramm (FK 309) Entwicklung der jahresbezogenen Bewilligungssummen nach Programmgruppen  (in Mio. € - ohne Programmpauschalen) </vt:lpstr>
      <vt:lpstr>Die DFG-Geschäftsstelle</vt:lpstr>
      <vt:lpstr>Die DFG-Geschäftsstelle</vt:lpstr>
      <vt:lpstr>PowerPoint-Präsentation</vt:lpstr>
      <vt:lpstr>Bewilligungsquoten in der Einzelförderung (Fachkollegium) Entwicklung der Antrags- und Bewilligungssummen sowie der Bewilligungsquoten in der Einzelförderung (in Mio. € - ohne Programmpauschalen) </vt:lpstr>
    </vt:vector>
  </TitlesOfParts>
  <Company>DFG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Mathematics Funding at German Research Foundation (DFG)</dc:title>
  <dc:creator>balleier</dc:creator>
  <dc:description>www.dfg.de</dc:description>
  <cp:lastModifiedBy>balleier</cp:lastModifiedBy>
  <cp:revision>102</cp:revision>
  <cp:lastPrinted>2014-11-21T16:40:49Z</cp:lastPrinted>
  <dcterms:created xsi:type="dcterms:W3CDTF">2014-11-17T13:44:05Z</dcterms:created>
  <dcterms:modified xsi:type="dcterms:W3CDTF">2015-12-04T15:44:45Z</dcterms:modified>
</cp:coreProperties>
</file>