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293" r:id="rId2"/>
    <p:sldId id="359" r:id="rId3"/>
    <p:sldId id="305" r:id="rId4"/>
    <p:sldId id="306" r:id="rId5"/>
    <p:sldId id="308" r:id="rId6"/>
    <p:sldId id="340" r:id="rId7"/>
    <p:sldId id="325" r:id="rId8"/>
    <p:sldId id="310" r:id="rId9"/>
    <p:sldId id="315" r:id="rId10"/>
    <p:sldId id="318" r:id="rId11"/>
    <p:sldId id="317" r:id="rId12"/>
    <p:sldId id="351" r:id="rId13"/>
    <p:sldId id="352" r:id="rId14"/>
    <p:sldId id="341" r:id="rId15"/>
    <p:sldId id="342" r:id="rId16"/>
    <p:sldId id="346" r:id="rId17"/>
    <p:sldId id="360" r:id="rId18"/>
    <p:sldId id="333" r:id="rId19"/>
    <p:sldId id="357" r:id="rId20"/>
    <p:sldId id="347" r:id="rId21"/>
    <p:sldId id="348" r:id="rId22"/>
    <p:sldId id="349" r:id="rId23"/>
    <p:sldId id="350" r:id="rId24"/>
    <p:sldId id="343" r:id="rId25"/>
    <p:sldId id="355" r:id="rId26"/>
    <p:sldId id="354" r:id="rId27"/>
    <p:sldId id="356" r:id="rId28"/>
    <p:sldId id="320" r:id="rId29"/>
    <p:sldId id="321" r:id="rId30"/>
    <p:sldId id="345" r:id="rId31"/>
    <p:sldId id="353" r:id="rId32"/>
    <p:sldId id="358" r:id="rId33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C5ECED"/>
    <a:srgbClr val="FF0000"/>
    <a:srgbClr val="FF33CC"/>
    <a:srgbClr val="FF00FF"/>
    <a:srgbClr val="9933FF"/>
    <a:srgbClr val="0099FF"/>
    <a:srgbClr val="6666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9089" autoAdjust="0"/>
  </p:normalViewPr>
  <p:slideViewPr>
    <p:cSldViewPr>
      <p:cViewPr>
        <p:scale>
          <a:sx n="75" d="100"/>
          <a:sy n="75" d="100"/>
        </p:scale>
        <p:origin x="-394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D9D1718-76BD-462F-BDB9-278CA9AF58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4303DFC-812C-4B89-8EE9-0BCA41A8B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CA6D7-CEF2-45C1-8EB1-8809F8E8C8F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BEAC-E2AC-4E58-AF5F-8E0163F1798F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7398E-0D49-43D9-A414-1077EE0CE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C3715-C9B4-46D9-AA1F-0311588C8E99}" type="slidenum">
              <a:rPr lang="en-US" altLang="zh-CN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D5873-D010-45CD-A7D6-803F529F54D4}" type="slidenum">
              <a:rPr lang="en-US" altLang="zh-CN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7398E-0D49-43D9-A414-1077EE0CE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87B24520-45EF-4FE8-AA20-8F299371E3FB}" type="slidenum">
              <a:rPr lang="en-US" altLang="zh-CN" sz="1300"/>
              <a:pPr algn="r"/>
              <a:t>3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7398E-0D49-43D9-A414-1077EE0CE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48D1FD43-CE86-4D89-B250-7A15078B4CD2}" type="slidenum">
              <a:rPr lang="en-US" altLang="zh-CN" sz="1300"/>
              <a:pPr algn="r"/>
              <a:t>32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E7586-1DCA-4B36-94BD-DCA8D88D90FC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C644397-6BE5-4221-9F10-BF508130F4DC}" type="slidenum">
              <a:rPr lang="en-US" altLang="zh-CN" sz="1300"/>
              <a:pPr algn="r"/>
              <a:t>5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E3049-8A46-4952-B20B-364C08DE70C3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E0B6E-E892-42FA-82DD-55180E81F0DC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EA7A-0E37-4BC9-9A02-589994BA675E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Line 25"/>
          <p:cNvSpPr>
            <a:spLocks noChangeShapeType="1"/>
          </p:cNvSpPr>
          <p:nvPr userDrawn="1"/>
        </p:nvSpPr>
        <p:spPr bwMode="auto">
          <a:xfrm>
            <a:off x="1055688" y="836613"/>
            <a:ext cx="7620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 userDrawn="1"/>
        </p:nvSpPr>
        <p:spPr bwMode="auto">
          <a:xfrm>
            <a:off x="8458200" y="6496050"/>
            <a:ext cx="574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fld id="{62FDC060-41D7-48B4-882B-B013999B69F9}" type="slidenum">
              <a:rPr lang="en-US" altLang="zh-CN" sz="1500" b="1"/>
              <a:pPr algn="l">
                <a:defRPr/>
              </a:pPr>
              <a:t>‹#›</a:t>
            </a:fld>
            <a:endParaRPr lang="en-US" altLang="zh-CN" sz="1500" b="1"/>
          </a:p>
        </p:txBody>
      </p:sp>
      <p:sp>
        <p:nvSpPr>
          <p:cNvPr id="10274" name="Line 34"/>
          <p:cNvSpPr>
            <a:spLocks noChangeShapeType="1"/>
          </p:cNvSpPr>
          <p:nvPr userDrawn="1"/>
        </p:nvSpPr>
        <p:spPr bwMode="auto">
          <a:xfrm>
            <a:off x="230188" y="6453188"/>
            <a:ext cx="8553450" cy="2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9" name="Picture 5" descr="StarIcon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4925" y="125413"/>
            <a:ext cx="99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56.jpe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ppt_BG_Title_BNL_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428728" y="1714488"/>
            <a:ext cx="6119813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Zhangbu Xu </a:t>
            </a:r>
            <a:br>
              <a:rPr lang="en-US" altLang="zh-CN" sz="2800" dirty="0" smtClean="0"/>
            </a:br>
            <a:endParaRPr lang="en-US" altLang="zh-CN" sz="2800" baseline="30000" dirty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579438" y="1725613"/>
            <a:ext cx="7893050" cy="0"/>
          </a:xfrm>
          <a:prstGeom prst="line">
            <a:avLst/>
          </a:prstGeom>
          <a:noFill/>
          <a:ln w="444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28662" y="2643182"/>
            <a:ext cx="5786473" cy="4041332"/>
            <a:chOff x="785791" y="2643720"/>
            <a:chExt cx="5786473" cy="4041332"/>
          </a:xfrm>
        </p:grpSpPr>
        <p:grpSp>
          <p:nvGrpSpPr>
            <p:cNvPr id="1034" name="Group 28"/>
            <p:cNvGrpSpPr>
              <a:grpSpLocks/>
            </p:cNvGrpSpPr>
            <p:nvPr/>
          </p:nvGrpSpPr>
          <p:grpSpPr bwMode="auto">
            <a:xfrm>
              <a:off x="785791" y="2643720"/>
              <a:ext cx="5786473" cy="4041332"/>
              <a:chOff x="526" y="1805"/>
              <a:chExt cx="3960" cy="2109"/>
            </a:xfrm>
          </p:grpSpPr>
          <p:sp>
            <p:nvSpPr>
              <p:cNvPr id="1036" name="AutoShape 13"/>
              <p:cNvSpPr>
                <a:spLocks noChangeArrowheads="1"/>
              </p:cNvSpPr>
              <p:nvPr/>
            </p:nvSpPr>
            <p:spPr bwMode="auto">
              <a:xfrm>
                <a:off x="526" y="1805"/>
                <a:ext cx="3862" cy="20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8488C4">
                      <a:alpha val="0"/>
                    </a:srgb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/>
              </a:p>
            </p:txBody>
          </p:sp>
          <p:sp>
            <p:nvSpPr>
              <p:cNvPr id="1035" name="Text Box 12"/>
              <p:cNvSpPr txBox="1">
                <a:spLocks noChangeArrowheads="1"/>
              </p:cNvSpPr>
              <p:nvPr/>
            </p:nvSpPr>
            <p:spPr bwMode="auto">
              <a:xfrm>
                <a:off x="706" y="1842"/>
                <a:ext cx="3780" cy="2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/>
                  <a:t> Introduction</a:t>
                </a:r>
                <a:r>
                  <a:rPr lang="en-US" altLang="zh-CN" sz="2400" baseline="30000" dirty="0"/>
                  <a:t> </a:t>
                </a:r>
                <a:r>
                  <a:rPr lang="en-US" altLang="zh-CN" sz="2400" dirty="0"/>
                  <a:t>&amp; Motivation</a:t>
                </a:r>
              </a:p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Evidence of first </a:t>
                </a:r>
                <a:r>
                  <a:rPr lang="en-US" altLang="zh-CN" sz="2400" dirty="0" err="1" smtClean="0">
                    <a:solidFill>
                      <a:srgbClr val="FF0000"/>
                    </a:solidFill>
                  </a:rPr>
                  <a:t>antihypernucleus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/>
                  <a:t>      and        </a:t>
                </a:r>
                <a:r>
                  <a:rPr lang="en-US" altLang="zh-CN" sz="2000" dirty="0" smtClean="0"/>
                  <a:t> signal (for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discovery</a:t>
                </a:r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 smtClean="0"/>
                  <a:t>Mass and Lifetime measurements</a:t>
                </a:r>
              </a:p>
              <a:p>
                <a:pPr marL="285750" indent="-285750" algn="l">
                  <a:spcBef>
                    <a:spcPct val="50000"/>
                  </a:spcBef>
                </a:pPr>
                <a:r>
                  <a:rPr lang="en-US" altLang="zh-CN" sz="2400" dirty="0" smtClean="0"/>
                  <a:t>    What can we do with the discovery?</a:t>
                </a: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 smtClean="0"/>
                  <a:t>Yields as a measure of correlation</a:t>
                </a: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 smtClean="0"/>
                  <a:t>A case for RHIC energy scan </a:t>
                </a:r>
                <a:endParaRPr lang="en-US" altLang="zh-CN" sz="2000" dirty="0"/>
              </a:p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Outlook</a:t>
                </a:r>
                <a:r>
                  <a:rPr lang="en-US" altLang="zh-CN" sz="2400" dirty="0" smtClean="0"/>
                  <a:t> and Summary</a:t>
                </a:r>
                <a:endParaRPr lang="en-US" altLang="zh-CN" sz="2400" dirty="0"/>
              </a:p>
            </p:txBody>
          </p:sp>
        </p:grpSp>
        <p:graphicFrame>
          <p:nvGraphicFramePr>
            <p:cNvPr id="1026" name="Object 37"/>
            <p:cNvGraphicFramePr>
              <a:graphicFrameLocks noChangeAspect="1"/>
            </p:cNvGraphicFramePr>
            <p:nvPr/>
          </p:nvGraphicFramePr>
          <p:xfrm>
            <a:off x="2786050" y="3786190"/>
            <a:ext cx="428625" cy="490555"/>
          </p:xfrm>
          <a:graphic>
            <a:graphicData uri="http://schemas.openxmlformats.org/presentationml/2006/ole">
              <p:oleObj spid="_x0000_s1026" name="公式" r:id="rId5" imgW="253800" imgH="241200" progId="Equation.3">
                <p:embed/>
              </p:oleObj>
            </a:graphicData>
          </a:graphic>
        </p:graphicFrame>
        <p:graphicFrame>
          <p:nvGraphicFramePr>
            <p:cNvPr id="1027" name="Object 38"/>
            <p:cNvGraphicFramePr>
              <a:graphicFrameLocks noChangeAspect="1"/>
            </p:cNvGraphicFramePr>
            <p:nvPr/>
          </p:nvGraphicFramePr>
          <p:xfrm>
            <a:off x="1785916" y="3785794"/>
            <a:ext cx="374650" cy="459896"/>
          </p:xfrm>
          <a:graphic>
            <a:graphicData uri="http://schemas.openxmlformats.org/presentationml/2006/ole">
              <p:oleObj spid="_x0000_s1027" name="公式" r:id="rId6" imgW="253800" imgH="228600" progId="Equation.3">
                <p:embed/>
              </p:oleObj>
            </a:graphicData>
          </a:graphic>
        </p:graphicFrame>
        <p:sp>
          <p:nvSpPr>
            <p:cNvPr id="16" name="Oval 15"/>
            <p:cNvSpPr/>
            <p:nvPr/>
          </p:nvSpPr>
          <p:spPr bwMode="auto">
            <a:xfrm>
              <a:off x="1142976" y="4857760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1472" y="571480"/>
            <a:ext cx="805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Antimatter with Heavy-Ion Beam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350043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 t="60227" r="10294"/>
          <a:stretch>
            <a:fillRect/>
          </a:stretch>
        </p:blipFill>
        <p:spPr bwMode="auto">
          <a:xfrm>
            <a:off x="642910" y="928670"/>
            <a:ext cx="7143800" cy="40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50988" y="92075"/>
            <a:ext cx="6021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Comparison to world data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857356" y="5000636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Lifetime related to binding energy </a:t>
            </a: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Theory </a:t>
            </a:r>
            <a:r>
              <a:rPr lang="en-US" altLang="zh-CN" dirty="0"/>
              <a:t>input: the </a:t>
            </a:r>
            <a:r>
              <a:rPr lang="en-US" altLang="zh-CN" dirty="0">
                <a:latin typeface="Symbol" pitchFamily="18" charset="2"/>
              </a:rPr>
              <a:t>L</a:t>
            </a:r>
            <a:r>
              <a:rPr lang="en-US" altLang="zh-CN" dirty="0"/>
              <a:t> is lightly bound in the </a:t>
            </a:r>
            <a:r>
              <a:rPr lang="en-US" altLang="zh-CN" dirty="0" err="1" smtClean="0"/>
              <a:t>hypertriton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214414" y="5643578"/>
            <a:ext cx="626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 dirty="0"/>
              <a:t>[1] R. H. </a:t>
            </a:r>
            <a:r>
              <a:rPr lang="en-US" altLang="zh-CN" sz="1200" dirty="0" err="1"/>
              <a:t>Dalitz</a:t>
            </a:r>
            <a:r>
              <a:rPr lang="en-US" altLang="zh-CN" sz="1200" dirty="0"/>
              <a:t>, </a:t>
            </a:r>
            <a:r>
              <a:rPr lang="en-US" altLang="zh-CN" sz="1200" i="1" dirty="0"/>
              <a:t>Nuclear Interactions of the Hyperons </a:t>
            </a:r>
            <a:r>
              <a:rPr lang="en-US" altLang="zh-CN" sz="1200" dirty="0"/>
              <a:t>(Oxford Uni. Press, London, 1965).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FF0000"/>
                </a:solidFill>
              </a:rPr>
              <a:t>[2] R.H. </a:t>
            </a:r>
            <a:r>
              <a:rPr lang="en-US" altLang="zh-CN" sz="1200" dirty="0" err="1">
                <a:solidFill>
                  <a:srgbClr val="FF0000"/>
                </a:solidFill>
              </a:rPr>
              <a:t>Dalitz</a:t>
            </a:r>
            <a:r>
              <a:rPr lang="en-US" altLang="zh-CN" sz="1200" dirty="0">
                <a:solidFill>
                  <a:srgbClr val="FF0000"/>
                </a:solidFill>
              </a:rPr>
              <a:t> and G. </a:t>
            </a:r>
            <a:r>
              <a:rPr lang="en-US" altLang="zh-CN" sz="1200" dirty="0" err="1">
                <a:solidFill>
                  <a:srgbClr val="FF0000"/>
                </a:solidFill>
              </a:rPr>
              <a:t>Rajasekharan</a:t>
            </a:r>
            <a:r>
              <a:rPr lang="en-US" altLang="zh-CN" sz="1200" dirty="0">
                <a:solidFill>
                  <a:srgbClr val="FF0000"/>
                </a:solidFill>
              </a:rPr>
              <a:t>, </a:t>
            </a:r>
            <a:r>
              <a:rPr lang="en-US" altLang="zh-CN" sz="1200" u="sng" dirty="0">
                <a:solidFill>
                  <a:srgbClr val="FF0000"/>
                </a:solidFill>
              </a:rPr>
              <a:t>Phys. Letts. 1, 58 (1962)</a:t>
            </a:r>
            <a:r>
              <a:rPr lang="en-US" altLang="zh-CN" sz="1200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</a:rPr>
              <a:t>[3] H. </a:t>
            </a:r>
            <a:r>
              <a:rPr lang="en-US" altLang="zh-CN" sz="1200" dirty="0" err="1">
                <a:solidFill>
                  <a:srgbClr val="0000CC"/>
                </a:solidFill>
              </a:rPr>
              <a:t>Kamada</a:t>
            </a:r>
            <a:r>
              <a:rPr lang="en-US" altLang="zh-CN" sz="1200" dirty="0">
                <a:solidFill>
                  <a:srgbClr val="0000CC"/>
                </a:solidFill>
              </a:rPr>
              <a:t>, W. </a:t>
            </a:r>
            <a:r>
              <a:rPr lang="en-US" altLang="zh-CN" sz="1200" dirty="0" err="1">
                <a:solidFill>
                  <a:srgbClr val="0000CC"/>
                </a:solidFill>
              </a:rPr>
              <a:t>Glockle</a:t>
            </a:r>
            <a:r>
              <a:rPr lang="en-US" altLang="zh-CN" sz="1200" dirty="0">
                <a:solidFill>
                  <a:srgbClr val="0000CC"/>
                </a:solidFill>
              </a:rPr>
              <a:t> at al., </a:t>
            </a:r>
            <a:r>
              <a:rPr lang="en-US" altLang="zh-CN" sz="1200" u="sng" dirty="0">
                <a:solidFill>
                  <a:srgbClr val="0000CC"/>
                </a:solidFill>
              </a:rPr>
              <a:t>Phys. Rev. C 57, 1595(1998).</a:t>
            </a:r>
            <a:endParaRPr lang="en-US" altLang="zh-CN" sz="1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6013" y="115888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Measured invariant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yields </a:t>
            </a:r>
            <a:r>
              <a:rPr lang="en-US" altLang="zh-CN" sz="3200" b="1" dirty="0">
                <a:solidFill>
                  <a:srgbClr val="FF0000"/>
                </a:solidFill>
              </a:rPr>
              <a:t>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ratios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218" name="Object 16"/>
          <p:cNvGraphicFramePr>
            <a:graphicFrameLocks noGrp="1" noChangeAspect="1"/>
          </p:cNvGraphicFramePr>
          <p:nvPr>
            <p:ph/>
          </p:nvPr>
        </p:nvGraphicFramePr>
        <p:xfrm>
          <a:off x="4286248" y="4786322"/>
          <a:ext cx="4241800" cy="1082675"/>
        </p:xfrm>
        <a:graphic>
          <a:graphicData uri="http://schemas.openxmlformats.org/presentationml/2006/ole">
            <p:oleObj spid="_x0000_s9218" name="公式" r:id="rId4" imgW="1892160" imgH="482400" progId="Equation.3">
              <p:embed/>
            </p:oleObj>
          </a:graphicData>
        </a:graphic>
      </p:graphicFrame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4143372" y="4214818"/>
            <a:ext cx="39608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0000CC"/>
                </a:solidFill>
              </a:rPr>
              <a:t>In a coalescence picture:</a:t>
            </a:r>
          </a:p>
          <a:p>
            <a:pPr algn="l">
              <a:spcBef>
                <a:spcPct val="50000"/>
              </a:spcBef>
            </a:pPr>
            <a:endParaRPr lang="en-US" altLang="zh-CN" sz="2000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</a:rPr>
              <a:t>    </a:t>
            </a:r>
            <a:r>
              <a:rPr lang="en-US" altLang="zh-CN" sz="2000" dirty="0">
                <a:solidFill>
                  <a:srgbClr val="0000CC"/>
                </a:solidFill>
              </a:rPr>
              <a:t>0.45 ~ (0.77)</a:t>
            </a:r>
            <a:r>
              <a:rPr lang="en-US" altLang="zh-CN" sz="2000" baseline="30000" dirty="0">
                <a:solidFill>
                  <a:srgbClr val="0000CC"/>
                </a:solidFill>
              </a:rPr>
              <a:t>3</a:t>
            </a:r>
          </a:p>
        </p:txBody>
      </p:sp>
      <p:grpSp>
        <p:nvGrpSpPr>
          <p:cNvPr id="9222" name="Group 21"/>
          <p:cNvGrpSpPr>
            <a:grpSpLocks/>
          </p:cNvGrpSpPr>
          <p:nvPr/>
        </p:nvGrpSpPr>
        <p:grpSpPr bwMode="auto">
          <a:xfrm>
            <a:off x="198438" y="1125538"/>
            <a:ext cx="3797300" cy="4824412"/>
            <a:chOff x="125" y="709"/>
            <a:chExt cx="2392" cy="3039"/>
          </a:xfrm>
        </p:grpSpPr>
        <p:pic>
          <p:nvPicPr>
            <p:cNvPr id="9223" name="Picture 12" descr="spectra_hypertriton_helium3_whyperTFDtoHe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" y="709"/>
              <a:ext cx="2392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20"/>
            <p:cNvSpPr>
              <a:spLocks noChangeArrowheads="1"/>
            </p:cNvSpPr>
            <p:nvPr/>
          </p:nvSpPr>
          <p:spPr bwMode="auto">
            <a:xfrm>
              <a:off x="892" y="959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STAR Preliminary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 descr="Fig4_ratio_data_tabl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1000107"/>
            <a:ext cx="4692020" cy="27864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15272" cy="65403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Matter and antimatter are not created equal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C:\Documents and Settings\xzb\My Documents\dbar_pbar\na52_nucleus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00694" y="3643314"/>
            <a:ext cx="2714644" cy="2815811"/>
          </a:xfrm>
          <a:noFill/>
          <a:ln/>
        </p:spPr>
      </p:pic>
      <p:pic>
        <p:nvPicPr>
          <p:cNvPr id="9" name="Picture 7" descr="C:\Documents and Settings\xzb\My Documents\dbar_pbar\star_nucleu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071810"/>
            <a:ext cx="3198455" cy="33176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492919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5429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</a:t>
            </a:r>
            <a:endParaRPr lang="en-US" dirty="0"/>
          </a:p>
        </p:txBody>
      </p:sp>
      <p:graphicFrame>
        <p:nvGraphicFramePr>
          <p:cNvPr id="64513" name="Object 16"/>
          <p:cNvGraphicFramePr>
            <a:graphicFrameLocks noGrp="1" noChangeAspect="1"/>
          </p:cNvGraphicFramePr>
          <p:nvPr/>
        </p:nvGraphicFramePr>
        <p:xfrm>
          <a:off x="1428728" y="1357298"/>
          <a:ext cx="2711450" cy="1443037"/>
        </p:xfrm>
        <a:graphic>
          <a:graphicData uri="http://schemas.openxmlformats.org/presentationml/2006/ole">
            <p:oleObj spid="_x0000_s100354" name="Equation" r:id="rId6" imgW="1384200" imgH="7365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282" y="6072206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Nucl</a:t>
            </a:r>
            <a:r>
              <a:rPr lang="en-US" sz="1600" dirty="0" smtClean="0"/>
              <a:t>-ex/0610035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928670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we are getting there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Content Placeholder 16" descr="E864_nucleus_A.pn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rcRect t="34545" r="14118"/>
          <a:stretch>
            <a:fillRect/>
          </a:stretch>
        </p:blipFill>
        <p:spPr>
          <a:xfrm>
            <a:off x="5572132" y="928670"/>
            <a:ext cx="2679909" cy="2643206"/>
          </a:xfrm>
        </p:spPr>
      </p:pic>
      <p:sp>
        <p:nvSpPr>
          <p:cNvPr id="11" name="TextBox 10"/>
          <p:cNvSpPr txBox="1"/>
          <p:nvPr/>
        </p:nvSpPr>
        <p:spPr>
          <a:xfrm>
            <a:off x="6429388" y="264318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5572140"/>
            <a:ext cx="124264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STAR PRL 87(2003)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5715016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NA52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14287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AGS,Cosmic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786050" y="92867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物质和反物质造而不平等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3866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Flavors (</a:t>
            </a:r>
            <a:r>
              <a:rPr lang="en-US" sz="3600" b="1" dirty="0" err="1" smtClean="0">
                <a:solidFill>
                  <a:srgbClr val="FF0000"/>
                </a:solidFill>
              </a:rPr>
              <a:t>u,d</a:t>
            </a:r>
            <a:r>
              <a:rPr lang="en-US" sz="3600" b="1" dirty="0" smtClean="0">
                <a:solidFill>
                  <a:srgbClr val="FF0000"/>
                </a:solidFill>
              </a:rPr>
              <a:t>, s) are not created equal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except in possible QGP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chemistry_fit_whitepaper_Fig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714487"/>
            <a:ext cx="6286544" cy="4295805"/>
          </a:xfrm>
        </p:spPr>
      </p:pic>
      <p:sp>
        <p:nvSpPr>
          <p:cNvPr id="9" name="Rectangle 8"/>
          <p:cNvSpPr/>
          <p:nvPr/>
        </p:nvSpPr>
        <p:spPr>
          <a:xfrm>
            <a:off x="285720" y="1285860"/>
            <a:ext cx="4451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Rafelski</a:t>
            </a:r>
            <a:r>
              <a:rPr lang="en-US" sz="1400" dirty="0" smtClean="0"/>
              <a:t> and B. Muller, Phys.Rev.Lett.48:1066,1982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786454"/>
            <a:ext cx="245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whitepaper, NPA757(2005)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Thermal production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428736"/>
            <a:ext cx="829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5720" y="5286388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Andronic</a:t>
            </a:r>
            <a:r>
              <a:rPr lang="en-US" sz="1400" dirty="0" smtClean="0"/>
              <a:t>, P. Braun-</a:t>
            </a:r>
            <a:r>
              <a:rPr lang="en-US" sz="1400" dirty="0" err="1" smtClean="0"/>
              <a:t>Munzinger</a:t>
            </a:r>
            <a:r>
              <a:rPr lang="en-US" sz="1400" dirty="0" smtClean="0"/>
              <a:t>, J. </a:t>
            </a:r>
            <a:r>
              <a:rPr lang="en-US" sz="1400" dirty="0" err="1" smtClean="0"/>
              <a:t>Stachel</a:t>
            </a:r>
            <a:r>
              <a:rPr lang="en-US" sz="1400" dirty="0" smtClean="0"/>
              <a:t>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A 772 (2006) 167.</a:t>
            </a:r>
          </a:p>
          <a:p>
            <a:r>
              <a:rPr lang="de-DE" sz="1400" dirty="0" smtClean="0"/>
              <a:t>P. Braun-Munzinger, J. Stachel, J. Phys. G 21 (1995) L17</a:t>
            </a:r>
          </a:p>
          <a:p>
            <a:r>
              <a:rPr lang="de-DE" sz="1400" dirty="0" smtClean="0"/>
              <a:t>A. Andronic: SQM09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13714" t="21714" r="12857" b="4571"/>
          <a:stretch>
            <a:fillRect/>
          </a:stretch>
        </p:blipFill>
        <p:spPr bwMode="auto">
          <a:xfrm>
            <a:off x="3357554" y="2143116"/>
            <a:ext cx="5569621" cy="4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Strangeness Fluctuation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34886" y="1000108"/>
            <a:ext cx="5709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5857892"/>
            <a:ext cx="6572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Jan </a:t>
            </a:r>
            <a:r>
              <a:rPr lang="en-US" sz="1100" dirty="0" err="1" smtClean="0"/>
              <a:t>Steinheimer</a:t>
            </a:r>
            <a:r>
              <a:rPr lang="en-US" sz="1100" dirty="0" smtClean="0"/>
              <a:t> , Horst </a:t>
            </a:r>
            <a:r>
              <a:rPr lang="en-US" sz="1100" dirty="0" err="1" smtClean="0"/>
              <a:t>Stoecker</a:t>
            </a:r>
            <a:r>
              <a:rPr lang="en-US" sz="1100" dirty="0" smtClean="0"/>
              <a:t>, Ingo </a:t>
            </a:r>
            <a:r>
              <a:rPr lang="en-US" sz="1100" dirty="0" err="1" smtClean="0"/>
              <a:t>Augustin</a:t>
            </a:r>
            <a:r>
              <a:rPr lang="en-US" sz="1100" dirty="0" smtClean="0"/>
              <a:t>, Anton </a:t>
            </a:r>
            <a:r>
              <a:rPr lang="en-US" sz="1100" dirty="0" err="1" smtClean="0"/>
              <a:t>Andronic</a:t>
            </a:r>
            <a:r>
              <a:rPr lang="en-US" sz="1100" dirty="0" smtClean="0"/>
              <a:t>, Takehiko </a:t>
            </a:r>
            <a:r>
              <a:rPr lang="en-US" sz="1100" dirty="0" err="1" smtClean="0"/>
              <a:t>Saito,Peter</a:t>
            </a:r>
            <a:r>
              <a:rPr lang="en-US" sz="1100" dirty="0" smtClean="0"/>
              <a:t> </a:t>
            </a:r>
            <a:r>
              <a:rPr lang="en-US" sz="1100" dirty="0" err="1" smtClean="0"/>
              <a:t>Senger</a:t>
            </a:r>
            <a:r>
              <a:rPr lang="en-US" sz="1100" dirty="0" smtClean="0"/>
              <a:t>, Progress in Particle and Nuclear Physics 62 (2009) 313317</a:t>
            </a:r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Steinheimer</a:t>
            </a:r>
            <a:r>
              <a:rPr lang="en-US" sz="1100" dirty="0" smtClean="0"/>
              <a:t>: SQM09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214950"/>
            <a:ext cx="7306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UrQMD</a:t>
            </a:r>
            <a:r>
              <a:rPr lang="en-US" sz="1200" b="1" dirty="0" smtClean="0"/>
              <a:t> E-by-E Distribution of the strangeness to baryon fraction in the transverse plane (z=0 fm).</a:t>
            </a:r>
            <a:endParaRPr lang="en-US" sz="1200" b="1" dirty="0"/>
          </a:p>
        </p:txBody>
      </p:sp>
      <p:pic>
        <p:nvPicPr>
          <p:cNvPr id="7" name="Picture 9" descr="Z:\XZB\THESIS\QGP_H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428736"/>
            <a:ext cx="3421370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543824" cy="72547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Yields as a measure of correlation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2286" t="10286" r="6857" b="4571"/>
          <a:stretch>
            <a:fillRect/>
          </a:stretch>
        </p:blipFill>
        <p:spPr bwMode="auto">
          <a:xfrm>
            <a:off x="0" y="1000108"/>
            <a:ext cx="5466656" cy="49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3071810"/>
            <a:ext cx="293702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A=2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Baryon </a:t>
            </a:r>
            <a:r>
              <a:rPr lang="en-US" dirty="0" smtClean="0">
                <a:solidFill>
                  <a:srgbClr val="FF0000"/>
                </a:solidFill>
              </a:rPr>
              <a:t>density &lt;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5572140"/>
            <a:ext cx="239841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A=3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&lt;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&gt;;</a:t>
            </a:r>
            <a:r>
              <a:rPr lang="en-US" dirty="0" smtClean="0">
                <a:solidFill>
                  <a:srgbClr val="FF0000"/>
                </a:solidFill>
              </a:rPr>
              <a:t> &lt;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L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963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54800" t="13000" r="4000" b="20000"/>
          <a:stretch>
            <a:fillRect/>
          </a:stretch>
        </p:blipFill>
        <p:spPr bwMode="auto">
          <a:xfrm>
            <a:off x="5429256" y="874311"/>
            <a:ext cx="3714744" cy="241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29322" y="3357562"/>
            <a:ext cx="29177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S. Haussler, H. </a:t>
            </a:r>
            <a:r>
              <a:rPr lang="en-US" sz="1050" dirty="0" err="1" smtClean="0"/>
              <a:t>Stoecker</a:t>
            </a:r>
            <a:r>
              <a:rPr lang="en-US" sz="1050" dirty="0" smtClean="0"/>
              <a:t>, M. </a:t>
            </a:r>
            <a:r>
              <a:rPr lang="en-US" sz="1050" dirty="0" err="1" smtClean="0"/>
              <a:t>Bleicher</a:t>
            </a:r>
            <a:r>
              <a:rPr lang="en-US" sz="1050" dirty="0" smtClean="0"/>
              <a:t>, PRC73</a:t>
            </a:r>
            <a:endParaRPr lang="en-US" sz="105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 l="55200" t="26000" r="6800" b="13000"/>
          <a:stretch>
            <a:fillRect/>
          </a:stretch>
        </p:blipFill>
        <p:spPr bwMode="auto">
          <a:xfrm>
            <a:off x="5454394" y="3571876"/>
            <a:ext cx="3689606" cy="23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29520" y="3786190"/>
            <a:ext cx="80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</a:rPr>
              <a:t>UrQMD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2285992"/>
            <a:ext cx="80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</a:rPr>
              <a:t>UrQMD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2908" y="6000768"/>
            <a:ext cx="9429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Caution</a:t>
            </a:r>
            <a:r>
              <a:rPr lang="en-US" sz="1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measurements related to </a:t>
            </a:r>
            <a:r>
              <a:rPr lang="en-US" sz="1200" b="1" dirty="0" smtClean="0">
                <a:solidFill>
                  <a:srgbClr val="00B050"/>
                </a:solidFill>
              </a:rPr>
              <a:t>local</a:t>
            </a:r>
            <a:r>
              <a:rPr lang="en-US" sz="1200" dirty="0" smtClean="0">
                <a:solidFill>
                  <a:srgbClr val="00B050"/>
                </a:solidFill>
              </a:rPr>
              <a:t> (strangeness baryon)-baryon correlation</a:t>
            </a:r>
            <a:r>
              <a:rPr lang="en-US" sz="1200" dirty="0" smtClean="0"/>
              <a:t>         </a:t>
            </a:r>
            <a:r>
              <a:rPr lang="en-US" sz="1200" dirty="0" smtClean="0">
                <a:solidFill>
                  <a:srgbClr val="FF00FF"/>
                </a:solidFill>
              </a:rPr>
              <a:t>Simulations of (all strangeness)—(all baryon)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8860" y="142852"/>
            <a:ext cx="5214974" cy="71438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He, t,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H)</a:t>
            </a:r>
            <a:r>
              <a:rPr lang="en-US" sz="3600" b="1" dirty="0" smtClean="0">
                <a:solidFill>
                  <a:srgbClr val="FF0000"/>
                </a:solidFill>
                <a:sym typeface="Wingdings" pitchFamily="2" charset="2"/>
              </a:rPr>
              <a:t>(u, d, s)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Fig4_ratio_1panel.gif"/>
          <p:cNvPicPr>
            <a:picLocks noGrp="1" noChangeAspect="1"/>
          </p:cNvPicPr>
          <p:nvPr>
            <p:ph idx="1"/>
          </p:nvPr>
        </p:nvPicPr>
        <p:blipFill>
          <a:blip r:embed="rId3"/>
          <a:srcRect t="6122" r="5769"/>
          <a:stretch>
            <a:fillRect/>
          </a:stretch>
        </p:blipFill>
        <p:spPr>
          <a:xfrm>
            <a:off x="0" y="1000108"/>
            <a:ext cx="4572000" cy="4292042"/>
          </a:xfrm>
        </p:spPr>
      </p:pic>
      <p:sp>
        <p:nvSpPr>
          <p:cNvPr id="9" name="TextBox 8"/>
          <p:cNvSpPr txBox="1"/>
          <p:nvPr/>
        </p:nvSpPr>
        <p:spPr>
          <a:xfrm>
            <a:off x="4536648" y="1714488"/>
            <a:ext cx="460735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A=3, a </a:t>
            </a:r>
            <a:r>
              <a:rPr lang="en-US" dirty="0" smtClean="0">
                <a:solidFill>
                  <a:srgbClr val="00B050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perfect</a:t>
            </a:r>
            <a:r>
              <a:rPr lang="en-US" dirty="0" smtClean="0"/>
              <a:t> system</a:t>
            </a:r>
            <a:br>
              <a:rPr lang="en-US" dirty="0" smtClean="0"/>
            </a:br>
            <a:r>
              <a:rPr lang="en-US" dirty="0" smtClean="0"/>
              <a:t>  9 valence quarks,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baseline="30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He, t, </a:t>
            </a:r>
            <a:r>
              <a:rPr lang="en-US" baseline="30000" dirty="0" smtClean="0">
                <a:solidFill>
                  <a:srgbClr val="0000CC"/>
                </a:solidFill>
              </a:rPr>
              <a:t>3</a:t>
            </a:r>
            <a:r>
              <a:rPr lang="en-US" baseline="-25000" dirty="0" smtClean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0000CC"/>
                </a:solidFill>
              </a:rPr>
              <a:t>H)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(u, d, s)+4u+4d</a:t>
            </a:r>
            <a:endParaRPr lang="en-US" dirty="0" smtClean="0">
              <a:solidFill>
                <a:srgbClr val="0000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Ratio measures </a:t>
            </a:r>
            <a:r>
              <a:rPr lang="en-US" sz="1600" dirty="0" smtClean="0">
                <a:solidFill>
                  <a:srgbClr val="00B050"/>
                </a:solidFill>
              </a:rPr>
              <a:t>Lambda-nucleon</a:t>
            </a:r>
            <a:r>
              <a:rPr lang="en-US" sz="1600" dirty="0" smtClean="0"/>
              <a:t> correlation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RHIC: Lambda-nucleon similar phase space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AGS: systematically lower than RHIC </a:t>
            </a:r>
          </a:p>
          <a:p>
            <a:pPr algn="l">
              <a:buFont typeface="Wingdings"/>
              <a:buChar char="è"/>
            </a:pPr>
            <a:endParaRPr lang="en-US" dirty="0" smtClean="0">
              <a:sym typeface="Wingdings" pitchFamily="2" charset="2"/>
            </a:endParaRPr>
          </a:p>
          <a:p>
            <a:pPr algn="l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Strangeness phase-space equilibrium </a:t>
            </a:r>
          </a:p>
          <a:p>
            <a:pPr algn="l">
              <a:buFont typeface="Wingdings"/>
              <a:buChar char="è"/>
            </a:pPr>
            <a:endParaRPr lang="en-US" dirty="0" smtClean="0">
              <a:sym typeface="Wingdings" pitchFamily="2" charset="2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He/t measures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charge-baryon</a:t>
            </a:r>
            <a:r>
              <a:rPr lang="en-US" dirty="0" smtClean="0">
                <a:sym typeface="Wingdings" pitchFamily="2" charset="2"/>
              </a:rPr>
              <a:t> correlation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000232" y="5429264"/>
            <a:ext cx="939401" cy="842962"/>
            <a:chOff x="2000232" y="5429264"/>
            <a:chExt cx="939401" cy="842962"/>
          </a:xfrm>
        </p:grpSpPr>
        <p:sp>
          <p:nvSpPr>
            <p:cNvPr id="7" name="Oval 6"/>
            <p:cNvSpPr/>
            <p:nvPr/>
          </p:nvSpPr>
          <p:spPr bwMode="auto">
            <a:xfrm>
              <a:off x="2071670" y="5857892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71670" y="5429264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28860" y="5643578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00232" y="5429264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uud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00232" y="5857892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udd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7422" y="564357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ud</a:t>
              </a:r>
              <a:r>
                <a:rPr lang="en-US" b="1" dirty="0" err="1" smtClean="0">
                  <a:solidFill>
                    <a:srgbClr val="0000CC"/>
                  </a:solidFill>
                </a:rPr>
                <a:t>u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000496" y="5500702"/>
            <a:ext cx="939401" cy="842962"/>
            <a:chOff x="2000232" y="5429264"/>
            <a:chExt cx="939401" cy="842962"/>
          </a:xfrm>
        </p:grpSpPr>
        <p:sp>
          <p:nvSpPr>
            <p:cNvPr id="23" name="Oval 22"/>
            <p:cNvSpPr/>
            <p:nvPr/>
          </p:nvSpPr>
          <p:spPr bwMode="auto">
            <a:xfrm>
              <a:off x="2071670" y="5857892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071670" y="5429264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428860" y="5643578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0232" y="5429264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uud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00232" y="5857892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udd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57422" y="564357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ud</a:t>
              </a:r>
              <a:r>
                <a:rPr lang="en-US" b="1" dirty="0" err="1" smtClean="0">
                  <a:solidFill>
                    <a:srgbClr val="0000CC"/>
                  </a:solidFill>
                </a:rPr>
                <a:t>d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 bwMode="auto">
          <a:xfrm>
            <a:off x="6215074" y="5857892"/>
            <a:ext cx="414334" cy="41433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15074" y="5429264"/>
            <a:ext cx="414334" cy="41433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15206" y="5643578"/>
            <a:ext cx="414334" cy="41433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43636" y="5429264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uud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43636" y="5857892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udd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43768" y="5643578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ud</a:t>
            </a:r>
            <a:r>
              <a:rPr lang="en-US" b="1" dirty="0" err="1" smtClean="0">
                <a:solidFill>
                  <a:srgbClr val="0000CC"/>
                </a:solidFill>
              </a:rPr>
              <a:t>s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572264" y="5643578"/>
            <a:ext cx="714380" cy="2143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6572264" y="5929330"/>
            <a:ext cx="714380" cy="1428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1428728" y="5715016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He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714744" y="57150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643570" y="564357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aseline="30000" dirty="0" smtClean="0">
                <a:solidFill>
                  <a:srgbClr val="0000CC"/>
                </a:solidFill>
              </a:rPr>
              <a:t>3</a:t>
            </a:r>
            <a:r>
              <a:rPr lang="en-US" baseline="-25000" dirty="0" smtClean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0000CC"/>
                </a:solidFill>
              </a:rPr>
              <a:t>H</a:t>
            </a:r>
            <a:endParaRPr lang="en-US" dirty="0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929066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4_ratio_cBS_cQB_2pads.gif"/>
          <p:cNvPicPr>
            <a:picLocks noChangeAspect="1"/>
          </p:cNvPicPr>
          <p:nvPr/>
        </p:nvPicPr>
        <p:blipFill>
          <a:blip r:embed="rId4"/>
          <a:srcRect l="1508" t="6122" r="1508"/>
          <a:stretch>
            <a:fillRect/>
          </a:stretch>
        </p:blipFill>
        <p:spPr>
          <a:xfrm>
            <a:off x="0" y="1500174"/>
            <a:ext cx="9006150" cy="43600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571504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            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:  </a:t>
            </a: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Primordial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sz="3600" b="1" dirty="0" smtClean="0">
                <a:solidFill>
                  <a:srgbClr val="FF0000"/>
                </a:solidFill>
              </a:rPr>
              <a:t>-B </a:t>
            </a: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correlation</a:t>
            </a:r>
            <a:endParaRPr 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85789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Caution</a:t>
            </a:r>
            <a:r>
              <a:rPr lang="en-US" sz="1200" dirty="0" smtClean="0"/>
              <a:t>: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measurements related to local (strangeness baryon)-baryon       </a:t>
            </a:r>
            <a:r>
              <a:rPr lang="en-US" sz="1200" dirty="0" smtClean="0">
                <a:solidFill>
                  <a:srgbClr val="FF00FF"/>
                </a:solidFill>
              </a:rPr>
              <a:t>Lattice Simulations of (all strangeness)—(all baryon)</a:t>
            </a:r>
            <a:br>
              <a:rPr lang="en-US" sz="1200" dirty="0" smtClean="0">
                <a:solidFill>
                  <a:srgbClr val="FF00FF"/>
                </a:solidFill>
              </a:rPr>
            </a:br>
            <a:r>
              <a:rPr lang="en-US" sz="1200" dirty="0" smtClean="0">
                <a:solidFill>
                  <a:srgbClr val="FF00FF"/>
                </a:solidFill>
              </a:rPr>
              <a:t>     </a:t>
            </a:r>
            <a:r>
              <a:rPr lang="en-US" sz="1200" dirty="0" smtClean="0">
                <a:solidFill>
                  <a:srgbClr val="00B050"/>
                </a:solidFill>
              </a:rPr>
              <a:t> correlation</a:t>
            </a:r>
            <a:r>
              <a:rPr lang="en-US" sz="1200" dirty="0" smtClean="0">
                <a:solidFill>
                  <a:srgbClr val="FF00FF"/>
                </a:solidFill>
              </a:rPr>
              <a:t>                                                                                 </a:t>
            </a:r>
            <a:r>
              <a:rPr lang="en-US" sz="1200" dirty="0" err="1" smtClean="0">
                <a:solidFill>
                  <a:srgbClr val="FF00FF"/>
                </a:solidFill>
              </a:rPr>
              <a:t>correlation</a:t>
            </a:r>
            <a:r>
              <a:rPr lang="en-US" sz="1200" dirty="0" smtClean="0">
                <a:solidFill>
                  <a:srgbClr val="FF00FF"/>
                </a:solidFill>
              </a:rPr>
              <a:t> at zero chemical potential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4942" y="1785926"/>
            <a:ext cx="2857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100" dirty="0" smtClean="0"/>
              <a:t>A. Majumder and B. Muller,  </a:t>
            </a:r>
            <a:br>
              <a:rPr lang="en-US" sz="1100" dirty="0" smtClean="0"/>
            </a:br>
            <a:r>
              <a:rPr lang="en-US" sz="1100" i="1" dirty="0" smtClean="0"/>
              <a:t>Phys. Rev. C 74 (2006) 054901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aphicFrame>
        <p:nvGraphicFramePr>
          <p:cNvPr id="77827" name="Object 5"/>
          <p:cNvGraphicFramePr>
            <a:graphicFrameLocks noGrp="1" noChangeAspect="1"/>
          </p:cNvGraphicFramePr>
          <p:nvPr/>
        </p:nvGraphicFramePr>
        <p:xfrm>
          <a:off x="1285852" y="142852"/>
          <a:ext cx="1622425" cy="730250"/>
        </p:xfrm>
        <a:graphic>
          <a:graphicData uri="http://schemas.openxmlformats.org/presentationml/2006/ole">
            <p:oleObj spid="_x0000_s77827" name="Equation" r:id="rId5" imgW="507960" imgH="228600" progId="Equation.3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>
          <a:blip r:embed="rId6"/>
          <a:srcRect l="7863" r="5242"/>
          <a:stretch>
            <a:fillRect/>
          </a:stretch>
        </p:blipFill>
        <p:spPr bwMode="auto">
          <a:xfrm>
            <a:off x="4786314" y="1357298"/>
            <a:ext cx="43576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9322" y="4214818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Cheng et al., PRD79(2009)</a:t>
            </a:r>
            <a:endParaRPr lang="en-US" sz="12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142984"/>
            <a:ext cx="2390765" cy="4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:\BES\PhaseDiagram\PhaseDiagram_temp.tif"/>
          <p:cNvPicPr>
            <a:picLocks noGrp="1"/>
          </p:cNvPicPr>
          <p:nvPr>
            <p:ph sz="half" idx="1"/>
          </p:nvPr>
        </p:nvPicPr>
        <p:blipFill>
          <a:blip r:embed="rId3"/>
          <a:srcRect r="16978" b="-12419"/>
          <a:stretch>
            <a:fillRect/>
          </a:stretch>
        </p:blipFill>
        <p:spPr bwMode="auto">
          <a:xfrm>
            <a:off x="0" y="857232"/>
            <a:ext cx="4572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43824" cy="71438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Energy scan to establish the trend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5429264"/>
            <a:ext cx="251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Hypertriton</a:t>
            </a:r>
            <a:r>
              <a:rPr lang="en-US" dirty="0" smtClean="0"/>
              <a:t> only</a:t>
            </a:r>
          </a:p>
          <a:p>
            <a:pPr algn="l"/>
            <a:r>
              <a:rPr lang="en-US" dirty="0" smtClean="0"/>
              <a:t>STAR: DAQ1000+TOF</a:t>
            </a:r>
            <a:endParaRPr lang="en-US" dirty="0"/>
          </a:p>
        </p:txBody>
      </p:sp>
      <p:pic>
        <p:nvPicPr>
          <p:cNvPr id="9" name="Picture 8" descr="S3_withAMP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774" y="857232"/>
            <a:ext cx="4817226" cy="4000528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214282" y="4786322"/>
          <a:ext cx="5572163" cy="1643071"/>
        </p:xfrm>
        <a:graphic>
          <a:graphicData uri="http://schemas.openxmlformats.org/drawingml/2006/table">
            <a:tbl>
              <a:tblPr/>
              <a:tblGrid>
                <a:gridCol w="1543410"/>
                <a:gridCol w="1475318"/>
                <a:gridCol w="1361832"/>
                <a:gridCol w="1191603"/>
              </a:tblGrid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Beam energy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200(30—200)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~17 (10—30)GeV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~5 (5-10) GeV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Minbias events# (5</a:t>
                      </a:r>
                      <a:r>
                        <a:rPr lang="en-US" sz="1200" b="1">
                          <a:latin typeface="Symbo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10—100M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1—10M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Penalty factor 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1448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He invariant yields 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1.6x10</a:t>
                      </a: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2x10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aseline="-25000">
                          <a:latin typeface="Symbo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H/</a:t>
                      </a: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He assumed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7884" y="1285860"/>
            <a:ext cx="28232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Zhang et al., </a:t>
            </a:r>
            <a:r>
              <a:rPr lang="en-US" sz="1200" dirty="0" smtClean="0"/>
              <a:t>arXiv:0908.3357</a:t>
            </a:r>
            <a:r>
              <a:rPr lang="en-US" sz="1200" dirty="0" smtClean="0"/>
              <a:t> (PLB)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Antimatter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18" descr="antimatter_chronic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5643570" cy="4232678"/>
          </a:xfr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72074"/>
            <a:ext cx="6500858" cy="1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5532" y="1142984"/>
            <a:ext cx="30684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“Those </a:t>
            </a:r>
            <a:r>
              <a:rPr lang="en-US" sz="1400" i="1" dirty="0" smtClean="0"/>
              <a:t>who say that </a:t>
            </a:r>
            <a:r>
              <a:rPr lang="en-US" sz="1400" i="1" dirty="0" err="1" smtClean="0"/>
              <a:t>antihydrogen</a:t>
            </a:r>
            <a:r>
              <a:rPr lang="en-US" sz="1400" i="1" dirty="0" smtClean="0"/>
              <a:t> is</a:t>
            </a:r>
          </a:p>
          <a:p>
            <a:r>
              <a:rPr lang="en-US" sz="1400" i="1" dirty="0" smtClean="0"/>
              <a:t>antimatter should realize that we are</a:t>
            </a:r>
          </a:p>
          <a:p>
            <a:r>
              <a:rPr lang="en-US" sz="1400" i="1" dirty="0" smtClean="0"/>
              <a:t>not made of hydrogen and we drink</a:t>
            </a:r>
          </a:p>
          <a:p>
            <a:r>
              <a:rPr lang="en-US" sz="1400" i="1" dirty="0" smtClean="0"/>
              <a:t>water, not liquid </a:t>
            </a:r>
            <a:r>
              <a:rPr lang="en-US" sz="1400" i="1" dirty="0" smtClean="0"/>
              <a:t>hydrogen”</a:t>
            </a:r>
          </a:p>
          <a:p>
            <a:r>
              <a:rPr lang="en-US" sz="1400" i="1" dirty="0" smtClean="0"/>
              <a:t>-- Dirac</a:t>
            </a:r>
          </a:p>
          <a:p>
            <a:r>
              <a:rPr lang="en-US" sz="1400" i="1" dirty="0" smtClean="0"/>
              <a:t>Quoted from A. </a:t>
            </a:r>
            <a:r>
              <a:rPr lang="en-US" sz="1400" i="1" dirty="0" err="1" smtClean="0"/>
              <a:t>Zichichi</a:t>
            </a:r>
            <a:r>
              <a:rPr lang="en-US" sz="1400" i="1" dirty="0" smtClean="0"/>
              <a:t> (2008)</a:t>
            </a:r>
          </a:p>
          <a:p>
            <a:r>
              <a:rPr lang="en-US" sz="1400" i="1" dirty="0" smtClean="0"/>
              <a:t>Antiparticles and antimatter: </a:t>
            </a:r>
          </a:p>
          <a:p>
            <a:r>
              <a:rPr lang="en-US" sz="1400" i="1" dirty="0" smtClean="0"/>
              <a:t>the basic </a:t>
            </a:r>
            <a:r>
              <a:rPr lang="en-US" sz="1400" i="1" dirty="0" smtClean="0"/>
              <a:t>difference</a:t>
            </a:r>
            <a:endParaRPr lang="en-US" sz="1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72428" cy="642942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Antinuclei</a:t>
            </a:r>
            <a:r>
              <a:rPr lang="en-US" sz="3600" b="1" dirty="0" smtClean="0">
                <a:solidFill>
                  <a:srgbClr val="FF0000"/>
                </a:solidFill>
              </a:rPr>
              <a:t> in nature (new physics)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9429"/>
          <a:stretch>
            <a:fillRect/>
          </a:stretch>
        </p:blipFill>
        <p:spPr bwMode="auto">
          <a:xfrm>
            <a:off x="714379" y="1214422"/>
            <a:ext cx="7929587" cy="479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6000768"/>
            <a:ext cx="686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Matter, Black Hole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antinucleus</a:t>
            </a:r>
            <a:r>
              <a:rPr lang="en-US" dirty="0" smtClean="0">
                <a:sym typeface="Wingdings" pitchFamily="2" charset="2"/>
              </a:rPr>
              <a:t> production via coalescence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86248" y="5000636"/>
            <a:ext cx="3571900" cy="4571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785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</a:rPr>
              <a:t>To appreciate just how rare nature produces antimatter (strange antimatter)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715016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AMS </a:t>
            </a:r>
            <a:r>
              <a:rPr lang="en-US" sz="1400" dirty="0" err="1" smtClean="0">
                <a:solidFill>
                  <a:srgbClr val="00B050"/>
                </a:solidFill>
              </a:rPr>
              <a:t>antiHelium</a:t>
            </a:r>
            <a:r>
              <a:rPr lang="en-US" sz="1400" dirty="0" smtClean="0">
                <a:solidFill>
                  <a:srgbClr val="00B050"/>
                </a:solidFill>
              </a:rPr>
              <a:t>/Helium sensitivity: 10</a:t>
            </a:r>
            <a:r>
              <a:rPr lang="en-US" sz="1400" baseline="30000" dirty="0" smtClean="0">
                <a:solidFill>
                  <a:srgbClr val="00B050"/>
                </a:solidFill>
              </a:rPr>
              <a:t>-9</a:t>
            </a:r>
            <a:endParaRPr 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643050"/>
            <a:ext cx="3687228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RHIC: an antimatter machine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714752"/>
            <a:ext cx="59314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Seeing a mere antiproton or </a:t>
            </a:r>
            <a:r>
              <a:rPr lang="en-US" sz="1400" dirty="0" err="1" smtClean="0"/>
              <a:t>antielectron</a:t>
            </a:r>
            <a:r>
              <a:rPr lang="en-US" sz="1400" dirty="0" smtClean="0"/>
              <a:t> does not mean much– after all, </a:t>
            </a:r>
            <a:br>
              <a:rPr lang="en-US" sz="1400" dirty="0" smtClean="0"/>
            </a:br>
            <a:r>
              <a:rPr lang="en-US" sz="1400" dirty="0" smtClean="0"/>
              <a:t>these particles are byproducts of high-energy particle collisions. </a:t>
            </a:r>
          </a:p>
          <a:p>
            <a:r>
              <a:rPr lang="en-US" sz="1400" dirty="0" smtClean="0"/>
              <a:t>However, complex nuclei like </a:t>
            </a:r>
            <a:r>
              <a:rPr lang="en-US" sz="1400" dirty="0" smtClean="0">
                <a:solidFill>
                  <a:srgbClr val="FF0000"/>
                </a:solidFill>
              </a:rPr>
              <a:t>anti-helium</a:t>
            </a:r>
            <a:r>
              <a:rPr lang="en-US" sz="1400" dirty="0" smtClean="0"/>
              <a:t> or anti-carbon are almost </a:t>
            </a:r>
            <a:br>
              <a:rPr lang="en-US" sz="1400" dirty="0" smtClean="0"/>
            </a:br>
            <a:r>
              <a:rPr lang="en-US" sz="1400" dirty="0" smtClean="0"/>
              <a:t>never created in collisions. 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58259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can we do with antimatter?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8643998" cy="357190"/>
          </a:xfrm>
        </p:spPr>
        <p:txBody>
          <a:bodyPr/>
          <a:lstStyle/>
          <a:p>
            <a:pPr algn="ctr"/>
            <a:r>
              <a:rPr lang="en-US" sz="1800" dirty="0" smtClean="0"/>
              <a:t>Weapon?                                   Rocket propulsion</a:t>
            </a: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000" t="17143" r="21429" b="5714"/>
          <a:stretch>
            <a:fillRect/>
          </a:stretch>
        </p:blipFill>
        <p:spPr bwMode="auto">
          <a:xfrm>
            <a:off x="0" y="1344624"/>
            <a:ext cx="4643438" cy="47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71507" y="2143116"/>
            <a:ext cx="180049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天使与魔鬼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pic>
        <p:nvPicPr>
          <p:cNvPr id="11" name="Picture 10" descr="antimatter_spaces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71942"/>
            <a:ext cx="4357686" cy="2353150"/>
          </a:xfrm>
          <a:prstGeom prst="rect">
            <a:avLst/>
          </a:prstGeom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786058"/>
            <a:ext cx="4273552" cy="11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b="14257"/>
          <a:stretch>
            <a:fillRect/>
          </a:stretch>
        </p:blipFill>
        <p:spPr bwMode="auto">
          <a:xfrm>
            <a:off x="4643438" y="1285860"/>
            <a:ext cx="4500562" cy="147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972352" cy="439742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hypernuclei</a:t>
            </a:r>
            <a:r>
              <a:rPr lang="en-US" sz="3600" b="1" dirty="0" smtClean="0">
                <a:solidFill>
                  <a:srgbClr val="FF0000"/>
                </a:solidFill>
              </a:rPr>
              <a:t> and antimatter from correlations in the Vacuum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2976" y="6143644"/>
            <a:ext cx="3043230" cy="317511"/>
          </a:xfrm>
        </p:spPr>
        <p:txBody>
          <a:bodyPr/>
          <a:lstStyle/>
          <a:p>
            <a:r>
              <a:rPr lang="en-US" sz="1600" dirty="0" smtClean="0">
                <a:solidFill>
                  <a:srgbClr val="0000CC"/>
                </a:solidFill>
              </a:rPr>
              <a:t>Real </a:t>
            </a:r>
            <a:r>
              <a:rPr lang="en-US" sz="1600" smtClean="0">
                <a:solidFill>
                  <a:srgbClr val="0000CC"/>
                </a:solidFill>
              </a:rPr>
              <a:t>3-D periodic </a:t>
            </a:r>
            <a:r>
              <a:rPr lang="en-US" sz="1600" dirty="0" smtClean="0">
                <a:solidFill>
                  <a:srgbClr val="0000CC"/>
                </a:solidFill>
              </a:rPr>
              <a:t>table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6656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48936"/>
            <a:ext cx="4149924" cy="30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r="9796"/>
          <a:stretch>
            <a:fillRect/>
          </a:stretch>
        </p:blipFill>
        <p:spPr bwMode="auto">
          <a:xfrm>
            <a:off x="6308663" y="928670"/>
            <a:ext cx="2835337" cy="49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5929322" cy="199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5074" y="6143644"/>
            <a:ext cx="2570181" cy="322251"/>
          </a:xfrm>
        </p:spPr>
        <p:txBody>
          <a:bodyPr/>
          <a:lstStyle/>
          <a:p>
            <a:r>
              <a:rPr lang="en-US" sz="1600" dirty="0" smtClean="0">
                <a:solidFill>
                  <a:srgbClr val="0000CC"/>
                </a:solidFill>
              </a:rPr>
              <a:t>Pull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sym typeface="Symbol"/>
              </a:rPr>
              <a:t>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from vacuum (Dirac Sea)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Creating first </a:t>
            </a:r>
            <a:r>
              <a:rPr lang="en-US" sz="3600" b="1" dirty="0" err="1" smtClean="0">
                <a:solidFill>
                  <a:srgbClr val="FF0000"/>
                </a:solidFill>
              </a:rPr>
              <a:t>Antinucleus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</a:t>
            </a:r>
            <a:r>
              <a:rPr lang="en-US" sz="3600" b="1" dirty="0" err="1" smtClean="0">
                <a:solidFill>
                  <a:srgbClr val="FF0000"/>
                </a:solidFill>
              </a:rPr>
              <a:t>tomcules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92" t="25263" r="62689" b="18947"/>
          <a:stretch>
            <a:fillRect/>
          </a:stretch>
        </p:blipFill>
        <p:spPr bwMode="auto">
          <a:xfrm>
            <a:off x="5572132" y="928670"/>
            <a:ext cx="30325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2428868"/>
            <a:ext cx="48526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if we replace antiproton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FF0000"/>
                </a:solidFill>
              </a:rPr>
              <a:t>antideuteron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antitriton</a:t>
            </a:r>
            <a:r>
              <a:rPr lang="en-US" b="1" dirty="0" smtClean="0">
                <a:solidFill>
                  <a:srgbClr val="FF0000"/>
                </a:solidFill>
              </a:rPr>
              <a:t> or antiHelium3</a:t>
            </a:r>
          </a:p>
          <a:p>
            <a:endParaRPr lang="en-US" dirty="0"/>
          </a:p>
          <a:p>
            <a:r>
              <a:rPr lang="en-US" dirty="0" smtClean="0"/>
              <a:t>Atomic structure should be the same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antideuteron</a:t>
            </a:r>
            <a:r>
              <a:rPr lang="en-US" dirty="0" smtClean="0"/>
              <a:t> and </a:t>
            </a:r>
            <a:r>
              <a:rPr lang="en-US" dirty="0" err="1" smtClean="0"/>
              <a:t>antitriton</a:t>
            </a:r>
            <a:r>
              <a:rPr lang="en-US" dirty="0" smtClean="0"/>
              <a:t> (-1 charge)</a:t>
            </a:r>
            <a:br>
              <a:rPr lang="en-US" dirty="0" smtClean="0"/>
            </a:br>
            <a:r>
              <a:rPr lang="en-US" dirty="0" smtClean="0"/>
              <a:t>Reduced mass M* will be different. </a:t>
            </a:r>
          </a:p>
          <a:p>
            <a:endParaRPr lang="en-US" dirty="0"/>
          </a:p>
          <a:p>
            <a:r>
              <a:rPr lang="en-US" dirty="0" smtClean="0"/>
              <a:t>Only RHIC can answer this question with </a:t>
            </a:r>
            <a:br>
              <a:rPr lang="en-US" dirty="0" smtClean="0"/>
            </a:br>
            <a:r>
              <a:rPr lang="en-US" dirty="0" smtClean="0"/>
              <a:t>enough antimatter nuclei for such study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185736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</a:t>
            </a:r>
            <a:r>
              <a:rPr lang="en-US" sz="1600" b="1" dirty="0" err="1" smtClean="0">
                <a:solidFill>
                  <a:srgbClr val="FF0000"/>
                </a:solidFill>
                <a:sym typeface="Symbol"/>
              </a:rPr>
              <a:t>dt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 He3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000636"/>
            <a:ext cx="6143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Possible Physics Topics: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Measure </a:t>
            </a:r>
            <a:r>
              <a:rPr lang="en-US" sz="1400" dirty="0" err="1" smtClean="0"/>
              <a:t>antinucleus</a:t>
            </a:r>
            <a:r>
              <a:rPr lang="en-US" sz="1400" dirty="0" smtClean="0"/>
              <a:t> mass and magnetic moment for CPT test,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Study the </a:t>
            </a:r>
            <a:r>
              <a:rPr lang="en-US" sz="1400" dirty="0" err="1" smtClean="0"/>
              <a:t>antinucleus</a:t>
            </a:r>
            <a:r>
              <a:rPr lang="en-US" sz="1400" dirty="0" smtClean="0"/>
              <a:t> annihilation process (sequence)  </a:t>
            </a:r>
            <a:endParaRPr lang="en-US" sz="1400" dirty="0"/>
          </a:p>
          <a:p>
            <a:pPr algn="l">
              <a:buFont typeface="Arial" pitchFamily="34" charset="0"/>
              <a:buChar char="•"/>
            </a:pPr>
            <a:r>
              <a:rPr lang="en-US" sz="1400" dirty="0" err="1" smtClean="0"/>
              <a:t>antinucleus</a:t>
            </a:r>
            <a:r>
              <a:rPr lang="en-US" sz="1400" dirty="0" smtClean="0"/>
              <a:t>-nucleus Annihilation </a:t>
            </a:r>
            <a:br>
              <a:rPr lang="en-US" sz="1400" dirty="0" smtClean="0"/>
            </a:br>
            <a:r>
              <a:rPr lang="en-US" sz="1400" dirty="0" smtClean="0"/>
              <a:t>  (what do they create? Hot or cold matter)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Maybe even </a:t>
            </a:r>
            <a:r>
              <a:rPr lang="en-US" sz="1400" dirty="0" err="1" smtClean="0"/>
              <a:t>antiAlpha</a:t>
            </a:r>
            <a:r>
              <a:rPr lang="en-US" sz="1400" dirty="0" smtClean="0"/>
              <a:t> </a:t>
            </a:r>
            <a:r>
              <a:rPr lang="en-US" sz="1400" dirty="0" err="1" smtClean="0"/>
              <a:t>Atomcule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492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Metastable</a:t>
            </a:r>
            <a:r>
              <a:rPr lang="en-US" sz="1400" dirty="0" smtClean="0"/>
              <a:t> antiproton-helium atom discovered at KEK:  </a:t>
            </a:r>
            <a:br>
              <a:rPr lang="en-US" sz="1400" dirty="0" smtClean="0"/>
            </a:br>
            <a:r>
              <a:rPr lang="en-US" sz="1400" dirty="0" smtClean="0"/>
              <a:t>Iwasaki, </a:t>
            </a:r>
            <a:r>
              <a:rPr lang="en-US" sz="1400" b="1" dirty="0" smtClean="0"/>
              <a:t>PRL</a:t>
            </a:r>
            <a:r>
              <a:rPr lang="en-US" sz="1400" dirty="0" smtClean="0"/>
              <a:t> 67 (1991); </a:t>
            </a:r>
            <a:r>
              <a:rPr lang="en-US" sz="1400" b="1" dirty="0" smtClean="0"/>
              <a:t>nature</a:t>
            </a:r>
            <a:r>
              <a:rPr lang="en-US" sz="1400" dirty="0" smtClean="0"/>
              <a:t> 361 (1993) 238</a:t>
            </a:r>
          </a:p>
          <a:p>
            <a:pPr algn="l"/>
            <a:r>
              <a:rPr lang="en-US" sz="1400" dirty="0" smtClean="0"/>
              <a:t>Mass difference: p-</a:t>
            </a:r>
            <a:r>
              <a:rPr lang="en-US" sz="1400" dirty="0" err="1" smtClean="0"/>
              <a:t>pbar</a:t>
            </a:r>
            <a:r>
              <a:rPr lang="en-US" sz="1400" dirty="0" smtClean="0"/>
              <a:t> &lt; 2x10</a:t>
            </a:r>
            <a:r>
              <a:rPr lang="en-US" sz="1400" baseline="30000" dirty="0" smtClean="0"/>
              <a:t>-9</a:t>
            </a:r>
            <a:r>
              <a:rPr lang="en-US" sz="1400" dirty="0" smtClean="0"/>
              <a:t>; Hori, </a:t>
            </a:r>
            <a:r>
              <a:rPr lang="en-US" sz="1400" b="1" dirty="0" smtClean="0"/>
              <a:t>PRL</a:t>
            </a:r>
            <a:r>
              <a:rPr lang="en-US" sz="1400" dirty="0" smtClean="0"/>
              <a:t> 96 (2006); </a:t>
            </a:r>
          </a:p>
          <a:p>
            <a:pPr algn="l"/>
            <a:r>
              <a:rPr lang="en-US" sz="1400" dirty="0" smtClean="0"/>
              <a:t>measurement of baryon mass and magnetic moment </a:t>
            </a:r>
            <a:br>
              <a:rPr lang="en-US" sz="1400" dirty="0" smtClean="0"/>
            </a:br>
            <a:r>
              <a:rPr lang="en-US" sz="1400" dirty="0" smtClean="0"/>
              <a:t>for CPT test at LEAR/CERN</a:t>
            </a:r>
          </a:p>
          <a:p>
            <a:pPr algn="l"/>
            <a:r>
              <a:rPr lang="en-US" sz="1400" dirty="0" smtClean="0"/>
              <a:t>http://asacusa.web.cern.ch/ASACUSA/index-e.html</a:t>
            </a:r>
            <a:endParaRPr lang="en-US" sz="1400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857628"/>
            <a:ext cx="2805521" cy="26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hank2_nuclear_chart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3429000"/>
            <a:ext cx="4214810" cy="2917945"/>
          </a:xfrm>
        </p:spPr>
      </p:pic>
      <p:sp>
        <p:nvSpPr>
          <p:cNvPr id="9" name="Title 8"/>
          <p:cNvSpPr>
            <a:spLocks noGrp="1"/>
          </p:cNvSpPr>
          <p:nvPr>
            <p:ph type="title" sz="quarter"/>
          </p:nvPr>
        </p:nvSpPr>
        <p:spPr>
          <a:xfrm>
            <a:off x="2571736" y="274638"/>
            <a:ext cx="6115064" cy="58259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Vision from the past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357158" y="857232"/>
            <a:ext cx="3429024" cy="255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hankinversed_nuclear_chart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3786214" cy="2776556"/>
          </a:xfrm>
        </p:spPr>
      </p:pic>
      <p:pic>
        <p:nvPicPr>
          <p:cNvPr id="19" name="Content Placeholder 18" descr="antimatter_chronicle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3929058" y="928670"/>
            <a:ext cx="4786346" cy="3589759"/>
          </a:xfrm>
        </p:spPr>
      </p:pic>
      <p:sp>
        <p:nvSpPr>
          <p:cNvPr id="20" name="TextBox 19"/>
          <p:cNvSpPr txBox="1"/>
          <p:nvPr/>
        </p:nvSpPr>
        <p:spPr>
          <a:xfrm>
            <a:off x="3882623" y="4859736"/>
            <a:ext cx="5261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The extension of the periodic system into the sectors of </a:t>
            </a:r>
            <a:r>
              <a:rPr lang="en-US" sz="1200" dirty="0" err="1" smtClean="0"/>
              <a:t>hypermatter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(strangeness) and antimatter is of general and astrophysical importance. </a:t>
            </a:r>
          </a:p>
          <a:p>
            <a:pPr algn="l"/>
            <a:r>
              <a:rPr lang="en-US" sz="1200" dirty="0" smtClean="0"/>
              <a:t>… The ideas proposed here, the verification of which will need the</a:t>
            </a:r>
          </a:p>
          <a:p>
            <a:pPr algn="l"/>
            <a:r>
              <a:rPr lang="en-US" sz="1200" b="1" dirty="0" smtClean="0"/>
              <a:t>commitment for 2-4 decades of research, could be such a vision </a:t>
            </a:r>
            <a:br>
              <a:rPr lang="en-US" sz="1200" b="1" dirty="0" smtClean="0"/>
            </a:br>
            <a:r>
              <a:rPr lang="en-US" sz="1200" b="1" dirty="0" smtClean="0"/>
              <a:t>with considerable </a:t>
            </a:r>
            <a:r>
              <a:rPr lang="en-US" sz="1200" dirty="0" smtClean="0"/>
              <a:t>attraction for the best young physicists… I can already </a:t>
            </a:r>
          </a:p>
          <a:p>
            <a:pPr algn="l"/>
            <a:r>
              <a:rPr lang="en-US" sz="1200" dirty="0" smtClean="0"/>
              <a:t>see the enthusiasm in the eyes of young scientists, when I unfold these </a:t>
            </a:r>
          </a:p>
          <a:p>
            <a:pPr algn="l"/>
            <a:r>
              <a:rPr lang="en-US" sz="1200" dirty="0" smtClean="0"/>
              <a:t>ideas to them — similarly as it was 30 years ago,…   </a:t>
            </a:r>
            <a:br>
              <a:rPr lang="en-US" sz="1200" dirty="0" smtClean="0"/>
            </a:br>
            <a:r>
              <a:rPr lang="en-US" sz="1200" dirty="0" smtClean="0"/>
              <a:t>                                                                 ---- Walter Greiner (2001)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571696" y="2428868"/>
            <a:ext cx="5723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</a:t>
            </a:r>
          </a:p>
          <a:p>
            <a:endParaRPr lang="en-US" sz="1400" b="1" dirty="0" smtClean="0">
              <a:solidFill>
                <a:srgbClr val="0000CC"/>
              </a:solidFill>
              <a:sym typeface="Symbol"/>
            </a:endParaRPr>
          </a:p>
          <a:p>
            <a:endParaRPr lang="en-US" sz="1400" b="1" dirty="0" smtClean="0">
              <a:solidFill>
                <a:srgbClr val="0000CC"/>
              </a:solidFill>
              <a:sym typeface="Symbol"/>
            </a:endParaRPr>
          </a:p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?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??</a:t>
            </a:r>
            <a:br>
              <a:rPr lang="en-US" sz="1400" b="1" dirty="0" smtClean="0">
                <a:solidFill>
                  <a:srgbClr val="0000CC"/>
                </a:solidFill>
              </a:rPr>
            </a:br>
            <a:r>
              <a:rPr lang="en-US" sz="1400" b="1" dirty="0" smtClean="0">
                <a:solidFill>
                  <a:srgbClr val="0000CC"/>
                </a:solidFill>
              </a:rPr>
              <a:t/>
            </a:r>
            <a:br>
              <a:rPr lang="en-US" sz="1400" b="1" dirty="0" smtClean="0">
                <a:solidFill>
                  <a:srgbClr val="0000CC"/>
                </a:solidFill>
              </a:rPr>
            </a:br>
            <a:endParaRPr lang="en-US" sz="1400" b="1" dirty="0" smtClean="0">
              <a:solidFill>
                <a:srgbClr val="0000CC"/>
              </a:solidFill>
            </a:endParaRPr>
          </a:p>
          <a:p>
            <a:r>
              <a:rPr lang="en-US" sz="1400" b="1" dirty="0" smtClean="0">
                <a:solidFill>
                  <a:srgbClr val="0000CC"/>
                </a:solidFill>
              </a:rPr>
              <a:t>2011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57290" y="273050"/>
            <a:ext cx="7643866" cy="5127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Projected Discovery of antimatter alpha particle from STAR run10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14282" y="1214423"/>
            <a:ext cx="3008313" cy="2571768"/>
          </a:xfrm>
        </p:spPr>
        <p:txBody>
          <a:bodyPr/>
          <a:lstStyle/>
          <a:p>
            <a:r>
              <a:rPr lang="en-US" dirty="0" smtClean="0"/>
              <a:t>How many possible antimatter nuclei can we discover?</a:t>
            </a:r>
          </a:p>
          <a:p>
            <a:r>
              <a:rPr lang="en-US" dirty="0" err="1" smtClean="0"/>
              <a:t>Antihypertriton</a:t>
            </a:r>
            <a:r>
              <a:rPr lang="en-US" dirty="0" smtClean="0"/>
              <a:t>, </a:t>
            </a:r>
            <a:r>
              <a:rPr lang="en-US" dirty="0" err="1" smtClean="0"/>
              <a:t>antialpha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antihyperH4?</a:t>
            </a:r>
          </a:p>
          <a:p>
            <a:endParaRPr lang="en-US" dirty="0" smtClean="0"/>
          </a:p>
          <a:p>
            <a:r>
              <a:rPr lang="en-US" dirty="0" smtClean="0"/>
              <a:t>Can we get to antimatter </a:t>
            </a:r>
            <a:r>
              <a:rPr lang="en-US" baseline="30000" dirty="0" smtClean="0"/>
              <a:t>6</a:t>
            </a:r>
            <a:r>
              <a:rPr lang="en-US" dirty="0" smtClean="0"/>
              <a:t>He?</a:t>
            </a:r>
          </a:p>
          <a:p>
            <a:r>
              <a:rPr lang="en-US" dirty="0" smtClean="0"/>
              <a:t>Unless technology and Physics change dramatically, </a:t>
            </a:r>
            <a:r>
              <a:rPr lang="en-US" b="1" dirty="0" smtClean="0"/>
              <a:t>NO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8864" r="7353"/>
          <a:stretch>
            <a:fillRect/>
          </a:stretch>
        </p:blipFill>
        <p:spPr bwMode="auto">
          <a:xfrm>
            <a:off x="3882149" y="857232"/>
            <a:ext cx="52618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5008" y="357187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&gt;10 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arXiv:0909.0566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072066" y="3929066"/>
            <a:ext cx="214314" cy="21431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8" name="Content Placeholder 18" descr="antimatter_chronic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86190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29552" cy="79690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DOE FY2011 Congressional Budget Request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for Science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4342075" cy="563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28" y="1285860"/>
            <a:ext cx="4143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"This experimental discovery may have unprecedented consequences for our view on/of the world" says </a:t>
            </a:r>
            <a:r>
              <a:rPr lang="en-US" sz="1400" b="1" dirty="0" smtClean="0">
                <a:solidFill>
                  <a:srgbClr val="FF0000"/>
                </a:solidFill>
              </a:rPr>
              <a:t>Prof. </a:t>
            </a:r>
            <a:r>
              <a:rPr lang="en-US" sz="1400" b="1" dirty="0" smtClean="0">
                <a:solidFill>
                  <a:srgbClr val="FF0000"/>
                </a:solidFill>
              </a:rPr>
              <a:t>Dr. Horst </a:t>
            </a:r>
            <a:r>
              <a:rPr lang="en-US" sz="1400" b="1" dirty="0" err="1" smtClean="0">
                <a:solidFill>
                  <a:srgbClr val="FF0000"/>
                </a:solidFill>
              </a:rPr>
              <a:t>Stoecker</a:t>
            </a:r>
            <a:r>
              <a:rPr lang="en-US" sz="1400" dirty="0" smtClean="0"/>
              <a:t>, vice president of </a:t>
            </a:r>
            <a:r>
              <a:rPr lang="en-US" sz="1400" dirty="0" err="1" smtClean="0"/>
              <a:t>helmholtz</a:t>
            </a:r>
            <a:r>
              <a:rPr lang="en-US" sz="1400" dirty="0" smtClean="0"/>
              <a:t> </a:t>
            </a:r>
            <a:r>
              <a:rPr lang="en-US" sz="1400" dirty="0" err="1" smtClean="0"/>
              <a:t>gemeinschaft</a:t>
            </a:r>
            <a:r>
              <a:rPr lang="en-US" sz="1400" dirty="0" smtClean="0"/>
              <a:t> of </a:t>
            </a:r>
            <a:r>
              <a:rPr lang="en-US" sz="1400" dirty="0" err="1" smtClean="0"/>
              <a:t>german</a:t>
            </a:r>
            <a:r>
              <a:rPr lang="en-US" sz="1400" dirty="0" smtClean="0"/>
              <a:t> national laboratories, a veteran of </a:t>
            </a:r>
            <a:r>
              <a:rPr lang="en-US" sz="1400" dirty="0" err="1" smtClean="0"/>
              <a:t>relaticistic</a:t>
            </a:r>
            <a:r>
              <a:rPr lang="en-US" sz="1400" dirty="0" smtClean="0"/>
              <a:t> heavy ion physics, "</a:t>
            </a:r>
            <a:r>
              <a:rPr lang="en-US" sz="1400" dirty="0" err="1" smtClean="0"/>
              <a:t>antihypertriton</a:t>
            </a:r>
            <a:r>
              <a:rPr lang="en-US" sz="1400" dirty="0" smtClean="0"/>
              <a:t> pushes open the door to new dimensions in the nuclear chart: from to the antimatter world and to the world of anti-</a:t>
            </a:r>
            <a:r>
              <a:rPr lang="en-US" sz="1400" dirty="0" err="1" smtClean="0"/>
              <a:t>hypermatter</a:t>
            </a:r>
            <a:r>
              <a:rPr lang="en-US" sz="1400" dirty="0" smtClean="0"/>
              <a:t> - just a few years ago this would have been viewed as impossible.“</a:t>
            </a: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4143372" cy="24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57148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 news about the discovery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antiElephant_SciencePerspectives328_55_F1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3819893"/>
            <a:ext cx="1857388" cy="3038107"/>
          </a:xfr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t="20571" r="36857" b="30857"/>
          <a:stretch>
            <a:fillRect/>
          </a:stretch>
        </p:blipFill>
        <p:spPr bwMode="auto">
          <a:xfrm>
            <a:off x="142844" y="928670"/>
            <a:ext cx="47053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12000" t="22857" r="15429" b="22857"/>
          <a:stretch>
            <a:fillRect/>
          </a:stretch>
        </p:blipFill>
        <p:spPr bwMode="auto">
          <a:xfrm>
            <a:off x="4570589" y="3857628"/>
            <a:ext cx="4573411" cy="25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44" y="3643314"/>
            <a:ext cx="1710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Science Perspectives </a:t>
            </a:r>
            <a:r>
              <a:rPr lang="en-US" sz="900" dirty="0" err="1" smtClean="0"/>
              <a:t>Vol</a:t>
            </a:r>
            <a:r>
              <a:rPr lang="en-US" sz="900" dirty="0" smtClean="0"/>
              <a:t> 328</a:t>
            </a:r>
            <a:endParaRPr lang="en-US" sz="9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 l="13714" t="19429" r="14571" b="4571"/>
          <a:stretch>
            <a:fillRect/>
          </a:stretch>
        </p:blipFill>
        <p:spPr bwMode="auto">
          <a:xfrm>
            <a:off x="5000628" y="857232"/>
            <a:ext cx="3714744" cy="29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 l="14571" t="21714" r="42000" b="6857"/>
          <a:stretch>
            <a:fillRect/>
          </a:stretch>
        </p:blipFill>
        <p:spPr bwMode="auto">
          <a:xfrm>
            <a:off x="1928794" y="3077955"/>
            <a:ext cx="3404764" cy="378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8"/>
          <a:srcRect l="12000" t="19429" r="38571" b="18286"/>
          <a:stretch>
            <a:fillRect/>
          </a:stretch>
        </p:blipFill>
        <p:spPr bwMode="auto">
          <a:xfrm>
            <a:off x="5864126" y="3357562"/>
            <a:ext cx="3279874" cy="30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32"/>
          <p:cNvSpPr>
            <a:spLocks noChangeArrowheads="1"/>
          </p:cNvSpPr>
          <p:nvPr/>
        </p:nvSpPr>
        <p:spPr bwMode="auto">
          <a:xfrm>
            <a:off x="650846" y="4787899"/>
            <a:ext cx="78089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200" dirty="0"/>
              <a:t>         / </a:t>
            </a:r>
            <a:r>
              <a:rPr lang="en-US" altLang="zh-CN" sz="2200" baseline="30000" dirty="0"/>
              <a:t>3</a:t>
            </a:r>
            <a:r>
              <a:rPr lang="en-US" altLang="zh-CN" sz="2200" dirty="0"/>
              <a:t>He is  </a:t>
            </a:r>
            <a:r>
              <a:rPr lang="en-US" altLang="zh-CN" sz="2200" dirty="0">
                <a:solidFill>
                  <a:srgbClr val="0000CC"/>
                </a:solidFill>
              </a:rPr>
              <a:t>0.82 ± 0.16</a:t>
            </a:r>
            <a:r>
              <a:rPr lang="en-US" altLang="zh-CN" sz="2200" dirty="0"/>
              <a:t>.  No extra penalty factor observed </a:t>
            </a:r>
          </a:p>
          <a:p>
            <a:pPr algn="l"/>
            <a:r>
              <a:rPr lang="en-US" altLang="zh-CN" sz="2200" dirty="0"/>
              <a:t>   for </a:t>
            </a:r>
            <a:r>
              <a:rPr lang="en-US" altLang="zh-CN" sz="2200" dirty="0" err="1"/>
              <a:t>hypertritons</a:t>
            </a:r>
            <a:r>
              <a:rPr lang="en-US" altLang="zh-CN" sz="2200" dirty="0"/>
              <a:t> at RHIC</a:t>
            </a:r>
            <a:r>
              <a:rPr lang="en-US" altLang="zh-CN" sz="2200" dirty="0" smtClean="0"/>
              <a:t>.</a:t>
            </a:r>
          </a:p>
          <a:p>
            <a:pPr algn="l"/>
            <a:r>
              <a:rPr lang="en-US" altLang="zh-CN" sz="2200" dirty="0" smtClean="0"/>
              <a:t>   </a:t>
            </a:r>
            <a:r>
              <a:rPr lang="en-US" altLang="zh-CN" sz="2200" dirty="0" smtClean="0">
                <a:solidFill>
                  <a:srgbClr val="00B050"/>
                </a:solidFill>
              </a:rPr>
              <a:t>Strangeness phase space equilibrium </a:t>
            </a:r>
            <a:endParaRPr lang="zh-CN" altLang="en-US" sz="2200" dirty="0">
              <a:solidFill>
                <a:srgbClr val="00B050"/>
              </a:solidFill>
            </a:endParaRPr>
          </a:p>
        </p:txBody>
      </p:sp>
      <p:grpSp>
        <p:nvGrpSpPr>
          <p:cNvPr id="10250" name="Group 35"/>
          <p:cNvGrpSpPr>
            <a:grpSpLocks/>
          </p:cNvGrpSpPr>
          <p:nvPr/>
        </p:nvGrpSpPr>
        <p:grpSpPr bwMode="auto">
          <a:xfrm>
            <a:off x="431771" y="4297361"/>
            <a:ext cx="8027988" cy="481013"/>
            <a:chOff x="272" y="3022"/>
            <a:chExt cx="5057" cy="303"/>
          </a:xfrm>
        </p:grpSpPr>
        <p:sp>
          <p:nvSpPr>
            <p:cNvPr id="10258" name="Text Box 5"/>
            <p:cNvSpPr txBox="1">
              <a:spLocks noChangeArrowheads="1"/>
            </p:cNvSpPr>
            <p:nvPr/>
          </p:nvSpPr>
          <p:spPr bwMode="auto">
            <a:xfrm>
              <a:off x="272" y="3022"/>
              <a:ext cx="5057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u"/>
              </a:pPr>
              <a:r>
                <a:rPr lang="en-US" altLang="zh-CN" sz="2200"/>
                <a:t> The       / </a:t>
              </a:r>
              <a:r>
                <a:rPr lang="en-US" altLang="zh-CN" sz="2200" baseline="30000"/>
                <a:t>3</a:t>
              </a:r>
              <a:r>
                <a:rPr lang="en-US" altLang="zh-CN" sz="2200"/>
                <a:t>He ratio is determined to be </a:t>
              </a:r>
              <a:r>
                <a:rPr lang="en-US" altLang="zh-CN" sz="2200">
                  <a:solidFill>
                    <a:srgbClr val="0000CC"/>
                  </a:solidFill>
                </a:rPr>
                <a:t>0.89 </a:t>
              </a:r>
              <a:r>
                <a:rPr lang="en-US" altLang="zh-CN">
                  <a:solidFill>
                    <a:srgbClr val="0000CC"/>
                  </a:solidFill>
                </a:rPr>
                <a:t>±</a:t>
              </a:r>
              <a:r>
                <a:rPr lang="en-US" altLang="zh-CN" sz="2200">
                  <a:solidFill>
                    <a:srgbClr val="0000CC"/>
                  </a:solidFill>
                </a:rPr>
                <a:t> 0.28</a:t>
              </a:r>
              <a:r>
                <a:rPr lang="en-US" altLang="zh-CN" sz="2200"/>
                <a:t>, and </a:t>
              </a:r>
            </a:p>
          </p:txBody>
        </p:sp>
        <p:sp>
          <p:nvSpPr>
            <p:cNvPr id="10259" name="Line 33"/>
            <p:cNvSpPr>
              <a:spLocks noChangeShapeType="1"/>
            </p:cNvSpPr>
            <p:nvPr/>
          </p:nvSpPr>
          <p:spPr bwMode="auto">
            <a:xfrm>
              <a:off x="1375" y="3081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Rectangle 28"/>
          <p:cNvSpPr>
            <a:spLocks noChangeArrowheads="1"/>
          </p:cNvSpPr>
          <p:nvPr/>
        </p:nvSpPr>
        <p:spPr bwMode="auto">
          <a:xfrm>
            <a:off x="406400" y="2708275"/>
            <a:ext cx="62854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200" dirty="0"/>
              <a:t> The </a:t>
            </a:r>
            <a:r>
              <a:rPr lang="en-US" altLang="zh-CN" sz="2200" dirty="0">
                <a:solidFill>
                  <a:srgbClr val="00B050"/>
                </a:solidFill>
              </a:rPr>
              <a:t>lifetime</a:t>
            </a:r>
            <a:r>
              <a:rPr lang="en-US" altLang="zh-CN" sz="2200" dirty="0"/>
              <a:t> is measured to be                      </a:t>
            </a:r>
            <a:endParaRPr lang="zh-CN" altLang="en-US" sz="2200" dirty="0"/>
          </a:p>
        </p:txBody>
      </p: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395288" y="1819275"/>
            <a:ext cx="6913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200" dirty="0"/>
              <a:t> Consistency </a:t>
            </a:r>
            <a:r>
              <a:rPr lang="en-US" altLang="zh-CN" sz="2200" dirty="0">
                <a:solidFill>
                  <a:srgbClr val="FF33CC"/>
                </a:solidFill>
              </a:rPr>
              <a:t>check</a:t>
            </a:r>
            <a:r>
              <a:rPr lang="en-US" altLang="zh-CN" sz="2200" dirty="0"/>
              <a:t> has been done on        analysis;      </a:t>
            </a:r>
          </a:p>
          <a:p>
            <a:pPr algn="l">
              <a:buClr>
                <a:srgbClr val="0000CC"/>
              </a:buClr>
              <a:buFont typeface="Wingdings" pitchFamily="2" charset="2"/>
              <a:buNone/>
            </a:pPr>
            <a:r>
              <a:rPr lang="en-US" altLang="zh-CN" sz="2200" dirty="0"/>
              <a:t>     significance is </a:t>
            </a:r>
            <a:r>
              <a:rPr lang="en-US" altLang="zh-CN" sz="2200" dirty="0" smtClean="0"/>
              <a:t>~5</a:t>
            </a:r>
            <a:r>
              <a:rPr lang="en-US" altLang="zh-CN" sz="2200" dirty="0" smtClean="0">
                <a:latin typeface="Symbol" pitchFamily="18" charset="2"/>
              </a:rPr>
              <a:t>s</a:t>
            </a:r>
            <a:endParaRPr lang="zh-CN" altLang="en-US" sz="2200" dirty="0">
              <a:latin typeface="Symbol" pitchFamily="18" charset="2"/>
            </a:endParaRPr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395288" y="1125538"/>
            <a:ext cx="72723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200" dirty="0"/>
              <a:t>        has been </a:t>
            </a:r>
            <a:r>
              <a:rPr lang="en-US" altLang="zh-CN" sz="2200" dirty="0">
                <a:solidFill>
                  <a:srgbClr val="FF0000"/>
                </a:solidFill>
              </a:rPr>
              <a:t>observed</a:t>
            </a:r>
            <a:r>
              <a:rPr lang="en-US" altLang="zh-CN" sz="2200" dirty="0"/>
              <a:t> for 1</a:t>
            </a:r>
            <a:r>
              <a:rPr lang="en-US" altLang="zh-CN" sz="2200" baseline="30000" dirty="0"/>
              <a:t>st</a:t>
            </a:r>
            <a:r>
              <a:rPr lang="en-US" altLang="zh-CN" sz="2200" dirty="0"/>
              <a:t> time; significance ~4</a:t>
            </a:r>
            <a:r>
              <a:rPr lang="en-US" altLang="zh-CN" sz="2200" dirty="0">
                <a:latin typeface="Symbol" pitchFamily="18" charset="2"/>
              </a:rPr>
              <a:t>s</a:t>
            </a:r>
            <a:r>
              <a:rPr lang="en-US" altLang="zh-CN" sz="2200" dirty="0"/>
              <a:t>.</a:t>
            </a:r>
          </a:p>
        </p:txBody>
      </p:sp>
      <p:sp>
        <p:nvSpPr>
          <p:cNvPr id="10254" name="Rectangle 3"/>
          <p:cNvSpPr>
            <a:spLocks noChangeArrowheads="1"/>
          </p:cNvSpPr>
          <p:nvPr/>
        </p:nvSpPr>
        <p:spPr bwMode="auto">
          <a:xfrm>
            <a:off x="900113" y="4445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Conclusions</a:t>
            </a:r>
          </a:p>
        </p:txBody>
      </p:sp>
      <p:graphicFrame>
        <p:nvGraphicFramePr>
          <p:cNvPr id="10243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00688" y="1785938"/>
          <a:ext cx="576262" cy="500062"/>
        </p:xfrm>
        <a:graphic>
          <a:graphicData uri="http://schemas.openxmlformats.org/presentationml/2006/ole">
            <p:oleObj spid="_x0000_s10243" name="公式" r:id="rId4" imgW="253800" imgH="228600" progId="Equation.3">
              <p:embed/>
            </p:oleObj>
          </a:graphicData>
        </a:graphic>
      </p:graphicFrame>
      <p:graphicFrame>
        <p:nvGraphicFramePr>
          <p:cNvPr id="10244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5813" y="1071563"/>
          <a:ext cx="576262" cy="546100"/>
        </p:xfrm>
        <a:graphic>
          <a:graphicData uri="http://schemas.openxmlformats.org/presentationml/2006/ole">
            <p:oleObj spid="_x0000_s10244" name="Equation" r:id="rId5" imgW="253800" imgH="241200" progId="Equation.3">
              <p:embed/>
            </p:oleObj>
          </a:graphicData>
        </a:graphic>
      </p:graphicFrame>
      <p:graphicFrame>
        <p:nvGraphicFramePr>
          <p:cNvPr id="10245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03321" y="3216274"/>
          <a:ext cx="576263" cy="546100"/>
        </p:xfrm>
        <a:graphic>
          <a:graphicData uri="http://schemas.openxmlformats.org/presentationml/2006/ole">
            <p:oleObj spid="_x0000_s10245" name="公式" r:id="rId6" imgW="253800" imgH="241200" progId="Equation.3">
              <p:embed/>
            </p:oleObj>
          </a:graphicData>
        </a:graphic>
      </p:graphicFrame>
      <p:graphicFrame>
        <p:nvGraphicFramePr>
          <p:cNvPr id="10246" name="Object 23"/>
          <p:cNvGraphicFramePr>
            <a:graphicFrameLocks noChangeAspect="1"/>
          </p:cNvGraphicFramePr>
          <p:nvPr/>
        </p:nvGraphicFramePr>
        <p:xfrm>
          <a:off x="2017684" y="3216274"/>
          <a:ext cx="576262" cy="517525"/>
        </p:xfrm>
        <a:graphic>
          <a:graphicData uri="http://schemas.openxmlformats.org/presentationml/2006/ole">
            <p:oleObj spid="_x0000_s10246" name="公式" r:id="rId7" imgW="253800" imgH="228600" progId="Equation.3">
              <p:embed/>
            </p:oleObj>
          </a:graphicData>
        </a:graphic>
      </p:graphicFrame>
      <p:graphicFrame>
        <p:nvGraphicFramePr>
          <p:cNvPr id="10247" name="Object 24"/>
          <p:cNvGraphicFramePr>
            <a:graphicFrameLocks noChangeAspect="1"/>
          </p:cNvGraphicFramePr>
          <p:nvPr/>
        </p:nvGraphicFramePr>
        <p:xfrm>
          <a:off x="1390621" y="4317999"/>
          <a:ext cx="504825" cy="477837"/>
        </p:xfrm>
        <a:graphic>
          <a:graphicData uri="http://schemas.openxmlformats.org/presentationml/2006/ole">
            <p:oleObj spid="_x0000_s10247" name="公式" r:id="rId8" imgW="253800" imgH="241200" progId="Equation.3">
              <p:embed/>
            </p:oleObj>
          </a:graphicData>
        </a:graphic>
      </p:graphicFrame>
      <p:graphicFrame>
        <p:nvGraphicFramePr>
          <p:cNvPr id="10248" name="Object 25"/>
          <p:cNvGraphicFramePr>
            <a:graphicFrameLocks noChangeAspect="1"/>
          </p:cNvGraphicFramePr>
          <p:nvPr/>
        </p:nvGraphicFramePr>
        <p:xfrm>
          <a:off x="933421" y="4754561"/>
          <a:ext cx="504825" cy="454025"/>
        </p:xfrm>
        <a:graphic>
          <a:graphicData uri="http://schemas.openxmlformats.org/presentationml/2006/ole">
            <p:oleObj spid="_x0000_s10248" name="公式" r:id="rId9" imgW="253800" imgH="228600" progId="Equation.3">
              <p:embed/>
            </p:oleObj>
          </a:graphicData>
        </a:graphic>
      </p:graphicFrame>
      <p:grpSp>
        <p:nvGrpSpPr>
          <p:cNvPr id="10255" name="Group 31"/>
          <p:cNvGrpSpPr>
            <a:grpSpLocks/>
          </p:cNvGrpSpPr>
          <p:nvPr/>
        </p:nvGrpSpPr>
        <p:grpSpPr bwMode="auto">
          <a:xfrm>
            <a:off x="428596" y="3286124"/>
            <a:ext cx="8085138" cy="893762"/>
            <a:chOff x="270" y="2385"/>
            <a:chExt cx="5093" cy="563"/>
          </a:xfrm>
        </p:grpSpPr>
        <p:sp>
          <p:nvSpPr>
            <p:cNvPr id="10256" name="Rectangle 29"/>
            <p:cNvSpPr>
              <a:spLocks noChangeArrowheads="1"/>
            </p:cNvSpPr>
            <p:nvPr/>
          </p:nvSpPr>
          <p:spPr bwMode="auto">
            <a:xfrm>
              <a:off x="270" y="2385"/>
              <a:ext cx="5093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25000"/>
                </a:lnSpc>
                <a:buClr>
                  <a:srgbClr val="0000CC"/>
                </a:buClr>
                <a:buFont typeface="Wingdings" pitchFamily="2" charset="2"/>
                <a:buChar char="u"/>
              </a:pPr>
              <a:r>
                <a:rPr lang="en-US" altLang="zh-CN" sz="2200" dirty="0"/>
                <a:t> The        /       ratio is measured as </a:t>
              </a:r>
              <a:r>
                <a:rPr lang="en-US" altLang="zh-CN" sz="2200" dirty="0">
                  <a:solidFill>
                    <a:srgbClr val="0000CC"/>
                  </a:solidFill>
                </a:rPr>
                <a:t>0.49±0.18</a:t>
              </a:r>
              <a:r>
                <a:rPr lang="en-US" altLang="zh-CN" sz="2200" dirty="0"/>
                <a:t>, and  </a:t>
              </a:r>
            </a:p>
            <a:p>
              <a:pPr algn="l">
                <a:lnSpc>
                  <a:spcPct val="125000"/>
                </a:lnSpc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altLang="zh-CN" sz="2200" dirty="0"/>
                <a:t>         </a:t>
              </a:r>
              <a:r>
                <a:rPr lang="en-US" altLang="zh-CN" sz="2200" baseline="30000" dirty="0"/>
                <a:t>3</a:t>
              </a:r>
              <a:r>
                <a:rPr lang="en-US" altLang="zh-CN" sz="2200" dirty="0"/>
                <a:t>He / </a:t>
              </a:r>
              <a:r>
                <a:rPr lang="en-US" altLang="zh-CN" sz="2200" baseline="30000" dirty="0"/>
                <a:t>3</a:t>
              </a:r>
              <a:r>
                <a:rPr lang="en-US" altLang="zh-CN" sz="2200" dirty="0"/>
                <a:t>He is </a:t>
              </a:r>
              <a:r>
                <a:rPr lang="en-US" altLang="zh-CN" sz="2200" dirty="0">
                  <a:solidFill>
                    <a:srgbClr val="0000CC"/>
                  </a:solidFill>
                </a:rPr>
                <a:t>0.45±0.02</a:t>
              </a:r>
              <a:r>
                <a:rPr lang="en-US" altLang="zh-CN" sz="2200" dirty="0"/>
                <a:t>, favoring the </a:t>
              </a:r>
              <a:r>
                <a:rPr lang="en-US" altLang="zh-CN" sz="2200" dirty="0">
                  <a:solidFill>
                    <a:srgbClr val="00B050"/>
                  </a:solidFill>
                </a:rPr>
                <a:t>coalescence</a:t>
              </a:r>
              <a:r>
                <a:rPr lang="en-US" altLang="zh-CN" sz="2200" dirty="0"/>
                <a:t> picture.</a:t>
              </a:r>
              <a:endParaRPr lang="zh-CN" altLang="en-US" sz="2200" dirty="0"/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>
              <a:off x="810" y="2700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5" name="Object 10"/>
          <p:cNvGraphicFramePr>
            <a:graphicFrameLocks noChangeAspect="1"/>
          </p:cNvGraphicFramePr>
          <p:nvPr/>
        </p:nvGraphicFramePr>
        <p:xfrm>
          <a:off x="4700588" y="2714625"/>
          <a:ext cx="2525712" cy="428625"/>
        </p:xfrm>
        <a:graphic>
          <a:graphicData uri="http://schemas.openxmlformats.org/presentationml/2006/ole">
            <p:oleObj spid="_x0000_s10265" name="Equation" r:id="rId10" imgW="1143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71550" y="6350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Outlook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3850" y="1196975"/>
            <a:ext cx="85693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Lifetime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: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 algn="l">
              <a:buFont typeface="Arial Narrow" pitchFamily="34" charset="0"/>
              <a:buChar char="–"/>
            </a:pPr>
            <a:r>
              <a:rPr lang="en-US" altLang="zh-CN" b="1" dirty="0" smtClean="0"/>
              <a:t> data samples with larger statistics</a:t>
            </a:r>
            <a:endParaRPr lang="en-US" altLang="zh-CN" b="1" dirty="0"/>
          </a:p>
          <a:p>
            <a:pPr algn="l"/>
            <a:endParaRPr lang="en-US" altLang="zh-CN" b="1" dirty="0"/>
          </a:p>
          <a:p>
            <a:pPr algn="l">
              <a:buFont typeface="Wingdings" pitchFamily="2" charset="2"/>
              <a:buChar char="u"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Production rate: </a:t>
            </a:r>
          </a:p>
          <a:p>
            <a:pPr lvl="1" algn="l">
              <a:buFont typeface="Arial Narrow" pitchFamily="34" charset="0"/>
              <a:buChar char="–"/>
            </a:pPr>
            <a:r>
              <a:rPr lang="en-US" altLang="zh-CN" b="1" dirty="0"/>
              <a:t> </a:t>
            </a:r>
            <a:r>
              <a:rPr lang="en-US" altLang="zh-CN" b="1" dirty="0" smtClean="0"/>
              <a:t>Strangeness and baryon correlation</a:t>
            </a:r>
            <a:br>
              <a:rPr lang="en-US" altLang="zh-CN" b="1" dirty="0" smtClean="0"/>
            </a:br>
            <a:r>
              <a:rPr lang="en-US" altLang="zh-CN" b="1" dirty="0" smtClean="0"/>
              <a:t>   </a:t>
            </a:r>
            <a:r>
              <a:rPr lang="en-US" altLang="zh-CN" dirty="0" smtClean="0"/>
              <a:t>Need specific model calculation for this quantity</a:t>
            </a:r>
          </a:p>
          <a:p>
            <a:pPr lvl="1" algn="l">
              <a:buFont typeface="Arial Narrow" pitchFamily="34" charset="0"/>
              <a:buChar char="–"/>
            </a:pPr>
            <a:r>
              <a:rPr lang="en-US" altLang="zh-CN" b="1" dirty="0" smtClean="0"/>
              <a:t> Establish trend from AGS—SPS—RHIC—LHC </a:t>
            </a:r>
            <a:endParaRPr lang="en-US" altLang="zh-CN" b="1" dirty="0"/>
          </a:p>
          <a:p>
            <a:pPr lvl="1" algn="l">
              <a:buClr>
                <a:schemeClr val="tx1"/>
              </a:buClr>
              <a:buFont typeface="Arial Narrow" pitchFamily="34" charset="0"/>
              <a:buNone/>
            </a:pPr>
            <a:r>
              <a:rPr lang="en-US" altLang="zh-CN" b="1" dirty="0"/>
              <a:t> </a:t>
            </a:r>
          </a:p>
          <a:p>
            <a:pPr lvl="1" algn="l">
              <a:buClr>
                <a:schemeClr val="tx1"/>
              </a:buClr>
              <a:buFont typeface="Arial Narrow" pitchFamily="34" charset="0"/>
              <a:buChar char="–"/>
            </a:pPr>
            <a:endParaRPr lang="en-US" altLang="zh-CN" sz="2000" dirty="0"/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</a:rPr>
              <a:t> </a:t>
            </a:r>
            <a:r>
              <a:rPr lang="en-US" altLang="zh-CN" sz="2000" b="1" baseline="-25000" dirty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altLang="zh-CN" sz="2000" b="1" baseline="30000" dirty="0">
                <a:solidFill>
                  <a:srgbClr val="0000CC"/>
                </a:solidFill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</a:rPr>
              <a:t>H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altLang="zh-CN" sz="2000" b="1" i="1" dirty="0">
                <a:solidFill>
                  <a:srgbClr val="0000CC"/>
                </a:solidFill>
                <a:sym typeface="Wingdings" pitchFamily="2" charset="2"/>
              </a:rPr>
              <a:t>d+p+</a:t>
            </a:r>
            <a:r>
              <a:rPr lang="en-US" altLang="zh-CN" sz="2000" b="1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channel measurement: </a:t>
            </a:r>
            <a:r>
              <a:rPr lang="en-US" altLang="zh-CN" sz="2000" b="1" i="1" dirty="0" smtClean="0">
                <a:solidFill>
                  <a:srgbClr val="0000CC"/>
                </a:solidFill>
                <a:sym typeface="Wingdings" pitchFamily="2" charset="2"/>
              </a:rPr>
              <a:t>d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 and </a:t>
            </a:r>
            <a:r>
              <a:rPr lang="en-US" altLang="zh-CN" sz="2000" b="1" dirty="0" err="1" smtClean="0">
                <a:solidFill>
                  <a:srgbClr val="0000CC"/>
                </a:solidFill>
                <a:sym typeface="Wingdings" pitchFamily="2" charset="2"/>
              </a:rPr>
              <a:t>dbar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via 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ToF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.</a:t>
            </a:r>
          </a:p>
          <a:p>
            <a:pPr algn="l">
              <a:buClr>
                <a:srgbClr val="0000CC"/>
              </a:buClr>
              <a:buFont typeface="Wingdings" pitchFamily="2" charset="2"/>
              <a:buNone/>
            </a:pPr>
            <a:endParaRPr lang="en-US" altLang="zh-CN" sz="2000" b="1" dirty="0">
              <a:solidFill>
                <a:srgbClr val="0000CC"/>
              </a:solidFill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Search for other 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hypernucleus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: </a:t>
            </a:r>
            <a:r>
              <a:rPr lang="en-US" altLang="zh-CN" sz="2000" b="1" baseline="30000" dirty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altLang="zh-CN" sz="2000" b="1" baseline="-25000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H, double </a:t>
            </a:r>
            <a:r>
              <a:rPr lang="en-US" altLang="zh-CN" sz="2000" b="1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-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hypernucleus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.</a:t>
            </a:r>
          </a:p>
          <a:p>
            <a:pPr algn="l">
              <a:buClr>
                <a:srgbClr val="0000CC"/>
              </a:buClr>
              <a:buFont typeface="Wingdings" pitchFamily="2" charset="2"/>
              <a:buNone/>
            </a:pPr>
            <a:endParaRPr lang="en-US" altLang="zh-CN" sz="2000" b="1" dirty="0">
              <a:solidFill>
                <a:srgbClr val="0000CC"/>
              </a:solidFill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Search for 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anti-</a:t>
            </a:r>
            <a:r>
              <a:rPr lang="en-US" altLang="zh-CN" sz="2000" b="1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a,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antinucleus</a:t>
            </a:r>
            <a:r>
              <a:rPr lang="en-US" altLang="zh-C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atomcules</a:t>
            </a:r>
            <a:endParaRPr lang="en-US" altLang="zh-CN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endParaRPr lang="en-US" altLang="zh-CN" sz="2000" b="1" dirty="0" smtClean="0">
              <a:solidFill>
                <a:srgbClr val="0000CC"/>
              </a:solidFill>
              <a:latin typeface="Symbol" pitchFamily="18" charset="2"/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RHIC: best antimatter machine  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4071942"/>
            <a:ext cx="5076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hypernucleus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was discovered by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Danysz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Pniewski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1952. It was formed in a cosmic ray interaction in a balloon-flown emulsion plate.  </a:t>
            </a:r>
          </a:p>
          <a:p>
            <a:pPr algn="l">
              <a:defRPr/>
            </a:pP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M. </a:t>
            </a:r>
            <a:r>
              <a:rPr lang="en-GB" altLang="zh-CN" sz="1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Danysz</a:t>
            </a: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J. </a:t>
            </a:r>
            <a:r>
              <a:rPr lang="en-GB" altLang="zh-CN" sz="1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Pniewski</a:t>
            </a: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altLang="zh-CN" sz="1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Phil. Mag. 44 (1953) 348</a:t>
            </a:r>
            <a:endParaRPr lang="zh-CN" altLang="en-US" sz="1400" b="1" i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75"/>
            <a:ext cx="4999038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1071538" y="214290"/>
            <a:ext cx="6987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What are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hypernuclei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（超核）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5581650" y="895350"/>
            <a:ext cx="314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cs typeface="Arial" charset="0"/>
              </a:rPr>
              <a:t>Hypernuclei of lowest  A</a:t>
            </a:r>
            <a:endParaRPr lang="en-US" altLang="zh-CN" sz="2000" b="1">
              <a:solidFill>
                <a:srgbClr val="0000CC"/>
              </a:solidFill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4929190" y="2714620"/>
            <a:ext cx="439102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altLang="zh-CN" dirty="0"/>
              <a:t> Y-N interaction: a good window to</a:t>
            </a:r>
          </a:p>
          <a:p>
            <a:pPr algn="l">
              <a:buFont typeface="Arial" charset="0"/>
              <a:buNone/>
            </a:pPr>
            <a:r>
              <a:rPr lang="en-US" altLang="zh-CN" dirty="0"/>
              <a:t>   understand the baryon potential </a:t>
            </a:r>
          </a:p>
          <a:p>
            <a:pPr algn="l">
              <a:buFont typeface="Arial" charset="0"/>
              <a:buNone/>
            </a:pPr>
            <a:endParaRPr lang="en-US" altLang="zh-CN" dirty="0"/>
          </a:p>
          <a:p>
            <a:pPr algn="l">
              <a:buFont typeface="Arial" charset="0"/>
              <a:buChar char="•"/>
            </a:pPr>
            <a:r>
              <a:rPr lang="en-US" altLang="zh-CN" dirty="0"/>
              <a:t> Binding energy and lifetime are </a:t>
            </a:r>
            <a:br>
              <a:rPr lang="en-US" altLang="zh-CN" dirty="0"/>
            </a:br>
            <a:r>
              <a:rPr lang="en-US" altLang="zh-CN" dirty="0"/>
              <a:t>   very sensitive to </a:t>
            </a:r>
            <a:r>
              <a:rPr lang="en-US" altLang="zh-CN" dirty="0">
                <a:solidFill>
                  <a:srgbClr val="0000CC"/>
                </a:solidFill>
              </a:rPr>
              <a:t>Y-N interactions</a:t>
            </a:r>
            <a:r>
              <a:rPr lang="en-US" altLang="zh-CN" dirty="0">
                <a:solidFill>
                  <a:srgbClr val="00B050"/>
                </a:solidFill>
              </a:rPr>
              <a:t/>
            </a:r>
            <a:br>
              <a:rPr lang="en-US" altLang="zh-CN" dirty="0">
                <a:solidFill>
                  <a:srgbClr val="00B050"/>
                </a:solidFill>
              </a:rPr>
            </a:br>
            <a:endParaRPr lang="en-US" altLang="zh-CN" sz="900" dirty="0">
              <a:solidFill>
                <a:srgbClr val="00B05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/>
              <a:t>  </a:t>
            </a:r>
            <a:r>
              <a:rPr lang="en-US" altLang="zh-CN" dirty="0" err="1"/>
              <a:t>Hypertriton</a:t>
            </a:r>
            <a:r>
              <a:rPr lang="en-US" altLang="zh-CN" dirty="0"/>
              <a:t>: </a:t>
            </a:r>
            <a:r>
              <a:rPr lang="en-US" altLang="zh-CN" sz="1400" b="1" dirty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altLang="zh-CN" sz="1400" b="1" dirty="0">
                <a:solidFill>
                  <a:srgbClr val="0000CC"/>
                </a:solidFill>
              </a:rPr>
              <a:t>B=130±50 </a:t>
            </a:r>
            <a:r>
              <a:rPr lang="en-US" altLang="zh-CN" sz="1400" b="1" dirty="0" err="1">
                <a:solidFill>
                  <a:srgbClr val="0000CC"/>
                </a:solidFill>
              </a:rPr>
              <a:t>KeV</a:t>
            </a:r>
            <a:r>
              <a:rPr lang="en-US" altLang="zh-CN" sz="1400" b="1" dirty="0">
                <a:solidFill>
                  <a:srgbClr val="0000CC"/>
                </a:solidFill>
              </a:rPr>
              <a:t>; r~10fm</a:t>
            </a:r>
            <a:r>
              <a:rPr lang="en-US" altLang="zh-CN" dirty="0">
                <a:solidFill>
                  <a:srgbClr val="00B050"/>
                </a:solidFill>
              </a:rPr>
              <a:t/>
            </a:r>
            <a:br>
              <a:rPr lang="en-US" altLang="zh-CN" dirty="0">
                <a:solidFill>
                  <a:srgbClr val="00B050"/>
                </a:solidFill>
              </a:rPr>
            </a:br>
            <a:endParaRPr lang="en-US" altLang="zh-CN" sz="800" dirty="0">
              <a:solidFill>
                <a:srgbClr val="00B05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/>
              <a:t>  Production rate via </a:t>
            </a:r>
            <a:r>
              <a:rPr lang="en-US" altLang="zh-CN" dirty="0">
                <a:solidFill>
                  <a:srgbClr val="0000CC"/>
                </a:solidFill>
              </a:rPr>
              <a:t>coalescence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at RHIC depends on overlapping wave </a:t>
            </a:r>
            <a:br>
              <a:rPr lang="en-US" altLang="zh-CN" dirty="0"/>
            </a:br>
            <a:r>
              <a:rPr lang="en-US" altLang="zh-CN" dirty="0"/>
              <a:t>   functions of </a:t>
            </a:r>
            <a:r>
              <a:rPr lang="en-US" altLang="zh-CN" b="1" dirty="0" err="1"/>
              <a:t>n+p+</a:t>
            </a:r>
            <a:r>
              <a:rPr lang="en-US" altLang="zh-CN" sz="2000" b="1" dirty="0" err="1">
                <a:latin typeface="Symbol" pitchFamily="18" charset="2"/>
              </a:rPr>
              <a:t>L</a:t>
            </a:r>
            <a:r>
              <a:rPr lang="en-US" altLang="zh-CN" b="1" dirty="0">
                <a:latin typeface="Symbol" pitchFamily="18" charset="2"/>
              </a:rPr>
              <a:t> </a:t>
            </a:r>
            <a:r>
              <a:rPr lang="en-US" altLang="zh-CN" dirty="0">
                <a:cs typeface="Arial" charset="0"/>
              </a:rPr>
              <a:t>in final </a:t>
            </a:r>
            <a:r>
              <a:rPr lang="en-US" altLang="zh-CN" dirty="0" smtClean="0">
                <a:cs typeface="Arial" charset="0"/>
              </a:rPr>
              <a:t>state</a:t>
            </a:r>
            <a:r>
              <a:rPr lang="en-US" altLang="zh-CN" dirty="0">
                <a:cs typeface="Arial" charset="0"/>
              </a:rPr>
              <a:t/>
            </a:r>
            <a:br>
              <a:rPr lang="en-US" altLang="zh-CN" dirty="0">
                <a:cs typeface="Arial" charset="0"/>
              </a:rPr>
            </a:br>
            <a:endParaRPr lang="en-US" altLang="zh-CN" sz="800" dirty="0">
              <a:cs typeface="Arial" charset="0"/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>
                <a:cs typeface="Arial" charset="0"/>
              </a:rPr>
              <a:t>  Important first step for searching for</a:t>
            </a:r>
            <a:br>
              <a:rPr lang="en-US" altLang="zh-CN" dirty="0">
                <a:cs typeface="Arial" charset="0"/>
              </a:rPr>
            </a:br>
            <a:r>
              <a:rPr lang="en-US" altLang="zh-CN" dirty="0">
                <a:cs typeface="Arial" charset="0"/>
              </a:rPr>
              <a:t>   other </a:t>
            </a: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exotic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hypernuclei</a:t>
            </a:r>
            <a:r>
              <a:rPr lang="en-US" altLang="zh-CN" dirty="0">
                <a:cs typeface="Arial" charset="0"/>
              </a:rPr>
              <a:t> (double-</a:t>
            </a:r>
            <a:r>
              <a:rPr lang="en-US" altLang="zh-CN" dirty="0">
                <a:latin typeface="Symbol" pitchFamily="18" charset="2"/>
                <a:cs typeface="Arial" charset="0"/>
              </a:rPr>
              <a:t>L</a:t>
            </a:r>
            <a:r>
              <a:rPr lang="en-US" altLang="zh-CN" dirty="0">
                <a:cs typeface="Arial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357826"/>
            <a:ext cx="4927952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</a:rPr>
              <a:t>No one has ever observed </a:t>
            </a:r>
            <a:br>
              <a:rPr lang="en-US" sz="2400" dirty="0">
                <a:latin typeface="Arial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any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antihypernucleus</a:t>
            </a:r>
            <a:r>
              <a:rPr lang="en-US" sz="2400" dirty="0" smtClean="0">
                <a:latin typeface="Arial" pitchFamily="34" charset="0"/>
              </a:rPr>
              <a:t> before RHIC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-36513" y="928688"/>
            <a:ext cx="555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/>
              <a:t>Nucleus which contains at least one hyperon in addition to nucleons.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6146800" y="1228725"/>
          <a:ext cx="1738313" cy="892175"/>
        </p:xfrm>
        <a:graphic>
          <a:graphicData uri="http://schemas.openxmlformats.org/presentationml/2006/ole">
            <p:oleObj spid="_x0000_s2050" name="公式" r:id="rId5" imgW="965160" imgH="495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2057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Antiproton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tomcules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429264"/>
            <a:ext cx="8043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Metastable</a:t>
            </a:r>
            <a:r>
              <a:rPr lang="en-US" sz="1600" dirty="0" smtClean="0"/>
              <a:t> antiproton-helium atom discovered at KEK:  Iwasaki, PRL 67 (1991)</a:t>
            </a:r>
          </a:p>
          <a:p>
            <a:r>
              <a:rPr lang="en-US" sz="1600" dirty="0" smtClean="0"/>
              <a:t>Mass difference: p-</a:t>
            </a:r>
            <a:r>
              <a:rPr lang="en-US" sz="1600" dirty="0" err="1" smtClean="0"/>
              <a:t>pbar</a:t>
            </a:r>
            <a:r>
              <a:rPr lang="en-US" sz="1600" dirty="0" smtClean="0"/>
              <a:t> &lt; 2x10</a:t>
            </a:r>
            <a:r>
              <a:rPr lang="en-US" sz="1600" baseline="30000" dirty="0" smtClean="0"/>
              <a:t>-9</a:t>
            </a:r>
            <a:r>
              <a:rPr lang="en-US" sz="1600" dirty="0" smtClean="0"/>
              <a:t>; Hori, PRL 96 (2006); </a:t>
            </a:r>
          </a:p>
          <a:p>
            <a:r>
              <a:rPr lang="en-US" sz="1600" dirty="0" smtClean="0"/>
              <a:t>best measurement of baryon mass and magnetic moment for CPT test at LEAR/CERN</a:t>
            </a:r>
          </a:p>
          <a:p>
            <a:r>
              <a:rPr lang="en-US" sz="1600" dirty="0" smtClean="0"/>
              <a:t>http://asacusa.web.cern.ch/ASACUSA/index-e.html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92" t="6316" r="3073" b="3158"/>
          <a:stretch>
            <a:fillRect/>
          </a:stretch>
        </p:blipFill>
        <p:spPr bwMode="auto">
          <a:xfrm>
            <a:off x="0" y="785794"/>
            <a:ext cx="90775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48768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Proposal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2844" y="857232"/>
            <a:ext cx="4953000" cy="5181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Phase0 (run10: search for possible signals):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Using TPC and its material for possible </a:t>
            </a:r>
            <a:r>
              <a:rPr lang="en-US" dirty="0" err="1" smtClean="0"/>
              <a:t>atomcule</a:t>
            </a:r>
            <a:r>
              <a:rPr lang="en-US" dirty="0" smtClean="0"/>
              <a:t> creation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Signature: </a:t>
            </a:r>
            <a:r>
              <a:rPr lang="en-US" dirty="0" err="1" smtClean="0"/>
              <a:t>Au+Au</a:t>
            </a:r>
            <a:r>
              <a:rPr lang="en-US" dirty="0" smtClean="0"/>
              <a:t> collisions followed by a delayed </a:t>
            </a:r>
            <a:br>
              <a:rPr lang="en-US" dirty="0" smtClean="0"/>
            </a:br>
            <a:r>
              <a:rPr lang="en-US" dirty="0" smtClean="0"/>
              <a:t>burst of charged </a:t>
            </a:r>
            <a:r>
              <a:rPr lang="en-US" dirty="0" err="1" smtClean="0"/>
              <a:t>pions</a:t>
            </a:r>
            <a:r>
              <a:rPr lang="en-US" dirty="0" smtClean="0"/>
              <a:t> originated in TPC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Trigger and Delayed </a:t>
            </a:r>
            <a:r>
              <a:rPr lang="en-US" dirty="0" err="1" smtClean="0"/>
              <a:t>emmission</a:t>
            </a:r>
            <a:r>
              <a:rPr lang="en-US" dirty="0" smtClean="0"/>
              <a:t> using TOF  </a:t>
            </a:r>
            <a:br>
              <a:rPr lang="en-US" dirty="0" smtClean="0"/>
            </a:br>
            <a:r>
              <a:rPr lang="en-US" dirty="0" smtClean="0"/>
              <a:t>ZDC+TOF (</a:t>
            </a:r>
            <a:r>
              <a:rPr lang="en-US" dirty="0" err="1" smtClean="0"/>
              <a:t>Au+Au</a:t>
            </a:r>
            <a:r>
              <a:rPr lang="en-US" dirty="0" smtClean="0"/>
              <a:t>) coincidence with </a:t>
            </a:r>
            <a:br>
              <a:rPr lang="en-US" dirty="0" smtClean="0"/>
            </a:br>
            <a:r>
              <a:rPr lang="en-US" dirty="0" smtClean="0"/>
              <a:t>delayed TOF multiplicity (</a:t>
            </a:r>
            <a:r>
              <a:rPr lang="en-US" dirty="0" err="1" smtClean="0"/>
              <a:t>dt</a:t>
            </a:r>
            <a:r>
              <a:rPr lang="en-US" dirty="0" smtClean="0"/>
              <a:t>~&gt;200ns)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Antiproton </a:t>
            </a:r>
            <a:r>
              <a:rPr lang="en-US" dirty="0" err="1" smtClean="0"/>
              <a:t>actomcule</a:t>
            </a:r>
            <a:r>
              <a:rPr lang="en-US" dirty="0" smtClean="0"/>
              <a:t> (3&lt;</a:t>
            </a:r>
            <a:r>
              <a:rPr lang="en-US" dirty="0" err="1" smtClean="0"/>
              <a:t>NdTOF</a:t>
            </a:r>
            <a:r>
              <a:rPr lang="en-US" dirty="0" smtClean="0"/>
              <a:t>&lt;5) </a:t>
            </a:r>
            <a:br>
              <a:rPr lang="en-US" dirty="0" smtClean="0"/>
            </a:br>
            <a:r>
              <a:rPr lang="en-US" dirty="0" err="1" smtClean="0"/>
              <a:t>Antideuteron</a:t>
            </a:r>
            <a:r>
              <a:rPr lang="en-US" dirty="0" smtClean="0"/>
              <a:t> </a:t>
            </a:r>
            <a:r>
              <a:rPr lang="en-US" dirty="0" err="1" smtClean="0"/>
              <a:t>atomcule</a:t>
            </a:r>
            <a:r>
              <a:rPr lang="en-US" dirty="0" smtClean="0"/>
              <a:t> (5&lt;</a:t>
            </a:r>
            <a:r>
              <a:rPr lang="en-US" dirty="0" err="1" smtClean="0"/>
              <a:t>NdTOF</a:t>
            </a:r>
            <a:r>
              <a:rPr lang="en-US" dirty="0" smtClean="0"/>
              <a:t>&lt;10) </a:t>
            </a:r>
            <a:br>
              <a:rPr lang="en-US" dirty="0" smtClean="0"/>
            </a:br>
            <a:r>
              <a:rPr lang="en-US" dirty="0" err="1" smtClean="0"/>
              <a:t>Antitriton</a:t>
            </a:r>
            <a:r>
              <a:rPr lang="en-US" dirty="0" smtClean="0"/>
              <a:t> </a:t>
            </a:r>
            <a:r>
              <a:rPr lang="en-US" dirty="0" err="1" smtClean="0"/>
              <a:t>atomcule</a:t>
            </a:r>
            <a:r>
              <a:rPr lang="en-US" dirty="0" smtClean="0"/>
              <a:t> (</a:t>
            </a:r>
            <a:r>
              <a:rPr lang="en-US" dirty="0" err="1" smtClean="0"/>
              <a:t>NdTOF</a:t>
            </a:r>
            <a:r>
              <a:rPr lang="en-US" dirty="0" smtClean="0"/>
              <a:t>&gt;10)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Phase1 (run11: Helium bag)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Using Helium gas to create </a:t>
            </a:r>
            <a:r>
              <a:rPr lang="en-US" dirty="0" err="1" smtClean="0"/>
              <a:t>antinucleus</a:t>
            </a:r>
            <a:r>
              <a:rPr lang="en-US" dirty="0" smtClean="0"/>
              <a:t> Helium Atom </a:t>
            </a:r>
            <a:br>
              <a:rPr lang="en-US" dirty="0" smtClean="0"/>
            </a:br>
            <a:r>
              <a:rPr lang="en-US" dirty="0" smtClean="0"/>
              <a:t>Helium is the only known material to create </a:t>
            </a:r>
            <a:r>
              <a:rPr lang="en-US" dirty="0" err="1" smtClean="0"/>
              <a:t>atomcules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Replace the air between TPC and </a:t>
            </a:r>
            <a:r>
              <a:rPr lang="en-US" dirty="0" err="1" smtClean="0"/>
              <a:t>beampipe</a:t>
            </a:r>
            <a:r>
              <a:rPr lang="en-US" dirty="0" smtClean="0"/>
              <a:t> by helium bag (PHENIX has done this in the past)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Reduce radiation length and create </a:t>
            </a:r>
            <a:r>
              <a:rPr lang="en-US" dirty="0" err="1" smtClean="0"/>
              <a:t>atomcules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Using trigger logics from Phase0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Phase2:  (precision measurements)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Liquid Helium (tank or TPC) surrounding beam pipe</a:t>
            </a:r>
            <a:br>
              <a:rPr lang="en-US" dirty="0" smtClean="0"/>
            </a:br>
            <a:r>
              <a:rPr lang="en-US" dirty="0" smtClean="0"/>
              <a:t>Dedicated runs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 Liquid Helium (tank or TPC) replaces one of the BEMC module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Phase3 and beyond: </a:t>
            </a:r>
            <a:br>
              <a:rPr lang="en-US" dirty="0" smtClean="0"/>
            </a:br>
            <a:r>
              <a:rPr lang="en-US" dirty="0" smtClean="0"/>
              <a:t>Dedicated beam line for laser spectroscopy ?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703" t="3805" r="13703" b="3805"/>
          <a:stretch>
            <a:fillRect/>
          </a:stretch>
        </p:blipFill>
        <p:spPr bwMode="auto">
          <a:xfrm>
            <a:off x="5031373" y="1295400"/>
            <a:ext cx="411262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/>
          <p:nvPr/>
        </p:nvGrpSpPr>
        <p:grpSpPr>
          <a:xfrm>
            <a:off x="6629400" y="2819400"/>
            <a:ext cx="986039" cy="990600"/>
            <a:chOff x="6629400" y="2819400"/>
            <a:chExt cx="986039" cy="990600"/>
          </a:xfrm>
        </p:grpSpPr>
        <p:sp>
          <p:nvSpPr>
            <p:cNvPr id="7" name="Oval 6"/>
            <p:cNvSpPr/>
            <p:nvPr/>
          </p:nvSpPr>
          <p:spPr>
            <a:xfrm>
              <a:off x="6629400" y="2819400"/>
              <a:ext cx="914400" cy="990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95160" y="3200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2895600"/>
              <a:ext cx="986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Helium gas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496" y="5857892"/>
            <a:ext cx="51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proposal concerns phase0 and phase1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981075"/>
            <a:ext cx="9144000" cy="5118100"/>
            <a:chOff x="0" y="784"/>
            <a:chExt cx="5760" cy="3224"/>
          </a:xfrm>
        </p:grpSpPr>
        <p:pic>
          <p:nvPicPr>
            <p:cNvPr id="133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1"/>
              <a:ext cx="5760" cy="3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7" name="Text Box 3"/>
            <p:cNvSpPr txBox="1">
              <a:spLocks noChangeArrowheads="1"/>
            </p:cNvSpPr>
            <p:nvPr/>
          </p:nvSpPr>
          <p:spPr bwMode="auto">
            <a:xfrm>
              <a:off x="1305" y="784"/>
              <a:ext cx="1254" cy="748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PANDA at FAIR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2012~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Anti-proton beam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Double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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-ray spectroscopy</a:t>
              </a:r>
            </a:p>
          </p:txBody>
        </p:sp>
        <p:sp>
          <p:nvSpPr>
            <p:cNvPr id="13318" name="Text Box 4"/>
            <p:cNvSpPr txBox="1">
              <a:spLocks noChangeArrowheads="1"/>
            </p:cNvSpPr>
            <p:nvPr/>
          </p:nvSpPr>
          <p:spPr bwMode="auto">
            <a:xfrm>
              <a:off x="1689" y="1600"/>
              <a:ext cx="1211" cy="748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MAMI C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2007~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Electro-production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-wavefunction</a:t>
              </a:r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144" y="2032"/>
              <a:ext cx="1287" cy="748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JLab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2000~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Electro-production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-wavefunction</a:t>
              </a:r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2496" y="2416"/>
              <a:ext cx="1344" cy="882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FINUDA at DA</a:t>
              </a:r>
              <a:r>
                <a:rPr lang="en-GB" altLang="zh-CN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</a:t>
              </a: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NE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e</a:t>
              </a:r>
              <a:r>
                <a:rPr lang="en-GB" altLang="zh-CN" sz="1400" baseline="30000">
                  <a:solidFill>
                    <a:srgbClr val="000000"/>
                  </a:solidFill>
                  <a:cs typeface="Arial" charset="0"/>
                </a:rPr>
                <a:t>+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e</a:t>
              </a:r>
              <a:r>
                <a:rPr lang="en-GB" altLang="zh-CN" sz="1400" baseline="30000">
                  <a:solidFill>
                    <a:srgbClr val="000000"/>
                  </a:solidFill>
                  <a:cs typeface="Arial" charset="0"/>
                </a:rPr>
                <a:t>-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collider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Stopped-K</a:t>
              </a:r>
              <a:r>
                <a:rPr lang="en-GB" altLang="zh-CN" sz="1400" baseline="30000">
                  <a:solidFill>
                    <a:srgbClr val="000000"/>
                  </a:solidFill>
                  <a:cs typeface="Arial" charset="0"/>
                </a:rPr>
                <a:t>-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reaction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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-ray spectroscopy </a:t>
              </a:r>
            </a:p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 (2012~)</a:t>
              </a:r>
            </a:p>
          </p:txBody>
        </p:sp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3900" y="2512"/>
              <a:ext cx="1794" cy="748"/>
            </a:xfrm>
            <a:prstGeom prst="rect">
              <a:avLst/>
            </a:prstGeom>
            <a:solidFill>
              <a:srgbClr val="FFCCCC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J-PARC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2009~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Intense K</a:t>
              </a:r>
              <a:r>
                <a:rPr lang="en-GB" altLang="zh-CN" sz="1400" baseline="30000">
                  <a:solidFill>
                    <a:srgbClr val="000000"/>
                  </a:solidFill>
                  <a:cs typeface="Arial" charset="0"/>
                </a:rPr>
                <a:t>-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beam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and double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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-ray spectroscopy </a:t>
              </a:r>
            </a:p>
          </p:txBody>
        </p:sp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3408" y="1408"/>
              <a:ext cx="1381" cy="754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36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HypHI at GSI/FAIR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Heavy ion beams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 at</a:t>
              </a:r>
            </a:p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 extreme isospins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Magnetic moments</a:t>
              </a:r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3840" y="880"/>
              <a:ext cx="1271" cy="480"/>
            </a:xfrm>
            <a:prstGeom prst="rect">
              <a:avLst/>
            </a:prstGeom>
            <a:solidFill>
              <a:srgbClr val="FFCC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600" b="1">
                  <a:solidFill>
                    <a:srgbClr val="000000"/>
                  </a:solidFill>
                  <a:cs typeface="Arial" charset="0"/>
                </a:rPr>
                <a:t>SPHERE at JINR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Heavy ion beams</a:t>
              </a:r>
            </a:p>
            <a:p>
              <a:pPr algn="l" eaLnBrk="0" hangingPunct="0"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 Single 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</a:t>
              </a:r>
              <a:r>
                <a:rPr lang="en-GB" altLang="zh-CN" sz="1400">
                  <a:solidFill>
                    <a:srgbClr val="000000"/>
                  </a:solidFill>
                  <a:cs typeface="Arial" charset="0"/>
                </a:rPr>
                <a:t>-hypernuclei</a:t>
              </a:r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 flipH="1" flipV="1">
              <a:off x="2975" y="1647"/>
              <a:ext cx="146" cy="77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 flipV="1">
              <a:off x="816" y="1815"/>
              <a:ext cx="477" cy="21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 flipV="1">
              <a:off x="4848" y="1791"/>
              <a:ext cx="576" cy="72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 flipH="1">
              <a:off x="3407" y="1120"/>
              <a:ext cx="434" cy="19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 flipV="1">
              <a:off x="2784" y="1407"/>
              <a:ext cx="144" cy="194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 flipH="1" flipV="1">
              <a:off x="2927" y="1407"/>
              <a:ext cx="482" cy="33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9"/>
            <p:cNvSpPr>
              <a:spLocks noChangeShapeType="1"/>
            </p:cNvSpPr>
            <p:nvPr/>
          </p:nvSpPr>
          <p:spPr bwMode="auto">
            <a:xfrm>
              <a:off x="2544" y="1120"/>
              <a:ext cx="384" cy="28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Text Box 11"/>
            <p:cNvSpPr txBox="1">
              <a:spLocks noChangeArrowheads="1"/>
            </p:cNvSpPr>
            <p:nvPr/>
          </p:nvSpPr>
          <p:spPr bwMode="auto">
            <a:xfrm>
              <a:off x="3455" y="3816"/>
              <a:ext cx="1920" cy="192"/>
            </a:xfrm>
            <a:prstGeom prst="rect">
              <a:avLst/>
            </a:prstGeom>
            <a:solidFill>
              <a:srgbClr val="FFCCCC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zh-CN" sz="1400" dirty="0">
                  <a:solidFill>
                    <a:srgbClr val="000000"/>
                  </a:solidFill>
                  <a:latin typeface="Verdana" pitchFamily="34" charset="0"/>
                </a:rPr>
                <a:t>Basic map from Saito, HYP06</a:t>
              </a:r>
            </a:p>
          </p:txBody>
        </p:sp>
      </p:grp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928662" y="214290"/>
            <a:ext cx="8107388" cy="62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Current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hypernucleus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experiments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3"/>
          <a:srcRect r="2262"/>
          <a:stretch>
            <a:fillRect/>
          </a:stretch>
        </p:blipFill>
        <p:spPr bwMode="auto">
          <a:xfrm>
            <a:off x="4176708" y="1357298"/>
            <a:ext cx="4854910" cy="372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84250" y="115888"/>
            <a:ext cx="776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from Hypernuclei</a:t>
            </a:r>
            <a:r>
              <a:rPr lang="en-US" altLang="zh-CN" sz="3600" b="1">
                <a:solidFill>
                  <a:srgbClr val="FF0000"/>
                </a:solidFill>
                <a:sym typeface="Wingdings" pitchFamily="2" charset="2"/>
              </a:rPr>
              <a:t> to Neutron Stars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79388" y="874713"/>
            <a:ext cx="88566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0" lvl="3"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600" b="1" dirty="0" err="1" smtClean="0">
                <a:solidFill>
                  <a:srgbClr val="000000"/>
                </a:solidFill>
              </a:rPr>
              <a:t>hypernuclei</a:t>
            </a:r>
            <a:r>
              <a:rPr lang="en-GB" altLang="zh-CN" sz="2600" b="1" dirty="0" smtClean="0">
                <a:solidFill>
                  <a:srgbClr val="000000"/>
                </a:solidFill>
              </a:rPr>
              <a:t>       </a:t>
            </a:r>
            <a:r>
              <a:rPr lang="en-GB" altLang="zh-CN" sz="26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altLang="zh-CN" sz="2600" b="1" dirty="0" smtClean="0">
                <a:solidFill>
                  <a:srgbClr val="000000"/>
                </a:solidFill>
              </a:rPr>
              <a:t>-B </a:t>
            </a:r>
            <a:r>
              <a:rPr lang="en-GB" altLang="zh-CN" sz="2600" b="1" dirty="0">
                <a:solidFill>
                  <a:srgbClr val="000000"/>
                </a:solidFill>
              </a:rPr>
              <a:t>Interaction       Neutron Stars</a:t>
            </a:r>
          </a:p>
        </p:txBody>
      </p:sp>
      <p:sp>
        <p:nvSpPr>
          <p:cNvPr id="12292" name="Line 45"/>
          <p:cNvSpPr>
            <a:spLocks noChangeShapeType="1"/>
          </p:cNvSpPr>
          <p:nvPr/>
        </p:nvSpPr>
        <p:spPr bwMode="auto">
          <a:xfrm flipH="1">
            <a:off x="2214546" y="1214422"/>
            <a:ext cx="460375" cy="1588"/>
          </a:xfrm>
          <a:prstGeom prst="line">
            <a:avLst/>
          </a:prstGeom>
          <a:noFill/>
          <a:ln w="38160">
            <a:solidFill>
              <a:srgbClr val="AC1C04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46"/>
          <p:cNvSpPr>
            <a:spLocks noChangeShapeType="1"/>
          </p:cNvSpPr>
          <p:nvPr/>
        </p:nvSpPr>
        <p:spPr bwMode="auto">
          <a:xfrm>
            <a:off x="5214942" y="1214422"/>
            <a:ext cx="457200" cy="1588"/>
          </a:xfrm>
          <a:prstGeom prst="line">
            <a:avLst/>
          </a:prstGeom>
          <a:noFill/>
          <a:ln w="38160">
            <a:solidFill>
              <a:srgbClr val="AC1C04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44"/>
          <p:cNvSpPr>
            <a:spLocks noChangeShapeType="1"/>
          </p:cNvSpPr>
          <p:nvPr/>
        </p:nvSpPr>
        <p:spPr bwMode="auto">
          <a:xfrm>
            <a:off x="3203575" y="3427413"/>
            <a:ext cx="1582739" cy="45719"/>
          </a:xfrm>
          <a:prstGeom prst="line">
            <a:avLst/>
          </a:prstGeom>
          <a:noFill/>
          <a:ln w="76320">
            <a:solidFill>
              <a:srgbClr val="AC1C04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296" name="Group 58"/>
          <p:cNvGrpSpPr>
            <a:grpSpLocks/>
          </p:cNvGrpSpPr>
          <p:nvPr/>
        </p:nvGrpSpPr>
        <p:grpSpPr bwMode="auto">
          <a:xfrm>
            <a:off x="-107950" y="1357298"/>
            <a:ext cx="4679950" cy="3344877"/>
            <a:chOff x="-68" y="765"/>
            <a:chExt cx="2793" cy="2027"/>
          </a:xfrm>
        </p:grpSpPr>
        <p:grpSp>
          <p:nvGrpSpPr>
            <p:cNvPr id="12298" name="Group 15"/>
            <p:cNvGrpSpPr>
              <a:grpSpLocks/>
            </p:cNvGrpSpPr>
            <p:nvPr/>
          </p:nvGrpSpPr>
          <p:grpSpPr bwMode="auto">
            <a:xfrm>
              <a:off x="0" y="765"/>
              <a:ext cx="2725" cy="2027"/>
              <a:chOff x="0" y="872"/>
              <a:chExt cx="2725" cy="2027"/>
            </a:xfrm>
          </p:grpSpPr>
          <p:pic>
            <p:nvPicPr>
              <p:cNvPr id="1230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872"/>
                <a:ext cx="2703" cy="20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54" name="Straight Arrow Connector 53"/>
              <p:cNvCxnSpPr/>
              <p:nvPr/>
            </p:nvCxnSpPr>
            <p:spPr>
              <a:xfrm>
                <a:off x="327" y="1746"/>
                <a:ext cx="207" cy="1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465" y="1447"/>
                <a:ext cx="184" cy="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3" name="TextBox 50"/>
              <p:cNvSpPr txBox="1">
                <a:spLocks noChangeArrowheads="1"/>
              </p:cNvSpPr>
              <p:nvPr/>
            </p:nvSpPr>
            <p:spPr bwMode="auto">
              <a:xfrm>
                <a:off x="0" y="1539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S=-1</a:t>
                </a:r>
              </a:p>
            </p:txBody>
          </p:sp>
          <p:sp>
            <p:nvSpPr>
              <p:cNvPr id="12304" name="TextBox 51"/>
              <p:cNvSpPr txBox="1">
                <a:spLocks noChangeArrowheads="1"/>
              </p:cNvSpPr>
              <p:nvPr/>
            </p:nvSpPr>
            <p:spPr bwMode="auto">
              <a:xfrm>
                <a:off x="0" y="1263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S=-2</a:t>
                </a:r>
              </a:p>
            </p:txBody>
          </p:sp>
        </p:grpSp>
        <p:sp>
          <p:nvSpPr>
            <p:cNvPr id="12299" name="TextBox 57"/>
            <p:cNvSpPr txBox="1">
              <a:spLocks noChangeArrowheads="1"/>
            </p:cNvSpPr>
            <p:nvPr/>
          </p:nvSpPr>
          <p:spPr bwMode="auto">
            <a:xfrm>
              <a:off x="-68" y="2239"/>
              <a:ext cx="5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600" i="1">
                  <a:latin typeface="Verdana" pitchFamily="34" charset="0"/>
                </a:rPr>
                <a:t> S=-0</a:t>
              </a:r>
            </a:p>
          </p:txBody>
        </p:sp>
      </p:grpSp>
      <p:sp>
        <p:nvSpPr>
          <p:cNvPr id="76859" name="Rectangle 59"/>
          <p:cNvSpPr>
            <a:spLocks noChangeArrowheads="1"/>
          </p:cNvSpPr>
          <p:nvPr/>
        </p:nvSpPr>
        <p:spPr bwMode="auto">
          <a:xfrm>
            <a:off x="0" y="4572008"/>
            <a:ext cx="86423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None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possible configurations of </a:t>
            </a:r>
            <a:r>
              <a:rPr lang="en-GB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Neutron Stars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Kaon</a:t>
            </a:r>
            <a:r>
              <a:rPr lang="en-GB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condensate, hyperons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strange quark matter</a:t>
            </a:r>
          </a:p>
          <a:p>
            <a:pPr algn="l">
              <a:spcBef>
                <a:spcPts val="500"/>
              </a:spcBef>
              <a:buClr>
                <a:srgbClr val="009999"/>
              </a:buClr>
              <a:buSzPct val="90000"/>
              <a:buFont typeface="Wingdings" pitchFamily="2" charset="2"/>
              <a:buNone/>
              <a:defRPr/>
            </a:pPr>
            <a:r>
              <a:rPr lang="en-GB" altLang="zh-CN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altLang="zh-CN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hypernuclei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the laboratory: 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study the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strange sector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baryon-baryon interaction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 info on EOS of neutron stars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0860" y="5214950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J.M. </a:t>
            </a:r>
            <a:r>
              <a:rPr lang="en-US" sz="700" b="1" dirty="0" err="1" smtClean="0"/>
              <a:t>Lattimer</a:t>
            </a:r>
            <a:r>
              <a:rPr lang="en-US" sz="700" b="1" dirty="0" smtClean="0"/>
              <a:t> and M. </a:t>
            </a:r>
            <a:r>
              <a:rPr lang="en-US" sz="700" b="1" dirty="0" err="1" smtClean="0"/>
              <a:t>Prakash</a:t>
            </a:r>
            <a:r>
              <a:rPr lang="en-US" sz="700" b="1" dirty="0" smtClean="0"/>
              <a:t>, </a:t>
            </a:r>
          </a:p>
          <a:p>
            <a:r>
              <a:rPr lang="en-US" sz="700" b="1" dirty="0" smtClean="0"/>
              <a:t>"The Physics of Neutron Stars", Science 304, 536 (2004)</a:t>
            </a:r>
          </a:p>
          <a:p>
            <a:r>
              <a:rPr lang="de-DE" sz="700" b="1" dirty="0" smtClean="0"/>
              <a:t>J. Schaffner and I. Mishustin, </a:t>
            </a:r>
            <a:r>
              <a:rPr lang="de-DE" sz="700" b="1" i="1" dirty="0" smtClean="0"/>
              <a:t>Phys. Rev. C</a:t>
            </a:r>
            <a:r>
              <a:rPr lang="de-DE" sz="700" b="1" dirty="0" smtClean="0"/>
              <a:t> 53 (1996): </a:t>
            </a:r>
            <a:br>
              <a:rPr lang="de-DE" sz="700" b="1" dirty="0" smtClean="0"/>
            </a:br>
            <a:r>
              <a:rPr lang="en-US" sz="800" b="1" dirty="0" err="1" smtClean="0"/>
              <a:t>Hyperon</a:t>
            </a:r>
            <a:r>
              <a:rPr lang="en-US" sz="800" b="1" dirty="0" smtClean="0"/>
              <a:t>-rich matter in neutron stars</a:t>
            </a:r>
            <a:endParaRPr lang="en-US" sz="700" b="1" dirty="0" smtClean="0"/>
          </a:p>
          <a:p>
            <a:endParaRPr lang="en-US" sz="700" b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071670" y="3714752"/>
            <a:ext cx="857256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700" b="1" dirty="0" smtClean="0">
                <a:solidFill>
                  <a:srgbClr val="000000"/>
                </a:solidFill>
                <a:latin typeface="Verdana" pitchFamily="34" charset="0"/>
              </a:rPr>
              <a:t>Saito</a:t>
            </a:r>
            <a:r>
              <a:rPr lang="en-GB" altLang="zh-CN" sz="700" b="1" dirty="0">
                <a:solidFill>
                  <a:srgbClr val="000000"/>
                </a:solidFill>
                <a:latin typeface="Verdana" pitchFamily="34" charset="0"/>
              </a:rPr>
              <a:t>, HYP06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50" y="130175"/>
            <a:ext cx="7848600" cy="550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Arial" charset="0"/>
              </a:rPr>
              <a:t>Can we observe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charset="0"/>
              </a:rPr>
              <a:t>hypernuclei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charset="0"/>
              </a:rPr>
              <a:t> at RHIC? </a:t>
            </a: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5507038" y="2500306"/>
            <a:ext cx="3636962" cy="3668712"/>
            <a:chOff x="3139" y="1799"/>
            <a:chExt cx="2291" cy="2266"/>
          </a:xfrm>
        </p:grpSpPr>
        <p:pic>
          <p:nvPicPr>
            <p:cNvPr id="14343" name="Picture 6" descr="xzb_ismd99_a15.png"/>
            <p:cNvPicPr>
              <a:picLocks noChangeAspect="1"/>
            </p:cNvPicPr>
            <p:nvPr/>
          </p:nvPicPr>
          <p:blipFill>
            <a:blip r:embed="rId3"/>
            <a:srcRect l="2420" t="21381" r="11956" b="18814"/>
            <a:stretch>
              <a:fillRect/>
            </a:stretch>
          </p:blipFill>
          <p:spPr bwMode="auto">
            <a:xfrm>
              <a:off x="3139" y="1799"/>
              <a:ext cx="2291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3810" y="3655"/>
              <a:ext cx="116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300" dirty="0" err="1"/>
                <a:t>Z.Xu</a:t>
              </a:r>
              <a:r>
                <a:rPr lang="en-US" altLang="zh-CN" sz="1300" dirty="0"/>
                <a:t>, </a:t>
              </a:r>
              <a:r>
                <a:rPr lang="en-US" altLang="zh-CN" sz="1300" dirty="0" err="1"/>
                <a:t>nucl</a:t>
              </a:r>
              <a:r>
                <a:rPr lang="en-US" altLang="zh-CN" sz="1300" dirty="0"/>
                <a:t>-ex/9909012</a:t>
              </a:r>
            </a:p>
          </p:txBody>
        </p:sp>
      </p:grp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73063" y="3500438"/>
            <a:ext cx="50561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0000CC"/>
                </a:solidFill>
              </a:rPr>
              <a:t> In high energy heavy-ion collisions:</a:t>
            </a:r>
            <a:r>
              <a:rPr lang="en-US" altLang="zh-CN" dirty="0"/>
              <a:t> 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nucleus production by coalescence, characterized by </a:t>
            </a:r>
            <a:r>
              <a:rPr lang="en-US" altLang="zh-CN" dirty="0">
                <a:solidFill>
                  <a:srgbClr val="0000CC"/>
                </a:solidFill>
              </a:rPr>
              <a:t>penalty factor.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AGS data</a:t>
            </a:r>
            <a:r>
              <a:rPr lang="en-US" altLang="zh-CN" baseline="30000" dirty="0"/>
              <a:t>[1]</a:t>
            </a:r>
            <a:r>
              <a:rPr lang="en-US" altLang="zh-CN" dirty="0"/>
              <a:t> indicated that </a:t>
            </a:r>
            <a:r>
              <a:rPr lang="en-US" altLang="zh-CN" dirty="0" err="1"/>
              <a:t>hypernucleus</a:t>
            </a:r>
            <a:r>
              <a:rPr lang="en-US" altLang="zh-CN" dirty="0"/>
              <a:t> production will be further suppressed.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What’s the case at RHIC? 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23850" y="981075"/>
            <a:ext cx="6534161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0000CC"/>
                </a:solidFill>
              </a:rPr>
              <a:t> Low energy and cosmic ray </a:t>
            </a:r>
            <a:r>
              <a:rPr lang="en-US" altLang="zh-CN" sz="2000" dirty="0" smtClean="0">
                <a:solidFill>
                  <a:srgbClr val="0000CC"/>
                </a:solidFill>
              </a:rPr>
              <a:t>experiments (</a:t>
            </a:r>
            <a:r>
              <a:rPr lang="en-US" altLang="zh-CN" sz="2000" dirty="0" err="1" smtClean="0">
                <a:solidFill>
                  <a:srgbClr val="0000CC"/>
                </a:solidFill>
              </a:rPr>
              <a:t>wikipedia</a:t>
            </a:r>
            <a:r>
              <a:rPr lang="en-US" altLang="zh-CN" sz="2000" dirty="0" smtClean="0">
                <a:solidFill>
                  <a:srgbClr val="0000CC"/>
                </a:solidFill>
              </a:rPr>
              <a:t>): </a:t>
            </a:r>
            <a:endParaRPr lang="en-US" altLang="zh-CN" dirty="0">
              <a:solidFill>
                <a:srgbClr val="00B05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       </a:t>
            </a:r>
            <a:r>
              <a:rPr lang="en-US" altLang="zh-CN" dirty="0" err="1"/>
              <a:t>hypernucleus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production</a:t>
            </a:r>
            <a:r>
              <a:rPr lang="en-US" altLang="zh-CN" dirty="0"/>
              <a:t> via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>
                <a:latin typeface="Symbol" pitchFamily="18" charset="2"/>
              </a:rPr>
              <a:t>L</a:t>
            </a:r>
            <a:r>
              <a:rPr lang="en-US" altLang="zh-CN" dirty="0"/>
              <a:t> or K</a:t>
            </a:r>
            <a:r>
              <a:rPr lang="en-US" altLang="zh-CN" baseline="-25000" dirty="0"/>
              <a:t> </a:t>
            </a:r>
            <a:r>
              <a:rPr lang="en-US" altLang="zh-CN" dirty="0"/>
              <a:t>capture by nuclei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the direct strangeness exchange reaction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None/>
            </a:pPr>
            <a:r>
              <a:rPr lang="en-US" altLang="zh-CN" dirty="0" err="1"/>
              <a:t>hypernuclei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observed 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energetic but delayed decay,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measure momentum of the K and </a:t>
            </a:r>
            <a:r>
              <a:rPr lang="en-US" altLang="zh-CN" dirty="0">
                <a:latin typeface="Symbol" pitchFamily="18" charset="2"/>
              </a:rPr>
              <a:t>p</a:t>
            </a:r>
            <a:r>
              <a:rPr lang="en-US" altLang="zh-CN" dirty="0"/>
              <a:t> mesons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1042988" y="5876925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[1] AGS-E864, </a:t>
            </a:r>
            <a:r>
              <a:rPr lang="en-US" altLang="zh-CN" sz="1400" u="sng"/>
              <a:t>Phys. Rev. C70,024902 (2004)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6710" y="2714620"/>
            <a:ext cx="15001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|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429124" y="421481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聚并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285720" y="6553200"/>
            <a:ext cx="146688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sz="1400" dirty="0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57818" y="6429396"/>
            <a:ext cx="299561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1300" dirty="0" smtClean="0"/>
              <a:t>http://stevemiller.com/index.htm</a:t>
            </a:r>
          </a:p>
          <a:p>
            <a:pPr>
              <a:defRPr/>
            </a:pPr>
            <a:r>
              <a:rPr lang="zh-CN" altLang="en-US" sz="1300" dirty="0" smtClean="0"/>
              <a:t>中国新石器陶器</a:t>
            </a:r>
            <a:r>
              <a:rPr lang="en-US" altLang="zh-CN" sz="1300" dirty="0" smtClean="0"/>
              <a:t>+RHIC</a:t>
            </a:r>
            <a:endParaRPr lang="en-US" altLang="zh-CN" sz="1300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58166" cy="762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ea typeface="宋体" pitchFamily="2" charset="-122"/>
              </a:rPr>
              <a:t>Relativistic Heavy Ion Collider (RHIC)</a:t>
            </a:r>
          </a:p>
        </p:txBody>
      </p:sp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7391400" y="6202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i="1">
                <a:ea typeface="MS PGothic" pitchFamily="34" charset="-128"/>
              </a:rPr>
              <a:t>Animation M. Lisa</a:t>
            </a:r>
            <a:endParaRPr lang="en-US" altLang="zh-CN" sz="2400">
              <a:ea typeface="MS PGothic" pitchFamily="34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3863" y="1049338"/>
            <a:ext cx="8186737" cy="5046662"/>
            <a:chOff x="315" y="720"/>
            <a:chExt cx="5157" cy="3179"/>
          </a:xfrm>
        </p:grpSpPr>
        <p:pic>
          <p:nvPicPr>
            <p:cNvPr id="12302" name="Picture 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Text Box 36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RHIC</a:t>
              </a:r>
            </a:p>
          </p:txBody>
        </p:sp>
        <p:sp>
          <p:nvSpPr>
            <p:cNvPr id="12304" name="Text Box 37"/>
            <p:cNvSpPr txBox="1">
              <a:spLocks noChangeArrowheads="1"/>
            </p:cNvSpPr>
            <p:nvPr/>
          </p:nvSpPr>
          <p:spPr bwMode="auto">
            <a:xfrm>
              <a:off x="3892" y="1180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BRAHMS</a:t>
              </a:r>
            </a:p>
          </p:txBody>
        </p:sp>
        <p:sp>
          <p:nvSpPr>
            <p:cNvPr id="12305" name="Text Box 38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PHOBOS</a:t>
              </a:r>
            </a:p>
          </p:txBody>
        </p:sp>
        <p:sp>
          <p:nvSpPr>
            <p:cNvPr id="12306" name="Text Box 39"/>
            <p:cNvSpPr txBox="1">
              <a:spLocks noChangeArrowheads="1"/>
            </p:cNvSpPr>
            <p:nvPr/>
          </p:nvSpPr>
          <p:spPr bwMode="auto">
            <a:xfrm>
              <a:off x="1002" y="1401"/>
              <a:ext cx="71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PHENIX</a:t>
              </a:r>
            </a:p>
          </p:txBody>
        </p:sp>
        <p:sp>
          <p:nvSpPr>
            <p:cNvPr id="12307" name="Text Box 40"/>
            <p:cNvSpPr txBox="1">
              <a:spLocks noChangeArrowheads="1"/>
            </p:cNvSpPr>
            <p:nvPr/>
          </p:nvSpPr>
          <p:spPr bwMode="auto">
            <a:xfrm>
              <a:off x="2244" y="1526"/>
              <a:ext cx="54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STAR</a:t>
              </a:r>
            </a:p>
          </p:txBody>
        </p:sp>
        <p:sp>
          <p:nvSpPr>
            <p:cNvPr id="12308" name="Text Box 41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AGS</a:t>
              </a:r>
            </a:p>
          </p:txBody>
        </p:sp>
        <p:sp>
          <p:nvSpPr>
            <p:cNvPr id="12309" name="Oval 42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43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44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45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46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Oval 47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48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49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0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rc 51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577 w 21600"/>
                <a:gd name="T1" fmla="*/ 0 h 13185"/>
                <a:gd name="T2" fmla="*/ 516 w 21600"/>
                <a:gd name="T3" fmla="*/ 84 h 13185"/>
                <a:gd name="T4" fmla="*/ 0 w 21600"/>
                <a:gd name="T5" fmla="*/ 2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Arc 52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1 h 21600"/>
                <a:gd name="T2" fmla="*/ 305 w 19051"/>
                <a:gd name="T3" fmla="*/ 68 h 21600"/>
                <a:gd name="T4" fmla="*/ 34 w 19051"/>
                <a:gd name="T5" fmla="*/ 179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53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54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55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Text Box 56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TANDEMS</a:t>
              </a:r>
            </a:p>
          </p:txBody>
        </p:sp>
      </p:grpSp>
      <p:sp>
        <p:nvSpPr>
          <p:cNvPr id="965689" name="Oval 57"/>
          <p:cNvSpPr>
            <a:spLocks noChangeArrowheads="1"/>
          </p:cNvSpPr>
          <p:nvPr/>
        </p:nvSpPr>
        <p:spPr bwMode="auto">
          <a:xfrm>
            <a:off x="3733800" y="2878138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0" name="Oval 58"/>
          <p:cNvSpPr>
            <a:spLocks noChangeArrowheads="1"/>
          </p:cNvSpPr>
          <p:nvPr/>
        </p:nvSpPr>
        <p:spPr bwMode="auto">
          <a:xfrm>
            <a:off x="5105400" y="5316538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1" name="Oval 59"/>
          <p:cNvSpPr>
            <a:spLocks noChangeArrowheads="1"/>
          </p:cNvSpPr>
          <p:nvPr/>
        </p:nvSpPr>
        <p:spPr bwMode="auto">
          <a:xfrm>
            <a:off x="3505200" y="3030538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2" name="Oval 60"/>
          <p:cNvSpPr>
            <a:spLocks noChangeArrowheads="1"/>
          </p:cNvSpPr>
          <p:nvPr/>
        </p:nvSpPr>
        <p:spPr bwMode="auto">
          <a:xfrm>
            <a:off x="3276600" y="2878138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3" name="Oval 61"/>
          <p:cNvSpPr>
            <a:spLocks noChangeArrowheads="1"/>
          </p:cNvSpPr>
          <p:nvPr/>
        </p:nvSpPr>
        <p:spPr bwMode="auto">
          <a:xfrm>
            <a:off x="3505200" y="3030538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4" name="Text Box 62"/>
          <p:cNvSpPr txBox="1">
            <a:spLocks noChangeArrowheads="1"/>
          </p:cNvSpPr>
          <p:nvPr/>
        </p:nvSpPr>
        <p:spPr bwMode="auto">
          <a:xfrm>
            <a:off x="4714876" y="3000372"/>
            <a:ext cx="375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 dirty="0">
                <a:solidFill>
                  <a:srgbClr val="D91F2D"/>
                </a:solidFill>
                <a:ea typeface="宋体" pitchFamily="2" charset="-122"/>
              </a:rPr>
              <a:t>v = 0.99995</a:t>
            </a:r>
            <a:r>
              <a:rPr lang="en-US" altLang="zh-CN" sz="1800" b="1" i="1" dirty="0">
                <a:solidFill>
                  <a:srgbClr val="D91F2D"/>
                </a:solidFill>
                <a:ea typeface="宋体" pitchFamily="2" charset="-122"/>
                <a:sym typeface="Symbol" pitchFamily="18" charset="2"/>
              </a:rPr>
              <a:t></a:t>
            </a:r>
            <a:r>
              <a:rPr lang="en-US" altLang="zh-CN" sz="1800" b="1" i="1" dirty="0">
                <a:solidFill>
                  <a:srgbClr val="D91F2D"/>
                </a:solidFill>
                <a:ea typeface="宋体" pitchFamily="2" charset="-122"/>
              </a:rPr>
              <a:t>c = 186,000 miles/sec</a:t>
            </a:r>
          </a:p>
          <a:p>
            <a:r>
              <a:rPr lang="en-US" altLang="zh-CN" sz="1800" b="1" i="1" dirty="0">
                <a:solidFill>
                  <a:srgbClr val="D91F2D"/>
                </a:solidFill>
                <a:ea typeface="宋体" pitchFamily="2" charset="-122"/>
              </a:rPr>
              <a:t>          Au + Au at 200 </a:t>
            </a:r>
            <a:r>
              <a:rPr lang="en-US" altLang="zh-CN" sz="1800" b="1" i="1" dirty="0" err="1">
                <a:solidFill>
                  <a:srgbClr val="D91F2D"/>
                </a:solidFill>
                <a:ea typeface="宋体" pitchFamily="2" charset="-122"/>
              </a:rPr>
              <a:t>GeV</a:t>
            </a:r>
            <a:endParaRPr lang="en-US" altLang="zh-CN" sz="1800" b="1" dirty="0">
              <a:solidFill>
                <a:srgbClr val="FD3FEB"/>
              </a:solidFill>
              <a:ea typeface="宋体" pitchFamily="2" charset="-122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14876" y="3643314"/>
            <a:ext cx="4317937" cy="2786082"/>
            <a:chOff x="3286116" y="928670"/>
            <a:chExt cx="4317937" cy="2786082"/>
          </a:xfrm>
        </p:grpSpPr>
        <p:pic>
          <p:nvPicPr>
            <p:cNvPr id="38" name="Picture 37" descr="neolithic-soapopera-600px.jpg"/>
            <p:cNvPicPr>
              <a:picLocks noChangeAspect="1"/>
            </p:cNvPicPr>
            <p:nvPr/>
          </p:nvPicPr>
          <p:blipFill>
            <a:blip r:embed="rId3"/>
            <a:srcRect l="52000"/>
            <a:stretch>
              <a:fillRect/>
            </a:stretch>
          </p:blipFill>
          <p:spPr>
            <a:xfrm>
              <a:off x="3286116" y="928670"/>
              <a:ext cx="2194560" cy="2781300"/>
            </a:xfrm>
            <a:prstGeom prst="rect">
              <a:avLst/>
            </a:prstGeom>
          </p:spPr>
        </p:pic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4"/>
            <a:srcRect l="18000" t="18286" r="42857" b="14857"/>
            <a:stretch>
              <a:fillRect/>
            </a:stretch>
          </p:blipFill>
          <p:spPr bwMode="auto">
            <a:xfrm>
              <a:off x="5429256" y="928670"/>
              <a:ext cx="2174797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96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65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965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65689" grpId="0" animBg="1"/>
      <p:bldP spid="965689" grpId="1" animBg="1"/>
      <p:bldP spid="965690" grpId="0" animBg="1"/>
      <p:bldP spid="965690" grpId="1" animBg="1"/>
      <p:bldP spid="965691" grpId="0" animBg="1"/>
      <p:bldP spid="965691" grpId="1" animBg="1"/>
      <p:bldP spid="965691" grpId="2" animBg="1"/>
      <p:bldP spid="965692" grpId="0" animBg="1"/>
      <p:bldP spid="965692" grpId="1" animBg="1"/>
      <p:bldP spid="965693" grpId="0" animBg="1"/>
      <p:bldP spid="965693" grpId="1" animBg="1"/>
      <p:bldP spid="965693" grpId="2" animBg="1"/>
      <p:bldP spid="9656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785818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candidate event at STAR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928670"/>
            <a:ext cx="27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Run4 (2004) 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643578"/>
            <a:ext cx="1609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STAR talks:</a:t>
            </a:r>
          </a:p>
          <a:p>
            <a:pPr algn="l"/>
            <a:r>
              <a:rPr lang="en-US" sz="1100" dirty="0" smtClean="0"/>
              <a:t>J.H. Chen, QM09</a:t>
            </a:r>
          </a:p>
          <a:p>
            <a:pPr algn="l"/>
            <a:r>
              <a:rPr lang="en-US" sz="1100" dirty="0" smtClean="0"/>
              <a:t>J.H. Chen, HYP09</a:t>
            </a:r>
          </a:p>
          <a:p>
            <a:pPr algn="l"/>
            <a:r>
              <a:rPr lang="en-US" sz="1100" dirty="0" smtClean="0"/>
              <a:t>Z.B. Xu, RHIC/AGS 09</a:t>
            </a:r>
            <a:endParaRPr lang="en-US" sz="11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73" t="71716" r="5248"/>
          <a:stretch>
            <a:fillRect/>
          </a:stretch>
        </p:blipFill>
        <p:spPr bwMode="auto">
          <a:xfrm>
            <a:off x="-17534" y="1571612"/>
            <a:ext cx="9161534" cy="40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500702"/>
            <a:ext cx="2390765" cy="4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7350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4000" baseline="30000" dirty="0">
                <a:solidFill>
                  <a:srgbClr val="FF0000"/>
                </a:solidFill>
              </a:rPr>
              <a:t>3</a:t>
            </a:r>
            <a:r>
              <a:rPr lang="en-US" altLang="zh-CN" sz="4000" dirty="0">
                <a:solidFill>
                  <a:srgbClr val="FF0000"/>
                </a:solidFill>
              </a:rPr>
              <a:t>He &amp; </a:t>
            </a:r>
            <a:r>
              <a:rPr lang="en-US" altLang="zh-CN" sz="4000" dirty="0" smtClean="0">
                <a:solidFill>
                  <a:srgbClr val="FF0000"/>
                </a:solidFill>
              </a:rPr>
              <a:t>anti-</a:t>
            </a:r>
            <a:r>
              <a:rPr lang="en-US" altLang="zh-CN" sz="40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sz="4000" dirty="0" smtClean="0">
                <a:solidFill>
                  <a:srgbClr val="FF0000"/>
                </a:solidFill>
              </a:rPr>
              <a:t>He </a:t>
            </a:r>
            <a:r>
              <a:rPr lang="en-US" altLang="zh-CN" sz="4000" dirty="0">
                <a:solidFill>
                  <a:srgbClr val="FF0000"/>
                </a:solidFill>
              </a:rPr>
              <a:t>selection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0" y="5024438"/>
            <a:ext cx="91440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300" b="1" dirty="0"/>
              <a:t>Select pure </a:t>
            </a:r>
            <a:r>
              <a:rPr lang="en-US" altLang="zh-CN" sz="2300" b="1" baseline="30000" dirty="0"/>
              <a:t>3</a:t>
            </a:r>
            <a:r>
              <a:rPr lang="en-US" altLang="zh-CN" sz="2300" b="1" dirty="0"/>
              <a:t>He sample: -</a:t>
            </a:r>
            <a:r>
              <a:rPr lang="en-US" altLang="zh-CN" sz="2300" b="1" dirty="0" smtClean="0"/>
              <a:t>0.2&lt;Z&lt;0.2  </a:t>
            </a:r>
            <a:r>
              <a:rPr lang="en-US" altLang="zh-CN" sz="2300" b="1" dirty="0"/>
              <a:t>&amp;  </a:t>
            </a:r>
            <a:r>
              <a:rPr lang="en-US" altLang="zh-CN" sz="2300" b="1" dirty="0" err="1"/>
              <a:t>dca</a:t>
            </a:r>
            <a:r>
              <a:rPr lang="en-US" altLang="zh-CN" sz="2300" b="1" dirty="0"/>
              <a:t> &lt;1.0cm  &amp;  p &gt;2 </a:t>
            </a:r>
            <a:r>
              <a:rPr lang="en-US" altLang="zh-CN" sz="2300" b="1" dirty="0" err="1"/>
              <a:t>GeV</a:t>
            </a:r>
            <a:endParaRPr lang="en-US" altLang="zh-CN" sz="2300" b="1" dirty="0"/>
          </a:p>
          <a:p>
            <a:pPr lvl="1" algn="l">
              <a:spcBef>
                <a:spcPct val="50000"/>
              </a:spcBef>
            </a:pPr>
            <a:r>
              <a:rPr lang="en-US" altLang="zh-CN" sz="2000" b="1" baseline="30000" dirty="0"/>
              <a:t>            3</a:t>
            </a:r>
            <a:r>
              <a:rPr lang="en-US" altLang="zh-CN" sz="2000" b="1" dirty="0"/>
              <a:t>He: 2931(MB07) + 2008(central04) + 871(MB04) = 5810</a:t>
            </a:r>
          </a:p>
          <a:p>
            <a:pPr lvl="1" algn="l">
              <a:spcBef>
                <a:spcPct val="50000"/>
              </a:spcBef>
            </a:pPr>
            <a:r>
              <a:rPr lang="en-US" altLang="zh-CN" sz="2000" b="1" dirty="0"/>
              <a:t>Anti-</a:t>
            </a:r>
            <a:r>
              <a:rPr lang="en-US" altLang="zh-CN" sz="2000" b="1" baseline="30000" dirty="0"/>
              <a:t>3</a:t>
            </a:r>
            <a:r>
              <a:rPr lang="en-US" altLang="zh-CN" sz="2000" b="1" dirty="0"/>
              <a:t>He: 1105(MB07) +  </a:t>
            </a:r>
            <a:r>
              <a:rPr lang="en-US" altLang="zh-CN" sz="2000" b="1" dirty="0" smtClean="0"/>
              <a:t>735(central04</a:t>
            </a:r>
            <a:r>
              <a:rPr lang="en-US" altLang="zh-CN" sz="2000" b="1" dirty="0"/>
              <a:t>) + 328(MB04) = </a:t>
            </a:r>
            <a:r>
              <a:rPr lang="en-US" altLang="zh-CN" sz="2000" b="1" dirty="0">
                <a:solidFill>
                  <a:srgbClr val="FF0000"/>
                </a:solidFill>
              </a:rPr>
              <a:t>2168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fig1_Invmass_4pads.gif"/>
          <p:cNvPicPr>
            <a:picLocks noChangeAspect="1"/>
          </p:cNvPicPr>
          <p:nvPr/>
        </p:nvPicPr>
        <p:blipFill>
          <a:blip r:embed="rId4"/>
          <a:srcRect l="49390" t="55000" r="3659"/>
          <a:stretch>
            <a:fillRect/>
          </a:stretch>
        </p:blipFill>
        <p:spPr>
          <a:xfrm>
            <a:off x="4857752" y="1428736"/>
            <a:ext cx="3951532" cy="2835702"/>
          </a:xfrm>
          <a:prstGeom prst="rect">
            <a:avLst/>
          </a:prstGeom>
        </p:spPr>
      </p:pic>
      <p:graphicFrame>
        <p:nvGraphicFramePr>
          <p:cNvPr id="4098" name="Object 8"/>
          <p:cNvGraphicFramePr>
            <a:graphicFrameLocks noGrp="1" noChangeAspect="1"/>
          </p:cNvGraphicFramePr>
          <p:nvPr>
            <p:ph/>
          </p:nvPr>
        </p:nvGraphicFramePr>
        <p:xfrm>
          <a:off x="5429256" y="4357694"/>
          <a:ext cx="1928812" cy="679450"/>
        </p:xfrm>
        <a:graphic>
          <a:graphicData uri="http://schemas.openxmlformats.org/presentationml/2006/ole">
            <p:oleObj spid="_x0000_s4098" name="Equation" r:id="rId5" imgW="1371600" imgH="482400" progId="Equation.3">
              <p:embed/>
            </p:oleObj>
          </a:graphicData>
        </a:graphic>
      </p:graphicFrame>
      <p:pic>
        <p:nvPicPr>
          <p:cNvPr id="9" name="Picture 8" descr="Fig0_AuAu200_dEdxNeg_dis_dcaLE1cm.gif"/>
          <p:cNvPicPr>
            <a:picLocks noChangeAspect="1"/>
          </p:cNvPicPr>
          <p:nvPr/>
        </p:nvPicPr>
        <p:blipFill>
          <a:blip r:embed="rId6"/>
          <a:srcRect r="11905"/>
          <a:stretch>
            <a:fillRect/>
          </a:stretch>
        </p:blipFill>
        <p:spPr>
          <a:xfrm>
            <a:off x="-2" y="857231"/>
            <a:ext cx="4714877" cy="4013995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928670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572000" y="1052513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</a:rPr>
              <a:t>Combine </a:t>
            </a:r>
            <a:r>
              <a:rPr lang="en-US" altLang="zh-CN" sz="1600" dirty="0" err="1">
                <a:solidFill>
                  <a:srgbClr val="0000CC"/>
                </a:solidFill>
              </a:rPr>
              <a:t>hypertriton</a:t>
            </a:r>
            <a:r>
              <a:rPr lang="en-US" altLang="zh-CN" sz="1600" dirty="0">
                <a:solidFill>
                  <a:srgbClr val="0000CC"/>
                </a:solidFill>
              </a:rPr>
              <a:t> and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antihypertriton</a:t>
            </a:r>
            <a:r>
              <a:rPr lang="en-US" altLang="zh-CN" sz="1600" dirty="0" smtClean="0">
                <a:solidFill>
                  <a:srgbClr val="0000CC"/>
                </a:solidFill>
              </a:rPr>
              <a:t> </a:t>
            </a:r>
            <a:r>
              <a:rPr lang="en-US" altLang="zh-CN" sz="1600" dirty="0">
                <a:solidFill>
                  <a:srgbClr val="0000CC"/>
                </a:solidFill>
              </a:rPr>
              <a:t>signal: </a:t>
            </a:r>
          </a:p>
          <a:p>
            <a:r>
              <a:rPr lang="en-US" altLang="zh-CN" sz="1600" dirty="0" smtClean="0">
                <a:solidFill>
                  <a:srgbClr val="0000CC"/>
                </a:solidFill>
              </a:rPr>
              <a:t>225</a:t>
            </a:r>
            <a:r>
              <a:rPr lang="en-US" altLang="zh-CN" sz="1200" dirty="0" smtClean="0">
                <a:solidFill>
                  <a:srgbClr val="0000CC"/>
                </a:solidFill>
              </a:rPr>
              <a:t>±</a:t>
            </a:r>
            <a:r>
              <a:rPr lang="en-US" altLang="zh-CN" sz="1600" dirty="0" smtClean="0">
                <a:solidFill>
                  <a:srgbClr val="0000CC"/>
                </a:solidFill>
              </a:rPr>
              <a:t>35</a:t>
            </a:r>
            <a:endParaRPr lang="en-US" altLang="zh-CN" sz="1600" dirty="0">
              <a:solidFill>
                <a:srgbClr val="0000CC"/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536825" y="61913"/>
            <a:ext cx="523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 and Combined signals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Fig3_AuAu200_combined_H3_signal.gif"/>
          <p:cNvPicPr>
            <a:picLocks noChangeAspect="1"/>
          </p:cNvPicPr>
          <p:nvPr/>
        </p:nvPicPr>
        <p:blipFill>
          <a:blip r:embed="rId4"/>
          <a:srcRect t="9524" r="5952"/>
          <a:stretch>
            <a:fillRect/>
          </a:stretch>
        </p:blipFill>
        <p:spPr>
          <a:xfrm>
            <a:off x="4292483" y="1928802"/>
            <a:ext cx="4851517" cy="3500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7105" y="5643578"/>
            <a:ext cx="45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provides a &gt;6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signal for discovery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3249" name="Object 7"/>
          <p:cNvGraphicFramePr>
            <a:graphicFrameLocks noGrp="1" noChangeAspect="1"/>
          </p:cNvGraphicFramePr>
          <p:nvPr/>
        </p:nvGraphicFramePr>
        <p:xfrm>
          <a:off x="1825625" y="44450"/>
          <a:ext cx="874713" cy="830263"/>
        </p:xfrm>
        <a:graphic>
          <a:graphicData uri="http://schemas.openxmlformats.org/presentationml/2006/ole">
            <p:oleObj spid="_x0000_s53249" name="公式" r:id="rId5" imgW="253800" imgH="241200" progId="Equation.3">
              <p:embed/>
            </p:oleObj>
          </a:graphicData>
        </a:graphic>
      </p:graphicFrame>
      <p:pic>
        <p:nvPicPr>
          <p:cNvPr id="8" name="Picture 7" descr="Fig2_AuAu200_antihypertriton_signal.gif"/>
          <p:cNvPicPr>
            <a:picLocks noChangeAspect="1"/>
          </p:cNvPicPr>
          <p:nvPr/>
        </p:nvPicPr>
        <p:blipFill>
          <a:blip r:embed="rId6"/>
          <a:srcRect l="4762" t="9524" r="5952"/>
          <a:stretch>
            <a:fillRect/>
          </a:stretch>
        </p:blipFill>
        <p:spPr>
          <a:xfrm>
            <a:off x="0" y="1928802"/>
            <a:ext cx="4535392" cy="3446884"/>
          </a:xfrm>
          <a:prstGeom prst="rect">
            <a:avLst/>
          </a:prstGeom>
        </p:spPr>
      </p:pic>
      <p:graphicFrame>
        <p:nvGraphicFramePr>
          <p:cNvPr id="53250" name="Object 7"/>
          <p:cNvGraphicFramePr>
            <a:graphicFrameLocks noGrp="1" noChangeAspect="1"/>
          </p:cNvGraphicFramePr>
          <p:nvPr/>
        </p:nvGraphicFramePr>
        <p:xfrm>
          <a:off x="500034" y="1000108"/>
          <a:ext cx="874713" cy="830263"/>
        </p:xfrm>
        <a:graphic>
          <a:graphicData uri="http://schemas.openxmlformats.org/presentationml/2006/ole">
            <p:oleObj spid="_x0000_s53250" name="公式" r:id="rId7" imgW="253800" imgH="241200" progId="Equation.3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" y="5357826"/>
            <a:ext cx="4572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/>
              <a:t> </a:t>
            </a:r>
            <a:r>
              <a:rPr lang="en-US" altLang="zh-CN" sz="1400" dirty="0"/>
              <a:t>Signal observed from the data (bin-by-bin counting): </a:t>
            </a:r>
            <a:r>
              <a:rPr lang="en-US" altLang="zh-CN" sz="1400" dirty="0" smtClean="0"/>
              <a:t> </a:t>
            </a:r>
            <a:br>
              <a:rPr lang="en-US" altLang="zh-CN" sz="1400" dirty="0" smtClean="0"/>
            </a:br>
            <a:r>
              <a:rPr lang="en-US" altLang="zh-CN" sz="1400" dirty="0" smtClean="0"/>
              <a:t>     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70±17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algn="l">
              <a:spcBef>
                <a:spcPct val="50000"/>
              </a:spcBef>
            </a:pPr>
            <a:r>
              <a:rPr lang="en-US" altLang="zh-CN" sz="1400" dirty="0"/>
              <a:t>     Mass: 2.991±0.001 </a:t>
            </a:r>
            <a:r>
              <a:rPr lang="en-US" altLang="zh-CN" sz="1400" dirty="0" err="1"/>
              <a:t>GeV</a:t>
            </a:r>
            <a:r>
              <a:rPr lang="en-US" altLang="zh-CN" sz="1400" dirty="0"/>
              <a:t>; Width (fixed): 0.0025 </a:t>
            </a:r>
            <a:r>
              <a:rPr lang="en-US" altLang="zh-CN" sz="1400" dirty="0" err="1"/>
              <a:t>GeV</a:t>
            </a:r>
            <a:r>
              <a:rPr lang="en-US" altLang="zh-CN" sz="1400" dirty="0"/>
              <a:t>;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143116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AP-template1">
  <a:themeElements>
    <a:clrScheme name="SINAP-template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INAP-template1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-template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21684</TotalTime>
  <Words>1668</Words>
  <Application>Microsoft Office PowerPoint</Application>
  <PresentationFormat>On-screen Show (4:3)</PresentationFormat>
  <Paragraphs>355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SINAP-template1</vt:lpstr>
      <vt:lpstr>公式</vt:lpstr>
      <vt:lpstr>Equation</vt:lpstr>
      <vt:lpstr>Slide 1</vt:lpstr>
      <vt:lpstr>Antimatter</vt:lpstr>
      <vt:lpstr>Slide 3</vt:lpstr>
      <vt:lpstr>Slide 4</vt:lpstr>
      <vt:lpstr>Can we observe hypernuclei at RHIC? </vt:lpstr>
      <vt:lpstr>Relativistic Heavy Ion Collider (RHIC)</vt:lpstr>
      <vt:lpstr>    A candidate event at STAR</vt:lpstr>
      <vt:lpstr>Slide 8</vt:lpstr>
      <vt:lpstr>Slide 9</vt:lpstr>
      <vt:lpstr>Slide 10</vt:lpstr>
      <vt:lpstr>Slide 11</vt:lpstr>
      <vt:lpstr>Matter and antimatter are not created equal</vt:lpstr>
      <vt:lpstr>Flavors (u,d, s) are not created equal  except in possible QGP</vt:lpstr>
      <vt:lpstr> Thermal production</vt:lpstr>
      <vt:lpstr>Strangeness Fluctuation</vt:lpstr>
      <vt:lpstr>Yields as a measure of correlation</vt:lpstr>
      <vt:lpstr>(3He, t, 3LH)(u, d, s)</vt:lpstr>
      <vt:lpstr>             :  Primordial -B correlation</vt:lpstr>
      <vt:lpstr>Energy scan to establish the trend</vt:lpstr>
      <vt:lpstr>Antinuclei in nature (new physics)</vt:lpstr>
      <vt:lpstr>What can we do with antimatter?</vt:lpstr>
      <vt:lpstr>hypernuclei and antimatter from correlations in the Vacuum</vt:lpstr>
      <vt:lpstr>Creating first Antinucleus Atomcules</vt:lpstr>
      <vt:lpstr>Vision from the past</vt:lpstr>
      <vt:lpstr>Projected Discovery of antimatter alpha particle from STAR run10</vt:lpstr>
      <vt:lpstr>DOE FY2011 Congressional Budget Request  for Science</vt:lpstr>
      <vt:lpstr>Fun news about the discovery</vt:lpstr>
      <vt:lpstr>Slide 28</vt:lpstr>
      <vt:lpstr>Slide 29</vt:lpstr>
      <vt:lpstr>Antiproton Atomcules</vt:lpstr>
      <vt:lpstr>Proposal</vt:lpstr>
      <vt:lpstr>Slide 32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Zhangbu Xu</dc:creator>
  <cp:lastModifiedBy>Zhangbu Xu</cp:lastModifiedBy>
  <cp:revision>2954</cp:revision>
  <dcterms:created xsi:type="dcterms:W3CDTF">2006-02-23T15:10:09Z</dcterms:created>
  <dcterms:modified xsi:type="dcterms:W3CDTF">2010-04-14T12:18:51Z</dcterms:modified>
</cp:coreProperties>
</file>