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637" r:id="rId2"/>
    <p:sldId id="989" r:id="rId3"/>
    <p:sldId id="954" r:id="rId4"/>
    <p:sldId id="956" r:id="rId5"/>
    <p:sldId id="964" r:id="rId6"/>
    <p:sldId id="990" r:id="rId7"/>
    <p:sldId id="991" r:id="rId8"/>
    <p:sldId id="992" r:id="rId9"/>
    <p:sldId id="993" r:id="rId10"/>
    <p:sldId id="994" r:id="rId11"/>
    <p:sldId id="995" r:id="rId12"/>
    <p:sldId id="996" r:id="rId13"/>
    <p:sldId id="997" r:id="rId14"/>
    <p:sldId id="998" r:id="rId15"/>
    <p:sldId id="999" r:id="rId16"/>
    <p:sldId id="1000" r:id="rId17"/>
    <p:sldId id="1001" r:id="rId18"/>
    <p:sldId id="1002" r:id="rId19"/>
    <p:sldId id="1003" r:id="rId20"/>
    <p:sldId id="1004" r:id="rId21"/>
    <p:sldId id="1008" r:id="rId22"/>
    <p:sldId id="1009" r:id="rId23"/>
    <p:sldId id="1005" r:id="rId24"/>
    <p:sldId id="1006" r:id="rId25"/>
    <p:sldId id="1007" r:id="rId26"/>
  </p:sldIdLst>
  <p:sldSz cx="9144000" cy="6858000" type="screen4x3"/>
  <p:notesSz cx="6794500" cy="9906000"/>
  <p:custDataLst>
    <p:tags r:id="rId3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4585A5"/>
    <a:srgbClr val="800080"/>
    <a:srgbClr val="993366"/>
    <a:srgbClr val="336699"/>
    <a:srgbClr val="FCF6A2"/>
    <a:srgbClr val="FF0000"/>
    <a:srgbClr val="FEC6D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7" autoAdjust="0"/>
    <p:restoredTop sz="94157" autoAdjust="0"/>
  </p:normalViewPr>
  <p:slideViewPr>
    <p:cSldViewPr snapToGrid="0">
      <p:cViewPr varScale="1">
        <p:scale>
          <a:sx n="47" d="100"/>
          <a:sy n="47" d="100"/>
        </p:scale>
        <p:origin x="-1168" y="-96"/>
      </p:cViewPr>
      <p:guideLst>
        <p:guide orient="horz" pos="1933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63AED5-3209-49B4-8A4E-157A0A8842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8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669EC-64C2-46B2-9271-B235791FCC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19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9B05-2739-4B94-91DB-D7701F1C2F3C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2950"/>
            <a:ext cx="4953000" cy="37147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6000"/>
            <a:ext cx="9144000" cy="4572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3A6F8A"/>
              </a:solidFill>
              <a:ea typeface="ＭＳ Ｐゴシック" charset="-128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127000" cy="6858000"/>
            <a:chOff x="0" y="0"/>
            <a:chExt cx="80" cy="432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auto">
            <a:xfrm>
              <a:off x="1" y="0"/>
              <a:ext cx="79" cy="1440"/>
            </a:xfrm>
            <a:prstGeom prst="rect">
              <a:avLst/>
            </a:prstGeom>
            <a:solidFill>
              <a:srgbClr val="B9BB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144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2880"/>
              <a:ext cx="79" cy="1440"/>
            </a:xfrm>
            <a:prstGeom prst="rect">
              <a:avLst/>
            </a:prstGeom>
            <a:solidFill>
              <a:srgbClr val="5153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 userDrawn="1"/>
        </p:nvGrpSpPr>
        <p:grpSpPr bwMode="auto">
          <a:xfrm>
            <a:off x="114300" y="0"/>
            <a:ext cx="127000" cy="6858000"/>
            <a:chOff x="72" y="0"/>
            <a:chExt cx="80" cy="432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3" y="0"/>
              <a:ext cx="79" cy="1440"/>
            </a:xfrm>
            <a:prstGeom prst="rect">
              <a:avLst/>
            </a:prstGeom>
            <a:solidFill>
              <a:srgbClr val="005B8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2" y="1440"/>
              <a:ext cx="79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" y="2880"/>
              <a:ext cx="79" cy="1440"/>
            </a:xfrm>
            <a:prstGeom prst="rect">
              <a:avLst/>
            </a:prstGeom>
            <a:solidFill>
              <a:srgbClr val="DCDCD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de-DE" sz="2400">
                <a:ea typeface="ＭＳ Ｐゴシック" charset="-128"/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2000" y="6345175"/>
            <a:ext cx="558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 smtClean="0">
                <a:solidFill>
                  <a:srgbClr val="F4F4F4"/>
                </a:solidFill>
                <a:ea typeface="ＭＳ Ｐゴシック" charset="-128"/>
              </a:rPr>
              <a:t>J. Ritman		Forschungszentrum Juelich</a:t>
            </a:r>
            <a:endParaRPr lang="de-DE" sz="1400" dirty="0">
              <a:solidFill>
                <a:srgbClr val="F4F4F4"/>
              </a:solidFill>
              <a:ea typeface="ＭＳ Ｐゴシック" charset="-128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536575" y="2855913"/>
            <a:ext cx="83153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Baryon Spectroscopy with PANDA</a:t>
            </a:r>
            <a:endParaRPr lang="en-US" sz="32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7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3264084" y="5821296"/>
            <a:ext cx="5772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/>
                <a:ea typeface="+mn-ea"/>
              </a:rPr>
              <a:t>Thanks</a:t>
            </a:r>
            <a:r>
              <a:rPr lang="en-US" sz="1600" baseline="0" dirty="0" smtClean="0">
                <a:solidFill>
                  <a:schemeClr val="bg1"/>
                </a:solidFill>
                <a:latin typeface="Calibri"/>
                <a:ea typeface="+mn-ea"/>
              </a:rPr>
              <a:t> to Albrecht </a:t>
            </a:r>
            <a:r>
              <a:rPr lang="en-US" sz="1600" baseline="0" dirty="0" err="1" smtClean="0">
                <a:solidFill>
                  <a:schemeClr val="bg1"/>
                </a:solidFill>
                <a:latin typeface="Calibri"/>
                <a:ea typeface="+mn-ea"/>
              </a:rPr>
              <a:t>Gillitzer</a:t>
            </a:r>
            <a:r>
              <a:rPr lang="en-US" sz="1600" baseline="0" dirty="0" smtClean="0">
                <a:solidFill>
                  <a:schemeClr val="bg1"/>
                </a:solidFill>
                <a:latin typeface="Calibri"/>
                <a:ea typeface="+mn-ea"/>
              </a:rPr>
              <a:t> for some of the slides</a:t>
            </a:r>
            <a:endParaRPr lang="en-US" sz="1600" dirty="0">
              <a:solidFill>
                <a:srgbClr val="3A6F8A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Finding tomorrow today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19" name="Rectangle 7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ea typeface="ＭＳ Ｐゴシック" charset="-128"/>
            </a:endParaRPr>
          </a:p>
        </p:txBody>
      </p:sp>
      <p:sp>
        <p:nvSpPr>
          <p:cNvPr id="653322" name="Text Box 10"/>
          <p:cNvSpPr txBox="1">
            <a:spLocks noChangeArrowheads="1"/>
          </p:cNvSpPr>
          <p:nvPr/>
        </p:nvSpPr>
        <p:spPr bwMode="auto">
          <a:xfrm>
            <a:off x="457200" y="6477000"/>
            <a:ext cx="838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>
                <a:solidFill>
                  <a:srgbClr val="3A6F8A"/>
                </a:solidFill>
                <a:ea typeface="ＭＳ Ｐゴシック" charset="-128"/>
              </a:rPr>
              <a:t>		                            </a:t>
            </a:r>
            <a:r>
              <a:rPr lang="de-DE" sz="1000" dirty="0" smtClean="0">
                <a:solidFill>
                  <a:srgbClr val="3A6F8A"/>
                </a:solidFill>
                <a:ea typeface="ＭＳ Ｐゴシック" charset="-128"/>
              </a:rPr>
              <a:t>Jim</a:t>
            </a:r>
            <a:r>
              <a:rPr lang="de-DE" sz="1000" baseline="0" dirty="0" smtClean="0">
                <a:solidFill>
                  <a:srgbClr val="3A6F8A"/>
                </a:solidFill>
                <a:ea typeface="ＭＳ Ｐゴシック" charset="-128"/>
              </a:rPr>
              <a:t> Ritman								</a:t>
            </a:r>
            <a:r>
              <a:rPr lang="de-DE" sz="1000" dirty="0">
                <a:solidFill>
                  <a:srgbClr val="3A6F8A"/>
                </a:solidFill>
                <a:ea typeface="ＭＳ Ｐゴシック" charset="-128"/>
              </a:rPr>
              <a:t>	                                        		 </a:t>
            </a:r>
            <a:r>
              <a:rPr lang="de-DE" sz="1000" dirty="0" smtClean="0">
                <a:solidFill>
                  <a:srgbClr val="3A6F8A"/>
                </a:solidFill>
                <a:ea typeface="ＭＳ Ｐゴシック" charset="-128"/>
              </a:rPr>
              <a:t>		   </a:t>
            </a:r>
            <a:fld id="{10F37CC4-9A29-42E3-8F0E-C2C8EEDB17B8}" type="slidenum">
              <a:rPr lang="de-DE" sz="1000">
                <a:solidFill>
                  <a:srgbClr val="3A6F8A"/>
                </a:solidFill>
                <a:ea typeface="ＭＳ Ｐゴシック" charset="-128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rgbClr val="3A6F8A"/>
              </a:solidFill>
              <a:ea typeface="ＭＳ Ｐゴシック" charset="-128"/>
            </a:endParaRPr>
          </a:p>
        </p:txBody>
      </p:sp>
      <p:pic>
        <p:nvPicPr>
          <p:cNvPr id="2058" name="Picture 12" descr="Logo_FZ_Jülich_NEU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3214"/>
            <a:ext cx="3270250" cy="8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Poster_Resonances_in_QC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07" y="3460358"/>
            <a:ext cx="1995879" cy="2823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5127" y="42179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3443" y="37493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/>
              <a:t> </a:t>
            </a:r>
            <a:r>
              <a:rPr lang="de-DE" dirty="0" smtClean="0"/>
              <a:t>Study </a:t>
            </a:r>
            <a:r>
              <a:rPr lang="de-DE" dirty="0" err="1" smtClean="0"/>
              <a:t>Excited</a:t>
            </a:r>
            <a:r>
              <a:rPr lang="de-DE" dirty="0" smtClean="0"/>
              <a:t> Baryons </a:t>
            </a:r>
            <a:r>
              <a:rPr lang="de-DE" dirty="0" err="1" smtClean="0"/>
              <a:t>with</a:t>
            </a:r>
            <a:r>
              <a:rPr lang="de-DE" dirty="0" smtClean="0"/>
              <a:t> PANDA?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2987" y="190500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Large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 p </a:t>
            </a:r>
            <a:r>
              <a:rPr lang="de-DE" dirty="0" err="1" smtClean="0"/>
              <a:t>p</a:t>
            </a:r>
            <a:r>
              <a:rPr lang="de-DE" dirty="0" smtClean="0"/>
              <a:t>  </a:t>
            </a:r>
            <a:r>
              <a:rPr lang="de-DE" dirty="0" smtClean="0">
                <a:sym typeface="Wingdings" panose="05000000000000000000" pitchFamily="2" charset="2"/>
              </a:rPr>
              <a:t>  B B*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σ(pp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l-GR" dirty="0">
                <a:solidFill>
                  <a:srgbClr val="000000"/>
                </a:solidFill>
                <a:sym typeface="Wingdings" pitchFamily="2" charset="2"/>
              </a:rPr>
              <a:t>ΞΞ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) ≈ </a:t>
            </a:r>
            <a:r>
              <a:rPr lang="el-GR" dirty="0">
                <a:solidFill>
                  <a:srgbClr val="000000"/>
                </a:solidFill>
                <a:sym typeface="Wingdings" pitchFamily="2" charset="2"/>
              </a:rPr>
              <a:t>μ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b</a:t>
            </a:r>
            <a:endParaRPr lang="de-DE" dirty="0">
              <a:solidFill>
                <a:srgbClr val="000000"/>
              </a:solidFill>
              <a:sym typeface="Wingdings" pitchFamily="2" charset="2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000000"/>
                </a:solidFill>
              </a:rPr>
              <a:t>σ(pp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l-GR" dirty="0">
                <a:solidFill>
                  <a:srgbClr val="000000"/>
                </a:solidFill>
                <a:sym typeface="Wingdings" pitchFamily="2" charset="2"/>
              </a:rPr>
              <a:t>ΩΩ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) ≈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0.03 … 0.1 </a:t>
            </a:r>
            <a:r>
              <a:rPr lang="el-GR" dirty="0" smtClean="0">
                <a:solidFill>
                  <a:srgbClr val="000000"/>
                </a:solidFill>
                <a:sym typeface="Wingdings" pitchFamily="2" charset="2"/>
              </a:rPr>
              <a:t>μ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b  (</a:t>
            </a:r>
            <a:r>
              <a:rPr lang="de-DE" dirty="0" err="1" smtClean="0">
                <a:solidFill>
                  <a:srgbClr val="000000"/>
                </a:solidFill>
                <a:sym typeface="Wingdings" pitchFamily="2" charset="2"/>
              </a:rPr>
              <a:t>prediction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extra </a:t>
            </a:r>
            <a:r>
              <a:rPr lang="de-DE" dirty="0" err="1" smtClean="0">
                <a:sym typeface="Wingdings" panose="05000000000000000000" pitchFamily="2" charset="2"/>
              </a:rPr>
              <a:t>mesons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balance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strangeness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</a:t>
            </a:r>
            <a:r>
              <a:rPr lang="de-DE" dirty="0" smtClean="0">
                <a:sym typeface="Wingdings" panose="05000000000000000000" pitchFamily="2" charset="2"/>
              </a:rPr>
              <a:t> charm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Symmetry</a:t>
            </a:r>
            <a:r>
              <a:rPr lang="de-DE" dirty="0" smtClean="0"/>
              <a:t> in </a:t>
            </a:r>
            <a:r>
              <a:rPr lang="de-DE" dirty="0" err="1" smtClean="0"/>
              <a:t>baryon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antibaryon</a:t>
            </a:r>
            <a:r>
              <a:rPr lang="de-DE" dirty="0" smtClean="0"/>
              <a:t> observables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Capabilities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PANDA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b="1" i="1" dirty="0" smtClean="0">
                <a:solidFill>
                  <a:srgbClr val="C00000"/>
                </a:solidFill>
              </a:rPr>
              <a:t>PANDA </a:t>
            </a:r>
            <a:r>
              <a:rPr lang="de-DE" b="1" i="1" dirty="0" err="1" smtClean="0">
                <a:solidFill>
                  <a:srgbClr val="C00000"/>
                </a:solidFill>
              </a:rPr>
              <a:t>is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unique</a:t>
            </a:r>
            <a:r>
              <a:rPr lang="de-DE" b="1" i="1" dirty="0" smtClean="0">
                <a:solidFill>
                  <a:srgbClr val="C00000"/>
                </a:solidFill>
              </a:rPr>
              <a:t> in </a:t>
            </a:r>
            <a:r>
              <a:rPr lang="de-DE" b="1" i="1" dirty="0" err="1" smtClean="0">
                <a:solidFill>
                  <a:srgbClr val="C00000"/>
                </a:solidFill>
              </a:rPr>
              <a:t>baryon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spectroscopy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beyond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nucleon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and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el-GR" b="1" i="1" dirty="0" smtClean="0">
                <a:solidFill>
                  <a:srgbClr val="C00000"/>
                </a:solidFill>
                <a:latin typeface="Arial"/>
                <a:cs typeface="Arial"/>
              </a:rPr>
              <a:t>Δ</a:t>
            </a:r>
            <a:r>
              <a:rPr lang="de-DE" b="1" i="1" dirty="0" smtClean="0">
                <a:solidFill>
                  <a:srgbClr val="C00000"/>
                </a:solidFill>
                <a:latin typeface="Arial"/>
                <a:cs typeface="Arial"/>
              </a:rPr>
              <a:t> !!</a:t>
            </a:r>
            <a:endParaRPr lang="de-DE" b="1" i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63877" y="1650286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  <p:sp>
        <p:nvSpPr>
          <p:cNvPr id="6" name="Textfeld 5"/>
          <p:cNvSpPr txBox="1"/>
          <p:nvPr/>
        </p:nvSpPr>
        <p:spPr>
          <a:xfrm>
            <a:off x="5158923" y="1603399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  <p:sp>
        <p:nvSpPr>
          <p:cNvPr id="8" name="Textfeld 7"/>
          <p:cNvSpPr txBox="1"/>
          <p:nvPr/>
        </p:nvSpPr>
        <p:spPr>
          <a:xfrm>
            <a:off x="1774237" y="2111287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  <p:sp>
        <p:nvSpPr>
          <p:cNvPr id="9" name="Textfeld 8"/>
          <p:cNvSpPr txBox="1"/>
          <p:nvPr/>
        </p:nvSpPr>
        <p:spPr>
          <a:xfrm>
            <a:off x="2520818" y="2039999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2483309" y="2480514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759966" y="2539783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40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83276" y="1368222"/>
            <a:ext cx="8131009" cy="4307716"/>
            <a:chOff x="848549" y="1311146"/>
            <a:chExt cx="8808593" cy="43077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/>
                <p:cNvSpPr txBox="1"/>
                <p:nvPr/>
              </p:nvSpPr>
              <p:spPr>
                <a:xfrm>
                  <a:off x="992565" y="1340768"/>
                  <a:ext cx="7920875" cy="4278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lvl="0" indent="-514350">
                    <a:spcAft>
                      <a:spcPts val="1200"/>
                    </a:spcAft>
                    <a:buFont typeface="+mj-lt"/>
                    <a:buAutoNum type="arabicPeriod" startAt="4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List of physics subtopics:</a:t>
                  </a:r>
                </a:p>
                <a:p>
                  <a:pPr lvl="0">
                    <a:spcAft>
                      <a:spcPts val="1200"/>
                    </a:spcAft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    Study excited states of</a:t>
                  </a:r>
                </a:p>
                <a:p>
                  <a:pPr marL="971550" lvl="1" indent="-5143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double-strange hyperons (</a:t>
                  </a:r>
                  <a14:m>
                    <m:oMath xmlns:m="http://schemas.openxmlformats.org/officeDocument/2006/math" xmlns="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Cambria Math"/>
                            </a:rPr>
                            <m:t>Ξ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)</a:t>
                  </a:r>
                </a:p>
                <a:p>
                  <a:pPr marL="971550" lvl="1" indent="-5143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triple-strange hyperons </a:t>
                  </a:r>
                  <a:r>
                    <a:rPr lang="en-US" sz="2400" dirty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(</a:t>
                  </a:r>
                  <a14:m>
                    <m:oMath xmlns:m="http://schemas.openxmlformats.org/officeDocument/2006/math" xmlns="">
                      <m:sSup>
                        <m:sSupPr>
                          <m:ctrlPr>
                            <a:rPr lang="en-US" sz="2400" i="1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p>
                          <m:r>
                            <a:rPr lang="de-DE" sz="2400" i="1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  <a:cs typeface="Cambria"/>
                    </a:rPr>
                    <a:t>)</a:t>
                  </a: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 </a:t>
                  </a:r>
                </a:p>
                <a:p>
                  <a:pPr marL="971550" lvl="1" indent="-5143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charmed hyperons (</a:t>
                  </a:r>
                  <a14:m>
                    <m:oMath xmlns:m="http://schemas.openxmlformats.org/officeDocument/2006/math" xmlns="">
                      <m:sSubSup>
                        <m:sSub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de-DE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) </a:t>
                  </a:r>
                </a:p>
                <a:p>
                  <a:pPr marL="971550" lvl="1" indent="-514350">
                    <a:spcAft>
                      <a:spcPts val="24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hidden-charm nucleons (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𝑁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de-DE" sz="2400" b="0" i="1" smtClean="0">
                                  <a:solidFill>
                                    <a:srgbClr val="00000A"/>
                                  </a:solidFill>
                                  <a:latin typeface="Cambria Math"/>
                                  <a:ea typeface="SimSun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solidFill>
                                    <a:srgbClr val="00000A"/>
                                  </a:solidFill>
                                  <a:latin typeface="Cambria Math"/>
                                  <a:ea typeface="SimSun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)</a:t>
                  </a:r>
                </a:p>
                <a:p>
                  <a:pPr marL="971550" lvl="1" indent="-5143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non-strange baryons (</a:t>
                  </a:r>
                  <a14:m>
                    <m:oMath xmlns:m="http://schemas.openxmlformats.org/officeDocument/2006/math" xmlns="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𝑁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)</a:t>
                  </a:r>
                </a:p>
                <a:p>
                  <a:pPr marL="971550" lvl="1" indent="-514350">
                    <a:spcAft>
                      <a:spcPts val="12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single-strange hyperons (</a:t>
                  </a:r>
                  <a14:m>
                    <m:oMath xmlns:m="http://schemas.openxmlformats.org/officeDocument/2006/math" xmlns="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∗</m:t>
                          </m:r>
                        </m:sup>
                      </m:sSup>
                      <m:r>
                        <a:rPr lang="de-DE" sz="2400" b="0" i="1" smtClean="0">
                          <a:solidFill>
                            <a:srgbClr val="00000A"/>
                          </a:solidFill>
                          <a:latin typeface="Cambria Math"/>
                          <a:ea typeface="SimSun"/>
                        </a:rPr>
                        <m:t>,</m:t>
                      </m:r>
                      <m:sSup>
                        <m:sSupPr>
                          <m:ctrlP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de-DE" sz="2400" b="0" i="1" smtClean="0">
                              <a:solidFill>
                                <a:srgbClr val="00000A"/>
                              </a:solidFill>
                              <a:latin typeface="Cambria Math"/>
                              <a:ea typeface="SimSun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rgbClr val="00000A"/>
                      </a:solidFill>
                      <a:latin typeface="Helvetica"/>
                      <a:ea typeface="SimSun"/>
                    </a:rPr>
                    <a:t>) </a:t>
                  </a:r>
                  <a:endParaRPr lang="de-DE" sz="2200" dirty="0"/>
                </a:p>
              </p:txBody>
            </p:sp>
          </mc:Choice>
          <mc:Fallback xmlns="">
            <p:sp>
              <p:nvSpPr>
                <p:cNvPr id="4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565" y="1340768"/>
                  <a:ext cx="7920875" cy="427809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78" t="-997" b="-24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hteck 4"/>
            <p:cNvSpPr>
              <a:spLocks noChangeAspect="1"/>
            </p:cNvSpPr>
            <p:nvPr/>
          </p:nvSpPr>
          <p:spPr bwMode="auto">
            <a:xfrm>
              <a:off x="1496637" y="2539519"/>
              <a:ext cx="144000" cy="144000"/>
            </a:xfrm>
            <a:prstGeom prst="rect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hteck 6"/>
            <p:cNvSpPr>
              <a:spLocks noChangeAspect="1"/>
            </p:cNvSpPr>
            <p:nvPr/>
          </p:nvSpPr>
          <p:spPr bwMode="auto">
            <a:xfrm>
              <a:off x="1498258" y="3043575"/>
              <a:ext cx="144000" cy="144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hteck 12"/>
            <p:cNvSpPr>
              <a:spLocks noChangeAspect="1"/>
            </p:cNvSpPr>
            <p:nvPr/>
          </p:nvSpPr>
          <p:spPr bwMode="auto">
            <a:xfrm>
              <a:off x="1496621" y="3573032"/>
              <a:ext cx="144000" cy="144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>
              <a:spLocks noChangeAspect="1"/>
            </p:cNvSpPr>
            <p:nvPr/>
          </p:nvSpPr>
          <p:spPr bwMode="auto">
            <a:xfrm>
              <a:off x="1494984" y="4094022"/>
              <a:ext cx="144000" cy="1440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>
              <a:spLocks noChangeAspect="1"/>
            </p:cNvSpPr>
            <p:nvPr/>
          </p:nvSpPr>
          <p:spPr bwMode="auto">
            <a:xfrm>
              <a:off x="1493347" y="4780234"/>
              <a:ext cx="144000" cy="144000"/>
            </a:xfrm>
            <a:prstGeom prst="rect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>
              <a:spLocks noChangeAspect="1"/>
            </p:cNvSpPr>
            <p:nvPr/>
          </p:nvSpPr>
          <p:spPr bwMode="auto">
            <a:xfrm>
              <a:off x="1491710" y="5267356"/>
              <a:ext cx="144000" cy="144000"/>
            </a:xfrm>
            <a:prstGeom prst="rect">
              <a:avLst/>
            </a:prstGeom>
            <a:solidFill>
              <a:srgbClr val="00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Geschweifte Klammer rechts 18"/>
            <p:cNvSpPr/>
            <p:nvPr/>
          </p:nvSpPr>
          <p:spPr bwMode="auto">
            <a:xfrm>
              <a:off x="6800002" y="4725144"/>
              <a:ext cx="288032" cy="758228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969224" y="4735016"/>
              <a:ext cx="2687918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dirty="0" smtClean="0">
                  <a:solidFill>
                    <a:srgbClr val="C00000"/>
                  </a:solidFill>
                </a:rPr>
                <a:t>Comes </a:t>
              </a:r>
              <a:r>
                <a:rPr lang="de-DE" dirty="0" err="1" smtClean="0">
                  <a:solidFill>
                    <a:srgbClr val="C00000"/>
                  </a:solidFill>
                </a:rPr>
                <a:t>as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by-product</a:t>
              </a:r>
              <a:endParaRPr lang="de-DE" dirty="0" smtClean="0">
                <a:solidFill>
                  <a:srgbClr val="C0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de-DE" dirty="0" err="1" smtClean="0">
                  <a:solidFill>
                    <a:srgbClr val="C00000"/>
                  </a:solidFill>
                </a:rPr>
                <a:t>Identify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specific</a:t>
              </a:r>
              <a:r>
                <a:rPr lang="de-DE" dirty="0" smtClean="0">
                  <a:solidFill>
                    <a:srgbClr val="C00000"/>
                  </a:solidFill>
                </a:rPr>
                <a:t> </a:t>
              </a:r>
              <a:r>
                <a:rPr lang="de-DE" dirty="0" err="1" smtClean="0">
                  <a:solidFill>
                    <a:srgbClr val="C00000"/>
                  </a:solidFill>
                </a:rPr>
                <a:t>issues</a:t>
              </a:r>
              <a:endParaRPr lang="de-DE" dirty="0">
                <a:solidFill>
                  <a:srgbClr val="C00000"/>
                </a:solidFill>
              </a:endParaRPr>
            </a:p>
          </p:txBody>
        </p:sp>
        <p:sp>
          <p:nvSpPr>
            <p:cNvPr id="2" name="Rechteck 1"/>
            <p:cNvSpPr/>
            <p:nvPr/>
          </p:nvSpPr>
          <p:spPr bwMode="auto">
            <a:xfrm>
              <a:off x="848549" y="1311146"/>
              <a:ext cx="4809814" cy="4616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63820" y="999060"/>
            <a:ext cx="7772400" cy="400110"/>
          </a:xfrm>
        </p:spPr>
        <p:txBody>
          <a:bodyPr/>
          <a:lstStyle/>
          <a:p>
            <a:r>
              <a:rPr lang="de-DE" dirty="0" err="1" smtClean="0"/>
              <a:t>Physics</a:t>
            </a:r>
            <a:r>
              <a:rPr lang="de-DE" dirty="0" smtClean="0"/>
              <a:t> Subtopics: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960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auto">
          <a:xfrm>
            <a:off x="5148064" y="3"/>
            <a:ext cx="3995936" cy="3715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Grafik 3" descr="EffDalitz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3264" y="3356996"/>
            <a:ext cx="3665220" cy="3228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20" y="785794"/>
            <a:ext cx="4573738" cy="400110"/>
          </a:xfrm>
        </p:spPr>
        <p:txBody>
          <a:bodyPr wrap="none"/>
          <a:lstStyle/>
          <a:p>
            <a:r>
              <a:rPr lang="en-US" dirty="0"/>
              <a:t>PANDA </a:t>
            </a:r>
            <a:r>
              <a:rPr lang="en-US" dirty="0" smtClean="0"/>
              <a:t>Physics Book: </a:t>
            </a:r>
            <a:r>
              <a:rPr lang="el-GR" dirty="0" smtClean="0"/>
              <a:t>Ξ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Ξπ</a:t>
            </a:r>
            <a:endParaRPr lang="en-US" dirty="0"/>
          </a:p>
        </p:txBody>
      </p:sp>
      <p:pic>
        <p:nvPicPr>
          <p:cNvPr id="7" name="Grafik 4" descr="reaction_XiXipi_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722" y="332659"/>
            <a:ext cx="3161734" cy="2834863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683568" y="1268762"/>
            <a:ext cx="4246240" cy="4770537"/>
            <a:chOff x="740532" y="1268762"/>
            <a:chExt cx="4600093" cy="4770537"/>
          </a:xfrm>
        </p:grpSpPr>
        <p:sp>
          <p:nvSpPr>
            <p:cNvPr id="15" name="Inhaltsplatzhalter 2"/>
            <p:cNvSpPr txBox="1">
              <a:spLocks/>
            </p:cNvSpPr>
            <p:nvPr/>
          </p:nvSpPr>
          <p:spPr bwMode="auto">
            <a:xfrm>
              <a:off x="740532" y="1268762"/>
              <a:ext cx="4600093" cy="477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en-US" sz="2200" kern="0" dirty="0" smtClean="0">
                  <a:solidFill>
                    <a:srgbClr val="000000"/>
                  </a:solidFill>
                  <a:latin typeface="Arial"/>
                </a:rPr>
                <a:t>characteristic event topology</a:t>
              </a:r>
              <a:endParaRPr lang="de-DE" sz="2200" kern="0" dirty="0" smtClean="0">
                <a:solidFill>
                  <a:srgbClr val="000000"/>
                </a:solidFill>
                <a:latin typeface="Arial"/>
              </a:endParaRP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σ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~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μ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b:  ~10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7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Ξ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/d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produced</a:t>
              </a:r>
              <a:endParaRPr lang="de-DE" sz="2200" kern="0" baseline="30000" dirty="0" smtClean="0">
                <a:solidFill>
                  <a:srgbClr val="000000"/>
                </a:solidFill>
                <a:latin typeface="Arial"/>
              </a:endParaRP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final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states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to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be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studied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:        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 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Ξ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*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Wingdings" pitchFamily="2" charset="2"/>
                </a:rPr>
                <a:t>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Ξ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π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,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Ξ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η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,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Λ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K,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Σ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K,      	 	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Ξ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(1530)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π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,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Ξ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π</a:t>
              </a:r>
              <a:r>
                <a:rPr lang="de-DE" sz="2200" kern="0" baseline="-2500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π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  <a:sym typeface="Symbol" pitchFamily="18" charset="2"/>
                </a:rPr>
                <a:t>, …</a:t>
              </a: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en-US" sz="2200" kern="0" dirty="0" smtClean="0">
                  <a:solidFill>
                    <a:srgbClr val="000000"/>
                  </a:solidFill>
                  <a:latin typeface="Arial"/>
                </a:rPr>
                <a:t>benchmark channel:               6.57 GeV/c  p</a:t>
              </a:r>
              <a:r>
                <a:rPr lang="en-US" sz="2200" kern="0" baseline="-250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200" kern="0" dirty="0" err="1" smtClean="0">
                  <a:solidFill>
                    <a:srgbClr val="000000"/>
                  </a:solidFill>
                  <a:latin typeface="Arial"/>
                </a:rPr>
                <a:t>p</a:t>
              </a:r>
              <a:r>
                <a:rPr lang="en-US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2200" kern="0" dirty="0" smtClean="0">
                  <a:solidFill>
                    <a:srgbClr val="000000"/>
                  </a:solidFill>
                  <a:latin typeface="Arial"/>
                  <a:sym typeface="Wingdings" pitchFamily="2" charset="2"/>
                </a:rPr>
                <a:t>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Ξ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-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Ξ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+ 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π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0</a:t>
              </a: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no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empty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regions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or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discontinuities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in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Dalitz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plot</a:t>
              </a:r>
              <a:endParaRPr lang="de-DE" sz="2200" kern="0" dirty="0" smtClean="0">
                <a:solidFill>
                  <a:srgbClr val="000000"/>
                </a:solidFill>
                <a:latin typeface="Arial"/>
              </a:endParaRP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buFont typeface="Arial" pitchFamily="34" charset="0"/>
                <a:buChar char="•"/>
                <a:defRPr/>
              </a:pP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Ξ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-</a:t>
              </a:r>
              <a:r>
                <a:rPr lang="el-GR" sz="2200" kern="0" dirty="0" smtClean="0">
                  <a:solidFill>
                    <a:srgbClr val="000000"/>
                  </a:solidFill>
                  <a:latin typeface="Arial"/>
                </a:rPr>
                <a:t>π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0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mass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resolution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 &lt; 4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MeV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; 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rec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de-DE" sz="2200" kern="0" dirty="0" err="1" smtClean="0">
                  <a:solidFill>
                    <a:srgbClr val="000000"/>
                  </a:solidFill>
                  <a:latin typeface="Arial"/>
                </a:rPr>
                <a:t>eff</a:t>
              </a: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. ~15%, S/B &gt;19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*</a:t>
              </a:r>
            </a:p>
            <a:p>
              <a:pPr marL="252000" indent="-252000">
                <a:spcBef>
                  <a:spcPts val="0"/>
                </a:spcBef>
                <a:spcAft>
                  <a:spcPts val="800"/>
                </a:spcAft>
                <a:buClr>
                  <a:srgbClr val="0070C0"/>
                </a:buClr>
                <a:buSzPct val="110000"/>
                <a:defRPr/>
              </a:pPr>
              <a:r>
                <a:rPr lang="de-DE" sz="2200" kern="0" dirty="0" smtClean="0">
                  <a:solidFill>
                    <a:srgbClr val="000000"/>
                  </a:solidFill>
                  <a:latin typeface="Arial"/>
                </a:rPr>
                <a:t>	</a:t>
              </a:r>
              <a:r>
                <a:rPr lang="de-DE" kern="0" baseline="3000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200" kern="0" baseline="30000" dirty="0" smtClean="0">
                  <a:solidFill>
                    <a:srgbClr val="000000"/>
                  </a:solidFill>
                  <a:latin typeface="Arial"/>
                </a:rPr>
                <a:t>*</a:t>
              </a:r>
              <a:r>
                <a:rPr lang="de-DE" kern="0" dirty="0" smtClean="0">
                  <a:solidFill>
                    <a:srgbClr val="000000"/>
                  </a:solidFill>
                  <a:latin typeface="Arial"/>
                </a:rPr>
                <a:t>DPM </a:t>
              </a:r>
              <a:r>
                <a:rPr lang="de-DE" kern="0" dirty="0" err="1" smtClean="0">
                  <a:solidFill>
                    <a:srgbClr val="000000"/>
                  </a:solidFill>
                  <a:latin typeface="Arial"/>
                </a:rPr>
                <a:t>generated</a:t>
              </a:r>
              <a:r>
                <a:rPr lang="de-DE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kern="0" dirty="0" err="1" smtClean="0">
                  <a:solidFill>
                    <a:srgbClr val="000000"/>
                  </a:solidFill>
                  <a:latin typeface="Arial"/>
                </a:rPr>
                <a:t>background</a:t>
              </a:r>
              <a:endParaRPr lang="en-US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2712966" y="2226352"/>
              <a:ext cx="1178479" cy="1490682"/>
              <a:chOff x="2712966" y="2226352"/>
              <a:chExt cx="1178479" cy="1490682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3046968" y="2226352"/>
                <a:ext cx="16998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_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721464" y="2226352"/>
                <a:ext cx="16998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_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2712966" y="3378480"/>
                <a:ext cx="16998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_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3721464" y="3320990"/>
                <a:ext cx="16998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_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6" name="Titel 1"/>
          <p:cNvSpPr txBox="1">
            <a:spLocks/>
          </p:cNvSpPr>
          <p:nvPr/>
        </p:nvSpPr>
        <p:spPr bwMode="auto">
          <a:xfrm>
            <a:off x="678096" y="436602"/>
            <a:ext cx="198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26198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091" y="785794"/>
            <a:ext cx="3555708" cy="400110"/>
          </a:xfrm>
        </p:spPr>
        <p:txBody>
          <a:bodyPr wrap="none"/>
          <a:lstStyle/>
          <a:p>
            <a:r>
              <a:rPr lang="de-DE" dirty="0" smtClean="0"/>
              <a:t>Simulation </a:t>
            </a:r>
            <a:r>
              <a:rPr lang="de-DE" dirty="0" err="1" smtClean="0"/>
              <a:t>of</a:t>
            </a:r>
            <a:r>
              <a:rPr lang="de-DE" dirty="0" smtClean="0"/>
              <a:t>  pp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+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Ξ</a:t>
            </a:r>
            <a:r>
              <a:rPr lang="de-DE" baseline="30000" dirty="0" smtClean="0">
                <a:latin typeface="Arial"/>
                <a:cs typeface="Arial"/>
                <a:sym typeface="Wingdings" panose="05000000000000000000" pitchFamily="2" charset="2"/>
              </a:rPr>
              <a:t>-</a:t>
            </a:r>
            <a:endParaRPr lang="de-DE" baseline="30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62310"/>
            <a:ext cx="77724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p = 4 GeV/c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Pandaroot</a:t>
            </a:r>
            <a:r>
              <a:rPr lang="de-DE" dirty="0" smtClean="0"/>
              <a:t> </a:t>
            </a:r>
            <a:r>
              <a:rPr lang="de-DE" dirty="0" err="1" smtClean="0"/>
              <a:t>versions</a:t>
            </a:r>
            <a:r>
              <a:rPr lang="de-DE" dirty="0" smtClean="0"/>
              <a:t>: scrut14 (2×10</a:t>
            </a:r>
            <a:r>
              <a:rPr lang="de-DE" baseline="30000" dirty="0" smtClean="0"/>
              <a:t>5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), oct14 (10</a:t>
            </a:r>
            <a:r>
              <a:rPr lang="de-DE" baseline="30000" dirty="0" smtClean="0"/>
              <a:t>6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Analysis in </a:t>
            </a:r>
            <a:r>
              <a:rPr lang="de-DE" dirty="0" err="1" smtClean="0"/>
              <a:t>progress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ideal </a:t>
            </a:r>
            <a:r>
              <a:rPr lang="de-DE" dirty="0" err="1" smtClean="0"/>
              <a:t>reco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displaced</a:t>
            </a:r>
            <a:r>
              <a:rPr lang="de-DE" dirty="0" smtClean="0"/>
              <a:t> </a:t>
            </a:r>
            <a:r>
              <a:rPr lang="de-DE" dirty="0" err="1" smtClean="0"/>
              <a:t>vertices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fitter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Arial"/>
                <a:cs typeface="Arial"/>
                <a:sym typeface="Wingdings" panose="05000000000000000000" pitchFamily="2" charset="2"/>
              </a:rPr>
              <a:t>Λπ</a:t>
            </a:r>
            <a:endParaRPr lang="de-DE" dirty="0" smtClean="0">
              <a:latin typeface="Arial"/>
              <a:cs typeface="Arial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reduced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efficiency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for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p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as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compared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to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p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Multiple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tracks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for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same MC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index</a:t>
            </a:r>
            <a:endParaRPr lang="de-DE" dirty="0" smtClean="0">
              <a:latin typeface="Arial"/>
              <a:cs typeface="Arial"/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Λ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mass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spectrum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after </a:t>
            </a:r>
            <a:r>
              <a:rPr lang="de-DE" dirty="0" err="1" smtClean="0">
                <a:latin typeface="Arial"/>
                <a:cs typeface="Arial"/>
                <a:sym typeface="Wingdings" panose="05000000000000000000" pitchFamily="2" charset="2"/>
              </a:rPr>
              <a:t>vertex</a:t>
            </a:r>
            <a:r>
              <a:rPr lang="de-DE" dirty="0" smtClean="0">
                <a:latin typeface="Arial"/>
                <a:cs typeface="Arial"/>
                <a:sym typeface="Wingdings" panose="05000000000000000000" pitchFamily="2" charset="2"/>
              </a:rPr>
              <a:t> fit	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3077030" y="508610"/>
            <a:ext cx="198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de-DE" kern="0" baseline="30000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25495" y="436602"/>
            <a:ext cx="1982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de-DE" kern="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3860417" y="4356637"/>
            <a:ext cx="1569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60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472584" y="476673"/>
            <a:ext cx="8220489" cy="6131051"/>
            <a:chOff x="511967" y="476672"/>
            <a:chExt cx="8905529" cy="6131051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9" y="476672"/>
              <a:ext cx="4466835" cy="302418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9" y="3429652"/>
              <a:ext cx="4466835" cy="302418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661" y="476672"/>
              <a:ext cx="4466835" cy="302418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661" y="3429652"/>
              <a:ext cx="4466835" cy="302418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3805311" y="6299946"/>
              <a:ext cx="1010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 [GeV/c]</a:t>
              </a:r>
              <a:endParaRPr lang="en-US" sz="14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197799" y="6299946"/>
              <a:ext cx="1010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p [GeV/c]</a:t>
              </a:r>
              <a:endParaRPr lang="en-US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 rot="16200000">
              <a:off x="428317" y="3728542"/>
              <a:ext cx="500725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latin typeface="Arial"/>
                  <a:cs typeface="Arial"/>
                </a:rPr>
                <a:t>θ</a:t>
              </a:r>
              <a:r>
                <a:rPr lang="de-DE" sz="1400" dirty="0" smtClean="0"/>
                <a:t> [</a:t>
              </a:r>
              <a:r>
                <a:rPr lang="de-DE" sz="1400" baseline="30000" dirty="0" smtClean="0"/>
                <a:t>o</a:t>
              </a:r>
              <a:r>
                <a:rPr lang="de-DE" sz="1400" dirty="0" smtClean="0"/>
                <a:t>]</a:t>
              </a:r>
              <a:endParaRPr lang="en-US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428317" y="776214"/>
              <a:ext cx="500725" cy="33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latin typeface="Arial"/>
                  <a:cs typeface="Arial"/>
                </a:rPr>
                <a:t>θ</a:t>
              </a:r>
              <a:r>
                <a:rPr lang="de-DE" sz="1400" dirty="0" smtClean="0"/>
                <a:t> [</a:t>
              </a:r>
              <a:r>
                <a:rPr lang="de-DE" sz="1400" baseline="30000" dirty="0" smtClean="0"/>
                <a:t>o</a:t>
              </a:r>
              <a:r>
                <a:rPr lang="de-DE" sz="1400" dirty="0" smtClean="0"/>
                <a:t>]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54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613860" y="476673"/>
            <a:ext cx="8340346" cy="6068417"/>
            <a:chOff x="665015" y="476672"/>
            <a:chExt cx="9035375" cy="6068417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5" y="476672"/>
              <a:ext cx="4466835" cy="3024183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5" y="3394850"/>
              <a:ext cx="4466835" cy="302418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685" y="476672"/>
              <a:ext cx="4466835" cy="302418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685" y="3394850"/>
              <a:ext cx="4466835" cy="302418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/>
          </p:nvGrpSpPr>
          <p:grpSpPr>
            <a:xfrm>
              <a:off x="7977336" y="4005064"/>
              <a:ext cx="1723054" cy="574323"/>
              <a:chOff x="7617296" y="6104329"/>
              <a:chExt cx="1723054" cy="574323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7617296" y="6309320"/>
                <a:ext cx="1723054" cy="369332"/>
              </a:xfrm>
              <a:prstGeom prst="rect">
                <a:avLst/>
              </a:prstGeom>
              <a:solidFill>
                <a:srgbClr val="FFFF66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/>
                    <a:cs typeface="Arial"/>
                  </a:rPr>
                  <a:t>ΞΞ</a:t>
                </a:r>
                <a:r>
                  <a:rPr lang="de-DE" dirty="0" smtClean="0">
                    <a:latin typeface="Arial"/>
                    <a:cs typeface="Arial"/>
                  </a:rPr>
                  <a:t> </a:t>
                </a:r>
                <a:r>
                  <a:rPr lang="de-DE" dirty="0" err="1" smtClean="0">
                    <a:latin typeface="Arial"/>
                    <a:cs typeface="Arial"/>
                  </a:rPr>
                  <a:t>eff</a:t>
                </a:r>
                <a:r>
                  <a:rPr lang="de-DE" dirty="0" smtClean="0">
                    <a:latin typeface="Arial"/>
                    <a:cs typeface="Arial"/>
                  </a:rPr>
                  <a:t>.: ~14%</a:t>
                </a:r>
                <a:endParaRPr lang="en-US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7874497" y="6104329"/>
                <a:ext cx="139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dirty="0" smtClean="0">
                    <a:latin typeface="Arial"/>
                    <a:cs typeface="Arial"/>
                  </a:rPr>
                  <a:t>_</a:t>
                </a:r>
                <a:endParaRPr lang="en-US" dirty="0"/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800247" y="6237312"/>
              <a:ext cx="1136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 [GeV/c</a:t>
              </a:r>
              <a:r>
                <a:rPr lang="de-DE" sz="1400" baseline="30000" dirty="0" smtClean="0"/>
                <a:t>2</a:t>
              </a:r>
              <a:r>
                <a:rPr lang="de-DE" sz="1400" dirty="0" smtClean="0"/>
                <a:t>]</a:t>
              </a:r>
              <a:endParaRPr lang="en-US" sz="1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8265368" y="6237312"/>
              <a:ext cx="1136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M [GeV/c</a:t>
              </a:r>
              <a:r>
                <a:rPr lang="de-DE" sz="1400" baseline="30000" dirty="0" smtClean="0"/>
                <a:t>2</a:t>
              </a:r>
              <a:r>
                <a:rPr lang="de-DE" sz="1400" dirty="0" smtClean="0"/>
                <a:t>]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69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84162" y="570087"/>
            <a:ext cx="8277540" cy="6047011"/>
            <a:chOff x="524508" y="570086"/>
            <a:chExt cx="8967335" cy="604701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08" y="570086"/>
              <a:ext cx="4466835" cy="3024183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8" y="570086"/>
              <a:ext cx="4466835" cy="3024183"/>
            </a:xfrm>
            <a:prstGeom prst="rect">
              <a:avLst/>
            </a:prstGeom>
          </p:spPr>
        </p:pic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08" y="3555959"/>
              <a:ext cx="4466835" cy="302418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8" y="3555959"/>
              <a:ext cx="4466835" cy="302418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002607" y="6299946"/>
              <a:ext cx="718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z [cm]</a:t>
              </a:r>
              <a:endParaRPr lang="en-US" sz="14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8539111" y="6309320"/>
              <a:ext cx="718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z [cm]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29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6928"/>
            <a:ext cx="8458200" cy="1143000"/>
          </a:xfrm>
        </p:spPr>
        <p:txBody>
          <a:bodyPr/>
          <a:lstStyle/>
          <a:p>
            <a:r>
              <a:rPr lang="en-US" dirty="0" smtClean="0"/>
              <a:t>Status of HESR and the PANDA Detector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2" y="617250"/>
            <a:ext cx="1342740" cy="34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4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25915" y="1107555"/>
            <a:ext cx="6018085" cy="4300599"/>
            <a:chOff x="3125915" y="521361"/>
            <a:chExt cx="6018085" cy="4300599"/>
          </a:xfrm>
        </p:grpSpPr>
        <p:pic>
          <p:nvPicPr>
            <p:cNvPr id="7170" name="Picture 3" descr="fair-topologie_20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915" y="521361"/>
              <a:ext cx="6018085" cy="4300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Ellipse 6"/>
            <p:cNvSpPr/>
            <p:nvPr/>
          </p:nvSpPr>
          <p:spPr>
            <a:xfrm rot="1828450">
              <a:off x="5224570" y="1757292"/>
              <a:ext cx="1069975" cy="19685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65208" y="1591070"/>
            <a:ext cx="2275982" cy="4862118"/>
            <a:chOff x="592138" y="185738"/>
            <a:chExt cx="2995612" cy="6267450"/>
          </a:xfrm>
        </p:grpSpPr>
        <p:pic>
          <p:nvPicPr>
            <p:cNvPr id="12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185738"/>
              <a:ext cx="2727325" cy="626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531999" y="3071817"/>
              <a:ext cx="996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 i="1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800" b="1" dirty="0">
                  <a:solidFill>
                    <a:schemeClr val="tx1"/>
                  </a:solidFill>
                </a:rPr>
                <a:t>PANDA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81037" y="3041650"/>
              <a:ext cx="1619261" cy="83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defRPr sz="2800">
                  <a:solidFill>
                    <a:srgbClr val="3A6F8A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5B82"/>
                </a:buClr>
                <a:buFont typeface="Wingdings" pitchFamily="2" charset="2"/>
                <a:buChar char="Ø"/>
                <a:defRPr sz="2400">
                  <a:solidFill>
                    <a:srgbClr val="3A6F8A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B82"/>
                </a:buClr>
                <a:buChar char="•"/>
                <a:defRPr sz="2200" i="1">
                  <a:solidFill>
                    <a:srgbClr val="3A6F8A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9EE0"/>
                </a:buClr>
                <a:defRPr sz="2000">
                  <a:solidFill>
                    <a:srgbClr val="3A6F8A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defRPr/>
              </a:pPr>
              <a:r>
                <a:rPr lang="de-DE" altLang="de-DE" sz="1800" dirty="0" err="1" smtClean="0">
                  <a:solidFill>
                    <a:schemeClr val="bg1">
                      <a:lumMod val="65000"/>
                    </a:schemeClr>
                  </a:solidFill>
                  <a:ea typeface="+mn-ea"/>
                </a:rPr>
                <a:t>Electron</a:t>
              </a:r>
              <a:r>
                <a:rPr lang="de-DE" altLang="de-DE" sz="1800" dirty="0" smtClean="0">
                  <a:solidFill>
                    <a:schemeClr val="bg1">
                      <a:lumMod val="65000"/>
                    </a:schemeClr>
                  </a:solidFill>
                  <a:ea typeface="+mn-ea"/>
                </a:rPr>
                <a:t> cooler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776288" y="2209799"/>
              <a:ext cx="1644653" cy="83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 i="1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800" dirty="0" err="1">
                  <a:solidFill>
                    <a:schemeClr val="tx1"/>
                  </a:solidFill>
                </a:rPr>
                <a:t>Stochastic</a:t>
              </a:r>
              <a:r>
                <a:rPr lang="de-DE" sz="1800" dirty="0">
                  <a:solidFill>
                    <a:schemeClr val="tx1"/>
                  </a:solidFill>
                </a:rPr>
                <a:t> </a:t>
              </a:r>
              <a:r>
                <a:rPr lang="de-DE" sz="1800" dirty="0" smtClean="0">
                  <a:solidFill>
                    <a:schemeClr val="tx1"/>
                  </a:solidFill>
                </a:rPr>
                <a:t/>
              </a:r>
              <a:br>
                <a:rPr lang="de-DE" sz="1800" dirty="0" smtClean="0">
                  <a:solidFill>
                    <a:schemeClr val="tx1"/>
                  </a:solidFill>
                </a:rPr>
              </a:br>
              <a:r>
                <a:rPr lang="de-DE" sz="1800" dirty="0" err="1" smtClean="0">
                  <a:solidFill>
                    <a:schemeClr val="tx1"/>
                  </a:solidFill>
                </a:rPr>
                <a:t>cooling</a:t>
              </a:r>
              <a:endParaRPr lang="de-DE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81038" y="1481138"/>
              <a:ext cx="819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 i="1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800">
                  <a:solidFill>
                    <a:schemeClr val="tx1"/>
                  </a:solidFill>
                </a:rPr>
                <a:t>Kicker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086100" y="2209800"/>
              <a:ext cx="501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200" i="1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hangingPunct="0">
                <a:defRPr sz="2000">
                  <a:solidFill>
                    <a:srgbClr val="3A6F8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de-DE" sz="1800">
                  <a:solidFill>
                    <a:schemeClr val="tx1"/>
                  </a:solidFill>
                </a:rPr>
                <a:t>PU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70159" y="69644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683793" y="124251"/>
            <a:ext cx="7743303" cy="663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Status of HESR</a:t>
            </a:r>
            <a:r>
              <a:rPr lang="de-DE" dirty="0" smtClean="0">
                <a:cs typeface="ＭＳ Ｐゴシック" charset="0"/>
              </a:rPr>
              <a:t> 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020" y="31753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5" y="658200"/>
            <a:ext cx="834231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529999" y="4193626"/>
            <a:ext cx="8282711" cy="2385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9</a:t>
            </a:r>
            <a:r>
              <a:rPr lang="en-US" sz="2000" dirty="0" smtClean="0">
                <a:solidFill>
                  <a:srgbClr val="3366FF"/>
                </a:solidFill>
              </a:rPr>
              <a:t> of 46 dipoles delivered to FZJ		(final one in Q2/2017)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10 of 84 </a:t>
            </a:r>
            <a:r>
              <a:rPr lang="en-US" sz="2000" dirty="0" err="1" smtClean="0">
                <a:solidFill>
                  <a:srgbClr val="3366FF"/>
                </a:solidFill>
              </a:rPr>
              <a:t>quadrupoles</a:t>
            </a:r>
            <a:r>
              <a:rPr lang="en-US" sz="2000" dirty="0" smtClean="0">
                <a:solidFill>
                  <a:srgbClr val="3366FF"/>
                </a:solidFill>
              </a:rPr>
              <a:t> delivered		(final one in Q2/2017)</a:t>
            </a:r>
          </a:p>
          <a:p>
            <a:r>
              <a:rPr lang="en-US" sz="2000" dirty="0">
                <a:solidFill>
                  <a:srgbClr val="3366FF"/>
                </a:solidFill>
              </a:rPr>
              <a:t>Dipole </a:t>
            </a:r>
            <a:r>
              <a:rPr lang="en-US" sz="2000" dirty="0" err="1">
                <a:solidFill>
                  <a:srgbClr val="3366FF"/>
                </a:solidFill>
              </a:rPr>
              <a:t>PoCos</a:t>
            </a:r>
            <a:r>
              <a:rPr lang="en-US" sz="2000" dirty="0">
                <a:solidFill>
                  <a:srgbClr val="3366FF"/>
                </a:solidFill>
              </a:rPr>
              <a:t> </a:t>
            </a:r>
            <a:r>
              <a:rPr lang="en-US" sz="2000" dirty="0" err="1" smtClean="0">
                <a:solidFill>
                  <a:srgbClr val="3366FF"/>
                </a:solidFill>
              </a:rPr>
              <a:t>specified,will</a:t>
            </a:r>
            <a:r>
              <a:rPr lang="en-US" sz="2000" dirty="0" smtClean="0">
                <a:solidFill>
                  <a:srgbClr val="3366FF"/>
                </a:solidFill>
              </a:rPr>
              <a:t> be ordered when supply building completed</a:t>
            </a:r>
            <a:endParaRPr lang="en-US" sz="2000" dirty="0"/>
          </a:p>
          <a:p>
            <a:r>
              <a:rPr lang="en-US" sz="2000" dirty="0" smtClean="0">
                <a:solidFill>
                  <a:srgbClr val="3366FF"/>
                </a:solidFill>
              </a:rPr>
              <a:t>Quad. Power Converters (</a:t>
            </a:r>
            <a:r>
              <a:rPr lang="en-US" sz="2000" dirty="0" err="1" smtClean="0">
                <a:solidFill>
                  <a:srgbClr val="3366FF"/>
                </a:solidFill>
              </a:rPr>
              <a:t>PoCo</a:t>
            </a:r>
            <a:r>
              <a:rPr lang="en-US" sz="2000" dirty="0" smtClean="0">
                <a:solidFill>
                  <a:srgbClr val="3366FF"/>
                </a:solidFill>
              </a:rPr>
              <a:t>) 	delivered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PANDA Chicane dipole </a:t>
            </a:r>
            <a:r>
              <a:rPr lang="en-US" sz="2000" dirty="0" err="1" smtClean="0">
                <a:solidFill>
                  <a:srgbClr val="3366FF"/>
                </a:solidFill>
              </a:rPr>
              <a:t>PoCo</a:t>
            </a:r>
            <a:r>
              <a:rPr lang="en-US" sz="2000" dirty="0" smtClean="0">
                <a:solidFill>
                  <a:srgbClr val="3366FF"/>
                </a:solidFill>
              </a:rPr>
              <a:t> 		delivered </a:t>
            </a:r>
            <a:endParaRPr lang="en-US" sz="2000" dirty="0">
              <a:solidFill>
                <a:srgbClr val="3366FF"/>
              </a:solidFill>
            </a:endParaRPr>
          </a:p>
          <a:p>
            <a:r>
              <a:rPr lang="en-US" sz="2000" dirty="0" smtClean="0">
                <a:solidFill>
                  <a:srgbClr val="3366FF"/>
                </a:solidFill>
              </a:rPr>
              <a:t>RF and Stochastic Cooling: 		1</a:t>
            </a:r>
            <a:r>
              <a:rPr lang="en-US" sz="2000" baseline="30000" dirty="0" smtClean="0">
                <a:solidFill>
                  <a:srgbClr val="3366FF"/>
                </a:solidFill>
              </a:rPr>
              <a:t>st</a:t>
            </a:r>
            <a:r>
              <a:rPr lang="en-US" sz="2000" dirty="0" smtClean="0">
                <a:solidFill>
                  <a:srgbClr val="3366FF"/>
                </a:solidFill>
              </a:rPr>
              <a:t> tanks in 2015</a:t>
            </a:r>
            <a:endParaRPr lang="en-US" sz="900" dirty="0" smtClean="0">
              <a:solidFill>
                <a:srgbClr val="3366FF"/>
              </a:solidFill>
            </a:endParaRPr>
          </a:p>
          <a:p>
            <a:r>
              <a:rPr lang="en-US" sz="900" dirty="0">
                <a:solidFill>
                  <a:srgbClr val="3366FF"/>
                </a:solidFill>
              </a:rPr>
              <a:t> </a:t>
            </a:r>
            <a:endParaRPr lang="en-US" sz="900" dirty="0" smtClean="0">
              <a:solidFill>
                <a:srgbClr val="3366FF"/>
              </a:solidFill>
            </a:endParaRP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HESR is on time and on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3067" y="530140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6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67" y="706887"/>
            <a:ext cx="80899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82" y="2966929"/>
            <a:ext cx="8744418" cy="22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ll PANDA Systems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18594" r="2733" b="17793"/>
          <a:stretch/>
        </p:blipFill>
        <p:spPr>
          <a:xfrm>
            <a:off x="520188" y="1789198"/>
            <a:ext cx="8644526" cy="4363489"/>
          </a:xfrm>
        </p:spPr>
      </p:pic>
      <p:sp>
        <p:nvSpPr>
          <p:cNvPr id="9" name="Textfeld 15"/>
          <p:cNvSpPr txBox="1"/>
          <p:nvPr/>
        </p:nvSpPr>
        <p:spPr>
          <a:xfrm>
            <a:off x="5580112" y="5537423"/>
            <a:ext cx="886781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13 </a:t>
            </a:r>
            <a:r>
              <a:rPr lang="de-DE" sz="2400" b="1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0" name="Gruppieren 3"/>
          <p:cNvGrpSpPr/>
          <p:nvPr/>
        </p:nvGrpSpPr>
        <p:grpSpPr>
          <a:xfrm>
            <a:off x="1259632" y="5086574"/>
            <a:ext cx="7272807" cy="827087"/>
            <a:chOff x="1457325" y="5086574"/>
            <a:chExt cx="6880225" cy="827087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1457325" y="5158011"/>
              <a:ext cx="6873875" cy="612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6375" y="5618386"/>
              <a:ext cx="0" cy="295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8337550" y="5086574"/>
              <a:ext cx="0" cy="1428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42" y="617250"/>
            <a:ext cx="1342740" cy="34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3920"/>
            <a:ext cx="8229600" cy="774315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cs typeface="Verdana"/>
              </a:rPr>
              <a:t>Rate Estimates for  </a:t>
            </a:r>
            <a:r>
              <a:rPr lang="en-US" sz="3200" b="0" dirty="0">
                <a:cs typeface="Verdana"/>
              </a:rPr>
              <a:t>Hyperon Production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87209"/>
            <a:ext cx="7452320" cy="35266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9552" y="3875441"/>
            <a:ext cx="3456384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pierung 83"/>
          <p:cNvGrpSpPr/>
          <p:nvPr/>
        </p:nvGrpSpPr>
        <p:grpSpPr>
          <a:xfrm>
            <a:off x="340947" y="923446"/>
            <a:ext cx="7978348" cy="5685506"/>
            <a:chOff x="403812" y="1036621"/>
            <a:chExt cx="7978348" cy="5685506"/>
          </a:xfrm>
        </p:grpSpPr>
        <p:sp>
          <p:nvSpPr>
            <p:cNvPr id="10" name="Rechteck 9"/>
            <p:cNvSpPr/>
            <p:nvPr/>
          </p:nvSpPr>
          <p:spPr>
            <a:xfrm>
              <a:off x="3839388" y="4488168"/>
              <a:ext cx="2979694" cy="3462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χ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c2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 angular distribution</a:t>
              </a:r>
            </a:p>
          </p:txBody>
        </p:sp>
        <p:sp>
          <p:nvSpPr>
            <p:cNvPr id="60" name="Rechteck 59"/>
            <p:cNvSpPr/>
            <p:nvPr/>
          </p:nvSpPr>
          <p:spPr>
            <a:xfrm>
              <a:off x="403812" y="4037161"/>
              <a:ext cx="6602332" cy="3462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r" defTabSz="457200">
                <a:lnSpc>
                  <a:spcPct val="90000"/>
                </a:lnSpc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X(3872)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scan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Rechteck 72"/>
            <p:cNvSpPr/>
            <p:nvPr/>
          </p:nvSpPr>
          <p:spPr>
            <a:xfrm>
              <a:off x="5568449" y="4717195"/>
              <a:ext cx="1142923" cy="337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hteck 74"/>
            <p:cNvSpPr/>
            <p:nvPr/>
          </p:nvSpPr>
          <p:spPr>
            <a:xfrm>
              <a:off x="6731383" y="2158121"/>
              <a:ext cx="1145875" cy="337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6396684" y="3648520"/>
              <a:ext cx="803255" cy="3380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>
              <a:off x="5110358" y="1036621"/>
              <a:ext cx="3271802" cy="333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echteck 71"/>
            <p:cNvSpPr/>
            <p:nvPr/>
          </p:nvSpPr>
          <p:spPr>
            <a:xfrm>
              <a:off x="5958117" y="5012908"/>
              <a:ext cx="631522" cy="32212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echteck 70"/>
            <p:cNvSpPr/>
            <p:nvPr/>
          </p:nvSpPr>
          <p:spPr>
            <a:xfrm>
              <a:off x="5664040" y="5251702"/>
              <a:ext cx="803255" cy="3402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hteck 78"/>
            <p:cNvSpPr/>
            <p:nvPr/>
          </p:nvSpPr>
          <p:spPr>
            <a:xfrm>
              <a:off x="4548354" y="5544111"/>
              <a:ext cx="1777992" cy="3425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4160170" y="5897483"/>
              <a:ext cx="2009850" cy="33887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3630266" y="6384714"/>
              <a:ext cx="2446460" cy="337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0" y="0"/>
            <a:ext cx="9144000" cy="6121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Gerade Verbindung 32"/>
          <p:cNvCxnSpPr/>
          <p:nvPr/>
        </p:nvCxnSpPr>
        <p:spPr>
          <a:xfrm>
            <a:off x="-948373" y="6136906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-948373" y="4633610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-948373" y="3881962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948373" y="3130314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948373" y="2378666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-948373" y="1627018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-948373" y="5009434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-948373" y="4257786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-948373" y="3506138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-948373" y="2754490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-948373" y="2002842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-948373" y="5385258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-948373" y="5761082"/>
            <a:ext cx="63506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ung 77"/>
          <p:cNvGrpSpPr/>
          <p:nvPr/>
        </p:nvGrpSpPr>
        <p:grpSpPr>
          <a:xfrm>
            <a:off x="6018197" y="1066528"/>
            <a:ext cx="2748615" cy="5401349"/>
            <a:chOff x="436531" y="1179703"/>
            <a:chExt cx="8794174" cy="5401349"/>
          </a:xfrm>
        </p:grpSpPr>
        <p:sp>
          <p:nvSpPr>
            <p:cNvPr id="8" name="Freihandform 7"/>
            <p:cNvSpPr/>
            <p:nvPr/>
          </p:nvSpPr>
          <p:spPr>
            <a:xfrm>
              <a:off x="436531" y="1364369"/>
              <a:ext cx="7447489" cy="5064541"/>
            </a:xfrm>
            <a:custGeom>
              <a:avLst/>
              <a:gdLst>
                <a:gd name="connsiteX0" fmla="*/ 0 w 2441046"/>
                <a:gd name="connsiteY0" fmla="*/ 5020105 h 5020105"/>
                <a:gd name="connsiteX1" fmla="*/ 635069 w 2441046"/>
                <a:gd name="connsiteY1" fmla="*/ 5020105 h 5020105"/>
                <a:gd name="connsiteX2" fmla="*/ 2441046 w 2441046"/>
                <a:gd name="connsiteY2" fmla="*/ 0 h 5020105"/>
                <a:gd name="connsiteX3" fmla="*/ 0 w 2441046"/>
                <a:gd name="connsiteY3" fmla="*/ 5020105 h 502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1046" h="5020105">
                  <a:moveTo>
                    <a:pt x="0" y="5020105"/>
                  </a:moveTo>
                  <a:lnTo>
                    <a:pt x="635069" y="5020105"/>
                  </a:lnTo>
                  <a:lnTo>
                    <a:pt x="2441046" y="0"/>
                  </a:lnTo>
                  <a:lnTo>
                    <a:pt x="0" y="5020105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6" name="Gruppierung 45"/>
            <p:cNvGrpSpPr/>
            <p:nvPr/>
          </p:nvGrpSpPr>
          <p:grpSpPr>
            <a:xfrm>
              <a:off x="2402333" y="6211720"/>
              <a:ext cx="1269795" cy="369332"/>
              <a:chOff x="2857811" y="6079420"/>
              <a:chExt cx="1269795" cy="369332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3532571" y="6079420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1.64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1" name="Gerade Verbindung 10"/>
              <p:cNvCxnSpPr/>
              <p:nvPr/>
            </p:nvCxnSpPr>
            <p:spPr>
              <a:xfrm>
                <a:off x="2857811" y="6264086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ung 46"/>
            <p:cNvGrpSpPr/>
            <p:nvPr/>
          </p:nvGrpSpPr>
          <p:grpSpPr>
            <a:xfrm>
              <a:off x="2582766" y="6053288"/>
              <a:ext cx="1151686" cy="369332"/>
              <a:chOff x="2970520" y="5894754"/>
              <a:chExt cx="1151686" cy="369332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3645280" y="5894754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2.0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3" name="Gerade Verbindung 12"/>
              <p:cNvCxnSpPr/>
              <p:nvPr/>
            </p:nvCxnSpPr>
            <p:spPr>
              <a:xfrm>
                <a:off x="2970520" y="6079420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uppierung 47"/>
            <p:cNvGrpSpPr/>
            <p:nvPr/>
          </p:nvGrpSpPr>
          <p:grpSpPr>
            <a:xfrm>
              <a:off x="2983748" y="5696858"/>
              <a:ext cx="1151686" cy="369332"/>
              <a:chOff x="3962815" y="5710088"/>
              <a:chExt cx="1151686" cy="369332"/>
            </a:xfrm>
          </p:grpSpPr>
          <p:sp>
            <p:nvSpPr>
              <p:cNvPr id="14" name="Textfeld 13"/>
              <p:cNvSpPr txBox="1"/>
              <p:nvPr/>
            </p:nvSpPr>
            <p:spPr>
              <a:xfrm>
                <a:off x="4637575" y="5710088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3.0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5" name="Gerade Verbindung 14"/>
              <p:cNvCxnSpPr/>
              <p:nvPr/>
            </p:nvCxnSpPr>
            <p:spPr>
              <a:xfrm>
                <a:off x="3962815" y="5894754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feld 15"/>
            <p:cNvSpPr txBox="1"/>
            <p:nvPr/>
          </p:nvSpPr>
          <p:spPr>
            <a:xfrm>
              <a:off x="8553311" y="1179703"/>
              <a:ext cx="59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dirty="0" smtClean="0">
                  <a:solidFill>
                    <a:prstClr val="black"/>
                  </a:solidFill>
                  <a:latin typeface="Calibri"/>
                </a:rPr>
                <a:t>15.0</a:t>
              </a: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7878551" y="1364369"/>
              <a:ext cx="63506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pierung 53"/>
            <p:cNvGrpSpPr/>
            <p:nvPr/>
          </p:nvGrpSpPr>
          <p:grpSpPr>
            <a:xfrm>
              <a:off x="6668928" y="2307175"/>
              <a:ext cx="2561777" cy="369332"/>
              <a:chOff x="6629244" y="2307175"/>
              <a:chExt cx="2561777" cy="369332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7290778" y="2307175"/>
                <a:ext cx="1900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12.0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19" name="Gerade Verbindung 18"/>
              <p:cNvCxnSpPr/>
              <p:nvPr/>
            </p:nvCxnSpPr>
            <p:spPr>
              <a:xfrm>
                <a:off x="6629244" y="2491841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ierung 48"/>
            <p:cNvGrpSpPr/>
            <p:nvPr/>
          </p:nvGrpSpPr>
          <p:grpSpPr>
            <a:xfrm>
              <a:off x="5022660" y="3810471"/>
              <a:ext cx="1151686" cy="369332"/>
              <a:chOff x="6739108" y="5894754"/>
              <a:chExt cx="1151686" cy="369332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7413868" y="5894754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8.0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1" name="Gerade Verbindung 20"/>
              <p:cNvCxnSpPr/>
              <p:nvPr/>
            </p:nvCxnSpPr>
            <p:spPr>
              <a:xfrm>
                <a:off x="6739108" y="6079420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uppierung 49"/>
            <p:cNvGrpSpPr/>
            <p:nvPr/>
          </p:nvGrpSpPr>
          <p:grpSpPr>
            <a:xfrm>
              <a:off x="4608907" y="4186295"/>
              <a:ext cx="1151686" cy="369332"/>
              <a:chOff x="4558363" y="4186295"/>
              <a:chExt cx="1151686" cy="369332"/>
            </a:xfrm>
          </p:grpSpPr>
          <p:sp>
            <p:nvSpPr>
              <p:cNvPr id="22" name="Textfeld 21"/>
              <p:cNvSpPr txBox="1"/>
              <p:nvPr/>
            </p:nvSpPr>
            <p:spPr>
              <a:xfrm>
                <a:off x="5233123" y="4186295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7.0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" name="Gerade Verbindung 22"/>
              <p:cNvCxnSpPr/>
              <p:nvPr/>
            </p:nvCxnSpPr>
            <p:spPr>
              <a:xfrm>
                <a:off x="4558363" y="4370961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ierung 50"/>
            <p:cNvGrpSpPr/>
            <p:nvPr/>
          </p:nvGrpSpPr>
          <p:grpSpPr>
            <a:xfrm>
              <a:off x="3291135" y="5407252"/>
              <a:ext cx="1268680" cy="369332"/>
              <a:chOff x="5766830" y="995037"/>
              <a:chExt cx="1268680" cy="369332"/>
            </a:xfrm>
          </p:grpSpPr>
          <p:sp>
            <p:nvSpPr>
              <p:cNvPr id="25" name="Textfeld 24"/>
              <p:cNvSpPr txBox="1"/>
              <p:nvPr/>
            </p:nvSpPr>
            <p:spPr>
              <a:xfrm>
                <a:off x="6441590" y="995037"/>
                <a:ext cx="593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3.75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6" name="Gerade Verbindung 25"/>
              <p:cNvCxnSpPr/>
              <p:nvPr/>
            </p:nvCxnSpPr>
            <p:spPr>
              <a:xfrm>
                <a:off x="5766830" y="1179703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ierung 51"/>
            <p:cNvGrpSpPr/>
            <p:nvPr/>
          </p:nvGrpSpPr>
          <p:grpSpPr>
            <a:xfrm>
              <a:off x="3560829" y="5156436"/>
              <a:ext cx="1154378" cy="369332"/>
              <a:chOff x="2633310" y="2580834"/>
              <a:chExt cx="1154378" cy="369332"/>
            </a:xfrm>
          </p:grpSpPr>
          <p:sp>
            <p:nvSpPr>
              <p:cNvPr id="27" name="Textfeld 26"/>
              <p:cNvSpPr txBox="1"/>
              <p:nvPr/>
            </p:nvSpPr>
            <p:spPr>
              <a:xfrm>
                <a:off x="3308070" y="2580834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4.4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8" name="Gerade Verbindung 27"/>
              <p:cNvCxnSpPr/>
              <p:nvPr/>
            </p:nvCxnSpPr>
            <p:spPr>
              <a:xfrm>
                <a:off x="2633310" y="2765500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feld 28"/>
            <p:cNvSpPr txBox="1"/>
            <p:nvPr/>
          </p:nvSpPr>
          <p:spPr>
            <a:xfrm>
              <a:off x="4817541" y="4643576"/>
              <a:ext cx="59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dirty="0" smtClean="0">
                  <a:solidFill>
                    <a:prstClr val="black"/>
                  </a:solidFill>
                  <a:latin typeface="Calibri"/>
                </a:rPr>
                <a:t>5.75</a:t>
              </a: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4130145" y="4828242"/>
              <a:ext cx="63506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pierung 52"/>
            <p:cNvGrpSpPr/>
            <p:nvPr/>
          </p:nvGrpSpPr>
          <p:grpSpPr>
            <a:xfrm>
              <a:off x="3964443" y="4773874"/>
              <a:ext cx="1268680" cy="369332"/>
              <a:chOff x="899837" y="3235630"/>
              <a:chExt cx="1268680" cy="369332"/>
            </a:xfrm>
          </p:grpSpPr>
          <p:sp>
            <p:nvSpPr>
              <p:cNvPr id="31" name="Textfeld 30"/>
              <p:cNvSpPr txBox="1"/>
              <p:nvPr/>
            </p:nvSpPr>
            <p:spPr>
              <a:xfrm>
                <a:off x="1574597" y="3235630"/>
                <a:ext cx="593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de-DE" dirty="0" smtClean="0">
                    <a:solidFill>
                      <a:prstClr val="black"/>
                    </a:solidFill>
                    <a:latin typeface="Calibri"/>
                  </a:rPr>
                  <a:t>5.55</a:t>
                </a:r>
                <a:endParaRPr lang="de-DE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2" name="Gerade Verbindung 31"/>
              <p:cNvCxnSpPr/>
              <p:nvPr/>
            </p:nvCxnSpPr>
            <p:spPr>
              <a:xfrm>
                <a:off x="899837" y="3420296"/>
                <a:ext cx="6350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feld 54"/>
            <p:cNvSpPr txBox="1"/>
            <p:nvPr/>
          </p:nvSpPr>
          <p:spPr>
            <a:xfrm>
              <a:off x="5108565" y="6211720"/>
              <a:ext cx="323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dirty="0" err="1" smtClean="0">
                  <a:solidFill>
                    <a:prstClr val="black"/>
                  </a:solidFill>
                  <a:latin typeface="Calibri"/>
                </a:rPr>
                <a:t>GeV</a:t>
              </a:r>
              <a:r>
                <a:rPr lang="de-DE" dirty="0" smtClean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de-DE" i="1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de-DE" i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Titel 1"/>
          <p:cNvSpPr>
            <a:spLocks noGrp="1"/>
          </p:cNvSpPr>
          <p:nvPr>
            <p:ph type="title"/>
          </p:nvPr>
        </p:nvSpPr>
        <p:spPr>
          <a:xfrm>
            <a:off x="457200" y="114758"/>
            <a:ext cx="8686800" cy="413839"/>
          </a:xfrm>
        </p:spPr>
        <p:txBody>
          <a:bodyPr>
            <a:noAutofit/>
          </a:bodyPr>
          <a:lstStyle/>
          <a:p>
            <a:pPr algn="l"/>
            <a:r>
              <a:rPr lang="en-US" sz="3200" b="0" kern="1200" dirty="0" smtClean="0">
                <a:cs typeface="Verdana"/>
              </a:rPr>
              <a:t>Potential </a:t>
            </a:r>
            <a:r>
              <a:rPr lang="en-US" sz="3200" b="0" kern="1200" dirty="0">
                <a:cs typeface="Verdana"/>
              </a:rPr>
              <a:t>Run-Plan – Overview first 2 years</a:t>
            </a:r>
          </a:p>
        </p:txBody>
      </p:sp>
      <p:sp>
        <p:nvSpPr>
          <p:cNvPr id="57" name="Rechteck 56"/>
          <p:cNvSpPr/>
          <p:nvPr/>
        </p:nvSpPr>
        <p:spPr>
          <a:xfrm>
            <a:off x="2554261" y="5132494"/>
            <a:ext cx="385016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(2175) and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ΦΦ - 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/PS-glueball search</a:t>
            </a:r>
          </a:p>
        </p:txBody>
      </p:sp>
      <p:sp>
        <p:nvSpPr>
          <p:cNvPr id="7" name="Rechteck 6"/>
          <p:cNvSpPr/>
          <p:nvPr/>
        </p:nvSpPr>
        <p:spPr>
          <a:xfrm>
            <a:off x="3354111" y="4845365"/>
            <a:ext cx="31726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457200"/>
            <a:r>
              <a:rPr lang="el-GR" dirty="0" smtClean="0">
                <a:solidFill>
                  <a:prstClr val="black"/>
                </a:solidFill>
                <a:latin typeface="Calibri"/>
              </a:rPr>
              <a:t>ΞΞ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production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and dynamics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2035161" y="1786055"/>
            <a:ext cx="5793155" cy="595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ΩΩ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Λ</a:t>
            </a:r>
            <a:r>
              <a:rPr lang="en-US" sz="1600" baseline="-250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Λ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production and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dynamics </a:t>
            </a:r>
          </a:p>
          <a:p>
            <a:pPr algn="r" defTabSz="457200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excited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Ωs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generic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open and hidden charm production</a:t>
            </a:r>
          </a:p>
        </p:txBody>
      </p:sp>
      <p:sp>
        <p:nvSpPr>
          <p:cNvPr id="6" name="Rechteck 5"/>
          <p:cNvSpPr/>
          <p:nvPr/>
        </p:nvSpPr>
        <p:spPr>
          <a:xfrm>
            <a:off x="3017685" y="5430936"/>
            <a:ext cx="324579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l-GR" dirty="0">
                <a:solidFill>
                  <a:prstClr val="black"/>
                </a:solidFill>
                <a:latin typeface="Calibri"/>
              </a:rPr>
              <a:t>Ξ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-Atoms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and excited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724300" y="4599115"/>
            <a:ext cx="293707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χ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c1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ang.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distr. and excited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Ξs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8430" y="6271539"/>
            <a:ext cx="569543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time-like form-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factors - meson spectroscopy -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ΛΛ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physics</a:t>
            </a:r>
          </a:p>
        </p:txBody>
      </p:sp>
      <p:sp>
        <p:nvSpPr>
          <p:cNvPr id="4" name="Rechteck 3"/>
          <p:cNvSpPr/>
          <p:nvPr/>
        </p:nvSpPr>
        <p:spPr>
          <a:xfrm>
            <a:off x="1523783" y="5779890"/>
            <a:ext cx="458337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Λ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potentials 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N, Ne,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targets)</a:t>
            </a:r>
          </a:p>
        </p:txBody>
      </p:sp>
      <p:sp>
        <p:nvSpPr>
          <p:cNvPr id="59" name="Rechteck 58"/>
          <p:cNvSpPr/>
          <p:nvPr/>
        </p:nvSpPr>
        <p:spPr>
          <a:xfrm>
            <a:off x="-81401" y="3534589"/>
            <a:ext cx="7223298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l-GR" dirty="0">
                <a:solidFill>
                  <a:prstClr val="black"/>
                </a:solidFill>
                <a:latin typeface="Calibri"/>
              </a:rPr>
              <a:t>ΔΔ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content of the deuteron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feasibility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of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bar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meson spectroscopy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82869" y="922690"/>
            <a:ext cx="684909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survey light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and heavy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exotics generic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open charm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production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7" name="Gerade Verbindung mit Pfeil 86"/>
          <p:cNvCxnSpPr/>
          <p:nvPr/>
        </p:nvCxnSpPr>
        <p:spPr>
          <a:xfrm flipH="1">
            <a:off x="5381414" y="2882773"/>
            <a:ext cx="2200206" cy="0"/>
          </a:xfrm>
          <a:prstGeom prst="straightConnector1">
            <a:avLst/>
          </a:prstGeom>
          <a:ln w="38100" cmpd="sng"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5904609" y="2882773"/>
            <a:ext cx="140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de-DE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ength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run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42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open questions on how complex structures are derived from underlying degrees of freedom </a:t>
            </a:r>
          </a:p>
          <a:p>
            <a:r>
              <a:rPr lang="en-US" dirty="0" smtClean="0"/>
              <a:t>Antiprotons provide precision measurements</a:t>
            </a:r>
          </a:p>
          <a:p>
            <a:r>
              <a:rPr lang="en-US" dirty="0" smtClean="0"/>
              <a:t>Broad/fascinating physics program at PANDA</a:t>
            </a:r>
          </a:p>
          <a:p>
            <a:r>
              <a:rPr lang="en-US" dirty="0" smtClean="0"/>
              <a:t>High cross sections for baryon-antibaryon pairs</a:t>
            </a:r>
          </a:p>
          <a:p>
            <a:r>
              <a:rPr lang="en-US" dirty="0" smtClean="0"/>
              <a:t>Accelerator on-time and on-budget</a:t>
            </a:r>
          </a:p>
          <a:p>
            <a:r>
              <a:rPr lang="en-US" dirty="0" smtClean="0"/>
              <a:t>Detector proceeding swiftly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			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2767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</a:defRPr>
            </a:lvl9pPr>
          </a:lstStyle>
          <a:p>
            <a:r>
              <a:rPr lang="en-US" dirty="0" smtClean="0"/>
              <a:t>The PANDA Collaboration </a:t>
            </a:r>
            <a:endParaRPr lang="en-US" sz="2000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6463" y="1070001"/>
            <a:ext cx="6836766" cy="2375166"/>
          </a:xfrm>
          <a:prstGeom prst="rect">
            <a:avLst/>
          </a:prstGeom>
          <a:solidFill>
            <a:schemeClr val="accent3">
              <a:alpha val="75000"/>
            </a:schemeClr>
          </a:solidFill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~ 520 Members, 69 Institutes, 18 Countries</a:t>
            </a:r>
            <a:br>
              <a:rPr lang="en-US" sz="2000" dirty="0" smtClean="0"/>
            </a:br>
            <a:r>
              <a:rPr lang="en-US" sz="2000" dirty="0" smtClean="0"/>
              <a:t>Austria, Australia, Belarus, China, France, </a:t>
            </a:r>
            <a:br>
              <a:rPr lang="en-US" sz="2000" dirty="0" smtClean="0"/>
            </a:br>
            <a:r>
              <a:rPr lang="en-US" sz="2000" dirty="0" smtClean="0"/>
              <a:t>Germany, India, Italy, Poland, Romania,</a:t>
            </a:r>
            <a:br>
              <a:rPr lang="en-US" sz="2000" dirty="0" smtClean="0"/>
            </a:br>
            <a:r>
              <a:rPr lang="en-US" sz="2000" dirty="0" smtClean="0"/>
              <a:t>Russia, Spain, Sweden, Switzerland,</a:t>
            </a:r>
            <a:br>
              <a:rPr lang="en-US" sz="2000" dirty="0" smtClean="0"/>
            </a:br>
            <a:r>
              <a:rPr lang="en-US" sz="2000" dirty="0" smtClean="0"/>
              <a:t>Thailand, Netherlands, USA, 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290" y="907185"/>
            <a:ext cx="3591450" cy="2571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641364"/>
            <a:ext cx="8902700" cy="3618030"/>
          </a:xfrm>
          <a:prstGeom prst="rect">
            <a:avLst/>
          </a:prstGeom>
        </p:spPr>
      </p:pic>
      <p:pic>
        <p:nvPicPr>
          <p:cNvPr id="10" name="Picture 9" descr="PANDA_cu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8" y="6392192"/>
            <a:ext cx="828511" cy="465807"/>
          </a:xfrm>
          <a:prstGeom prst="rect">
            <a:avLst/>
          </a:prstGeom>
          <a:solidFill>
            <a:schemeClr val="bg2">
              <a:alpha val="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070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t-IT" sz="3200" b="0" dirty="0" err="1">
                <a:cs typeface="Verdana"/>
                <a:sym typeface="Symbol" pitchFamily="18" charset="2"/>
              </a:rPr>
              <a:t>pp</a:t>
            </a:r>
            <a:r>
              <a:rPr lang="it-IT" sz="3200" b="0" dirty="0">
                <a:cs typeface="Verdana"/>
                <a:sym typeface="Symbol" pitchFamily="18" charset="2"/>
              </a:rPr>
              <a:t> </a:t>
            </a:r>
            <a:r>
              <a:rPr lang="it-IT" sz="3200" b="0" dirty="0" err="1">
                <a:cs typeface="Verdana"/>
                <a:sym typeface="Symbol" pitchFamily="18" charset="2"/>
              </a:rPr>
              <a:t>Annihilation</a:t>
            </a:r>
            <a:endParaRPr lang="it-IT" sz="3200" b="0" dirty="0">
              <a:cs typeface="Verdana"/>
              <a:sym typeface="Symbol" pitchFamily="18" charset="2"/>
            </a:endParaRP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284256" y="1988840"/>
            <a:ext cx="5525922" cy="1323439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  <a:sym typeface="Symbol" pitchFamily="18" charset="2"/>
              </a:rPr>
              <a:t>Direct </a:t>
            </a:r>
            <a:r>
              <a:rPr lang="it-IT" sz="200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resonant formation</a:t>
            </a:r>
            <a:r>
              <a:rPr lang="it-IT"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  <a:sym typeface="Symbol" pitchFamily="18" charset="2"/>
              </a:rPr>
              <a:t> of  states  with </a:t>
            </a:r>
          </a:p>
          <a:p>
            <a:r>
              <a:rPr lang="it-IT" sz="200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  <a:sym typeface="Symbol" pitchFamily="18" charset="2"/>
              </a:rPr>
              <a:t>all non-exotic quantum numbers</a:t>
            </a:r>
            <a:r>
              <a:rPr lang="it-IT" sz="2000">
                <a:solidFill>
                  <a:srgbClr val="3333CC"/>
                </a:solidFill>
                <a:latin typeface="Verdana"/>
                <a:cs typeface="Verdana"/>
                <a:sym typeface="Symbol" pitchFamily="18" charset="2"/>
              </a:rPr>
              <a:t>.</a:t>
            </a:r>
          </a:p>
          <a:p>
            <a:r>
              <a:rPr lang="it-IT" sz="200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⟹ excellent precision in mass and</a:t>
            </a:r>
          </a:p>
          <a:p>
            <a:r>
              <a:rPr lang="it-IT" sz="200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width measurement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7544" y="1484784"/>
            <a:ext cx="3416320" cy="40011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Gluon- Rich </a:t>
            </a:r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Environment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340768"/>
            <a:ext cx="2677266" cy="1919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2611" y="3501008"/>
            <a:ext cx="3357485" cy="1323439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Access to both exotic</a:t>
            </a:r>
          </a:p>
          <a:p>
            <a:pPr lvl="0" algn="ctr"/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and non-exotic quantum</a:t>
            </a:r>
          </a:p>
          <a:p>
            <a:pPr lvl="0" algn="ctr"/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numbers via production </a:t>
            </a:r>
          </a:p>
          <a:p>
            <a:pPr lvl="0" algn="ctr"/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and formation reactions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961164" y="5733256"/>
            <a:ext cx="6995800" cy="707886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dirty="0" err="1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Uniqueness</a:t>
            </a:r>
            <a:r>
              <a:rPr lang="it-IT" sz="2000" dirty="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latin typeface="VerdanaBar"/>
                <a:cs typeface="VerdanaBar"/>
                <a:sym typeface="Symbol" pitchFamily="18" charset="2"/>
              </a:rPr>
              <a:t>p</a:t>
            </a:r>
            <a:r>
              <a:rPr lang="it-IT" sz="2000" dirty="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 probe </a:t>
            </a:r>
          </a:p>
          <a:p>
            <a:pPr algn="ctr"/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(no </a:t>
            </a:r>
            <a:r>
              <a:rPr lang="it-IT" sz="2000" dirty="0" err="1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other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17375E"/>
                </a:solidFill>
                <a:latin typeface="VerdanaBar"/>
                <a:cs typeface="VerdanaBar"/>
                <a:sym typeface="Symbol" pitchFamily="18" charset="2"/>
              </a:rPr>
              <a:t>p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facility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in </a:t>
            </a:r>
            <a:r>
              <a:rPr lang="it-IT" sz="2000" dirty="0" err="1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this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energy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lang="it-IT" sz="2000" dirty="0" err="1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range</a:t>
            </a:r>
            <a:r>
              <a:rPr lang="it-IT" sz="2000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in the world)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140968"/>
            <a:ext cx="3092450" cy="1873250"/>
          </a:xfrm>
          <a:prstGeom prst="rect">
            <a:avLst/>
          </a:prstGeom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835696" y="4941168"/>
            <a:ext cx="4420977" cy="707886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FF0000"/>
                </a:solidFill>
                <a:latin typeface="Verdana"/>
                <a:cs typeface="Verdana"/>
                <a:sym typeface="Symbol" pitchFamily="18" charset="2"/>
              </a:rPr>
              <a:t>Versatility of physics program </a:t>
            </a:r>
          </a:p>
          <a:p>
            <a:pPr algn="ctr"/>
            <a:r>
              <a:rPr lang="it-IT" sz="200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(if coupled to universal detector)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594" y="167236"/>
            <a:ext cx="345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kern="0" dirty="0" smtClean="0">
                <a:solidFill>
                  <a:srgbClr val="005B82"/>
                </a:solidFill>
                <a:latin typeface="Verdana"/>
                <a:ea typeface="+mj-ea"/>
                <a:cs typeface="Verdana"/>
                <a:sym typeface="Symbol" pitchFamily="18" charset="2"/>
              </a:rPr>
              <a:t>_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01421" y="5836953"/>
            <a:ext cx="587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17375E"/>
                </a:solidFill>
                <a:latin typeface="VerdanaBar"/>
                <a:cs typeface="VerdanaBar"/>
                <a:sym typeface="Symbol" pitchFamily="18" charset="2"/>
              </a:rPr>
              <a:t>_</a:t>
            </a:r>
            <a:r>
              <a:rPr lang="it-IT" dirty="0" smtClean="0">
                <a:solidFill>
                  <a:srgbClr val="17375E"/>
                </a:solidFill>
                <a:latin typeface="Verdana"/>
                <a:cs typeface="Verdana"/>
                <a:sym typeface="Symbol" pitchFamily="18" charset="2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34459" y="5522696"/>
            <a:ext cx="65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VerdanaBar"/>
                <a:cs typeface="VerdanaBar"/>
                <a:sym typeface="Symbol" pitchFamily="18" charset="2"/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6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it-IT" sz="3200" b="0" dirty="0">
                <a:cs typeface="VerdanaBar"/>
                <a:sym typeface="Symbol" pitchFamily="18" charset="2"/>
              </a:rPr>
              <a:t>P</a:t>
            </a:r>
            <a:r>
              <a:rPr lang="it-IT" sz="3200" b="0" dirty="0">
                <a:cs typeface="Verdana"/>
                <a:sym typeface="Symbol" pitchFamily="18" charset="2"/>
              </a:rPr>
              <a:t>ANDA</a:t>
            </a:r>
            <a:r>
              <a:rPr lang="it-IT" sz="3200" b="0" dirty="0">
                <a:cs typeface="Verdana"/>
              </a:rPr>
              <a:t> </a:t>
            </a:r>
            <a:r>
              <a:rPr lang="it-IT" sz="3200" b="0" dirty="0" err="1">
                <a:cs typeface="Verdana"/>
              </a:rPr>
              <a:t>Physics</a:t>
            </a:r>
            <a:r>
              <a:rPr lang="it-IT" sz="3200" b="0" dirty="0">
                <a:cs typeface="Verdana"/>
              </a:rPr>
              <a:t> Program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4321175" cy="5184775"/>
          </a:xfrm>
        </p:spPr>
        <p:txBody>
          <a:bodyPr>
            <a:normAutofit lnSpcReduction="10000"/>
          </a:bodyPr>
          <a:lstStyle/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</a:rPr>
              <a:t>HADRON SPECTROSCOPY</a:t>
            </a:r>
            <a:endParaRPr lang="en-GB">
              <a:solidFill>
                <a:srgbClr val="FF0000"/>
              </a:solidFill>
              <a:latin typeface="Times New Roman" pitchFamily="18" charset="0"/>
            </a:endParaRPr>
          </a:p>
          <a:p>
            <a:pPr lvl="1"/>
            <a:r>
              <a:rPr lang="en-GB">
                <a:latin typeface="Times New Roman" pitchFamily="18" charset="0"/>
              </a:rPr>
              <a:t>CHARMONIUM</a:t>
            </a:r>
            <a:endParaRPr lang="it-IT">
              <a:latin typeface="Times New Roman" pitchFamily="18" charset="0"/>
            </a:endParaRPr>
          </a:p>
          <a:p>
            <a:pPr lvl="1"/>
            <a:r>
              <a:rPr lang="en-GB">
                <a:latin typeface="Times New Roman" pitchFamily="18" charset="0"/>
              </a:rPr>
              <a:t>GLUONIC EXCITATIONS</a:t>
            </a:r>
            <a:endParaRPr lang="it-IT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 lvl="1"/>
            <a:r>
              <a:rPr lang="it-IT" smtClean="0">
                <a:latin typeface="Times New Roman" pitchFamily="18" charset="0"/>
              </a:rPr>
              <a:t>OPEN CHARM</a:t>
            </a:r>
            <a:endParaRPr lang="it-IT">
              <a:solidFill>
                <a:srgbClr val="FF0000"/>
              </a:solidFill>
              <a:latin typeface="Times New Roman" pitchFamily="18" charset="0"/>
            </a:endParaRPr>
          </a:p>
          <a:p>
            <a:pPr lvl="1"/>
            <a:r>
              <a:rPr lang="it-IT">
                <a:latin typeface="Times New Roman" pitchFamily="18" charset="0"/>
              </a:rPr>
              <a:t>(MULTI)STRANGE BARYONS</a:t>
            </a:r>
          </a:p>
          <a:p>
            <a:r>
              <a:rPr lang="it-IT" smtClean="0">
                <a:solidFill>
                  <a:srgbClr val="FF0000"/>
                </a:solidFill>
                <a:latin typeface="Times New Roman" pitchFamily="18" charset="0"/>
              </a:rPr>
              <a:t>NUCLEON 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STRUCTURE</a:t>
            </a:r>
          </a:p>
          <a:p>
            <a:pPr lvl="1"/>
            <a:r>
              <a:rPr lang="en-GB">
                <a:latin typeface="Times New Roman" pitchFamily="18" charset="0"/>
              </a:rPr>
              <a:t>ELECTROMAGNETIC FORM FACTORS </a:t>
            </a:r>
          </a:p>
          <a:p>
            <a:pPr lvl="1"/>
            <a:r>
              <a:rPr lang="en-GB">
                <a:latin typeface="Times New Roman" pitchFamily="18" charset="0"/>
              </a:rPr>
              <a:t>TMDs</a:t>
            </a:r>
          </a:p>
          <a:p>
            <a:pPr lvl="1"/>
            <a:r>
              <a:rPr lang="en-GB">
                <a:latin typeface="Times New Roman" pitchFamily="18" charset="0"/>
              </a:rPr>
              <a:t>GPDs, TDAs</a:t>
            </a:r>
          </a:p>
          <a:p>
            <a:r>
              <a:rPr lang="en-GB" smtClean="0">
                <a:solidFill>
                  <a:srgbClr val="FF0000"/>
                </a:solidFill>
                <a:latin typeface="Times New Roman" pitchFamily="18" charset="0"/>
              </a:rPr>
              <a:t>HYPERNUCLEAR PHYSICS</a:t>
            </a:r>
          </a:p>
          <a:p>
            <a:r>
              <a:rPr lang="en-GB">
                <a:solidFill>
                  <a:srgbClr val="FF0000"/>
                </a:solidFill>
                <a:latin typeface="Times New Roman" pitchFamily="18" charset="0"/>
              </a:rPr>
              <a:t>HADRONS IN THE NUCLEAR MEDIUM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147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96136" y="6093296"/>
            <a:ext cx="225254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ArXiV:0903.3905</a:t>
            </a:r>
            <a:endParaRPr lang="it-IT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83117"/>
              </p:ext>
            </p:extLst>
          </p:nvPr>
        </p:nvGraphicFramePr>
        <p:xfrm>
          <a:off x="395536" y="5949298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ocument" r:id="rId5" imgW="5270500" imgH="584200" progId="Word.Document.12">
                  <p:embed/>
                </p:oleObj>
              </mc:Choice>
              <mc:Fallback>
                <p:oleObj name="Document" r:id="rId5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5949298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86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11735"/>
          </a:xfrm>
        </p:spPr>
        <p:txBody>
          <a:bodyPr/>
          <a:lstStyle/>
          <a:p>
            <a:r>
              <a:rPr lang="en-IE" sz="3200" b="0" dirty="0">
                <a:cs typeface="Verdana"/>
              </a:rPr>
              <a:t>Baryon Spectroscopy</a:t>
            </a:r>
            <a:endParaRPr lang="it-IT" sz="3200" b="0" dirty="0"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455765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New baryon states ?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Properties of already known states.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Symmetries in observed spectrum.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7" y="2564904"/>
            <a:ext cx="4536503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Verdana"/>
                <a:cs typeface="Verdana"/>
              </a:rPr>
              <a:t>Baryons in </a:t>
            </a:r>
            <a:r>
              <a:rPr lang="en-US" u="sng" dirty="0">
                <a:solidFill>
                  <a:srgbClr val="0000FF"/>
                </a:solidFill>
                <a:latin typeface="VerdanaBar"/>
                <a:cs typeface="VerdanaBar"/>
              </a:rPr>
              <a:t>P</a:t>
            </a:r>
            <a:r>
              <a:rPr lang="en-US" u="sng" dirty="0">
                <a:solidFill>
                  <a:srgbClr val="0000FF"/>
                </a:solidFill>
                <a:latin typeface="Verdana"/>
                <a:cs typeface="Verdana"/>
              </a:rPr>
              <a:t>ANDA</a:t>
            </a:r>
          </a:p>
          <a:p>
            <a:endParaRPr lang="en-US" u="sng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Large cross section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for </a:t>
            </a:r>
            <a:r>
              <a:rPr lang="en-US" dirty="0" err="1">
                <a:solidFill>
                  <a:srgbClr val="0000FF"/>
                </a:solidFill>
                <a:latin typeface="VerdanaBar"/>
                <a:cs typeface="VerdanaBar"/>
              </a:rPr>
              <a:t>p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→ </a:t>
            </a:r>
            <a:r>
              <a:rPr lang="en-US" dirty="0">
                <a:solidFill>
                  <a:srgbClr val="0000FF"/>
                </a:solidFill>
                <a:latin typeface="VerdanaBar"/>
                <a:cs typeface="VerdanaBar"/>
              </a:rPr>
              <a:t>Y</a:t>
            </a: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0000FF"/>
                </a:solidFill>
                <a:latin typeface="VerdanaBar"/>
                <a:cs typeface="VerdanaBar"/>
              </a:rPr>
              <a:t>p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→ ΞΞ ≈ 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μb</a:t>
            </a:r>
            <a:endParaRPr lang="en-US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solidFill>
                  <a:srgbClr val="0000FF"/>
                </a:solidFill>
                <a:latin typeface="VerdanaBar"/>
                <a:cs typeface="VerdanaBar"/>
              </a:rPr>
              <a:t>p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→ ΩΩ ≈ 0.002 ÷ 0.06 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μb</a:t>
            </a:r>
            <a:endParaRPr lang="en-US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No extra mesons in final state </a:t>
            </a:r>
          </a:p>
          <a:p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   needed for strangeness or charm</a:t>
            </a:r>
          </a:p>
          <a:p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    conservation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Symmetry in hyperon and </a:t>
            </a:r>
            <a:r>
              <a:rPr lang="en-US" dirty="0" err="1">
                <a:solidFill>
                  <a:srgbClr val="0000FF"/>
                </a:solidFill>
                <a:latin typeface="Verdana"/>
                <a:cs typeface="Verdana"/>
              </a:rPr>
              <a:t>antihyperon</a:t>
            </a:r>
            <a:endParaRPr lang="en-US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Verdana"/>
                <a:cs typeface="Verdana"/>
              </a:rPr>
              <a:t>PANDA detector versatile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43520" y="3447536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83624" y="3748936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1412776"/>
            <a:ext cx="33823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Verdana"/>
                <a:cs typeface="Verdana"/>
              </a:rPr>
              <a:t>Prospects for </a:t>
            </a:r>
            <a:r>
              <a:rPr lang="en-US" sz="2400">
                <a:latin typeface="VerdanaBar"/>
                <a:cs typeface="VerdanaBar"/>
              </a:rPr>
              <a:t>P</a:t>
            </a:r>
            <a:r>
              <a:rPr lang="en-US" sz="2400">
                <a:latin typeface="Verdana"/>
                <a:cs typeface="Verdana"/>
              </a:rPr>
              <a:t>ANDA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64088" y="2060848"/>
            <a:ext cx="2971787" cy="120032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Verdana"/>
                <a:cs typeface="Verdana"/>
              </a:rPr>
              <a:t>S=2 hyperons (Ξ)</a:t>
            </a:r>
          </a:p>
          <a:p>
            <a:r>
              <a:rPr lang="en-US" sz="2400">
                <a:latin typeface="Verdana"/>
                <a:cs typeface="Verdana"/>
              </a:rPr>
              <a:t>S=0 baryons (N)</a:t>
            </a:r>
          </a:p>
          <a:p>
            <a:r>
              <a:rPr lang="en-US" sz="2400">
                <a:latin typeface="Verdana"/>
                <a:cs typeface="Verdana"/>
              </a:rPr>
              <a:t>S=1 hyperons (Λ)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3429000"/>
            <a:ext cx="3012664" cy="461665"/>
          </a:xfrm>
          <a:prstGeom prst="rect">
            <a:avLst/>
          </a:prstGeom>
          <a:solidFill>
            <a:srgbClr val="66FF6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Verdana"/>
                <a:cs typeface="Verdana"/>
              </a:rPr>
              <a:t>S=3 hyperons (Ω)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080" y="4149080"/>
            <a:ext cx="3282519" cy="830997"/>
          </a:xfrm>
          <a:prstGeom prst="rect">
            <a:avLst/>
          </a:prstGeom>
          <a:solidFill>
            <a:srgbClr val="80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/>
                <a:cs typeface="Verdana"/>
              </a:rPr>
              <a:t>Charmed (</a:t>
            </a:r>
            <a:r>
              <a:rPr lang="en-US" sz="2400" dirty="0" err="1">
                <a:latin typeface="Verdana"/>
                <a:cs typeface="Verdana"/>
              </a:rPr>
              <a:t>Λ</a:t>
            </a:r>
            <a:r>
              <a:rPr lang="en-US" sz="2400" baseline="-25000" dirty="0" err="1">
                <a:latin typeface="Verdana"/>
                <a:cs typeface="Verdana"/>
              </a:rPr>
              <a:t>c</a:t>
            </a:r>
            <a:r>
              <a:rPr lang="en-US" sz="2400" dirty="0">
                <a:latin typeface="Verdana"/>
                <a:cs typeface="Verdana"/>
              </a:rPr>
              <a:t>, </a:t>
            </a:r>
            <a:r>
              <a:rPr lang="en-US" sz="2400" dirty="0" err="1" smtClean="0">
                <a:latin typeface="Verdana"/>
                <a:cs typeface="Verdana"/>
              </a:rPr>
              <a:t>Σ</a:t>
            </a:r>
            <a:r>
              <a:rPr lang="en-US" sz="2400" baseline="-25000" dirty="0" err="1" smtClean="0">
                <a:latin typeface="Verdana"/>
                <a:cs typeface="Verdana"/>
              </a:rPr>
              <a:t>c</a:t>
            </a:r>
            <a:r>
              <a:rPr lang="en-US" sz="2400" dirty="0" err="1" smtClean="0">
                <a:latin typeface="Verdana"/>
                <a:cs typeface="Verdana"/>
              </a:rPr>
              <a:t>,P</a:t>
            </a:r>
            <a:r>
              <a:rPr lang="en-US" sz="2400" baseline="-25000" dirty="0" err="1" smtClean="0">
                <a:latin typeface="Verdana"/>
                <a:cs typeface="Verdana"/>
              </a:rPr>
              <a:t>c</a:t>
            </a:r>
            <a:r>
              <a:rPr lang="en-US" sz="2400" dirty="0" smtClean="0">
                <a:latin typeface="Verdana"/>
                <a:cs typeface="Verdana"/>
              </a:rPr>
              <a:t>)</a:t>
            </a:r>
            <a:endParaRPr lang="en-US" sz="2400" dirty="0">
              <a:latin typeface="Verdana"/>
              <a:cs typeface="Verdana"/>
            </a:endParaRPr>
          </a:p>
          <a:p>
            <a:r>
              <a:rPr lang="en-US" sz="2400" dirty="0">
                <a:latin typeface="Verdana"/>
                <a:cs typeface="Verdana"/>
              </a:rPr>
              <a:t>Hidden charm (</a:t>
            </a:r>
            <a:r>
              <a:rPr lang="en-US" sz="2400" dirty="0" err="1">
                <a:latin typeface="Verdana"/>
                <a:cs typeface="Verdana"/>
              </a:rPr>
              <a:t>N</a:t>
            </a:r>
            <a:r>
              <a:rPr lang="en-US" sz="2400" baseline="-25000" dirty="0" err="1">
                <a:latin typeface="Verdana"/>
                <a:cs typeface="Verdana"/>
              </a:rPr>
              <a:t>c</a:t>
            </a:r>
            <a:r>
              <a:rPr lang="en-US" sz="2400" baseline="-25000" dirty="0" err="1">
                <a:latin typeface="VerdanaBar"/>
                <a:cs typeface="VerdanaBar"/>
              </a:rPr>
              <a:t>c</a:t>
            </a:r>
            <a:r>
              <a:rPr lang="en-US" sz="2400" dirty="0">
                <a:latin typeface="Verdana"/>
                <a:cs typeface="Verdana"/>
              </a:rPr>
              <a:t>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3736" y="3479624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53736" y="3767656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92080" y="5229200"/>
            <a:ext cx="333261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erdanaBar"/>
                <a:cs typeface="VerdanaBar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ANDA is a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Verdana"/>
                <a:cs typeface="Verdana"/>
              </a:rPr>
              <a:t>Strangeness Factory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46786" y="3189685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41484" y="3170857"/>
            <a:ext cx="144016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7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396" y="785794"/>
            <a:ext cx="2379350" cy="400110"/>
          </a:xfrm>
        </p:spPr>
        <p:txBody>
          <a:bodyPr wrap="none"/>
          <a:lstStyle/>
          <a:p>
            <a:r>
              <a:rPr lang="de-DE" dirty="0" smtClean="0"/>
              <a:t>Open </a:t>
            </a:r>
            <a:r>
              <a:rPr lang="de-DE" dirty="0" err="1" smtClean="0"/>
              <a:t>Questions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4" y="793620"/>
            <a:ext cx="3292265" cy="2419357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190076" y="5013176"/>
            <a:ext cx="2504342" cy="1244600"/>
            <a:chOff x="920552" y="5085184"/>
            <a:chExt cx="2713037" cy="1244600"/>
          </a:xfrm>
        </p:grpSpPr>
        <p:pic>
          <p:nvPicPr>
            <p:cNvPr id="10" name="Picture 3" descr="fluxtu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0552" y="5085184"/>
              <a:ext cx="2713037" cy="1244600"/>
            </a:xfrm>
            <a:prstGeom prst="rect">
              <a:avLst/>
            </a:prstGeom>
            <a:noFill/>
          </p:spPr>
        </p:pic>
        <p:sp>
          <p:nvSpPr>
            <p:cNvPr id="12" name="Pfeil nach links und rechts 11"/>
            <p:cNvSpPr>
              <a:spLocks noChangeAspect="1"/>
            </p:cNvSpPr>
            <p:nvPr/>
          </p:nvSpPr>
          <p:spPr bwMode="auto">
            <a:xfrm>
              <a:off x="2204095" y="5568481"/>
              <a:ext cx="413494" cy="164775"/>
            </a:xfrm>
            <a:prstGeom prst="left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4" name="Grafik 13" descr="talk-Krusche_Q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022" y="3501009"/>
            <a:ext cx="3289458" cy="292583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7396" y="1905001"/>
            <a:ext cx="5416868" cy="2893100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, </a:t>
            </a:r>
            <a:r>
              <a:rPr lang="de-DE" dirty="0" err="1" smtClean="0"/>
              <a:t>wrong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Relevant </a:t>
            </a:r>
            <a:r>
              <a:rPr lang="de-DE" dirty="0" err="1"/>
              <a:t>d</a:t>
            </a:r>
            <a:r>
              <a:rPr lang="de-DE" dirty="0" err="1" smtClean="0"/>
              <a:t>egrees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freedom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3-quark  </a:t>
            </a:r>
            <a:r>
              <a:rPr lang="de-DE" dirty="0" err="1" smtClean="0"/>
              <a:t>or</a:t>
            </a:r>
            <a:r>
              <a:rPr lang="de-DE" dirty="0" smtClean="0"/>
              <a:t> quark-</a:t>
            </a:r>
            <a:r>
              <a:rPr lang="de-DE" dirty="0" err="1" smtClean="0"/>
              <a:t>diquark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dirty="0" err="1"/>
              <a:t>s</a:t>
            </a:r>
            <a:r>
              <a:rPr lang="de-DE" dirty="0" err="1" smtClean="0"/>
              <a:t>ingle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endParaRPr lang="de-DE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meson</a:t>
            </a:r>
            <a:r>
              <a:rPr lang="de-DE" dirty="0" smtClean="0"/>
              <a:t>-baryon </a:t>
            </a:r>
            <a:r>
              <a:rPr lang="de-DE" dirty="0" err="1" smtClean="0"/>
              <a:t>dynamics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3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7950" y="698500"/>
            <a:ext cx="8966200" cy="6032500"/>
            <a:chOff x="93" y="455"/>
            <a:chExt cx="5648" cy="3800"/>
          </a:xfrm>
        </p:grpSpPr>
        <p:pic>
          <p:nvPicPr>
            <p:cNvPr id="31749" name="Picture 20" descr="BMetsch_Nspec_n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" y="458"/>
              <a:ext cx="2773" cy="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18" descr="BMetsch_Lspec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5" y="455"/>
              <a:ext cx="2825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19" descr="BMetsch_Xspec_new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" y="2382"/>
              <a:ext cx="2775" cy="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0" descr="BMetsch_Ospec3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8" y="2387"/>
              <a:ext cx="2843" cy="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11"/>
            <p:cNvSpPr txBox="1">
              <a:spLocks noChangeArrowheads="1"/>
            </p:cNvSpPr>
            <p:nvPr/>
          </p:nvSpPr>
          <p:spPr bwMode="auto">
            <a:xfrm>
              <a:off x="4936" y="3759"/>
              <a:ext cx="761" cy="213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W</a:t>
              </a:r>
              <a:r>
                <a:rPr lang="de-DE" sz="1600" baseline="30000">
                  <a:solidFill>
                    <a:srgbClr val="000000"/>
                  </a:solidFill>
                  <a:latin typeface="Symbol" pitchFamily="18" charset="2"/>
                </a:rPr>
                <a:t>*</a:t>
              </a:r>
              <a:r>
                <a:rPr lang="de-DE" sz="1600">
                  <a:solidFill>
                    <a:srgbClr val="000000"/>
                  </a:solidFill>
                </a:rPr>
                <a:t> : 0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1754" name="Text Box 12"/>
            <p:cNvSpPr txBox="1">
              <a:spLocks noChangeArrowheads="1"/>
            </p:cNvSpPr>
            <p:nvPr/>
          </p:nvSpPr>
          <p:spPr bwMode="auto">
            <a:xfrm>
              <a:off x="2081" y="3759"/>
              <a:ext cx="745" cy="213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X</a:t>
              </a:r>
              <a:r>
                <a:rPr lang="de-DE" sz="1600" baseline="30000">
                  <a:solidFill>
                    <a:srgbClr val="000000"/>
                  </a:solidFill>
                  <a:latin typeface="Symbol" pitchFamily="18" charset="2"/>
                </a:rPr>
                <a:t>*</a:t>
              </a:r>
              <a:r>
                <a:rPr lang="de-DE" sz="1600">
                  <a:solidFill>
                    <a:srgbClr val="000000"/>
                  </a:solidFill>
                </a:rPr>
                <a:t> : 1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1755" name="Text Box 13"/>
            <p:cNvSpPr txBox="1">
              <a:spLocks noChangeArrowheads="1"/>
            </p:cNvSpPr>
            <p:nvPr/>
          </p:nvSpPr>
          <p:spPr bwMode="auto">
            <a:xfrm>
              <a:off x="4930" y="1813"/>
              <a:ext cx="750" cy="213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de-DE" sz="1600" baseline="30000">
                  <a:solidFill>
                    <a:srgbClr val="000000"/>
                  </a:solidFill>
                  <a:latin typeface="Symbol" pitchFamily="18" charset="2"/>
                </a:rPr>
                <a:t>*</a:t>
              </a:r>
              <a:r>
                <a:rPr lang="de-DE" sz="1600">
                  <a:solidFill>
                    <a:srgbClr val="000000"/>
                  </a:solidFill>
                </a:rPr>
                <a:t> : 8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1756" name="Text Box 14"/>
            <p:cNvSpPr txBox="1">
              <a:spLocks noChangeArrowheads="1"/>
            </p:cNvSpPr>
            <p:nvPr/>
          </p:nvSpPr>
          <p:spPr bwMode="auto">
            <a:xfrm>
              <a:off x="4930" y="2071"/>
              <a:ext cx="738" cy="21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de-DE" sz="1600" baseline="30000">
                  <a:solidFill>
                    <a:srgbClr val="000000"/>
                  </a:solidFill>
                  <a:latin typeface="Symbol" pitchFamily="18" charset="2"/>
                </a:rPr>
                <a:t>*</a:t>
              </a:r>
              <a:r>
                <a:rPr lang="de-DE" sz="1600">
                  <a:solidFill>
                    <a:srgbClr val="000000"/>
                  </a:solidFill>
                </a:rPr>
                <a:t> : 5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1757" name="Text Box 15"/>
            <p:cNvSpPr txBox="1">
              <a:spLocks noChangeArrowheads="1"/>
            </p:cNvSpPr>
            <p:nvPr/>
          </p:nvSpPr>
          <p:spPr bwMode="auto">
            <a:xfrm>
              <a:off x="2001" y="1813"/>
              <a:ext cx="827" cy="213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de-DE" sz="1600" baseline="30000">
                  <a:solidFill>
                    <a:srgbClr val="000000"/>
                  </a:solidFill>
                  <a:latin typeface="Symbol" pitchFamily="18" charset="2"/>
                </a:rPr>
                <a:t>*</a:t>
              </a:r>
              <a:r>
                <a:rPr lang="de-DE" sz="1600">
                  <a:solidFill>
                    <a:srgbClr val="000000"/>
                  </a:solidFill>
                </a:rPr>
                <a:t> : 10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31758" name="Text Box 16"/>
            <p:cNvSpPr txBox="1">
              <a:spLocks noChangeArrowheads="1"/>
            </p:cNvSpPr>
            <p:nvPr/>
          </p:nvSpPr>
          <p:spPr bwMode="auto">
            <a:xfrm>
              <a:off x="2001" y="2071"/>
              <a:ext cx="810" cy="21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de-DE" sz="1600">
                  <a:solidFill>
                    <a:srgbClr val="000000"/>
                  </a:solidFill>
                </a:rPr>
                <a:t> :    7 </a:t>
              </a: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****</a:t>
              </a:r>
              <a:endParaRPr lang="de-DE" sz="16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940227" y="184150"/>
            <a:ext cx="4041183" cy="52322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900000" rIns="7200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U. </a:t>
            </a:r>
            <a:r>
              <a:rPr lang="de-DE" sz="1400" dirty="0" err="1">
                <a:solidFill>
                  <a:srgbClr val="000000"/>
                </a:solidFill>
              </a:rPr>
              <a:t>Löring</a:t>
            </a:r>
            <a:r>
              <a:rPr lang="de-DE" sz="1400" dirty="0">
                <a:solidFill>
                  <a:srgbClr val="000000"/>
                </a:solidFill>
              </a:rPr>
              <a:t>, </a:t>
            </a:r>
            <a:r>
              <a:rPr lang="de-DE" sz="1400" dirty="0" err="1">
                <a:solidFill>
                  <a:srgbClr val="000000"/>
                </a:solidFill>
              </a:rPr>
              <a:t>B.Ch</a:t>
            </a:r>
            <a:r>
              <a:rPr lang="de-DE" sz="1400" dirty="0">
                <a:solidFill>
                  <a:srgbClr val="000000"/>
                </a:solidFill>
              </a:rPr>
              <a:t>. </a:t>
            </a:r>
            <a:r>
              <a:rPr lang="de-DE" sz="1400" dirty="0" err="1">
                <a:solidFill>
                  <a:srgbClr val="000000"/>
                </a:solidFill>
              </a:rPr>
              <a:t>Metsch</a:t>
            </a:r>
            <a:r>
              <a:rPr lang="de-DE" sz="1400" dirty="0">
                <a:solidFill>
                  <a:srgbClr val="000000"/>
                </a:solidFill>
              </a:rPr>
              <a:t>, H.R. Petry,</a:t>
            </a:r>
          </a:p>
          <a:p>
            <a:r>
              <a:rPr lang="de-DE" sz="1400" dirty="0">
                <a:solidFill>
                  <a:srgbClr val="000000"/>
                </a:solidFill>
              </a:rPr>
              <a:t>Eur. Phys. J A 10 (2001) </a:t>
            </a:r>
            <a:r>
              <a:rPr lang="de-DE" sz="1400" dirty="0" smtClean="0">
                <a:solidFill>
                  <a:srgbClr val="000000"/>
                </a:solidFill>
              </a:rPr>
              <a:t>309, 395,447</a:t>
            </a:r>
            <a:endParaRPr lang="de-DE" sz="1400" i="1" dirty="0">
              <a:solidFill>
                <a:srgbClr val="000000"/>
              </a:solidFill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40876" y="116633"/>
            <a:ext cx="4112825" cy="492443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smtClean="0"/>
              <a:t>Excited Hyperon States?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9186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849740" y="5445224"/>
            <a:ext cx="2991102" cy="116128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20" y="756574"/>
            <a:ext cx="3044084" cy="800219"/>
          </a:xfrm>
        </p:spPr>
        <p:txBody>
          <a:bodyPr/>
          <a:lstStyle/>
          <a:p>
            <a:r>
              <a:rPr lang="en-US" dirty="0"/>
              <a:t>SU(6) x O(3) Classification</a:t>
            </a:r>
          </a:p>
        </p:txBody>
      </p:sp>
      <p:pic>
        <p:nvPicPr>
          <p:cNvPr id="5" name="Picture 4" descr="pdg_su6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615" y="53975"/>
            <a:ext cx="51879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70936" y="1834480"/>
            <a:ext cx="3482069" cy="483209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PDG: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octet </a:t>
            </a:r>
            <a:r>
              <a:rPr lang="en-US" dirty="0" smtClean="0">
                <a:latin typeface="Symbol" pitchFamily="82" charset="2"/>
              </a:rPr>
              <a:t>X</a:t>
            </a:r>
            <a:r>
              <a:rPr lang="en-US" dirty="0" smtClean="0"/>
              <a:t> states: no partner states of most known N</a:t>
            </a:r>
            <a:r>
              <a:rPr lang="en-US" baseline="30000" dirty="0" smtClean="0"/>
              <a:t>*</a:t>
            </a:r>
            <a:r>
              <a:rPr lang="en-US" dirty="0" smtClean="0"/>
              <a:t> states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Symbol" pitchFamily="82" charset="2"/>
              </a:rPr>
              <a:t>X</a:t>
            </a:r>
            <a:r>
              <a:rPr lang="en-US" dirty="0" smtClean="0"/>
              <a:t>(1820) and </a:t>
            </a:r>
            <a:r>
              <a:rPr lang="en-US" dirty="0" smtClean="0">
                <a:latin typeface="Symbol" pitchFamily="82" charset="2"/>
              </a:rPr>
              <a:t>X</a:t>
            </a:r>
            <a:r>
              <a:rPr lang="en-US" dirty="0" smtClean="0"/>
              <a:t>(2030) “educated guess”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err="1" smtClean="0"/>
              <a:t>decuplet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82" charset="2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82" charset="2"/>
              </a:rPr>
              <a:t>W</a:t>
            </a:r>
            <a:r>
              <a:rPr lang="en-US" dirty="0" smtClean="0"/>
              <a:t> states: no </a:t>
            </a:r>
            <a:r>
              <a:rPr lang="en-US" dirty="0" smtClean="0">
                <a:latin typeface="Symbol" pitchFamily="82" charset="2"/>
              </a:rPr>
              <a:t>D</a:t>
            </a:r>
            <a:r>
              <a:rPr lang="en-US" baseline="30000" dirty="0" smtClean="0"/>
              <a:t>*</a:t>
            </a:r>
            <a:r>
              <a:rPr lang="en-US" dirty="0" smtClean="0"/>
              <a:t> partner state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/>
              <a:t>note on </a:t>
            </a:r>
            <a:r>
              <a:rPr lang="en-US" dirty="0" smtClean="0">
                <a:latin typeface="Symbol" pitchFamily="82" charset="2"/>
              </a:rPr>
              <a:t>X</a:t>
            </a:r>
            <a:r>
              <a:rPr lang="en-US" dirty="0" smtClean="0"/>
              <a:t> resonances</a:t>
            </a:r>
            <a:r>
              <a:rPr lang="en-US" sz="1600" dirty="0" smtClean="0"/>
              <a:t>: “… nothing of significance on </a:t>
            </a:r>
            <a:r>
              <a:rPr lang="en-US" sz="1600" dirty="0" smtClean="0">
                <a:latin typeface="Symbol" pitchFamily="82" charset="2"/>
              </a:rPr>
              <a:t>X </a:t>
            </a:r>
            <a:r>
              <a:rPr lang="en-US" sz="1600" dirty="0" smtClean="0"/>
              <a:t>resonances has been added since our 1988 edition.”</a:t>
            </a:r>
          </a:p>
        </p:txBody>
      </p:sp>
    </p:spTree>
    <p:extLst>
      <p:ext uri="{BB962C8B-B14F-4D97-AF65-F5344CB8AC3E}">
        <p14:creationId xmlns:p14="http://schemas.microsoft.com/office/powerpoint/2010/main" val="260971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56" y="686870"/>
            <a:ext cx="3786540" cy="400110"/>
          </a:xfrm>
        </p:spPr>
        <p:txBody>
          <a:bodyPr wrap="none"/>
          <a:lstStyle/>
          <a:p>
            <a:r>
              <a:rPr lang="en-US" dirty="0" smtClean="0"/>
              <a:t>Data on </a:t>
            </a:r>
            <a:r>
              <a:rPr lang="el-GR" dirty="0" smtClean="0"/>
              <a:t>Ξ</a:t>
            </a:r>
            <a:r>
              <a:rPr lang="de-DE" dirty="0" smtClean="0"/>
              <a:t> States:  </a:t>
            </a:r>
            <a:r>
              <a:rPr lang="el-GR" dirty="0" smtClean="0"/>
              <a:t>Ξ</a:t>
            </a:r>
            <a:r>
              <a:rPr lang="de-DE" dirty="0" smtClean="0"/>
              <a:t>(1530)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12777"/>
            <a:ext cx="3922204" cy="375487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only reasonably well studied </a:t>
            </a:r>
            <a:r>
              <a:rPr lang="el-GR" dirty="0" smtClean="0">
                <a:cs typeface="Arial" pitchFamily="34" charset="0"/>
              </a:rPr>
              <a:t>Ξ</a:t>
            </a:r>
            <a:r>
              <a:rPr lang="de-DE" dirty="0" smtClean="0">
                <a:cs typeface="Arial" pitchFamily="34" charset="0"/>
              </a:rPr>
              <a:t> </a:t>
            </a:r>
            <a:r>
              <a:rPr lang="de-DE" dirty="0" err="1" smtClean="0">
                <a:cs typeface="Arial" pitchFamily="34" charset="0"/>
              </a:rPr>
              <a:t>resonance</a:t>
            </a:r>
            <a:r>
              <a:rPr lang="de-DE" dirty="0" smtClean="0"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cs typeface="Arial" pitchFamily="34" charset="0"/>
              </a:rPr>
              <a:t>Ξ</a:t>
            </a:r>
            <a:r>
              <a:rPr lang="en-US" dirty="0" smtClean="0"/>
              <a:t>(1530) - </a:t>
            </a:r>
            <a:r>
              <a:rPr lang="en-US" dirty="0" err="1" smtClean="0"/>
              <a:t>decuplet</a:t>
            </a:r>
            <a:r>
              <a:rPr lang="en-US" dirty="0" smtClean="0"/>
              <a:t> </a:t>
            </a:r>
            <a:r>
              <a:rPr lang="en-US" dirty="0" err="1" smtClean="0"/>
              <a:t>g.s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r>
              <a:rPr lang="en-US" i="1" dirty="0" smtClean="0"/>
              <a:t>          </a:t>
            </a:r>
            <a:r>
              <a:rPr lang="en-US" dirty="0" smtClean="0"/>
              <a:t>J</a:t>
            </a:r>
            <a:r>
              <a:rPr lang="en-US" baseline="30000" dirty="0" smtClean="0"/>
              <a:t>P</a:t>
            </a:r>
            <a:r>
              <a:rPr lang="en-US" dirty="0" smtClean="0"/>
              <a:t> = 3/2</a:t>
            </a:r>
            <a:r>
              <a:rPr lang="en-US" baseline="30000" dirty="0" smtClean="0"/>
              <a:t>+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z-Cyrl-AZ" dirty="0" smtClean="0">
                <a:latin typeface="Arial"/>
                <a:cs typeface="Arial"/>
              </a:rPr>
              <a:t>Г</a:t>
            </a:r>
            <a:r>
              <a:rPr lang="en-US" dirty="0" smtClean="0"/>
              <a:t> = 9…10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decay: ~100% </a:t>
            </a:r>
            <a:r>
              <a:rPr lang="el-GR" dirty="0" smtClean="0">
                <a:latin typeface="Arial"/>
                <a:cs typeface="Arial"/>
              </a:rPr>
              <a:t>Ξπ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err="1" smtClean="0"/>
              <a:t>BaBar</a:t>
            </a:r>
            <a:r>
              <a:rPr lang="en-US" dirty="0" smtClean="0"/>
              <a:t> measured the   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en-US" dirty="0" smtClean="0"/>
              <a:t>(1530)</a:t>
            </a:r>
            <a:r>
              <a:rPr lang="en-US" baseline="30000" dirty="0" smtClean="0"/>
              <a:t>0</a:t>
            </a:r>
            <a:r>
              <a:rPr lang="en-US" dirty="0" smtClean="0"/>
              <a:t> spin </a:t>
            </a:r>
            <a:r>
              <a:rPr lang="en-US" dirty="0" smtClean="0">
                <a:sym typeface="Wingdings" pitchFamily="2" charset="2"/>
              </a:rPr>
              <a:t>J = 3/2 </a:t>
            </a:r>
            <a:r>
              <a:rPr lang="en-US" dirty="0" smtClean="0"/>
              <a:t>in            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Ξ</a:t>
            </a:r>
            <a:r>
              <a:rPr lang="en-US" baseline="30000" dirty="0" smtClean="0">
                <a:sym typeface="Wingdings" pitchFamily="2" charset="2"/>
              </a:rPr>
              <a:t>- </a:t>
            </a:r>
            <a:r>
              <a:rPr lang="el-GR" dirty="0" smtClean="0">
                <a:latin typeface="Arial"/>
                <a:cs typeface="Arial"/>
                <a:sym typeface="Wingdings" pitchFamily="2" charset="2"/>
              </a:rPr>
              <a:t>π</a:t>
            </a:r>
            <a:r>
              <a:rPr lang="en-US" baseline="30000" dirty="0" smtClean="0">
                <a:sym typeface="Wingdings" pitchFamily="2" charset="2"/>
              </a:rPr>
              <a:t>+ </a:t>
            </a:r>
            <a:r>
              <a:rPr lang="en-US" dirty="0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+</a:t>
            </a: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807386" y="6417340"/>
            <a:ext cx="1219200" cy="365125"/>
          </a:xfrm>
          <a:prstGeom prst="rect">
            <a:avLst/>
          </a:prstGeom>
        </p:spPr>
        <p:txBody>
          <a:bodyPr/>
          <a:lstStyle/>
          <a:p>
            <a:fld id="{C1B7C8C8-98E1-4AA1-9790-A76A83605039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uppieren 16"/>
          <p:cNvGrpSpPr/>
          <p:nvPr/>
        </p:nvGrpSpPr>
        <p:grpSpPr>
          <a:xfrm>
            <a:off x="4968044" y="140913"/>
            <a:ext cx="4175956" cy="6628868"/>
            <a:chOff x="4968044" y="140913"/>
            <a:chExt cx="4175956" cy="6628868"/>
          </a:xfrm>
        </p:grpSpPr>
        <p:sp>
          <p:nvSpPr>
            <p:cNvPr id="16" name="Rechteck 15"/>
            <p:cNvSpPr/>
            <p:nvPr/>
          </p:nvSpPr>
          <p:spPr bwMode="auto">
            <a:xfrm>
              <a:off x="4968044" y="152623"/>
              <a:ext cx="4175956" cy="3715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7" name="Gruppieren 18"/>
            <p:cNvGrpSpPr/>
            <p:nvPr/>
          </p:nvGrpSpPr>
          <p:grpSpPr>
            <a:xfrm>
              <a:off x="5675433" y="140913"/>
              <a:ext cx="3397067" cy="6628868"/>
              <a:chOff x="6105122" y="140913"/>
              <a:chExt cx="3680152" cy="6628868"/>
            </a:xfrm>
          </p:grpSpPr>
          <p:pic>
            <p:nvPicPr>
              <p:cNvPr id="8" name="Grafik 7" descr="Aubert-B_BaBar_PRD_78_2008_034008_fig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77129" y="140913"/>
                <a:ext cx="3520146" cy="4274467"/>
              </a:xfrm>
              <a:prstGeom prst="rect">
                <a:avLst/>
              </a:prstGeom>
            </p:spPr>
          </p:pic>
          <p:pic>
            <p:nvPicPr>
              <p:cNvPr id="9" name="Grafik 8" descr="Aubert-B_BaBar_PRD_78_2008_034008_fig6a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05122" y="4460045"/>
                <a:ext cx="3680152" cy="2309736"/>
              </a:xfrm>
              <a:prstGeom prst="rect">
                <a:avLst/>
              </a:prstGeom>
            </p:spPr>
          </p:pic>
          <p:cxnSp>
            <p:nvCxnSpPr>
              <p:cNvPr id="10" name="Gerade Verbindung 9"/>
              <p:cNvCxnSpPr/>
              <p:nvPr/>
            </p:nvCxnSpPr>
            <p:spPr bwMode="auto">
              <a:xfrm>
                <a:off x="8363497" y="4768109"/>
                <a:ext cx="36004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feld 10"/>
              <p:cNvSpPr txBox="1"/>
              <p:nvPr/>
            </p:nvSpPr>
            <p:spPr>
              <a:xfrm>
                <a:off x="8803667" y="4653136"/>
                <a:ext cx="58928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J = 3/2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" name="Gerade Verbindung 11"/>
              <p:cNvCxnSpPr/>
              <p:nvPr/>
            </p:nvCxnSpPr>
            <p:spPr bwMode="auto">
              <a:xfrm>
                <a:off x="8363500" y="4984133"/>
                <a:ext cx="360040" cy="0"/>
              </a:xfrm>
              <a:prstGeom prst="line">
                <a:avLst/>
              </a:prstGeom>
              <a:noFill/>
              <a:ln w="15875" cap="flat" cmpd="sng" algn="ctr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Textfeld 12"/>
              <p:cNvSpPr txBox="1"/>
              <p:nvPr/>
            </p:nvSpPr>
            <p:spPr>
              <a:xfrm>
                <a:off x="8803673" y="4869160"/>
                <a:ext cx="58928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J = 5/2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3840848" y="6002124"/>
            <a:ext cx="2031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B. </a:t>
            </a:r>
            <a:r>
              <a:rPr lang="en-US" sz="1400" dirty="0" err="1" smtClean="0">
                <a:solidFill>
                  <a:srgbClr val="000000"/>
                </a:solidFill>
              </a:rPr>
              <a:t>Aubert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</a:rPr>
              <a:t>et al</a:t>
            </a:r>
            <a:r>
              <a:rPr lang="en-US" sz="1400" dirty="0" smtClean="0">
                <a:solidFill>
                  <a:srgbClr val="000000"/>
                </a:solidFill>
              </a:rPr>
              <a:t>.,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PRD 78 (2008) 034008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07311" y="5589240"/>
            <a:ext cx="1403862" cy="3693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BaBar</a:t>
            </a:r>
            <a:r>
              <a:rPr lang="en-US" dirty="0" smtClean="0">
                <a:solidFill>
                  <a:srgbClr val="000000"/>
                </a:solidFill>
              </a:rPr>
              <a:t> 2008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76153" y="2998114"/>
            <a:ext cx="2448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i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de-DE" sz="22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</a:t>
            </a:r>
            <a:endParaRPr lang="en-US" sz="22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High Energy Storage Ring HESR&amp;#x0D;&amp;#x0A;&amp;#x0D;&amp;#x0A;FAIR MAC 1.-3. July 2009&amp;quot;&quot;/&gt;&lt;property id=&quot;20307&quot; value=&quot;637&quot;/&gt;&lt;/object&gt;&lt;object type=&quot;3&quot; unique_id=&quot;10005&quot;&gt;&lt;property id=&quot;20148&quot; value=&quot;5&quot;/&gt;&lt;property id=&quot;20300&quot; value=&quot;Folie 2 - &amp;quot;Outline&amp;quot;&quot;/&gt;&lt;property id=&quot;20307&quot; value=&quot;682&quot;/&gt;&lt;/object&gt;&lt;object type=&quot;3&quot; unique_id=&quot;10006&quot;&gt;&lt;property id=&quot;20148&quot; value=&quot;5&quot;/&gt;&lt;property id=&quot;20300&quot; value=&quot;Folie 3 - &amp;quot;Facility for Antiproton and Ion Research &amp;quot;&quot;/&gt;&lt;property id=&quot;20307&quot; value=&quot;655&quot;/&gt;&lt;/object&gt;&lt;object type=&quot;3&quot; unique_id=&quot;10007&quot;&gt;&lt;property id=&quot;20148&quot; value=&quot;5&quot;/&gt;&lt;property id=&quot;20300&quot; value=&quot;Folie 4&quot;/&gt;&lt;property id=&quot;20307&quot; value=&quot;658&quot;/&gt;&lt;/object&gt;&lt;object type=&quot;3&quot; unique_id=&quot;10008&quot;&gt;&lt;property id=&quot;20148&quot; value=&quot;5&quot;/&gt;&lt;property id=&quot;20300&quot; value=&quot;Folie 5 - &amp;quot;Basic Data of HESR&amp;quot;&quot;/&gt;&lt;property id=&quot;20307&quot; value=&quot;708&quot;/&gt;&lt;/object&gt;&lt;object type=&quot;3&quot; unique_id=&quot;10009&quot;&gt;&lt;property id=&quot;20148&quot; value=&quot;5&quot;/&gt;&lt;property id=&quot;20300&quot; value=&quot;Folie 6 - &amp;quot;HESR with PANDA and Electron Cooler&amp;quot;&quot;/&gt;&lt;property id=&quot;20307&quot; value=&quot;657&quot;/&gt;&lt;/object&gt;&lt;object type=&quot;3&quot; unique_id=&quot;10010&quot;&gt;&lt;property id=&quot;20148&quot; value=&quot;5&quot;/&gt;&lt;property id=&quot;20300&quot; value=&quot;Folie 7 - &amp;quot;Main Parameters&amp;quot;&quot;/&gt;&lt;property id=&quot;20307&quot; value=&quot;689&quot;/&gt;&lt;/object&gt;&lt;object type=&quot;3&quot; unique_id=&quot;10011&quot;&gt;&lt;property id=&quot;20148&quot; value=&quot;5&quot;/&gt;&lt;property id=&quot;20300&quot; value=&quot;Folie 8 - &amp;quot;HESR Arc&amp;quot;&quot;/&gt;&lt;property id=&quot;20307&quot; value=&quot;644&quot;/&gt;&lt;/object&gt;&lt;object type=&quot;3&quot; unique_id=&quot;10012&quot;&gt;&lt;property id=&quot;20148&quot; value=&quot;5&quot;/&gt;&lt;property id=&quot;20300&quot; value=&quot;Folie 9 - &amp;quot;Half FODO Cell&amp;quot;&quot;/&gt;&lt;property id=&quot;20307&quot; value=&quot;697&quot;/&gt;&lt;/object&gt;&lt;object type=&quot;3&quot; unique_id=&quot;10013&quot;&gt;&lt;property id=&quot;20148&quot; value=&quot;5&quot;/&gt;&lt;property id=&quot;20300&quot; value=&quot;Folie 10 - &amp;quot;The Arc with „missing dipole“ cells&amp;quot;&quot;/&gt;&lt;property id=&quot;20307&quot; value=&quot;709&quot;/&gt;&lt;/object&gt;&lt;object type=&quot;3&quot; unique_id=&quot;10014&quot;&gt;&lt;property id=&quot;20148&quot; value=&quot;5&quot;/&gt;&lt;property id=&quot;20300&quot; value=&quot;Folie 11&quot;/&gt;&lt;property id=&quot;20307&quot; value=&quot;681&quot;/&gt;&lt;/object&gt;&lt;object type=&quot;3&quot; unique_id=&quot;10015&quot;&gt;&lt;property id=&quot;20148&quot; value=&quot;5&quot;/&gt;&lt;property id=&quot;20300&quot; value=&quot;Folie 12 - &amp;quot;Tune Scan&amp;quot;&quot;/&gt;&lt;property id=&quot;20307&quot; value=&quot;704&quot;/&gt;&lt;/object&gt;&lt;object type=&quot;3&quot; unique_id=&quot;10016&quot;&gt;&lt;property id=&quot;20148&quot; value=&quot;5&quot;/&gt;&lt;property id=&quot;20300&quot; value=&quot;Folie 13 - &amp;quot;Frequency map with corresponding DA&amp;quot;&quot;/&gt;&lt;property id=&quot;20307&quot; value=&quot;705&quot;/&gt;&lt;/object&gt;&lt;object type=&quot;3&quot; unique_id=&quot;10017&quot;&gt;&lt;property id=&quot;20148&quot; value=&quot;5&quot;/&gt;&lt;property id=&quot;20300&quot; value=&quot;Folie 14 - &amp;quot;PANDA Chicane&amp;quot;&quot;/&gt;&lt;property id=&quot;20307&quot; value=&quot;647&quot;/&gt;&lt;/object&gt;&lt;object type=&quot;3&quot; unique_id=&quot;10018&quot;&gt;&lt;property id=&quot;20148&quot; value=&quot;5&quot;/&gt;&lt;property id=&quot;20300&quot; value=&quot;Folie 15&quot;/&gt;&lt;property id=&quot;20307&quot; value=&quot;680&quot;/&gt;&lt;/object&gt;&lt;object type=&quot;3&quot; unique_id=&quot;10019&quot;&gt;&lt;property id=&quot;20148&quot; value=&quot;5&quot;/&gt;&lt;property id=&quot;20300&quot; value=&quot;Folie 16&quot;/&gt;&lt;property id=&quot;20307&quot; value=&quot;648&quot;/&gt;&lt;/object&gt;&lt;object type=&quot;3&quot; unique_id=&quot;10020&quot;&gt;&lt;property id=&quot;20148&quot; value=&quot;5&quot;/&gt;&lt;property id=&quot;20300&quot; value=&quot;Folie 17 - &amp;quot;Dipoles&amp;quot;&quot;/&gt;&lt;property id=&quot;20307&quot; value=&quot;691&quot;/&gt;&lt;/object&gt;&lt;object type=&quot;3&quot; unique_id=&quot;10021&quot;&gt;&lt;property id=&quot;20148&quot; value=&quot;5&quot;/&gt;&lt;property id=&quot;20300&quot; value=&quot;Folie 18 - &amp;quot;Quadrupoles&amp;quot;&quot;/&gt;&lt;property id=&quot;20307&quot; value=&quot;690&quot;/&gt;&lt;/object&gt;&lt;object type=&quot;3&quot; unique_id=&quot;10022&quot;&gt;&lt;property id=&quot;20148&quot; value=&quot;5&quot;/&gt;&lt;property id=&quot;20300&quot; value=&quot;Folie 19 - &amp;quot; Setupoles&amp;quot;&quot;/&gt;&lt;property id=&quot;20307&quot; value=&quot;698&quot;/&gt;&lt;/object&gt;&lt;object type=&quot;3&quot; unique_id=&quot;10023&quot;&gt;&lt;property id=&quot;20148&quot; value=&quot;5&quot;/&gt;&lt;property id=&quot;20300&quot; value=&quot;Folie 20 - &amp;quot;Closed Orbit Correctors&amp;quot;&quot;/&gt;&lt;property id=&quot;20307&quot; value=&quot;699&quot;/&gt;&lt;/object&gt;&lt;object type=&quot;3&quot; unique_id=&quot;10024&quot;&gt;&lt;property id=&quot;20148&quot; value=&quot;5&quot;/&gt;&lt;property id=&quot;20300&quot; value=&quot;Folie 21 - &amp;quot;Power Converters&amp;quot;&quot;/&gt;&lt;property id=&quot;20307&quot; value=&quot;701&quot;/&gt;&lt;/object&gt;&lt;object type=&quot;3&quot; unique_id=&quot;10025&quot;&gt;&lt;property id=&quot;20148&quot; value=&quot;5&quot;/&gt;&lt;property id=&quot;20300&quot; value=&quot;Folie 22 - &amp;quot;Why beam cooling in the HESR?&amp;quot;&quot;/&gt;&lt;property id=&quot;20307&quot; value=&quot;683&quot;/&gt;&lt;/object&gt;&lt;object type=&quot;3&quot; unique_id=&quot;10026&quot;&gt;&lt;property id=&quot;20148&quot; value=&quot;5&quot;/&gt;&lt;property id=&quot;20300&quot; value=&quot;Folie 23 - &amp;quot;WHY ELECTRON COOLING AT HESR?&amp;quot;&quot;/&gt;&lt;property id=&quot;20307&quot; value=&quot;684&quot;/&gt;&lt;/object&gt;&lt;object type=&quot;3&quot; unique_id=&quot;10027&quot;&gt;&lt;property id=&quot;20148&quot; value=&quot;5&quot;/&gt;&lt;property id=&quot;20300&quot; value=&quot;Folie 24 - &amp;quot;Electron Cooling: Development Steps&amp;quot;&quot;/&gt;&lt;property id=&quot;20307&quot; value=&quot;663&quot;/&gt;&lt;/object&gt;&lt;object type=&quot;3&quot; unique_id=&quot;10028&quot;&gt;&lt;property id=&quot;20148&quot; value=&quot;5&quot;/&gt;&lt;property id=&quot;20300&quot; value=&quot;Folie 25&quot;/&gt;&lt;property id=&quot;20307&quot; value=&quot;668&quot;/&gt;&lt;/object&gt;&lt;object type=&quot;3&quot; unique_id=&quot;10029&quot;&gt;&lt;property id=&quot;20148&quot; value=&quot;5&quot;/&gt;&lt;property id=&quot;20300&quot; value=&quot;Folie 26 - &amp;quot;Stochastic cooling pickup (prototype) installed in COSY&amp;quot;&quot;/&gt;&lt;property id=&quot;20307&quot; value=&quot;653&quot;/&gt;&lt;/object&gt;&lt;object type=&quot;3&quot; unique_id=&quot;10030&quot;&gt;&lt;property id=&quot;20148&quot; value=&quot;5&quot;/&gt;&lt;property id=&quot;20300&quot; value=&quot;Folie 27 - &amp;quot;TOF Cooling &amp;quot;&quot;/&gt;&lt;property id=&quot;20307&quot; value=&quot;707&quot;/&gt;&lt;/object&gt;&lt;object type=&quot;3&quot; unique_id=&quot;10031&quot;&gt;&lt;property id=&quot;20148&quot; value=&quot;5&quot;/&gt;&lt;property id=&quot;20300&quot; value=&quot;Folie 28 - &amp;quot;Barrier Bucket cavity, in COSY installed &amp;quot;&quot;/&gt;&lt;property id=&quot;20307&quot; value=&quot;652&quot;/&gt;&lt;/object&gt;&lt;object type=&quot;3&quot; unique_id=&quot;10032&quot;&gt;&lt;property id=&quot;20148&quot; value=&quot;5&quot;/&gt;&lt;property id=&quot;20300&quot; value=&quot;Folie 29 - &amp;quot;Example: Gas Profile Monitor Test in COSY&amp;quot;&quot;/&gt;&lt;property id=&quot;20307&quot; value=&quot;670&quot;/&gt;&lt;/object&gt;&lt;object type=&quot;3&quot; unique_id=&quot;10033&quot;&gt;&lt;property id=&quot;20148&quot; value=&quot;5&quot;/&gt;&lt;property id=&quot;20300&quot; value=&quot;Folie 30 - &amp;quot;HESR Prototyping and Tests with COSY&amp;quot;&quot;/&gt;&lt;property id=&quot;20307&quot; value=&quot;672&quot;/&gt;&lt;/object&gt;&lt;object type=&quot;3&quot; unique_id=&quot;10034&quot;&gt;&lt;property id=&quot;20148&quot; value=&quot;5&quot;/&gt;&lt;property id=&quot;20300&quot; value=&quot;Folie 31 - &amp;quot;Example: Beam Cooling with WASA Pellet Target&amp;quot;&quot;/&gt;&lt;property id=&quot;20307&quot; value=&quot;669&quot;/&gt;&lt;/object&gt;&lt;object type=&quot;3&quot; unique_id=&quot;10035&quot;&gt;&lt;property id=&quot;20148&quot; value=&quot;5&quot;/&gt;&lt;property id=&quot;20300&quot; value=&quot;Folie 32 - &amp;quot;Timeline HESR (Construction and Installation)&amp;quot;&quot;/&gt;&lt;property id=&quot;20307&quot; value=&quot;671&quot;/&gt;&lt;/object&gt;&lt;object type=&quot;3&quot; unique_id=&quot;10036&quot;&gt;&lt;property id=&quot;20148&quot; value=&quot;5&quot;/&gt;&lt;property id=&quot;20300&quot; value=&quot;Folie 33 - &amp;quot;Equipment Status&amp;quot;&quot;/&gt;&lt;property id=&quot;20307&quot; value=&quot;700&quot;/&gt;&lt;/object&gt;&lt;object type=&quot;3&quot; unique_id=&quot;10037&quot;&gt;&lt;property id=&quot;20148&quot; value=&quot;5&quot;/&gt;&lt;property id=&quot;20300&quot; value=&quot;Folie 34 - &amp;quot;Summary&amp;quot;&quot;/&gt;&lt;property id=&quot;20307&quot; value=&quot;710&quot;/&gt;&lt;/object&gt;&lt;object type=&quot;3&quot; unique_id=&quot;10038&quot;&gt;&lt;property id=&quot;20148&quot; value=&quot;5&quot;/&gt;&lt;property id=&quot;20300&quot; value=&quot;Folie 35&quot;/&gt;&lt;property id=&quot;20307&quot; value=&quot;711&quot;/&gt;&lt;/object&gt;&lt;object type=&quot;3&quot; unique_id=&quot;10039&quot;&gt;&lt;property id=&quot;20148&quot; value=&quot;5&quot;/&gt;&lt;property id=&quot;20300&quot; value=&quot;Folie 36 - &amp;quot;PANDA Hall&amp;quot;&quot;/&gt;&lt;property id=&quot;20307&quot; value=&quot;649&quot;/&gt;&lt;/object&gt;&lt;object type=&quot;3&quot; unique_id=&quot;10040&quot;&gt;&lt;property id=&quot;20148&quot; value=&quot;5&quot;/&gt;&lt;property id=&quot;20300&quot; value=&quot;Folie 37 - &amp;quot;PANDA Physics Program&amp;quot;&quot;/&gt;&lt;property id=&quot;20307&quot; value=&quot;624&quot;/&gt;&lt;/object&gt;&lt;object type=&quot;3&quot; unique_id=&quot;10041&quot;&gt;&lt;property id=&quot;20148&quot; value=&quot;5&quot;/&gt;&lt;property id=&quot;20300&quot; value=&quot;Folie 38 - &amp;quot;Summary&amp;quot;&quot;/&gt;&lt;property id=&quot;20307&quot; value=&quot;6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14223</TotalTime>
  <Words>1061</Words>
  <Application>Microsoft Macintosh PowerPoint</Application>
  <PresentationFormat>On-screen Show (4:3)</PresentationFormat>
  <Paragraphs>205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4_Standarddesign</vt:lpstr>
      <vt:lpstr>Document</vt:lpstr>
      <vt:lpstr>PowerPoint Presentation</vt:lpstr>
      <vt:lpstr>PowerPoint Presentation</vt:lpstr>
      <vt:lpstr>pp Annihilation</vt:lpstr>
      <vt:lpstr>PANDA Physics Program</vt:lpstr>
      <vt:lpstr>Baryon Spectroscopy</vt:lpstr>
      <vt:lpstr>Open Questions</vt:lpstr>
      <vt:lpstr>PowerPoint Presentation</vt:lpstr>
      <vt:lpstr>SU(6) x O(3) Classification</vt:lpstr>
      <vt:lpstr>Data on Ξ States:  Ξ(1530)</vt:lpstr>
      <vt:lpstr>Why Study Excited Baryons with PANDA? </vt:lpstr>
      <vt:lpstr>Physics Subtopics:</vt:lpstr>
      <vt:lpstr>PANDA Physics Book: Ξ*  Ξπ</vt:lpstr>
      <vt:lpstr>Simulation of  pp  Ξ+Ξ-</vt:lpstr>
      <vt:lpstr>PowerPoint Presentation</vt:lpstr>
      <vt:lpstr>PowerPoint Presentation</vt:lpstr>
      <vt:lpstr>PowerPoint Presentation</vt:lpstr>
      <vt:lpstr>Status of HESR and the PANDA Detector</vt:lpstr>
      <vt:lpstr>HESR</vt:lpstr>
      <vt:lpstr>Status of HESR </vt:lpstr>
      <vt:lpstr>All PANDA Systems</vt:lpstr>
      <vt:lpstr>Rate Estimates for  Hyperon Production</vt:lpstr>
      <vt:lpstr>Potential Run-Plan – Overview first 2 years</vt:lpstr>
      <vt:lpstr>Summary/Conclusions</vt:lpstr>
      <vt:lpstr>PowerPoint Presentation</vt:lpstr>
      <vt:lpstr>PowerPoint Presentation</vt:lpstr>
    </vt:vector>
  </TitlesOfParts>
  <Company>Tema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James Ritman</cp:lastModifiedBy>
  <cp:revision>755</cp:revision>
  <cp:lastPrinted>2013-07-02T12:52:40Z</cp:lastPrinted>
  <dcterms:created xsi:type="dcterms:W3CDTF">2006-01-19T12:56:44Z</dcterms:created>
  <dcterms:modified xsi:type="dcterms:W3CDTF">2015-10-13T10:43:14Z</dcterms:modified>
</cp:coreProperties>
</file>