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2" r:id="rId3"/>
    <p:sldId id="348" r:id="rId4"/>
    <p:sldId id="349" r:id="rId5"/>
    <p:sldId id="353" r:id="rId6"/>
    <p:sldId id="342" r:id="rId7"/>
    <p:sldId id="354" r:id="rId8"/>
    <p:sldId id="343" r:id="rId9"/>
    <p:sldId id="347" r:id="rId10"/>
    <p:sldId id="356" r:id="rId11"/>
    <p:sldId id="339" r:id="rId12"/>
    <p:sldId id="341" r:id="rId13"/>
    <p:sldId id="311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E7FFE7"/>
    <a:srgbClr val="CCFFCC"/>
    <a:srgbClr val="005B82"/>
    <a:srgbClr val="EFBCB3"/>
    <a:srgbClr val="A6F199"/>
    <a:srgbClr val="9C9C9C"/>
    <a:srgbClr val="FFFFCC"/>
    <a:srgbClr val="FEECDE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8" autoAdjust="0"/>
    <p:restoredTop sz="88558" autoAdjust="0"/>
  </p:normalViewPr>
  <p:slideViewPr>
    <p:cSldViewPr>
      <p:cViewPr varScale="1">
        <p:scale>
          <a:sx n="127" d="100"/>
          <a:sy n="127" d="100"/>
        </p:scale>
        <p:origin x="1260" y="132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CC893-B63C-448B-9632-4DB7E121940D}" type="datetimeFigureOut">
              <a:rPr lang="de-DE" smtClean="0"/>
              <a:t>08.09.2015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4E847-B296-42F9-80EC-D32B7EB3E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92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08.09.2015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79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35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06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81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50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62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2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72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44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1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72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/>
              <a:pPr/>
              <a:t>8. September 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8. September 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8. September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8. September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8. September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8. September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9A182C-CFE1-43D7-B315-74C564866B9C}" type="datetime4">
              <a:rPr lang="de-DE" smtClean="0"/>
              <a:pPr/>
              <a:t>8. September 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99592" y="2780928"/>
            <a:ext cx="7254875" cy="576262"/>
          </a:xfrm>
        </p:spPr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467544" y="5661248"/>
            <a:ext cx="1152128" cy="576262"/>
          </a:xfrm>
        </p:spPr>
        <p:txBody>
          <a:bodyPr/>
          <a:lstStyle/>
          <a:p>
            <a:r>
              <a:rPr lang="de-DE"/>
              <a:t>09.09.2015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23528" y="2349078"/>
            <a:ext cx="8712968" cy="1583978"/>
          </a:xfrm>
        </p:spPr>
        <p:txBody>
          <a:bodyPr/>
          <a:lstStyle/>
          <a:p>
            <a:pPr algn="ctr"/>
            <a:r>
              <a:rPr lang="de-DE" sz="3200" b="1" dirty="0" smtClean="0"/>
              <a:t> </a:t>
            </a:r>
            <a:r>
              <a:rPr lang="en-GB" sz="3200" dirty="0"/>
              <a:t>Hardware characterization of ADC based DAQ-System for PANDA STT</a:t>
            </a:r>
            <a:endParaRPr lang="de-DE" sz="3200" b="1" dirty="0"/>
          </a:p>
          <a:p>
            <a:pPr algn="just"/>
            <a:endParaRPr lang="de-DE" sz="2400" dirty="0" smtClean="0"/>
          </a:p>
          <a:p>
            <a:pPr algn="just"/>
            <a:endParaRPr lang="de-DE" sz="1600" dirty="0" smtClean="0"/>
          </a:p>
          <a:p>
            <a:endParaRPr lang="en-GB" sz="1100" dirty="0">
              <a:solidFill>
                <a:srgbClr val="000000"/>
              </a:solidFill>
            </a:endParaRPr>
          </a:p>
          <a:p>
            <a:endParaRPr lang="en-GB" sz="1100" dirty="0"/>
          </a:p>
          <a:p>
            <a:r>
              <a:rPr lang="en-GB" sz="1100" dirty="0"/>
              <a:t> </a:t>
            </a:r>
            <a:r>
              <a:rPr lang="en-GB" sz="1600" dirty="0"/>
              <a:t>A. Erven, </a:t>
            </a:r>
            <a:r>
              <a:rPr lang="en-GB" sz="1600" u="sng" dirty="0"/>
              <a:t>L. Jokhovets</a:t>
            </a:r>
            <a:r>
              <a:rPr lang="en-GB" sz="1600" dirty="0"/>
              <a:t>, </a:t>
            </a:r>
            <a:r>
              <a:rPr lang="en-GB" sz="1600" dirty="0" err="1"/>
              <a:t>P.Kulessa</a:t>
            </a:r>
            <a:r>
              <a:rPr lang="en-GB" sz="1600" dirty="0"/>
              <a:t>, </a:t>
            </a:r>
            <a:r>
              <a:rPr lang="en-GB" sz="1600" dirty="0" err="1"/>
              <a:t>H.Ohm</a:t>
            </a:r>
            <a:r>
              <a:rPr lang="en-GB" sz="1600" dirty="0"/>
              <a:t>, K. </a:t>
            </a:r>
            <a:r>
              <a:rPr lang="en-GB" sz="1600" dirty="0" err="1"/>
              <a:t>Pysz</a:t>
            </a:r>
            <a:r>
              <a:rPr lang="en-GB" sz="1600" dirty="0"/>
              <a:t>, V. Serdyuk, P. Wintz </a:t>
            </a:r>
            <a:endParaRPr lang="en-US" sz="1600" dirty="0" smtClean="0"/>
          </a:p>
          <a:p>
            <a:pPr algn="just"/>
            <a:endParaRPr lang="de-DE" sz="1600" dirty="0" smtClean="0"/>
          </a:p>
          <a:p>
            <a:pPr algn="just"/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2434457"/>
            <a:ext cx="7668424" cy="30107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FPGA, each consuming ~8 W/ 64 </a:t>
            </a:r>
            <a:r>
              <a:rPr lang="en-US" dirty="0" err="1" smtClean="0"/>
              <a:t>ch.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 80mW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A/D channel, </a:t>
            </a:r>
            <a:r>
              <a:rPr lang="en-US" dirty="0" smtClean="0"/>
              <a:t>~180mW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Analog electronic </a:t>
            </a:r>
            <a:r>
              <a:rPr lang="en-US" dirty="0" smtClean="0"/>
              <a:t>~100mW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At all/channel  360mW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per board</a:t>
            </a:r>
          </a:p>
          <a:p>
            <a:r>
              <a:rPr lang="en-US" dirty="0" smtClean="0"/>
              <a:t>360 x 0.360~ 130 W </a:t>
            </a:r>
            <a:r>
              <a:rPr lang="en-US" dirty="0">
                <a:sym typeface="Wingdings" panose="05000000000000000000" pitchFamily="2" charset="2"/>
              </a:rPr>
              <a:t>(spec. for  ATCA board in crate &lt;200 W)</a:t>
            </a:r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11560" y="6356350"/>
            <a:ext cx="2133600" cy="365125"/>
          </a:xfrm>
        </p:spPr>
        <p:txBody>
          <a:bodyPr/>
          <a:lstStyle/>
          <a:p>
            <a:r>
              <a:rPr lang="de-DE" dirty="0" smtClean="0"/>
              <a:t>9.September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power estimation</a:t>
            </a:r>
          </a:p>
          <a:p>
            <a:r>
              <a:rPr lang="en-US" dirty="0" smtClean="0"/>
              <a:t> </a:t>
            </a:r>
            <a:r>
              <a:rPr lang="en-US" sz="2400" dirty="0" smtClean="0"/>
              <a:t>per channel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707164" y="5627360"/>
            <a:ext cx="2133600" cy="365125"/>
          </a:xfrm>
        </p:spPr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>
          <a:xfrm>
            <a:off x="467544" y="116632"/>
            <a:ext cx="6982162" cy="836712"/>
          </a:xfrm>
        </p:spPr>
        <p:txBody>
          <a:bodyPr/>
          <a:lstStyle/>
          <a:p>
            <a:pPr algn="ctr"/>
            <a:r>
              <a:rPr lang="en-US" sz="2400" dirty="0"/>
              <a:t>Interleaving ADCs for Higher Sample </a:t>
            </a:r>
            <a:r>
              <a:rPr lang="en-US" sz="2400" dirty="0" smtClean="0"/>
              <a:t>Rates</a:t>
            </a:r>
          </a:p>
          <a:p>
            <a:r>
              <a:rPr lang="en-US" sz="1800" dirty="0" smtClean="0"/>
              <a:t>combine </a:t>
            </a:r>
            <a:r>
              <a:rPr lang="en-US" sz="1800" dirty="0"/>
              <a:t>more than one analog-to-digital converter (ADC) in an effort to increase the effective sample rate</a:t>
            </a:r>
          </a:p>
          <a:p>
            <a:pPr algn="ctr"/>
            <a:endParaRPr lang="en-US" sz="2400" dirty="0"/>
          </a:p>
        </p:txBody>
      </p:sp>
      <p:sp>
        <p:nvSpPr>
          <p:cNvPr id="16" name="Datumsplatzhalter 2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r>
              <a:rPr lang="de-DE" dirty="0"/>
              <a:t>9</a:t>
            </a:r>
            <a:r>
              <a:rPr lang="de-DE" dirty="0" smtClean="0"/>
              <a:t> September 2015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4317331"/>
            <a:ext cx="8712968" cy="2016224"/>
          </a:xfrm>
          <a:solidFill>
            <a:srgbClr val="FFFFE7"/>
          </a:solidFill>
        </p:spPr>
        <p:txBody>
          <a:bodyPr/>
          <a:lstStyle/>
          <a:p>
            <a:r>
              <a:rPr lang="en-US" sz="1400" dirty="0" smtClean="0"/>
              <a:t>HMCAD1520 </a:t>
            </a:r>
            <a:r>
              <a:rPr lang="en-US" sz="1400" dirty="0" smtClean="0"/>
              <a:t>offers </a:t>
            </a:r>
            <a:r>
              <a:rPr lang="en-US" sz="1400" dirty="0"/>
              <a:t>self-calibration feature </a:t>
            </a:r>
            <a:endParaRPr lang="en-US" sz="1400" dirty="0" smtClean="0"/>
          </a:p>
          <a:p>
            <a:r>
              <a:rPr lang="en-US" sz="1400" dirty="0" smtClean="0"/>
              <a:t>where </a:t>
            </a:r>
            <a:r>
              <a:rPr lang="en-US" sz="1400" dirty="0"/>
              <a:t>offset</a:t>
            </a:r>
            <a:r>
              <a:rPr lang="en-US" sz="1400" dirty="0" smtClean="0"/>
              <a:t>, </a:t>
            </a:r>
            <a:r>
              <a:rPr lang="en-US" sz="1400" dirty="0"/>
              <a:t>gain, </a:t>
            </a:r>
            <a:endParaRPr lang="en-US" sz="1400" dirty="0" smtClean="0"/>
          </a:p>
          <a:p>
            <a:r>
              <a:rPr lang="en-US" sz="1400" dirty="0" smtClean="0"/>
              <a:t>and </a:t>
            </a:r>
            <a:r>
              <a:rPr lang="en-US" sz="1400" dirty="0" smtClean="0"/>
              <a:t>linearity </a:t>
            </a:r>
            <a:r>
              <a:rPr lang="en-US" sz="1400" dirty="0"/>
              <a:t>errors are minimized, </a:t>
            </a:r>
            <a:endParaRPr lang="en-US" sz="1400" dirty="0" smtClean="0"/>
          </a:p>
          <a:p>
            <a:r>
              <a:rPr lang="en-US" sz="1400" dirty="0" smtClean="0"/>
              <a:t>making </a:t>
            </a:r>
            <a:r>
              <a:rPr lang="en-US" sz="1400" dirty="0"/>
              <a:t>it much easier to interleave them </a:t>
            </a:r>
            <a:endParaRPr lang="en-US" sz="1400" dirty="0" smtClean="0"/>
          </a:p>
          <a:p>
            <a:r>
              <a:rPr lang="en-US" sz="1400" dirty="0" smtClean="0"/>
              <a:t>without spurs.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>
              <a:latin typeface="+mj-lt"/>
            </a:endParaRPr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62629"/>
            <a:ext cx="2880320" cy="245399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067944" y="1278715"/>
            <a:ext cx="4968552" cy="2893100"/>
          </a:xfrm>
          <a:prstGeom prst="rect">
            <a:avLst/>
          </a:prstGeom>
          <a:solidFill>
            <a:srgbClr val="E7FFE7"/>
          </a:solidFill>
        </p:spPr>
        <p:txBody>
          <a:bodyPr wrap="square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Matching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2 channels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single one is not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ideal,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differ offsets and gains of 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LTM9011-14 ADCs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destroys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sinus.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9" y="1362629"/>
            <a:ext cx="3196434" cy="22823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01" y="4497186"/>
            <a:ext cx="4980879" cy="18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4"/>
          </p:nvPr>
        </p:nvSpPr>
        <p:spPr>
          <a:xfrm>
            <a:off x="512397" y="825813"/>
            <a:ext cx="8352928" cy="5184575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Inhaltsplatzhalter 7"/>
          <p:cNvSpPr>
            <a:spLocks noGrp="1"/>
          </p:cNvSpPr>
          <p:nvPr>
            <p:ph idx="17"/>
          </p:nvPr>
        </p:nvSpPr>
        <p:spPr>
          <a:xfrm>
            <a:off x="395536" y="116632"/>
            <a:ext cx="7488832" cy="443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Comparison: was, is and can be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512397" y="6356349"/>
            <a:ext cx="2133600" cy="365125"/>
          </a:xfrm>
        </p:spPr>
        <p:txBody>
          <a:bodyPr/>
          <a:lstStyle/>
          <a:p>
            <a:r>
              <a:rPr lang="de-DE" dirty="0" smtClean="0"/>
              <a:t>10 September 2013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32997"/>
              </p:ext>
            </p:extLst>
          </p:nvPr>
        </p:nvGraphicFramePr>
        <p:xfrm>
          <a:off x="339394" y="620689"/>
          <a:ext cx="8533819" cy="6027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342"/>
                <a:gridCol w="1944216"/>
                <a:gridCol w="2160240"/>
                <a:gridCol w="2573021"/>
              </a:tblGrid>
              <a:tr h="357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LTC2242-12 (was)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LTM9011-14 (is proved)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HMCAD1520 (to be or not to be)</a:t>
                      </a:r>
                      <a:endParaRPr lang="en-US" dirty="0"/>
                    </a:p>
                  </a:txBody>
                  <a:tcPr/>
                </a:tc>
              </a:tr>
              <a:tr h="642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 dissipation /</a:t>
                      </a:r>
                      <a:r>
                        <a:rPr lang="en-US" dirty="0" err="1" smtClean="0"/>
                        <a:t>ch.</a:t>
                      </a:r>
                      <a:r>
                        <a:rPr lang="en-US" dirty="0" smtClean="0"/>
                        <a:t>, 166</a:t>
                      </a:r>
                      <a:r>
                        <a:rPr lang="en-US" baseline="0" dirty="0" smtClean="0"/>
                        <a:t> MSPS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740 </a:t>
                      </a:r>
                      <a:r>
                        <a:rPr lang="en-US" dirty="0" err="1" smtClean="0"/>
                        <a:t>mW</a:t>
                      </a:r>
                      <a:r>
                        <a:rPr lang="en-US" dirty="0" smtClean="0"/>
                        <a:t> (spec.</a:t>
                      </a:r>
                      <a:r>
                        <a:rPr lang="en-US" baseline="0" dirty="0" smtClean="0"/>
                        <a:t> only for 250 MSPS)</a:t>
                      </a:r>
                      <a:endParaRPr lang="en-US" dirty="0"/>
                    </a:p>
                  </a:txBody>
                  <a:tcPr>
                    <a:solidFill>
                      <a:srgbClr val="EFBC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mW</a:t>
                      </a:r>
                      <a:endParaRPr lang="en-US" dirty="0"/>
                    </a:p>
                  </a:txBody>
                  <a:tcP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>
                    <a:solidFill>
                      <a:srgbClr val="A6F199"/>
                    </a:solidFill>
                  </a:tcPr>
                </a:tc>
              </a:tr>
              <a:tr h="357858">
                <a:tc>
                  <a:txBody>
                    <a:bodyPr/>
                    <a:lstStyle/>
                    <a:p>
                      <a:r>
                        <a:rPr lang="en-US" dirty="0" smtClean="0"/>
                        <a:t>SNR (dB)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65.4</a:t>
                      </a:r>
                      <a:endParaRPr lang="en-US" dirty="0"/>
                    </a:p>
                  </a:txBody>
                  <a:tcPr>
                    <a:solidFill>
                      <a:srgbClr val="EFBC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73.1</a:t>
                      </a:r>
                      <a:endParaRPr lang="en-US" dirty="0"/>
                    </a:p>
                  </a:txBody>
                  <a:tcPr>
                    <a:solidFill>
                      <a:srgbClr val="A6F1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>
                    <a:solidFill>
                      <a:srgbClr val="E7FFE7"/>
                    </a:solidFill>
                  </a:tcPr>
                </a:tc>
              </a:tr>
              <a:tr h="894645">
                <a:tc>
                  <a:txBody>
                    <a:bodyPr/>
                    <a:lstStyle/>
                    <a:p>
                      <a:r>
                        <a:rPr lang="en-US" dirty="0" smtClean="0"/>
                        <a:t>ADC-to-FPGA matching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Poor,</a:t>
                      </a:r>
                      <a:r>
                        <a:rPr lang="en-US" baseline="0" dirty="0" smtClean="0"/>
                        <a:t> causing by single channel output running at 250 MHz</a:t>
                      </a:r>
                      <a:endParaRPr lang="en-US" dirty="0"/>
                    </a:p>
                  </a:txBody>
                  <a:tcPr>
                    <a:solidFill>
                      <a:srgbClr val="EFBC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good, 2-LVDS serial lines per channel each running up to 1</a:t>
                      </a:r>
                      <a:r>
                        <a:rPr lang="en-US" baseline="0" dirty="0" smtClean="0"/>
                        <a:t> GHz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A6F1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Very good, 2-LVDS serial lines per channel each running up to 1</a:t>
                      </a:r>
                      <a:r>
                        <a:rPr lang="en-US" baseline="0" dirty="0" smtClean="0"/>
                        <a:t> GHz</a:t>
                      </a:r>
                      <a:endParaRPr lang="en-US" dirty="0"/>
                    </a:p>
                  </a:txBody>
                  <a:tcPr>
                    <a:solidFill>
                      <a:srgbClr val="A6F199"/>
                    </a:solidFill>
                  </a:tcPr>
                </a:tc>
              </a:tr>
              <a:tr h="907504"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</a:t>
                      </a:r>
                      <a:r>
                        <a:rPr lang="en-US" baseline="0" dirty="0" smtClean="0"/>
                        <a:t> rate in </a:t>
                      </a:r>
                    </a:p>
                    <a:p>
                      <a:r>
                        <a:rPr lang="en-US" baseline="0" dirty="0" smtClean="0"/>
                        <a:t>12-bit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10-250 MSPS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80-125-166(not spec.) MSPS</a:t>
                      </a:r>
                      <a:endParaRPr lang="en-US" dirty="0"/>
                    </a:p>
                  </a:txBody>
                  <a:tcP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80-166 MSPS, up</a:t>
                      </a:r>
                      <a:r>
                        <a:rPr lang="en-US" baseline="0" dirty="0" smtClean="0"/>
                        <a:t> to 1 GSPS by interleaving and in 8-bit mode</a:t>
                      </a:r>
                      <a:endParaRPr lang="en-US" dirty="0"/>
                    </a:p>
                  </a:txBody>
                  <a:tcPr>
                    <a:solidFill>
                      <a:srgbClr val="A6F199"/>
                    </a:solidFill>
                  </a:tcPr>
                </a:tc>
              </a:tr>
              <a:tr h="894645">
                <a:tc>
                  <a:txBody>
                    <a:bodyPr/>
                    <a:lstStyle/>
                    <a:p>
                      <a:r>
                        <a:rPr lang="en-US" dirty="0" smtClean="0"/>
                        <a:t>Flexibility to diff. experiment 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Poor, single mode 12-bit</a:t>
                      </a:r>
                      <a:endParaRPr lang="en-US" dirty="0"/>
                    </a:p>
                  </a:txBody>
                  <a:tcPr>
                    <a:solidFill>
                      <a:srgbClr val="EFBC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Good, 12 /14-bit,</a:t>
                      </a:r>
                    </a:p>
                    <a:p>
                      <a:r>
                        <a:rPr lang="en-US" dirty="0" smtClean="0"/>
                        <a:t>increasing sample rate by low bit mode</a:t>
                      </a:r>
                      <a:endParaRPr lang="en-US" dirty="0"/>
                    </a:p>
                  </a:txBody>
                  <a:tcP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good, 8/12/14,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increasing sample rate by low bit mode</a:t>
                      </a:r>
                      <a:endParaRPr lang="en-US" dirty="0"/>
                    </a:p>
                  </a:txBody>
                  <a:tcPr>
                    <a:solidFill>
                      <a:srgbClr val="A6F199"/>
                    </a:solidFill>
                  </a:tcPr>
                </a:tc>
              </a:tr>
              <a:tr h="894645">
                <a:tc>
                  <a:txBody>
                    <a:bodyPr/>
                    <a:lstStyle/>
                    <a:p>
                      <a:r>
                        <a:rPr lang="en-US" dirty="0" smtClean="0"/>
                        <a:t>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A6F1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A6F1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No,</a:t>
                      </a:r>
                      <a:r>
                        <a:rPr lang="en-US" baseline="0" dirty="0" smtClean="0"/>
                        <a:t> but it offers the same control and data transfer as LTM9011-14</a:t>
                      </a:r>
                      <a:endParaRPr lang="en-US" dirty="0"/>
                    </a:p>
                  </a:txBody>
                  <a:tcPr>
                    <a:solidFill>
                      <a:srgbClr val="E7FFE7"/>
                    </a:solidFill>
                  </a:tcPr>
                </a:tc>
              </a:tr>
              <a:tr h="447322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Channels/chip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EFBC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A6F1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E7F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1268760"/>
            <a:ext cx="7966800" cy="3528392"/>
          </a:xfrm>
        </p:spPr>
        <p:txBody>
          <a:bodyPr/>
          <a:lstStyle/>
          <a:p>
            <a:pPr algn="ctr"/>
            <a:r>
              <a:rPr lang="en-US" sz="3600" i="1" dirty="0" smtClean="0"/>
              <a:t>outlook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16-channel </a:t>
            </a:r>
            <a:r>
              <a:rPr lang="en-US" i="1" dirty="0" smtClean="0">
                <a:solidFill>
                  <a:schemeClr val="tx1"/>
                </a:solidFill>
              </a:rPr>
              <a:t>prototype </a:t>
            </a:r>
            <a:r>
              <a:rPr lang="en-US" i="1" dirty="0" smtClean="0">
                <a:solidFill>
                  <a:schemeClr val="tx1"/>
                </a:solidFill>
              </a:rPr>
              <a:t>was successfully </a:t>
            </a:r>
            <a:r>
              <a:rPr lang="en-US" i="1" dirty="0" smtClean="0">
                <a:solidFill>
                  <a:schemeClr val="tx1"/>
                </a:solidFill>
              </a:rPr>
              <a:t>tested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We should only </a:t>
            </a:r>
            <a:r>
              <a:rPr lang="en-US" i="1" dirty="0" smtClean="0">
                <a:solidFill>
                  <a:schemeClr val="tx1"/>
                </a:solidFill>
              </a:rPr>
              <a:t>scale up the </a:t>
            </a:r>
            <a:r>
              <a:rPr lang="en-US" i="1" dirty="0" smtClean="0">
                <a:solidFill>
                  <a:schemeClr val="tx1"/>
                </a:solidFill>
              </a:rPr>
              <a:t>verified design in order to build the whole 4636- </a:t>
            </a:r>
            <a:r>
              <a:rPr lang="en-US" i="1" dirty="0">
                <a:solidFill>
                  <a:schemeClr val="tx1"/>
                </a:solidFill>
              </a:rPr>
              <a:t>channel</a:t>
            </a:r>
            <a:r>
              <a:rPr lang="en-US" i="1" dirty="0" smtClean="0">
                <a:solidFill>
                  <a:schemeClr val="tx1"/>
                </a:solidFill>
              </a:rPr>
              <a:t> DAQ system</a:t>
            </a:r>
          </a:p>
          <a:p>
            <a:endParaRPr lang="en-US" dirty="0" smtClean="0"/>
          </a:p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512397" y="6356349"/>
            <a:ext cx="2133600" cy="365125"/>
          </a:xfrm>
        </p:spPr>
        <p:txBody>
          <a:bodyPr/>
          <a:lstStyle/>
          <a:p>
            <a:r>
              <a:rPr lang="de-DE" dirty="0" smtClean="0"/>
              <a:t>9 September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5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4"/>
          </p:nvPr>
        </p:nvSpPr>
        <p:spPr>
          <a:xfrm>
            <a:off x="512397" y="1052737"/>
            <a:ext cx="8352928" cy="2520280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Conception </a:t>
            </a:r>
            <a:r>
              <a:rPr lang="en-US" sz="2000" dirty="0"/>
              <a:t>of an ADC based </a:t>
            </a:r>
            <a:r>
              <a:rPr lang="en-US" sz="2000" dirty="0" smtClean="0"/>
              <a:t>DAQ</a:t>
            </a:r>
            <a:endParaRPr lang="de-DE" sz="2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evelopment </a:t>
            </a:r>
            <a:r>
              <a:rPr lang="en-US" sz="2000" dirty="0"/>
              <a:t>of </a:t>
            </a:r>
            <a:r>
              <a:rPr lang="en-US" sz="2000" dirty="0" smtClean="0"/>
              <a:t>16-channel </a:t>
            </a:r>
            <a:r>
              <a:rPr lang="en-US" sz="2000" dirty="0"/>
              <a:t>p</a:t>
            </a:r>
            <a:r>
              <a:rPr lang="en-US" sz="2000" dirty="0" smtClean="0"/>
              <a:t>rototype</a:t>
            </a:r>
            <a:endParaRPr lang="de-DE" sz="2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Test of the prototype </a:t>
            </a:r>
            <a:r>
              <a:rPr lang="en-US" sz="2000" dirty="0" smtClean="0"/>
              <a:t>(test </a:t>
            </a:r>
            <a:r>
              <a:rPr lang="en-US" sz="2000" dirty="0"/>
              <a:t>beam in May 2015)</a:t>
            </a:r>
            <a:endParaRPr lang="de-DE" sz="2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Processing of the acquired data in order  to get the spatial resolution</a:t>
            </a:r>
            <a:endParaRPr lang="de-DE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endParaRPr lang="de-DE" sz="1200" dirty="0"/>
          </a:p>
          <a:p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8" name="Inhaltsplatzhalter 7"/>
          <p:cNvSpPr>
            <a:spLocks noGrp="1"/>
          </p:cNvSpPr>
          <p:nvPr>
            <p:ph idx="17"/>
          </p:nvPr>
        </p:nvSpPr>
        <p:spPr>
          <a:xfrm>
            <a:off x="395536" y="381851"/>
            <a:ext cx="7488832" cy="443962"/>
          </a:xfrm>
        </p:spPr>
        <p:txBody>
          <a:bodyPr/>
          <a:lstStyle/>
          <a:p>
            <a:pPr algn="ctr"/>
            <a:r>
              <a:rPr lang="de-DE" dirty="0" smtClean="0"/>
              <a:t>General DAQ </a:t>
            </a:r>
            <a:r>
              <a:rPr lang="en-US" dirty="0" smtClean="0"/>
              <a:t>concept</a:t>
            </a:r>
          </a:p>
          <a:p>
            <a:pPr algn="ctr"/>
            <a:endParaRPr lang="en-US" dirty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512397" y="6356349"/>
            <a:ext cx="2133600" cy="365125"/>
          </a:xfrm>
        </p:spPr>
        <p:txBody>
          <a:bodyPr/>
          <a:lstStyle/>
          <a:p>
            <a:r>
              <a:rPr lang="de-DE" dirty="0" smtClean="0"/>
              <a:t>9 September 2015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89190" y="3620538"/>
            <a:ext cx="7899233" cy="2185214"/>
          </a:xfrm>
          <a:prstGeom prst="rect">
            <a:avLst/>
          </a:prstGeom>
          <a:solidFill>
            <a:srgbClr val="E7FFE7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5B82"/>
              </a:buClr>
              <a:buSzPct val="80000"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Conception of an ADC based DAQ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005B82"/>
              </a:buClr>
              <a:buSzPct val="80000"/>
            </a:pP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spcBef>
                <a:spcPct val="20000"/>
              </a:spcBef>
              <a:buClr>
                <a:srgbClr val="005B8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Maximize channel density/Process massive amount of data 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spcBef>
                <a:spcPct val="20000"/>
              </a:spcBef>
              <a:buClr>
                <a:srgbClr val="005B8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 the required accuracy </a:t>
            </a:r>
          </a:p>
          <a:p>
            <a:pPr marL="171450" lvl="0" indent="-171450">
              <a:spcBef>
                <a:spcPct val="20000"/>
              </a:spcBef>
              <a:buClr>
                <a:srgbClr val="005B8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Nice to keep the system flexibility in term of bit resolution and sampling rate</a:t>
            </a: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4"/>
          </p:nvPr>
        </p:nvSpPr>
        <p:spPr>
          <a:xfrm>
            <a:off x="323528" y="692697"/>
            <a:ext cx="8437938" cy="5663652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1. Sampling rate: </a:t>
            </a:r>
            <a:r>
              <a:rPr lang="en-US" sz="1600" dirty="0" smtClean="0"/>
              <a:t>Reduce a sampling rate in order to  reduce power consumption and required processing power, thus reducing ADC and FPGA chip counts. </a:t>
            </a:r>
          </a:p>
          <a:p>
            <a:r>
              <a:rPr lang="en-US" sz="1600" dirty="0" smtClean="0"/>
              <a:t>We have verified the system with the sampling rates 240, 166, 133, 120, and 80  MHz . </a:t>
            </a:r>
          </a:p>
          <a:p>
            <a:endParaRPr lang="en-US" sz="1600" dirty="0" smtClean="0"/>
          </a:p>
          <a:p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. High integration: </a:t>
            </a:r>
            <a:r>
              <a:rPr lang="en-US" sz="1600" dirty="0" smtClean="0"/>
              <a:t>using of multichannel ADCs reduces overall board space requirements.</a:t>
            </a:r>
          </a:p>
          <a:p>
            <a:r>
              <a:rPr lang="en-US" sz="1600" dirty="0" smtClean="0"/>
              <a:t>The 8-channel LTM9011-14  ADC is used.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3. </a:t>
            </a:r>
            <a:r>
              <a:rPr lang="en-US" sz="1600" dirty="0">
                <a:solidFill>
                  <a:srgbClr val="FF0000"/>
                </a:solidFill>
              </a:rPr>
              <a:t>Power consumption: </a:t>
            </a:r>
            <a:r>
              <a:rPr lang="en-GB" sz="1600" dirty="0" smtClean="0"/>
              <a:t>Low </a:t>
            </a:r>
            <a:r>
              <a:rPr lang="en-GB" sz="1600" dirty="0"/>
              <a:t>power consumption per channel reduces heat in high channel count applications</a:t>
            </a:r>
            <a:r>
              <a:rPr lang="en-GB" sz="1600" dirty="0" smtClean="0"/>
              <a:t>.</a:t>
            </a:r>
          </a:p>
          <a:p>
            <a:endParaRPr lang="en-GB" sz="1600" dirty="0" smtClean="0"/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4.  ADC to FPGA bandwidth matching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idx="17"/>
          </p:nvPr>
        </p:nvSpPr>
        <p:spPr>
          <a:xfrm>
            <a:off x="395536" y="135479"/>
            <a:ext cx="7488832" cy="443962"/>
          </a:xfrm>
        </p:spPr>
        <p:txBody>
          <a:bodyPr/>
          <a:lstStyle/>
          <a:p>
            <a:pPr lvl="0"/>
            <a:r>
              <a:rPr lang="en-US" dirty="0"/>
              <a:t>Maximize channel </a:t>
            </a:r>
            <a:r>
              <a:rPr lang="en-US" dirty="0" smtClean="0"/>
              <a:t>density/ ADC choice</a:t>
            </a:r>
            <a:endParaRPr lang="de-DE" dirty="0"/>
          </a:p>
          <a:p>
            <a:pPr algn="ctr"/>
            <a:endParaRPr lang="en-US" dirty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512397" y="6356349"/>
            <a:ext cx="2133600" cy="365125"/>
          </a:xfrm>
        </p:spPr>
        <p:txBody>
          <a:bodyPr/>
          <a:lstStyle/>
          <a:p>
            <a:r>
              <a:rPr lang="de-DE" dirty="0" smtClean="0"/>
              <a:t>9 September 2015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404746" y="3776277"/>
            <a:ext cx="2433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pipelined ADCs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offer the best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trade off between power consumption and sampling rate</a:t>
            </a:r>
          </a:p>
        </p:txBody>
      </p:sp>
      <p:sp>
        <p:nvSpPr>
          <p:cNvPr id="7" name="Rechteck 6"/>
          <p:cNvSpPr/>
          <p:nvPr/>
        </p:nvSpPr>
        <p:spPr>
          <a:xfrm>
            <a:off x="4035029" y="3807623"/>
            <a:ext cx="1007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FPGA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827" y="3186553"/>
            <a:ext cx="3569973" cy="225143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10018" y="4023067"/>
            <a:ext cx="1203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Choice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ADC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18" name="Inhaltsplatzhalter 7"/>
          <p:cNvSpPr>
            <a:spLocks noGrp="1"/>
          </p:cNvSpPr>
          <p:nvPr>
            <p:ph idx="17"/>
          </p:nvPr>
        </p:nvSpPr>
        <p:spPr>
          <a:xfrm>
            <a:off x="395536" y="165826"/>
            <a:ext cx="8208912" cy="161938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ADC to FPGA bandwidth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matching  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1. matching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of ADC output to FPGA input </a:t>
            </a:r>
            <a:endParaRPr lang="en-US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1400" b="0" dirty="0" smtClean="0">
                <a:solidFill>
                  <a:schemeClr val="tx1"/>
                </a:solidFill>
              </a:rPr>
              <a:t>The </a:t>
            </a:r>
            <a:r>
              <a:rPr lang="en-US" sz="1400" b="0" dirty="0" smtClean="0">
                <a:solidFill>
                  <a:schemeClr val="tx1"/>
                </a:solidFill>
              </a:rPr>
              <a:t>key feature is: ADCs PLL should perform up to 1GHz,</a:t>
            </a:r>
          </a:p>
          <a:p>
            <a:pPr lvl="0"/>
            <a:r>
              <a:rPr lang="en-US" sz="1400" b="0" dirty="0">
                <a:solidFill>
                  <a:schemeClr val="tx1"/>
                </a:solidFill>
              </a:rPr>
              <a:t>p</a:t>
            </a:r>
            <a:r>
              <a:rPr lang="en-US" sz="1400" b="0" dirty="0" smtClean="0">
                <a:solidFill>
                  <a:schemeClr val="tx1"/>
                </a:solidFill>
              </a:rPr>
              <a:t>roviding 1 GHz serial data stream. This is </a:t>
            </a:r>
            <a:r>
              <a:rPr lang="en-US" sz="1400" b="0" dirty="0" smtClean="0">
                <a:solidFill>
                  <a:schemeClr val="tx1"/>
                </a:solidFill>
              </a:rPr>
              <a:t>the </a:t>
            </a:r>
            <a:r>
              <a:rPr lang="en-US" sz="1400" b="0" dirty="0" smtClean="0">
                <a:solidFill>
                  <a:schemeClr val="tx1"/>
                </a:solidFill>
              </a:rPr>
              <a:t>highest data stream, that  FPGA is still capable to capture.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683568" y="6385782"/>
            <a:ext cx="2133600" cy="365125"/>
          </a:xfrm>
        </p:spPr>
        <p:txBody>
          <a:bodyPr/>
          <a:lstStyle/>
          <a:p>
            <a:r>
              <a:rPr lang="de-DE" dirty="0" smtClean="0"/>
              <a:t>9 September 2015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80956" y="544522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MSPS/ 14 bit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Mb/s data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 lines x 8 bit)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133 MSPS/ 12 bit resulting to 800 Mb/s data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 lines x 6 bit)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167 MSPS/ 12 bit resulting to 1000 Mb/s data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 lines x 6 bit)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Linear Technology LTM9011-14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is specified for a sample rate of 125 MSPS in 14- bit mode.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88749"/>
            <a:ext cx="6427204" cy="34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512397" y="6356349"/>
            <a:ext cx="2133600" cy="365125"/>
          </a:xfrm>
        </p:spPr>
        <p:txBody>
          <a:bodyPr/>
          <a:lstStyle/>
          <a:p>
            <a:r>
              <a:rPr lang="de-DE" dirty="0"/>
              <a:t>9</a:t>
            </a:r>
            <a:r>
              <a:rPr lang="de-DE" dirty="0" smtClean="0"/>
              <a:t> September 2015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796136" y="912649"/>
            <a:ext cx="3312367" cy="2585323"/>
          </a:xfrm>
          <a:prstGeom prst="rect">
            <a:avLst/>
          </a:prstGeom>
          <a:solidFill>
            <a:srgbClr val="E7FFE7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Second aspect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dirty="0"/>
              <a:t>using almost all FPGA </a:t>
            </a:r>
            <a:r>
              <a:rPr lang="en-US" dirty="0" smtClean="0"/>
              <a:t>I/O banks </a:t>
            </a:r>
            <a:r>
              <a:rPr lang="en-US" dirty="0"/>
              <a:t>to acquire the data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from 10 I/O banks to acquire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bank has </a:t>
            </a:r>
            <a:r>
              <a:rPr lang="en-GB" dirty="0"/>
              <a:t>20 differential I/O </a:t>
            </a:r>
            <a:r>
              <a:rPr lang="en-GB" dirty="0" smtClean="0"/>
              <a:t>pairs</a:t>
            </a:r>
            <a:r>
              <a:rPr lang="en-GB" dirty="0" smtClean="0"/>
              <a:t>. </a:t>
            </a:r>
            <a:r>
              <a:rPr lang="en-GB" dirty="0"/>
              <a:t>This is enough for connecting of </a:t>
            </a:r>
            <a:r>
              <a:rPr lang="en-GB" dirty="0" smtClean="0"/>
              <a:t>one </a:t>
            </a:r>
            <a:r>
              <a:rPr lang="en-GB" dirty="0" smtClean="0"/>
              <a:t>8-channel </a:t>
            </a:r>
            <a:r>
              <a:rPr lang="en-GB" dirty="0"/>
              <a:t>ADC to single FPGA bank.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2" y="30171"/>
            <a:ext cx="6248376" cy="592356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861585"/>
            <a:ext cx="2636973" cy="26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4"/>
          </p:nvPr>
        </p:nvSpPr>
        <p:spPr>
          <a:xfrm>
            <a:off x="251520" y="1037497"/>
            <a:ext cx="8892480" cy="5303613"/>
          </a:xfrm>
        </p:spPr>
        <p:txBody>
          <a:bodyPr/>
          <a:lstStyle/>
          <a:p>
            <a:r>
              <a:rPr lang="en-GB" sz="1600" dirty="0" smtClean="0"/>
              <a:t>Each </a:t>
            </a:r>
            <a:r>
              <a:rPr lang="en-GB" sz="1600" dirty="0" smtClean="0"/>
              <a:t>LVDS signal enters FPGA chip passing individual adjustable I/O delay unit (IDELAYE2). </a:t>
            </a:r>
            <a:endParaRPr lang="en-GB" sz="1600" dirty="0" smtClean="0"/>
          </a:p>
          <a:p>
            <a:r>
              <a:rPr lang="en-GB" sz="1600" dirty="0" smtClean="0"/>
              <a:t>This </a:t>
            </a:r>
            <a:r>
              <a:rPr lang="en-GB" sz="1600" dirty="0"/>
              <a:t>unit delays </a:t>
            </a:r>
            <a:r>
              <a:rPr lang="en-GB" sz="1600" dirty="0" smtClean="0"/>
              <a:t>LVDS </a:t>
            </a:r>
            <a:r>
              <a:rPr lang="en-GB" sz="1600" dirty="0"/>
              <a:t>data until the clock front pass in the opening </a:t>
            </a:r>
            <a:r>
              <a:rPr lang="en-GB" sz="1600" dirty="0" smtClean="0"/>
              <a:t>eye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 </a:t>
            </a:r>
            <a:r>
              <a:rPr lang="en-GB" sz="1600" dirty="0" smtClean="0"/>
              <a:t>It is performed with variable number of delay tabs (&gt;=32). Each tab introduces delay of 70 ps.  </a:t>
            </a:r>
          </a:p>
          <a:p>
            <a:endParaRPr lang="en-GB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Been </a:t>
            </a:r>
            <a:r>
              <a:rPr lang="en-GB" sz="1600" dirty="0" smtClean="0"/>
              <a:t>tested in our experimental setup:</a:t>
            </a:r>
          </a:p>
          <a:p>
            <a:r>
              <a:rPr lang="en-GB" sz="1600" dirty="0" smtClean="0"/>
              <a:t>The opening eye value decreases from 8 to 4 delay taps (560 to 280 ns) with increasing  LVDS line length from 14 to 28 </a:t>
            </a:r>
            <a:r>
              <a:rPr lang="en-GB" sz="1600" dirty="0"/>
              <a:t>cm</a:t>
            </a:r>
            <a:r>
              <a:rPr lang="en-GB" sz="1600" dirty="0" smtClean="0"/>
              <a:t>.</a:t>
            </a:r>
          </a:p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Desired length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of 1 GHz-LVDS-line connecting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ADC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and FPGA should be not more as 30 cm.</a:t>
            </a:r>
          </a:p>
          <a:p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Inhaltsplatzhalter 7"/>
          <p:cNvSpPr>
            <a:spLocks noGrp="1"/>
          </p:cNvSpPr>
          <p:nvPr>
            <p:ph idx="17"/>
          </p:nvPr>
        </p:nvSpPr>
        <p:spPr>
          <a:xfrm>
            <a:off x="395536" y="381851"/>
            <a:ext cx="7488832" cy="443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Open eye test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512397" y="6356349"/>
            <a:ext cx="2133600" cy="365125"/>
          </a:xfrm>
        </p:spPr>
        <p:txBody>
          <a:bodyPr/>
          <a:lstStyle/>
          <a:p>
            <a:r>
              <a:rPr lang="de-DE" dirty="0"/>
              <a:t>9</a:t>
            </a:r>
            <a:r>
              <a:rPr lang="de-DE" dirty="0" smtClean="0"/>
              <a:t> </a:t>
            </a:r>
            <a:r>
              <a:rPr lang="de-DE" dirty="0" smtClean="0"/>
              <a:t>September </a:t>
            </a:r>
            <a:r>
              <a:rPr lang="de-DE" dirty="0" smtClean="0"/>
              <a:t>2015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348880"/>
            <a:ext cx="602245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473526"/>
            <a:ext cx="7164368" cy="623904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539552" y="64319"/>
            <a:ext cx="7488832" cy="576064"/>
          </a:xfrm>
        </p:spPr>
        <p:txBody>
          <a:bodyPr/>
          <a:lstStyle/>
          <a:p>
            <a:r>
              <a:rPr lang="en-US" dirty="0" smtClean="0"/>
              <a:t>Electronic elements inside ATCA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sp>
        <p:nvSpPr>
          <p:cNvPr id="18" name="Inhaltsplatzhalter 7"/>
          <p:cNvSpPr>
            <a:spLocks noGrp="1"/>
          </p:cNvSpPr>
          <p:nvPr>
            <p:ph idx="17"/>
          </p:nvPr>
        </p:nvSpPr>
        <p:spPr>
          <a:xfrm>
            <a:off x="1259632" y="148580"/>
            <a:ext cx="6192688" cy="6373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Noise/ offset measurements</a:t>
            </a: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512397" y="6356349"/>
            <a:ext cx="2133600" cy="365125"/>
          </a:xfrm>
        </p:spPr>
        <p:txBody>
          <a:bodyPr/>
          <a:lstStyle/>
          <a:p>
            <a:r>
              <a:rPr lang="de-DE" dirty="0" smtClean="0"/>
              <a:t>9 September 2015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539427" y="3177612"/>
            <a:ext cx="8353177" cy="207422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12397" y="5245646"/>
            <a:ext cx="7038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Offset channel-to-channel deviation: 	10 bit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Noise 125 MSPS: 			1-2 bins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Noise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166,7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MSPS: 	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3-4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bins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4716016" y="1263165"/>
            <a:ext cx="3344548" cy="145292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953630" y="867540"/>
            <a:ext cx="2661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5B82"/>
              </a:buClr>
              <a:buSzPct val="80000"/>
            </a:pP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12- bit mode, 166,7 MSPS</a:t>
            </a:r>
          </a:p>
        </p:txBody>
      </p:sp>
      <p:sp>
        <p:nvSpPr>
          <p:cNvPr id="10" name="Rechteck 9"/>
          <p:cNvSpPr/>
          <p:nvPr/>
        </p:nvSpPr>
        <p:spPr>
          <a:xfrm>
            <a:off x="5321132" y="2814465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12- bit mode, 125 MSPS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963403"/>
            <a:ext cx="3744416" cy="16559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066934"/>
            <a:ext cx="4248471" cy="21787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63" y="3870765"/>
            <a:ext cx="3198826" cy="5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sp>
        <p:nvSpPr>
          <p:cNvPr id="18" name="Inhaltsplatzhalter 7"/>
          <p:cNvSpPr>
            <a:spLocks noGrp="1"/>
          </p:cNvSpPr>
          <p:nvPr>
            <p:ph idx="17"/>
          </p:nvPr>
        </p:nvSpPr>
        <p:spPr>
          <a:xfrm>
            <a:off x="512397" y="83010"/>
            <a:ext cx="8424936" cy="157384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Signal-to-Noise measurements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during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test beam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05.2015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0" dirty="0" smtClean="0">
                <a:solidFill>
                  <a:schemeClr val="tx1"/>
                </a:solidFill>
              </a:rPr>
              <a:t>The whole chain  Straw tube +10 m-cable +TRA/shaping amplifier +ADC</a:t>
            </a:r>
          </a:p>
          <a:p>
            <a:r>
              <a:rPr lang="en-US" sz="1600" b="0" dirty="0" smtClean="0">
                <a:solidFill>
                  <a:schemeClr val="tx1"/>
                </a:solidFill>
              </a:rPr>
              <a:t>The same measurement (energy, HW), same </a:t>
            </a:r>
            <a:r>
              <a:rPr lang="en-US" sz="1600" b="0" dirty="0">
                <a:solidFill>
                  <a:schemeClr val="tx1"/>
                </a:solidFill>
              </a:rPr>
              <a:t>TRA/shaping amplifier</a:t>
            </a:r>
            <a:endParaRPr lang="en-US" sz="1600" b="0" dirty="0" smtClean="0">
              <a:solidFill>
                <a:schemeClr val="tx1"/>
              </a:solidFill>
            </a:endParaRPr>
          </a:p>
          <a:p>
            <a:r>
              <a:rPr lang="en-US" sz="1600" b="0" dirty="0" smtClean="0">
                <a:solidFill>
                  <a:schemeClr val="tx1"/>
                </a:solidFill>
              </a:rPr>
              <a:t>The only difference is ADC: 240 MSPS-old </a:t>
            </a:r>
            <a:r>
              <a:rPr lang="en-GB" sz="1600" b="0" dirty="0" smtClean="0">
                <a:solidFill>
                  <a:schemeClr val="tx1"/>
                </a:solidFill>
              </a:rPr>
              <a:t>LTC2242-12</a:t>
            </a:r>
            <a:r>
              <a:rPr lang="en-US" sz="1600" b="0" dirty="0" smtClean="0">
                <a:solidFill>
                  <a:schemeClr val="tx1"/>
                </a:solidFill>
              </a:rPr>
              <a:t>;  166 and 133 MSPS LTM9011-14</a:t>
            </a:r>
          </a:p>
          <a:p>
            <a:pPr algn="ctr"/>
            <a:endParaRPr lang="en-US" sz="1600" b="0" dirty="0" smtClean="0">
              <a:solidFill>
                <a:schemeClr val="tx1"/>
              </a:solidFill>
            </a:endParaRPr>
          </a:p>
          <a:p>
            <a:pPr algn="ctr"/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512397" y="6356349"/>
            <a:ext cx="2133600" cy="365125"/>
          </a:xfrm>
        </p:spPr>
        <p:txBody>
          <a:bodyPr/>
          <a:lstStyle/>
          <a:p>
            <a:r>
              <a:rPr lang="de-DE" dirty="0" smtClean="0"/>
              <a:t>9 </a:t>
            </a:r>
            <a:r>
              <a:rPr lang="de-DE" dirty="0" smtClean="0"/>
              <a:t>September </a:t>
            </a:r>
            <a:r>
              <a:rPr lang="de-DE" dirty="0" smtClean="0"/>
              <a:t>2015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12021" y="5187440"/>
            <a:ext cx="8425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Noise 240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MSPS: 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~20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bins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an average cluster (est. 30 bins)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Noise 166 and 133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MSPS: 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~10-12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bins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827584" y="1916832"/>
            <a:ext cx="6101303" cy="3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Bildschirmpräsentation (4:3)</PresentationFormat>
  <Paragraphs>200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FZJ</cp:lastModifiedBy>
  <cp:revision>519</cp:revision>
  <cp:lastPrinted>2015-09-08T13:15:42Z</cp:lastPrinted>
  <dcterms:created xsi:type="dcterms:W3CDTF">2011-04-21T10:53:40Z</dcterms:created>
  <dcterms:modified xsi:type="dcterms:W3CDTF">2015-09-08T14:28:03Z</dcterms:modified>
</cp:coreProperties>
</file>