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1" r:id="rId2"/>
    <p:sldId id="259" r:id="rId3"/>
    <p:sldId id="258" r:id="rId4"/>
    <p:sldId id="277" r:id="rId5"/>
    <p:sldId id="299" r:id="rId6"/>
    <p:sldId id="294" r:id="rId7"/>
    <p:sldId id="295" r:id="rId8"/>
    <p:sldId id="296" r:id="rId9"/>
    <p:sldId id="297" r:id="rId10"/>
    <p:sldId id="302" r:id="rId11"/>
    <p:sldId id="301" r:id="rId12"/>
    <p:sldId id="300" r:id="rId13"/>
    <p:sldId id="304" r:id="rId14"/>
    <p:sldId id="303" r:id="rId15"/>
    <p:sldId id="298" r:id="rId16"/>
    <p:sldId id="306" r:id="rId17"/>
    <p:sldId id="312" r:id="rId18"/>
    <p:sldId id="305" r:id="rId19"/>
    <p:sldId id="309" r:id="rId20"/>
    <p:sldId id="308" r:id="rId21"/>
    <p:sldId id="310" r:id="rId22"/>
    <p:sldId id="313" r:id="rId23"/>
    <p:sldId id="290" r:id="rId24"/>
    <p:sldId id="321" r:id="rId25"/>
    <p:sldId id="325" r:id="rId26"/>
    <p:sldId id="323" r:id="rId27"/>
    <p:sldId id="324" r:id="rId28"/>
    <p:sldId id="316" r:id="rId29"/>
    <p:sldId id="315" r:id="rId30"/>
    <p:sldId id="318" r:id="rId31"/>
    <p:sldId id="314" r:id="rId32"/>
    <p:sldId id="319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00FF"/>
    <a:srgbClr val="66FF66"/>
    <a:srgbClr val="CC0099"/>
    <a:srgbClr val="FF66CC"/>
    <a:srgbClr val="9900FF"/>
    <a:srgbClr val="CC00FF"/>
    <a:srgbClr val="FF9900"/>
    <a:srgbClr val="3333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1" autoAdjust="0"/>
    <p:restoredTop sz="98797" autoAdjust="0"/>
  </p:normalViewPr>
  <p:slideViewPr>
    <p:cSldViewPr>
      <p:cViewPr>
        <p:scale>
          <a:sx n="80" d="100"/>
          <a:sy n="80" d="100"/>
        </p:scale>
        <p:origin x="-178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160663564422047"/>
          <c:y val="5.4836215562849053E-2"/>
          <c:w val="0.72383751128174445"/>
          <c:h val="0.7302010025883023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errBars>
            <c:errDir val="y"/>
            <c:errBarType val="plus"/>
            <c:errValType val="cust"/>
            <c:noEndCap val="0"/>
            <c:plus>
              <c:numRef>
                <c:f>'un run per ione'!$E$63:$E$72</c:f>
                <c:numCache>
                  <c:formatCode>General</c:formatCode>
                  <c:ptCount val="10"/>
                  <c:pt idx="0">
                    <c:v>6.2465148951010376E-10</c:v>
                  </c:pt>
                  <c:pt idx="1">
                    <c:v>2.3899824938080161E-10</c:v>
                  </c:pt>
                  <c:pt idx="2">
                    <c:v>2.8019198945220927E-10</c:v>
                  </c:pt>
                  <c:pt idx="3">
                    <c:v>5.2645219373576496E-12</c:v>
                  </c:pt>
                  <c:pt idx="4">
                    <c:v>3.9532208128497002E-11</c:v>
                  </c:pt>
                  <c:pt idx="5">
                    <c:v>8.0626823313518983E-11</c:v>
                  </c:pt>
                  <c:pt idx="6">
                    <c:v>2.9981903867045422E-10</c:v>
                  </c:pt>
                  <c:pt idx="7">
                    <c:v>3.8759709616697991E-10</c:v>
                  </c:pt>
                  <c:pt idx="8">
                    <c:v>1.0450131660469057E-9</c:v>
                  </c:pt>
                  <c:pt idx="9">
                    <c:v>3.6167267358913287E-9</c:v>
                  </c:pt>
                </c:numCache>
              </c:numRef>
            </c:plus>
            <c:minus>
              <c:numRef>
                <c:f>'un run per ione'!$E$63:$E$72</c:f>
                <c:numCache>
                  <c:formatCode>General</c:formatCode>
                  <c:ptCount val="10"/>
                  <c:pt idx="0">
                    <c:v>6.2465148951010376E-10</c:v>
                  </c:pt>
                  <c:pt idx="1">
                    <c:v>2.3899824938080161E-10</c:v>
                  </c:pt>
                  <c:pt idx="2">
                    <c:v>2.8019198945220927E-10</c:v>
                  </c:pt>
                  <c:pt idx="3">
                    <c:v>5.2645219373576496E-12</c:v>
                  </c:pt>
                  <c:pt idx="4">
                    <c:v>3.9532208128497002E-11</c:v>
                  </c:pt>
                  <c:pt idx="5">
                    <c:v>8.0626823313518983E-11</c:v>
                  </c:pt>
                  <c:pt idx="6">
                    <c:v>2.9981903867045422E-10</c:v>
                  </c:pt>
                  <c:pt idx="7">
                    <c:v>3.8759709616697991E-10</c:v>
                  </c:pt>
                  <c:pt idx="8">
                    <c:v>1.0450131660469057E-9</c:v>
                  </c:pt>
                  <c:pt idx="9">
                    <c:v>3.6167267358913287E-9</c:v>
                  </c:pt>
                </c:numCache>
              </c:numRef>
            </c:minus>
          </c:errBars>
          <c:xVal>
            <c:numRef>
              <c:f>'un run per ione'!$C$63:$C$77</c:f>
              <c:numCache>
                <c:formatCode>General</c:formatCode>
                <c:ptCount val="15"/>
                <c:pt idx="0">
                  <c:v>28.6</c:v>
                </c:pt>
                <c:pt idx="1">
                  <c:v>8.9</c:v>
                </c:pt>
                <c:pt idx="2">
                  <c:v>9.48</c:v>
                </c:pt>
                <c:pt idx="3">
                  <c:v>1.5</c:v>
                </c:pt>
                <c:pt idx="4">
                  <c:v>4.16</c:v>
                </c:pt>
                <c:pt idx="5">
                  <c:v>4.42</c:v>
                </c:pt>
                <c:pt idx="6">
                  <c:v>11.88</c:v>
                </c:pt>
                <c:pt idx="7">
                  <c:v>12.64</c:v>
                </c:pt>
                <c:pt idx="8">
                  <c:v>3.18</c:v>
                </c:pt>
                <c:pt idx="9">
                  <c:v>3.38</c:v>
                </c:pt>
              </c:numCache>
            </c:numRef>
          </c:xVal>
          <c:yVal>
            <c:numRef>
              <c:f>'un run per ione'!$D$63:$D$75</c:f>
              <c:numCache>
                <c:formatCode>General</c:formatCode>
                <c:ptCount val="13"/>
                <c:pt idx="0">
                  <c:v>5.321512825624668E-9</c:v>
                </c:pt>
                <c:pt idx="1">
                  <c:v>1.1411516853932585E-9</c:v>
                </c:pt>
                <c:pt idx="2">
                  <c:v>1.0640927065026362E-9</c:v>
                </c:pt>
                <c:pt idx="3">
                  <c:v>5.1958632615057191E-12</c:v>
                </c:pt>
                <c:pt idx="4">
                  <c:v>1.4125164365548982E-10</c:v>
                </c:pt>
                <c:pt idx="5">
                  <c:v>2.0345052083333336E-10</c:v>
                </c:pt>
                <c:pt idx="6">
                  <c:v>2.2854070873632472E-9</c:v>
                </c:pt>
                <c:pt idx="7">
                  <c:v>2.7097745706106869E-9</c:v>
                </c:pt>
                <c:pt idx="8">
                  <c:v>5.8844150641025649E-9</c:v>
                </c:pt>
                <c:pt idx="9">
                  <c:v>6.6596525787965616E-9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'un run per ione'!$E$76:$E$79</c:f>
                <c:numCache>
                  <c:formatCode>General</c:formatCode>
                  <c:ptCount val="4"/>
                  <c:pt idx="0">
                    <c:v>5.5563617842694535E-10</c:v>
                  </c:pt>
                  <c:pt idx="1">
                    <c:v>1.2859495834363745E-11</c:v>
                  </c:pt>
                  <c:pt idx="2">
                    <c:v>4.4439822877524879E-10</c:v>
                  </c:pt>
                  <c:pt idx="3">
                    <c:v>4.3407137535757842E-11</c:v>
                  </c:pt>
                </c:numCache>
              </c:numRef>
            </c:plus>
            <c:minus>
              <c:numRef>
                <c:f>'un run per ione'!$E$76:$E$79</c:f>
                <c:numCache>
                  <c:formatCode>General</c:formatCode>
                  <c:ptCount val="4"/>
                  <c:pt idx="0">
                    <c:v>5.5563617842694535E-10</c:v>
                  </c:pt>
                  <c:pt idx="1">
                    <c:v>1.2859495834363745E-11</c:v>
                  </c:pt>
                  <c:pt idx="2">
                    <c:v>4.4439822877524879E-10</c:v>
                  </c:pt>
                  <c:pt idx="3">
                    <c:v>4.3407137535757842E-11</c:v>
                  </c:pt>
                </c:numCache>
              </c:numRef>
            </c:minus>
          </c:errBars>
          <c:xVal>
            <c:numRef>
              <c:f>'un run per ione'!$C$78:$C$81</c:f>
              <c:numCache>
                <c:formatCode>General</c:formatCode>
                <c:ptCount val="4"/>
                <c:pt idx="0">
                  <c:v>28.6</c:v>
                </c:pt>
                <c:pt idx="1">
                  <c:v>3.18</c:v>
                </c:pt>
                <c:pt idx="2">
                  <c:v>11.88</c:v>
                </c:pt>
                <c:pt idx="3">
                  <c:v>4.16</c:v>
                </c:pt>
              </c:numCache>
            </c:numRef>
          </c:xVal>
          <c:yVal>
            <c:numRef>
              <c:f>'un run per ione'!$D$76:$D$79</c:f>
              <c:numCache>
                <c:formatCode>General</c:formatCode>
                <c:ptCount val="4"/>
                <c:pt idx="0" formatCode="0.00E+00">
                  <c:v>3.4458430733267715E-9</c:v>
                </c:pt>
                <c:pt idx="1">
                  <c:v>3.1567478642345876E-11</c:v>
                </c:pt>
                <c:pt idx="2">
                  <c:v>1.998014308246958E-9</c:v>
                </c:pt>
                <c:pt idx="3">
                  <c:v>1.2266002415458936E-10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626432"/>
        <c:axId val="43627008"/>
      </c:scatterChart>
      <c:valAx>
        <c:axId val="43626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LET [MeV cm</a:t>
                </a:r>
                <a:r>
                  <a:rPr lang="en-US" sz="1600" b="0" baseline="30000"/>
                  <a:t>2</a:t>
                </a:r>
                <a:r>
                  <a:rPr lang="en-US" sz="1600" b="0"/>
                  <a:t>/mg]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627008"/>
        <c:crossesAt val="5.0000000000000029E-12"/>
        <c:crossBetween val="midCat"/>
      </c:valAx>
      <c:valAx>
        <c:axId val="43627008"/>
        <c:scaling>
          <c:logBase val="10"/>
          <c:orientation val="minMax"/>
          <c:max val="5.0000000000000024E-8"/>
          <c:min val="5.0000000000000029E-1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it-IT" sz="1600" b="0"/>
                  <a:t>Cross</a:t>
                </a:r>
                <a:r>
                  <a:rPr lang="it-IT" sz="1600" b="0" baseline="0"/>
                  <a:t> section [cm</a:t>
                </a:r>
                <a:r>
                  <a:rPr lang="it-IT" sz="1600" b="0" baseline="30000"/>
                  <a:t>2</a:t>
                </a:r>
                <a:r>
                  <a:rPr lang="it-IT" sz="1600" b="0" baseline="0"/>
                  <a:t>/bit] </a:t>
                </a:r>
                <a:endParaRPr lang="it-IT" sz="1600" b="0"/>
              </a:p>
            </c:rich>
          </c:tx>
          <c:layout>
            <c:manualLayout>
              <c:xMode val="edge"/>
              <c:yMode val="edge"/>
              <c:x val="4.3523187689076821E-2"/>
              <c:y val="0.211631503141938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36264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7B436-4543-4CD3-9587-79A23398D4D1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C4D3B-E4FE-4EBF-A7E5-D2848F983D2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31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22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82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18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23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47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34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18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63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87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16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81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F0E66-2352-4C6C-BEC1-B27D4D0E7F24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14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7504" y="1628800"/>
            <a:ext cx="5000303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en-US" sz="1800" baseline="0" dirty="0">
                <a:solidFill>
                  <a:schemeClr val="tx1"/>
                </a:solidFill>
              </a:rPr>
              <a:t> </a:t>
            </a:r>
            <a:endParaRPr lang="en-US" sz="1800" baseline="0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488950"/>
          </a:xfrm>
          <a:prstGeom prst="rect">
            <a:avLst/>
          </a:prstGeom>
          <a:solidFill>
            <a:srgbClr val="CC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Beam time @</a:t>
            </a:r>
            <a:r>
              <a:rPr lang="en-US" altLang="it-IT" sz="2800" baseline="0" dirty="0" err="1" smtClean="0">
                <a:solidFill>
                  <a:schemeClr val="tx1"/>
                </a:solidFill>
              </a:rPr>
              <a:t>Julich</a:t>
            </a:r>
            <a:r>
              <a:rPr lang="en-US" altLang="it-IT" sz="2800" baseline="0" dirty="0" smtClean="0">
                <a:solidFill>
                  <a:schemeClr val="tx1"/>
                </a:solidFill>
              </a:rPr>
              <a:t> -2016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9" y="1772816"/>
            <a:ext cx="886581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7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6626"/>
            <a:ext cx="9144000" cy="6821374"/>
            <a:chOff x="0" y="36626"/>
            <a:chExt cx="9144000" cy="6821374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36626"/>
              <a:ext cx="9144000" cy="5032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anchor="ctr" anchorCtr="1"/>
            <a:lstStyle>
              <a:lvl1pPr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800" baseline="0" dirty="0" smtClean="0">
                  <a:solidFill>
                    <a:schemeClr val="tx1"/>
                  </a:solidFill>
                </a:rPr>
                <a:t>Optoelectronic board, new version – </a:t>
              </a:r>
              <a:r>
                <a:rPr lang="en-US" altLang="it-IT" sz="2800" baseline="0" dirty="0" err="1" smtClean="0">
                  <a:solidFill>
                    <a:schemeClr val="tx1"/>
                  </a:solidFill>
                </a:rPr>
                <a:t>GBTx</a:t>
              </a:r>
              <a:r>
                <a:rPr lang="en-US" altLang="it-IT" sz="2800" baseline="0" dirty="0" smtClean="0">
                  <a:solidFill>
                    <a:schemeClr val="tx1"/>
                  </a:solidFill>
                </a:rPr>
                <a:t> + VTRX</a:t>
              </a:r>
              <a:endParaRPr lang="en-US" altLang="it-IT" sz="2800" baseline="0" dirty="0">
                <a:solidFill>
                  <a:schemeClr val="tx1"/>
                </a:solidFill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96" y="539864"/>
              <a:ext cx="6204857" cy="305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272143" y="609944"/>
              <a:ext cx="4879269" cy="165428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5246915" y="566058"/>
              <a:ext cx="1164771" cy="148045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34" y="3961614"/>
              <a:ext cx="6222504" cy="289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1261594" y="5805264"/>
              <a:ext cx="790126" cy="88503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711777" y="3043659"/>
              <a:ext cx="6432223" cy="15573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it-IT" sz="1400" dirty="0" err="1" smtClean="0"/>
                <a:t>GBTx</a:t>
              </a:r>
              <a:r>
                <a:rPr lang="en-US" altLang="it-IT" sz="1400" dirty="0" smtClean="0"/>
                <a:t> and VTRX on opposite sides, then 4.8 </a:t>
              </a:r>
              <a:r>
                <a:rPr lang="en-US" altLang="it-IT" sz="1400" dirty="0" err="1" smtClean="0"/>
                <a:t>Gbit</a:t>
              </a:r>
              <a:r>
                <a:rPr lang="en-US" altLang="it-IT" sz="1400" dirty="0" smtClean="0"/>
                <a:t>/s signals routed using </a:t>
              </a:r>
              <a:r>
                <a:rPr lang="en-US" altLang="it-IT" sz="1400" dirty="0" err="1" smtClean="0"/>
                <a:t>vias</a:t>
              </a:r>
              <a:endParaRPr lang="en-US" altLang="it-IT" sz="1400" dirty="0" smtClean="0"/>
            </a:p>
            <a:p>
              <a:pPr>
                <a:spcBef>
                  <a:spcPct val="20000"/>
                </a:spcBef>
              </a:pPr>
              <a:r>
                <a:rPr lang="en-US" altLang="it-IT" sz="1400" dirty="0" smtClean="0"/>
                <a:t>Two power supply connectors  to fit the routing of the power supply cables, in fact two mounting configuration of the boards are foreseen.</a:t>
              </a:r>
            </a:p>
            <a:p>
              <a:pPr>
                <a:spcBef>
                  <a:spcPct val="20000"/>
                </a:spcBef>
              </a:pPr>
              <a:r>
                <a:rPr lang="en-US" altLang="it-IT" sz="1400" dirty="0" smtClean="0"/>
                <a:t>Additional chip to distribute the SC out signal to the two connectors towards the FEE.</a:t>
              </a:r>
            </a:p>
            <a:p>
              <a:pPr>
                <a:spcBef>
                  <a:spcPct val="20000"/>
                </a:spcBef>
              </a:pPr>
              <a:r>
                <a:rPr lang="en-US" altLang="it-IT" sz="1400" dirty="0" smtClean="0"/>
                <a:t>The cooling of the </a:t>
              </a:r>
              <a:r>
                <a:rPr lang="en-US" altLang="it-IT" sz="1400" dirty="0" err="1" smtClean="0"/>
                <a:t>GBTx</a:t>
              </a:r>
              <a:r>
                <a:rPr lang="en-US" altLang="it-IT" sz="1400" dirty="0" smtClean="0"/>
                <a:t>  in this configuration should be easier (to be verified!). </a:t>
              </a:r>
            </a:p>
            <a:p>
              <a:pPr>
                <a:spcBef>
                  <a:spcPct val="20000"/>
                </a:spcBef>
              </a:pPr>
              <a:r>
                <a:rPr lang="en-US" altLang="it-IT" sz="1400" dirty="0" smtClean="0"/>
                <a:t>The board dimension is larger than the estimated values ( 3 years ago</a:t>
              </a:r>
              <a:r>
                <a:rPr lang="en-US" altLang="it-IT" sz="1400" dirty="0"/>
                <a:t>)</a:t>
              </a:r>
              <a:r>
                <a:rPr lang="en-US" altLang="it-IT" sz="1400" dirty="0" smtClean="0"/>
                <a:t> anyway.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20538143">
              <a:off x="2356269" y="980749"/>
              <a:ext cx="1152128" cy="288032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86 mm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3069297">
              <a:off x="5425790" y="1006280"/>
              <a:ext cx="1152128" cy="288032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25.4 mm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8654890">
              <a:off x="839539" y="5947295"/>
              <a:ext cx="1152128" cy="288032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15.5  mm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5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52841" y="36626"/>
            <a:ext cx="9496842" cy="6281986"/>
            <a:chOff x="-352841" y="36626"/>
            <a:chExt cx="9496842" cy="6281986"/>
          </a:xfrm>
        </p:grpSpPr>
        <p:sp>
          <p:nvSpPr>
            <p:cNvPr id="3" name="Rectangle 2"/>
            <p:cNvSpPr/>
            <p:nvPr/>
          </p:nvSpPr>
          <p:spPr>
            <a:xfrm>
              <a:off x="230684" y="5949280"/>
              <a:ext cx="6486538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it-IT" b="1" dirty="0" smtClean="0">
                  <a:solidFill>
                    <a:srgbClr val="FF0000"/>
                  </a:solidFill>
                </a:rPr>
                <a:t>Interference between optical fiber connectors and signal cables !!</a:t>
              </a:r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36626"/>
              <a:ext cx="9144000" cy="5032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anchor="ctr" anchorCtr="1"/>
            <a:lstStyle>
              <a:lvl1pPr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800" baseline="0" dirty="0" err="1" smtClean="0">
                  <a:solidFill>
                    <a:schemeClr val="tx1"/>
                  </a:solidFill>
                </a:rPr>
                <a:t>Opto</a:t>
              </a:r>
              <a:r>
                <a:rPr lang="en-US" altLang="it-IT" sz="2800" baseline="0" dirty="0" smtClean="0">
                  <a:solidFill>
                    <a:schemeClr val="tx1"/>
                  </a:solidFill>
                </a:rPr>
                <a:t>. board, new version – board routing </a:t>
              </a:r>
              <a:endParaRPr lang="en-US" altLang="it-IT" sz="2800" baseline="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352841" y="1142031"/>
              <a:ext cx="9496842" cy="3657534"/>
              <a:chOff x="-352842" y="836712"/>
              <a:chExt cx="9828865" cy="396285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-352842" y="836712"/>
                <a:ext cx="9828865" cy="3962853"/>
                <a:chOff x="-352842" y="836712"/>
                <a:chExt cx="9828865" cy="3962853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32023" y="1144653"/>
                  <a:ext cx="8748464" cy="3650542"/>
                </a:xfrm>
                <a:prstGeom prst="rect">
                  <a:avLst/>
                </a:prstGeom>
              </p:spPr>
            </p:pic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210297" y="3433696"/>
                  <a:ext cx="1383640" cy="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176811" y="3095990"/>
                  <a:ext cx="10150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>
                      <a:solidFill>
                        <a:schemeClr val="bg1"/>
                      </a:solidFill>
                    </a:rPr>
                    <a:t>16,5 mm</a:t>
                  </a:r>
                  <a:endParaRPr lang="it-IT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85373" y="1142031"/>
                  <a:ext cx="1390650" cy="3651346"/>
                </a:xfrm>
                <a:prstGeom prst="rect">
                  <a:avLst/>
                </a:prstGeom>
              </p:spPr>
            </p:pic>
            <p:sp>
              <p:nvSpPr>
                <p:cNvPr id="15" name="Arc 14"/>
                <p:cNvSpPr/>
                <p:nvPr/>
              </p:nvSpPr>
              <p:spPr>
                <a:xfrm rot="16200000">
                  <a:off x="6816340" y="3220013"/>
                  <a:ext cx="1737418" cy="917085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" name="Isosceles Triangle 15"/>
                <p:cNvSpPr/>
                <p:nvPr/>
              </p:nvSpPr>
              <p:spPr>
                <a:xfrm rot="16200000">
                  <a:off x="7188591" y="2102325"/>
                  <a:ext cx="425412" cy="1368152"/>
                </a:xfrm>
                <a:prstGeom prst="triangle">
                  <a:avLst/>
                </a:prstGeom>
                <a:solidFill>
                  <a:srgbClr val="0000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71465" y="1243260"/>
                  <a:ext cx="597408" cy="1127760"/>
                </a:xfrm>
                <a:prstGeom prst="rect">
                  <a:avLst/>
                </a:prstGeom>
              </p:spPr>
            </p:pic>
            <p:sp>
              <p:nvSpPr>
                <p:cNvPr id="18" name="Rectangle 17"/>
                <p:cNvSpPr/>
                <p:nvPr/>
              </p:nvSpPr>
              <p:spPr>
                <a:xfrm>
                  <a:off x="6934597" y="2303355"/>
                  <a:ext cx="671144" cy="12606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6811727" y="1599834"/>
                  <a:ext cx="0" cy="766554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5522839" y="1622474"/>
                  <a:ext cx="12872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>
                      <a:solidFill>
                        <a:schemeClr val="bg1"/>
                      </a:solidFill>
                    </a:rPr>
                    <a:t>Signal cable</a:t>
                  </a:r>
                  <a:endParaRPr lang="it-IT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-352842" y="3649719"/>
                  <a:ext cx="9808046" cy="11299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087457" y="3882026"/>
                  <a:ext cx="2465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Thermal bridge (copper)</a:t>
                  </a:r>
                  <a:endParaRPr lang="it-IT" dirty="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6166445" y="836712"/>
                  <a:ext cx="2149971" cy="309634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5410361" y="3505704"/>
                  <a:ext cx="1512168" cy="14401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" name="Arc 24"/>
                <p:cNvSpPr/>
                <p:nvPr/>
              </p:nvSpPr>
              <p:spPr>
                <a:xfrm rot="16200000">
                  <a:off x="5959326" y="2873680"/>
                  <a:ext cx="2013165" cy="1838605"/>
                </a:xfrm>
                <a:prstGeom prst="arc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26" name="Straight Arrow Connector 25"/>
                <p:cNvCxnSpPr>
                  <a:endCxn id="24" idx="1"/>
                </p:cNvCxnSpPr>
                <p:nvPr/>
              </p:nvCxnSpPr>
              <p:spPr>
                <a:xfrm flipV="1">
                  <a:off x="5292080" y="3577712"/>
                  <a:ext cx="118281" cy="3553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7781320" y="3095990"/>
                <a:ext cx="1694703" cy="400163"/>
                <a:chOff x="7781320" y="3095990"/>
                <a:chExt cx="1694703" cy="400163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7781320" y="3433696"/>
                  <a:ext cx="1694703" cy="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8273187" y="3095990"/>
                  <a:ext cx="869673" cy="4001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>
                      <a:solidFill>
                        <a:schemeClr val="bg1"/>
                      </a:solidFill>
                    </a:rPr>
                    <a:t>20 mm</a:t>
                  </a:r>
                  <a:endParaRPr lang="it-IT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6" name="Straight Arrow Connector 5"/>
            <p:cNvCxnSpPr/>
            <p:nvPr/>
          </p:nvCxnSpPr>
          <p:spPr>
            <a:xfrm flipV="1">
              <a:off x="6478392" y="3952718"/>
              <a:ext cx="425997" cy="19965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94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6626"/>
            <a:ext cx="9144000" cy="6538079"/>
            <a:chOff x="0" y="36626"/>
            <a:chExt cx="9144000" cy="6538079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36626"/>
              <a:ext cx="9144000" cy="5032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anchor="ctr" anchorCtr="1"/>
            <a:lstStyle>
              <a:lvl1pPr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800" baseline="0" dirty="0" err="1" smtClean="0">
                  <a:solidFill>
                    <a:schemeClr val="tx1"/>
                  </a:solidFill>
                </a:rPr>
                <a:t>Opto</a:t>
              </a:r>
              <a:r>
                <a:rPr lang="en-US" altLang="it-IT" sz="2800" baseline="0" dirty="0" smtClean="0">
                  <a:solidFill>
                    <a:schemeClr val="tx1"/>
                  </a:solidFill>
                </a:rPr>
                <a:t>. board, new version – board number</a:t>
              </a:r>
              <a:endParaRPr lang="en-US" altLang="it-IT" sz="2800" baseline="0" dirty="0">
                <a:solidFill>
                  <a:schemeClr val="tx1"/>
                </a:solidFill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14" y="629211"/>
              <a:ext cx="6204857" cy="305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272143" y="609944"/>
              <a:ext cx="4879269" cy="165428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5246915" y="566058"/>
              <a:ext cx="1164771" cy="148045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467544" y="3933056"/>
              <a:ext cx="8208912" cy="171739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CC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it-IT" sz="1600" dirty="0" smtClean="0"/>
                <a:t>Each connector includes : 5 e-links + SC signal</a:t>
              </a:r>
            </a:p>
            <a:p>
              <a:pPr>
                <a:spcBef>
                  <a:spcPct val="20000"/>
                </a:spcBef>
              </a:pPr>
              <a:r>
                <a:rPr lang="en-US" altLang="it-IT" sz="1600" dirty="0" smtClean="0"/>
                <a:t>22 additional boards </a:t>
              </a:r>
            </a:p>
            <a:p>
              <a:pPr marL="742950" lvl="1" indent="-28575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it-IT" sz="1600" dirty="0" smtClean="0"/>
                <a:t>to maintain the symmetry left– right during the routing of the semi disks and semi cylinders of the barrel part</a:t>
              </a:r>
            </a:p>
            <a:p>
              <a:pPr marL="742950" lvl="1" indent="-28575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it-IT" sz="1600" dirty="0" smtClean="0"/>
                <a:t>to be able to send the SC signal to each pixel or strip module without connection between different modules  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20538143">
              <a:off x="2356269" y="980749"/>
              <a:ext cx="1152128" cy="288032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86 mm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3069297">
              <a:off x="5425790" y="1006280"/>
              <a:ext cx="1152128" cy="288032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25.4 mm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547664" y="1772816"/>
              <a:ext cx="4032448" cy="2160240"/>
            </a:xfrm>
            <a:prstGeom prst="straightConnector1">
              <a:avLst/>
            </a:prstGeom>
            <a:ln w="38100">
              <a:solidFill>
                <a:srgbClr val="FF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286799" y="5805264"/>
              <a:ext cx="8570401" cy="7694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it-IT" sz="2000" b="1" dirty="0" smtClean="0">
                  <a:solidFill>
                    <a:srgbClr val="FF0000"/>
                  </a:solidFill>
                </a:rPr>
                <a:t>It is necessary to increase the GBT board number from 192 to 214. </a:t>
              </a:r>
            </a:p>
            <a:p>
              <a:pPr>
                <a:spcBef>
                  <a:spcPct val="20000"/>
                </a:spcBef>
              </a:pPr>
              <a:r>
                <a:rPr lang="en-US" altLang="it-IT" sz="2000" dirty="0" smtClean="0"/>
                <a:t>It means 2 additional optoelectronic boards each bar, one each side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0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6626"/>
            <a:ext cx="9144000" cy="6634534"/>
            <a:chOff x="0" y="36626"/>
            <a:chExt cx="9144000" cy="6634534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36626"/>
              <a:ext cx="9144000" cy="5032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anchor="ctr" anchorCtr="1"/>
            <a:lstStyle>
              <a:lvl1pPr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800" baseline="0" dirty="0" smtClean="0">
                  <a:solidFill>
                    <a:schemeClr val="tx1"/>
                  </a:solidFill>
                </a:rPr>
                <a:t>Requests </a:t>
              </a:r>
              <a:endParaRPr lang="en-US" altLang="it-IT" sz="2800" baseline="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7151" y="1886567"/>
              <a:ext cx="3832741" cy="2023713"/>
              <a:chOff x="201381" y="980728"/>
              <a:chExt cx="6655046" cy="3384376"/>
            </a:xfrm>
          </p:grpSpPr>
          <p:pic>
            <p:nvPicPr>
              <p:cNvPr id="8" name="Immagin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01381" y="980728"/>
                <a:ext cx="6655046" cy="3384376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419871" y="3212975"/>
                <a:ext cx="2857435" cy="94707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altLang="it-IT" sz="1400" dirty="0" err="1" smtClean="0"/>
                  <a:t>Interdistance</a:t>
                </a:r>
                <a:r>
                  <a:rPr lang="en-US" altLang="it-IT" sz="1400" dirty="0" smtClean="0"/>
                  <a:t>: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altLang="it-IT" sz="1400" dirty="0" smtClean="0"/>
                  <a:t>15 mm longer  </a:t>
                </a:r>
                <a:endParaRPr lang="en-US" altLang="it-IT" sz="1400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4139952" y="2348880"/>
                <a:ext cx="144016" cy="864096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/>
            <p:cNvSpPr/>
            <p:nvPr/>
          </p:nvSpPr>
          <p:spPr>
            <a:xfrm>
              <a:off x="57151" y="692695"/>
              <a:ext cx="8907335" cy="113877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it-IT" sz="2000" dirty="0" smtClean="0"/>
                <a:t>Additional 80 mm to arrange the 192 longer optoelectronics boards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it-IT" sz="2000" dirty="0" smtClean="0"/>
                <a:t>Additional </a:t>
              </a:r>
              <a:r>
                <a:rPr lang="en-US" altLang="it-IT" sz="2000" dirty="0"/>
                <a:t>86 </a:t>
              </a:r>
              <a:r>
                <a:rPr lang="en-US" altLang="it-IT" sz="2000" dirty="0" smtClean="0"/>
                <a:t>mm to arrange an additional board along the rod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it-IT" sz="2000" dirty="0" smtClean="0"/>
                <a:t>Additional 120 mm to avoid interference between optical fibers and signal cables </a:t>
              </a:r>
            </a:p>
          </p:txBody>
        </p:sp>
        <p:pic>
          <p:nvPicPr>
            <p:cNvPr id="6" name="Immagin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1886567"/>
              <a:ext cx="4832970" cy="352657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79512" y="5532387"/>
              <a:ext cx="8784975" cy="113877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it-IT" sz="2000" dirty="0" smtClean="0"/>
                <a:t>Possible solution ?: to shift upstream the beam pipe flange</a:t>
              </a:r>
            </a:p>
            <a:p>
              <a:pPr>
                <a:spcBef>
                  <a:spcPct val="20000"/>
                </a:spcBef>
              </a:pPr>
              <a:r>
                <a:rPr lang="en-US" altLang="it-IT" sz="2000" dirty="0" smtClean="0"/>
                <a:t>A DCDC block (or partial block) has to be cut out, anyway!</a:t>
              </a:r>
            </a:p>
            <a:p>
              <a:pPr>
                <a:spcBef>
                  <a:spcPct val="20000"/>
                </a:spcBef>
              </a:pPr>
              <a:r>
                <a:rPr lang="en-US" altLang="it-IT" sz="2000" dirty="0" smtClean="0"/>
                <a:t>  </a:t>
              </a:r>
              <a:r>
                <a:rPr lang="en-US" altLang="it-IT" sz="2000" b="1" dirty="0">
                  <a:solidFill>
                    <a:srgbClr val="FF0000"/>
                  </a:solidFill>
                </a:rPr>
                <a:t>IT IS NECESSARY  MORE SPACE  around the beam </a:t>
              </a:r>
              <a:r>
                <a:rPr lang="en-US" altLang="it-IT" sz="2000" b="1" dirty="0" smtClean="0">
                  <a:solidFill>
                    <a:srgbClr val="FF0000"/>
                  </a:solidFill>
                </a:rPr>
                <a:t>pipe for the MVD</a:t>
              </a:r>
              <a:endParaRPr lang="en-US" altLang="it-IT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7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358" y="1484784"/>
            <a:ext cx="9144000" cy="4889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MVD services – Cooling plant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398" y="75307"/>
            <a:ext cx="9144000" cy="5601727"/>
            <a:chOff x="-3398" y="75307"/>
            <a:chExt cx="9144000" cy="5601727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-3398" y="75307"/>
              <a:ext cx="9144000" cy="503237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800" baseline="0" dirty="0" smtClean="0">
                  <a:solidFill>
                    <a:schemeClr val="tx1"/>
                  </a:solidFill>
                </a:rPr>
                <a:t>Cooling plant </a:t>
              </a:r>
              <a:r>
                <a:rPr lang="en-US" altLang="it-IT" sz="2800" baseline="0" dirty="0" err="1" smtClean="0">
                  <a:solidFill>
                    <a:schemeClr val="tx1"/>
                  </a:solidFill>
                </a:rPr>
                <a:t>ouside</a:t>
              </a:r>
              <a:r>
                <a:rPr lang="en-US" altLang="it-IT" sz="2800" baseline="0" dirty="0" smtClean="0">
                  <a:solidFill>
                    <a:schemeClr val="tx1"/>
                  </a:solidFill>
                </a:rPr>
                <a:t> the pit</a:t>
              </a:r>
              <a:endParaRPr lang="en-US" altLang="it-IT" sz="2800" baseline="0" dirty="0">
                <a:solidFill>
                  <a:schemeClr val="tx1"/>
                </a:solidFill>
              </a:endParaRPr>
            </a:p>
          </p:txBody>
        </p:sp>
        <p:pic>
          <p:nvPicPr>
            <p:cNvPr id="4" name="Segnaposto contenuto 3"/>
            <p:cNvPicPr>
              <a:picLocks noChangeAspect="1"/>
            </p:cNvPicPr>
            <p:nvPr/>
          </p:nvPicPr>
          <p:blipFill rotWithShape="1">
            <a:blip r:embed="rId3"/>
            <a:srcRect l="41485" t="22465" r="24209" b="24138"/>
            <a:stretch/>
          </p:blipFill>
          <p:spPr>
            <a:xfrm>
              <a:off x="1157989" y="1453109"/>
              <a:ext cx="5014211" cy="4223925"/>
            </a:xfrm>
            <a:prstGeom prst="rect">
              <a:avLst/>
            </a:prstGeom>
          </p:spPr>
        </p:pic>
        <p:cxnSp>
          <p:nvCxnSpPr>
            <p:cNvPr id="5" name="Connettore 2 5"/>
            <p:cNvCxnSpPr>
              <a:stCxn id="6" idx="1"/>
            </p:cNvCxnSpPr>
            <p:nvPr/>
          </p:nvCxnSpPr>
          <p:spPr>
            <a:xfrm flipH="1" flipV="1">
              <a:off x="4423410" y="3497581"/>
              <a:ext cx="2385060" cy="51973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sellaDiTesto 6"/>
            <p:cNvSpPr txBox="1"/>
            <p:nvPr/>
          </p:nvSpPr>
          <p:spPr>
            <a:xfrm>
              <a:off x="6808470" y="3817263"/>
              <a:ext cx="10629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PLC</a:t>
              </a:r>
              <a:endParaRPr lang="en-US" sz="2000" dirty="0"/>
            </a:p>
          </p:txBody>
        </p:sp>
        <p:cxnSp>
          <p:nvCxnSpPr>
            <p:cNvPr id="7" name="Connettore 2 13"/>
            <p:cNvCxnSpPr/>
            <p:nvPr/>
          </p:nvCxnSpPr>
          <p:spPr>
            <a:xfrm flipH="1">
              <a:off x="3337560" y="1807052"/>
              <a:ext cx="3120390" cy="52824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sellaDiTesto 14"/>
            <p:cNvSpPr txBox="1"/>
            <p:nvPr/>
          </p:nvSpPr>
          <p:spPr>
            <a:xfrm>
              <a:off x="6382001" y="1453109"/>
              <a:ext cx="2255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INLET RACKS (PIXEL, STRIP, SERVICES)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3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767" y="69007"/>
            <a:ext cx="9214922" cy="6179859"/>
            <a:chOff x="-11767" y="69007"/>
            <a:chExt cx="9214922" cy="6179859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-11767" y="69007"/>
              <a:ext cx="9144000" cy="503237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800" baseline="0" dirty="0" smtClean="0">
                  <a:solidFill>
                    <a:schemeClr val="tx1"/>
                  </a:solidFill>
                </a:rPr>
                <a:t>Cooling plant inside the pit</a:t>
              </a:r>
              <a:endParaRPr lang="en-US" altLang="it-IT" sz="2800" baseline="0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684213" y="1484313"/>
              <a:ext cx="7921625" cy="223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it-IT" sz="2400" baseline="0">
                <a:solidFill>
                  <a:schemeClr val="tx1"/>
                </a:solidFill>
                <a:cs typeface="Arial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it-IT" sz="2400" baseline="0">
                <a:solidFill>
                  <a:schemeClr val="tx1"/>
                </a:solidFill>
                <a:cs typeface="Arial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Char char="-"/>
              </a:pPr>
              <a:endParaRPr lang="en-US" altLang="it-IT" sz="2400" baseline="0">
                <a:solidFill>
                  <a:schemeClr val="tx1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Char char="-"/>
              </a:pPr>
              <a:endParaRPr lang="en-US" altLang="it-IT" sz="2400" baseline="0">
                <a:solidFill>
                  <a:schemeClr val="tx1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Char char="-"/>
              </a:pPr>
              <a:endParaRPr lang="en-US" altLang="it-IT" sz="2400" baseline="0">
                <a:solidFill>
                  <a:schemeClr val="tx1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it-IT" sz="2400" baseline="0">
                <a:solidFill>
                  <a:schemeClr val="tx1"/>
                </a:solidFill>
              </a:endParaRPr>
            </a:p>
          </p:txBody>
        </p:sp>
        <p:sp>
          <p:nvSpPr>
            <p:cNvPr id="5" name="CasellaDiTesto 3"/>
            <p:cNvSpPr txBox="1"/>
            <p:nvPr/>
          </p:nvSpPr>
          <p:spPr>
            <a:xfrm>
              <a:off x="6730365" y="749035"/>
              <a:ext cx="23698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RETURN RACKS (PIXEL, STRIP, SERVICES)</a:t>
              </a:r>
              <a:endParaRPr lang="en-US" sz="2000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6627394" y="4654295"/>
              <a:ext cx="25757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INLET PUMP + WATER CLEANING UNIT</a:t>
              </a:r>
              <a:endParaRPr lang="en-US" sz="2000" dirty="0"/>
            </a:p>
          </p:txBody>
        </p:sp>
        <p:pic>
          <p:nvPicPr>
            <p:cNvPr id="7" name="Immagine 7"/>
            <p:cNvPicPr>
              <a:picLocks noChangeAspect="1"/>
            </p:cNvPicPr>
            <p:nvPr/>
          </p:nvPicPr>
          <p:blipFill rotWithShape="1">
            <a:blip r:embed="rId3"/>
            <a:srcRect l="30900" t="9190" r="31935" b="26213"/>
            <a:stretch/>
          </p:blipFill>
          <p:spPr>
            <a:xfrm>
              <a:off x="194307" y="733114"/>
              <a:ext cx="5863593" cy="5515752"/>
            </a:xfrm>
            <a:prstGeom prst="rect">
              <a:avLst/>
            </a:prstGeom>
          </p:spPr>
        </p:pic>
        <p:cxnSp>
          <p:nvCxnSpPr>
            <p:cNvPr id="8" name="Connettore 2 4"/>
            <p:cNvCxnSpPr>
              <a:stCxn id="5" idx="1"/>
            </p:cNvCxnSpPr>
            <p:nvPr/>
          </p:nvCxnSpPr>
          <p:spPr>
            <a:xfrm flipH="1">
              <a:off x="4743450" y="1256867"/>
              <a:ext cx="1986915" cy="8948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2 6"/>
            <p:cNvCxnSpPr/>
            <p:nvPr/>
          </p:nvCxnSpPr>
          <p:spPr>
            <a:xfrm flipH="1" flipV="1">
              <a:off x="4034790" y="2948940"/>
              <a:ext cx="1842424" cy="10195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10"/>
            <p:cNvCxnSpPr>
              <a:stCxn id="5" idx="1"/>
            </p:cNvCxnSpPr>
            <p:nvPr/>
          </p:nvCxnSpPr>
          <p:spPr>
            <a:xfrm flipH="1">
              <a:off x="3177540" y="1256867"/>
              <a:ext cx="3552825" cy="10519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DiTesto 19"/>
            <p:cNvSpPr txBox="1"/>
            <p:nvPr/>
          </p:nvSpPr>
          <p:spPr>
            <a:xfrm>
              <a:off x="827566" y="5743680"/>
              <a:ext cx="3207224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TANK+ VACUUM PUMP</a:t>
              </a:r>
              <a:endParaRPr lang="en-US" sz="2000" dirty="0"/>
            </a:p>
          </p:txBody>
        </p:sp>
        <p:cxnSp>
          <p:nvCxnSpPr>
            <p:cNvPr id="12" name="Connettore 2 20"/>
            <p:cNvCxnSpPr>
              <a:stCxn id="11" idx="0"/>
            </p:cNvCxnSpPr>
            <p:nvPr/>
          </p:nvCxnSpPr>
          <p:spPr>
            <a:xfrm flipV="1">
              <a:off x="2431178" y="2498818"/>
              <a:ext cx="1397872" cy="32448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4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794" y="45443"/>
            <a:ext cx="9144000" cy="5801834"/>
            <a:chOff x="-794" y="45443"/>
            <a:chExt cx="9144000" cy="5801834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-794" y="45443"/>
              <a:ext cx="9144000" cy="503237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800" baseline="0" dirty="0" smtClean="0">
                  <a:solidFill>
                    <a:schemeClr val="tx1"/>
                  </a:solidFill>
                </a:rPr>
                <a:t>Cooling plant - line paths inside PANDA Hall </a:t>
              </a:r>
              <a:endParaRPr lang="en-US" altLang="it-IT" sz="2800" baseline="0" dirty="0">
                <a:solidFill>
                  <a:schemeClr val="tx1"/>
                </a:solidFill>
              </a:endParaRPr>
            </a:p>
          </p:txBody>
        </p:sp>
        <p:pic>
          <p:nvPicPr>
            <p:cNvPr id="16" name="Segnaposto contenuto 12"/>
            <p:cNvPicPr>
              <a:picLocks noChangeAspect="1"/>
            </p:cNvPicPr>
            <p:nvPr/>
          </p:nvPicPr>
          <p:blipFill rotWithShape="1">
            <a:blip r:embed="rId3"/>
            <a:srcRect l="3043" t="27220" r="31014" b="7173"/>
            <a:stretch/>
          </p:blipFill>
          <p:spPr>
            <a:xfrm>
              <a:off x="556115" y="1398598"/>
              <a:ext cx="8261833" cy="4448679"/>
            </a:xfrm>
            <a:prstGeom prst="rect">
              <a:avLst/>
            </a:prstGeom>
          </p:spPr>
        </p:pic>
        <p:sp>
          <p:nvSpPr>
            <p:cNvPr id="17" name="CasellaDiTesto 18"/>
            <p:cNvSpPr txBox="1"/>
            <p:nvPr/>
          </p:nvSpPr>
          <p:spPr>
            <a:xfrm>
              <a:off x="5442556" y="1424818"/>
              <a:ext cx="1750229" cy="3000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350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RETURN LINES</a:t>
              </a:r>
              <a:endParaRPr lang="en-US" sz="1350" dirty="0">
                <a:solidFill>
                  <a:srgbClr val="FF000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8" name="Connettore 2 19"/>
            <p:cNvCxnSpPr/>
            <p:nvPr/>
          </p:nvCxnSpPr>
          <p:spPr>
            <a:xfrm flipH="1">
              <a:off x="5225689" y="1724900"/>
              <a:ext cx="471122" cy="53799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5"/>
            <p:cNvSpPr txBox="1"/>
            <p:nvPr/>
          </p:nvSpPr>
          <p:spPr>
            <a:xfrm>
              <a:off x="1839391" y="1755659"/>
              <a:ext cx="145508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350" dirty="0">
                  <a:solidFill>
                    <a:srgbClr val="0000FF"/>
                  </a:solidFill>
                  <a:latin typeface="Bookman Old Style" panose="02050604050505020204" pitchFamily="18" charset="0"/>
                </a:rPr>
                <a:t>INLET LINES</a:t>
              </a:r>
              <a:endParaRPr lang="en-US" sz="1350" dirty="0">
                <a:solidFill>
                  <a:srgbClr val="0000FF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20" name="Connettore 2 17"/>
            <p:cNvCxnSpPr/>
            <p:nvPr/>
          </p:nvCxnSpPr>
          <p:spPr>
            <a:xfrm>
              <a:off x="2885921" y="2044015"/>
              <a:ext cx="634519" cy="84769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25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358" y="1484784"/>
            <a:ext cx="9144000" cy="488950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MVD services in front of the magnet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1626" y="66675"/>
            <a:ext cx="9144000" cy="6510390"/>
            <a:chOff x="-31626" y="66675"/>
            <a:chExt cx="9144000" cy="6510390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-31626" y="66675"/>
              <a:ext cx="9144000" cy="50323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800" baseline="0" dirty="0" smtClean="0">
                  <a:solidFill>
                    <a:schemeClr val="tx1"/>
                  </a:solidFill>
                </a:rPr>
                <a:t>Racks - request</a:t>
              </a:r>
              <a:endParaRPr lang="en-US" altLang="it-IT" sz="2800" baseline="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275856" y="1311888"/>
              <a:ext cx="5162012" cy="5265177"/>
              <a:chOff x="3931709" y="922437"/>
              <a:chExt cx="5162012" cy="526517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1709" y="922437"/>
                <a:ext cx="5162012" cy="5265177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 rot="20933554">
                <a:off x="5463347" y="1679843"/>
                <a:ext cx="4972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 smtClean="0">
                    <a:solidFill>
                      <a:srgbClr val="FF0000"/>
                    </a:solidFill>
                  </a:rPr>
                  <a:t>MVD</a:t>
                </a:r>
                <a:endParaRPr lang="it-IT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20933554">
                <a:off x="5917982" y="1616474"/>
                <a:ext cx="4972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 smtClean="0">
                    <a:solidFill>
                      <a:srgbClr val="FF0000"/>
                    </a:solidFill>
                  </a:rPr>
                  <a:t>MVD</a:t>
                </a:r>
                <a:endParaRPr lang="it-IT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" name="Straight Arrow Connector 8"/>
              <p:cNvCxnSpPr>
                <a:stCxn id="7" idx="2"/>
              </p:cNvCxnSpPr>
              <p:nvPr/>
            </p:nvCxnSpPr>
            <p:spPr>
              <a:xfrm>
                <a:off x="5738655" y="1954248"/>
                <a:ext cx="0" cy="197880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6044379" y="1901676"/>
                <a:ext cx="0" cy="174334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/>
            <p:cNvSpPr/>
            <p:nvPr/>
          </p:nvSpPr>
          <p:spPr>
            <a:xfrm>
              <a:off x="82005" y="1024427"/>
              <a:ext cx="4273971" cy="13849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altLang="it-IT" sz="2000" dirty="0"/>
                <a:t>U</a:t>
              </a:r>
              <a:r>
                <a:rPr lang="en-US" altLang="it-IT" sz="2000" dirty="0" smtClean="0"/>
                <a:t>se the racks starting from the top (222 U – 50% left and 50% right). </a:t>
              </a:r>
            </a:p>
            <a:p>
              <a:pPr algn="just">
                <a:spcBef>
                  <a:spcPct val="20000"/>
                </a:spcBef>
              </a:pPr>
              <a:r>
                <a:rPr lang="en-US" altLang="it-IT" sz="2000" dirty="0" smtClean="0"/>
                <a:t>The reduction to 188 U is still under investigation.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17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260" y="1556792"/>
            <a:ext cx="9144000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of the MVD activities in Torino 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327785" y="2669382"/>
            <a:ext cx="6479909" cy="2759631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it-IT" sz="2000" baseline="0" dirty="0" smtClean="0">
                <a:solidFill>
                  <a:schemeClr val="tx1"/>
                </a:solidFill>
              </a:rPr>
              <a:t>I ) Presentation at the </a:t>
            </a:r>
            <a:r>
              <a:rPr lang="en-US" altLang="it-IT" sz="2000" baseline="0" dirty="0" err="1" smtClean="0">
                <a:solidFill>
                  <a:schemeClr val="tx1"/>
                </a:solidFill>
              </a:rPr>
              <a:t>mec</a:t>
            </a:r>
            <a:r>
              <a:rPr lang="en-US" altLang="it-IT" sz="2000" baseline="0" dirty="0" smtClean="0">
                <a:solidFill>
                  <a:schemeClr val="tx1"/>
                </a:solidFill>
              </a:rPr>
              <a:t>. session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altLang="it-IT" sz="2000" baseline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altLang="it-IT" sz="2000" baseline="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it-IT" sz="2000" baseline="0" dirty="0" smtClean="0">
                <a:solidFill>
                  <a:schemeClr val="tx1"/>
                </a:solidFill>
              </a:rPr>
              <a:t>II) Results from beam tests of pixel prototypes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altLang="it-IT" sz="2400" baseline="0" dirty="0">
              <a:solidFill>
                <a:schemeClr val="tx1"/>
              </a:solidFill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359194" y="6021288"/>
            <a:ext cx="5237142" cy="53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it-IT" sz="1800" baseline="0" dirty="0" smtClean="0">
                <a:solidFill>
                  <a:srgbClr val="0000FF"/>
                </a:solidFill>
              </a:rPr>
              <a:t>Daniela </a:t>
            </a:r>
            <a:r>
              <a:rPr lang="en-US" altLang="it-IT" sz="1800" baseline="0" dirty="0" err="1" smtClean="0">
                <a:solidFill>
                  <a:srgbClr val="0000FF"/>
                </a:solidFill>
              </a:rPr>
              <a:t>Calvo</a:t>
            </a:r>
            <a:endParaRPr lang="en-US" altLang="it-IT" sz="1800" baseline="0" dirty="0">
              <a:solidFill>
                <a:srgbClr val="0000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13" y="-570706"/>
            <a:ext cx="2222501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232"/>
            <a:ext cx="51117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9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1626" y="66675"/>
            <a:ext cx="9144000" cy="6120939"/>
            <a:chOff x="-31626" y="66675"/>
            <a:chExt cx="9144000" cy="6120939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-31626" y="66675"/>
              <a:ext cx="9144000" cy="50323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800" baseline="0" dirty="0" smtClean="0">
                  <a:solidFill>
                    <a:schemeClr val="tx1"/>
                  </a:solidFill>
                </a:rPr>
                <a:t>Patch panels for cables - request</a:t>
              </a:r>
              <a:endParaRPr lang="en-US" altLang="it-IT" sz="2800" baseline="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931709" y="569913"/>
              <a:ext cx="5162012" cy="5617701"/>
              <a:chOff x="3931709" y="569913"/>
              <a:chExt cx="5162012" cy="561770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1709" y="922437"/>
                <a:ext cx="5162012" cy="5265177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7224067" y="908720"/>
                <a:ext cx="1296702" cy="5232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/>
                  <a:t>Patch panels</a:t>
                </a:r>
              </a:p>
              <a:p>
                <a:r>
                  <a:rPr lang="it-IT" sz="1400" dirty="0"/>
                  <a:t>f</a:t>
                </a:r>
                <a:r>
                  <a:rPr lang="it-IT" sz="1400" dirty="0" smtClean="0"/>
                  <a:t>or MVD cables</a:t>
                </a:r>
                <a:endParaRPr lang="it-IT" sz="1400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4701537" y="1368231"/>
                <a:ext cx="2154833" cy="1662690"/>
                <a:chOff x="4701537" y="1368231"/>
                <a:chExt cx="2154833" cy="1662690"/>
              </a:xfrm>
            </p:grpSpPr>
            <p:sp>
              <p:nvSpPr>
                <p:cNvPr id="17" name="Arc 16"/>
                <p:cNvSpPr/>
                <p:nvPr/>
              </p:nvSpPr>
              <p:spPr>
                <a:xfrm rot="6683131">
                  <a:off x="4947609" y="1122159"/>
                  <a:ext cx="1662690" cy="215483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18" name="Straight Arrow Connector 17"/>
                <p:cNvCxnSpPr/>
                <p:nvPr/>
              </p:nvCxnSpPr>
              <p:spPr>
                <a:xfrm flipH="1" flipV="1">
                  <a:off x="5328428" y="2935299"/>
                  <a:ext cx="288032" cy="7200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4701537" y="569913"/>
                <a:ext cx="2154833" cy="1662690"/>
                <a:chOff x="4701537" y="1368231"/>
                <a:chExt cx="2154833" cy="1662690"/>
              </a:xfrm>
            </p:grpSpPr>
            <p:sp>
              <p:nvSpPr>
                <p:cNvPr id="15" name="Arc 14"/>
                <p:cNvSpPr/>
                <p:nvPr/>
              </p:nvSpPr>
              <p:spPr>
                <a:xfrm rot="6683131">
                  <a:off x="4947609" y="1122159"/>
                  <a:ext cx="1662690" cy="215483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16" name="Straight Arrow Connector 15"/>
                <p:cNvCxnSpPr/>
                <p:nvPr/>
              </p:nvCxnSpPr>
              <p:spPr>
                <a:xfrm flipH="1" flipV="1">
                  <a:off x="5328428" y="2935299"/>
                  <a:ext cx="288032" cy="7200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4624976" y="1857286"/>
                <a:ext cx="2154833" cy="1662690"/>
                <a:chOff x="4701537" y="1368231"/>
                <a:chExt cx="2154833" cy="1662690"/>
              </a:xfrm>
            </p:grpSpPr>
            <p:sp>
              <p:nvSpPr>
                <p:cNvPr id="13" name="Arc 12"/>
                <p:cNvSpPr/>
                <p:nvPr/>
              </p:nvSpPr>
              <p:spPr>
                <a:xfrm rot="6683131">
                  <a:off x="4947609" y="1122159"/>
                  <a:ext cx="1662690" cy="215483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>
                <a:xfrm flipH="1" flipV="1">
                  <a:off x="5328428" y="2935299"/>
                  <a:ext cx="288032" cy="7200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Oval 10"/>
              <p:cNvSpPr/>
              <p:nvPr/>
            </p:nvSpPr>
            <p:spPr>
              <a:xfrm>
                <a:off x="6433759" y="2709130"/>
                <a:ext cx="651573" cy="52434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6876256" y="1431940"/>
                <a:ext cx="347811" cy="127719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/>
            <p:cNvSpPr/>
            <p:nvPr/>
          </p:nvSpPr>
          <p:spPr>
            <a:xfrm>
              <a:off x="179512" y="1904380"/>
              <a:ext cx="4412387" cy="29854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altLang="it-IT" sz="2000" dirty="0"/>
                <a:t>Patch panels for MVD cables positioned close the BEMC support (left and right) with duct to route cables from racks.</a:t>
              </a:r>
            </a:p>
            <a:p>
              <a:pPr algn="just">
                <a:spcBef>
                  <a:spcPct val="20000"/>
                </a:spcBef>
              </a:pPr>
              <a:r>
                <a:rPr lang="en-US" altLang="it-IT" sz="2000" dirty="0"/>
                <a:t>A specific system  could move and rotate the duct for positioning the patch panels at the external side of the racks, during the installation of detectors</a:t>
              </a:r>
              <a:r>
                <a:rPr lang="en-US" altLang="it-IT" sz="2000" dirty="0" smtClean="0"/>
                <a:t>.</a:t>
              </a:r>
            </a:p>
            <a:p>
              <a:pPr algn="just">
                <a:spcBef>
                  <a:spcPct val="20000"/>
                </a:spcBef>
              </a:pPr>
              <a:r>
                <a:rPr lang="en-US" altLang="it-IT" sz="2000" dirty="0" smtClean="0"/>
                <a:t>The system could be positioned on the top of the racks</a:t>
              </a:r>
              <a:endParaRPr lang="en-US" altLang="it-I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34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1626" y="66675"/>
            <a:ext cx="9144000" cy="6605428"/>
            <a:chOff x="-31626" y="66675"/>
            <a:chExt cx="9144000" cy="6605428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-31626" y="66675"/>
              <a:ext cx="9144000" cy="50323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800" baseline="0" dirty="0" smtClean="0">
                  <a:solidFill>
                    <a:schemeClr val="tx1"/>
                  </a:solidFill>
                </a:rPr>
                <a:t>Routing of the cooling pipes and patch panel - request</a:t>
              </a:r>
              <a:endParaRPr lang="en-US" altLang="it-IT" sz="2800" baseline="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732387" y="644753"/>
              <a:ext cx="4257881" cy="4342977"/>
              <a:chOff x="4732387" y="644753"/>
              <a:chExt cx="4257881" cy="434297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2387" y="644753"/>
                <a:ext cx="4257881" cy="4342977"/>
              </a:xfrm>
              <a:prstGeom prst="rect">
                <a:avLst/>
              </a:prstGeom>
            </p:spPr>
          </p:pic>
          <p:sp>
            <p:nvSpPr>
              <p:cNvPr id="32" name="Oval 31"/>
              <p:cNvSpPr/>
              <p:nvPr/>
            </p:nvSpPr>
            <p:spPr>
              <a:xfrm>
                <a:off x="6503858" y="2675067"/>
                <a:ext cx="1944216" cy="1978069"/>
              </a:xfrm>
              <a:prstGeom prst="ellipse">
                <a:avLst/>
              </a:prstGeom>
              <a:noFill/>
              <a:ln w="38100">
                <a:solidFill>
                  <a:srgbClr val="CC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3702" y="652754"/>
              <a:ext cx="5658130" cy="20867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altLang="it-IT" dirty="0"/>
                <a:t>The duct for the cooling pipes to the patch panels needs to be positioned under the platform floor</a:t>
              </a:r>
            </a:p>
            <a:p>
              <a:pPr algn="just">
                <a:spcBef>
                  <a:spcPct val="20000"/>
                </a:spcBef>
              </a:pPr>
              <a:r>
                <a:rPr lang="en-US" altLang="it-IT" dirty="0"/>
                <a:t>It should be a solution to foresee also the patch panel (for the cooling part) under the platform during the detectors installation. A system could move and rotate the patch panel to the final position, near the BEMC support. But it is necessary to go trough the platform floor. </a:t>
              </a:r>
              <a:endParaRPr lang="en-US" altLang="it-IT" dirty="0" smtClean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3702" y="2792335"/>
              <a:ext cx="4704322" cy="3879768"/>
              <a:chOff x="83702" y="2792335"/>
              <a:chExt cx="4704322" cy="387976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83702" y="2792335"/>
                <a:ext cx="3069994" cy="2379823"/>
                <a:chOff x="133854" y="3857489"/>
                <a:chExt cx="3069994" cy="2379823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133854" y="4901579"/>
                  <a:ext cx="117666" cy="133573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33854" y="4769693"/>
                  <a:ext cx="2494542" cy="1318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149899" y="3857489"/>
                  <a:ext cx="138277" cy="587775"/>
                </a:xfrm>
                <a:prstGeom prst="rect">
                  <a:avLst/>
                </a:prstGeom>
                <a:solidFill>
                  <a:srgbClr val="9900FF"/>
                </a:solidFill>
                <a:ln>
                  <a:solidFill>
                    <a:srgbClr val="99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282690" y="3857489"/>
                  <a:ext cx="345706" cy="15187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 rot="5400000">
                  <a:off x="2121158" y="4394341"/>
                  <a:ext cx="908158" cy="10631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51520" y="4918872"/>
                  <a:ext cx="2952328" cy="45719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1614276" y="5336370"/>
                <a:ext cx="117666" cy="133573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1479532">
                <a:off x="1527652" y="5850736"/>
                <a:ext cx="2494542" cy="131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1624760">
                <a:off x="3761280" y="5350754"/>
                <a:ext cx="169908" cy="587775"/>
              </a:xfrm>
              <a:prstGeom prst="rect">
                <a:avLst/>
              </a:prstGeom>
              <a:solidFill>
                <a:srgbClr val="9900FF"/>
              </a:solidFill>
              <a:ln>
                <a:solidFill>
                  <a:srgbClr val="99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1420229">
                <a:off x="3968112" y="5519329"/>
                <a:ext cx="345706" cy="15187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7035138">
                <a:off x="3611105" y="5960602"/>
                <a:ext cx="908158" cy="10631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731942" y="5282506"/>
                <a:ext cx="1831946" cy="4571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27984" y="5275718"/>
                <a:ext cx="360040" cy="4571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Arc 14"/>
              <p:cNvSpPr/>
              <p:nvPr/>
            </p:nvSpPr>
            <p:spPr>
              <a:xfrm rot="3126208">
                <a:off x="2629775" y="4167671"/>
                <a:ext cx="1746487" cy="1441114"/>
              </a:xfrm>
              <a:prstGeom prst="arc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3940373" y="4259109"/>
                <a:ext cx="142169" cy="2160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297120" y="3892778"/>
                <a:ext cx="996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platform</a:t>
                </a:r>
                <a:endParaRPr lang="it-IT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481823" y="5295539"/>
                <a:ext cx="996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platform</a:t>
                </a:r>
                <a:endParaRPr lang="it-IT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93089" y="4528419"/>
                <a:ext cx="161877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Vertical section</a:t>
                </a:r>
                <a:endParaRPr lang="it-IT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7712950">
                <a:off x="3445296" y="5076098"/>
                <a:ext cx="485298" cy="4571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4128878">
                <a:off x="4349260" y="5206389"/>
                <a:ext cx="180020" cy="4571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50779" y="2806083"/>
                <a:ext cx="1276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Patch panel</a:t>
                </a:r>
                <a:endParaRPr lang="it-IT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15668" y="3086222"/>
                <a:ext cx="2031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Duct - cooling pipes</a:t>
                </a:r>
                <a:endParaRPr lang="it-IT" dirty="0"/>
              </a:p>
            </p:txBody>
          </p:sp>
          <p:sp>
            <p:nvSpPr>
              <p:cNvPr id="24" name="Down Arrow 23"/>
              <p:cNvSpPr/>
              <p:nvPr/>
            </p:nvSpPr>
            <p:spPr>
              <a:xfrm>
                <a:off x="2647915" y="4259109"/>
                <a:ext cx="332313" cy="728621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22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260" y="404232"/>
            <a:ext cx="9144000" cy="6337136"/>
            <a:chOff x="-4260" y="404232"/>
            <a:chExt cx="9144000" cy="6337136"/>
          </a:xfrm>
        </p:grpSpPr>
        <p:sp>
          <p:nvSpPr>
            <p:cNvPr id="5" name="TextBox 4"/>
            <p:cNvSpPr txBox="1"/>
            <p:nvPr/>
          </p:nvSpPr>
          <p:spPr>
            <a:xfrm>
              <a:off x="-4260" y="1556792"/>
              <a:ext cx="9144000" cy="1077218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Results from beam tests </a:t>
              </a:r>
            </a:p>
            <a:p>
              <a:pPr algn="ctr"/>
              <a:r>
                <a:rPr lang="it-IT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it-IT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 pixel prototypes</a:t>
              </a:r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6547554" y="5877272"/>
              <a:ext cx="2520280" cy="86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it-IT" sz="1800" baseline="0" dirty="0" smtClean="0">
                  <a:solidFill>
                    <a:srgbClr val="0000FF"/>
                  </a:solidFill>
                </a:rPr>
                <a:t>Daniela </a:t>
              </a:r>
              <a:r>
                <a:rPr lang="en-US" altLang="it-IT" sz="1800" baseline="0" dirty="0" err="1" smtClean="0">
                  <a:solidFill>
                    <a:srgbClr val="0000FF"/>
                  </a:solidFill>
                </a:rPr>
                <a:t>Calvo</a:t>
              </a:r>
              <a:endParaRPr lang="en-US" altLang="it-IT" sz="1800" baseline="0" dirty="0" smtClean="0">
                <a:solidFill>
                  <a:srgbClr val="0000FF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it-IT" sz="1800" baseline="0" dirty="0" smtClean="0">
                  <a:solidFill>
                    <a:srgbClr val="0000FF"/>
                  </a:solidFill>
                </a:rPr>
                <a:t>Torino MVD group</a:t>
              </a:r>
              <a:endParaRPr lang="en-US" altLang="it-IT" sz="1800" baseline="0" dirty="0">
                <a:solidFill>
                  <a:srgbClr val="0000FF"/>
                </a:solidFill>
              </a:endParaRP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04232"/>
              <a:ext cx="5111750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1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98" y="66675"/>
            <a:ext cx="9144000" cy="503238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Test at LNL - July 2015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1256" y="620688"/>
            <a:ext cx="8136904" cy="225292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it-IT" dirty="0" smtClean="0"/>
              <a:t>To complete the study of  SEU of the pixel configuration registers of ToPix4</a:t>
            </a:r>
          </a:p>
          <a:p>
            <a:pPr algn="just">
              <a:spcBef>
                <a:spcPct val="20000"/>
              </a:spcBef>
            </a:pPr>
            <a:r>
              <a:rPr lang="en-US" altLang="it-IT" dirty="0" smtClean="0"/>
              <a:t>(to study the best trade off of the area vs protection level)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it-IT" dirty="0" smtClean="0"/>
              <a:t>half of the matrix implements D-type Flip-Flops circuits with the Triple Modular </a:t>
            </a:r>
            <a:r>
              <a:rPr lang="en-US" altLang="it-IT" dirty="0"/>
              <a:t>R</a:t>
            </a:r>
            <a:r>
              <a:rPr lang="en-US" altLang="it-IT" dirty="0" smtClean="0"/>
              <a:t>edundancy (TMR) error detection and correction circuitry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it-IT" dirty="0"/>
              <a:t>t</a:t>
            </a:r>
            <a:r>
              <a:rPr lang="en-US" altLang="it-IT" dirty="0" smtClean="0"/>
              <a:t>he second half of the matrix uses Hamming encoding that detects and corrects errors</a:t>
            </a:r>
          </a:p>
          <a:p>
            <a:pPr algn="just">
              <a:spcBef>
                <a:spcPct val="20000"/>
              </a:spcBef>
            </a:pPr>
            <a:r>
              <a:rPr lang="en-US" altLang="it-IT" dirty="0" smtClean="0"/>
              <a:t>(ToPix3 used TMR with latches)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11" y="3033747"/>
            <a:ext cx="3600400" cy="365224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61256" y="3035285"/>
            <a:ext cx="4068452" cy="3811280"/>
            <a:chOff x="561256" y="3035285"/>
            <a:chExt cx="4068452" cy="3811280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90745822"/>
                </p:ext>
              </p:extLst>
            </p:nvPr>
          </p:nvGraphicFramePr>
          <p:xfrm>
            <a:off x="561256" y="3150121"/>
            <a:ext cx="4068452" cy="36964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Oval 4"/>
            <p:cNvSpPr/>
            <p:nvPr/>
          </p:nvSpPr>
          <p:spPr>
            <a:xfrm>
              <a:off x="1619672" y="3645024"/>
              <a:ext cx="648072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7"/>
            <p:cNvSpPr/>
            <p:nvPr/>
          </p:nvSpPr>
          <p:spPr>
            <a:xfrm rot="2700000">
              <a:off x="2994674" y="3153170"/>
              <a:ext cx="72008" cy="72008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05219" y="3337092"/>
              <a:ext cx="50918" cy="7200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30679" y="3035285"/>
              <a:ext cx="8659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July 2014</a:t>
              </a:r>
              <a:endParaRPr lang="it-IT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30679" y="3198062"/>
              <a:ext cx="8659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July 2015</a:t>
              </a:r>
              <a:endParaRPr lang="it-IT" sz="1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21377" y="6474895"/>
            <a:ext cx="35293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&lt;  1.3 x10</a:t>
            </a:r>
            <a:r>
              <a:rPr lang="it-IT" baseline="30000" dirty="0" smtClean="0"/>
              <a:t>-6</a:t>
            </a:r>
            <a:r>
              <a:rPr lang="it-IT" dirty="0" smtClean="0"/>
              <a:t> upsets/hour in the MVD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371019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?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98" y="66675"/>
            <a:ext cx="9144000" cy="503238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Test in </a:t>
            </a:r>
            <a:r>
              <a:rPr lang="en-US" altLang="it-IT" sz="2800" baseline="0" dirty="0" err="1" smtClean="0">
                <a:solidFill>
                  <a:schemeClr val="tx1"/>
                </a:solidFill>
              </a:rPr>
              <a:t>Julich</a:t>
            </a:r>
            <a:r>
              <a:rPr lang="en-US" altLang="it-IT" sz="2800" baseline="0" dirty="0" smtClean="0">
                <a:solidFill>
                  <a:schemeClr val="tx1"/>
                </a:solidFill>
              </a:rPr>
              <a:t> - May 2015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1640" y="1340768"/>
            <a:ext cx="6120679" cy="1975926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it-IT" dirty="0" smtClean="0"/>
              <a:t>Pixel tracking station equipped with assemblies based on ToPix4, to perform:</a:t>
            </a:r>
          </a:p>
          <a:p>
            <a:pPr algn="just">
              <a:spcBef>
                <a:spcPct val="20000"/>
              </a:spcBef>
            </a:pPr>
            <a:endParaRPr lang="en-US" altLang="it-IT" dirty="0" smtClean="0"/>
          </a:p>
          <a:p>
            <a:pPr marL="342900" indent="-342900" algn="just">
              <a:spcBef>
                <a:spcPct val="20000"/>
              </a:spcBef>
              <a:buFont typeface="+mj-lt"/>
              <a:buAutoNum type="arabicPeriod"/>
            </a:pPr>
            <a:r>
              <a:rPr lang="en-US" altLang="it-IT" dirty="0" err="1" smtClean="0"/>
              <a:t>ToT</a:t>
            </a:r>
            <a:r>
              <a:rPr lang="en-US" altLang="it-IT" dirty="0" smtClean="0"/>
              <a:t> measurements as a function of  the feedback current</a:t>
            </a:r>
          </a:p>
          <a:p>
            <a:pPr marL="342900" indent="-342900" algn="just">
              <a:spcBef>
                <a:spcPct val="20000"/>
              </a:spcBef>
              <a:buFont typeface="+mj-lt"/>
              <a:buAutoNum type="arabicPeriod"/>
            </a:pPr>
            <a:r>
              <a:rPr lang="en-US" altLang="it-IT" dirty="0" smtClean="0"/>
              <a:t>Double Data Rate test </a:t>
            </a:r>
          </a:p>
          <a:p>
            <a:pPr marL="342900" indent="-342900" algn="just">
              <a:spcBef>
                <a:spcPct val="20000"/>
              </a:spcBef>
              <a:buFont typeface="+mj-lt"/>
              <a:buAutoNum type="arabicPeriod"/>
            </a:pPr>
            <a:r>
              <a:rPr lang="en-US" altLang="it-IT" dirty="0" smtClean="0"/>
              <a:t>Efficiency evaluation</a:t>
            </a:r>
          </a:p>
        </p:txBody>
      </p:sp>
    </p:spTree>
    <p:extLst>
      <p:ext uri="{BB962C8B-B14F-4D97-AF65-F5344CB8AC3E}">
        <p14:creationId xmlns:p14="http://schemas.microsoft.com/office/powerpoint/2010/main" val="36853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98" y="66675"/>
            <a:ext cx="9144000" cy="503238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Test in </a:t>
            </a:r>
            <a:r>
              <a:rPr lang="en-US" altLang="it-IT" sz="2800" baseline="0" dirty="0" err="1" smtClean="0">
                <a:solidFill>
                  <a:schemeClr val="tx1"/>
                </a:solidFill>
              </a:rPr>
              <a:t>Julich</a:t>
            </a:r>
            <a:r>
              <a:rPr lang="en-US" altLang="it-IT" sz="2800" baseline="0" dirty="0" smtClean="0">
                <a:solidFill>
                  <a:schemeClr val="tx1"/>
                </a:solidFill>
              </a:rPr>
              <a:t> - 1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2276872"/>
            <a:ext cx="4864559" cy="3650563"/>
            <a:chOff x="971600" y="2204864"/>
            <a:chExt cx="4864559" cy="3650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2204864"/>
              <a:ext cx="4745732" cy="365056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683215" y="2555379"/>
              <a:ext cx="1152944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5,00 nA/pixel</a:t>
              </a:r>
            </a:p>
            <a:p>
              <a:r>
                <a:rPr lang="it-IT" sz="1400" dirty="0" smtClean="0"/>
                <a:t>7,5</a:t>
              </a:r>
            </a:p>
            <a:p>
              <a:r>
                <a:rPr lang="it-IT" sz="1400" dirty="0" smtClean="0"/>
                <a:t>9,65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82975"/>
            <a:ext cx="3824848" cy="37095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70632" y="5758157"/>
            <a:ext cx="31429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dirty="0" smtClean="0"/>
              <a:t>Measured voltage [V] @ test point, </a:t>
            </a:r>
          </a:p>
          <a:p>
            <a:r>
              <a:rPr lang="it-IT" sz="1600" dirty="0" smtClean="0"/>
              <a:t>to regulate feedback current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7433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98" y="66675"/>
            <a:ext cx="9144000" cy="503238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Test in </a:t>
            </a:r>
            <a:r>
              <a:rPr lang="en-US" altLang="it-IT" sz="2800" baseline="0" dirty="0" err="1" smtClean="0">
                <a:solidFill>
                  <a:schemeClr val="tx1"/>
                </a:solidFill>
              </a:rPr>
              <a:t>Julich</a:t>
            </a:r>
            <a:r>
              <a:rPr lang="en-US" altLang="it-IT" sz="2800" baseline="0" dirty="0" smtClean="0">
                <a:solidFill>
                  <a:schemeClr val="tx1"/>
                </a:solidFill>
              </a:rPr>
              <a:t> - 2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22749"/>
            <a:ext cx="4688944" cy="454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98" y="66675"/>
            <a:ext cx="9144000" cy="503238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Test in </a:t>
            </a:r>
            <a:r>
              <a:rPr lang="en-US" altLang="it-IT" sz="2800" baseline="0" dirty="0" err="1" smtClean="0">
                <a:solidFill>
                  <a:schemeClr val="tx1"/>
                </a:solidFill>
              </a:rPr>
              <a:t>Julich</a:t>
            </a:r>
            <a:r>
              <a:rPr lang="en-US" altLang="it-IT" sz="2800" baseline="0" dirty="0" smtClean="0">
                <a:solidFill>
                  <a:schemeClr val="tx1"/>
                </a:solidFill>
              </a:rPr>
              <a:t> - 3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9633" y="836712"/>
            <a:ext cx="252027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it-IT" dirty="0" smtClean="0"/>
              <a:t>Efficiency vs Freeze Stop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3" y="1556792"/>
            <a:ext cx="3832587" cy="37170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64089" y="836712"/>
            <a:ext cx="244827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it-IT" dirty="0" smtClean="0"/>
              <a:t>Efficiency vs threshold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17" y="1556792"/>
            <a:ext cx="3832587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98" y="66675"/>
            <a:ext cx="9144000" cy="503238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Test at CERN - July 2015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005" y="692696"/>
            <a:ext cx="8880786" cy="164352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+mj-lt"/>
              <a:buAutoNum type="arabicPeriod"/>
            </a:pPr>
            <a:r>
              <a:rPr lang="en-US" altLang="it-IT" dirty="0" smtClean="0"/>
              <a:t>To perform tests with different particles and momentum (</a:t>
            </a:r>
            <a:r>
              <a:rPr lang="en-US" altLang="it-IT" dirty="0" err="1" smtClean="0"/>
              <a:t>pions</a:t>
            </a:r>
            <a:r>
              <a:rPr lang="en-US" altLang="it-IT" dirty="0" smtClean="0"/>
              <a:t> and protons, positive and negative polarity, the momentum ranges between 20 GeV/c up to 150 GeV/c).</a:t>
            </a:r>
          </a:p>
          <a:p>
            <a:pPr marL="342900" indent="-342900" algn="just">
              <a:spcBef>
                <a:spcPct val="20000"/>
              </a:spcBef>
              <a:buFont typeface="+mj-lt"/>
              <a:buAutoNum type="arabicPeriod"/>
            </a:pPr>
            <a:r>
              <a:rPr lang="en-US" altLang="it-IT" dirty="0" smtClean="0"/>
              <a:t>To mask the furthest pixels in the long columns</a:t>
            </a:r>
          </a:p>
          <a:p>
            <a:pPr marL="342900" indent="-342900" algn="just">
              <a:spcBef>
                <a:spcPct val="20000"/>
              </a:spcBef>
              <a:buFont typeface="+mj-lt"/>
              <a:buAutoNum type="arabicPeriod"/>
            </a:pPr>
            <a:r>
              <a:rPr lang="en-US" altLang="it-IT" dirty="0" smtClean="0"/>
              <a:t>To check the chip  at different voltage  supply</a:t>
            </a:r>
          </a:p>
          <a:p>
            <a:pPr marL="342900" indent="-342900" algn="just">
              <a:spcBef>
                <a:spcPct val="20000"/>
              </a:spcBef>
              <a:buFont typeface="+mj-lt"/>
              <a:buAutoNum type="arabicPeriod"/>
            </a:pPr>
            <a:r>
              <a:rPr lang="en-US" altLang="it-IT" dirty="0" smtClean="0"/>
              <a:t>To run without the filter used in the </a:t>
            </a:r>
            <a:r>
              <a:rPr lang="en-US" altLang="it-IT" dirty="0" err="1" smtClean="0"/>
              <a:t>daq</a:t>
            </a:r>
            <a:r>
              <a:rPr lang="en-US" altLang="it-IT" dirty="0" smtClean="0"/>
              <a:t> to cut out the events without hits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23528" y="2924062"/>
            <a:ext cx="8440596" cy="3140968"/>
            <a:chOff x="323528" y="2924062"/>
            <a:chExt cx="8440596" cy="31409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167" y="2924062"/>
              <a:ext cx="4187957" cy="314096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23528" y="3284984"/>
              <a:ext cx="3316188" cy="26961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altLang="it-IT" dirty="0" smtClean="0"/>
                <a:t>4 pixel assemblies under test</a:t>
              </a:r>
            </a:p>
            <a:p>
              <a:pPr algn="just">
                <a:spcBef>
                  <a:spcPct val="20000"/>
                </a:spcBef>
              </a:pPr>
              <a:r>
                <a:rPr lang="en-US" altLang="it-IT" dirty="0" smtClean="0"/>
                <a:t>2 scintillator stations each composed by a cross of two small scintillators to count  the particle number in the  sensor area ( 6.4 mm2)</a:t>
              </a:r>
            </a:p>
            <a:p>
              <a:pPr algn="just">
                <a:spcBef>
                  <a:spcPct val="20000"/>
                </a:spcBef>
              </a:pPr>
              <a:r>
                <a:rPr lang="en-US" altLang="it-IT" dirty="0" smtClean="0"/>
                <a:t>1 cross between two scintillator to count the particle number/cm2</a:t>
              </a:r>
              <a:endParaRPr lang="en-US" altLang="it-IT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639716" y="3645024"/>
              <a:ext cx="2300436" cy="504056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639716" y="4077072"/>
              <a:ext cx="1868388" cy="324692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639716" y="4228590"/>
              <a:ext cx="3092524" cy="504712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639716" y="4494546"/>
              <a:ext cx="1150218" cy="59063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93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98" y="66675"/>
            <a:ext cx="9144000" cy="503238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Test at CERN - 1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005" y="620688"/>
            <a:ext cx="6813259" cy="7017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it-IT" dirty="0" smtClean="0"/>
              <a:t>Unfortunately,  tests with positive polarity were possible only</a:t>
            </a:r>
          </a:p>
          <a:p>
            <a:pPr algn="just">
              <a:spcBef>
                <a:spcPct val="20000"/>
              </a:spcBef>
            </a:pPr>
            <a:r>
              <a:rPr lang="en-US" altLang="it-IT" dirty="0" smtClean="0"/>
              <a:t>In addition, </a:t>
            </a:r>
            <a:r>
              <a:rPr lang="en-US" altLang="it-IT" dirty="0"/>
              <a:t> </a:t>
            </a:r>
            <a:r>
              <a:rPr lang="en-US" altLang="it-IT" dirty="0" smtClean="0"/>
              <a:t>higher momentum corresponds to higher beam intensity 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539" y="1767765"/>
            <a:ext cx="5503621" cy="5090235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2386" y="2190403"/>
            <a:ext cx="30850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Tests @ 4 different momentum</a:t>
            </a:r>
          </a:p>
          <a:p>
            <a:r>
              <a:rPr lang="it-IT" dirty="0" smtClean="0"/>
              <a:t>20 GeV/c</a:t>
            </a:r>
          </a:p>
          <a:p>
            <a:r>
              <a:rPr lang="it-IT" dirty="0" smtClean="0"/>
              <a:t>50 GeV/c</a:t>
            </a:r>
          </a:p>
          <a:p>
            <a:r>
              <a:rPr lang="it-IT" dirty="0" smtClean="0"/>
              <a:t>100 GeV/c</a:t>
            </a:r>
          </a:p>
          <a:p>
            <a:r>
              <a:rPr lang="it-IT" dirty="0" smtClean="0"/>
              <a:t>150 GeV/c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60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260" y="404232"/>
            <a:ext cx="9144000" cy="6337136"/>
            <a:chOff x="-4260" y="404232"/>
            <a:chExt cx="9144000" cy="6337136"/>
          </a:xfrm>
        </p:grpSpPr>
        <p:sp>
          <p:nvSpPr>
            <p:cNvPr id="5" name="TextBox 4"/>
            <p:cNvSpPr txBox="1"/>
            <p:nvPr/>
          </p:nvSpPr>
          <p:spPr>
            <a:xfrm>
              <a:off x="-4260" y="1556792"/>
              <a:ext cx="9144000" cy="584775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Update of MVD services  and requests</a:t>
              </a:r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327785" y="2669382"/>
              <a:ext cx="6479909" cy="2759631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it-IT" sz="2000" baseline="0" dirty="0" smtClean="0">
                  <a:solidFill>
                    <a:schemeClr val="tx1"/>
                  </a:solidFill>
                </a:rPr>
                <a:t>DCDC circuits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endParaRPr lang="en-US" altLang="it-IT" sz="2000" baseline="0" dirty="0" smtClean="0">
                <a:solidFill>
                  <a:schemeClr val="tx1"/>
                </a:solidFill>
              </a:endParaRP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it-IT" sz="2000" baseline="0" dirty="0" smtClean="0">
                  <a:solidFill>
                    <a:schemeClr val="tx1"/>
                  </a:solidFill>
                </a:rPr>
                <a:t>Optoelectronic (</a:t>
              </a:r>
              <a:r>
                <a:rPr lang="en-US" altLang="it-IT" sz="2000" baseline="0" dirty="0" err="1" smtClean="0">
                  <a:solidFill>
                    <a:schemeClr val="tx1"/>
                  </a:solidFill>
                </a:rPr>
                <a:t>GBTx</a:t>
              </a:r>
              <a:r>
                <a:rPr lang="en-US" altLang="it-IT" sz="2000" baseline="0" dirty="0" smtClean="0">
                  <a:solidFill>
                    <a:schemeClr val="tx1"/>
                  </a:solidFill>
                </a:rPr>
                <a:t> + VTRX) boards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endParaRPr lang="en-US" altLang="it-IT" sz="2000" baseline="0" dirty="0">
                <a:solidFill>
                  <a:schemeClr val="tx1"/>
                </a:solidFill>
              </a:endParaRP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it-IT" sz="2000" baseline="0" dirty="0" smtClean="0">
                  <a:solidFill>
                    <a:schemeClr val="tx1"/>
                  </a:solidFill>
                </a:rPr>
                <a:t>Cooling plant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endParaRPr lang="en-US" altLang="it-IT" sz="2000" baseline="0" dirty="0">
                <a:solidFill>
                  <a:schemeClr val="tx1"/>
                </a:solidFill>
              </a:endParaRP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it-IT" sz="2000" baseline="0" dirty="0" smtClean="0">
                  <a:solidFill>
                    <a:schemeClr val="tx1"/>
                  </a:solidFill>
                </a:rPr>
                <a:t>Services on platform in front of the magnet</a:t>
              </a:r>
            </a:p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it-IT" sz="2400" baseline="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6444208" y="5877272"/>
              <a:ext cx="1800200" cy="86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it-IT" sz="1800" baseline="0" dirty="0" smtClean="0">
                  <a:solidFill>
                    <a:srgbClr val="0000FF"/>
                  </a:solidFill>
                </a:rPr>
                <a:t>Daniela </a:t>
              </a:r>
              <a:r>
                <a:rPr lang="en-US" altLang="it-IT" sz="1800" baseline="0" dirty="0" err="1" smtClean="0">
                  <a:solidFill>
                    <a:srgbClr val="0000FF"/>
                  </a:solidFill>
                </a:rPr>
                <a:t>Calvo</a:t>
              </a:r>
              <a:endParaRPr lang="en-US" altLang="it-IT" sz="1800" baseline="0" dirty="0" smtClean="0">
                <a:solidFill>
                  <a:srgbClr val="0000FF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it-IT" sz="1800" baseline="0" dirty="0" smtClean="0">
                  <a:solidFill>
                    <a:srgbClr val="0000FF"/>
                  </a:solidFill>
                </a:rPr>
                <a:t>MVD group</a:t>
              </a:r>
              <a:endParaRPr lang="en-US" altLang="it-IT" sz="1800" baseline="0" dirty="0">
                <a:solidFill>
                  <a:srgbClr val="0000FF"/>
                </a:solidFill>
              </a:endParaRP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04232"/>
              <a:ext cx="5111750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47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98" y="66675"/>
            <a:ext cx="9144000" cy="503238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Test at CERN - 1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7812" y="1854701"/>
            <a:ext cx="3316188" cy="275152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it-IT" dirty="0" smtClean="0"/>
              <a:t>2.9 GeV/c protons at </a:t>
            </a:r>
            <a:r>
              <a:rPr lang="en-US" altLang="it-IT" dirty="0" err="1" smtClean="0"/>
              <a:t>Julich</a:t>
            </a:r>
            <a:endParaRPr lang="en-US" altLang="it-IT" dirty="0" smtClean="0"/>
          </a:p>
          <a:p>
            <a:pPr algn="just">
              <a:spcBef>
                <a:spcPct val="20000"/>
              </a:spcBef>
            </a:pPr>
            <a:r>
              <a:rPr lang="en-US" altLang="it-IT" dirty="0" smtClean="0"/>
              <a:t>Different % of </a:t>
            </a:r>
            <a:r>
              <a:rPr lang="en-US" altLang="it-IT" dirty="0" err="1" smtClean="0"/>
              <a:t>pions</a:t>
            </a:r>
            <a:r>
              <a:rPr lang="en-US" altLang="it-IT" dirty="0" smtClean="0"/>
              <a:t> and protons at 20, 50 and 100 GeV/c, at CERN</a:t>
            </a:r>
          </a:p>
          <a:p>
            <a:pPr algn="just">
              <a:spcBef>
                <a:spcPct val="20000"/>
              </a:spcBef>
            </a:pPr>
            <a:endParaRPr lang="en-US" altLang="it-IT" dirty="0" smtClean="0"/>
          </a:p>
          <a:p>
            <a:pPr algn="just">
              <a:spcBef>
                <a:spcPct val="20000"/>
              </a:spcBef>
            </a:pPr>
            <a:r>
              <a:rPr lang="en-US" altLang="it-IT" dirty="0" err="1" smtClean="0"/>
              <a:t>ToT</a:t>
            </a:r>
            <a:r>
              <a:rPr lang="en-US" altLang="it-IT" dirty="0" smtClean="0"/>
              <a:t> and error values: most probable values and the </a:t>
            </a:r>
            <a:r>
              <a:rPr lang="en-US" altLang="it-IT" dirty="0" err="1" smtClean="0"/>
              <a:t>gaussian</a:t>
            </a:r>
            <a:r>
              <a:rPr lang="en-US" altLang="it-IT" dirty="0" smtClean="0"/>
              <a:t> sigma obtained using the convolution fit to the </a:t>
            </a:r>
            <a:r>
              <a:rPr lang="en-US" altLang="it-IT" dirty="0" err="1" smtClean="0"/>
              <a:t>ToT</a:t>
            </a:r>
            <a:r>
              <a:rPr lang="en-US" altLang="it-IT" dirty="0" smtClean="0"/>
              <a:t> distributions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7504" y="1124743"/>
            <a:ext cx="5544616" cy="5128391"/>
            <a:chOff x="755576" y="1700807"/>
            <a:chExt cx="5191785" cy="50352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700807"/>
              <a:ext cx="5191785" cy="5035249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1805354" y="3991708"/>
              <a:ext cx="509954" cy="82061"/>
            </a:xfrm>
            <a:prstGeom prst="line">
              <a:avLst/>
            </a:prstGeom>
            <a:ln>
              <a:solidFill>
                <a:srgbClr val="66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311442" y="4077072"/>
              <a:ext cx="532366" cy="177363"/>
            </a:xfrm>
            <a:prstGeom prst="line">
              <a:avLst/>
            </a:prstGeom>
            <a:ln>
              <a:solidFill>
                <a:srgbClr val="66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613906" y="2936704"/>
              <a:ext cx="140618" cy="0"/>
            </a:xfrm>
            <a:prstGeom prst="line">
              <a:avLst/>
            </a:prstGeom>
            <a:ln>
              <a:solidFill>
                <a:srgbClr val="66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724128" y="1127283"/>
            <a:ext cx="3077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Preliminary plot !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98" y="66675"/>
            <a:ext cx="9144000" cy="503238"/>
          </a:xfrm>
          <a:prstGeom prst="rect">
            <a:avLst/>
          </a:prstGeom>
          <a:solidFill>
            <a:srgbClr val="FF66CC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Test at </a:t>
            </a:r>
            <a:r>
              <a:rPr lang="en-US" altLang="it-IT" sz="2800" baseline="0" dirty="0" err="1" smtClean="0">
                <a:solidFill>
                  <a:schemeClr val="tx1"/>
                </a:solidFill>
              </a:rPr>
              <a:t>Cern</a:t>
            </a:r>
            <a:r>
              <a:rPr lang="en-US" altLang="it-IT" sz="2800" baseline="0" dirty="0" smtClean="0">
                <a:solidFill>
                  <a:schemeClr val="tx1"/>
                </a:solidFill>
              </a:rPr>
              <a:t> - </a:t>
            </a:r>
            <a:r>
              <a:rPr lang="en-US" altLang="it-IT" sz="2800" baseline="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9" y="690811"/>
            <a:ext cx="48387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8914" y="4677122"/>
            <a:ext cx="8712968" cy="197592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it-IT" dirty="0" smtClean="0"/>
              <a:t>The furthest pixels in the long columns were masked </a:t>
            </a:r>
          </a:p>
          <a:p>
            <a:pPr algn="just">
              <a:spcBef>
                <a:spcPct val="20000"/>
              </a:spcBef>
            </a:pPr>
            <a:r>
              <a:rPr lang="en-US" altLang="it-IT" dirty="0"/>
              <a:t>The evaluated  number of hits/cm2  is ~ 3 </a:t>
            </a:r>
            <a:r>
              <a:rPr lang="en-US" altLang="it-IT" dirty="0" err="1"/>
              <a:t>Mhits</a:t>
            </a:r>
            <a:r>
              <a:rPr lang="en-US" altLang="it-IT" dirty="0"/>
              <a:t>/cm2 </a:t>
            </a:r>
            <a:r>
              <a:rPr lang="en-US" altLang="it-IT" dirty="0" smtClean="0"/>
              <a:t>(also measured)</a:t>
            </a:r>
            <a:endParaRPr lang="en-US" altLang="it-IT" dirty="0"/>
          </a:p>
          <a:p>
            <a:pPr algn="just">
              <a:spcBef>
                <a:spcPct val="20000"/>
              </a:spcBef>
            </a:pPr>
            <a:r>
              <a:rPr lang="en-US" altLang="it-IT" dirty="0" smtClean="0"/>
              <a:t>The masked pixels show hits in the raw map of the assembly, anyway. </a:t>
            </a:r>
          </a:p>
          <a:p>
            <a:pPr algn="just">
              <a:spcBef>
                <a:spcPct val="20000"/>
              </a:spcBef>
            </a:pPr>
            <a:r>
              <a:rPr lang="en-US" altLang="it-IT" dirty="0" smtClean="0"/>
              <a:t> A possible explanation is that they are created in the end column circuits. </a:t>
            </a:r>
            <a:r>
              <a:rPr lang="en-US" altLang="it-IT" dirty="0"/>
              <a:t>T</a:t>
            </a:r>
            <a:r>
              <a:rPr lang="en-US" altLang="it-IT" dirty="0" smtClean="0"/>
              <a:t>o be investigated!</a:t>
            </a:r>
          </a:p>
          <a:p>
            <a:pPr algn="just">
              <a:spcBef>
                <a:spcPct val="20000"/>
              </a:spcBef>
            </a:pPr>
            <a:endParaRPr lang="en-US" altLang="it-IT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59" y="669851"/>
            <a:ext cx="44577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173270"/>
            <a:ext cx="4211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Momentum: 150 GeV/c, th: 1200 electrons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58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98" y="66675"/>
            <a:ext cx="9144000" cy="503238"/>
          </a:xfrm>
          <a:prstGeom prst="rect">
            <a:avLst/>
          </a:prstGeom>
          <a:solidFill>
            <a:srgbClr val="FF66CC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Test at </a:t>
            </a:r>
            <a:r>
              <a:rPr lang="en-US" altLang="it-IT" sz="2800" baseline="0" dirty="0" err="1" smtClean="0">
                <a:solidFill>
                  <a:schemeClr val="tx1"/>
                </a:solidFill>
              </a:rPr>
              <a:t>Cern</a:t>
            </a:r>
            <a:r>
              <a:rPr lang="en-US" altLang="it-IT" sz="2800" baseline="0" dirty="0" smtClean="0">
                <a:solidFill>
                  <a:schemeClr val="tx1"/>
                </a:solidFill>
              </a:rPr>
              <a:t> – 3 and 4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338" y="1196752"/>
            <a:ext cx="8712968" cy="103412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it-IT" dirty="0"/>
              <a:t>T</a:t>
            </a:r>
            <a:r>
              <a:rPr lang="en-US" altLang="it-IT" dirty="0" smtClean="0"/>
              <a:t>ests </a:t>
            </a:r>
            <a:r>
              <a:rPr lang="en-US" altLang="it-IT" dirty="0"/>
              <a:t>at different voltage  </a:t>
            </a:r>
            <a:r>
              <a:rPr lang="en-US" altLang="it-IT" dirty="0" smtClean="0"/>
              <a:t>supply need to evaluate the new working point of the chip.</a:t>
            </a:r>
          </a:p>
          <a:p>
            <a:pPr algn="just">
              <a:spcBef>
                <a:spcPct val="20000"/>
              </a:spcBef>
            </a:pPr>
            <a:r>
              <a:rPr lang="en-US" altLang="it-IT" dirty="0" smtClean="0"/>
              <a:t>We </a:t>
            </a:r>
            <a:r>
              <a:rPr lang="en-US" altLang="it-IT" dirty="0"/>
              <a:t>have achieved this conclusion during the data </a:t>
            </a:r>
            <a:r>
              <a:rPr lang="en-US" altLang="it-IT" dirty="0" smtClean="0"/>
              <a:t>acquisition!!!!</a:t>
            </a:r>
            <a:endParaRPr lang="en-US" altLang="it-IT" dirty="0"/>
          </a:p>
          <a:p>
            <a:pPr algn="just">
              <a:spcBef>
                <a:spcPct val="20000"/>
              </a:spcBef>
            </a:pPr>
            <a:r>
              <a:rPr lang="en-US" altLang="it-IT" dirty="0" smtClean="0"/>
              <a:t>Then the acquired data are meaningless.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338" y="2636912"/>
            <a:ext cx="871296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it-IT" dirty="0" smtClean="0"/>
              <a:t>The comparison of acquired data with and without filter at the level of data acquisition has to be still done</a:t>
            </a:r>
          </a:p>
        </p:txBody>
      </p:sp>
    </p:spTree>
    <p:extLst>
      <p:ext uri="{BB962C8B-B14F-4D97-AF65-F5344CB8AC3E}">
        <p14:creationId xmlns:p14="http://schemas.microsoft.com/office/powerpoint/2010/main" val="25618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358" y="1484784"/>
            <a:ext cx="9144000" cy="488950"/>
          </a:xfrm>
          <a:prstGeom prst="rect">
            <a:avLst/>
          </a:prstGeom>
          <a:solidFill>
            <a:srgbClr val="CC00FF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MVD services - DCDC circuits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963" y="54428"/>
            <a:ext cx="9144000" cy="6593313"/>
            <a:chOff x="-6963" y="54428"/>
            <a:chExt cx="9144000" cy="6593313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-6963" y="54428"/>
              <a:ext cx="9144000" cy="488950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800" baseline="0" dirty="0" smtClean="0">
                  <a:solidFill>
                    <a:schemeClr val="tx1"/>
                  </a:solidFill>
                </a:rPr>
                <a:t>MVD service - DCDC circuits</a:t>
              </a:r>
              <a:r>
                <a:rPr lang="en-US" altLang="it-IT" sz="2800" b="1" baseline="0" dirty="0" smtClean="0">
                  <a:solidFill>
                    <a:schemeClr val="tx1"/>
                  </a:solidFill>
                </a:rPr>
                <a:t> </a:t>
              </a:r>
              <a:endParaRPr lang="en-US" altLang="it-IT" sz="2800" b="1" baseline="0" dirty="0">
                <a:solidFill>
                  <a:schemeClr val="tx1"/>
                </a:solidFill>
              </a:endParaRPr>
            </a:p>
          </p:txBody>
        </p:sp>
        <p:pic>
          <p:nvPicPr>
            <p:cNvPr id="4" name="Immagin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92696"/>
              <a:ext cx="4238625" cy="23193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magine 6" descr="DCDCstaveDraw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7397" y="2492896"/>
              <a:ext cx="5038725" cy="35718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magine 5" descr="DCDCstaveDetail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13" y="4301416"/>
              <a:ext cx="3303588" cy="23463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579506" y="692695"/>
              <a:ext cx="3094509" cy="7017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it-IT" dirty="0" smtClean="0"/>
                <a:t>24 </a:t>
              </a:r>
              <a:r>
                <a:rPr lang="en-US" altLang="it-IT" dirty="0"/>
                <a:t>blocks arranged in 3 sectors </a:t>
              </a:r>
              <a:endParaRPr lang="en-US" altLang="it-IT" dirty="0" smtClean="0"/>
            </a:p>
            <a:p>
              <a:pPr>
                <a:spcBef>
                  <a:spcPct val="20000"/>
                </a:spcBef>
              </a:pPr>
              <a:r>
                <a:rPr lang="en-US" altLang="it-IT" dirty="0" smtClean="0"/>
                <a:t>(</a:t>
              </a:r>
              <a:r>
                <a:rPr lang="en-US" altLang="it-IT" dirty="0"/>
                <a:t>2112 </a:t>
              </a:r>
              <a:r>
                <a:rPr lang="en-US" altLang="it-IT" dirty="0" smtClean="0"/>
                <a:t>DCDC circuits</a:t>
              </a:r>
              <a:r>
                <a:rPr lang="en-US" altLang="it-IT" dirty="0"/>
                <a:t>)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82684" y="1628800"/>
              <a:ext cx="3232854" cy="7017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it-IT" dirty="0" smtClean="0"/>
                <a:t>4 PCBs (left and right difference)  </a:t>
              </a:r>
            </a:p>
            <a:p>
              <a:pPr>
                <a:spcBef>
                  <a:spcPct val="20000"/>
                </a:spcBef>
              </a:pPr>
              <a:r>
                <a:rPr lang="en-US" altLang="it-IT" dirty="0" smtClean="0"/>
                <a:t>housing 22 DCDC </a:t>
              </a:r>
              <a:r>
                <a:rPr lang="en-US" altLang="it-IT" dirty="0"/>
                <a:t>circuits </a:t>
              </a:r>
              <a:r>
                <a:rPr lang="en-US" altLang="it-IT" dirty="0" smtClean="0"/>
                <a:t>each</a:t>
              </a:r>
              <a:endParaRPr lang="en-US" alt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4570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6963" y="54428"/>
            <a:ext cx="9144000" cy="488950"/>
          </a:xfrm>
          <a:prstGeom prst="rect">
            <a:avLst/>
          </a:prstGeom>
          <a:solidFill>
            <a:srgbClr val="CC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MVD services – first prototype</a:t>
            </a:r>
            <a:endParaRPr lang="en-US" altLang="it-IT" sz="2800" b="1" baseline="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4106747"/>
            <a:ext cx="5061857" cy="13665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it-IT" dirty="0" smtClean="0"/>
              <a:t>88 DCDC </a:t>
            </a:r>
            <a:r>
              <a:rPr lang="en-US" altLang="it-IT" dirty="0"/>
              <a:t>circuits (22 DCDC circuits each </a:t>
            </a:r>
            <a:r>
              <a:rPr lang="en-US" altLang="it-IT" dirty="0" smtClean="0"/>
              <a:t>row)</a:t>
            </a:r>
          </a:p>
          <a:p>
            <a:pPr>
              <a:spcBef>
                <a:spcPct val="20000"/>
              </a:spcBef>
            </a:pPr>
            <a:r>
              <a:rPr lang="en-US" altLang="it-IT" dirty="0"/>
              <a:t>W</a:t>
            </a:r>
            <a:r>
              <a:rPr lang="en-US" altLang="it-IT" dirty="0" smtClean="0"/>
              <a:t>eight (without cables): ~ 1.3 Kg</a:t>
            </a:r>
          </a:p>
          <a:p>
            <a:pPr>
              <a:spcBef>
                <a:spcPct val="20000"/>
              </a:spcBef>
            </a:pPr>
            <a:r>
              <a:rPr lang="en-US" altLang="it-IT" dirty="0" smtClean="0"/>
              <a:t>Dimension (without cables): </a:t>
            </a:r>
          </a:p>
          <a:p>
            <a:pPr>
              <a:spcBef>
                <a:spcPct val="20000"/>
              </a:spcBef>
            </a:pPr>
            <a:r>
              <a:rPr lang="en-US" altLang="it-IT" dirty="0" smtClean="0"/>
              <a:t>455 mm (with cooling connectors) x 85 mm x 63 mm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0007" y="862866"/>
            <a:ext cx="9144000" cy="2573560"/>
            <a:chOff x="-37728" y="2820523"/>
            <a:chExt cx="9144000" cy="257356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728" y="2820523"/>
              <a:ext cx="9144000" cy="2573560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309599" y="3157125"/>
              <a:ext cx="0" cy="5648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048735" y="3298297"/>
              <a:ext cx="0" cy="5648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56" y="4106747"/>
            <a:ext cx="4082144" cy="260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35" y="58645"/>
            <a:ext cx="9144000" cy="6675387"/>
            <a:chOff x="2035" y="58645"/>
            <a:chExt cx="9144000" cy="6675387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2035" y="58645"/>
              <a:ext cx="9144000" cy="488950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800" baseline="0" dirty="0" smtClean="0">
                  <a:solidFill>
                    <a:schemeClr val="tx1"/>
                  </a:solidFill>
                </a:rPr>
                <a:t>MVD services - </a:t>
              </a:r>
              <a:r>
                <a:rPr lang="en-US" altLang="it-IT" sz="2800" baseline="0" dirty="0">
                  <a:solidFill>
                    <a:schemeClr val="tx1"/>
                  </a:solidFill>
                </a:rPr>
                <a:t>R</a:t>
              </a:r>
              <a:r>
                <a:rPr lang="en-US" altLang="it-IT" sz="2800" baseline="0" dirty="0" smtClean="0">
                  <a:solidFill>
                    <a:schemeClr val="tx1"/>
                  </a:solidFill>
                </a:rPr>
                <a:t>equest</a:t>
              </a:r>
              <a:r>
                <a:rPr lang="en-US" altLang="it-IT" sz="2800" b="1" baseline="0" dirty="0" smtClean="0">
                  <a:solidFill>
                    <a:schemeClr val="tx1"/>
                  </a:solidFill>
                </a:rPr>
                <a:t> </a:t>
              </a:r>
              <a:endParaRPr lang="en-US" altLang="it-IT" sz="2800" b="1" baseline="0" dirty="0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48" y="566645"/>
              <a:ext cx="3399454" cy="254959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187624" y="6032301"/>
              <a:ext cx="6696744" cy="70173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it-IT" dirty="0" smtClean="0"/>
                <a:t>ONLY HALF of the needed CROSS SECTION is AVAILABLE for cables  </a:t>
              </a:r>
            </a:p>
            <a:p>
              <a:pPr>
                <a:spcBef>
                  <a:spcPct val="20000"/>
                </a:spcBef>
              </a:pPr>
              <a:r>
                <a:rPr lang="en-US" altLang="it-IT" b="1" dirty="0" smtClean="0">
                  <a:solidFill>
                    <a:srgbClr val="FF0000"/>
                  </a:solidFill>
                </a:rPr>
                <a:t>IT IS NECESSARY  MORE SPACE  around the beam pipe</a:t>
              </a:r>
              <a:r>
                <a:rPr lang="en-US" altLang="it-IT" b="1" dirty="0">
                  <a:solidFill>
                    <a:srgbClr val="FF0000"/>
                  </a:solidFill>
                </a:rPr>
                <a:t> </a:t>
              </a:r>
              <a:r>
                <a:rPr lang="en-US" altLang="it-IT" b="1" dirty="0" smtClean="0">
                  <a:solidFill>
                    <a:srgbClr val="FF0000"/>
                  </a:solidFill>
                </a:rPr>
                <a:t>for the MVD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496" y="3174470"/>
              <a:ext cx="4706147" cy="28623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it-IT" b="1" dirty="0" smtClean="0"/>
                <a:t>Available cross section</a:t>
              </a:r>
              <a:r>
                <a:rPr lang="en-US" altLang="it-IT" dirty="0" smtClean="0"/>
                <a:t>: 56000 mm2</a:t>
              </a:r>
            </a:p>
            <a:p>
              <a:pPr>
                <a:spcBef>
                  <a:spcPct val="20000"/>
                </a:spcBef>
              </a:pPr>
              <a:r>
                <a:rPr lang="en-US" altLang="it-IT" dirty="0" smtClean="0"/>
                <a:t>(between beam pipe and inner BEMC diameter) </a:t>
              </a:r>
            </a:p>
            <a:p>
              <a:pPr>
                <a:spcBef>
                  <a:spcPct val="20000"/>
                </a:spcBef>
              </a:pPr>
              <a:r>
                <a:rPr lang="en-US" altLang="it-IT" b="1" dirty="0" smtClean="0"/>
                <a:t>Cooling pipes and supports</a:t>
              </a:r>
              <a:r>
                <a:rPr lang="en-US" altLang="it-IT" dirty="0" smtClean="0"/>
                <a:t>: 9000 mm2</a:t>
              </a:r>
            </a:p>
            <a:p>
              <a:pPr>
                <a:spcBef>
                  <a:spcPct val="20000"/>
                </a:spcBef>
              </a:pPr>
              <a:r>
                <a:rPr lang="en-US" altLang="it-IT" dirty="0" smtClean="0"/>
                <a:t>(dashed ring – challenge solution!)</a:t>
              </a:r>
            </a:p>
            <a:p>
              <a:pPr>
                <a:spcBef>
                  <a:spcPct val="20000"/>
                </a:spcBef>
              </a:pPr>
              <a:r>
                <a:rPr lang="en-US" altLang="it-IT" b="1" dirty="0" smtClean="0"/>
                <a:t>DCDC circuits </a:t>
              </a:r>
              <a:r>
                <a:rPr lang="en-US" altLang="it-IT" dirty="0" smtClean="0"/>
                <a:t>leave only  ~ half of cross section for cables (needed cross section: 22300 mm2) and  the cables will fill  the empty parts between the circuits anyway.</a:t>
              </a:r>
            </a:p>
            <a:p>
              <a:pPr>
                <a:spcBef>
                  <a:spcPct val="20000"/>
                </a:spcBef>
              </a:pPr>
              <a:r>
                <a:rPr lang="en-US" altLang="it-IT" dirty="0" smtClean="0"/>
                <a:t>(not </a:t>
              </a:r>
              <a:r>
                <a:rPr lang="en-US" altLang="it-IT" dirty="0" err="1" smtClean="0"/>
                <a:t>reccommended</a:t>
              </a:r>
              <a:r>
                <a:rPr lang="en-US" altLang="it-IT" dirty="0" smtClean="0"/>
                <a:t>!)</a:t>
              </a:r>
            </a:p>
          </p:txBody>
        </p:sp>
      </p:grpSp>
      <p:pic>
        <p:nvPicPr>
          <p:cNvPr id="7" name="Immagine 8" descr="dcdc_interferenza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-603448"/>
            <a:ext cx="11292105" cy="798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0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358" y="1484784"/>
            <a:ext cx="9144000" cy="4889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anchor="ctr" anchorCtr="1"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800" baseline="0" dirty="0" smtClean="0">
                <a:solidFill>
                  <a:schemeClr val="tx1"/>
                </a:solidFill>
              </a:rPr>
              <a:t>MVD services – Optoelectronic boards</a:t>
            </a:r>
            <a:endParaRPr lang="en-US" altLang="it-IT" sz="28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6626"/>
            <a:ext cx="9144000" cy="6732631"/>
            <a:chOff x="0" y="36626"/>
            <a:chExt cx="9144000" cy="6732631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36626"/>
              <a:ext cx="9144000" cy="5032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anchor="ctr" anchorCtr="1"/>
            <a:lstStyle>
              <a:lvl1pPr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1000" baseline="60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800" baseline="0" dirty="0" smtClean="0">
                  <a:solidFill>
                    <a:schemeClr val="tx1"/>
                  </a:solidFill>
                </a:rPr>
                <a:t>Optoelectronics board, old version</a:t>
              </a:r>
              <a:endParaRPr lang="en-US" altLang="it-IT" sz="2800" baseline="0" dirty="0">
                <a:solidFill>
                  <a:schemeClr val="tx1"/>
                </a:solidFill>
              </a:endParaRPr>
            </a:p>
          </p:txBody>
        </p:sp>
        <p:pic>
          <p:nvPicPr>
            <p:cNvPr id="4" name="Immagin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725" y="2285459"/>
              <a:ext cx="6144791" cy="4483798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85403" y="652064"/>
              <a:ext cx="5076056" cy="3227607"/>
              <a:chOff x="323528" y="951572"/>
              <a:chExt cx="5667375" cy="360045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528" y="951572"/>
                <a:ext cx="5667375" cy="3600450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403648" y="1196752"/>
                <a:ext cx="1152128" cy="288032"/>
              </a:xfrm>
              <a:prstGeom prst="rect">
                <a:avLst/>
              </a:pr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76 mm</a:t>
                </a:r>
                <a:endParaRPr lang="it-I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843808" y="1084717"/>
                <a:ext cx="1152128" cy="288032"/>
              </a:xfrm>
              <a:prstGeom prst="rect">
                <a:avLst/>
              </a:pr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60 mm</a:t>
                </a:r>
                <a:endParaRPr lang="it-IT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436096" y="970510"/>
              <a:ext cx="3312368" cy="7017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it-IT" dirty="0" smtClean="0"/>
                <a:t>12 bars with 16 GBT boards each</a:t>
              </a:r>
            </a:p>
            <a:p>
              <a:pPr>
                <a:spcBef>
                  <a:spcPct val="20000"/>
                </a:spcBef>
              </a:pPr>
              <a:r>
                <a:rPr lang="en-US" altLang="it-IT" dirty="0" smtClean="0"/>
                <a:t>(192 circuits)</a:t>
              </a:r>
              <a:endParaRPr lang="en-US" altLang="it-IT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9552" y="5301208"/>
              <a:ext cx="3312368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it-IT" dirty="0" smtClean="0"/>
                <a:t>Interspace between PCBs: 20 mm</a:t>
              </a:r>
              <a:endParaRPr lang="en-US" alt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5704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1349</Words>
  <Application>Microsoft Office PowerPoint</Application>
  <PresentationFormat>On-screen Show (4:3)</PresentationFormat>
  <Paragraphs>197</Paragraphs>
  <Slides>32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calvo</dc:creator>
  <cp:lastModifiedBy>calvo</cp:lastModifiedBy>
  <cp:revision>311</cp:revision>
  <dcterms:created xsi:type="dcterms:W3CDTF">2014-02-27T10:55:08Z</dcterms:created>
  <dcterms:modified xsi:type="dcterms:W3CDTF">2015-09-09T08:38:13Z</dcterms:modified>
</cp:coreProperties>
</file>