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401" r:id="rId3"/>
    <p:sldId id="427" r:id="rId4"/>
    <p:sldId id="434" r:id="rId5"/>
    <p:sldId id="412" r:id="rId6"/>
    <p:sldId id="436" r:id="rId7"/>
    <p:sldId id="415" r:id="rId8"/>
    <p:sldId id="439" r:id="rId9"/>
    <p:sldId id="438" r:id="rId10"/>
    <p:sldId id="437" r:id="rId11"/>
    <p:sldId id="440" r:id="rId12"/>
    <p:sldId id="414" r:id="rId13"/>
    <p:sldId id="429" r:id="rId14"/>
    <p:sldId id="420" r:id="rId15"/>
    <p:sldId id="430" r:id="rId16"/>
    <p:sldId id="431" r:id="rId17"/>
    <p:sldId id="432" r:id="rId18"/>
    <p:sldId id="433" r:id="rId19"/>
    <p:sldId id="443" r:id="rId20"/>
    <p:sldId id="442" r:id="rId21"/>
    <p:sldId id="444" r:id="rId22"/>
    <p:sldId id="441" r:id="rId23"/>
    <p:sldId id="319" r:id="rId24"/>
    <p:sldId id="42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>
        <p:scale>
          <a:sx n="187" d="100"/>
          <a:sy n="187" d="100"/>
        </p:scale>
        <p:origin x="-2552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1107-3076-814A-96A1-6418C39863F5}" type="datetimeFigureOut">
              <a:rPr lang="ru-RU" smtClean="0"/>
              <a:t>07.09.15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8109-8757-B04E-ADC5-C1484A944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51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106A-7036-42F5-9BFF-C5A92CF0359E}" type="datetimeFigureOut">
              <a:rPr lang="ru-RU" smtClean="0"/>
              <a:t>07.09.15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CBD2-F36A-4349-A4B4-F0A6DBDDF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4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4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922B-B745-2F43-9B45-1FC4B0E18147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55C4-1EF3-5F4E-B7C5-32D2C5DD0499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F5F3-C73D-5C41-8E2E-5689F7AFE1A8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2C9E-8296-1840-9658-2AE7EA5D1777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8FD0-6513-CC4B-B25A-50C54D0349B2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83DA-861E-E74A-84BB-47065AC5EE12}" type="datetime1">
              <a:rPr lang="ru-RU" smtClean="0"/>
              <a:t>07.09.15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B9C1-0EFD-1448-9835-2A91B8CC02C7}" type="datetime1">
              <a:rPr lang="ru-RU" smtClean="0"/>
              <a:t>07.09.15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3163-62BC-ED4B-8EAB-26ECF46FA510}" type="datetime1">
              <a:rPr lang="ru-RU" smtClean="0"/>
              <a:t>07.09.15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6C13-348F-DB4C-A0F9-7FAB48DEFE5D}" type="datetime1">
              <a:rPr lang="ru-RU" smtClean="0"/>
              <a:t>07.09.15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3C52-AC7A-7F40-AEB9-D73BB86115B1}" type="datetime1">
              <a:rPr lang="ru-RU" smtClean="0"/>
              <a:t>07.09.15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9026-D657-C045-8A48-B8588727AC42}" type="datetime1">
              <a:rPr lang="ru-RU" smtClean="0"/>
              <a:t>07.09.15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9D5B-8977-7F4F-9424-7582041B24D5}" type="datetime1">
              <a:rPr lang="ru-RU" smtClean="0"/>
              <a:t>07.09.15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jpg"/><Relationship Id="rId5" Type="http://schemas.openxmlformats.org/officeDocument/2006/relationships/package" Target="../embeddings/_________Microsoft_Word3.doc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_________Microsoft_Word4.docx"/><Relationship Id="rId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4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package" Target="../embeddings/_________Microsoft_Word1.docx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6" Type="http://schemas.openxmlformats.org/officeDocument/2006/relationships/image" Target="../media/image15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screen of the cryostat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Presented by Evgeny</a:t>
            </a:r>
            <a:r>
              <a:rPr lang="en-US" dirty="0" smtClean="0"/>
              <a:t> </a:t>
            </a:r>
            <a:r>
              <a:rPr lang="en-US" dirty="0"/>
              <a:t>Koshurnikov, </a:t>
            </a:r>
            <a:endParaRPr lang="ru-RU" dirty="0" smtClean="0"/>
          </a:p>
          <a:p>
            <a:r>
              <a:rPr lang="en-US" sz="2400" dirty="0" smtClean="0"/>
              <a:t>GSI, Darmstadt</a:t>
            </a:r>
            <a:endParaRPr lang="en-US" sz="2400" dirty="0"/>
          </a:p>
          <a:p>
            <a:r>
              <a:rPr lang="en-US" sz="2400" dirty="0" smtClean="0"/>
              <a:t>September  8, 2015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09513"/>
            <a:ext cx="496855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i="1" dirty="0">
                <a:solidFill>
                  <a:prstClr val="black">
                    <a:tint val="75000"/>
                  </a:prstClr>
                </a:solidFill>
              </a:rPr>
              <a:t>Joint Institute for Nuclear Research  (</a:t>
            </a:r>
            <a:r>
              <a:rPr lang="en-US" i="1" dirty="0" err="1">
                <a:solidFill>
                  <a:prstClr val="black">
                    <a:tint val="75000"/>
                  </a:prstClr>
                </a:solidFill>
              </a:rPr>
              <a:t>Dubna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JINR_lo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95742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37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504D"/>
                </a:solidFill>
              </a:rPr>
              <a:t>Influence of screen cuts and material properties on the radial </a:t>
            </a:r>
            <a:r>
              <a:rPr lang="en-US" sz="2800" b="1" dirty="0" smtClean="0">
                <a:solidFill>
                  <a:srgbClr val="C0504D"/>
                </a:solidFill>
              </a:rPr>
              <a:t>forces applied to the selected regions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" y="2791421"/>
            <a:ext cx="2917201" cy="25605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22888" y="1410552"/>
            <a:ext cx="632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Table</a:t>
            </a:r>
            <a:r>
              <a:rPr lang="en-US" b="1" dirty="0"/>
              <a:t>. The </a:t>
            </a:r>
            <a:r>
              <a:rPr lang="en-US" b="1" dirty="0" smtClean="0"/>
              <a:t>force</a:t>
            </a:r>
            <a:r>
              <a:rPr lang="en-US" b="1" dirty="0"/>
              <a:t>s</a:t>
            </a:r>
            <a:r>
              <a:rPr lang="en-US" b="1" dirty="0" smtClean="0"/>
              <a:t> (N) acting </a:t>
            </a:r>
            <a:r>
              <a:rPr lang="en-US" b="1" dirty="0"/>
              <a:t>on the selected </a:t>
            </a:r>
            <a:r>
              <a:rPr lang="en-US" b="1" dirty="0" smtClean="0"/>
              <a:t>regions </a:t>
            </a:r>
            <a:r>
              <a:rPr lang="en-US" b="1" dirty="0"/>
              <a:t>of the screen</a:t>
            </a:r>
            <a:endParaRPr lang="ru-RU" b="1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01117"/>
              </p:ext>
            </p:extLst>
          </p:nvPr>
        </p:nvGraphicFramePr>
        <p:xfrm>
          <a:off x="2709863" y="1908175"/>
          <a:ext cx="638175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Документ" r:id="rId5" imgW="6553200" imgH="5232400" progId="Word.Document.12">
                  <p:embed/>
                </p:oleObj>
              </mc:Choice>
              <mc:Fallback>
                <p:oleObj name="Документ" r:id="rId5" imgW="6553200" imgH="523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9863" y="1908175"/>
                        <a:ext cx="6381750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39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Maximal current density and magnetic pressure for transient process in the thermal screen  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795" y="1485293"/>
            <a:ext cx="4469066" cy="3907380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06" r="3800" b="4665"/>
          <a:stretch/>
        </p:blipFill>
        <p:spPr>
          <a:xfrm>
            <a:off x="484368" y="1860949"/>
            <a:ext cx="4079568" cy="3334764"/>
          </a:xfrm>
        </p:spPr>
      </p:pic>
      <p:sp>
        <p:nvSpPr>
          <p:cNvPr id="3" name="TextBox 2"/>
          <p:cNvSpPr txBox="1"/>
          <p:nvPr/>
        </p:nvSpPr>
        <p:spPr>
          <a:xfrm>
            <a:off x="1276815" y="5426632"/>
            <a:ext cx="65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</a:t>
            </a:r>
            <a:r>
              <a:rPr lang="en-US" dirty="0"/>
              <a:t>applied to the aluminum screens are pulsed nature - the current rise time of a few tenths of a second.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5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Arrangement of the cooling circuits on inner and outer shells of the </a:t>
            </a:r>
            <a:r>
              <a:rPr lang="en-US" sz="2800" b="1" dirty="0" smtClean="0">
                <a:solidFill>
                  <a:schemeClr val="accent2"/>
                </a:solidFill>
              </a:rPr>
              <a:t>screen </a:t>
            </a:r>
            <a:r>
              <a:rPr lang="en-US" sz="2800" b="1" dirty="0">
                <a:solidFill>
                  <a:schemeClr val="accent2"/>
                </a:solidFill>
              </a:rPr>
              <a:t>separated on </a:t>
            </a:r>
            <a:r>
              <a:rPr lang="en-US" sz="2800" b="1" dirty="0" smtClean="0">
                <a:solidFill>
                  <a:schemeClr val="accent2"/>
                </a:solidFill>
              </a:rPr>
              <a:t>octants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12</a:t>
            </a:fld>
            <a:endParaRPr lang="ru-RU"/>
          </a:p>
        </p:txBody>
      </p:sp>
      <p:pic>
        <p:nvPicPr>
          <p:cNvPr id="9" name="Изображение 8" descr="as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19107" b="37097"/>
          <a:stretch/>
        </p:blipFill>
        <p:spPr>
          <a:xfrm>
            <a:off x="183372" y="3717249"/>
            <a:ext cx="4597892" cy="2741735"/>
          </a:xfrm>
          <a:prstGeom prst="rect">
            <a:avLst/>
          </a:prstGeom>
        </p:spPr>
      </p:pic>
      <p:pic>
        <p:nvPicPr>
          <p:cNvPr id="11" name="Изображение 10" descr="Снимок экрана 2015-08-22 в 9.3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8" y="1225123"/>
            <a:ext cx="5045968" cy="2530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2132" y="1833781"/>
            <a:ext cx="371498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dirty="0" smtClean="0"/>
              <a:t>The cooling pipes 12x1 of the outer and inner shells are connected in series. 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The length of the cooling circuit is 62 m.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The cooling pipes on the neighbor plates of the shells are connected trough </a:t>
            </a:r>
            <a:r>
              <a:rPr lang="en-US" dirty="0"/>
              <a:t>the thermo-compensation </a:t>
            </a:r>
            <a:r>
              <a:rPr lang="en-US" dirty="0" smtClean="0"/>
              <a:t>decoupling</a:t>
            </a:r>
            <a:r>
              <a:rPr lang="ru-RU" dirty="0" smtClean="0"/>
              <a:t> </a:t>
            </a:r>
            <a:r>
              <a:rPr lang="en-US" dirty="0"/>
              <a:t>with high </a:t>
            </a:r>
            <a:r>
              <a:rPr lang="en-US" dirty="0" smtClean="0"/>
              <a:t>resistance (SS 304, L=0.38 m</a:t>
            </a:r>
            <a:r>
              <a:rPr lang="en-US" dirty="0"/>
              <a:t>)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he total </a:t>
            </a:r>
            <a:r>
              <a:rPr lang="en-US" dirty="0"/>
              <a:t>resistance </a:t>
            </a:r>
            <a:r>
              <a:rPr lang="en-US" dirty="0" smtClean="0"/>
              <a:t>of one branch of the  </a:t>
            </a:r>
            <a:r>
              <a:rPr lang="en-US" dirty="0" err="1"/>
              <a:t>ss</a:t>
            </a:r>
            <a:r>
              <a:rPr lang="en-US" dirty="0"/>
              <a:t> insulation </a:t>
            </a:r>
            <a:r>
              <a:rPr lang="en-US" dirty="0" smtClean="0"/>
              <a:t>decoupling R </a:t>
            </a:r>
            <a:r>
              <a:rPr lang="en-US" dirty="0"/>
              <a:t>= </a:t>
            </a:r>
            <a:r>
              <a:rPr lang="en-US" dirty="0" smtClean="0"/>
              <a:t>0.078 Ohm).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Maximal induced current through  decoupling is 3.8 A  (the forces applied to the decoupling are very low)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4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Fixation of the cooling pipe to the </a:t>
            </a:r>
            <a:r>
              <a:rPr lang="en-US" sz="3200" b="1" dirty="0" err="1" smtClean="0">
                <a:solidFill>
                  <a:schemeClr val="accent2"/>
                </a:solidFill>
              </a:rPr>
              <a:t>aluminium</a:t>
            </a:r>
            <a:r>
              <a:rPr lang="en-US" sz="3200" b="1" dirty="0" smtClean="0">
                <a:solidFill>
                  <a:schemeClr val="accent2"/>
                </a:solidFill>
              </a:rPr>
              <a:t> shell by blind rivets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4081" y="1721495"/>
            <a:ext cx="6073775" cy="2409825"/>
            <a:chOff x="0" y="0"/>
            <a:chExt cx="6073775" cy="240982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400050"/>
              <a:ext cx="6073775" cy="2009775"/>
              <a:chOff x="0" y="0"/>
              <a:chExt cx="6073775" cy="2009775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165735" y="0"/>
                <a:ext cx="5908040" cy="981077"/>
                <a:chOff x="0" y="0"/>
                <a:chExt cx="5908066" cy="981457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0" y="810895"/>
                  <a:ext cx="5908066" cy="17056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6" name="Группа 45"/>
                <p:cNvGrpSpPr/>
                <p:nvPr/>
              </p:nvGrpSpPr>
              <p:grpSpPr>
                <a:xfrm>
                  <a:off x="4018280" y="0"/>
                  <a:ext cx="1520825" cy="871220"/>
                  <a:chOff x="0" y="0"/>
                  <a:chExt cx="1520825" cy="871220"/>
                </a:xfrm>
              </p:grpSpPr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0" y="0"/>
                    <a:ext cx="1520825" cy="871220"/>
                    <a:chOff x="0" y="0"/>
                    <a:chExt cx="1520825" cy="871220"/>
                  </a:xfrm>
                </p:grpSpPr>
                <p:sp>
                  <p:nvSpPr>
                    <p:cNvPr id="64" name="Прямоугольник с двумя скругленными соседними углами 63"/>
                    <p:cNvSpPr/>
                    <p:nvPr/>
                  </p:nvSpPr>
                  <p:spPr>
                    <a:xfrm>
                      <a:off x="0" y="0"/>
                      <a:ext cx="1520825" cy="871220"/>
                    </a:xfrm>
                    <a:prstGeom prst="round2SameRect">
                      <a:avLst/>
                    </a:prstGeom>
                    <a:solidFill>
                      <a:srgbClr val="E6B9B8"/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>
                      <a:off x="0" y="868680"/>
                      <a:ext cx="1520190" cy="0"/>
                    </a:xfrm>
                    <a:prstGeom prst="line">
                      <a:avLst/>
                    </a:prstGeom>
                    <a:ln>
                      <a:solidFill>
                        <a:schemeClr val="accent3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Группа 57"/>
                  <p:cNvGrpSpPr/>
                  <p:nvPr/>
                </p:nvGrpSpPr>
                <p:grpSpPr>
                  <a:xfrm>
                    <a:off x="144780" y="144780"/>
                    <a:ext cx="1203960" cy="620395"/>
                    <a:chOff x="0" y="0"/>
                    <a:chExt cx="1203960" cy="620395"/>
                  </a:xfrm>
                </p:grpSpPr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0" y="0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1076325" y="0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" name="Овал 60"/>
                    <p:cNvSpPr/>
                    <p:nvPr/>
                  </p:nvSpPr>
                  <p:spPr>
                    <a:xfrm>
                      <a:off x="545465" y="25590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" name="Овал 61"/>
                    <p:cNvSpPr/>
                    <p:nvPr/>
                  </p:nvSpPr>
                  <p:spPr>
                    <a:xfrm>
                      <a:off x="0" y="50228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" name="Овал 62"/>
                    <p:cNvSpPr/>
                    <p:nvPr/>
                  </p:nvSpPr>
                  <p:spPr>
                    <a:xfrm>
                      <a:off x="1076325" y="50228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7" name="Группа 46"/>
                <p:cNvGrpSpPr/>
                <p:nvPr/>
              </p:nvGrpSpPr>
              <p:grpSpPr>
                <a:xfrm>
                  <a:off x="507365" y="0"/>
                  <a:ext cx="1520825" cy="871220"/>
                  <a:chOff x="0" y="0"/>
                  <a:chExt cx="1520825" cy="871220"/>
                </a:xfrm>
              </p:grpSpPr>
              <p:grpSp>
                <p:nvGrpSpPr>
                  <p:cNvPr id="48" name="Группа 47"/>
                  <p:cNvGrpSpPr/>
                  <p:nvPr/>
                </p:nvGrpSpPr>
                <p:grpSpPr>
                  <a:xfrm>
                    <a:off x="0" y="0"/>
                    <a:ext cx="1520825" cy="871220"/>
                    <a:chOff x="0" y="0"/>
                    <a:chExt cx="1520825" cy="871220"/>
                  </a:xfrm>
                </p:grpSpPr>
                <p:sp>
                  <p:nvSpPr>
                    <p:cNvPr id="55" name="Прямоугольник с двумя скругленными соседними углами 54"/>
                    <p:cNvSpPr/>
                    <p:nvPr/>
                  </p:nvSpPr>
                  <p:spPr>
                    <a:xfrm>
                      <a:off x="0" y="0"/>
                      <a:ext cx="1520825" cy="871220"/>
                    </a:xfrm>
                    <a:prstGeom prst="round2SameRect">
                      <a:avLst/>
                    </a:prstGeom>
                    <a:solidFill>
                      <a:srgbClr val="E6B9B8"/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>
                      <a:off x="0" y="868680"/>
                      <a:ext cx="1520190" cy="0"/>
                    </a:xfrm>
                    <a:prstGeom prst="line">
                      <a:avLst/>
                    </a:prstGeom>
                    <a:ln>
                      <a:solidFill>
                        <a:schemeClr val="accent3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Группа 48"/>
                  <p:cNvGrpSpPr/>
                  <p:nvPr/>
                </p:nvGrpSpPr>
                <p:grpSpPr>
                  <a:xfrm>
                    <a:off x="144780" y="144780"/>
                    <a:ext cx="1203960" cy="620395"/>
                    <a:chOff x="0" y="0"/>
                    <a:chExt cx="1203960" cy="620395"/>
                  </a:xfrm>
                </p:grpSpPr>
                <p:sp>
                  <p:nvSpPr>
                    <p:cNvPr id="50" name="Овал 49"/>
                    <p:cNvSpPr/>
                    <p:nvPr/>
                  </p:nvSpPr>
                  <p:spPr>
                    <a:xfrm>
                      <a:off x="0" y="0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1076325" y="0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" name="Овал 51"/>
                    <p:cNvSpPr/>
                    <p:nvPr/>
                  </p:nvSpPr>
                  <p:spPr>
                    <a:xfrm>
                      <a:off x="545465" y="25590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0" y="50228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" name="Овал 53"/>
                    <p:cNvSpPr/>
                    <p:nvPr/>
                  </p:nvSpPr>
                  <p:spPr>
                    <a:xfrm>
                      <a:off x="1076325" y="502285"/>
                      <a:ext cx="127635" cy="118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  <a:alpha val="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6" name="Надпись 31"/>
              <p:cNvSpPr txBox="1"/>
              <p:nvPr/>
            </p:nvSpPr>
            <p:spPr>
              <a:xfrm>
                <a:off x="0" y="1215390"/>
                <a:ext cx="2137410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 dirty="0" err="1">
                    <a:effectLst/>
                    <a:ea typeface="ＭＳ 明朝"/>
                    <a:cs typeface="Times New Roman"/>
                  </a:rPr>
                  <a:t>Cooling</a:t>
                </a:r>
                <a:r>
                  <a:rPr lang="ru-RU" sz="1200" dirty="0">
                    <a:effectLst/>
                    <a:ea typeface="ＭＳ 明朝"/>
                    <a:cs typeface="Times New Roman"/>
                  </a:rPr>
                  <a:t> </a:t>
                </a:r>
                <a:r>
                  <a:rPr lang="ru-RU" sz="1200" dirty="0" err="1">
                    <a:effectLst/>
                    <a:ea typeface="ＭＳ 明朝"/>
                    <a:cs typeface="Times New Roman"/>
                  </a:rPr>
                  <a:t>pipe</a:t>
                </a:r>
                <a:r>
                  <a:rPr lang="ru-RU" sz="1200" dirty="0">
                    <a:effectLst/>
                    <a:ea typeface="ＭＳ 明朝"/>
                    <a:cs typeface="Times New Roman"/>
                  </a:rPr>
                  <a:t> </a:t>
                </a:r>
                <a:r>
                  <a:rPr lang="ru-RU" sz="1200" dirty="0" smtClean="0">
                    <a:effectLst/>
                    <a:ea typeface="ＭＳ 明朝"/>
                    <a:cs typeface="Times New Roman"/>
                  </a:rPr>
                  <a:t>1</a:t>
                </a:r>
                <a:r>
                  <a:rPr lang="en-US" sz="1200" dirty="0" smtClean="0">
                    <a:effectLst/>
                    <a:ea typeface="ＭＳ 明朝"/>
                    <a:cs typeface="Times New Roman"/>
                  </a:rPr>
                  <a:t>2</a:t>
                </a:r>
                <a:r>
                  <a:rPr lang="ru-RU" sz="1200" dirty="0" smtClean="0">
                    <a:effectLst/>
                    <a:ea typeface="ＭＳ 明朝"/>
                    <a:cs typeface="Times New Roman"/>
                  </a:rPr>
                  <a:t>x1  </a:t>
                </a:r>
                <a:r>
                  <a:rPr lang="ru-RU" sz="1200" dirty="0">
                    <a:effectLst/>
                    <a:ea typeface="ＭＳ 明朝"/>
                    <a:cs typeface="Times New Roman"/>
                  </a:rPr>
                  <a:t>(</a:t>
                </a:r>
                <a:r>
                  <a:rPr lang="ru-RU" sz="1200" dirty="0" err="1">
                    <a:effectLst/>
                    <a:ea typeface="ＭＳ 明朝"/>
                    <a:cs typeface="Times New Roman"/>
                  </a:rPr>
                  <a:t>copper</a:t>
                </a:r>
                <a:r>
                  <a:rPr lang="ru-RU" sz="1200" dirty="0">
                    <a:effectLst/>
                    <a:ea typeface="ＭＳ 明朝"/>
                    <a:cs typeface="Times New Roman"/>
                  </a:rPr>
                  <a:t>)</a:t>
                </a: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373380" y="864870"/>
                <a:ext cx="224790" cy="33528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384810" y="1474470"/>
                <a:ext cx="281940" cy="24765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Надпись 50"/>
              <p:cNvSpPr txBox="1"/>
              <p:nvPr/>
            </p:nvSpPr>
            <p:spPr>
              <a:xfrm>
                <a:off x="4263390" y="1226820"/>
                <a:ext cx="1607820" cy="499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ea typeface="ＭＳ 明朝"/>
                    <a:cs typeface="Times New Roman"/>
                  </a:rPr>
                  <a:t>Braizing (welding) </a:t>
                </a:r>
              </a:p>
            </p:txBody>
          </p:sp>
          <p:sp>
            <p:nvSpPr>
              <p:cNvPr id="20" name="Надпись 51"/>
              <p:cNvSpPr txBox="1"/>
              <p:nvPr/>
            </p:nvSpPr>
            <p:spPr>
              <a:xfrm>
                <a:off x="2400300" y="0"/>
                <a:ext cx="815340" cy="71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200">
                    <a:effectLst/>
                    <a:ea typeface="ＭＳ 明朝"/>
                    <a:cs typeface="Times New Roman"/>
                  </a:rPr>
                  <a:t>Copper contact plates </a:t>
                </a: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2068830" y="377190"/>
                <a:ext cx="403860" cy="6477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4351020" y="876300"/>
                <a:ext cx="30480" cy="41148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Надпись 54"/>
              <p:cNvSpPr txBox="1"/>
              <p:nvPr/>
            </p:nvSpPr>
            <p:spPr>
              <a:xfrm>
                <a:off x="2343150" y="1314450"/>
                <a:ext cx="1146810" cy="441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050">
                    <a:solidFill>
                      <a:srgbClr val="252525"/>
                    </a:solidFill>
                    <a:effectLst/>
                    <a:latin typeface="Helvetica"/>
                    <a:ea typeface="Times New Roman"/>
                    <a:cs typeface="Times New Roman"/>
                  </a:rPr>
                  <a:t>Blind rivets</a:t>
                </a:r>
                <a:endParaRPr lang="ru-RU" sz="120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24" name="Прямая со стрелкой 23"/>
              <p:cNvCxnSpPr/>
              <p:nvPr/>
            </p:nvCxnSpPr>
            <p:spPr>
              <a:xfrm flipH="1" flipV="1">
                <a:off x="1985010" y="712470"/>
                <a:ext cx="438150" cy="66675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 flipH="1">
                <a:off x="1573530" y="1440180"/>
                <a:ext cx="838200" cy="22479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Группа 25"/>
              <p:cNvGrpSpPr/>
              <p:nvPr/>
            </p:nvGrpSpPr>
            <p:grpSpPr>
              <a:xfrm>
                <a:off x="22860" y="1642110"/>
                <a:ext cx="2411730" cy="367665"/>
                <a:chOff x="0" y="0"/>
                <a:chExt cx="2411730" cy="367665"/>
              </a:xfrm>
            </p:grpSpPr>
            <p:grpSp>
              <p:nvGrpSpPr>
                <p:cNvPr id="29" name="Группа 28"/>
                <p:cNvGrpSpPr/>
                <p:nvPr/>
              </p:nvGrpSpPr>
              <p:grpSpPr>
                <a:xfrm>
                  <a:off x="628650" y="49530"/>
                  <a:ext cx="1040130" cy="218440"/>
                  <a:chOff x="0" y="0"/>
                  <a:chExt cx="1040130" cy="218440"/>
                </a:xfrm>
              </p:grpSpPr>
              <p:grpSp>
                <p:nvGrpSpPr>
                  <p:cNvPr id="39" name="Группа 38"/>
                  <p:cNvGrpSpPr/>
                  <p:nvPr/>
                </p:nvGrpSpPr>
                <p:grpSpPr>
                  <a:xfrm>
                    <a:off x="0" y="0"/>
                    <a:ext cx="1040130" cy="217170"/>
                    <a:chOff x="0" y="0"/>
                    <a:chExt cx="1040130" cy="217170"/>
                  </a:xfrm>
                </p:grpSpPr>
                <p:sp>
                  <p:nvSpPr>
                    <p:cNvPr id="42" name="Прямоугольник 41"/>
                    <p:cNvSpPr/>
                    <p:nvPr/>
                  </p:nvSpPr>
                  <p:spPr>
                    <a:xfrm>
                      <a:off x="144780" y="0"/>
                      <a:ext cx="895350" cy="217170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5240" y="17145"/>
                      <a:ext cx="179070" cy="1866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" name="Кольцо 43"/>
                    <p:cNvSpPr/>
                    <p:nvPr/>
                  </p:nvSpPr>
                  <p:spPr>
                    <a:xfrm>
                      <a:off x="0" y="0"/>
                      <a:ext cx="217170" cy="217170"/>
                    </a:xfrm>
                    <a:prstGeom prst="donut">
                      <a:avLst>
                        <a:gd name="adj" fmla="val 972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" name="Равнобедренный треугольник 39"/>
                  <p:cNvSpPr/>
                  <p:nvPr/>
                </p:nvSpPr>
                <p:spPr>
                  <a:xfrm flipV="1">
                    <a:off x="163830" y="5715"/>
                    <a:ext cx="72390" cy="45085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Равнобедренный треугольник 40"/>
                  <p:cNvSpPr/>
                  <p:nvPr/>
                </p:nvSpPr>
                <p:spPr>
                  <a:xfrm>
                    <a:off x="167640" y="173355"/>
                    <a:ext cx="72390" cy="45085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Прямоугольник 29"/>
                <p:cNvSpPr/>
                <p:nvPr/>
              </p:nvSpPr>
              <p:spPr>
                <a:xfrm>
                  <a:off x="0" y="270510"/>
                  <a:ext cx="2411730" cy="4572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917575" y="0"/>
                  <a:ext cx="101600" cy="367665"/>
                  <a:chOff x="0" y="0"/>
                  <a:chExt cx="101600" cy="367665"/>
                </a:xfrm>
              </p:grpSpPr>
              <p:sp>
                <p:nvSpPr>
                  <p:cNvPr id="36" name="Диагональная полоса 35"/>
                  <p:cNvSpPr/>
                  <p:nvPr/>
                </p:nvSpPr>
                <p:spPr>
                  <a:xfrm rot="2439890">
                    <a:off x="7620" y="0"/>
                    <a:ext cx="93980" cy="80645"/>
                  </a:xfrm>
                  <a:prstGeom prst="diagStripe">
                    <a:avLst>
                      <a:gd name="adj" fmla="val 7631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Диагональная полоса 36"/>
                  <p:cNvSpPr/>
                  <p:nvPr/>
                </p:nvSpPr>
                <p:spPr>
                  <a:xfrm rot="19160110" flipV="1">
                    <a:off x="0" y="287020"/>
                    <a:ext cx="93980" cy="80645"/>
                  </a:xfrm>
                  <a:prstGeom prst="diagStripe">
                    <a:avLst>
                      <a:gd name="adj" fmla="val 7631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ea typeface="ＭＳ 明朝"/>
                        <a:cs typeface="Times New Roman"/>
                      </a:rPr>
                      <a:t>                </a:t>
                    </a:r>
                  </a:p>
                </p:txBody>
              </p: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>
                    <a:off x="50165" y="36195"/>
                    <a:ext cx="0" cy="295275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Группа 31"/>
                <p:cNvGrpSpPr/>
                <p:nvPr/>
              </p:nvGrpSpPr>
              <p:grpSpPr>
                <a:xfrm>
                  <a:off x="1436370" y="0"/>
                  <a:ext cx="101600" cy="367665"/>
                  <a:chOff x="0" y="0"/>
                  <a:chExt cx="101600" cy="367665"/>
                </a:xfrm>
              </p:grpSpPr>
              <p:sp>
                <p:nvSpPr>
                  <p:cNvPr id="33" name="Диагональная полоса 32"/>
                  <p:cNvSpPr/>
                  <p:nvPr/>
                </p:nvSpPr>
                <p:spPr>
                  <a:xfrm rot="2439890">
                    <a:off x="7620" y="0"/>
                    <a:ext cx="93980" cy="80645"/>
                  </a:xfrm>
                  <a:prstGeom prst="diagStripe">
                    <a:avLst>
                      <a:gd name="adj" fmla="val 7631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" name="Диагональная полоса 33"/>
                  <p:cNvSpPr/>
                  <p:nvPr/>
                </p:nvSpPr>
                <p:spPr>
                  <a:xfrm rot="19160110" flipV="1">
                    <a:off x="0" y="287020"/>
                    <a:ext cx="93980" cy="80645"/>
                  </a:xfrm>
                  <a:prstGeom prst="diagStripe">
                    <a:avLst>
                      <a:gd name="adj" fmla="val 7631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ea typeface="ＭＳ 明朝"/>
                        <a:cs typeface="Times New Roman"/>
                      </a:rPr>
                      <a:t>                </a:t>
                    </a:r>
                  </a:p>
                </p:txBody>
              </p: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>
                    <a:off x="50165" y="36195"/>
                    <a:ext cx="0" cy="295275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Надпись 64"/>
              <p:cNvSpPr txBox="1"/>
              <p:nvPr/>
            </p:nvSpPr>
            <p:spPr>
              <a:xfrm>
                <a:off x="2800350" y="1695450"/>
                <a:ext cx="1360170" cy="289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>
                    <a:effectLst/>
                    <a:ea typeface="ＭＳ 明朝"/>
                    <a:cs typeface="Times New Roman"/>
                  </a:rPr>
                  <a:t>Aluminium shield</a:t>
                </a:r>
                <a:endParaRPr lang="ru-RU" sz="120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2122170" y="1844040"/>
                <a:ext cx="735330" cy="8763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4183380" y="144780"/>
              <a:ext cx="0" cy="65913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07380" y="163830"/>
              <a:ext cx="0" cy="65913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187190" y="259080"/>
              <a:ext cx="1516380" cy="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893820" y="396240"/>
              <a:ext cx="541020" cy="381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3943350" y="400050"/>
              <a:ext cx="3810" cy="803910"/>
            </a:xfrm>
            <a:prstGeom prst="straightConnector1">
              <a:avLst/>
            </a:prstGeom>
            <a:ln w="3175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Надпись 78"/>
            <p:cNvSpPr txBox="1"/>
            <p:nvPr/>
          </p:nvSpPr>
          <p:spPr>
            <a:xfrm>
              <a:off x="4572000" y="0"/>
              <a:ext cx="800100" cy="240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ea typeface="ＭＳ 明朝"/>
                  <a:cs typeface="Times New Roman"/>
                </a:rPr>
                <a:t>100 mm</a:t>
              </a:r>
            </a:p>
          </p:txBody>
        </p:sp>
        <p:sp>
          <p:nvSpPr>
            <p:cNvPr id="14" name="Надпись 79"/>
            <p:cNvSpPr txBox="1"/>
            <p:nvPr/>
          </p:nvSpPr>
          <p:spPr>
            <a:xfrm flipH="1">
              <a:off x="3619500" y="529590"/>
              <a:ext cx="430530" cy="548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ea typeface="ＭＳ 明朝"/>
                  <a:cs typeface="Times New Roman"/>
                </a:rPr>
                <a:t>50 mm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 flipH="1">
            <a:off x="731666" y="4489367"/>
            <a:ext cx="34723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Blind (pop) rivets </a:t>
            </a:r>
          </a:p>
          <a:p>
            <a:pPr lvl="1"/>
            <a:r>
              <a:rPr lang="en-US" dirty="0" smtClean="0"/>
              <a:t>d=6.4 mm, </a:t>
            </a:r>
          </a:p>
          <a:p>
            <a:pPr lvl="1"/>
            <a:r>
              <a:rPr lang="en-US" dirty="0" smtClean="0"/>
              <a:t>Break steam – steel</a:t>
            </a:r>
          </a:p>
          <a:p>
            <a:pPr lvl="1"/>
            <a:r>
              <a:rPr lang="en-US" dirty="0" err="1" smtClean="0"/>
              <a:t>AMg</a:t>
            </a:r>
            <a:r>
              <a:rPr lang="en-US" dirty="0" smtClean="0"/>
              <a:t> 3.5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reaking shear force – </a:t>
            </a:r>
            <a:r>
              <a:rPr lang="en-US" dirty="0" smtClean="0">
                <a:solidFill>
                  <a:srgbClr val="FF0000"/>
                </a:solidFill>
              </a:rPr>
              <a:t>4950 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788056" y="5447009"/>
            <a:ext cx="419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dirty="0" err="1" smtClean="0"/>
              <a:t>ε</a:t>
            </a:r>
            <a:r>
              <a:rPr lang="en-US" dirty="0" smtClean="0"/>
              <a:t> = α</a:t>
            </a:r>
            <a:r>
              <a:rPr lang="en-US" baseline="-25000" dirty="0" smtClean="0"/>
              <a:t>al</a:t>
            </a:r>
            <a:r>
              <a:rPr lang="en-US" dirty="0" smtClean="0"/>
              <a:t> – α</a:t>
            </a:r>
            <a:r>
              <a:rPr lang="en-US" baseline="-25000" dirty="0" smtClean="0"/>
              <a:t>cu</a:t>
            </a:r>
            <a:r>
              <a:rPr lang="en-US" dirty="0" smtClean="0"/>
              <a:t> =  </a:t>
            </a:r>
            <a:r>
              <a:rPr lang="en-US" dirty="0" smtClean="0"/>
              <a:t>0.</a:t>
            </a:r>
            <a:r>
              <a:rPr lang="ru-RU" dirty="0" smtClean="0"/>
              <a:t>00</a:t>
            </a:r>
            <a:r>
              <a:rPr lang="en-US" dirty="0" smtClean="0"/>
              <a:t>415 </a:t>
            </a:r>
            <a:r>
              <a:rPr lang="en-US" dirty="0" smtClean="0"/>
              <a:t>– </a:t>
            </a:r>
            <a:r>
              <a:rPr lang="en-US" dirty="0" smtClean="0"/>
              <a:t>0.</a:t>
            </a:r>
            <a:r>
              <a:rPr lang="ru-RU" dirty="0" smtClean="0"/>
              <a:t>00</a:t>
            </a:r>
            <a:r>
              <a:rPr lang="en-US" dirty="0" smtClean="0"/>
              <a:t>32 </a:t>
            </a:r>
            <a:r>
              <a:rPr lang="en-US" dirty="0" smtClean="0"/>
              <a:t>= </a:t>
            </a:r>
            <a:r>
              <a:rPr lang="en-US" dirty="0" smtClean="0"/>
              <a:t>0.0</a:t>
            </a:r>
            <a:r>
              <a:rPr lang="ru-RU" dirty="0" smtClean="0"/>
              <a:t>00</a:t>
            </a:r>
            <a:r>
              <a:rPr lang="en-US" dirty="0" smtClean="0"/>
              <a:t>91 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σ</a:t>
            </a:r>
            <a:r>
              <a:rPr lang="en-US" dirty="0" smtClean="0"/>
              <a:t> = </a:t>
            </a:r>
            <a:r>
              <a:rPr lang="ru-RU" dirty="0" err="1" smtClean="0"/>
              <a:t>ε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cu</a:t>
            </a:r>
            <a:r>
              <a:rPr lang="en-US" dirty="0" smtClean="0"/>
              <a:t> = 109 </a:t>
            </a:r>
            <a:r>
              <a:rPr lang="en-US" dirty="0" err="1" smtClean="0"/>
              <a:t>Mpa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pipe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x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pipe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3800 N</a:t>
            </a:r>
          </a:p>
        </p:txBody>
      </p:sp>
      <p:pic>
        <p:nvPicPr>
          <p:cNvPr id="68" name="Содержимое 5" descr="Solenoid12f_3D(1,00)_(Tie_Rods_Axial)-3_(wTS)_WHIT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0" t="16544" r="13043" b="16544"/>
          <a:stretch/>
        </p:blipFill>
        <p:spPr>
          <a:xfrm>
            <a:off x="7334895" y="1063189"/>
            <a:ext cx="1582437" cy="2522848"/>
          </a:xfr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60" y="3704806"/>
            <a:ext cx="3648635" cy="17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Radial support passed through the hole in the outer shell of the thermal screen</a:t>
            </a:r>
            <a:endParaRPr lang="ru-RU" sz="2800" b="1" dirty="0">
              <a:solidFill>
                <a:srgbClr val="C0504D"/>
              </a:solidFill>
            </a:endParaRPr>
          </a:p>
        </p:txBody>
      </p:sp>
      <p:pic>
        <p:nvPicPr>
          <p:cNvPr id="6" name="Содержимое 5" descr="Solenoid12f_3D(1,00)_(Tie_Rods_Cross)-1c_WHI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b="16544"/>
          <a:stretch>
            <a:fillRect/>
          </a:stretch>
        </p:blipFill>
        <p:spPr/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Thermal parameters of the screen 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total </a:t>
            </a:r>
            <a:r>
              <a:rPr lang="en-US" sz="2000" dirty="0"/>
              <a:t>heat influx </a:t>
            </a:r>
            <a:r>
              <a:rPr lang="en-US" sz="2000" dirty="0" smtClean="0"/>
              <a:t>to the thermal screen  because of the supports </a:t>
            </a:r>
            <a:r>
              <a:rPr lang="en-US" sz="2000" dirty="0"/>
              <a:t>≈</a:t>
            </a:r>
            <a:r>
              <a:rPr lang="en-US" sz="2000" dirty="0" smtClean="0"/>
              <a:t>112 </a:t>
            </a:r>
            <a:r>
              <a:rPr lang="en-US" sz="2000" dirty="0"/>
              <a:t>W</a:t>
            </a:r>
            <a:endParaRPr lang="ru-RU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Temperature drops on the thermal screen separated on </a:t>
            </a:r>
            <a:r>
              <a:rPr lang="en-US" sz="2000" dirty="0"/>
              <a:t>octants at the temperature level 60 K </a:t>
            </a:r>
            <a:r>
              <a:rPr lang="en-US" sz="2000" dirty="0" smtClean="0"/>
              <a:t>(for  </a:t>
            </a:r>
            <a:r>
              <a:rPr lang="en-US" sz="2000" dirty="0"/>
              <a:t>twofold</a:t>
            </a:r>
            <a:r>
              <a:rPr lang="ru-RU" sz="2000" dirty="0"/>
              <a:t> </a:t>
            </a:r>
            <a:r>
              <a:rPr lang="en-US" sz="2000" dirty="0"/>
              <a:t>margin of the  heat load</a:t>
            </a:r>
            <a:r>
              <a:rPr lang="en-US" sz="2000" dirty="0" smtClean="0"/>
              <a:t>) are </a:t>
            </a:r>
          </a:p>
          <a:p>
            <a:pPr marL="0" indent="0">
              <a:buNone/>
            </a:pPr>
            <a:r>
              <a:rPr lang="en-US" sz="2000" dirty="0" smtClean="0"/>
              <a:t>	because of radiation load ≈3 K </a:t>
            </a:r>
          </a:p>
          <a:p>
            <a:pPr marL="0" indent="0">
              <a:buNone/>
            </a:pPr>
            <a:r>
              <a:rPr lang="en-US" sz="2000" dirty="0" smtClean="0"/>
              <a:t>	because of heat influx trough the fiberglass supports ≈5 K. </a:t>
            </a:r>
          </a:p>
          <a:p>
            <a:pPr marL="0" indent="0">
              <a:buNone/>
            </a:pPr>
            <a:r>
              <a:rPr lang="en-US" sz="2000" dirty="0" smtClean="0"/>
              <a:t>                total temperature drop  </a:t>
            </a:r>
            <a:r>
              <a:rPr lang="en-US" sz="2000" dirty="0"/>
              <a:t>≈8 </a:t>
            </a:r>
            <a:r>
              <a:rPr lang="en-US" sz="2000" dirty="0" smtClean="0"/>
              <a:t>K</a:t>
            </a:r>
          </a:p>
          <a:p>
            <a:pPr marL="0" indent="0">
              <a:buNone/>
            </a:pPr>
            <a:r>
              <a:rPr lang="en-US" sz="2000" dirty="0" smtClean="0"/>
              <a:t>The total length of the cooling tubes of the inner and outer screen ≈61.4 m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2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22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Loads applied to </a:t>
            </a:r>
            <a:r>
              <a:rPr lang="en-US" sz="2800" b="1" dirty="0" smtClean="0">
                <a:solidFill>
                  <a:schemeClr val="accent2"/>
                </a:solidFill>
              </a:rPr>
              <a:t>the outer </a:t>
            </a:r>
            <a:r>
              <a:rPr lang="en-US" sz="2800" b="1" dirty="0">
                <a:solidFill>
                  <a:schemeClr val="accent2"/>
                </a:solidFill>
              </a:rPr>
              <a:t>shell of </a:t>
            </a:r>
            <a:r>
              <a:rPr lang="en-US" sz="2800" b="1" dirty="0" smtClean="0">
                <a:solidFill>
                  <a:schemeClr val="accent2"/>
                </a:solidFill>
              </a:rPr>
              <a:t>an </a:t>
            </a:r>
            <a:r>
              <a:rPr lang="en-US" sz="2800" b="1" dirty="0">
                <a:solidFill>
                  <a:schemeClr val="accent2"/>
                </a:solidFill>
              </a:rPr>
              <a:t>octant of the thermal screen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73497"/>
              </p:ext>
            </p:extLst>
          </p:nvPr>
        </p:nvGraphicFramePr>
        <p:xfrm>
          <a:off x="0" y="1332286"/>
          <a:ext cx="4984836" cy="417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Документ" r:id="rId4" imgW="6210300" imgH="5207000" progId="Word.Document.12">
                  <p:embed/>
                </p:oleObj>
              </mc:Choice>
              <mc:Fallback>
                <p:oleObj name="Документ" r:id="rId4" imgW="6210300" imgH="520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332286"/>
                        <a:ext cx="4984836" cy="4179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42573" y="1473817"/>
            <a:ext cx="4030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“+” and “–” indicate the </a:t>
            </a:r>
          </a:p>
          <a:p>
            <a:r>
              <a:rPr lang="en-US" dirty="0" smtClean="0"/>
              <a:t>direction of radial force. </a:t>
            </a:r>
          </a:p>
          <a:p>
            <a:r>
              <a:rPr lang="en-US" dirty="0" smtClean="0"/>
              <a:t>“-” means that the screen is </a:t>
            </a:r>
          </a:p>
          <a:p>
            <a:r>
              <a:rPr lang="en-US" dirty="0"/>
              <a:t>a</a:t>
            </a:r>
            <a:r>
              <a:rPr lang="en-US" dirty="0" smtClean="0"/>
              <a:t>ttracted to the coil </a:t>
            </a:r>
          </a:p>
          <a:p>
            <a:endParaRPr lang="en-US" dirty="0" smtClean="0"/>
          </a:p>
          <a:p>
            <a:r>
              <a:rPr lang="en-US" dirty="0" smtClean="0"/>
              <a:t>   - fiberglass support d=8 mm, l=30 mm</a:t>
            </a:r>
          </a:p>
          <a:p>
            <a:r>
              <a:rPr lang="en-US" dirty="0"/>
              <a:t> </a:t>
            </a:r>
            <a:r>
              <a:rPr lang="en-US" dirty="0" smtClean="0"/>
              <a:t>  - fiberglass </a:t>
            </a:r>
            <a:r>
              <a:rPr lang="en-US" dirty="0"/>
              <a:t>support d</a:t>
            </a:r>
            <a:r>
              <a:rPr lang="en-US" dirty="0" smtClean="0"/>
              <a:t>=10 </a:t>
            </a:r>
            <a:r>
              <a:rPr lang="en-US" dirty="0"/>
              <a:t>mm, l=30 mm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total number of the  fiberglass supports of 10 mm = 9pcz; </a:t>
            </a:r>
          </a:p>
          <a:p>
            <a:r>
              <a:rPr lang="en-US" dirty="0"/>
              <a:t>	</a:t>
            </a:r>
            <a:r>
              <a:rPr lang="en-US" dirty="0" smtClean="0"/>
              <a:t>of 8 mm = 12 pcs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total heat influx because of shield supports  = 50 W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67985" y="3008463"/>
            <a:ext cx="98425" cy="939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74776" y="3273342"/>
            <a:ext cx="98425" cy="939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164" y="2404290"/>
            <a:ext cx="36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shown one half of the outer shell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5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58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Loads applied </a:t>
            </a:r>
            <a:r>
              <a:rPr lang="en-US" sz="2800" b="1" dirty="0">
                <a:solidFill>
                  <a:schemeClr val="accent2"/>
                </a:solidFill>
              </a:rPr>
              <a:t>to an octant </a:t>
            </a:r>
            <a:r>
              <a:rPr lang="en-US" sz="2800" b="1" dirty="0" smtClean="0">
                <a:solidFill>
                  <a:schemeClr val="accent2"/>
                </a:solidFill>
              </a:rPr>
              <a:t>of the inner shell of the thermal screen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17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64637" y="1568902"/>
            <a:ext cx="4129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“+” and “–” indicate the direction of 		    radial force. </a:t>
            </a:r>
          </a:p>
          <a:p>
            <a:r>
              <a:rPr lang="en-US" dirty="0" smtClean="0"/>
              <a:t>“</a:t>
            </a:r>
            <a:r>
              <a:rPr lang="en-US" dirty="0"/>
              <a:t>+” </a:t>
            </a:r>
            <a:r>
              <a:rPr lang="en-US" dirty="0" smtClean="0"/>
              <a:t>means that the screen is attracted to</a:t>
            </a:r>
          </a:p>
          <a:p>
            <a:r>
              <a:rPr lang="en-US" dirty="0"/>
              <a:t> </a:t>
            </a:r>
            <a:r>
              <a:rPr lang="en-US" dirty="0" smtClean="0"/>
              <a:t>      the coil </a:t>
            </a:r>
          </a:p>
          <a:p>
            <a:endParaRPr lang="en-US" dirty="0" smtClean="0"/>
          </a:p>
          <a:p>
            <a:r>
              <a:rPr lang="en-US" dirty="0" smtClean="0"/>
              <a:t>   - </a:t>
            </a:r>
            <a:r>
              <a:rPr lang="en-US" dirty="0" err="1" smtClean="0"/>
              <a:t>fibreglass</a:t>
            </a:r>
            <a:r>
              <a:rPr lang="en-US" dirty="0" smtClean="0"/>
              <a:t> support d=8 mm, l=30 mm</a:t>
            </a:r>
          </a:p>
          <a:p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dirty="0" err="1"/>
              <a:t>fibreglass</a:t>
            </a:r>
            <a:r>
              <a:rPr lang="en-US" dirty="0"/>
              <a:t> support d</a:t>
            </a:r>
            <a:r>
              <a:rPr lang="en-US" dirty="0" smtClean="0"/>
              <a:t>=10 mm, l=30 mm</a:t>
            </a:r>
          </a:p>
          <a:p>
            <a:endParaRPr lang="en-US" dirty="0"/>
          </a:p>
          <a:p>
            <a:r>
              <a:rPr lang="en-US" dirty="0"/>
              <a:t>The total number of the  fiberglass supports of 10 mm = 9pcz; </a:t>
            </a:r>
          </a:p>
          <a:p>
            <a:r>
              <a:rPr lang="en-US" dirty="0"/>
              <a:t>	of 8 mm = </a:t>
            </a:r>
            <a:r>
              <a:rPr lang="en-US" dirty="0" smtClean="0"/>
              <a:t>18 </a:t>
            </a:r>
            <a:r>
              <a:rPr lang="en-US" dirty="0"/>
              <a:t>pcs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heat influx because of shield supports = </a:t>
            </a:r>
            <a:r>
              <a:rPr lang="en-US" dirty="0" smtClean="0"/>
              <a:t>62 </a:t>
            </a:r>
            <a:r>
              <a:rPr lang="en-US" dirty="0"/>
              <a:t>W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46321"/>
              </p:ext>
            </p:extLst>
          </p:nvPr>
        </p:nvGraphicFramePr>
        <p:xfrm>
          <a:off x="0" y="1181654"/>
          <a:ext cx="4827043" cy="381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Документ" r:id="rId3" imgW="6210300" imgH="4902200" progId="Word.Document.12">
                  <p:embed/>
                </p:oleObj>
              </mc:Choice>
              <mc:Fallback>
                <p:oleObj name="Документ" r:id="rId3" imgW="6210300" imgH="490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81654"/>
                        <a:ext cx="4827043" cy="381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/>
          <p:nvPr/>
        </p:nvSpPr>
        <p:spPr>
          <a:xfrm>
            <a:off x="4991405" y="3096755"/>
            <a:ext cx="98425" cy="939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98196" y="3361634"/>
            <a:ext cx="98425" cy="939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164" y="2166578"/>
            <a:ext cx="364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shown one half of the inner shell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Loads applied to </a:t>
            </a:r>
            <a:r>
              <a:rPr lang="en-US" b="1" dirty="0" smtClean="0">
                <a:solidFill>
                  <a:schemeClr val="accent2"/>
                </a:solidFill>
              </a:rPr>
              <a:t>an octant flange of </a:t>
            </a:r>
            <a:r>
              <a:rPr lang="en-US" b="1" dirty="0">
                <a:solidFill>
                  <a:schemeClr val="accent2"/>
                </a:solidFill>
              </a:rPr>
              <a:t>the thermal screen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14158" y="2223482"/>
            <a:ext cx="3646029" cy="3624241"/>
            <a:chOff x="0" y="0"/>
            <a:chExt cx="2825750" cy="2900045"/>
          </a:xfrm>
        </p:grpSpPr>
        <p:sp>
          <p:nvSpPr>
            <p:cNvPr id="7" name="Надпись 92"/>
            <p:cNvSpPr txBox="1"/>
            <p:nvPr/>
          </p:nvSpPr>
          <p:spPr>
            <a:xfrm>
              <a:off x="1653877" y="630853"/>
              <a:ext cx="911225" cy="32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-90170">
                <a:spcAft>
                  <a:spcPts val="0"/>
                </a:spcAft>
              </a:pPr>
              <a:r>
                <a:rPr lang="en-US" dirty="0" err="1" smtClean="0">
                  <a:effectLst/>
                  <a:ea typeface="ＭＳ 明朝"/>
                  <a:cs typeface="Times New Roman"/>
                </a:rPr>
                <a:t>F</a:t>
              </a:r>
              <a:r>
                <a:rPr lang="en-US" baseline="-25000" dirty="0" err="1" smtClean="0">
                  <a:effectLst/>
                  <a:ea typeface="ＭＳ 明朝"/>
                  <a:cs typeface="Times New Roman"/>
                </a:rPr>
                <a:t>z</a:t>
              </a:r>
              <a:r>
                <a:rPr lang="en-US" dirty="0" smtClean="0">
                  <a:effectLst/>
                  <a:ea typeface="ＭＳ 明朝"/>
                  <a:cs typeface="Times New Roman"/>
                </a:rPr>
                <a:t>=</a:t>
              </a:r>
              <a:r>
                <a:rPr lang="ru-RU" dirty="0" smtClean="0">
                  <a:effectLst/>
                  <a:ea typeface="ＭＳ 明朝"/>
                  <a:cs typeface="Times New Roman"/>
                </a:rPr>
                <a:t>103 </a:t>
              </a:r>
              <a:r>
                <a:rPr lang="en-US" dirty="0">
                  <a:effectLst/>
                  <a:ea typeface="ＭＳ 明朝"/>
                  <a:cs typeface="Times New Roman"/>
                </a:rPr>
                <a:t>N</a:t>
              </a:r>
              <a:endParaRPr lang="ru-RU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09725" y="568268"/>
              <a:ext cx="879154" cy="426085"/>
            </a:xfrm>
            <a:prstGeom prst="ellipse">
              <a:avLst/>
            </a:prstGeom>
            <a:solidFill>
              <a:srgbClr val="FFFF00">
                <a:alpha val="33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Арка 8"/>
            <p:cNvSpPr/>
            <p:nvPr/>
          </p:nvSpPr>
          <p:spPr>
            <a:xfrm rot="16200000">
              <a:off x="-37148" y="37148"/>
              <a:ext cx="2900045" cy="2825750"/>
            </a:xfrm>
            <a:prstGeom prst="blockArc">
              <a:avLst>
                <a:gd name="adj1" fmla="val 18690829"/>
                <a:gd name="adj2" fmla="val 27749"/>
                <a:gd name="adj3" fmla="val 1421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1229935">
              <a:off x="899160" y="330200"/>
              <a:ext cx="729615" cy="24384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9705" y="2461189"/>
            <a:ext cx="329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axial force </a:t>
            </a:r>
            <a:r>
              <a:rPr lang="en-US" dirty="0"/>
              <a:t>separates </a:t>
            </a:r>
            <a:r>
              <a:rPr lang="en-US" dirty="0" smtClean="0"/>
              <a:t>the flange of the screen  from </a:t>
            </a:r>
            <a:r>
              <a:rPr lang="en-US" dirty="0"/>
              <a:t>the coil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4614" y="4041109"/>
            <a:ext cx="213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 flange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371897" y="2872923"/>
            <a:ext cx="298829" cy="125648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8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Slots in the cryostat shells to take into account temperature deformations of the screen 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06035"/>
              </p:ext>
            </p:extLst>
          </p:nvPr>
        </p:nvGraphicFramePr>
        <p:xfrm>
          <a:off x="112828" y="1636637"/>
          <a:ext cx="62230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Документ" r:id="rId3" imgW="6223000" imgH="4699000" progId="Word.Document.12">
                  <p:embed/>
                </p:oleObj>
              </mc:Choice>
              <mc:Fallback>
                <p:oleObj name="Документ" r:id="rId3" imgW="6223000" imgH="469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28" y="1636637"/>
                        <a:ext cx="62230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102" y="6211669"/>
            <a:ext cx="190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Maximal length of a slot is 7 mm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75345" y="5069947"/>
            <a:ext cx="134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chemeClr val="tx2"/>
                </a:solidFill>
              </a:rPr>
              <a:t>Support pillar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18" y="4754246"/>
            <a:ext cx="364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shown one half of the inner shell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Изображение 10" descr="Solenoid12f_3D(1,00)_(Cryostat)-Fiberglass_support'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68" y="2383913"/>
            <a:ext cx="2617425" cy="23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</a:t>
            </a:fld>
            <a:endParaRPr lang="ru-RU"/>
          </a:p>
        </p:txBody>
      </p:sp>
      <p:pic>
        <p:nvPicPr>
          <p:cNvPr id="2" name="Изображение 1" descr="Solenoid12f_3D(1,00)_(Cryostat)_(Full)-1_WHI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r="9694"/>
          <a:stretch/>
        </p:blipFill>
        <p:spPr>
          <a:xfrm>
            <a:off x="434801" y="891638"/>
            <a:ext cx="5400000" cy="561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447" y="129044"/>
            <a:ext cx="820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504D"/>
                </a:solidFill>
              </a:rPr>
              <a:t>PANDA magnet cryostat and control Dewar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274" y="1113853"/>
            <a:ext cx="48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To minimize offset </a:t>
            </a:r>
            <a:r>
              <a:rPr lang="en-US" dirty="0">
                <a:solidFill>
                  <a:srgbClr val="1F497D"/>
                </a:solidFill>
              </a:rPr>
              <a:t>of the cold mass under action of the magnetic </a:t>
            </a:r>
            <a:r>
              <a:rPr lang="en-US" dirty="0" smtClean="0">
                <a:solidFill>
                  <a:srgbClr val="1F497D"/>
                </a:solidFill>
              </a:rPr>
              <a:t>forces the outer vacuum shell of the cryostat and its supports have been reinforced</a:t>
            </a:r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What option is more preferable: quadrants or octants?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324" y="151869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Quadrants</a:t>
            </a:r>
          </a:p>
          <a:p>
            <a:r>
              <a:rPr lang="en-US" sz="2000" dirty="0" smtClean="0"/>
              <a:t>The radial force applied to the most </a:t>
            </a:r>
            <a:r>
              <a:rPr lang="en-US" sz="2000" dirty="0"/>
              <a:t>critical </a:t>
            </a:r>
            <a:r>
              <a:rPr lang="en-US" sz="2000" dirty="0" smtClean="0"/>
              <a:t>region of  the inner screen shell is 1.6 time higher in compare with octant option </a:t>
            </a:r>
          </a:p>
          <a:p>
            <a:r>
              <a:rPr lang="en-US" sz="2000" dirty="0" smtClean="0"/>
              <a:t>Mass of the outer shell of a quadrant is 47 kg </a:t>
            </a:r>
          </a:p>
          <a:p>
            <a:r>
              <a:rPr lang="en-US" sz="2000" dirty="0" smtClean="0"/>
              <a:t>There are </a:t>
            </a:r>
            <a:r>
              <a:rPr lang="en-US" sz="2000" dirty="0" smtClean="0"/>
              <a:t>not a lot</a:t>
            </a:r>
            <a:r>
              <a:rPr lang="en-US" sz="2000" dirty="0" smtClean="0"/>
              <a:t> </a:t>
            </a:r>
            <a:r>
              <a:rPr lang="en-US" sz="2000" dirty="0" smtClean="0"/>
              <a:t>welding seams on the cooling </a:t>
            </a:r>
            <a:r>
              <a:rPr lang="en-US" sz="2000" dirty="0" smtClean="0"/>
              <a:t>tubes but the </a:t>
            </a:r>
            <a:r>
              <a:rPr lang="en-US" sz="2000" dirty="0" err="1" smtClean="0"/>
              <a:t>ss</a:t>
            </a:r>
            <a:r>
              <a:rPr lang="en-US" sz="2000" dirty="0" smtClean="0"/>
              <a:t> decoupling are two time longer</a:t>
            </a:r>
            <a:r>
              <a:rPr lang="en-US" sz="2000" dirty="0"/>
              <a:t>	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Octants</a:t>
            </a:r>
          </a:p>
          <a:p>
            <a:r>
              <a:rPr lang="en-US" sz="2000" dirty="0" smtClean="0"/>
              <a:t>Radial, axial and azimuthal forces applied to the screen parts are essentially lower for this option</a:t>
            </a:r>
          </a:p>
          <a:p>
            <a:r>
              <a:rPr lang="en-US" sz="2000" dirty="0" smtClean="0"/>
              <a:t>Mass of the outer </a:t>
            </a:r>
            <a:r>
              <a:rPr lang="en-US" sz="2000" dirty="0"/>
              <a:t>shell of </a:t>
            </a:r>
            <a:r>
              <a:rPr lang="en-US" sz="2000" dirty="0" smtClean="0"/>
              <a:t>an octant </a:t>
            </a:r>
            <a:r>
              <a:rPr lang="en-US" sz="2000" dirty="0"/>
              <a:t>is </a:t>
            </a:r>
            <a:r>
              <a:rPr lang="en-US" sz="2000" dirty="0" smtClean="0"/>
              <a:t>23.4 kg only – it is much easy for handling</a:t>
            </a:r>
          </a:p>
          <a:p>
            <a:r>
              <a:rPr lang="en-US" sz="2000" dirty="0" smtClean="0"/>
              <a:t>More welding seams with the </a:t>
            </a:r>
            <a:r>
              <a:rPr lang="en-US" sz="2000" dirty="0"/>
              <a:t>thermo-compensation decoupling</a:t>
            </a:r>
            <a:r>
              <a:rPr lang="ru-RU" sz="2000" dirty="0"/>
              <a:t> </a:t>
            </a:r>
            <a:r>
              <a:rPr lang="en-US" sz="2000" dirty="0" smtClean="0"/>
              <a:t> but the </a:t>
            </a:r>
            <a:r>
              <a:rPr lang="en-US" sz="2000" dirty="0" err="1" smtClean="0"/>
              <a:t>ss</a:t>
            </a:r>
            <a:r>
              <a:rPr lang="en-US" sz="2000" dirty="0" smtClean="0"/>
              <a:t> tubes are two time shorter 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2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1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How to decrease the forces applied to the radiation shield additionally </a:t>
            </a:r>
            <a:r>
              <a:rPr lang="en-US" sz="2800" b="1" dirty="0">
                <a:solidFill>
                  <a:schemeClr val="accent2"/>
                </a:solidFill>
              </a:rPr>
              <a:t>?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825" y="1403239"/>
            <a:ext cx="8229600" cy="161231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Discharge rate of the </a:t>
            </a:r>
            <a:r>
              <a:rPr lang="en-US" sz="1800" dirty="0"/>
              <a:t>superconducting coil 294 </a:t>
            </a:r>
            <a:r>
              <a:rPr lang="en-US" sz="1800" dirty="0" smtClean="0"/>
              <a:t>A/sec </a:t>
            </a:r>
            <a:r>
              <a:rPr lang="en-US" sz="1800" dirty="0"/>
              <a:t>is </a:t>
            </a:r>
            <a:r>
              <a:rPr lang="en-US" sz="1800" dirty="0" smtClean="0"/>
              <a:t>rather an </a:t>
            </a:r>
            <a:r>
              <a:rPr lang="en-US" sz="1800" dirty="0"/>
              <a:t>aggressive </a:t>
            </a:r>
            <a:r>
              <a:rPr lang="en-US" sz="1800" dirty="0" smtClean="0"/>
              <a:t>value. The impulse loads acted on the radiation shield are high enough and probably it takes addition supports to withstand them.</a:t>
            </a:r>
          </a:p>
          <a:p>
            <a:r>
              <a:rPr lang="en-US" sz="1800" dirty="0" smtClean="0"/>
              <a:t>This discharge rate was chosen by Renzo many years ago and it looks </a:t>
            </a:r>
            <a:r>
              <a:rPr lang="en-US" sz="1800" dirty="0"/>
              <a:t>that w</a:t>
            </a:r>
            <a:r>
              <a:rPr lang="en-US" sz="1800" dirty="0" smtClean="0"/>
              <a:t>e </a:t>
            </a:r>
            <a:r>
              <a:rPr lang="en-US" sz="1800" dirty="0"/>
              <a:t>need a revision of that </a:t>
            </a:r>
            <a:r>
              <a:rPr lang="en-US" sz="1800" dirty="0" smtClean="0"/>
              <a:t>decision. If we decrease the rate the coil temperature would increase from 50 K  up to 60-80 K, but the mechanical loads on the </a:t>
            </a:r>
            <a:r>
              <a:rPr lang="en-US" sz="1800" dirty="0" smtClean="0">
                <a:solidFill>
                  <a:srgbClr val="FF0000"/>
                </a:solidFill>
              </a:rPr>
              <a:t>shield</a:t>
            </a:r>
            <a:r>
              <a:rPr lang="en-US" sz="1800" dirty="0" smtClean="0"/>
              <a:t> and on the </a:t>
            </a:r>
            <a:r>
              <a:rPr lang="en-US" sz="1800" dirty="0" smtClean="0">
                <a:solidFill>
                  <a:srgbClr val="FF0000"/>
                </a:solidFill>
              </a:rPr>
              <a:t>support cylinder</a:t>
            </a:r>
            <a:r>
              <a:rPr lang="en-US" sz="1800" dirty="0" smtClean="0"/>
              <a:t> </a:t>
            </a:r>
            <a:r>
              <a:rPr lang="en-US" sz="1800" dirty="0" smtClean="0"/>
              <a:t>would </a:t>
            </a:r>
            <a:r>
              <a:rPr lang="en-US" sz="1800" dirty="0" smtClean="0"/>
              <a:t>be decreased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21</a:t>
            </a:fld>
            <a:endParaRPr lang="ru-RU"/>
          </a:p>
        </p:txBody>
      </p:sp>
      <p:pic>
        <p:nvPicPr>
          <p:cNvPr id="7" name="Изображение 6" descr="Снимок экрана 2015-09-04 в 10.5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2" y="2954128"/>
            <a:ext cx="4072139" cy="3028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238" y="5969975"/>
            <a:ext cx="378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Enthalpy of </a:t>
            </a:r>
            <a:r>
              <a:rPr lang="en-US" dirty="0" err="1" smtClean="0"/>
              <a:t>aluminium</a:t>
            </a:r>
            <a:r>
              <a:rPr lang="en-US" dirty="0" smtClean="0"/>
              <a:t> as a function of its temperature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30914" y="3198928"/>
            <a:ext cx="13583" cy="23295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 descr="Снимок экрана 2015-08-20 в 10.3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13" y="2879123"/>
            <a:ext cx="3403749" cy="26561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40939" y="5651750"/>
            <a:ext cx="366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Peak of the coil </a:t>
            </a:r>
            <a:r>
              <a:rPr lang="en-US" b="1" dirty="0">
                <a:solidFill>
                  <a:srgbClr val="FF0000"/>
                </a:solidFill>
              </a:rPr>
              <a:t>temperature 45-50 </a:t>
            </a:r>
            <a:r>
              <a:rPr lang="en-US" b="1" dirty="0" smtClean="0">
                <a:solidFill>
                  <a:srgbClr val="FF0000"/>
                </a:solidFill>
              </a:rPr>
              <a:t>K </a:t>
            </a:r>
          </a:p>
          <a:p>
            <a:r>
              <a:rPr lang="en-US" dirty="0" smtClean="0"/>
              <a:t>(CERN </a:t>
            </a:r>
            <a:r>
              <a:rPr lang="en-US" dirty="0" err="1" smtClean="0"/>
              <a:t>coputations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504D"/>
                </a:solidFill>
              </a:rPr>
              <a:t>What </a:t>
            </a:r>
            <a:r>
              <a:rPr lang="ru-RU" sz="2800" b="1" dirty="0">
                <a:solidFill>
                  <a:srgbClr val="C0504D"/>
                </a:solidFill>
              </a:rPr>
              <a:t> </a:t>
            </a:r>
            <a:r>
              <a:rPr lang="en-US" sz="2800" b="1" dirty="0" smtClean="0">
                <a:solidFill>
                  <a:srgbClr val="C0504D"/>
                </a:solidFill>
              </a:rPr>
              <a:t>remains </a:t>
            </a:r>
            <a:r>
              <a:rPr lang="en-US" sz="2800" b="1" dirty="0">
                <a:solidFill>
                  <a:srgbClr val="C0504D"/>
                </a:solidFill>
              </a:rPr>
              <a:t>to be done this year?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prepare thermal and mechanical </a:t>
            </a:r>
            <a:r>
              <a:rPr lang="en-US" dirty="0"/>
              <a:t>a</a:t>
            </a:r>
            <a:r>
              <a:rPr lang="en-US" dirty="0" smtClean="0"/>
              <a:t>nalysis  of the radiation screen</a:t>
            </a:r>
          </a:p>
          <a:p>
            <a:r>
              <a:rPr lang="en-US" dirty="0" smtClean="0"/>
              <a:t>to </a:t>
            </a:r>
            <a:r>
              <a:rPr lang="en-US" dirty="0"/>
              <a:t>complete the design of the radiation </a:t>
            </a:r>
            <a:r>
              <a:rPr lang="en-US" dirty="0" smtClean="0"/>
              <a:t>screen on the base of computations</a:t>
            </a:r>
          </a:p>
          <a:p>
            <a:r>
              <a:rPr lang="en-US" dirty="0"/>
              <a:t>to correct 3D model of the cryostat and control Dewar</a:t>
            </a:r>
          </a:p>
          <a:p>
            <a:r>
              <a:rPr lang="en-US" dirty="0" smtClean="0"/>
              <a:t>to prepare assembly drawings of the main units of the cryostat and control Dewar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7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4F26A-D912-40CA-8298-F0F32AC7DC5D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38" y="1071563"/>
            <a:ext cx="7499350" cy="3868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Arrangement of the cold mass supports and cooling circuits of the screen and cold mass  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6" name="Содержимое 5" descr="Solenoid12f_3D(1,00)_(Tie_Rods_Axial)-1_(wTS)_WHIT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" b="24071"/>
          <a:stretch/>
        </p:blipFill>
        <p:spPr>
          <a:xfrm>
            <a:off x="443616" y="1168188"/>
            <a:ext cx="8229600" cy="5121002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9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Solenoid12f_3D(1,00)_(Cryostat)-Thermal_Shield-1'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" t="232" r="395" b="-232"/>
          <a:stretch/>
        </p:blipFill>
        <p:spPr>
          <a:xfrm>
            <a:off x="156206" y="1602241"/>
            <a:ext cx="8693210" cy="3701937"/>
          </a:xfr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504D"/>
                </a:solidFill>
              </a:rPr>
              <a:t>T</a:t>
            </a:r>
            <a:r>
              <a:rPr lang="en-US" sz="2800" b="1" dirty="0" smtClean="0">
                <a:solidFill>
                  <a:srgbClr val="C0504D"/>
                </a:solidFill>
              </a:rPr>
              <a:t>hermal </a:t>
            </a:r>
            <a:r>
              <a:rPr lang="en-US" sz="2800" b="1" dirty="0">
                <a:solidFill>
                  <a:srgbClr val="C0504D"/>
                </a:solidFill>
              </a:rPr>
              <a:t>shield </a:t>
            </a:r>
            <a:r>
              <a:rPr lang="en-US" sz="2800" b="1" dirty="0" smtClean="0">
                <a:solidFill>
                  <a:srgbClr val="C0504D"/>
                </a:solidFill>
              </a:rPr>
              <a:t> of the cryostat and its position in the cryostat</a:t>
            </a:r>
            <a:endParaRPr lang="ru-RU" sz="28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102343" y="4686330"/>
            <a:ext cx="230914" cy="387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28277" y="4675725"/>
            <a:ext cx="230914" cy="387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94553" y="1585465"/>
            <a:ext cx="404509" cy="193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486" y="5321417"/>
            <a:ext cx="6587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shield </a:t>
            </a:r>
            <a:r>
              <a:rPr lang="en-US" dirty="0" smtClean="0"/>
              <a:t>made of Al5083 plates is </a:t>
            </a:r>
            <a:r>
              <a:rPr lang="en-US" dirty="0"/>
              <a:t>covered by about 30 layers of super-</a:t>
            </a:r>
            <a:r>
              <a:rPr lang="en-US" dirty="0" smtClean="0"/>
              <a:t>insulation</a:t>
            </a:r>
            <a:r>
              <a:rPr lang="ru-RU" dirty="0" smtClean="0"/>
              <a:t>.</a:t>
            </a:r>
            <a:r>
              <a:rPr lang="en-US" dirty="0" smtClean="0"/>
              <a:t> It weight is about 400 kg.</a:t>
            </a:r>
            <a:endParaRPr lang="ru-RU" dirty="0" smtClean="0"/>
          </a:p>
          <a:p>
            <a:r>
              <a:rPr lang="en-US" dirty="0" smtClean="0"/>
              <a:t>The shield  will operate </a:t>
            </a:r>
            <a:r>
              <a:rPr lang="en-US" dirty="0"/>
              <a:t>at 40–80K, and </a:t>
            </a:r>
            <a:r>
              <a:rPr lang="en-US" dirty="0" smtClean="0"/>
              <a:t>be cooled </a:t>
            </a:r>
            <a:r>
              <a:rPr lang="en-US" dirty="0"/>
              <a:t>by helium gas supplied directly from the refrigerator.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2108" y="1571158"/>
            <a:ext cx="231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967916" y="2988383"/>
            <a:ext cx="1025528" cy="910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37380" y="3787677"/>
            <a:ext cx="168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Radiation shield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993443" y="2479000"/>
            <a:ext cx="353162" cy="14194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0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en-US" sz="3100" b="1" dirty="0" smtClean="0">
                <a:solidFill>
                  <a:schemeClr val="accent2"/>
                </a:solidFill>
              </a:rPr>
              <a:t>FE </a:t>
            </a:r>
            <a:r>
              <a:rPr lang="en-US" sz="3100" b="1" dirty="0">
                <a:solidFill>
                  <a:schemeClr val="accent2"/>
                </a:solidFill>
              </a:rPr>
              <a:t>model </a:t>
            </a:r>
            <a:r>
              <a:rPr lang="en-US" sz="3100" b="1" dirty="0" smtClean="0">
                <a:solidFill>
                  <a:schemeClr val="accent2"/>
                </a:solidFill>
              </a:rPr>
              <a:t>for </a:t>
            </a:r>
            <a:r>
              <a:rPr lang="en-US" sz="3100" b="1" dirty="0">
                <a:solidFill>
                  <a:schemeClr val="accent2"/>
                </a:solidFill>
              </a:rPr>
              <a:t>the calculation </a:t>
            </a:r>
            <a:r>
              <a:rPr lang="en-US" sz="3100" b="1" dirty="0" smtClean="0">
                <a:solidFill>
                  <a:schemeClr val="accent2"/>
                </a:solidFill>
              </a:rPr>
              <a:t>of the </a:t>
            </a:r>
            <a:r>
              <a:rPr lang="en-US" sz="3100" b="1" dirty="0">
                <a:solidFill>
                  <a:schemeClr val="accent2"/>
                </a:solidFill>
              </a:rPr>
              <a:t>transient process in the screen </a:t>
            </a:r>
            <a:endParaRPr lang="ru-RU" sz="31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401"/>
          <a:stretch/>
        </p:blipFill>
        <p:spPr>
          <a:xfrm>
            <a:off x="264871" y="1600201"/>
            <a:ext cx="3626699" cy="2305074"/>
          </a:xfrm>
          <a:prstGeom prst="rect">
            <a:avLst/>
          </a:prstGeom>
        </p:spPr>
      </p:pic>
      <p:pic>
        <p:nvPicPr>
          <p:cNvPr id="7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89" y="1375007"/>
            <a:ext cx="4344670" cy="3578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87168" y="4799652"/>
            <a:ext cx="27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/>
              <a:t>ELEKTRA (transient) model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5578" y="4113681"/>
            <a:ext cx="153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FEMM_model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20609" y="1405898"/>
            <a:ext cx="169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Quadrant of the thermal screen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368854" y="2003575"/>
            <a:ext cx="346370" cy="312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2622" y="4664081"/>
            <a:ext cx="484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Specific resistance of the screen material at 60 K</a:t>
            </a:r>
          </a:p>
          <a:p>
            <a:r>
              <a:rPr lang="en-US" dirty="0" err="1" smtClean="0"/>
              <a:t>ρ</a:t>
            </a:r>
            <a:r>
              <a:rPr lang="en-US" baseline="-25000" dirty="0" err="1" smtClean="0"/>
              <a:t>Cu</a:t>
            </a:r>
            <a:r>
              <a:rPr lang="en-US" dirty="0" smtClean="0"/>
              <a:t> </a:t>
            </a:r>
            <a:r>
              <a:rPr lang="en-US" dirty="0"/>
              <a:t>= 1∙10</a:t>
            </a:r>
            <a:r>
              <a:rPr lang="en-US" baseline="30000" dirty="0"/>
              <a:t>-9</a:t>
            </a:r>
            <a:r>
              <a:rPr lang="en-US" dirty="0"/>
              <a:t> </a:t>
            </a:r>
            <a:r>
              <a:rPr lang="en-US" dirty="0" err="1"/>
              <a:t>Ohm∙</a:t>
            </a:r>
            <a:r>
              <a:rPr lang="en-US" dirty="0" err="1" smtClean="0"/>
              <a:t>m</a:t>
            </a:r>
            <a:r>
              <a:rPr lang="en-US" dirty="0" smtClean="0"/>
              <a:t> (Cu RRR = 20);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err="1" smtClean="0"/>
              <a:t>ρ</a:t>
            </a:r>
            <a:r>
              <a:rPr lang="en-US" baseline="-25000" dirty="0" err="1" smtClean="0"/>
              <a:t>Al</a:t>
            </a:r>
            <a:r>
              <a:rPr lang="en-US" dirty="0" smtClean="0"/>
              <a:t> </a:t>
            </a:r>
            <a:r>
              <a:rPr lang="en-US" dirty="0"/>
              <a:t>= 3.2∙10</a:t>
            </a:r>
            <a:r>
              <a:rPr lang="en-US" baseline="30000" dirty="0"/>
              <a:t>-8</a:t>
            </a:r>
            <a:r>
              <a:rPr lang="en-US" dirty="0"/>
              <a:t> </a:t>
            </a:r>
            <a:r>
              <a:rPr lang="en-US" dirty="0" err="1"/>
              <a:t>Ohm∙</a:t>
            </a:r>
            <a:r>
              <a:rPr lang="en-US" dirty="0" err="1" smtClean="0"/>
              <a:t>m</a:t>
            </a:r>
            <a:r>
              <a:rPr lang="en-US" dirty="0" smtClean="0"/>
              <a:t> (Al5083)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5930" y="51814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Model represents </a:t>
            </a:r>
            <a:r>
              <a:rPr lang="en-US" dirty="0" smtClean="0"/>
              <a:t>a quadrant </a:t>
            </a:r>
            <a:r>
              <a:rPr lang="en-US" dirty="0"/>
              <a:t>of the screen and contains 12∙10</a:t>
            </a:r>
            <a:r>
              <a:rPr lang="en-US" baseline="30000" dirty="0"/>
              <a:t>6</a:t>
            </a:r>
            <a:r>
              <a:rPr lang="en-US" dirty="0"/>
              <a:t> elements. Influence of the yoke is taken into account by the boundary </a:t>
            </a:r>
            <a:r>
              <a:rPr lang="en-US" dirty="0" smtClean="0"/>
              <a:t>conditions on the inner surface of the yoke.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5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The rate of </a:t>
            </a:r>
            <a:r>
              <a:rPr lang="en-US" sz="2800" b="1" dirty="0" smtClean="0">
                <a:solidFill>
                  <a:schemeClr val="accent2"/>
                </a:solidFill>
              </a:rPr>
              <a:t>the field change in </a:t>
            </a:r>
            <a:r>
              <a:rPr lang="en-US" sz="2800" b="1" dirty="0">
                <a:solidFill>
                  <a:schemeClr val="accent2"/>
                </a:solidFill>
              </a:rPr>
              <a:t>the area of the radiation screen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/>
          </a:p>
        </p:txBody>
      </p:sp>
      <p:pic>
        <p:nvPicPr>
          <p:cNvPr id="12" name="Изображение 11" descr="Снимок экрана 2015-08-20 в 10.3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" y="1486999"/>
            <a:ext cx="4315145" cy="334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851" y="2063717"/>
            <a:ext cx="41903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Maximal voltage in the transient process of </a:t>
            </a:r>
            <a:r>
              <a:rPr lang="en-US" dirty="0"/>
              <a:t>the </a:t>
            </a:r>
            <a:r>
              <a:rPr lang="en-US" dirty="0" err="1" smtClean="0"/>
              <a:t>sc</a:t>
            </a:r>
            <a:r>
              <a:rPr lang="en-US" dirty="0" smtClean="0"/>
              <a:t> coil discharge is </a:t>
            </a:r>
            <a:r>
              <a:rPr lang="en-US" b="1" dirty="0" smtClean="0">
                <a:solidFill>
                  <a:srgbClr val="1F497D"/>
                </a:solidFill>
              </a:rPr>
              <a:t>500 V (R=0.1 Ohm)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Maximal </a:t>
            </a: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1F497D"/>
                </a:solidFill>
              </a:rPr>
              <a:t>294 A/</a:t>
            </a:r>
            <a:r>
              <a:rPr lang="en-US" b="1" dirty="0" err="1" smtClean="0">
                <a:solidFill>
                  <a:srgbClr val="1F497D"/>
                </a:solidFill>
              </a:rPr>
              <a:t>sek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(</a:t>
            </a:r>
            <a:r>
              <a:rPr lang="en-US" dirty="0" err="1" smtClean="0"/>
              <a:t>τ</a:t>
            </a:r>
            <a:r>
              <a:rPr lang="en-US" dirty="0" smtClean="0"/>
              <a:t>=L/R ≈17 </a:t>
            </a:r>
            <a:r>
              <a:rPr lang="en-US" dirty="0" err="1" smtClean="0"/>
              <a:t>sek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8994" y="4849330"/>
            <a:ext cx="426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Coil current after an protected quench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617" y="5304380"/>
            <a:ext cx="798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>
                <a:solidFill>
                  <a:srgbClr val="1F497D"/>
                </a:solidFill>
                <a:ea typeface="+mj-ea"/>
                <a:cs typeface="+mj-cs"/>
              </a:rPr>
              <a:t>The rate of the field change for </a:t>
            </a:r>
            <a:r>
              <a:rPr lang="en-US" dirty="0">
                <a:solidFill>
                  <a:srgbClr val="1F497D"/>
                </a:solidFill>
                <a:ea typeface="+mj-ea"/>
                <a:cs typeface="+mj-cs"/>
              </a:rPr>
              <a:t>computation of electromagnetic forces acted on the thermal screen was taken from CERN presentation </a:t>
            </a:r>
            <a:br>
              <a:rPr lang="en-US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en-US" dirty="0">
                <a:solidFill>
                  <a:srgbClr val="1F497D"/>
                </a:solidFill>
                <a:ea typeface="+mj-ea"/>
                <a:cs typeface="+mj-cs"/>
              </a:rPr>
              <a:t>(Panda Magnet Meeting, GSI, 15 April 2015)</a:t>
            </a:r>
            <a:endParaRPr lang="ru-RU" dirty="0">
              <a:solidFill>
                <a:srgbClr val="1F497D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178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Optimization of the shield </a:t>
            </a:r>
            <a:r>
              <a:rPr lang="en-US" b="1" dirty="0" smtClean="0">
                <a:solidFill>
                  <a:schemeClr val="accent2"/>
                </a:solidFill>
              </a:rPr>
              <a:t>material and configuration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224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/>
              <a:t>Design </a:t>
            </a:r>
            <a:r>
              <a:rPr lang="en-US" b="1" dirty="0" smtClean="0"/>
              <a:t>options of the screen considered in the process of optimization </a:t>
            </a:r>
          </a:p>
          <a:p>
            <a:pPr marL="0" lvl="0" indent="0">
              <a:buNone/>
            </a:pPr>
            <a:endParaRPr lang="ru-RU" b="1" dirty="0"/>
          </a:p>
          <a:p>
            <a:pPr marL="984250" lvl="0" indent="-447675">
              <a:buFont typeface="+mj-lt"/>
              <a:buAutoNum type="arabicPeriod"/>
            </a:pPr>
            <a:r>
              <a:rPr lang="en-US" dirty="0"/>
              <a:t>Copper shield without cuts</a:t>
            </a:r>
            <a:endParaRPr lang="ru-RU" dirty="0"/>
          </a:p>
          <a:p>
            <a:pPr marL="984250" lvl="0" indent="-447675">
              <a:buFont typeface="+mj-lt"/>
              <a:buAutoNum type="arabicPeriod"/>
            </a:pPr>
            <a:r>
              <a:rPr lang="en-US" dirty="0"/>
              <a:t>Copper shield </a:t>
            </a:r>
            <a:r>
              <a:rPr lang="en-US" dirty="0" smtClean="0"/>
              <a:t>separated on quadrants</a:t>
            </a:r>
          </a:p>
          <a:p>
            <a:pPr marL="984250" lvl="0" indent="-447675">
              <a:buFont typeface="+mj-lt"/>
              <a:buAutoNum type="arabicPeriod"/>
            </a:pPr>
            <a:r>
              <a:rPr lang="en-US" dirty="0" smtClean="0"/>
              <a:t>Aluminum </a:t>
            </a:r>
            <a:r>
              <a:rPr lang="en-US" dirty="0"/>
              <a:t>shield separated on quadrants</a:t>
            </a:r>
            <a:endParaRPr lang="en-US" dirty="0" smtClean="0"/>
          </a:p>
          <a:p>
            <a:pPr marL="984250" lvl="0" indent="-447675">
              <a:buFont typeface="+mj-lt"/>
              <a:buAutoNum type="arabicPeriod"/>
            </a:pPr>
            <a:r>
              <a:rPr lang="en-US" dirty="0" smtClean="0"/>
              <a:t>Aluminum </a:t>
            </a:r>
            <a:r>
              <a:rPr lang="en-US" dirty="0"/>
              <a:t>shield separated on </a:t>
            </a:r>
            <a:r>
              <a:rPr lang="en-US" dirty="0" smtClean="0"/>
              <a:t>octants (cut width 6 </a:t>
            </a:r>
            <a:r>
              <a:rPr lang="en-US" dirty="0"/>
              <a:t>mm)</a:t>
            </a:r>
            <a:endParaRPr lang="ru-RU" dirty="0"/>
          </a:p>
          <a:p>
            <a:pPr marL="984250" lvl="0" indent="-447675">
              <a:buFont typeface="+mj-lt"/>
              <a:buAutoNum type="arabicPeriod"/>
            </a:pPr>
            <a:r>
              <a:rPr lang="en-US" dirty="0"/>
              <a:t>Aluminum shield separated on octants (cut width </a:t>
            </a:r>
            <a:r>
              <a:rPr lang="en-US" dirty="0" smtClean="0"/>
              <a:t>10 </a:t>
            </a:r>
            <a:r>
              <a:rPr lang="en-US" dirty="0"/>
              <a:t>mm)</a:t>
            </a:r>
            <a:endParaRPr lang="ru-RU" dirty="0"/>
          </a:p>
          <a:p>
            <a:pPr marL="984250" indent="-447675">
              <a:buFont typeface="+mj-lt"/>
              <a:buAutoNum type="arabicPeriod"/>
            </a:pPr>
            <a:r>
              <a:rPr lang="en-US" dirty="0" smtClean="0"/>
              <a:t>Aluminum </a:t>
            </a:r>
            <a:r>
              <a:rPr lang="en-US" dirty="0"/>
              <a:t>shield separated on octants (cut width </a:t>
            </a:r>
            <a:r>
              <a:rPr lang="en-US" dirty="0" smtClean="0"/>
              <a:t>10 </a:t>
            </a:r>
            <a:r>
              <a:rPr lang="en-US" dirty="0"/>
              <a:t>mm</a:t>
            </a:r>
            <a:r>
              <a:rPr lang="en-US" dirty="0" smtClean="0"/>
              <a:t>) and </a:t>
            </a:r>
            <a:r>
              <a:rPr lang="en-US" dirty="0"/>
              <a:t>8 additional radial flange </a:t>
            </a:r>
            <a:r>
              <a:rPr lang="en-US" dirty="0" smtClean="0"/>
              <a:t>slits </a:t>
            </a:r>
            <a:r>
              <a:rPr lang="en-US" dirty="0"/>
              <a:t>(10 mm)</a:t>
            </a:r>
            <a:endParaRPr lang="ru-RU" dirty="0"/>
          </a:p>
          <a:p>
            <a:pPr marL="984250" indent="-447675">
              <a:buFont typeface="+mj-lt"/>
              <a:buAutoNum type="arabicPeriod"/>
            </a:pPr>
            <a:r>
              <a:rPr lang="en-US" dirty="0"/>
              <a:t>Aluminum shield separated on octants (cut width 10 mm</a:t>
            </a:r>
            <a:r>
              <a:rPr lang="en-US" dirty="0" smtClean="0"/>
              <a:t>), 8 </a:t>
            </a:r>
            <a:r>
              <a:rPr lang="en-US" dirty="0"/>
              <a:t>additional radial flange </a:t>
            </a:r>
            <a:r>
              <a:rPr lang="en-US" dirty="0" smtClean="0"/>
              <a:t>slits </a:t>
            </a:r>
            <a:r>
              <a:rPr lang="en-US" dirty="0"/>
              <a:t>(10 mm</a:t>
            </a:r>
            <a:r>
              <a:rPr lang="en-US" dirty="0" smtClean="0"/>
              <a:t>) and </a:t>
            </a:r>
            <a:r>
              <a:rPr lang="en-US" dirty="0"/>
              <a:t>current bridges between cylindrical shell parts </a:t>
            </a:r>
            <a:r>
              <a:rPr lang="en-US" dirty="0" smtClean="0"/>
              <a:t>(modeling </a:t>
            </a:r>
            <a:r>
              <a:rPr lang="en-US" dirty="0"/>
              <a:t>the cooling tubes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2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65969"/>
            <a:ext cx="8229600" cy="8392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Option of the thermal screen separated on quadrants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7" name="Содержимое 5" descr="Thermal_Shield_Quarter_Part-1'_WHI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1220" r="6937" b="1281"/>
          <a:stretch/>
        </p:blipFill>
        <p:spPr>
          <a:xfrm>
            <a:off x="4605964" y="842180"/>
            <a:ext cx="4388622" cy="4054693"/>
          </a:xfrm>
          <a:prstGeom prst="rect">
            <a:avLst/>
          </a:prstGeom>
        </p:spPr>
      </p:pic>
      <p:pic>
        <p:nvPicPr>
          <p:cNvPr id="6" name="Содержимое 5" descr="Thermal_Shield_Quarter_Part-1_WHIT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1321" r="6772" b="1784"/>
          <a:stretch/>
        </p:blipFill>
        <p:spPr>
          <a:xfrm>
            <a:off x="0" y="964432"/>
            <a:ext cx="4499921" cy="4127907"/>
          </a:xfrm>
        </p:spPr>
      </p:pic>
      <p:pic>
        <p:nvPicPr>
          <p:cNvPr id="8" name="Содержимое 5" descr="Thermal_Shield_Quarter_Part-2_WHIT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1704" r="3883" b="21966"/>
          <a:stretch/>
        </p:blipFill>
        <p:spPr>
          <a:xfrm>
            <a:off x="2636361" y="4626620"/>
            <a:ext cx="3747715" cy="1845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71" y="4081860"/>
            <a:ext cx="130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 supports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9860" y="4985166"/>
            <a:ext cx="181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Holes for radial suspension ties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9204" y="5840931"/>
            <a:ext cx="22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Holes for axial suspension ties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48244" y="3905274"/>
            <a:ext cx="502576" cy="2017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798127" y="2764255"/>
            <a:ext cx="1374883" cy="125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20843" y="4006320"/>
            <a:ext cx="1982318" cy="428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17799" y="2934049"/>
            <a:ext cx="1727225" cy="2161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949415" y="4156569"/>
            <a:ext cx="1085011" cy="942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8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5" y="2119135"/>
            <a:ext cx="3789697" cy="2709821"/>
          </a:xfrm>
          <a:prstGeom prst="rect">
            <a:avLst/>
          </a:prstGeom>
        </p:spPr>
      </p:pic>
      <p:pic>
        <p:nvPicPr>
          <p:cNvPr id="14" name="Рисунок 41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13864"/>
          <a:stretch>
            <a:fillRect/>
          </a:stretch>
        </p:blipFill>
        <p:spPr>
          <a:xfrm>
            <a:off x="477575" y="2465416"/>
            <a:ext cx="3930154" cy="2268455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53173"/>
              </p:ext>
            </p:extLst>
          </p:nvPr>
        </p:nvGraphicFramePr>
        <p:xfrm>
          <a:off x="1434658" y="5225292"/>
          <a:ext cx="62611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Документ" r:id="rId5" imgW="6261100" imgH="1460500" progId="Word.Document.12">
                  <p:embed/>
                </p:oleObj>
              </mc:Choice>
              <mc:Fallback>
                <p:oleObj name="Документ" r:id="rId5" imgW="6261100" imgH="146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4658" y="5225292"/>
                        <a:ext cx="62611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solidFill>
                  <a:schemeClr val="accent2"/>
                </a:solidFill>
              </a:rPr>
              <a:t>Influence of screen cuts and material properties on the </a:t>
            </a:r>
            <a:r>
              <a:rPr lang="en-US" sz="3100" b="1" dirty="0" smtClean="0">
                <a:solidFill>
                  <a:schemeClr val="accent2"/>
                </a:solidFill>
              </a:rPr>
              <a:t>Maximal eddy current density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307495" y="3416265"/>
            <a:ext cx="40749" cy="2709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811945" y="3565685"/>
            <a:ext cx="1439812" cy="2519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0777" y="1439184"/>
            <a:ext cx="824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distinctive feature of the coil is high radial component of the field along the length of the coil and consequently a large induced </a:t>
            </a:r>
            <a:r>
              <a:rPr lang="en-US" dirty="0" smtClean="0">
                <a:solidFill>
                  <a:srgbClr val="FF0000"/>
                </a:solidFill>
              </a:rPr>
              <a:t>currents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63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504D"/>
                </a:solidFill>
              </a:rPr>
              <a:t>Influence of screen cuts and material properties on the </a:t>
            </a:r>
            <a:r>
              <a:rPr lang="en-US" sz="2800" b="1" dirty="0" smtClean="0">
                <a:solidFill>
                  <a:srgbClr val="C0504D"/>
                </a:solidFill>
              </a:rPr>
              <a:t>maximal radial </a:t>
            </a:r>
            <a:r>
              <a:rPr lang="en-US" sz="2800" b="1" dirty="0">
                <a:solidFill>
                  <a:srgbClr val="C0504D"/>
                </a:solidFill>
              </a:rPr>
              <a:t>pressure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E.Koshurnikov,  GSI, 08.09.2015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59433"/>
              </p:ext>
            </p:extLst>
          </p:nvPr>
        </p:nvGraphicFramePr>
        <p:xfrm>
          <a:off x="1592263" y="4972687"/>
          <a:ext cx="6464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Документ" r:id="rId3" imgW="6464300" imgH="1638300" progId="Word.Document.12">
                  <p:embed/>
                </p:oleObj>
              </mc:Choice>
              <mc:Fallback>
                <p:oleObj name="Документ" r:id="rId3" imgW="64643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263" y="4972687"/>
                        <a:ext cx="64643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" y="1430556"/>
            <a:ext cx="4031211" cy="3079185"/>
          </a:xfrm>
          <a:prstGeom prst="rect">
            <a:avLst/>
          </a:prstGeom>
        </p:spPr>
      </p:pic>
      <p:pic>
        <p:nvPicPr>
          <p:cNvPr id="8" name="Рисунок 4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89" y="1507775"/>
            <a:ext cx="3927330" cy="300084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974708" y="2737087"/>
            <a:ext cx="190164" cy="3361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161300" y="3103844"/>
            <a:ext cx="696546" cy="2950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09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11557</TotalTime>
  <Words>1364</Words>
  <Application>Microsoft Macintosh PowerPoint</Application>
  <PresentationFormat>Экран (4:3)</PresentationFormat>
  <Paragraphs>184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Thermal screen of the cryostat</vt:lpstr>
      <vt:lpstr>Презентация PowerPoint</vt:lpstr>
      <vt:lpstr>Thermal shield  of the cryostat and its position in the cryostat</vt:lpstr>
      <vt:lpstr> FE model for the calculation of the transient process in the screen </vt:lpstr>
      <vt:lpstr>The rate of the field change in the area of the radiation screen</vt:lpstr>
      <vt:lpstr>Optimization of the shield material and configuration</vt:lpstr>
      <vt:lpstr>Option of the thermal screen separated on quadrants</vt:lpstr>
      <vt:lpstr>Influence of screen cuts and material properties on the Maximal eddy current density </vt:lpstr>
      <vt:lpstr>Influence of screen cuts and material properties on the maximal radial pressure </vt:lpstr>
      <vt:lpstr>Influence of screen cuts and material properties on the radial forces applied to the selected regions </vt:lpstr>
      <vt:lpstr>Maximal current density and magnetic pressure for transient process in the thermal screen  </vt:lpstr>
      <vt:lpstr>Arrangement of the cooling circuits on inner and outer shells of the screen separated on octants</vt:lpstr>
      <vt:lpstr>Fixation of the cooling pipe to the aluminium shell by blind rivets</vt:lpstr>
      <vt:lpstr>Radial support passed through the hole in the outer shell of the thermal screen</vt:lpstr>
      <vt:lpstr>Thermal parameters of the screen </vt:lpstr>
      <vt:lpstr>Loads applied to the outer shell of an octant of the thermal screen</vt:lpstr>
      <vt:lpstr>Loads applied to an octant of the inner shell of the thermal screen</vt:lpstr>
      <vt:lpstr>Loads applied to an octant flange of the thermal screen</vt:lpstr>
      <vt:lpstr>Slots in the cryostat shells to take into account temperature deformations of the screen </vt:lpstr>
      <vt:lpstr>What option is more preferable: quadrants or octants?</vt:lpstr>
      <vt:lpstr>How to decrease the forces applied to the radiation shield additionally ? </vt:lpstr>
      <vt:lpstr>What  remains to be done this year?</vt:lpstr>
      <vt:lpstr>Презентация PowerPoint</vt:lpstr>
      <vt:lpstr>Arrangement of the cold mass supports and cooling circuits of the screen and cold mass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MacBook Евгений Кошурников</cp:lastModifiedBy>
  <cp:revision>433</cp:revision>
  <cp:lastPrinted>2015-09-03T14:32:57Z</cp:lastPrinted>
  <dcterms:created xsi:type="dcterms:W3CDTF">2012-08-24T18:04:05Z</dcterms:created>
  <dcterms:modified xsi:type="dcterms:W3CDTF">2015-09-07T06:43:54Z</dcterms:modified>
</cp:coreProperties>
</file>