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34" r:id="rId3"/>
    <p:sldMasterId id="2147483869" r:id="rId4"/>
    <p:sldMasterId id="2147484033" r:id="rId5"/>
    <p:sldMasterId id="2147484105" r:id="rId6"/>
    <p:sldMasterId id="2147484144" r:id="rId7"/>
    <p:sldMasterId id="2147484159" r:id="rId8"/>
    <p:sldMasterId id="2147484171" r:id="rId9"/>
    <p:sldMasterId id="2147484183" r:id="rId10"/>
    <p:sldMasterId id="2147484195" r:id="rId11"/>
    <p:sldMasterId id="2147484207" r:id="rId12"/>
    <p:sldMasterId id="2147484219" r:id="rId13"/>
  </p:sldMasterIdLst>
  <p:notesMasterIdLst>
    <p:notesMasterId r:id="rId41"/>
  </p:notesMasterIdLst>
  <p:sldIdLst>
    <p:sldId id="545" r:id="rId14"/>
    <p:sldId id="534" r:id="rId15"/>
    <p:sldId id="535" r:id="rId16"/>
    <p:sldId id="536" r:id="rId17"/>
    <p:sldId id="452" r:id="rId18"/>
    <p:sldId id="472" r:id="rId19"/>
    <p:sldId id="546" r:id="rId20"/>
    <p:sldId id="518" r:id="rId21"/>
    <p:sldId id="520" r:id="rId22"/>
    <p:sldId id="489" r:id="rId23"/>
    <p:sldId id="493" r:id="rId24"/>
    <p:sldId id="491" r:id="rId25"/>
    <p:sldId id="497" r:id="rId26"/>
    <p:sldId id="522" r:id="rId27"/>
    <p:sldId id="494" r:id="rId28"/>
    <p:sldId id="473" r:id="rId29"/>
    <p:sldId id="537" r:id="rId30"/>
    <p:sldId id="538" r:id="rId31"/>
    <p:sldId id="533" r:id="rId32"/>
    <p:sldId id="530" r:id="rId33"/>
    <p:sldId id="539" r:id="rId34"/>
    <p:sldId id="540" r:id="rId35"/>
    <p:sldId id="541" r:id="rId36"/>
    <p:sldId id="527" r:id="rId37"/>
    <p:sldId id="529" r:id="rId38"/>
    <p:sldId id="543" r:id="rId39"/>
    <p:sldId id="544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5EC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660"/>
  </p:normalViewPr>
  <p:slideViewPr>
    <p:cSldViewPr>
      <p:cViewPr varScale="1">
        <p:scale>
          <a:sx n="105" d="100"/>
          <a:sy n="105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BC2B-F2E7-45B8-8E7B-4EF372A1B383}" type="datetimeFigureOut">
              <a:rPr lang="de-DE" smtClean="0"/>
              <a:t>17.07.2015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144F-9FD7-42B4-A4E2-44CA2F6AF3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26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144F-9FD7-42B4-A4E2-44CA2F6AF31B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9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9CF6-0CED-4981-B3C4-3AADB9DD6208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4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790A0-6513-46FA-9489-BDD7F3DDB61B}" type="slidenum">
              <a:rPr lang="de-DE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1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9pPr>
          </a:lstStyle>
          <a:p>
            <a:pPr eaLnBrk="1" hangingPunct="1"/>
            <a:fld id="{F1438F65-8692-41C5-A626-13998298D78E}" type="slidenum">
              <a:rPr lang="en-US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24</a:t>
            </a:fld>
            <a:endParaRPr lang="en-US" sz="12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2967" y="8684720"/>
            <a:ext cx="2963902" cy="45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6C5B895B-3342-4580-AB5D-A21CE26199EF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24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882967" y="8684720"/>
            <a:ext cx="2968673" cy="45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DCA39ED2-5AA1-4293-80F5-BC1B87817A0C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2967" y="8684719"/>
            <a:ext cx="2971853" cy="4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7DAF19D4-1891-4268-9F34-EC6B0B0353D7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35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324" y="4343103"/>
            <a:ext cx="5485764" cy="4115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latin typeface="Arial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2760-F602-4D43-A85F-DC42A66C0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2634B-64B9-472F-BAFC-E8910397AC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2461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004C0-3CC8-4451-9968-6219C82AF03A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41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81673C-1767-4EDF-A14D-CE4F368152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147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9ACA5E-DAE1-445C-BD20-7D2C7F7D4F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071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F42FEC-8D8D-41A8-AFFF-AFA4CC0918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7805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324631-78E5-42BD-8585-141C1DCEA6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4131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DBE8AC-65B5-45BD-A6EB-545043D097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046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795540-3D76-4C1C-9B07-308DCC7621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860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F5C264-46AB-4B31-8F78-F720C8F9FE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321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8956C0-0F0D-4154-9D66-6051AAFC00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2795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F3CE4C-A722-4A41-A79B-EE72DBB847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75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C4E0-8A32-4207-A87B-8C1A683C3D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238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66C6FD-28D2-48C7-8304-600831603B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5217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3752BD-3748-4402-A28E-8D0B3B2F89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3908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A8BF-8B7E-459F-8356-BE81D1F2BDB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4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BEED5-C195-4885-9D62-B237092E3B9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845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42C2-D2FC-4403-98A6-66865101948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324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09BC-16EB-44CD-AED2-2FA0E2AE2C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0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8383-0044-4B2B-A975-CBFDC46A23D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61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FD61-948A-41A3-BBF6-E680AA2E735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2542-3423-4AEB-A2D7-C4A6F06AC1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030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8DA3-7495-4B7D-8551-3508BF6BB2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8" y="225425"/>
            <a:ext cx="8605837" cy="61563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0B66-D89D-4E0A-8CE9-E010203686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009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6886-9647-4A7A-B728-240C756BEC1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30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5F82-46A9-42E1-A19A-5C33CA5465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72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146F-A82D-48A1-AC08-2F62C6D0BE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563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359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835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377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135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843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8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9029-C96A-4FA2-A3AF-25A1F84F2C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28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222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272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276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4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235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776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261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64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72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1F41-6F25-4810-A77B-899DC4F177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40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76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140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539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45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061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4756-1FC1-4165-812C-C4BB49FCF12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45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CBE08-3F1B-4846-A2A8-4A0C798C3CA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203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C3C73-15C1-4E23-B9FB-0FF40C0FDFBA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82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97BFF-32C0-4011-8630-80D3C17E9F4D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633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67DD-1830-481B-BDA3-F6AE442D337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6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DBFE4-1BEC-479E-B2DE-708CA9EA1C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7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E4C5-33A6-4628-8219-EA5BC805CC4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631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8B66-076E-41C1-AF0E-4870A84DAA6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942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4E38-A69C-4F53-B947-A5C4D576B77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786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8075-194F-4FF7-90CC-F48060A000E3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88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A0C41-8459-4BE2-8A0A-DEBAD74983B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217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9CE9D-3802-48F6-A72D-52146033C576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5B47-4195-4CBC-B2F3-99BFFFAB6B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99F9-F44E-4DC9-9452-60D288C753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28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3E5D-2F63-41C1-BBAC-C6B7E9D11D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A13E-3ACD-4C45-B365-6FBDAE418D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2FA1-CDAA-494F-ABD5-EF30A827A0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9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F593-D7BF-4A5D-9103-0F4ED0158D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6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02BF-4423-466A-B1D3-52ED40549A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0241-F837-478C-95EC-3F7B2FC89B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9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15/03/12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4EE-C322-421A-9004-F8E9CD21B2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8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6E04-570F-417D-BC19-EF921285CD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610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1849-1C80-4FE2-A17E-2FCB69B72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13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0373-50D1-44D8-AD22-3B0635912A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90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DD44-761D-4860-9621-8E7A39414B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94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82FD-F1FE-4FB3-9D4E-6C0F19FEE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075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15E3-DC57-4A32-BD00-4FE9EC5733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99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FE84-78CA-4E65-B783-B5BE9B7DF6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74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0ABD-AB39-495C-9A85-309AE83EE2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26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C2B9-EFBF-4CBE-AF6A-C49539AD53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903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E002-47DE-4FE1-A556-40B2D2A854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293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E9C4-C2B7-47E1-A3B1-986A0AE3DB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01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8B95-2AA7-481F-A25D-800A93711E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60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68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377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398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9328" y="6356350"/>
            <a:ext cx="310534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4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0359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1510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C7277-98F1-437E-B7E5-2E887EE790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966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859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186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3674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1" y="1000108"/>
            <a:ext cx="428310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1" y="1714489"/>
            <a:ext cx="4283107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40" y="1000108"/>
            <a:ext cx="428469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9" y="1714489"/>
            <a:ext cx="428628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047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1" y="1000108"/>
            <a:ext cx="428310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1" y="1714489"/>
            <a:ext cx="4283107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6261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40" y="1000108"/>
            <a:ext cx="428469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9" y="1714489"/>
            <a:ext cx="428628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922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6" y="273050"/>
            <a:ext cx="32512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354668" cy="60134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6" y="1435100"/>
            <a:ext cx="3251231" cy="485142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2493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2439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800600"/>
            <a:ext cx="87154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282" y="214290"/>
            <a:ext cx="8715436" cy="451328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7154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02261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0354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A3C46-D18E-464D-BF05-B39842BEA1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299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72" y="0"/>
            <a:ext cx="1428728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786" y="274638"/>
            <a:ext cx="6858048" cy="6297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473868" y="973931"/>
            <a:ext cx="1741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531812" y="3389313"/>
            <a:ext cx="1857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334962" y="5657850"/>
            <a:ext cx="1463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9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2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CAA495-3737-4C5B-A1F0-2AD2701FEE1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56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184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E739A-30C5-474F-9B78-ED3E4EE5817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50B11-52C9-449D-A1A7-C9DAA9BBE87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68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29A5B-39B6-4ECC-B31B-3255B6A43EB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42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0F4AD-4595-4451-890B-AB3836ABBD0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838C6-269E-4465-85A0-34FF6C70C3D9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3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085CF-930E-4021-96C3-425F28D0D1A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1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4AC7-9D4A-4517-9558-742DB43D94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758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8DBB-C3C8-46D7-A140-40FCC440983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2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3B6E9-59C8-42FD-B2CF-32A59666975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17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41BE-988C-4531-A1DD-8D648C0723F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88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9913A-B9D5-4135-A22B-942F3F65670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2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F48B9-179D-42A3-A5F9-F572590BA7C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3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7335-C679-40A9-8E43-0EF16701FF46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16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FA296-4EDA-492E-B725-FCAD8C3EDE7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6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91E07-DD2E-42B1-BD3B-6B346069487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61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4A70B-0BA2-47DD-8E3C-715F3B89672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2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9A05-4430-4D15-8E96-56875C847460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41DB-4C1E-4871-A9FC-E2F2C73574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12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6D02-6FB5-4CB4-BA20-8C3A30F91DE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5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2DC94-51B7-4558-AE8C-8A2E1692363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43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17D0-1B50-4FA6-9CE7-C5B2BA3D8BD3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67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4BE9-47EA-45A1-88C1-BB75337AAFC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25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31E41-A4C5-4978-BF40-E36843798C09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72F73-ACD6-4FA8-9B9A-B588F74F782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2F35D-9C89-4BB7-9605-7FD0ED37AD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13277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79AC3-031A-4DA0-91F7-DB145E9093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3893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E81C9-0050-4234-B7C9-1FBB97C185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3274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144080-BB82-415E-B345-0FEFEAB9E8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949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1503F-A3AA-42F4-9B0C-6839E2D896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078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449A4-B4AF-437C-8CEB-0EC8C99635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890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A1182-B3CC-4E82-B655-F8FDE56815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36390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52FC46-7146-44A0-9636-E2590C425A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4139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9C9212-67CD-4494-89FF-45FEBACC7C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63979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D85C54-AE81-4887-B196-6E46F77871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15653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3BF00-3726-4115-912A-2D9C937F2C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7554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ADAB19-DD8E-4641-8E30-7220BBB4B8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6287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fld id="{B0C49136-8C33-4403-8610-B09C995DC5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56505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fld id="{50906953-75FD-4827-ACAA-CF31DE37A6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66363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8" y="225425"/>
            <a:ext cx="8605837" cy="61563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fld id="{4E7A603C-AAAE-4541-A4FB-843354792E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36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C31C-8C9B-4716-B6BF-CC4B42B4B4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364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1AF70-72F7-4643-87A1-2332CC633FE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738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64CF-9077-4A1E-ADF5-939A6B980ED3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29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84B23-FBE6-40EB-A74E-0182EF9C7550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060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5D5F0-4439-4969-B638-D15FA1D2040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701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48021-B5A1-47A9-81A1-4FD95B69C50A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073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9C71-1330-4FA1-9378-9564B2E3EF7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110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6849-8288-4E69-934E-6CB77F886869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79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5F16-CB6F-4C3D-964A-DF293EE9D3D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13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B99E0-2573-4836-91D0-BA249BCDBE8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05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1732A-7949-4182-92AA-F59C7AEC902A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F42E1-7B5C-4602-B8C8-8386DDF16F7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1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9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9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9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4229E-49A7-4011-A81C-3E91C329F59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E45D5A-62CB-4149-99B6-7915B4EC7C06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GB" sz="2000">
                <a:latin typeface="Times New Roman" pitchFamily="16" charset="0"/>
              </a:rPr>
              <a:t>15/03/12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30950"/>
            <a:ext cx="2884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000">
                <a:latin typeface="Times New Roman" pitchFamily="16" charset="0"/>
              </a:rPr>
              <a:t>I.Vassiliev, CBM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DDF1E8B3-038E-4A31-A787-D28B6BD676D8}" type="slidenum">
              <a:rPr lang="en-US" sz="2000">
                <a:latin typeface="Times New Roman" pitchFamily="16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en-US" sz="200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4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0CB96-AD6D-47EE-848F-F6A056918E9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000125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0"/>
            <a:ext cx="342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D225C2-A546-47E3-BE35-E7A44AF4EAFC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E1CAE-BBB4-43FD-97C8-FDE1EE6D1E81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81D5A-4691-4A90-A4E2-A39817A6D5A9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998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fontAlgn="base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fontAlgn="base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E12694-2F00-478B-AAA0-7E8928579731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F2F0C3-5CF2-4D25-A8BB-BB233FF85B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personal.ecu.edu/linz/ampt/ampt-v1.26t1-v2.26t1.zip" TargetMode="External"/><Relationship Id="rId5" Type="http://schemas.openxmlformats.org/officeDocument/2006/relationships/hyperlink" Target="http://personal.ecu.edu/linz/ampt/" TargetMode="Externa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3200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35" y="260648"/>
            <a:ext cx="4734954" cy="476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1169368" y="692696"/>
            <a:ext cx="6840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CCCCFF"/>
                </a:solidFill>
                <a:latin typeface="Tahoma" pitchFamily="34" charset="0"/>
              </a:rPr>
              <a:t>Peter Senger (GSI)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0" y="644404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dirty="0" smtClean="0">
                <a:solidFill>
                  <a:srgbClr val="FFC000"/>
                </a:solidFill>
                <a:latin typeface="Arial"/>
              </a:rPr>
              <a:t>Hyperons </a:t>
            </a:r>
            <a:r>
              <a:rPr lang="de-DE" dirty="0" smtClean="0">
                <a:solidFill>
                  <a:srgbClr val="FFC000"/>
                </a:solidFill>
                <a:latin typeface="Arial"/>
              </a:rPr>
              <a:t>in </a:t>
            </a:r>
            <a:r>
              <a:rPr lang="de-DE" dirty="0" err="1">
                <a:solidFill>
                  <a:srgbClr val="FFC000"/>
                </a:solidFill>
                <a:latin typeface="Arial"/>
              </a:rPr>
              <a:t>N</a:t>
            </a:r>
            <a:r>
              <a:rPr lang="de-DE" dirty="0" err="1" smtClean="0">
                <a:solidFill>
                  <a:srgbClr val="FFC000"/>
                </a:solidFill>
                <a:latin typeface="Arial"/>
              </a:rPr>
              <a:t>uclear</a:t>
            </a:r>
            <a:r>
              <a:rPr lang="de-DE" dirty="0" smtClean="0">
                <a:solidFill>
                  <a:srgbClr val="FFC000"/>
                </a:solidFill>
                <a:latin typeface="Arial"/>
              </a:rPr>
              <a:t> Matter, GSI, </a:t>
            </a:r>
            <a:r>
              <a:rPr lang="de-DE" dirty="0" err="1" smtClean="0">
                <a:solidFill>
                  <a:srgbClr val="FFC000"/>
                </a:solidFill>
                <a:latin typeface="Arial"/>
              </a:rPr>
              <a:t>July</a:t>
            </a:r>
            <a:r>
              <a:rPr lang="de-DE" dirty="0" smtClean="0">
                <a:solidFill>
                  <a:srgbClr val="FFC000"/>
                </a:solidFill>
                <a:latin typeface="Arial"/>
              </a:rPr>
              <a:t> 22, 2015 </a:t>
            </a:r>
            <a:r>
              <a:rPr lang="en-US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</a:t>
            </a:r>
            <a:endParaRPr lang="de-DE" altLang="de-DE" dirty="0" smtClean="0">
              <a:solidFill>
                <a:srgbClr val="FFC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900608" y="-22160"/>
            <a:ext cx="1098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</a:t>
            </a:r>
            <a:r>
              <a:rPr lang="de-DE" sz="40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4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4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nuclear</a:t>
            </a:r>
            <a:r>
              <a:rPr lang="de-DE" sz="4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 EOS </a:t>
            </a:r>
            <a:endParaRPr lang="de-DE" sz="4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coll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2099" r="13058" b="11571"/>
          <a:stretch>
            <a:fillRect/>
          </a:stretch>
        </p:blipFill>
        <p:spPr bwMode="auto">
          <a:xfrm>
            <a:off x="304958" y="948772"/>
            <a:ext cx="4536504" cy="320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008112" y="4653136"/>
            <a:ext cx="860444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800" dirty="0" smtClean="0">
              <a:solidFill>
                <a:srgbClr val="FF99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400" dirty="0" smtClean="0">
                <a:solidFill>
                  <a:srgbClr val="FF9900"/>
                </a:solidFill>
                <a:latin typeface="Tahoma" pitchFamily="34" charset="0"/>
                <a:sym typeface="Wingdings" pitchFamily="2" charset="2"/>
              </a:rPr>
              <a:t></a:t>
            </a:r>
            <a:r>
              <a:rPr lang="en-US" altLang="de-DE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de-DE" sz="2400" dirty="0" smtClean="0">
                <a:solidFill>
                  <a:srgbClr val="FF9900"/>
                </a:solidFill>
                <a:latin typeface="Tahoma" pitchFamily="34" charset="0"/>
              </a:rPr>
              <a:t>EOS </a:t>
            </a:r>
            <a:r>
              <a:rPr lang="en-US" altLang="de-DE" sz="2400" dirty="0" smtClean="0">
                <a:solidFill>
                  <a:srgbClr val="FF9900"/>
                </a:solidFill>
                <a:latin typeface="Tahoma" pitchFamily="34" charset="0"/>
              </a:rPr>
              <a:t>and heavy-ion collisions</a:t>
            </a:r>
            <a:endParaRPr lang="en-US" altLang="de-DE" sz="1200" dirty="0" smtClean="0">
              <a:solidFill>
                <a:srgbClr val="FF9900"/>
              </a:solidFill>
              <a:latin typeface="Tahom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en-US" altLang="de-DE" sz="2400" dirty="0" smtClean="0">
                <a:solidFill>
                  <a:srgbClr val="FF9900"/>
                </a:solidFill>
                <a:latin typeface="Tahoma" pitchFamily="34" charset="0"/>
              </a:rPr>
              <a:t>EOS of symmetric nuclear matter at </a:t>
            </a:r>
            <a:r>
              <a:rPr lang="el-GR" altLang="de-DE" sz="2400" dirty="0" smtClean="0">
                <a:solidFill>
                  <a:srgbClr val="FF9900"/>
                </a:solidFill>
                <a:latin typeface="Tahoma" pitchFamily="34" charset="0"/>
              </a:rPr>
              <a:t>ρ</a:t>
            </a:r>
            <a:r>
              <a:rPr lang="de-DE" altLang="de-DE" sz="2400" dirty="0" smtClean="0">
                <a:solidFill>
                  <a:srgbClr val="FF9900"/>
                </a:solidFill>
                <a:latin typeface="Tahoma" pitchFamily="34" charset="0"/>
              </a:rPr>
              <a:t> &lt; 3</a:t>
            </a:r>
            <a:r>
              <a:rPr lang="el-GR" altLang="de-DE" sz="2400" dirty="0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el-GR" altLang="de-DE" sz="2400" dirty="0" smtClean="0">
                <a:solidFill>
                  <a:srgbClr val="FF9900"/>
                </a:solidFill>
                <a:latin typeface="Tahoma" pitchFamily="34" charset="0"/>
              </a:rPr>
              <a:t>ρ</a:t>
            </a:r>
            <a:r>
              <a:rPr lang="de-DE" altLang="de-DE" sz="2400" baseline="-25000" dirty="0" smtClean="0">
                <a:solidFill>
                  <a:srgbClr val="FF9900"/>
                </a:solidFill>
                <a:latin typeface="Tahoma" pitchFamily="34" charset="0"/>
              </a:rPr>
              <a:t>0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en-US" altLang="de-DE" sz="2400" dirty="0" smtClean="0">
                <a:solidFill>
                  <a:srgbClr val="FF9900"/>
                </a:solidFill>
                <a:latin typeface="Tahoma" pitchFamily="34" charset="0"/>
              </a:rPr>
              <a:t>Observables sensitive to EOS at </a:t>
            </a:r>
            <a:r>
              <a:rPr lang="el-GR" altLang="de-DE" sz="2400" dirty="0">
                <a:solidFill>
                  <a:srgbClr val="FF9900"/>
                </a:solidFill>
                <a:latin typeface="Tahoma" pitchFamily="34" charset="0"/>
              </a:rPr>
              <a:t>ρ</a:t>
            </a:r>
            <a:r>
              <a:rPr lang="de-DE" altLang="de-DE" sz="2400" dirty="0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de-DE" altLang="de-DE" sz="2400" dirty="0" smtClean="0">
                <a:solidFill>
                  <a:srgbClr val="FF9900"/>
                </a:solidFill>
                <a:latin typeface="Tahoma" pitchFamily="34" charset="0"/>
              </a:rPr>
              <a:t>&gt; </a:t>
            </a:r>
            <a:r>
              <a:rPr lang="de-DE" altLang="de-DE" sz="2400" dirty="0">
                <a:solidFill>
                  <a:srgbClr val="FF9900"/>
                </a:solidFill>
                <a:latin typeface="Tahoma" pitchFamily="34" charset="0"/>
              </a:rPr>
              <a:t>3</a:t>
            </a:r>
            <a:r>
              <a:rPr lang="el-GR" altLang="de-DE" sz="2400" dirty="0">
                <a:solidFill>
                  <a:srgbClr val="FF9900"/>
                </a:solidFill>
                <a:latin typeface="Tahoma" pitchFamily="34" charset="0"/>
              </a:rPr>
              <a:t> ρ</a:t>
            </a:r>
            <a:r>
              <a:rPr lang="de-DE" altLang="de-DE" sz="2400" baseline="-25000" dirty="0" smtClean="0">
                <a:solidFill>
                  <a:srgbClr val="FF9900"/>
                </a:solidFill>
                <a:latin typeface="Tahoma" pitchFamily="34" charset="0"/>
              </a:rPr>
              <a:t>0 </a:t>
            </a:r>
            <a:r>
              <a:rPr lang="de-DE" altLang="de-DE" sz="2400" dirty="0" smtClean="0">
                <a:solidFill>
                  <a:srgbClr val="FF9900"/>
                </a:solidFill>
                <a:latin typeface="Tahoma" pitchFamily="34" charset="0"/>
              </a:rPr>
              <a:t>?</a:t>
            </a:r>
            <a:r>
              <a:rPr lang="en-US" altLang="de-DE" sz="2400" dirty="0" smtClean="0">
                <a:solidFill>
                  <a:srgbClr val="FF9900"/>
                </a:solidFill>
                <a:latin typeface="Tahoma" pitchFamily="34" charset="0"/>
              </a:rPr>
              <a:t> </a:t>
            </a:r>
            <a:endParaRPr lang="en-US" altLang="de-DE" sz="2400" dirty="0" smtClean="0">
              <a:solidFill>
                <a:srgbClr val="FF9900"/>
              </a:solidFill>
              <a:latin typeface="Tahom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de-DE" sz="2400" dirty="0" smtClean="0">
                <a:solidFill>
                  <a:srgbClr val="FF9900"/>
                </a:solidFill>
                <a:latin typeface="Tahoma" pitchFamily="34" charset="0"/>
              </a:rPr>
              <a:t>The CBM experiments and its performance</a:t>
            </a:r>
            <a:endParaRPr lang="en-US" altLang="de-DE" sz="2400" dirty="0" smtClean="0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15796" y="4149080"/>
            <a:ext cx="1751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32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8B66-076E-41C1-AF0E-4870A84DAA65}" type="slidenum">
              <a:rPr lang="en-US" altLang="de-DE" smtClean="0">
                <a:solidFill>
                  <a:srgbClr val="000000"/>
                </a:solidFill>
              </a:rPr>
              <a:pPr/>
              <a:t>1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skyrme_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5"/>
          <a:stretch>
            <a:fillRect/>
          </a:stretch>
        </p:blipFill>
        <p:spPr bwMode="auto">
          <a:xfrm>
            <a:off x="4572000" y="1295400"/>
            <a:ext cx="381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-30163"/>
            <a:ext cx="91440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3200" dirty="0" smtClean="0">
                <a:solidFill>
                  <a:srgbClr val="FF0000"/>
                </a:solidFill>
                <a:latin typeface="Tahoma" pitchFamily="34" charset="0"/>
              </a:rPr>
              <a:t>The compressibility of </a:t>
            </a:r>
            <a:r>
              <a:rPr lang="en-GB" altLang="de-DE" sz="3200" dirty="0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altLang="de-DE" sz="3200" dirty="0" smtClean="0">
                <a:solidFill>
                  <a:srgbClr val="FF0000"/>
                </a:solidFill>
                <a:latin typeface="Tahoma" pitchFamily="34" charset="0"/>
              </a:rPr>
              <a:t>symmetric) nuclear matter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412875" y="644525"/>
            <a:ext cx="743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Experiment:  C. Sturm et al., (KaoS Collaboration)  Phys. Rev. Lett. 86 (2001) 39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1404938" y="908050"/>
            <a:ext cx="6175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Theory: QMD  Ch. Fuchs et al., Phys. Rev. Lett. 86 (2001) 1974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            IQMD Ch. Hartnack, J. Aichelin, J. Phys. G 28 (2002) 1649</a:t>
            </a:r>
            <a:endParaRPr lang="de-DE" altLang="de-DE" sz="160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23590" name="Picture 6" descr="Ratio_IQM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4643438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1457325" y="5903913"/>
            <a:ext cx="5864225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800" dirty="0" smtClean="0">
                <a:solidFill>
                  <a:srgbClr val="FF0000"/>
                </a:solidFill>
                <a:latin typeface="Tahoma" pitchFamily="34" charset="0"/>
              </a:rPr>
              <a:t>soft equation-of-state: </a:t>
            </a:r>
            <a:r>
              <a:rPr lang="el-GR" altLang="de-DE" sz="3200" dirty="0" smtClean="0">
                <a:solidFill>
                  <a:srgbClr val="FF0000"/>
                </a:solidFill>
                <a:latin typeface="Tahoma" pitchFamily="34" charset="0"/>
              </a:rPr>
              <a:t>κ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altLang="de-DE" sz="2800" dirty="0" smtClean="0">
                <a:solidFill>
                  <a:srgbClr val="FF0000"/>
                </a:solidFill>
                <a:latin typeface="Tahoma" pitchFamily="34" charset="0"/>
              </a:rPr>
              <a:t>≤ 200 MeV</a:t>
            </a:r>
          </a:p>
        </p:txBody>
      </p:sp>
      <p:sp>
        <p:nvSpPr>
          <p:cNvPr id="323592" name="AutoShape 8"/>
          <p:cNvSpPr>
            <a:spLocks noChangeArrowheads="1"/>
          </p:cNvSpPr>
          <p:nvPr/>
        </p:nvSpPr>
        <p:spPr bwMode="auto">
          <a:xfrm>
            <a:off x="755650" y="523875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5651500" y="1773238"/>
            <a:ext cx="1584325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7235825" y="1700213"/>
            <a:ext cx="9366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6588125" y="3213100"/>
            <a:ext cx="936625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7" name="Oval 13"/>
          <p:cNvSpPr>
            <a:spLocks noChangeArrowheads="1"/>
          </p:cNvSpPr>
          <p:nvPr/>
        </p:nvSpPr>
        <p:spPr bwMode="auto">
          <a:xfrm>
            <a:off x="5724525" y="3573463"/>
            <a:ext cx="1511300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8" name="Oval 14"/>
          <p:cNvSpPr>
            <a:spLocks noChangeArrowheads="1"/>
          </p:cNvSpPr>
          <p:nvPr/>
        </p:nvSpPr>
        <p:spPr bwMode="auto">
          <a:xfrm>
            <a:off x="6300788" y="4005263"/>
            <a:ext cx="503237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8075"/>
            <a:ext cx="6203696" cy="56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613018"/>
            <a:ext cx="459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 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eisdorf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FOPI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arXiv:1307.4210</a:t>
            </a: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9294" y="2209"/>
            <a:ext cx="91805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EOS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Au+Au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83208" y="4911551"/>
            <a:ext cx="267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Le Fevre et al., FOPI </a:t>
            </a:r>
            <a:r>
              <a:rPr lang="de-DE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endParaRPr lang="de-DE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arXiv:1501.02546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7605" r="12769"/>
          <a:stretch/>
        </p:blipFill>
        <p:spPr bwMode="auto">
          <a:xfrm>
            <a:off x="6004465" y="1484784"/>
            <a:ext cx="3130670" cy="332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68325"/>
            <a:ext cx="9180513" cy="74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483" name="Line 3"/>
          <p:cNvSpPr>
            <a:spLocks noChangeShapeType="1"/>
          </p:cNvSpPr>
          <p:nvPr/>
        </p:nvSpPr>
        <p:spPr bwMode="auto">
          <a:xfrm>
            <a:off x="1116013" y="4292600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4" name="Line 4"/>
          <p:cNvSpPr>
            <a:spLocks noChangeShapeType="1"/>
          </p:cNvSpPr>
          <p:nvPr/>
        </p:nvSpPr>
        <p:spPr bwMode="auto">
          <a:xfrm>
            <a:off x="107950" y="6237288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5" name="Freeform 5"/>
          <p:cNvSpPr>
            <a:spLocks/>
          </p:cNvSpPr>
          <p:nvPr/>
        </p:nvSpPr>
        <p:spPr bwMode="auto">
          <a:xfrm>
            <a:off x="4051300" y="3987800"/>
            <a:ext cx="2249488" cy="1455738"/>
          </a:xfrm>
          <a:custGeom>
            <a:avLst/>
            <a:gdLst>
              <a:gd name="T0" fmla="*/ 0 w 1417"/>
              <a:gd name="T1" fmla="*/ 752 h 917"/>
              <a:gd name="T2" fmla="*/ 558 w 1417"/>
              <a:gd name="T3" fmla="*/ 522 h 917"/>
              <a:gd name="T4" fmla="*/ 928 w 1417"/>
              <a:gd name="T5" fmla="*/ 312 h 917"/>
              <a:gd name="T6" fmla="*/ 1192 w 1417"/>
              <a:gd name="T7" fmla="*/ 160 h 917"/>
              <a:gd name="T8" fmla="*/ 1408 w 1417"/>
              <a:gd name="T9" fmla="*/ 0 h 917"/>
              <a:gd name="T10" fmla="*/ 1417 w 1417"/>
              <a:gd name="T11" fmla="*/ 328 h 917"/>
              <a:gd name="T12" fmla="*/ 918 w 1417"/>
              <a:gd name="T13" fmla="*/ 645 h 917"/>
              <a:gd name="T14" fmla="*/ 374 w 1417"/>
              <a:gd name="T15" fmla="*/ 872 h 917"/>
              <a:gd name="T16" fmla="*/ 56 w 1417"/>
              <a:gd name="T17" fmla="*/ 917 h 917"/>
              <a:gd name="T18" fmla="*/ 0 w 1417"/>
              <a:gd name="T19" fmla="*/ 752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7" h="917">
                <a:moveTo>
                  <a:pt x="0" y="752"/>
                </a:moveTo>
                <a:lnTo>
                  <a:pt x="558" y="522"/>
                </a:lnTo>
                <a:lnTo>
                  <a:pt x="928" y="312"/>
                </a:lnTo>
                <a:lnTo>
                  <a:pt x="1192" y="160"/>
                </a:lnTo>
                <a:lnTo>
                  <a:pt x="1408" y="0"/>
                </a:lnTo>
                <a:lnTo>
                  <a:pt x="1417" y="328"/>
                </a:lnTo>
                <a:lnTo>
                  <a:pt x="918" y="645"/>
                </a:lnTo>
                <a:lnTo>
                  <a:pt x="374" y="872"/>
                </a:lnTo>
                <a:lnTo>
                  <a:pt x="56" y="917"/>
                </a:lnTo>
                <a:lnTo>
                  <a:pt x="0" y="752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6" name="Text Box 6"/>
          <p:cNvSpPr txBox="1">
            <a:spLocks noChangeArrowheads="1"/>
          </p:cNvSpPr>
          <p:nvPr/>
        </p:nvSpPr>
        <p:spPr bwMode="auto">
          <a:xfrm>
            <a:off x="3217726" y="3165475"/>
            <a:ext cx="21164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K</a:t>
            </a:r>
            <a:r>
              <a:rPr lang="de-DE" altLang="de-DE" sz="2400" baseline="30000" dirty="0" smtClean="0">
                <a:solidFill>
                  <a:srgbClr val="FF0000"/>
                </a:solidFill>
                <a:latin typeface="Tahoma" pitchFamily="34" charset="0"/>
              </a:rPr>
              <a:t>+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production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FF0000"/>
                </a:solidFill>
                <a:latin typeface="Tahoma" pitchFamily="34" charset="0"/>
              </a:rPr>
              <a:t>F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ragment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flow</a:t>
            </a:r>
            <a:endParaRPr lang="de-DE" altLang="de-DE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40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68325"/>
            <a:ext cx="9180513" cy="74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483" name="Line 3"/>
          <p:cNvSpPr>
            <a:spLocks noChangeShapeType="1"/>
          </p:cNvSpPr>
          <p:nvPr/>
        </p:nvSpPr>
        <p:spPr bwMode="auto">
          <a:xfrm>
            <a:off x="1116013" y="4292600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4" name="Line 4"/>
          <p:cNvSpPr>
            <a:spLocks noChangeShapeType="1"/>
          </p:cNvSpPr>
          <p:nvPr/>
        </p:nvSpPr>
        <p:spPr bwMode="auto">
          <a:xfrm>
            <a:off x="107950" y="6237288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5" name="Freeform 5"/>
          <p:cNvSpPr>
            <a:spLocks/>
          </p:cNvSpPr>
          <p:nvPr/>
        </p:nvSpPr>
        <p:spPr bwMode="auto">
          <a:xfrm>
            <a:off x="4051300" y="3987800"/>
            <a:ext cx="2249488" cy="1455738"/>
          </a:xfrm>
          <a:custGeom>
            <a:avLst/>
            <a:gdLst>
              <a:gd name="T0" fmla="*/ 0 w 1417"/>
              <a:gd name="T1" fmla="*/ 752 h 917"/>
              <a:gd name="T2" fmla="*/ 558 w 1417"/>
              <a:gd name="T3" fmla="*/ 522 h 917"/>
              <a:gd name="T4" fmla="*/ 928 w 1417"/>
              <a:gd name="T5" fmla="*/ 312 h 917"/>
              <a:gd name="T6" fmla="*/ 1192 w 1417"/>
              <a:gd name="T7" fmla="*/ 160 h 917"/>
              <a:gd name="T8" fmla="*/ 1408 w 1417"/>
              <a:gd name="T9" fmla="*/ 0 h 917"/>
              <a:gd name="T10" fmla="*/ 1417 w 1417"/>
              <a:gd name="T11" fmla="*/ 328 h 917"/>
              <a:gd name="T12" fmla="*/ 918 w 1417"/>
              <a:gd name="T13" fmla="*/ 645 h 917"/>
              <a:gd name="T14" fmla="*/ 374 w 1417"/>
              <a:gd name="T15" fmla="*/ 872 h 917"/>
              <a:gd name="T16" fmla="*/ 56 w 1417"/>
              <a:gd name="T17" fmla="*/ 917 h 917"/>
              <a:gd name="T18" fmla="*/ 0 w 1417"/>
              <a:gd name="T19" fmla="*/ 752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7" h="917">
                <a:moveTo>
                  <a:pt x="0" y="752"/>
                </a:moveTo>
                <a:lnTo>
                  <a:pt x="558" y="522"/>
                </a:lnTo>
                <a:lnTo>
                  <a:pt x="928" y="312"/>
                </a:lnTo>
                <a:lnTo>
                  <a:pt x="1192" y="160"/>
                </a:lnTo>
                <a:lnTo>
                  <a:pt x="1408" y="0"/>
                </a:lnTo>
                <a:lnTo>
                  <a:pt x="1417" y="328"/>
                </a:lnTo>
                <a:lnTo>
                  <a:pt x="918" y="645"/>
                </a:lnTo>
                <a:lnTo>
                  <a:pt x="374" y="872"/>
                </a:lnTo>
                <a:lnTo>
                  <a:pt x="56" y="917"/>
                </a:lnTo>
                <a:lnTo>
                  <a:pt x="0" y="752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6" name="Text Box 6"/>
          <p:cNvSpPr txBox="1">
            <a:spLocks noChangeArrowheads="1"/>
          </p:cNvSpPr>
          <p:nvPr/>
        </p:nvSpPr>
        <p:spPr bwMode="auto">
          <a:xfrm>
            <a:off x="3217726" y="3165475"/>
            <a:ext cx="21164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K</a:t>
            </a:r>
            <a:r>
              <a:rPr lang="de-DE" altLang="de-DE" sz="2400" baseline="30000" dirty="0" smtClean="0">
                <a:solidFill>
                  <a:srgbClr val="FF0000"/>
                </a:solidFill>
                <a:latin typeface="Tahoma" pitchFamily="34" charset="0"/>
              </a:rPr>
              <a:t>+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production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FF0000"/>
                </a:solidFill>
                <a:latin typeface="Tahoma" pitchFamily="34" charset="0"/>
              </a:rPr>
              <a:t>F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ragment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flow</a:t>
            </a:r>
            <a:endParaRPr lang="de-DE" altLang="de-DE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44487" name="Line 7"/>
          <p:cNvSpPr>
            <a:spLocks noChangeShapeType="1"/>
          </p:cNvSpPr>
          <p:nvPr/>
        </p:nvSpPr>
        <p:spPr bwMode="auto">
          <a:xfrm flipV="1">
            <a:off x="6300788" y="2924175"/>
            <a:ext cx="1511300" cy="1368425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8" name="Text Box 8"/>
          <p:cNvSpPr txBox="1">
            <a:spLocks noChangeArrowheads="1"/>
          </p:cNvSpPr>
          <p:nvPr/>
        </p:nvSpPr>
        <p:spPr bwMode="auto">
          <a:xfrm>
            <a:off x="7724775" y="2206625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600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894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441825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42753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4965700" y="6375400"/>
            <a:ext cx="399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</a:rPr>
              <a:t>dN/d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</a:rPr>
              <a:t>F 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 (</a:t>
            </a: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 + 2v</a:t>
            </a:r>
            <a:r>
              <a:rPr lang="en-GB" altLang="de-DE" baseline="-2500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cos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+</a:t>
            </a:r>
            <a:r>
              <a:rPr lang="en-GB" altLang="de-DE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2v</a:t>
            </a:r>
            <a:r>
              <a:rPr lang="en-GB" altLang="de-DE" baseline="-250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GB" altLang="de-DE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cos2</a:t>
            </a:r>
            <a:r>
              <a:rPr lang="en-GB" altLang="de-DE" smtClean="0">
                <a:solidFill>
                  <a:srgbClr val="FF0000"/>
                </a:solidFill>
                <a:latin typeface="Symbol" pitchFamily="18" charset="2"/>
              </a:rPr>
              <a:t>F)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1403350" y="476250"/>
            <a:ext cx="677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Arial" pitchFamily="34" charset="0"/>
              </a:rPr>
              <a:t>P. Danielewicz, R. Lacey, W.G. Lynch, </a:t>
            </a:r>
            <a:r>
              <a:rPr lang="de-DE" altLang="de-DE" smtClean="0">
                <a:solidFill>
                  <a:srgbClr val="000000"/>
                </a:solidFill>
                <a:latin typeface="Arial" pitchFamily="34" charset="0"/>
              </a:rPr>
              <a:t>Science 298 (2002) 1592 </a:t>
            </a:r>
            <a:endParaRPr lang="en-US" altLang="de-DE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62825" name="Picture 9" descr="two_collective_phenom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6653" r="13220" b="31503"/>
          <a:stretch>
            <a:fillRect/>
          </a:stretch>
        </p:blipFill>
        <p:spPr bwMode="auto">
          <a:xfrm>
            <a:off x="2411413" y="5805488"/>
            <a:ext cx="2305050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0" y="-14288"/>
            <a:ext cx="9144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EOS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from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collective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flow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protons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323850" y="5294313"/>
            <a:ext cx="293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Transverse in-plane flow: 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932363" y="5367338"/>
            <a:ext cx="158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Elliptic flow: 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352425" y="5805488"/>
            <a:ext cx="2347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F = d(p</a:t>
            </a:r>
            <a:r>
              <a:rPr lang="de-DE" altLang="de-DE" baseline="-25000" smtClean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/A)/d(y/y</a:t>
            </a:r>
            <a:r>
              <a:rPr lang="de-DE" altLang="de-DE" baseline="-25000" smtClean="0">
                <a:solidFill>
                  <a:srgbClr val="000000"/>
                </a:solidFill>
                <a:latin typeface="Comic Sans MS" pitchFamily="66" charset="0"/>
              </a:rPr>
              <a:t>cm</a:t>
            </a: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162832" name="Picture 16" descr="squee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57788"/>
            <a:ext cx="1728788" cy="123983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3837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441825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42753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4965700" y="6375400"/>
            <a:ext cx="399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</a:rPr>
              <a:t>dN/d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</a:rPr>
              <a:t>F 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 (</a:t>
            </a: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 + 2v</a:t>
            </a:r>
            <a:r>
              <a:rPr lang="en-GB" altLang="de-DE" baseline="-2500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cos</a:t>
            </a:r>
            <a:r>
              <a:rPr lang="en-GB" altLang="de-DE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de-DE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+</a:t>
            </a:r>
            <a:r>
              <a:rPr lang="en-GB" altLang="de-DE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2v</a:t>
            </a:r>
            <a:r>
              <a:rPr lang="en-GB" altLang="de-DE" baseline="-250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GB" altLang="de-DE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cos2</a:t>
            </a:r>
            <a:r>
              <a:rPr lang="en-GB" altLang="de-DE" smtClean="0">
                <a:solidFill>
                  <a:srgbClr val="FF0000"/>
                </a:solidFill>
                <a:latin typeface="Symbol" pitchFamily="18" charset="2"/>
              </a:rPr>
              <a:t>F)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1403350" y="476250"/>
            <a:ext cx="677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Arial" pitchFamily="34" charset="0"/>
              </a:rPr>
              <a:t>P. Danielewicz, R. Lacey, W.G. Lynch, </a:t>
            </a:r>
            <a:r>
              <a:rPr lang="de-DE" altLang="de-DE" smtClean="0">
                <a:solidFill>
                  <a:srgbClr val="000000"/>
                </a:solidFill>
                <a:latin typeface="Arial" pitchFamily="34" charset="0"/>
              </a:rPr>
              <a:t>Science 298 (2002) 1592 </a:t>
            </a:r>
            <a:endParaRPr lang="en-US" altLang="de-DE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62825" name="Picture 9" descr="two_collective_phenom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6653" r="13220" b="31503"/>
          <a:stretch>
            <a:fillRect/>
          </a:stretch>
        </p:blipFill>
        <p:spPr bwMode="auto">
          <a:xfrm>
            <a:off x="2411413" y="5805488"/>
            <a:ext cx="2305050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0" y="-14288"/>
            <a:ext cx="9144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EOS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from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collective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flow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protons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323850" y="5294313"/>
            <a:ext cx="293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Transverse in-plane flow: 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932363" y="5367338"/>
            <a:ext cx="158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Elliptic flow: 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352425" y="5805488"/>
            <a:ext cx="2347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F = d(p</a:t>
            </a:r>
            <a:r>
              <a:rPr lang="de-DE" altLang="de-DE" baseline="-25000" smtClean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/A)/d(y/y</a:t>
            </a:r>
            <a:r>
              <a:rPr lang="de-DE" altLang="de-DE" baseline="-25000" smtClean="0">
                <a:solidFill>
                  <a:srgbClr val="000000"/>
                </a:solidFill>
                <a:latin typeface="Comic Sans MS" pitchFamily="66" charset="0"/>
              </a:rPr>
              <a:t>cm</a:t>
            </a:r>
            <a:r>
              <a:rPr lang="de-DE" altLang="de-DE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1647825" y="3968750"/>
            <a:ext cx="24193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smtClean="0">
                <a:solidFill>
                  <a:srgbClr val="FF0000"/>
                </a:solidFill>
                <a:latin typeface="Comic Sans MS" pitchFamily="66" charset="0"/>
              </a:rPr>
              <a:t> K </a:t>
            </a:r>
            <a:r>
              <a:rPr lang="de-DE" altLang="de-DE" sz="20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=</a:t>
            </a:r>
            <a:r>
              <a:rPr lang="de-DE" altLang="de-DE" sz="2000" smtClean="0">
                <a:solidFill>
                  <a:srgbClr val="FF0000"/>
                </a:solidFill>
                <a:latin typeface="Comic Sans MS" pitchFamily="66" charset="0"/>
              </a:rPr>
              <a:t> 170 – 210 MeV</a:t>
            </a: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6588125" y="4005263"/>
            <a:ext cx="24606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smtClean="0">
                <a:solidFill>
                  <a:srgbClr val="FF0000"/>
                </a:solidFill>
                <a:latin typeface="Comic Sans MS" pitchFamily="66" charset="0"/>
              </a:rPr>
              <a:t> K </a:t>
            </a:r>
            <a:r>
              <a:rPr lang="de-DE" altLang="de-DE" sz="20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=</a:t>
            </a:r>
            <a:r>
              <a:rPr lang="de-DE" altLang="de-DE" sz="2000" smtClean="0">
                <a:solidFill>
                  <a:srgbClr val="FF0000"/>
                </a:solidFill>
                <a:latin typeface="Comic Sans MS" pitchFamily="66" charset="0"/>
              </a:rPr>
              <a:t> 170 – 380 MeV</a:t>
            </a:r>
          </a:p>
        </p:txBody>
      </p:sp>
      <p:pic>
        <p:nvPicPr>
          <p:cNvPr id="162832" name="Picture 16" descr="squee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57788"/>
            <a:ext cx="1728788" cy="123983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6874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504" y="3663602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GB" u="sng" dirty="0" smtClean="0">
                <a:solidFill>
                  <a:srgbClr val="000000"/>
                </a:solidFill>
              </a:rPr>
              <a:t>Hyperon production </a:t>
            </a:r>
            <a:r>
              <a:rPr lang="en-GB" u="sng" dirty="0">
                <a:solidFill>
                  <a:srgbClr val="000000"/>
                </a:solidFill>
              </a:rPr>
              <a:t>via multiple </a:t>
            </a:r>
          </a:p>
          <a:p>
            <a:pPr marL="342900" indent="-342900"/>
            <a:r>
              <a:rPr lang="en-GB" u="sng" dirty="0">
                <a:solidFill>
                  <a:srgbClr val="000000"/>
                </a:solidFill>
              </a:rPr>
              <a:t>strangeness exchange reactions:</a:t>
            </a:r>
          </a:p>
          <a:p>
            <a:pPr marL="342900" indent="-342900"/>
            <a:endParaRPr lang="en-GB" sz="700" u="sng" dirty="0">
              <a:solidFill>
                <a:srgbClr val="000000"/>
              </a:solidFill>
            </a:endParaRPr>
          </a:p>
          <a:p>
            <a:pPr marL="342900" indent="-342900"/>
            <a:r>
              <a:rPr lang="en-GB" dirty="0">
                <a:solidFill>
                  <a:srgbClr val="000000"/>
                </a:solidFill>
              </a:rPr>
              <a:t>Hyperons (s quarks):</a:t>
            </a:r>
          </a:p>
          <a:p>
            <a:pPr marL="342900" indent="-342900">
              <a:buFontTx/>
              <a:buAutoNum type="arabicPeriod"/>
            </a:pP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K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+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Λ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0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</a:t>
            </a:r>
            <a:r>
              <a:rPr lang="en-GB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de-DE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pp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K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+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en-GB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pp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p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K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+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p,   </a:t>
            </a:r>
            <a:r>
              <a:rPr lang="el-GR" dirty="0">
                <a:solidFill>
                  <a:srgbClr val="FF3300"/>
                </a:solidFill>
                <a:cs typeface="Times New Roman" pitchFamily="18" charset="0"/>
              </a:rPr>
              <a:t>π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K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+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l-GR" dirty="0">
                <a:solidFill>
                  <a:srgbClr val="FF3300"/>
                </a:solidFill>
                <a:cs typeface="Times New Roman" pitchFamily="18" charset="0"/>
              </a:rPr>
              <a:t>π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, </a:t>
            </a:r>
          </a:p>
          <a:p>
            <a:pPr marL="342900" indent="-342900"/>
            <a:r>
              <a:rPr lang="en-GB" dirty="0">
                <a:solidFill>
                  <a:srgbClr val="FF3300"/>
                </a:solidFill>
              </a:rPr>
              <a:t>3.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</a:rPr>
              <a:t>,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     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K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endParaRPr lang="en-GB" dirty="0">
              <a:solidFill>
                <a:srgbClr val="FF3300"/>
              </a:solidFill>
              <a:cs typeface="Times New Roman" pitchFamily="18" charset="0"/>
            </a:endParaRPr>
          </a:p>
          <a:p>
            <a:pPr marL="342900" indent="-342900"/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4.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baseline="30000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</a:t>
            </a:r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</a:t>
            </a:r>
            <a:endParaRPr lang="de-DE" baseline="30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/>
            <a:endParaRPr lang="en-GB" sz="700" dirty="0">
              <a:solidFill>
                <a:srgbClr val="000000"/>
              </a:solidFill>
            </a:endParaRP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Antihyperons</a:t>
            </a:r>
            <a:r>
              <a:rPr lang="en-GB" dirty="0">
                <a:solidFill>
                  <a:srgbClr val="000000"/>
                </a:solidFill>
              </a:rPr>
              <a:t> (anti-s quarks):</a:t>
            </a:r>
          </a:p>
          <a:p>
            <a:pPr marL="342900" indent="-342900"/>
            <a:r>
              <a:rPr lang="en-GB" dirty="0">
                <a:solidFill>
                  <a:srgbClr val="000000"/>
                </a:solidFill>
              </a:rPr>
              <a:t>1.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K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,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2.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3528392" y="2348880"/>
            <a:ext cx="5796136" cy="4248472"/>
            <a:chOff x="4574888" y="3481388"/>
            <a:chExt cx="4679950" cy="326072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888" y="3481388"/>
              <a:ext cx="4679950" cy="309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787900" y="3554413"/>
              <a:ext cx="3911600" cy="52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sz="2800" dirty="0" smtClean="0">
                  <a:solidFill>
                    <a:srgbClr val="000000"/>
                  </a:solidFill>
                  <a:cs typeface="Arial" charset="0"/>
                </a:rPr>
                <a:t>Ω</a:t>
              </a:r>
              <a:r>
                <a:rPr lang="de-DE" sz="2800" baseline="30000" dirty="0" smtClean="0">
                  <a:solidFill>
                    <a:srgbClr val="000000"/>
                  </a:solidFill>
                  <a:cs typeface="Arial" charset="0"/>
                </a:rPr>
                <a:t>- </a:t>
              </a:r>
              <a:r>
                <a:rPr lang="de-DE" sz="2000" dirty="0" err="1" smtClean="0">
                  <a:solidFill>
                    <a:srgbClr val="000000"/>
                  </a:solidFill>
                  <a:cs typeface="Arial" charset="0"/>
                </a:rPr>
                <a:t>production</a:t>
              </a:r>
              <a:r>
                <a:rPr lang="de-DE" sz="2000" dirty="0" smtClean="0">
                  <a:solidFill>
                    <a:srgbClr val="000000"/>
                  </a:solidFill>
                  <a:cs typeface="Arial" charset="0"/>
                </a:rPr>
                <a:t> in 4 A </a:t>
              </a:r>
              <a:r>
                <a:rPr lang="de-DE" sz="2000" dirty="0" err="1" smtClean="0">
                  <a:solidFill>
                    <a:srgbClr val="000000"/>
                  </a:solidFill>
                  <a:cs typeface="Arial" charset="0"/>
                </a:rPr>
                <a:t>GeV</a:t>
              </a:r>
              <a:r>
                <a:rPr lang="de-DE" sz="2000" dirty="0" smtClean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  <a:cs typeface="Arial" charset="0"/>
                </a:rPr>
                <a:t>Au+Au</a:t>
              </a:r>
              <a:endParaRPr lang="el-GR" sz="2000" baseline="30000" dirty="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889500" y="6402388"/>
              <a:ext cx="39306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600" smtClean="0">
                  <a:solidFill>
                    <a:srgbClr val="000000"/>
                  </a:solidFill>
                  <a:latin typeface="Tahoma" pitchFamily="34" charset="0"/>
                </a:rPr>
                <a:t>HYPQGSM calculations , K. Gudima et al. </a:t>
              </a:r>
            </a:p>
          </p:txBody>
        </p:sp>
      </p:grpSp>
      <p:sp>
        <p:nvSpPr>
          <p:cNvPr id="11" name="Rechteck 10"/>
          <p:cNvSpPr/>
          <p:nvPr/>
        </p:nvSpPr>
        <p:spPr>
          <a:xfrm>
            <a:off x="99063" y="1556792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GB" u="sng" dirty="0">
                <a:solidFill>
                  <a:srgbClr val="000000"/>
                </a:solidFill>
              </a:rPr>
              <a:t>Direct </a:t>
            </a:r>
            <a:r>
              <a:rPr lang="en-GB" u="sng" dirty="0" smtClean="0">
                <a:solidFill>
                  <a:srgbClr val="000000"/>
                </a:solidFill>
              </a:rPr>
              <a:t>multi-strange hyperon production</a:t>
            </a:r>
            <a:r>
              <a:rPr lang="en-GB" u="sng" dirty="0">
                <a:solidFill>
                  <a:srgbClr val="000000"/>
                </a:solidFill>
              </a:rPr>
              <a:t>:</a:t>
            </a:r>
          </a:p>
          <a:p>
            <a:pPr marL="342900" indent="-342900"/>
            <a:endParaRPr lang="en-GB" sz="700" u="sng" dirty="0">
              <a:solidFill>
                <a:srgbClr val="000000"/>
              </a:solidFill>
            </a:endParaRP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K</a:t>
            </a:r>
            <a:r>
              <a:rPr lang="en-GB" baseline="30000" dirty="0" err="1">
                <a:solidFill>
                  <a:srgbClr val="000000"/>
                </a:solidFill>
              </a:rPr>
              <a:t>+</a:t>
            </a:r>
            <a:r>
              <a:rPr lang="en-GB" dirty="0" err="1">
                <a:solidFill>
                  <a:srgbClr val="000000"/>
                </a:solidFill>
              </a:rPr>
              <a:t>K</a:t>
            </a:r>
            <a:r>
              <a:rPr lang="en-GB" baseline="30000" dirty="0" err="1">
                <a:solidFill>
                  <a:srgbClr val="000000"/>
                </a:solidFill>
              </a:rPr>
              <a:t>+</a:t>
            </a:r>
            <a:r>
              <a:rPr lang="en-GB" dirty="0" err="1">
                <a:solidFill>
                  <a:srgbClr val="000000"/>
                </a:solidFill>
              </a:rPr>
              <a:t>p</a:t>
            </a:r>
            <a:r>
              <a:rPr lang="en-GB" dirty="0">
                <a:solidFill>
                  <a:srgbClr val="000000"/>
                </a:solidFill>
              </a:rPr>
              <a:t>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3.7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</a:rPr>
              <a:t>- </a:t>
            </a:r>
            <a:r>
              <a:rPr lang="en-GB" dirty="0">
                <a:solidFill>
                  <a:srgbClr val="000000"/>
                </a:solidFill>
              </a:rPr>
              <a:t>K</a:t>
            </a:r>
            <a:r>
              <a:rPr lang="en-GB" baseline="30000" dirty="0">
                <a:solidFill>
                  <a:srgbClr val="000000"/>
                </a:solidFill>
              </a:rPr>
              <a:t>+</a:t>
            </a:r>
            <a:r>
              <a:rPr lang="en-GB" dirty="0">
                <a:solidFill>
                  <a:srgbClr val="000000"/>
                </a:solidFill>
              </a:rPr>
              <a:t>K</a:t>
            </a:r>
            <a:r>
              <a:rPr lang="en-GB" baseline="30000" dirty="0">
                <a:solidFill>
                  <a:srgbClr val="000000"/>
                </a:solidFill>
              </a:rPr>
              <a:t>+</a:t>
            </a:r>
            <a:r>
              <a:rPr lang="en-GB" dirty="0">
                <a:solidFill>
                  <a:srgbClr val="000000"/>
                </a:solidFill>
              </a:rPr>
              <a:t>K</a:t>
            </a:r>
            <a:r>
              <a:rPr lang="en-GB" baseline="30000" dirty="0">
                <a:solidFill>
                  <a:srgbClr val="000000"/>
                </a:solidFill>
              </a:rPr>
              <a:t>0</a:t>
            </a:r>
            <a:r>
              <a:rPr lang="en-GB" dirty="0">
                <a:solidFill>
                  <a:srgbClr val="000000"/>
                </a:solidFill>
              </a:rPr>
              <a:t>p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7.0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Λ</a:t>
            </a:r>
            <a:r>
              <a:rPr lang="en-GB" baseline="30000" dirty="0">
                <a:solidFill>
                  <a:srgbClr val="000000"/>
                </a:solidFill>
              </a:rPr>
              <a:t>0</a:t>
            </a:r>
            <a:r>
              <a:rPr lang="en-GB" dirty="0">
                <a:solidFill>
                  <a:srgbClr val="000000"/>
                </a:solidFill>
              </a:rPr>
              <a:t>Λ</a:t>
            </a:r>
            <a:r>
              <a:rPr lang="en-GB" baseline="30000" dirty="0">
                <a:solidFill>
                  <a:srgbClr val="000000"/>
                </a:solidFill>
              </a:rPr>
              <a:t>0 </a:t>
            </a: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 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7.1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</a:rPr>
              <a:t>+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 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9.0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 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</a:rPr>
              <a:t>+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</a:rPr>
              <a:t>-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12.7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55576" y="2564904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5536" y="6165304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The equation-of-state </a:t>
            </a:r>
            <a:r>
              <a:rPr lang="en-GB" sz="3200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of symmetric nuclear matter at </a:t>
            </a:r>
            <a:r>
              <a:rPr lang="en-GB" sz="3200" dirty="0">
                <a:solidFill>
                  <a:srgbClr val="FF3300"/>
                </a:solidFill>
                <a:latin typeface="Tahoma" pitchFamily="34" charset="0"/>
                <a:sym typeface="Symbol" pitchFamily="18" charset="2"/>
              </a:rPr>
              <a:t>neutron star core densities</a:t>
            </a:r>
            <a:endParaRPr lang="en-GB" sz="3200" dirty="0" smtClean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23528" y="1156682"/>
            <a:ext cx="9612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Observable: </a:t>
            </a:r>
            <a:r>
              <a:rPr lang="en-GB" sz="2000" dirty="0" err="1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multistrange</a:t>
            </a:r>
            <a:r>
              <a:rPr lang="en-GB" sz="2000" dirty="0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 hyperon production at (sub)threshold energies</a:t>
            </a:r>
            <a:r>
              <a:rPr lang="en-GB" sz="2000" dirty="0" smtClean="0">
                <a:solidFill>
                  <a:srgbClr val="333399"/>
                </a:solidFill>
                <a:latin typeface="Tahoma" pitchFamily="34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507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r="2"/>
          <a:stretch>
            <a:fillRect/>
          </a:stretch>
        </p:blipFill>
        <p:spPr bwMode="auto">
          <a:xfrm>
            <a:off x="2699792" y="4005064"/>
            <a:ext cx="6533528" cy="303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1288" b="2689"/>
          <a:stretch>
            <a:fillRect/>
          </a:stretch>
        </p:blipFill>
        <p:spPr bwMode="auto">
          <a:xfrm>
            <a:off x="-15523" y="1484784"/>
            <a:ext cx="2787323" cy="535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91530" y="1124744"/>
            <a:ext cx="260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kern="0" dirty="0" err="1" smtClean="0">
                <a:solidFill>
                  <a:srgbClr val="9F2936"/>
                </a:solidFill>
              </a:rPr>
              <a:t>Pb+Pb</a:t>
            </a:r>
            <a:r>
              <a:rPr lang="de-DE" kern="0" dirty="0" smtClean="0">
                <a:solidFill>
                  <a:srgbClr val="9F2936"/>
                </a:solidFill>
              </a:rPr>
              <a:t>, </a:t>
            </a:r>
            <a:r>
              <a:rPr lang="de-DE" kern="0" dirty="0" err="1" smtClean="0">
                <a:solidFill>
                  <a:srgbClr val="9F2936"/>
                </a:solidFill>
              </a:rPr>
              <a:t>Au+Au</a:t>
            </a:r>
            <a:r>
              <a:rPr lang="de-DE" kern="0" dirty="0" smtClean="0">
                <a:solidFill>
                  <a:srgbClr val="9F2936"/>
                </a:solidFill>
              </a:rPr>
              <a:t> (</a:t>
            </a:r>
            <a:r>
              <a:rPr lang="de-DE" kern="0" dirty="0" err="1" smtClean="0">
                <a:solidFill>
                  <a:srgbClr val="9F2936"/>
                </a:solidFill>
              </a:rPr>
              <a:t>central</a:t>
            </a:r>
            <a:r>
              <a:rPr lang="de-DE" kern="0" dirty="0" smtClean="0">
                <a:solidFill>
                  <a:srgbClr val="9F2936"/>
                </a:solidFill>
              </a:rPr>
              <a:t>)</a:t>
            </a:r>
          </a:p>
        </p:txBody>
      </p:sp>
      <p:sp>
        <p:nvSpPr>
          <p:cNvPr id="8" name="Rechteck 7"/>
          <p:cNvSpPr/>
          <p:nvPr/>
        </p:nvSpPr>
        <p:spPr>
          <a:xfrm>
            <a:off x="439554" y="1494632"/>
            <a:ext cx="419215" cy="5348475"/>
          </a:xfrm>
          <a:prstGeom prst="rect">
            <a:avLst/>
          </a:prstGeom>
          <a:solidFill>
            <a:srgbClr val="14425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23528" y="6453971"/>
            <a:ext cx="657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b="1" kern="0" dirty="0" smtClean="0">
                <a:solidFill>
                  <a:srgbClr val="14425D"/>
                </a:solidFill>
              </a:rPr>
              <a:t>FAIR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9ACA5E-DAE1-445C-BD20-7D2C7F7D4F0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9" name="Rechteck 2"/>
          <p:cNvSpPr>
            <a:spLocks noChangeArrowheads="1"/>
          </p:cNvSpPr>
          <p:nvPr/>
        </p:nvSpPr>
        <p:spPr bwMode="auto">
          <a:xfrm>
            <a:off x="179512" y="620688"/>
            <a:ext cx="849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14425D"/>
                </a:solidFill>
                <a:latin typeface="Tahoma" pitchFamily="34" charset="0"/>
                <a:cs typeface="Tahoma" pitchFamily="34" charset="0"/>
              </a:rPr>
              <a:t>   Data situation</a:t>
            </a:r>
            <a:endParaRPr lang="en-US" sz="3200" dirty="0">
              <a:solidFill>
                <a:srgbClr val="14425D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47" y="1412776"/>
            <a:ext cx="6662189" cy="29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Strangeness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635896" y="1196752"/>
            <a:ext cx="270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9F2936"/>
                </a:solidFill>
              </a:rPr>
              <a:t>RHIC beam </a:t>
            </a:r>
            <a:r>
              <a:rPr lang="de-DE" dirty="0" err="1" smtClean="0">
                <a:solidFill>
                  <a:srgbClr val="9F2936"/>
                </a:solidFill>
              </a:rPr>
              <a:t>energy</a:t>
            </a:r>
            <a:r>
              <a:rPr lang="de-DE" dirty="0" smtClean="0">
                <a:solidFill>
                  <a:srgbClr val="9F2936"/>
                </a:solidFill>
              </a:rPr>
              <a:t> </a:t>
            </a:r>
            <a:r>
              <a:rPr lang="de-DE" dirty="0" err="1" smtClean="0">
                <a:solidFill>
                  <a:srgbClr val="9F2936"/>
                </a:solidFill>
              </a:rPr>
              <a:t>scan</a:t>
            </a:r>
            <a:endParaRPr lang="de-DE" dirty="0" smtClean="0">
              <a:solidFill>
                <a:srgbClr val="9F2936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75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ACA5E-DAE1-445C-BD20-7D2C7F7D4F0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5" y="1779544"/>
            <a:ext cx="6578931" cy="47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Strangeness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" name="Rechteck 2"/>
          <p:cNvSpPr>
            <a:spLocks noChangeArrowheads="1"/>
          </p:cNvSpPr>
          <p:nvPr/>
        </p:nvSpPr>
        <p:spPr bwMode="auto">
          <a:xfrm>
            <a:off x="179512" y="620688"/>
            <a:ext cx="849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14425D"/>
                </a:solidFill>
                <a:latin typeface="Tahoma" pitchFamily="34" charset="0"/>
                <a:cs typeface="Tahoma" pitchFamily="34" charset="0"/>
              </a:rPr>
              <a:t>   Data situation</a:t>
            </a:r>
            <a:endParaRPr lang="en-US" sz="3200" dirty="0">
              <a:solidFill>
                <a:srgbClr val="14425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48222" y="1340768"/>
            <a:ext cx="3827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HADES: Ar +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KCl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1.76 A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endParaRPr lang="de-DE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</a:rPr>
              <a:t>Phys. </a:t>
            </a:r>
            <a:r>
              <a:rPr lang="de-DE" sz="2000" dirty="0" err="1">
                <a:solidFill>
                  <a:prstClr val="black"/>
                </a:solidFill>
              </a:rPr>
              <a:t>Rev</a:t>
            </a:r>
            <a:r>
              <a:rPr lang="de-DE" sz="2000" dirty="0">
                <a:solidFill>
                  <a:prstClr val="black"/>
                </a:solidFill>
              </a:rPr>
              <a:t>. </a:t>
            </a:r>
            <a:r>
              <a:rPr lang="de-DE" sz="2000" dirty="0" err="1">
                <a:solidFill>
                  <a:prstClr val="black"/>
                </a:solidFill>
              </a:rPr>
              <a:t>Lett</a:t>
            </a:r>
            <a:r>
              <a:rPr lang="de-DE" sz="2000" dirty="0">
                <a:solidFill>
                  <a:prstClr val="black"/>
                </a:solidFill>
              </a:rPr>
              <a:t>. 103 (2009) 132301</a:t>
            </a:r>
            <a:endParaRPr lang="de-D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enger\AppData\Local\Microsoft\Windows\Temporary Internet Files\Content.Outlook\OT5ZOZH8\OmegaMinus_PHSD_HSD_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809"/>
            <a:ext cx="4769526" cy="34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nger\AppData\Local\Microsoft\Windows\Temporary Internet Files\Content.Outlook\OT5ZOZH8\OmegaPlus_PHSD_HSD_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36" y="2227092"/>
            <a:ext cx="5040114" cy="36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1"/>
          <p:cNvSpPr txBox="1">
            <a:spLocks noChangeArrowheads="1"/>
          </p:cNvSpPr>
          <p:nvPr/>
        </p:nvSpPr>
        <p:spPr>
          <a:xfrm>
            <a:off x="0" y="772120"/>
            <a:ext cx="9144000" cy="9286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4425D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9pPr>
          </a:lstStyle>
          <a:p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Multistrange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(anti-)hyperon production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 HSD and PHSD transport codes at FAIR energies</a:t>
            </a:r>
          </a:p>
          <a:p>
            <a:pPr>
              <a:lnSpc>
                <a:spcPct val="150000"/>
              </a:lnSpc>
            </a:pPr>
            <a:endParaRPr lang="de-DE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77128" y="4319653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3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sss</a:t>
            </a:r>
            <a:r>
              <a:rPr lang="de-DE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3600" baseline="30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75868" y="436829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3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sss</a:t>
            </a:r>
            <a:r>
              <a:rPr lang="de-DE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3600" baseline="30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7746942" y="4541220"/>
            <a:ext cx="14401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7968209" y="4526706"/>
            <a:ext cx="14401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8155767" y="4526706"/>
            <a:ext cx="14401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1901359" y="1901363"/>
            <a:ext cx="504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I. </a:t>
            </a:r>
            <a:r>
              <a:rPr lang="de-DE" dirty="0" err="1" smtClean="0">
                <a:solidFill>
                  <a:srgbClr val="000000"/>
                </a:solidFill>
              </a:rPr>
              <a:t>Vassiliev</a:t>
            </a:r>
            <a:r>
              <a:rPr lang="de-DE" dirty="0" smtClean="0">
                <a:solidFill>
                  <a:srgbClr val="000000"/>
                </a:solidFill>
              </a:rPr>
              <a:t>, E. </a:t>
            </a:r>
            <a:r>
              <a:rPr lang="de-DE" dirty="0" err="1" smtClean="0">
                <a:solidFill>
                  <a:srgbClr val="000000"/>
                </a:solidFill>
              </a:rPr>
              <a:t>Bratkovskaya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preliminary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results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Strangeness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5949280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HSD:  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de-DE" dirty="0" smtClean="0"/>
          </a:p>
          <a:p>
            <a:r>
              <a:rPr lang="de-DE" dirty="0" err="1" smtClean="0"/>
              <a:t>PHSD:Hadronic</a:t>
            </a:r>
            <a:r>
              <a:rPr lang="de-DE" dirty="0" smtClean="0"/>
              <a:t> 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partonic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(</a:t>
            </a:r>
            <a:r>
              <a:rPr lang="el-GR" dirty="0" smtClean="0"/>
              <a:t>ε</a:t>
            </a:r>
            <a:r>
              <a:rPr lang="de-DE" dirty="0" smtClean="0"/>
              <a:t> &gt; 1 </a:t>
            </a:r>
            <a:r>
              <a:rPr lang="de-DE" dirty="0" err="1" smtClean="0"/>
              <a:t>GeV</a:t>
            </a:r>
            <a:r>
              <a:rPr lang="de-DE" dirty="0" smtClean="0"/>
              <a:t>/fm</a:t>
            </a:r>
            <a:r>
              <a:rPr lang="de-DE" baseline="30000" dirty="0" smtClean="0"/>
              <a:t>3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42FA1-CDAA-494F-ABD5-EF30A827A00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9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684213" y="333375"/>
            <a:ext cx="8388350" cy="4248150"/>
            <a:chOff x="782" y="2808"/>
            <a:chExt cx="8592" cy="4900"/>
          </a:xfrm>
        </p:grpSpPr>
        <p:pic>
          <p:nvPicPr>
            <p:cNvPr id="5530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83"/>
            <a:stretch>
              <a:fillRect/>
            </a:stretch>
          </p:blipFill>
          <p:spPr bwMode="auto">
            <a:xfrm>
              <a:off x="782" y="2808"/>
              <a:ext cx="8592" cy="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02" name="Text Box 4"/>
            <p:cNvSpPr txBox="1">
              <a:spLocks noChangeArrowheads="1"/>
            </p:cNvSpPr>
            <p:nvPr/>
          </p:nvSpPr>
          <p:spPr bwMode="auto">
            <a:xfrm>
              <a:off x="1388" y="7200"/>
              <a:ext cx="411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DE" sz="1400" i="1" dirty="0" err="1" smtClean="0">
                  <a:solidFill>
                    <a:srgbClr val="000000"/>
                  </a:solidFill>
                  <a:cs typeface="Arial" charset="0"/>
                </a:rPr>
                <a:t>Courtesy</a:t>
              </a:r>
              <a:r>
                <a:rPr lang="de-DE" sz="1400" i="1" dirty="0" smtClean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0000"/>
                  </a:solidFill>
                  <a:cs typeface="Arial" charset="0"/>
                </a:rPr>
                <a:t>of</a:t>
              </a:r>
              <a:r>
                <a:rPr lang="de-DE" sz="1400" i="1" dirty="0" smtClean="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de-DE" sz="1400" i="1" dirty="0" smtClean="0">
                  <a:solidFill>
                    <a:srgbClr val="000000"/>
                  </a:solidFill>
                </a:rPr>
                <a:t>K. Fukushima &amp; T</a:t>
              </a:r>
              <a:r>
                <a:rPr lang="de-DE" sz="1400" i="1" dirty="0" smtClean="0">
                  <a:solidFill>
                    <a:srgbClr val="000000"/>
                  </a:solidFill>
                  <a:cs typeface="Arial" charset="0"/>
                </a:rPr>
                <a:t>. </a:t>
              </a:r>
              <a:r>
                <a:rPr lang="de-DE" sz="1400" i="1" dirty="0" err="1" smtClean="0">
                  <a:solidFill>
                    <a:srgbClr val="000000"/>
                  </a:solidFill>
                  <a:cs typeface="Arial" charset="0"/>
                </a:rPr>
                <a:t>Hatsuda</a:t>
              </a:r>
              <a:endParaRPr lang="de-DE" sz="1400" i="1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5" t="15641" r="24677"/>
          <a:stretch/>
        </p:blipFill>
        <p:spPr bwMode="auto">
          <a:xfrm>
            <a:off x="251520" y="4555182"/>
            <a:ext cx="1856509" cy="233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49" y="552449"/>
            <a:ext cx="1208903" cy="12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rechts 2"/>
          <p:cNvSpPr/>
          <p:nvPr/>
        </p:nvSpPr>
        <p:spPr bwMode="auto">
          <a:xfrm>
            <a:off x="539552" y="3717032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Pfeil nach rechts 3"/>
          <p:cNvSpPr/>
          <p:nvPr/>
        </p:nvSpPr>
        <p:spPr bwMode="auto">
          <a:xfrm rot="16200000">
            <a:off x="-660172" y="2381623"/>
            <a:ext cx="3862486" cy="484632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67744" y="4584847"/>
            <a:ext cx="7154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baryons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 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antibaryons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Situation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universe</a:t>
            </a:r>
            <a:endParaRPr lang="de-DE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L-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QCD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crossover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hadronic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Quark-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Gluon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Plasma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Precision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e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xperiments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ALICE</a:t>
            </a:r>
            <a:r>
              <a:rPr lang="de-DE" sz="2000" dirty="0">
                <a:solidFill>
                  <a:srgbClr val="0000FF"/>
                </a:solidFill>
                <a:cs typeface="Tahoma" pitchFamily="34" charset="0"/>
              </a:rPr>
              <a:t>, ATLAS, CMS at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LHC, STAR</a:t>
            </a:r>
            <a:r>
              <a:rPr lang="de-DE" sz="2000" dirty="0">
                <a:solidFill>
                  <a:srgbClr val="0000FF"/>
                </a:solidFill>
                <a:cs typeface="Tahoma" pitchFamily="34" charset="0"/>
              </a:rPr>
              <a:t>, PHENIX at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RHIC</a:t>
            </a:r>
            <a:endParaRPr lang="de-DE" sz="2000" dirty="0">
              <a:solidFill>
                <a:srgbClr val="0000FF"/>
              </a:solidFill>
              <a:cs typeface="Tahoma" pitchFamily="34" charset="0"/>
            </a:endParaRP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smtClean="0">
                <a:solidFill>
                  <a:srgbClr val="002060"/>
                </a:solidFill>
                <a:latin typeface="Tahoma" pitchFamily="34" charset="0"/>
              </a:rPr>
              <a:t>Exploring the QCD phase diagram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4AA58-6D01-4CF5-8D65-C0365CD5EF0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5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(anti-)</a:t>
            </a:r>
            <a:r>
              <a:rPr lang="de-DE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hyperons</a:t>
            </a:r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hadronic</a:t>
            </a:r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partonic</a:t>
            </a:r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 </a:t>
            </a:r>
            <a:endParaRPr lang="de-DE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Picture 3" descr="C:\Users\senger\AppData\Local\Microsoft\Windows\Temporary Internet Files\Content.Outlook\JE4H31NI\xsi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2" y="4077072"/>
            <a:ext cx="4969372" cy="26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enger\AppData\Local\Microsoft\Windows\Temporary Internet Files\Content.Outlook\JE4H31NI\lambda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50045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enger\AppData\Local\Microsoft\Windows\Temporary Internet Files\Content.Outlook\JE4H31NI\ome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7107"/>
            <a:ext cx="4925583" cy="26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1187460"/>
            <a:ext cx="66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AMPT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C.M. Ko, </a:t>
            </a:r>
            <a:r>
              <a:rPr lang="de-DE" dirty="0"/>
              <a:t>T</a:t>
            </a:r>
            <a:r>
              <a:rPr lang="de-DE" dirty="0" smtClean="0"/>
              <a:t>exas A&amp;M Univ.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932040" y="1844824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http://personal.ecu.edu/linz/ampt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r>
              <a:rPr lang="de-DE" dirty="0">
                <a:hlinkClick r:id="rId6" action="ppaction://hlinkfile"/>
              </a:rPr>
              <a:t>ampt-v1.26t1-v2.26t1.zip </a:t>
            </a:r>
            <a:r>
              <a:rPr lang="de-DE" dirty="0"/>
              <a:t>(9/2012)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212182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94130" y="318161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solidFill>
                  <a:srgbClr val="000000"/>
                </a:solidFill>
              </a:rPr>
              <a:t>Λ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187624" y="3284984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595789" y="535823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de-DE" baseline="30000" dirty="0" smtClean="0"/>
              <a:t>-</a:t>
            </a:r>
            <a:endParaRPr lang="de-DE" baseline="30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763688" y="594928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de-DE" baseline="30000" dirty="0" smtClean="0"/>
              <a:t>+</a:t>
            </a:r>
            <a:endParaRPr lang="de-DE" baseline="30000" dirty="0"/>
          </a:p>
        </p:txBody>
      </p:sp>
      <p:sp>
        <p:nvSpPr>
          <p:cNvPr id="10" name="Textfeld 9"/>
          <p:cNvSpPr txBox="1"/>
          <p:nvPr/>
        </p:nvSpPr>
        <p:spPr>
          <a:xfrm>
            <a:off x="5148064" y="562720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de-DE" baseline="30000" dirty="0" smtClean="0"/>
              <a:t>-</a:t>
            </a:r>
            <a:endParaRPr lang="de-DE" baseline="30000" dirty="0"/>
          </a:p>
        </p:txBody>
      </p:sp>
      <p:sp>
        <p:nvSpPr>
          <p:cNvPr id="16" name="Textfeld 15"/>
          <p:cNvSpPr txBox="1"/>
          <p:nvPr/>
        </p:nvSpPr>
        <p:spPr>
          <a:xfrm>
            <a:off x="6021912" y="598993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de-DE" baseline="30000" dirty="0" smtClean="0"/>
              <a:t>+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728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ultiplicity_4AG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192837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591071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Particle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yields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 in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central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Au+Au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 4 A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GeV</a:t>
            </a:r>
            <a:endParaRPr lang="de-DE" altLang="de-DE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99780" name="Line 4"/>
          <p:cNvSpPr>
            <a:spLocks noChangeShapeType="1"/>
          </p:cNvSpPr>
          <p:nvPr/>
        </p:nvSpPr>
        <p:spPr bwMode="auto">
          <a:xfrm>
            <a:off x="2268538" y="2997200"/>
            <a:ext cx="3960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99781" name="Line 5"/>
          <p:cNvSpPr>
            <a:spLocks noChangeShapeType="1"/>
          </p:cNvSpPr>
          <p:nvPr/>
        </p:nvSpPr>
        <p:spPr bwMode="auto">
          <a:xfrm flipV="1">
            <a:off x="6227763" y="2420938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99782" name="Text Box 6"/>
          <p:cNvSpPr txBox="1">
            <a:spLocks noChangeArrowheads="1"/>
          </p:cNvSpPr>
          <p:nvPr/>
        </p:nvSpPr>
        <p:spPr bwMode="auto">
          <a:xfrm>
            <a:off x="5040313" y="2420938"/>
            <a:ext cx="8270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2400" smtClean="0">
                <a:solidFill>
                  <a:srgbClr val="000000"/>
                </a:solidFill>
              </a:rPr>
              <a:t>AGS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39752" y="1012666"/>
            <a:ext cx="4721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A. Andronic, priv.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e-DE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Experimental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challenges</a:t>
            </a:r>
            <a:endParaRPr lang="de-DE" sz="36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5004048" y="3573016"/>
            <a:ext cx="0" cy="2016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4248944" y="4581128"/>
            <a:ext cx="729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</a:rPr>
              <a:t>e</a:t>
            </a:r>
            <a:r>
              <a:rPr lang="de-DE" sz="2400" baseline="30000" dirty="0" err="1" smtClean="0">
                <a:solidFill>
                  <a:srgbClr val="FF0000"/>
                </a:solidFill>
              </a:rPr>
              <a:t>+</a:t>
            </a:r>
            <a:r>
              <a:rPr lang="de-DE" sz="2400" dirty="0" err="1" smtClean="0">
                <a:solidFill>
                  <a:srgbClr val="FF0000"/>
                </a:solidFill>
              </a:rPr>
              <a:t>e</a:t>
            </a:r>
            <a:r>
              <a:rPr lang="de-DE" sz="2400" baseline="30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μ</a:t>
            </a:r>
            <a:r>
              <a:rPr lang="de-DE" sz="2400" baseline="30000" dirty="0" smtClean="0">
                <a:solidFill>
                  <a:srgbClr val="FF0000"/>
                </a:solidFill>
              </a:rPr>
              <a:t>+</a:t>
            </a:r>
            <a:r>
              <a:rPr lang="el-GR" sz="2400" dirty="0" smtClean="0">
                <a:solidFill>
                  <a:srgbClr val="FF0000"/>
                </a:solidFill>
              </a:rPr>
              <a:t>μ</a:t>
            </a:r>
            <a:r>
              <a:rPr lang="de-DE" sz="2400" baseline="30000" dirty="0" smtClean="0">
                <a:solidFill>
                  <a:srgbClr val="FF0000"/>
                </a:solidFill>
              </a:rPr>
              <a:t>-</a:t>
            </a:r>
            <a:endParaRPr lang="de-DE" sz="2400" baseline="30000" dirty="0">
              <a:solidFill>
                <a:srgbClr val="FF0000"/>
              </a:solidFill>
            </a:endParaRPr>
          </a:p>
        </p:txBody>
      </p:sp>
      <p:sp>
        <p:nvSpPr>
          <p:cNvPr id="7" name="Raute 6"/>
          <p:cNvSpPr/>
          <p:nvPr/>
        </p:nvSpPr>
        <p:spPr bwMode="auto">
          <a:xfrm>
            <a:off x="4896036" y="5589240"/>
            <a:ext cx="216024" cy="228600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4" name="Raute 13"/>
          <p:cNvSpPr/>
          <p:nvPr/>
        </p:nvSpPr>
        <p:spPr bwMode="auto">
          <a:xfrm>
            <a:off x="4896036" y="3359476"/>
            <a:ext cx="219947" cy="2286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51767" y="4366232"/>
            <a:ext cx="2375971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FFFF"/>
                </a:solidFill>
              </a:rPr>
              <a:t>extremely</a:t>
            </a:r>
            <a:r>
              <a:rPr lang="de-DE" sz="2400" dirty="0" smtClean="0">
                <a:solidFill>
                  <a:srgbClr val="FFFFFF"/>
                </a:solidFill>
              </a:rPr>
              <a:t> high</a:t>
            </a:r>
          </a:p>
          <a:p>
            <a:r>
              <a:rPr lang="de-DE" sz="2400" dirty="0" err="1" smtClean="0">
                <a:solidFill>
                  <a:srgbClr val="FFFFFF"/>
                </a:solidFill>
              </a:rPr>
              <a:t>interaction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rates</a:t>
            </a:r>
            <a:endParaRPr lang="de-DE" sz="2400" dirty="0" smtClean="0">
              <a:solidFill>
                <a:srgbClr val="FFFFFF"/>
              </a:solidFill>
            </a:endParaRPr>
          </a:p>
          <a:p>
            <a:r>
              <a:rPr lang="de-DE" sz="2400" dirty="0" err="1" smtClean="0">
                <a:solidFill>
                  <a:srgbClr val="FFFFFF"/>
                </a:solidFill>
              </a:rPr>
              <a:t>required</a:t>
            </a:r>
            <a:r>
              <a:rPr lang="de-DE" sz="2400" dirty="0" smtClean="0">
                <a:solidFill>
                  <a:srgbClr val="FFFFFF"/>
                </a:solidFill>
              </a:rPr>
              <a:t> !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A2542-3423-4AEB-A2D7-C4A6F06AC18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80" grpId="0" animBg="1"/>
      <p:bldP spid="1099781" grpId="0" animBg="1"/>
      <p:bldP spid="1099782" grpId="0" animBg="1"/>
      <p:bldP spid="6" grpId="0"/>
      <p:bldP spid="7" grpId="0" animBg="1"/>
      <p:bldP spid="1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enger\AppData\Local\Temp\Rates_Detectors_Facilities_final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68152"/>
            <a:ext cx="565071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3"/>
          <p:cNvSpPr txBox="1">
            <a:spLocks noChangeArrowheads="1"/>
          </p:cNvSpPr>
          <p:nvPr/>
        </p:nvSpPr>
        <p:spPr bwMode="auto">
          <a:xfrm>
            <a:off x="0" y="44624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3600" dirty="0">
                <a:solidFill>
                  <a:srgbClr val="002060"/>
                </a:solidFill>
                <a:latin typeface="Tahoma" pitchFamily="34" charset="0"/>
              </a:rPr>
              <a:t>Experiments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exploring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dense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QCD </a:t>
            </a:r>
            <a:r>
              <a:rPr lang="de-DE" sz="3600" dirty="0">
                <a:solidFill>
                  <a:srgbClr val="002060"/>
                </a:solidFill>
                <a:latin typeface="Tahoma" pitchFamily="34" charset="0"/>
              </a:rPr>
              <a:t>matter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35896" y="620688"/>
            <a:ext cx="1656184" cy="5447645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4BACC6">
                    <a:lumMod val="50000"/>
                  </a:srgbClr>
                </a:solidFill>
              </a:rPr>
              <a:t>high</a:t>
            </a:r>
          </a:p>
          <a:p>
            <a:pPr algn="ctr"/>
            <a:r>
              <a:rPr lang="de-DE" sz="2000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de-DE" sz="2000" dirty="0" err="1">
                <a:solidFill>
                  <a:srgbClr val="4BACC6">
                    <a:lumMod val="50000"/>
                  </a:srgbClr>
                </a:solidFill>
              </a:rPr>
              <a:t>net</a:t>
            </a:r>
            <a:r>
              <a:rPr lang="de-DE" sz="2000" dirty="0">
                <a:solidFill>
                  <a:srgbClr val="4BACC6">
                    <a:lumMod val="50000"/>
                  </a:srgbClr>
                </a:solidFill>
              </a:rPr>
              <a:t>-baryon </a:t>
            </a:r>
            <a:r>
              <a:rPr lang="de-DE" sz="2000" dirty="0" err="1" smtClean="0">
                <a:solidFill>
                  <a:srgbClr val="4BACC6">
                    <a:lumMod val="50000"/>
                  </a:srgbClr>
                </a:solidFill>
              </a:rPr>
              <a:t>densities</a:t>
            </a:r>
            <a:endParaRPr lang="de-DE" sz="2000" dirty="0" smtClean="0">
              <a:solidFill>
                <a:srgbClr val="4BACC6">
                  <a:lumMod val="50000"/>
                </a:srgbClr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  <a:p>
            <a:pPr algn="ctr"/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C264-46AB-4B31-8F78-F720C8F9FE1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2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37412"/>
            <a:ext cx="13609512" cy="68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06304" y="0"/>
            <a:ext cx="577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</a:t>
            </a:r>
            <a:r>
              <a:rPr lang="de-DE" sz="3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76256" y="620688"/>
            <a:ext cx="1911854" cy="46166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Time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Flight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59613" y="4965848"/>
            <a:ext cx="1383649" cy="120032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2060"/>
                </a:solidFill>
              </a:rPr>
              <a:t>Projectile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de-DE" sz="2400" dirty="0" err="1" smtClean="0">
                <a:solidFill>
                  <a:srgbClr val="002060"/>
                </a:solidFill>
              </a:rPr>
              <a:t>Spectator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de-DE" sz="2400" dirty="0" err="1" smtClean="0">
                <a:solidFill>
                  <a:srgbClr val="002060"/>
                </a:solidFill>
              </a:rPr>
              <a:t>Detector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50175" y="4581128"/>
            <a:ext cx="2941318" cy="83099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Tahoma" pitchFamily="34" charset="0"/>
              </a:rPr>
              <a:t>DAQ/FLES </a:t>
            </a:r>
            <a:r>
              <a:rPr lang="en-US" sz="2400" dirty="0">
                <a:solidFill>
                  <a:srgbClr val="002060"/>
                </a:solidFill>
                <a:cs typeface="Tahoma" pitchFamily="34" charset="0"/>
              </a:rPr>
              <a:t>HPC </a:t>
            </a:r>
            <a:r>
              <a:rPr lang="en-US" sz="2400" dirty="0" smtClean="0">
                <a:solidFill>
                  <a:srgbClr val="002060"/>
                </a:solidFill>
                <a:cs typeface="Tahoma" pitchFamily="34" charset="0"/>
              </a:rPr>
              <a:t>cluster</a:t>
            </a:r>
          </a:p>
          <a:p>
            <a:r>
              <a:rPr lang="en-US" sz="2400" dirty="0" smtClean="0">
                <a:solidFill>
                  <a:srgbClr val="002060"/>
                </a:solidFill>
                <a:cs typeface="Tahoma" pitchFamily="34" charset="0"/>
              </a:rPr>
              <a:t>(SIS100 version) 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010245" y="1955741"/>
            <a:ext cx="913483" cy="825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923728" y="2197203"/>
            <a:ext cx="72208" cy="583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7740352" y="1124744"/>
            <a:ext cx="326894" cy="936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8460432" y="3140968"/>
            <a:ext cx="182830" cy="1824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195736" y="1124744"/>
            <a:ext cx="115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Dipol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Magnet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491880" y="1052736"/>
            <a:ext cx="1210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Silicon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Tracking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System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7504" y="620688"/>
            <a:ext cx="2438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HADES</a:t>
            </a:r>
          </a:p>
          <a:p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p+p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p+A</a:t>
            </a:r>
            <a:endParaRPr lang="de-DE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A+A (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acceptance</a:t>
            </a:r>
            <a:endParaRPr lang="de-DE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endParaRPr lang="de-D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27984" y="646331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</a:t>
            </a:r>
            <a:endParaRPr lang="de-DE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42" grpId="0"/>
      <p:bldP spid="43" grpId="0"/>
      <p:bldP spid="2" grpId="0"/>
      <p:bldP spid="2" grpId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5496" y="30163"/>
            <a:ext cx="9073008" cy="5905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400" dirty="0">
                <a:solidFill>
                  <a:srgbClr val="C00000"/>
                </a:solidFill>
                <a:latin typeface="Calibri" pitchFamily="3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Simulations </a:t>
            </a:r>
            <a:endParaRPr lang="en-US" sz="3200" dirty="0">
              <a:solidFill>
                <a:srgbClr val="FF0000"/>
              </a:solidFill>
              <a:latin typeface="Tahoma" pitchFamily="34" charset="0"/>
              <a:ea typeface="Standard Symbols L" charset="2"/>
              <a:cs typeface="Tahoma" pitchFamily="34" charset="0"/>
            </a:endParaRPr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251520" y="692696"/>
            <a:ext cx="799288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 smtClean="0">
                <a:solidFill>
                  <a:srgbClr val="000000"/>
                </a:solidFill>
              </a:rPr>
              <a:t>Event </a:t>
            </a:r>
            <a:r>
              <a:rPr lang="de-DE" dirty="0" err="1" smtClean="0">
                <a:solidFill>
                  <a:srgbClr val="000000"/>
                </a:solidFill>
              </a:rPr>
              <a:t>generators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UrQMD</a:t>
            </a:r>
            <a:r>
              <a:rPr lang="de-DE" dirty="0" smtClean="0">
                <a:solidFill>
                  <a:srgbClr val="000000"/>
                </a:solidFill>
              </a:rPr>
              <a:t> 3.3</a:t>
            </a:r>
          </a:p>
          <a:p>
            <a:pPr eaLnBrk="1" hangingPunct="1">
              <a:defRPr/>
            </a:pPr>
            <a:r>
              <a:rPr lang="de-DE" dirty="0" smtClean="0">
                <a:solidFill>
                  <a:srgbClr val="000000"/>
                </a:solidFill>
              </a:rPr>
              <a:t>Transport </a:t>
            </a:r>
            <a:r>
              <a:rPr lang="de-DE" dirty="0" err="1" smtClean="0">
                <a:solidFill>
                  <a:srgbClr val="000000"/>
                </a:solidFill>
              </a:rPr>
              <a:t>code</a:t>
            </a:r>
            <a:r>
              <a:rPr lang="de-DE" dirty="0" smtClean="0">
                <a:solidFill>
                  <a:srgbClr val="000000"/>
                </a:solidFill>
              </a:rPr>
              <a:t> GEANT3, FLUKA</a:t>
            </a:r>
          </a:p>
          <a:p>
            <a:pPr eaLnBrk="1" hangingPunct="1"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Realistic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detector</a:t>
            </a:r>
            <a:r>
              <a:rPr lang="de-DE" dirty="0" smtClean="0">
                <a:solidFill>
                  <a:srgbClr val="000000"/>
                </a:solidFill>
              </a:rPr>
              <a:t> geometries, material </a:t>
            </a:r>
            <a:r>
              <a:rPr lang="de-DE" dirty="0" err="1" smtClean="0">
                <a:solidFill>
                  <a:srgbClr val="000000"/>
                </a:solidFill>
              </a:rPr>
              <a:t>budget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detector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response</a:t>
            </a: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sz="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sz="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6" descr="UrQMD_new4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6563"/>
            <a:ext cx="3384376" cy="21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 bwMode="auto">
          <a:xfrm>
            <a:off x="4019013" y="2525083"/>
            <a:ext cx="1656184" cy="2423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51920" y="2132856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</a:rPr>
              <a:t>reconstruction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49080"/>
            <a:ext cx="34147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3956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55246"/>
            <a:ext cx="348138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 descr="ome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3" y="1628800"/>
            <a:ext cx="3167955" cy="24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67944" y="3356992"/>
            <a:ext cx="191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Au+Au</a:t>
            </a:r>
            <a:r>
              <a:rPr lang="de-DE" dirty="0" smtClean="0">
                <a:solidFill>
                  <a:srgbClr val="000000"/>
                </a:solidFill>
              </a:rPr>
              <a:t> 25 A </a:t>
            </a:r>
            <a:r>
              <a:rPr lang="de-DE" dirty="0" err="1" smtClean="0">
                <a:solidFill>
                  <a:srgbClr val="000000"/>
                </a:solidFill>
              </a:rPr>
              <a:t>GeV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Ω</a:t>
            </a:r>
            <a:r>
              <a:rPr lang="de-DE" baseline="30000" dirty="0" smtClean="0">
                <a:solidFill>
                  <a:srgbClr val="000000"/>
                </a:solidFill>
              </a:rPr>
              <a:t>-</a:t>
            </a:r>
            <a:r>
              <a:rPr lang="de-DE" dirty="0" smtClean="0">
                <a:solidFill>
                  <a:srgbClr val="000000"/>
                </a:solidFill>
              </a:rPr>
              <a:t>/</a:t>
            </a:r>
            <a:r>
              <a:rPr lang="de-DE" dirty="0" err="1" smtClean="0">
                <a:solidFill>
                  <a:srgbClr val="000000"/>
                </a:solidFill>
              </a:rPr>
              <a:t>event</a:t>
            </a:r>
            <a:r>
              <a:rPr lang="de-DE" dirty="0" smtClean="0">
                <a:solidFill>
                  <a:srgbClr val="000000"/>
                </a:solidFill>
              </a:rPr>
              <a:t> = 1/1000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06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15/03/12</a:t>
            </a: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I.Vassiliev, CBM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66" y="1484784"/>
            <a:ext cx="2935722" cy="252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12" y="1487049"/>
            <a:ext cx="2844132" cy="244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4077072"/>
            <a:ext cx="2907005" cy="250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3" y="1579681"/>
            <a:ext cx="2736423" cy="235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13" y="4149080"/>
            <a:ext cx="284676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00" y="4149080"/>
            <a:ext cx="2760244" cy="237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2"/>
          <p:cNvSpPr txBox="1">
            <a:spLocks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Au+Au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8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AGeV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1M central events</a:t>
            </a:r>
          </a:p>
        </p:txBody>
      </p:sp>
    </p:spTree>
    <p:extLst>
      <p:ext uri="{BB962C8B-B14F-4D97-AF65-F5344CB8AC3E}">
        <p14:creationId xmlns:p14="http://schemas.microsoft.com/office/powerpoint/2010/main" val="32867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461" y="908720"/>
            <a:ext cx="9543143" cy="4525963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Au+Au</a:t>
            </a:r>
            <a:r>
              <a:rPr lang="de-DE" dirty="0" smtClean="0"/>
              <a:t>, C+C  at 4 </a:t>
            </a:r>
            <a:r>
              <a:rPr lang="de-DE" dirty="0" err="1" smtClean="0"/>
              <a:t>energies</a:t>
            </a:r>
            <a:r>
              <a:rPr lang="de-DE" dirty="0" smtClean="0"/>
              <a:t> (4, 6, 8, 10 A </a:t>
            </a:r>
            <a:r>
              <a:rPr lang="de-DE" dirty="0" err="1" smtClean="0"/>
              <a:t>GeV</a:t>
            </a:r>
            <a:r>
              <a:rPr lang="de-DE" dirty="0" smtClean="0"/>
              <a:t>) </a:t>
            </a:r>
          </a:p>
          <a:p>
            <a:r>
              <a:rPr lang="de-DE" dirty="0" err="1"/>
              <a:t>E</a:t>
            </a:r>
            <a:r>
              <a:rPr lang="de-DE" dirty="0" err="1" smtClean="0"/>
              <a:t>xpected</a:t>
            </a:r>
            <a:r>
              <a:rPr lang="de-DE" dirty="0" smtClean="0"/>
              <a:t> </a:t>
            </a:r>
            <a:r>
              <a:rPr lang="de-DE" dirty="0" err="1" smtClean="0"/>
              <a:t>reconstructed</a:t>
            </a:r>
            <a:r>
              <a:rPr lang="de-DE" dirty="0"/>
              <a:t> </a:t>
            </a:r>
            <a:r>
              <a:rPr lang="de-DE" dirty="0" err="1" smtClean="0"/>
              <a:t>yields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4 </a:t>
            </a:r>
            <a:r>
              <a:rPr lang="de-DE" dirty="0" err="1" smtClean="0"/>
              <a:t>weeks</a:t>
            </a:r>
            <a:r>
              <a:rPr lang="de-DE" dirty="0" smtClean="0"/>
              <a:t>/</a:t>
            </a:r>
            <a:r>
              <a:rPr lang="de-DE" dirty="0" err="1" smtClean="0"/>
              <a:t>energy</a:t>
            </a:r>
            <a:r>
              <a:rPr lang="de-DE" dirty="0" smtClean="0"/>
              <a:t>  min.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Au+Au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</a:t>
            </a:r>
            <a:r>
              <a:rPr lang="de-DE" baseline="30000" dirty="0" smtClean="0"/>
              <a:t>7</a:t>
            </a:r>
            <a:r>
              <a:rPr lang="de-DE" dirty="0" smtClean="0"/>
              <a:t> beam </a:t>
            </a:r>
            <a:r>
              <a:rPr lang="de-DE" dirty="0" err="1" smtClean="0"/>
              <a:t>ions</a:t>
            </a:r>
            <a:r>
              <a:rPr lang="de-DE" dirty="0" smtClean="0"/>
              <a:t>/s                        (100 kHz </a:t>
            </a:r>
            <a:r>
              <a:rPr lang="de-DE" dirty="0" err="1" smtClean="0"/>
              <a:t>events</a:t>
            </a:r>
            <a:r>
              <a:rPr lang="de-DE" dirty="0" smtClean="0"/>
              <a:t>/s):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02816"/>
              </p:ext>
            </p:extLst>
          </p:nvPr>
        </p:nvGraphicFramePr>
        <p:xfrm>
          <a:off x="1475656" y="3231232"/>
          <a:ext cx="64087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929343"/>
                <a:gridCol w="936104"/>
                <a:gridCol w="936104"/>
                <a:gridCol w="936104"/>
                <a:gridCol w="936104"/>
                <a:gridCol w="86409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/>
                        <a:t>A </a:t>
                      </a:r>
                      <a:r>
                        <a:rPr lang="de-DE" sz="2000" b="0" dirty="0" err="1" smtClean="0"/>
                        <a:t>GeV</a:t>
                      </a:r>
                      <a:endParaRPr lang="de-DE" sz="2000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 smtClean="0"/>
                        <a:t>Λ</a:t>
                      </a:r>
                      <a:endParaRPr lang="de-DE" sz="2400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 smtClean="0"/>
                        <a:t>Λ</a:t>
                      </a:r>
                      <a:endParaRPr lang="de-DE" sz="2400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 smtClean="0"/>
                        <a:t>Ξ</a:t>
                      </a:r>
                      <a:r>
                        <a:rPr lang="el-GR" sz="2400" b="0" baseline="30000" dirty="0" smtClean="0"/>
                        <a:t>−</a:t>
                      </a:r>
                      <a:endParaRPr lang="de-DE" sz="2400" b="0" baseline="30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Ξ</a:t>
                      </a:r>
                      <a:r>
                        <a:rPr kumimoji="0" lang="de-DE" sz="2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 smtClean="0"/>
                        <a:t>Ω</a:t>
                      </a:r>
                      <a:r>
                        <a:rPr kumimoji="0" lang="el-GR" sz="2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de-DE" sz="2400" b="0" baseline="30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 smtClean="0"/>
                        <a:t>Ω</a:t>
                      </a:r>
                      <a:r>
                        <a:rPr lang="de-DE" sz="2400" b="0" baseline="30000" dirty="0" smtClean="0"/>
                        <a:t>+</a:t>
                      </a:r>
                      <a:endParaRPr lang="de-DE" sz="2400" b="0" baseline="30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</a:rPr>
                        <a:t>4 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8.1∙10</a:t>
                      </a:r>
                      <a:r>
                        <a:rPr lang="de-DE" sz="1800" baseline="30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de-DE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3.0∙10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6.6∙10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6.0∙10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3.6∙10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1.2∙10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1.6∙10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5.0∙10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3.4∙10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1.8∙10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2.4∙10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1.2∙10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2.1∙10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1.5∙10</a:t>
                      </a:r>
                      <a:r>
                        <a:rPr lang="de-DE" sz="1800" baseline="30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de-DE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6.6∙10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3.0∙10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7.6∙10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6.0∙10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2.4∙10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3.8∙10</a:t>
                      </a:r>
                      <a:r>
                        <a:rPr lang="de-DE" sz="1800" baseline="30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de-DE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9.6∙10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2.0∙10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1.3∙10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1.5∙10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6" name="Gerade Verbindung 5"/>
          <p:cNvCxnSpPr/>
          <p:nvPr/>
        </p:nvCxnSpPr>
        <p:spPr>
          <a:xfrm>
            <a:off x="3635896" y="3022004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23528" y="5949280"/>
            <a:ext cx="851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</a:rPr>
              <a:t>In </a:t>
            </a:r>
            <a:r>
              <a:rPr lang="de-DE" sz="3200" dirty="0" err="1" smtClean="0">
                <a:solidFill>
                  <a:prstClr val="black"/>
                </a:solidFill>
              </a:rPr>
              <a:t>addition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kaons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and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resonances</a:t>
            </a:r>
            <a:r>
              <a:rPr lang="de-DE" sz="3200" dirty="0" smtClean="0">
                <a:solidFill>
                  <a:prstClr val="black"/>
                </a:solidFill>
              </a:rPr>
              <a:t> (K*,</a:t>
            </a:r>
            <a:r>
              <a:rPr lang="el-GR" sz="3200" dirty="0" smtClean="0">
                <a:solidFill>
                  <a:prstClr val="black"/>
                </a:solidFill>
              </a:rPr>
              <a:t>Λ</a:t>
            </a:r>
            <a:r>
              <a:rPr lang="de-DE" sz="3200" dirty="0" smtClean="0">
                <a:solidFill>
                  <a:prstClr val="black"/>
                </a:solidFill>
              </a:rPr>
              <a:t>*,</a:t>
            </a:r>
            <a:r>
              <a:rPr lang="el-GR" sz="3200" dirty="0" smtClean="0">
                <a:solidFill>
                  <a:prstClr val="black"/>
                </a:solidFill>
              </a:rPr>
              <a:t>Σ</a:t>
            </a:r>
            <a:r>
              <a:rPr lang="de-DE" sz="3200" dirty="0" smtClean="0">
                <a:solidFill>
                  <a:prstClr val="black"/>
                </a:solidFill>
              </a:rPr>
              <a:t>*,</a:t>
            </a:r>
            <a:r>
              <a:rPr lang="el-GR" sz="3200" dirty="0" smtClean="0">
                <a:solidFill>
                  <a:prstClr val="black"/>
                </a:solidFill>
              </a:rPr>
              <a:t>Ξ</a:t>
            </a:r>
            <a:r>
              <a:rPr lang="de-DE" sz="3200" dirty="0" smtClean="0">
                <a:solidFill>
                  <a:prstClr val="black"/>
                </a:solidFill>
              </a:rPr>
              <a:t>*)</a:t>
            </a:r>
            <a:endParaRPr lang="de-DE" sz="3200" dirty="0">
              <a:solidFill>
                <a:prstClr val="black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7651"/>
            <a:ext cx="9108504" cy="844363"/>
          </a:xfrm>
          <a:noFill/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Hyperons in CBM</a:t>
            </a:r>
            <a:endParaRPr lang="de-DE" sz="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635896" y="3356992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-27384"/>
            <a:ext cx="9108504" cy="8443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de-DE" sz="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80" y="764704"/>
            <a:ext cx="846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will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on:</a:t>
            </a:r>
          </a:p>
          <a:p>
            <a:pPr marL="342900" indent="-342900">
              <a:buFont typeface="Wingdings"/>
              <a:buChar char="Ø"/>
            </a:pP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strangeness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endParaRPr lang="de-D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endParaRPr lang="de-D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dilepton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unprecedented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heavy-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beam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 - 14 A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(Au beam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A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375" y="3304717"/>
            <a:ext cx="9108504" cy="8443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de-DE" sz="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36512" y="4145012"/>
            <a:ext cx="9429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Wingdings"/>
              <a:buChar char="Ø"/>
            </a:pP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spectra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multi-strange (anti-)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sensitive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high beam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sensitive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EOS?</a:t>
            </a:r>
          </a:p>
          <a:p>
            <a:pPr marL="342900" lvl="0" indent="-342900">
              <a:buFont typeface="Wingdings"/>
              <a:buChar char="Ø"/>
            </a:pP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/hybrid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suited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endParaRPr lang="de-DE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on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nuclear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EOS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observables in </a:t>
            </a:r>
            <a:r>
              <a:rPr lang="de-D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high-</a:t>
            </a:r>
            <a:r>
              <a:rPr lang="de-DE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de-D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342900" lvl="0" indent="-342900">
              <a:buFont typeface="Wingdings"/>
              <a:buChar char="Ø"/>
            </a:pP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disentangle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EOS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e-D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eu_QuarksGlu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54284"/>
          <a:stretch/>
        </p:blipFill>
        <p:spPr bwMode="auto">
          <a:xfrm>
            <a:off x="14683" y="4263975"/>
            <a:ext cx="282912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684213" y="333375"/>
            <a:ext cx="8388350" cy="4248150"/>
            <a:chOff x="782" y="2808"/>
            <a:chExt cx="8592" cy="4900"/>
          </a:xfrm>
        </p:grpSpPr>
        <p:pic>
          <p:nvPicPr>
            <p:cNvPr id="5530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83"/>
            <a:stretch>
              <a:fillRect/>
            </a:stretch>
          </p:blipFill>
          <p:spPr bwMode="auto">
            <a:xfrm>
              <a:off x="782" y="2808"/>
              <a:ext cx="8592" cy="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02" name="Text Box 4"/>
            <p:cNvSpPr txBox="1">
              <a:spLocks noChangeArrowheads="1"/>
            </p:cNvSpPr>
            <p:nvPr/>
          </p:nvSpPr>
          <p:spPr bwMode="auto">
            <a:xfrm>
              <a:off x="1388" y="7200"/>
              <a:ext cx="411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DE" sz="1400" i="1" dirty="0" err="1" smtClean="0">
                  <a:solidFill>
                    <a:srgbClr val="000000"/>
                  </a:solidFill>
                  <a:cs typeface="Arial" charset="0"/>
                </a:rPr>
                <a:t>Courtesy</a:t>
              </a:r>
              <a:r>
                <a:rPr lang="de-DE" sz="1400" i="1" dirty="0" smtClean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de-DE" sz="1400" i="1" dirty="0" err="1" smtClean="0">
                  <a:solidFill>
                    <a:srgbClr val="000000"/>
                  </a:solidFill>
                  <a:cs typeface="Arial" charset="0"/>
                </a:rPr>
                <a:t>of</a:t>
              </a:r>
              <a:r>
                <a:rPr lang="de-DE" sz="1400" i="1" dirty="0" smtClean="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de-DE" sz="1400" i="1" dirty="0" smtClean="0">
                  <a:solidFill>
                    <a:srgbClr val="000000"/>
                  </a:solidFill>
                </a:rPr>
                <a:t>K. Fukushima &amp; T</a:t>
              </a:r>
              <a:r>
                <a:rPr lang="de-DE" sz="1400" i="1" dirty="0" smtClean="0">
                  <a:solidFill>
                    <a:srgbClr val="000000"/>
                  </a:solidFill>
                  <a:cs typeface="Arial" charset="0"/>
                </a:rPr>
                <a:t>. </a:t>
              </a:r>
              <a:r>
                <a:rPr lang="de-DE" sz="1400" i="1" dirty="0" err="1" smtClean="0">
                  <a:solidFill>
                    <a:srgbClr val="000000"/>
                  </a:solidFill>
                  <a:cs typeface="Arial" charset="0"/>
                </a:rPr>
                <a:t>Hatsuda</a:t>
              </a:r>
              <a:endParaRPr lang="de-DE" sz="1400" i="1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smtClean="0">
                <a:solidFill>
                  <a:srgbClr val="002060"/>
                </a:solidFill>
                <a:latin typeface="Tahoma" pitchFamily="34" charset="0"/>
              </a:rPr>
              <a:t>Exploring the QCD phase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9918" y="1774946"/>
            <a:ext cx="1154113" cy="150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feil nach rechts 10"/>
          <p:cNvSpPr/>
          <p:nvPr/>
        </p:nvSpPr>
        <p:spPr bwMode="auto">
          <a:xfrm rot="18892862">
            <a:off x="1376641" y="3487227"/>
            <a:ext cx="3700829" cy="484632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02889" y="4383142"/>
            <a:ext cx="61847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high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baryon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baryons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 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antibaryons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de-DE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ensities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in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cores</a:t>
            </a:r>
            <a:endParaRPr lang="de-DE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L-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QCD not (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applicable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endParaRPr lang="de-DE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exotic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phases</a:t>
            </a:r>
            <a:endParaRPr lang="de-DE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Experiments: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BES </a:t>
            </a:r>
            <a:r>
              <a:rPr lang="de-DE" sz="2000" dirty="0">
                <a:solidFill>
                  <a:srgbClr val="0000FF"/>
                </a:solidFill>
                <a:cs typeface="Tahoma" pitchFamily="34" charset="0"/>
              </a:rPr>
              <a:t>at RHIC, NA61 at CERN SPS, </a:t>
            </a:r>
            <a:endParaRPr lang="de-DE" sz="2000" dirty="0" smtClean="0">
              <a:solidFill>
                <a:srgbClr val="0000FF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                          CBM </a:t>
            </a:r>
            <a:r>
              <a:rPr lang="de-DE" sz="2000" dirty="0">
                <a:solidFill>
                  <a:srgbClr val="0000FF"/>
                </a:solidFill>
                <a:cs typeface="Tahoma" pitchFamily="34" charset="0"/>
              </a:rPr>
              <a:t>at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FAIR, NICA at JINR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4AA58-6D01-4CF5-8D65-C0365CD5EF0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2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Q:\Eigene Dateien\cbm\documents\Physics Book\CBM-BOOK\Part3\Figs\rh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8887"/>
            <a:ext cx="4203948" cy="32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Eigene Dateien\cbm\documents\Physics Book\CBM-BOOK\Part3\Figs\rho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9" y="3717032"/>
            <a:ext cx="4109221" cy="31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Baryon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densities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in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central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collisions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026" name="Picture 2" descr="Q:\Eigene Dateien\cbm\documents\Physics Book\CBM-BOOK\Part3\Figs\rho-eps-1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237834" cy="32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Eigene Dateien\cbm\documents\Physics Book\CBM-BOOK\Part3\Figs\rho-eps-05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0" y="764704"/>
            <a:ext cx="4109221" cy="31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5496" y="548680"/>
            <a:ext cx="9203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</a:rPr>
              <a:t>I.C. Arsene et al., Phys. </a:t>
            </a:r>
            <a:r>
              <a:rPr lang="de-DE" sz="1600" dirty="0" err="1" smtClean="0">
                <a:solidFill>
                  <a:srgbClr val="000000"/>
                </a:solidFill>
              </a:rPr>
              <a:t>Rev</a:t>
            </a:r>
            <a:r>
              <a:rPr lang="de-DE" sz="1600" dirty="0" smtClean="0">
                <a:solidFill>
                  <a:srgbClr val="000000"/>
                </a:solidFill>
              </a:rPr>
              <a:t>. C 75, 24902 (2007),  V. D. </a:t>
            </a:r>
            <a:r>
              <a:rPr lang="de-DE" sz="1600" dirty="0" err="1" smtClean="0">
                <a:solidFill>
                  <a:srgbClr val="000000"/>
                </a:solidFill>
              </a:rPr>
              <a:t>Toneev</a:t>
            </a:r>
            <a:r>
              <a:rPr lang="de-DE" sz="1600" dirty="0" smtClean="0">
                <a:solidFill>
                  <a:srgbClr val="000000"/>
                </a:solidFill>
              </a:rPr>
              <a:t> et al., Eur. Phys. J. C32 (2003) 399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2524" y="836712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5 A </a:t>
            </a:r>
            <a:r>
              <a:rPr lang="de-DE" b="1" dirty="0" err="1" smtClean="0">
                <a:solidFill>
                  <a:srgbClr val="000000"/>
                </a:solidFill>
              </a:rPr>
              <a:t>GeV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744" y="804446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10 A </a:t>
            </a:r>
            <a:r>
              <a:rPr lang="de-DE" b="1" dirty="0" err="1" smtClean="0">
                <a:solidFill>
                  <a:srgbClr val="000000"/>
                </a:solidFill>
              </a:rPr>
              <a:t>GeV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971600" y="2060848"/>
            <a:ext cx="7560840" cy="288032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5076056" y="5142202"/>
            <a:ext cx="32403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5076056" y="4140369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8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ρ</a:t>
            </a:r>
            <a:r>
              <a:rPr lang="de-DE" sz="3200" baseline="-25000" dirty="0" smtClean="0">
                <a:solidFill>
                  <a:srgbClr val="FF0000"/>
                </a:solidFill>
              </a:rPr>
              <a:t>0</a:t>
            </a:r>
            <a:endParaRPr lang="de-DE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>
            <a:off x="910230" y="5589240"/>
            <a:ext cx="322972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971600" y="4284385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5 </a:t>
            </a:r>
            <a:r>
              <a:rPr lang="el-GR" sz="3200" dirty="0" smtClean="0">
                <a:solidFill>
                  <a:srgbClr val="FF0000"/>
                </a:solidFill>
              </a:rPr>
              <a:t>ρ</a:t>
            </a:r>
            <a:r>
              <a:rPr lang="de-DE" sz="3200" baseline="-25000" dirty="0" smtClean="0">
                <a:solidFill>
                  <a:srgbClr val="FF0000"/>
                </a:solidFill>
              </a:rPr>
              <a:t>0</a:t>
            </a:r>
            <a:endParaRPr lang="de-DE" sz="3200" baseline="-25000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0A3FD-B5B5-4847-A570-F4A72E7F20D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18332" r="2646" b="5231"/>
          <a:stretch>
            <a:fillRect/>
          </a:stretch>
        </p:blipFill>
        <p:spPr bwMode="auto">
          <a:xfrm>
            <a:off x="611560" y="1208484"/>
            <a:ext cx="7453313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feld 1"/>
          <p:cNvSpPr txBox="1">
            <a:spLocks noChangeArrowheads="1"/>
          </p:cNvSpPr>
          <p:nvPr/>
        </p:nvSpPr>
        <p:spPr bwMode="auto">
          <a:xfrm>
            <a:off x="0" y="-26988"/>
            <a:ext cx="9144000" cy="58420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Quark matter in massive neutron stars? 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630520" y="548680"/>
            <a:ext cx="625126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Equation-of-state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Non-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local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SU(3) NJL 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vector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coupling</a:t>
            </a:r>
            <a:endParaRPr lang="de-DE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M. </a:t>
            </a:r>
            <a:r>
              <a:rPr lang="de-DE" sz="16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Orsaria</a:t>
            </a:r>
            <a:r>
              <a:rPr lang="de-DE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H. Rodrigues, F. Weber, G.A. </a:t>
            </a:r>
            <a:r>
              <a:rPr lang="de-DE" sz="16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Contrera</a:t>
            </a:r>
            <a:r>
              <a:rPr lang="de-DE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arXiv:1308.1657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The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equation-of-state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(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symmetric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)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nuclear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matter  </a:t>
            </a:r>
            <a:r>
              <a:rPr lang="de-DE" altLang="de-DE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179388" y="4208463"/>
            <a:ext cx="338455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de-DE" sz="2400" smtClean="0">
                <a:solidFill>
                  <a:srgbClr val="000000"/>
                </a:solidFill>
                <a:latin typeface="Comic Sans MS" pitchFamily="66" charset="0"/>
              </a:rPr>
              <a:t> E/A(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GB" altLang="de-DE" sz="2400" b="1" baseline="-25000" smtClean="0">
                <a:solidFill>
                  <a:srgbClr val="000000"/>
                </a:solidFill>
                <a:latin typeface="Symbol" pitchFamily="18" charset="2"/>
              </a:rPr>
              <a:t>o</a:t>
            </a:r>
            <a:r>
              <a:rPr lang="en-GB" altLang="de-DE" sz="2400" smtClean="0">
                <a:solidFill>
                  <a:srgbClr val="000000"/>
                </a:solidFill>
                <a:latin typeface="Comic Sans MS" pitchFamily="66" charset="0"/>
              </a:rPr>
              <a:t>) = -16 MeV</a:t>
            </a:r>
            <a:endParaRPr lang="en-GB" altLang="de-DE" sz="2400" b="1" baseline="30000" smtClean="0">
              <a:solidFill>
                <a:srgbClr val="000000"/>
              </a:solidFill>
              <a:latin typeface="Symbol" pitchFamily="18" charset="2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Char char="·"/>
            </a:pPr>
            <a:r>
              <a:rPr lang="en-GB" altLang="de-DE" sz="240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altLang="de-DE" sz="2400" smtClean="0">
                <a:solidFill>
                  <a:srgbClr val="000000"/>
                </a:solidFill>
                <a:latin typeface="Comic Sans MS" pitchFamily="66" charset="0"/>
              </a:rPr>
              <a:t>(E/A)(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GB" altLang="de-DE" sz="2400" b="1" baseline="-25000" smtClean="0">
                <a:solidFill>
                  <a:srgbClr val="000000"/>
                </a:solidFill>
                <a:latin typeface="Symbol" pitchFamily="18" charset="2"/>
              </a:rPr>
              <a:t>o</a:t>
            </a:r>
            <a:r>
              <a:rPr lang="en-GB" altLang="de-DE" sz="2400" smtClean="0">
                <a:solidFill>
                  <a:srgbClr val="000000"/>
                </a:solidFill>
                <a:latin typeface="Comic Sans MS" pitchFamily="66" charset="0"/>
              </a:rPr>
              <a:t>)/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dr = </a:t>
            </a:r>
            <a:r>
              <a:rPr lang="en-GB" altLang="de-DE" sz="2400" smtClean="0">
                <a:solidFill>
                  <a:srgbClr val="000000"/>
                </a:solidFill>
                <a:latin typeface="Symbol" pitchFamily="18" charset="2"/>
              </a:rPr>
              <a:t>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Symbol" pitchFamily="18" charset="2"/>
              <a:buChar char="·"/>
            </a:pPr>
            <a:r>
              <a:rPr lang="en-GB" altLang="de-DE" sz="2400" smtClean="0">
                <a:solidFill>
                  <a:srgbClr val="000000"/>
                </a:solidFill>
                <a:latin typeface="Comic Sans MS" pitchFamily="66" charset="0"/>
              </a:rPr>
              <a:t> Compressibility: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Symbol" pitchFamily="18" charset="2"/>
              <a:buNone/>
            </a:pP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k = 9r</a:t>
            </a:r>
            <a:r>
              <a:rPr lang="en-GB" altLang="de-DE" sz="2400" b="1" baseline="30000" smtClean="0">
                <a:solidFill>
                  <a:srgbClr val="000000"/>
                </a:solidFill>
                <a:latin typeface="Symbol" pitchFamily="18" charset="2"/>
              </a:rPr>
              <a:t>2  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altLang="de-DE" sz="2400" b="1" baseline="30000" smtClean="0">
                <a:solidFill>
                  <a:srgbClr val="000000"/>
                </a:solidFill>
                <a:latin typeface="Symbol" pitchFamily="18" charset="2"/>
              </a:rPr>
              <a:t>2</a:t>
            </a:r>
            <a:r>
              <a:rPr lang="en-GB" altLang="de-DE" sz="2400" baseline="3000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de-DE" sz="2400" smtClean="0">
                <a:solidFill>
                  <a:srgbClr val="000000"/>
                </a:solidFill>
                <a:latin typeface="Comic Sans MS" pitchFamily="66" charset="0"/>
              </a:rPr>
              <a:t>(E/A)/ 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dr</a:t>
            </a:r>
            <a:r>
              <a:rPr lang="en-GB" altLang="de-DE" sz="2400" b="1" baseline="30000" smtClean="0">
                <a:solidFill>
                  <a:srgbClr val="000000"/>
                </a:solidFill>
                <a:latin typeface="Symbol" pitchFamily="18" charset="2"/>
              </a:rPr>
              <a:t>2  </a:t>
            </a:r>
            <a:endParaRPr lang="en-GB" altLang="de-DE" sz="2400" b="1" baseline="30000" smtClean="0">
              <a:solidFill>
                <a:srgbClr val="00CC99"/>
              </a:solidFill>
              <a:latin typeface="Symbol" pitchFamily="18" charset="2"/>
            </a:endParaRP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4572000" y="5229225"/>
            <a:ext cx="3567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dirty="0" smtClean="0">
                <a:solidFill>
                  <a:srgbClr val="FF0000"/>
                </a:solidFill>
                <a:latin typeface="Symbol" pitchFamily="18" charset="2"/>
              </a:rPr>
              <a:t>k</a:t>
            </a:r>
            <a:r>
              <a:rPr lang="de-DE" altLang="de-DE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200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"soft" EOS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dirty="0" smtClean="0">
                <a:solidFill>
                  <a:srgbClr val="3333FF"/>
                </a:solidFill>
                <a:latin typeface="Symbol" pitchFamily="18" charset="2"/>
              </a:rPr>
              <a:t>k</a:t>
            </a:r>
            <a:r>
              <a:rPr lang="de-DE" altLang="de-DE" sz="24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de-DE" altLang="de-DE" sz="2400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380 </a:t>
            </a:r>
            <a:r>
              <a:rPr lang="de-DE" altLang="de-DE" sz="2400" dirty="0" err="1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de-DE" altLang="de-DE" sz="2400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</a:t>
            </a:r>
            <a:r>
              <a:rPr lang="de-DE" altLang="de-DE" sz="2400" dirty="0" err="1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stiff</a:t>
            </a:r>
            <a:r>
              <a:rPr lang="de-DE" altLang="de-DE" sz="2400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EOS</a:t>
            </a:r>
            <a:endParaRPr lang="el-GR" altLang="de-DE" sz="2400" dirty="0" smtClean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8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98488"/>
            <a:ext cx="5364162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4683125" y="644525"/>
            <a:ext cx="421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smtClean="0">
                <a:solidFill>
                  <a:srgbClr val="000000"/>
                </a:solidFill>
                <a:latin typeface="Tahoma" pitchFamily="34" charset="0"/>
              </a:rPr>
              <a:t>C. Fuchs, Prog. Part. Nucl. Phys. 56 (2006) 1</a:t>
            </a:r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107950" y="476250"/>
            <a:ext cx="32988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u="sng" smtClean="0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de-DE" altLang="de-DE" sz="2400" u="sng" smtClean="0">
                <a:solidFill>
                  <a:srgbClr val="000000"/>
                </a:solidFill>
                <a:latin typeface="Comic Sans MS" pitchFamily="66" charset="0"/>
              </a:rPr>
              <a:t>quation of state: </a:t>
            </a:r>
            <a:r>
              <a:rPr lang="de-DE" altLang="de-DE" sz="240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</a:rPr>
              <a:t>P = 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</a:rPr>
              <a:t>E/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</a:t>
            </a:r>
            <a:r>
              <a:rPr lang="de-DE" altLang="de-DE" sz="2400" baseline="-2500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T=const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 = A/</a:t>
            </a:r>
            <a:r>
              <a:rPr lang="el-GR" altLang="de-DE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ρ</a:t>
            </a:r>
            <a:endParaRPr lang="de-DE" altLang="de-DE" sz="2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</a:rPr>
              <a:t>V/ 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l-GR" altLang="de-DE" sz="240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ρ</a:t>
            </a: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</a:rPr>
              <a:t> = - A/</a:t>
            </a:r>
            <a:r>
              <a:rPr lang="el-GR" altLang="de-DE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ρ</a:t>
            </a:r>
            <a:r>
              <a:rPr lang="de-DE" altLang="de-DE" sz="24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 = </a:t>
            </a:r>
            <a:r>
              <a:rPr lang="el-GR" altLang="de-DE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ρ</a:t>
            </a:r>
            <a:r>
              <a:rPr lang="de-DE" altLang="de-DE" sz="24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  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smtClean="0">
                <a:solidFill>
                  <a:srgbClr val="000000"/>
                </a:solidFill>
                <a:latin typeface="Arial" pitchFamily="34" charset="0"/>
              </a:rPr>
              <a:t>(E/A)/</a:t>
            </a:r>
            <a:r>
              <a:rPr lang="en-GB" altLang="de-DE" sz="2400" b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l-GR" altLang="de-DE" sz="240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ρ</a:t>
            </a:r>
            <a:r>
              <a:rPr lang="de-DE" altLang="de-DE" sz="240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</a:t>
            </a:r>
            <a:r>
              <a:rPr lang="de-DE" altLang="de-DE" sz="2400" baseline="-2500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T=const</a:t>
            </a:r>
            <a:endParaRPr lang="el-GR" altLang="de-DE" sz="2400" baseline="-25000" smtClean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179388" y="2924175"/>
            <a:ext cx="42846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000000"/>
                </a:solidFill>
                <a:latin typeface="Comic Sans MS" pitchFamily="66" charset="0"/>
              </a:rPr>
              <a:t>T=0: E/A = 1/</a:t>
            </a:r>
            <a:r>
              <a:rPr lang="en-GB" altLang="de-DE" sz="2000" b="1" smtClean="0">
                <a:solidFill>
                  <a:srgbClr val="000000"/>
                </a:solidFill>
                <a:latin typeface="Symbol" pitchFamily="18" charset="2"/>
              </a:rPr>
              <a:t>r </a:t>
            </a:r>
            <a:r>
              <a:rPr lang="en-GB" altLang="de-DE" sz="2000" b="1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 </a:t>
            </a:r>
            <a:r>
              <a:rPr lang="en-GB" altLang="de-DE" sz="2000" smtClean="0">
                <a:solidFill>
                  <a:srgbClr val="000000"/>
                </a:solidFill>
                <a:latin typeface="Comic Sans MS" pitchFamily="66" charset="0"/>
              </a:rPr>
              <a:t>U (</a:t>
            </a:r>
            <a:r>
              <a:rPr lang="en-GB" altLang="de-DE" sz="2000" b="1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GB" altLang="de-DE" sz="2000" smtClean="0">
                <a:solidFill>
                  <a:srgbClr val="000000"/>
                </a:solidFill>
                <a:latin typeface="Comic Sans MS" pitchFamily="66" charset="0"/>
              </a:rPr>
              <a:t>)d</a:t>
            </a:r>
            <a:r>
              <a:rPr lang="en-GB" altLang="de-DE" sz="2000" b="1" smtClean="0">
                <a:solidFill>
                  <a:srgbClr val="000000"/>
                </a:solidFill>
                <a:latin typeface="Symbol" pitchFamily="18" charset="2"/>
              </a:rPr>
              <a:t>r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000000"/>
                </a:solidFill>
                <a:latin typeface="Comic Sans MS" pitchFamily="66" charset="0"/>
              </a:rPr>
              <a:t>Effective  NN-potential: 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000000"/>
                </a:solidFill>
                <a:latin typeface="Comic Sans MS" pitchFamily="66" charset="0"/>
              </a:rPr>
              <a:t>U</a:t>
            </a:r>
            <a:r>
              <a:rPr lang="en-GB" altLang="de-DE" sz="2000" smtClean="0">
                <a:solidFill>
                  <a:srgbClr val="000000"/>
                </a:solidFill>
                <a:latin typeface="Symbol" pitchFamily="18" charset="2"/>
              </a:rPr>
              <a:t>(r)=ar+br</a:t>
            </a:r>
            <a:r>
              <a:rPr lang="en-GB" altLang="de-DE" sz="2000" baseline="30000" smtClean="0">
                <a:solidFill>
                  <a:srgbClr val="000000"/>
                </a:solidFill>
                <a:latin typeface="Symbol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5198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953000" y="1219200"/>
            <a:ext cx="37798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536416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-36512" y="502443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400" dirty="0" smtClean="0">
                <a:solidFill>
                  <a:srgbClr val="000000"/>
                </a:solidFill>
                <a:latin typeface="Tahoma" pitchFamily="34" charset="0"/>
              </a:rPr>
              <a:t>Observable: </a:t>
            </a:r>
            <a:r>
              <a:rPr lang="en-GB" altLang="de-DE" sz="2400" dirty="0" err="1" smtClean="0">
                <a:solidFill>
                  <a:srgbClr val="000000"/>
                </a:solidFill>
                <a:latin typeface="Tahoma" pitchFamily="34" charset="0"/>
              </a:rPr>
              <a:t>Kaon</a:t>
            </a:r>
            <a:r>
              <a:rPr lang="en-GB" altLang="de-DE" sz="2400" dirty="0" smtClean="0">
                <a:solidFill>
                  <a:srgbClr val="000000"/>
                </a:solidFill>
                <a:latin typeface="Tahoma" pitchFamily="34" charset="0"/>
              </a:rPr>
              <a:t> production in  </a:t>
            </a:r>
            <a:r>
              <a:rPr lang="en-GB" altLang="de-DE" sz="2400" dirty="0" err="1" smtClean="0">
                <a:solidFill>
                  <a:srgbClr val="000000"/>
                </a:solidFill>
                <a:latin typeface="Tahoma" pitchFamily="34" charset="0"/>
              </a:rPr>
              <a:t>Au+Au</a:t>
            </a:r>
            <a:r>
              <a:rPr lang="en-GB" altLang="de-DE" sz="2400" dirty="0" smtClean="0">
                <a:solidFill>
                  <a:srgbClr val="000000"/>
                </a:solidFill>
                <a:latin typeface="Tahoma" pitchFamily="34" charset="0"/>
              </a:rPr>
              <a:t> collisions at 1 </a:t>
            </a:r>
            <a:r>
              <a:rPr lang="en-GB" altLang="de-DE" sz="2400" dirty="0" err="1" smtClean="0">
                <a:solidFill>
                  <a:srgbClr val="000000"/>
                </a:solidFill>
                <a:latin typeface="Tahoma" pitchFamily="34" charset="0"/>
              </a:rPr>
              <a:t>AGeV</a:t>
            </a:r>
            <a:r>
              <a:rPr lang="en-GB" altLang="de-DE" sz="2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altLang="de-DE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85800" y="1219200"/>
            <a:ext cx="3733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762000" y="1143000"/>
            <a:ext cx="396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5800" y="11430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858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304800" y="762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81000" y="838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2347" name="Picture 11" descr="rbuu_col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2688"/>
            <a:ext cx="4106863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493838" y="5826125"/>
            <a:ext cx="37798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42349" name="Group 13"/>
          <p:cNvGrpSpPr>
            <a:grpSpLocks/>
          </p:cNvGrpSpPr>
          <p:nvPr/>
        </p:nvGrpSpPr>
        <p:grpSpPr bwMode="auto">
          <a:xfrm>
            <a:off x="323850" y="5373688"/>
            <a:ext cx="4259263" cy="900112"/>
            <a:chOff x="204" y="3385"/>
            <a:chExt cx="2683" cy="567"/>
          </a:xfrm>
        </p:grpSpPr>
        <p:sp>
          <p:nvSpPr>
            <p:cNvPr id="142350" name="Text Box 14"/>
            <p:cNvSpPr txBox="1">
              <a:spLocks noChangeArrowheads="1"/>
            </p:cNvSpPr>
            <p:nvPr/>
          </p:nvSpPr>
          <p:spPr bwMode="auto">
            <a:xfrm>
              <a:off x="476" y="3702"/>
              <a:ext cx="2411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dirty="0" smtClean="0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r>
                <a:rPr lang="en-US" altLang="de-DE" sz="2000" baseline="30000" dirty="0" smtClean="0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en-US" altLang="de-DE" sz="2000" dirty="0" smtClean="0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mesons probe high densities</a:t>
              </a:r>
            </a:p>
          </p:txBody>
        </p:sp>
        <p:sp>
          <p:nvSpPr>
            <p:cNvPr id="142351" name="AutoShape 15"/>
            <p:cNvSpPr>
              <a:spLocks noChangeArrowheads="1"/>
            </p:cNvSpPr>
            <p:nvPr/>
          </p:nvSpPr>
          <p:spPr bwMode="auto">
            <a:xfrm>
              <a:off x="204" y="3385"/>
              <a:ext cx="272" cy="538"/>
            </a:xfrm>
            <a:prstGeom prst="curvedRightArrow">
              <a:avLst>
                <a:gd name="adj1" fmla="val 39559"/>
                <a:gd name="adj2" fmla="val 79118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142352" name="Picture 16" descr="stoss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1547813" y="1773238"/>
            <a:ext cx="1295400" cy="3168650"/>
          </a:xfrm>
          <a:prstGeom prst="rect">
            <a:avLst/>
          </a:prstGeom>
          <a:solidFill>
            <a:srgbClr val="FF99CC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88" name="Text Box 52"/>
          <p:cNvSpPr txBox="1">
            <a:spLocks noChangeArrowheads="1"/>
          </p:cNvSpPr>
          <p:nvPr/>
        </p:nvSpPr>
        <p:spPr bwMode="auto">
          <a:xfrm>
            <a:off x="4739987" y="980728"/>
            <a:ext cx="4163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→ K</a:t>
            </a:r>
            <a:r>
              <a:rPr lang="de-DE" altLang="de-DE" sz="2400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l-GR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(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altLang="de-DE" sz="2400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thres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1.6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altLang="de-DE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2390" name="Picture 54" descr="wqel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44149"/>
            <a:ext cx="3671887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92" name="Text Box 56"/>
          <p:cNvSpPr txBox="1">
            <a:spLocks noChangeArrowheads="1"/>
          </p:cNvSpPr>
          <p:nvPr/>
        </p:nvSpPr>
        <p:spPr bwMode="auto">
          <a:xfrm>
            <a:off x="755650" y="6308725"/>
            <a:ext cx="41132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de-DE" sz="2000" baseline="300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altLang="de-DE" sz="20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mesons scatter elastically only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The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equation-of-state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(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symmetric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) </a:t>
            </a:r>
            <a:r>
              <a:rPr lang="de-DE" altLang="de-DE" sz="2800" dirty="0" err="1" smtClean="0">
                <a:solidFill>
                  <a:srgbClr val="FF0000"/>
                </a:solidFill>
                <a:latin typeface="Tahoma" pitchFamily="34" charset="0"/>
              </a:rPr>
              <a:t>nuclear</a:t>
            </a:r>
            <a:r>
              <a:rPr lang="de-DE" altLang="de-DE" sz="2800" dirty="0" smtClean="0">
                <a:solidFill>
                  <a:srgbClr val="FF0000"/>
                </a:solidFill>
                <a:latin typeface="Tahoma" pitchFamily="34" charset="0"/>
              </a:rPr>
              <a:t> matter  </a:t>
            </a:r>
            <a:r>
              <a:rPr lang="de-DE" altLang="de-DE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6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79388" y="34925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800" smtClean="0">
                <a:solidFill>
                  <a:srgbClr val="FF0000"/>
                </a:solidFill>
                <a:latin typeface="Tahoma" pitchFamily="34" charset="0"/>
              </a:rPr>
              <a:t>Probing the nuclear equation-of-state (</a:t>
            </a:r>
            <a:r>
              <a:rPr lang="el-GR" altLang="de-DE" sz="2800" smtClean="0">
                <a:solidFill>
                  <a:srgbClr val="FF0000"/>
                </a:solidFill>
                <a:latin typeface="Tahoma" pitchFamily="34" charset="0"/>
              </a:rPr>
              <a:t>ρ</a:t>
            </a:r>
            <a:r>
              <a:rPr lang="de-DE" altLang="de-DE" sz="2800" smtClean="0">
                <a:solidFill>
                  <a:srgbClr val="FF0000"/>
                </a:solidFill>
                <a:latin typeface="Tahoma" pitchFamily="34" charset="0"/>
              </a:rPr>
              <a:t> = 1 – 3 </a:t>
            </a:r>
            <a:r>
              <a:rPr lang="el-GR" altLang="de-DE" sz="2800" smtClean="0">
                <a:solidFill>
                  <a:srgbClr val="FF0000"/>
                </a:solidFill>
                <a:latin typeface="Tahoma" pitchFamily="34" charset="0"/>
              </a:rPr>
              <a:t>ρ</a:t>
            </a:r>
            <a:r>
              <a:rPr lang="de-DE" altLang="de-DE" sz="2800" baseline="-25000" smtClean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de-DE" altLang="de-DE" sz="2800" smtClean="0">
                <a:solidFill>
                  <a:srgbClr val="FF0000"/>
                </a:solidFill>
                <a:latin typeface="Tahoma" pitchFamily="34" charset="0"/>
              </a:rPr>
              <a:t>)</a:t>
            </a:r>
            <a:r>
              <a:rPr lang="en-GB" altLang="de-DE" sz="280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800" smtClean="0">
                <a:solidFill>
                  <a:srgbClr val="FF0000"/>
                </a:solidFill>
                <a:latin typeface="Tahoma" pitchFamily="34" charset="0"/>
              </a:rPr>
              <a:t>by K</a:t>
            </a:r>
            <a:r>
              <a:rPr lang="en-GB" altLang="de-DE" sz="2800" baseline="30000" smtClean="0">
                <a:solidFill>
                  <a:srgbClr val="FF0000"/>
                </a:solidFill>
                <a:latin typeface="Tahoma" pitchFamily="34" charset="0"/>
              </a:rPr>
              <a:t>+</a:t>
            </a:r>
            <a:r>
              <a:rPr lang="en-GB" altLang="de-DE" sz="2800" smtClean="0">
                <a:solidFill>
                  <a:srgbClr val="FF0000"/>
                </a:solidFill>
                <a:latin typeface="Tahoma" pitchFamily="34" charset="0"/>
              </a:rPr>
              <a:t> meson production in C+C and Au+Au collisions</a:t>
            </a:r>
            <a:endParaRPr lang="de-DE" altLang="de-DE" sz="2800" smtClean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375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866900"/>
            <a:ext cx="5362575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77800" y="2035175"/>
            <a:ext cx="46815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u="sng" smtClean="0">
                <a:solidFill>
                  <a:srgbClr val="000000"/>
                </a:solidFill>
                <a:latin typeface="Tahoma" pitchFamily="34" charset="0"/>
              </a:rPr>
              <a:t>Transport model (RBUU)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FF0000"/>
                </a:solidFill>
                <a:latin typeface="Tahoma" pitchFamily="34" charset="0"/>
              </a:rPr>
              <a:t>Au+Au at 1 AGeV:</a:t>
            </a:r>
            <a:endParaRPr lang="en-GB" altLang="de-DE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</a:rPr>
              <a:t>κ</a:t>
            </a:r>
            <a:r>
              <a:rPr lang="de-DE" altLang="de-DE" sz="2000" smtClean="0">
                <a:solidFill>
                  <a:srgbClr val="000000"/>
                </a:solidFill>
                <a:latin typeface="Tahoma" pitchFamily="34" charset="0"/>
              </a:rPr>
              <a:t> = 200 MeV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max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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2.9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0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 K</a:t>
            </a:r>
            <a:r>
              <a:rPr lang="en-GB" altLang="de-DE" sz="2000" baseline="30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+</a:t>
            </a:r>
            <a:r>
              <a:rPr lang="en-GB" altLang="de-DE" sz="240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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</a:rPr>
              <a:t>κ</a:t>
            </a:r>
            <a:r>
              <a:rPr lang="de-DE" altLang="de-DE" sz="2000" smtClean="0">
                <a:solidFill>
                  <a:srgbClr val="000000"/>
                </a:solidFill>
                <a:latin typeface="Tahoma" pitchFamily="34" charset="0"/>
              </a:rPr>
              <a:t> = 380 MeV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max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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2.4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0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 K</a:t>
            </a:r>
            <a:r>
              <a:rPr lang="en-GB" altLang="de-DE" sz="2000" baseline="30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+</a:t>
            </a:r>
            <a:r>
              <a:rPr lang="en-GB" altLang="de-DE" sz="240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</a:t>
            </a:r>
            <a:endParaRPr lang="en-GB" altLang="de-DE" sz="2000" smtClean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Reference system C+C: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K</a:t>
            </a:r>
            <a:r>
              <a:rPr lang="en-GB" altLang="de-DE" sz="2000" baseline="30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+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 yield not sensitive to EOS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252413" y="1243013"/>
            <a:ext cx="8928100" cy="5445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800" smtClean="0">
                <a:solidFill>
                  <a:srgbClr val="FF0000"/>
                </a:solidFill>
                <a:latin typeface="Tahoma" pitchFamily="34" charset="0"/>
              </a:rPr>
              <a:t>Idea: </a:t>
            </a:r>
            <a:r>
              <a:rPr lang="en-GB" altLang="de-DE" sz="2800" smtClean="0">
                <a:solidFill>
                  <a:srgbClr val="000000"/>
                </a:solidFill>
                <a:latin typeface="Tahoma" pitchFamily="34" charset="0"/>
              </a:rPr>
              <a:t>K</a:t>
            </a:r>
            <a:r>
              <a:rPr lang="en-GB" altLang="de-DE" sz="2800" baseline="30000" smtClean="0">
                <a:solidFill>
                  <a:srgbClr val="000000"/>
                </a:solidFill>
                <a:latin typeface="Tahoma" pitchFamily="34" charset="0"/>
              </a:rPr>
              <a:t>+</a:t>
            </a:r>
            <a:r>
              <a:rPr lang="en-GB" altLang="de-DE" sz="2800" smtClean="0">
                <a:solidFill>
                  <a:srgbClr val="000000"/>
                </a:solidFill>
                <a:latin typeface="Tahoma" pitchFamily="34" charset="0"/>
              </a:rPr>
              <a:t> yield </a:t>
            </a:r>
            <a:r>
              <a:rPr lang="en-GB" altLang="de-DE" sz="28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 baryon density </a:t>
            </a:r>
            <a:r>
              <a:rPr lang="el-GR" altLang="de-DE" sz="28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de-DE" altLang="de-DE" sz="28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GB" altLang="de-DE" sz="28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</a:t>
            </a:r>
            <a:r>
              <a:rPr lang="de-DE" altLang="de-DE" sz="28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GB" altLang="de-DE" sz="28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compressibility </a:t>
            </a:r>
            <a:r>
              <a:rPr lang="el-GR" altLang="de-DE" sz="28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κ</a:t>
            </a:r>
            <a:endParaRPr lang="de-DE" altLang="de-DE" sz="2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250825" y="4724400"/>
            <a:ext cx="3960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u="sng" dirty="0" smtClean="0">
                <a:solidFill>
                  <a:srgbClr val="000000"/>
                </a:solidFill>
                <a:latin typeface="Tahoma" pitchFamily="34" charset="0"/>
              </a:rPr>
              <a:t>Experiment: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C. Sturm et al., (</a:t>
            </a:r>
            <a:r>
              <a:rPr lang="en-GB" altLang="de-DE" dirty="0" err="1" smtClean="0">
                <a:solidFill>
                  <a:srgbClr val="000000"/>
                </a:solidFill>
                <a:latin typeface="Tahoma" pitchFamily="34" charset="0"/>
              </a:rPr>
              <a:t>KaoS</a:t>
            </a: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 Collaboration),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Phys. Rev. </a:t>
            </a:r>
            <a:r>
              <a:rPr lang="en-GB" altLang="de-DE" dirty="0" err="1" smtClean="0">
                <a:solidFill>
                  <a:srgbClr val="000000"/>
                </a:solidFill>
                <a:latin typeface="Tahoma" pitchFamily="34" charset="0"/>
              </a:rPr>
              <a:t>Lett</a:t>
            </a: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. 86 (2001) 39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u="sng" dirty="0" smtClean="0">
                <a:solidFill>
                  <a:srgbClr val="000000"/>
                </a:solidFill>
                <a:latin typeface="Tahoma" pitchFamily="34" charset="0"/>
              </a:rPr>
              <a:t>Theory: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ahoma" pitchFamily="34" charset="0"/>
              </a:rPr>
              <a:t>Ch. Fuchs et al.,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ahoma" pitchFamily="34" charset="0"/>
              </a:rPr>
              <a:t>Phys. Rev. </a:t>
            </a:r>
            <a:r>
              <a:rPr lang="en-US" altLang="de-DE" dirty="0" err="1" smtClean="0">
                <a:solidFill>
                  <a:srgbClr val="000000"/>
                </a:solidFill>
                <a:latin typeface="Tahoma" pitchFamily="34" charset="0"/>
              </a:rPr>
              <a:t>Lett</a:t>
            </a:r>
            <a:r>
              <a:rPr lang="en-US" altLang="de-DE" dirty="0" smtClean="0">
                <a:solidFill>
                  <a:srgbClr val="000000"/>
                </a:solidFill>
                <a:latin typeface="Tahoma" pitchFamily="34" charset="0"/>
              </a:rPr>
              <a:t>. 86 (2001) 1974</a:t>
            </a:r>
          </a:p>
        </p:txBody>
      </p:sp>
    </p:spTree>
    <p:extLst>
      <p:ext uri="{BB962C8B-B14F-4D97-AF65-F5344CB8AC3E}">
        <p14:creationId xmlns:p14="http://schemas.microsoft.com/office/powerpoint/2010/main" val="24185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skyrme_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5"/>
          <a:stretch>
            <a:fillRect/>
          </a:stretch>
        </p:blipFill>
        <p:spPr bwMode="auto">
          <a:xfrm>
            <a:off x="4678363" y="1268760"/>
            <a:ext cx="381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-30163"/>
            <a:ext cx="91440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3200" dirty="0" smtClean="0">
                <a:solidFill>
                  <a:srgbClr val="FF0000"/>
                </a:solidFill>
                <a:latin typeface="Tahoma" pitchFamily="34" charset="0"/>
              </a:rPr>
              <a:t>The compressibility of </a:t>
            </a:r>
            <a:r>
              <a:rPr lang="en-GB" altLang="de-DE" sz="3200" dirty="0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altLang="de-DE" sz="3200" dirty="0" smtClean="0">
                <a:solidFill>
                  <a:srgbClr val="FF0000"/>
                </a:solidFill>
                <a:latin typeface="Tahoma" pitchFamily="34" charset="0"/>
              </a:rPr>
              <a:t>symmetric) nuclear matter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412875" y="644525"/>
            <a:ext cx="743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Experiment:  C. Sturm et al., (KaoS Collaboration)  Phys. Rev. Lett. 86 (2001) 39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1404938" y="908050"/>
            <a:ext cx="6175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Theory: QMD  Ch. Fuchs et al., Phys. Rev. Lett. 86 (2001) 1974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            IQMD Ch. Hartnack, J. Aichelin, J. Phys. G 28 (2002) 1649</a:t>
            </a:r>
            <a:endParaRPr lang="de-DE" altLang="de-DE" sz="160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23590" name="Picture 6" descr="Ratio_IQM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4643438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8" name="Oval 14"/>
          <p:cNvSpPr>
            <a:spLocks noChangeArrowheads="1"/>
          </p:cNvSpPr>
          <p:nvPr/>
        </p:nvSpPr>
        <p:spPr bwMode="auto">
          <a:xfrm>
            <a:off x="6300788" y="4005263"/>
            <a:ext cx="503237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3830" y="5661248"/>
            <a:ext cx="9028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Au/C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ratio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: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cancellation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systematic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errors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both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in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experiment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and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theory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Microsoft Office PowerPoint</Application>
  <PresentationFormat>Bildschirmpräsentation (4:3)</PresentationFormat>
  <Paragraphs>287</Paragraphs>
  <Slides>27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13</vt:i4>
      </vt:variant>
      <vt:variant>
        <vt:lpstr>Folientitel</vt:lpstr>
      </vt:variant>
      <vt:variant>
        <vt:i4>27</vt:i4>
      </vt:variant>
    </vt:vector>
  </HeadingPairs>
  <TitlesOfParts>
    <vt:vector size="40" baseType="lpstr">
      <vt:lpstr>2_Benutzerdefiniertes Design</vt:lpstr>
      <vt:lpstr>Office Theme</vt:lpstr>
      <vt:lpstr>5_Benutzerdefiniertes Design</vt:lpstr>
      <vt:lpstr>Talks2012</vt:lpstr>
      <vt:lpstr>Default Design</vt:lpstr>
      <vt:lpstr>1_Default Design</vt:lpstr>
      <vt:lpstr>1_Benutzerdefiniertes Design</vt:lpstr>
      <vt:lpstr>2_Default Design</vt:lpstr>
      <vt:lpstr>3_Larissa</vt:lpstr>
      <vt:lpstr>2_Standarddesign</vt:lpstr>
      <vt:lpstr>1_Larissa</vt:lpstr>
      <vt:lpstr>Larissa</vt:lpstr>
      <vt:lpstr>3_Default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Hyperons in CBM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Peter Prof. Dr.</dc:creator>
  <cp:lastModifiedBy>Senger, Peter Prof. Dr.</cp:lastModifiedBy>
  <cp:revision>338</cp:revision>
  <dcterms:created xsi:type="dcterms:W3CDTF">2012-10-27T13:33:33Z</dcterms:created>
  <dcterms:modified xsi:type="dcterms:W3CDTF">2015-07-22T09:30:13Z</dcterms:modified>
</cp:coreProperties>
</file>