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660400" y="7581900"/>
            <a:ext cx="11684000" cy="1270000"/>
          </a:xfrm>
          <a:prstGeom prst="rect">
            <a:avLst/>
          </a:prstGeom>
          <a:gradFill>
            <a:gsLst>
              <a:gs pos="0">
                <a:srgbClr val="D6D6D6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/>
        </p:nvSpPr>
        <p:spPr>
          <a:xfrm>
            <a:off x="6916877" y="7613650"/>
            <a:ext cx="5241646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/>
            </a:pPr>
            <a:r>
              <a:rPr sz="2400">
                <a:solidFill>
                  <a:srgbClr val="929292"/>
                </a:solidFill>
              </a:rPr>
              <a:t>1st R3BRoot Development Workshop</a:t>
            </a:r>
            <a:endParaRPr sz="2400">
              <a:solidFill>
                <a:srgbClr val="929292"/>
              </a:solidFill>
            </a:endParaRPr>
          </a:p>
          <a:p>
            <a:pPr lvl="0" algn="r">
              <a:defRPr sz="1800"/>
            </a:pPr>
            <a:r>
              <a:rPr sz="2400">
                <a:solidFill>
                  <a:srgbClr val="929292"/>
                </a:solidFill>
              </a:rPr>
              <a:t>July 28 - 30, 2015</a:t>
            </a:r>
            <a:endParaRPr sz="2400">
              <a:solidFill>
                <a:srgbClr val="929292"/>
              </a:solidFill>
            </a:endParaRPr>
          </a:p>
          <a:p>
            <a:pPr lvl="0" algn="r">
              <a:defRPr sz="1800"/>
            </a:pPr>
            <a:r>
              <a:rPr sz="2400">
                <a:solidFill>
                  <a:srgbClr val="929292"/>
                </a:solidFill>
              </a:rPr>
              <a:t>GSI, Darmstadt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85800" indent="-342900">
              <a:spcBef>
                <a:spcPts val="2400"/>
              </a:spcBef>
              <a:buChar char="➡"/>
              <a:defRPr sz="3200"/>
            </a:lvl2pPr>
            <a:lvl3pPr marL="1028700" indent="-342900">
              <a:spcBef>
                <a:spcPts val="2000"/>
              </a:spcBef>
              <a:buChar char="-"/>
              <a:defRPr sz="2800"/>
            </a:lvl3pPr>
            <a:lvl4pPr marL="1371600" indent="-342900">
              <a:spcBef>
                <a:spcPts val="1800"/>
              </a:spcBef>
              <a:defRPr sz="2400"/>
            </a:lvl4pPr>
            <a:lvl5pPr marL="1714500" indent="-342900">
              <a:spcBef>
                <a:spcPts val="1600"/>
              </a:spcBef>
              <a:defRPr sz="20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154880" y="9264650"/>
            <a:ext cx="12695040" cy="381001"/>
          </a:xfrm>
          <a:prstGeom prst="rect">
            <a:avLst/>
          </a:prstGeom>
          <a:gradFill>
            <a:gsLst>
              <a:gs pos="0">
                <a:srgbClr val="D6D6D6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1397000" y="229492"/>
            <a:ext cx="11099800" cy="88721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254000" y="1828800"/>
            <a:ext cx="6084492" cy="7170788"/>
          </a:xfrm>
          <a:prstGeom prst="rect">
            <a:avLst/>
          </a:prstGeom>
        </p:spPr>
        <p:txBody>
          <a:bodyPr/>
          <a:lstStyle>
            <a:lvl2pPr marL="685800" indent="-342900">
              <a:spcBef>
                <a:spcPts val="2400"/>
              </a:spcBef>
              <a:buChar char="➡"/>
              <a:defRPr sz="3200"/>
            </a:lvl2pPr>
            <a:lvl3pPr marL="1028700" indent="-342900">
              <a:spcBef>
                <a:spcPts val="2000"/>
              </a:spcBef>
              <a:buChar char="-"/>
              <a:defRPr sz="2800"/>
            </a:lvl3pPr>
            <a:lvl4pPr marL="1371600" indent="-342900">
              <a:spcBef>
                <a:spcPts val="1800"/>
              </a:spcBef>
              <a:defRPr sz="2400"/>
            </a:lvl4pPr>
            <a:lvl5pPr marL="1714500" indent="-342900">
              <a:spcBef>
                <a:spcPts val="1600"/>
              </a:spcBef>
              <a:defRPr sz="20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pic>
        <p:nvPicPr>
          <p:cNvPr id="21" name="r3broot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350" y="266700"/>
            <a:ext cx="812800" cy="812800"/>
          </a:xfrm>
          <a:prstGeom prst="rect">
            <a:avLst/>
          </a:prstGeom>
          <a:ln w="12700">
            <a:solidFill/>
            <a:miter lim="400000"/>
          </a:ln>
        </p:spPr>
      </p:pic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3" name="Shape 23"/>
          <p:cNvSpPr/>
          <p:nvPr/>
        </p:nvSpPr>
        <p:spPr>
          <a:xfrm>
            <a:off x="8515210" y="9264649"/>
            <a:ext cx="520980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797979"/>
                </a:solidFill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1397000" y="229989"/>
            <a:ext cx="11099800" cy="88622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4200"/>
              </a:spcBef>
            </a:lvl1pPr>
            <a:lvl2pPr>
              <a:spcBef>
                <a:spcPts val="4200"/>
              </a:spcBef>
            </a:lvl2pPr>
            <a:lvl3pPr>
              <a:spcBef>
                <a:spcPts val="4200"/>
              </a:spcBef>
            </a:lvl3pPr>
            <a:lvl4pPr>
              <a:spcBef>
                <a:spcPts val="4200"/>
              </a:spcBef>
            </a:lvl4pPr>
            <a:lvl5pPr>
              <a:spcBef>
                <a:spcPts val="4200"/>
              </a:spcBef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54880" y="9264650"/>
            <a:ext cx="12695040" cy="381001"/>
          </a:xfrm>
          <a:prstGeom prst="rect">
            <a:avLst/>
          </a:prstGeom>
          <a:gradFill>
            <a:gsLst>
              <a:gs pos="0">
                <a:srgbClr val="D6D6D6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397000" y="227533"/>
            <a:ext cx="11099800" cy="891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257670" y="1835150"/>
            <a:ext cx="12489459" cy="7171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2pPr marL="685800" indent="-342900">
              <a:spcBef>
                <a:spcPts val="2400"/>
              </a:spcBef>
              <a:buChar char="➡"/>
              <a:defRPr sz="3200"/>
            </a:lvl2pPr>
            <a:lvl3pPr marL="1028700" indent="-342900">
              <a:spcBef>
                <a:spcPts val="2000"/>
              </a:spcBef>
              <a:buChar char="-"/>
              <a:defRPr sz="2800"/>
            </a:lvl3pPr>
            <a:lvl4pPr marL="1371600" indent="-342900">
              <a:spcBef>
                <a:spcPts val="1800"/>
              </a:spcBef>
              <a:defRPr sz="2400"/>
            </a:lvl4pPr>
            <a:lvl5pPr marL="1714500" indent="-342900">
              <a:spcBef>
                <a:spcPts val="1600"/>
              </a:spcBef>
              <a:defRPr sz="20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pic>
        <p:nvPicPr>
          <p:cNvPr id="5" name="r3broot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350" y="266700"/>
            <a:ext cx="812800" cy="812800"/>
          </a:xfrm>
          <a:prstGeom prst="rect">
            <a:avLst/>
          </a:prstGeom>
          <a:ln w="12700">
            <a:solidFill/>
            <a:miter lim="400000"/>
          </a:ln>
        </p:spPr>
      </p:pic>
      <p:sp>
        <p:nvSpPr>
          <p:cNvPr id="6" name="Shape 6"/>
          <p:cNvSpPr/>
          <p:nvPr>
            <p:ph type="sldNum" sz="quarter" idx="2"/>
          </p:nvPr>
        </p:nvSpPr>
        <p:spPr>
          <a:xfrm>
            <a:off x="12509398" y="92646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79797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/>
        </p:nvSpPr>
        <p:spPr>
          <a:xfrm>
            <a:off x="8019948" y="9264649"/>
            <a:ext cx="151150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797979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Event Display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4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4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4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4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4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4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4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4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4800">
          <a:latin typeface="+mn-lt"/>
          <a:ea typeface="+mn-ea"/>
          <a:cs typeface="+mn-cs"/>
          <a:sym typeface="Helvetica Light"/>
        </a:defRPr>
      </a:lvl9pPr>
    </p:titleStyle>
    <p:bodyStyle>
      <a:lvl1pPr marL="342900" indent="-3429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Event Display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Thursday, July 30</a:t>
            </a:r>
            <a:endParaRPr sz="3200"/>
          </a:p>
          <a:p>
            <a:pPr lvl="0">
              <a:defRPr sz="1800"/>
            </a:pPr>
            <a:r>
              <a:rPr sz="3200"/>
              <a:t>3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// Start the event display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fMan-&gt;Init();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Draw detector hits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Data class has to derive from FairHit</a:t>
            </a:r>
            <a:endParaRPr sz="3600"/>
          </a:p>
          <a:p>
            <a:pPr lvl="0">
              <a:defRPr sz="1800"/>
            </a:pPr>
            <a:r>
              <a:rPr sz="3600"/>
              <a:t>Implementation is in the FairHitDraw and FairBoxSetDraw</a:t>
            </a:r>
            <a:endParaRPr sz="3600"/>
          </a:p>
          <a:p>
            <a:pPr lvl="0">
              <a:defRPr sz="1800"/>
            </a:pPr>
            <a:r>
              <a:rPr sz="3600"/>
              <a:t>Data is selected using the name of the branch in the output file</a:t>
            </a:r>
            <a:endParaRPr sz="3600"/>
          </a:p>
          <a:p>
            <a:pPr lvl="1" marL="0" indent="228600">
              <a:buSzTx/>
              <a:buNone/>
              <a:defRPr sz="1800"/>
            </a:pPr>
            <a:r>
              <a:rPr sz="3200"/>
              <a:t>         FairHitDraw *landHits = new FairHitDraw(“LandHit”, 1);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Draw reconstructed tracks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Similar to drawing MC trajectories using FairMCTracks task</a:t>
            </a:r>
            <a:endParaRPr sz="3600"/>
          </a:p>
          <a:p>
            <a:pPr lvl="0">
              <a:defRPr sz="1800"/>
            </a:pPr>
            <a:endParaRPr sz="3600"/>
          </a:p>
          <a:p>
            <a:pPr lvl="1">
              <a:defRPr sz="1800"/>
            </a:pPr>
            <a:r>
              <a:rPr sz="3200"/>
              <a:t>Connect detector measurements with straight segments</a:t>
            </a:r>
            <a:endParaRPr sz="3200"/>
          </a:p>
          <a:p>
            <a:pPr lvl="1">
              <a:defRPr sz="1800"/>
            </a:pPr>
            <a:r>
              <a:rPr sz="3200"/>
              <a:t>Calculate track propagation to interpolate a trajectory</a:t>
            </a: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Exercise with Event Display GUI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How to start event display</a:t>
            </a:r>
            <a:endParaRPr sz="3600"/>
          </a:p>
          <a:p>
            <a:pPr lvl="0">
              <a:defRPr sz="1800"/>
            </a:pPr>
            <a:r>
              <a:rPr sz="3600"/>
              <a:t>How to visualise tracks / points / hits</a:t>
            </a:r>
            <a:endParaRPr sz="3600"/>
          </a:p>
          <a:p>
            <a:pPr lvl="0">
              <a:defRPr sz="1800"/>
            </a:pPr>
            <a:r>
              <a:rPr sz="3600"/>
              <a:t>Exercise with GUI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Based on TEve package from ROOT</a:t>
            </a:r>
            <a:endParaRPr sz="3600"/>
          </a:p>
          <a:p>
            <a:pPr lvl="0">
              <a:defRPr sz="1800"/>
            </a:pPr>
            <a:r>
              <a:rPr sz="3600"/>
              <a:t>3D visualisation of detector geometry</a:t>
            </a:r>
            <a:endParaRPr sz="3600"/>
          </a:p>
          <a:p>
            <a:pPr lvl="0">
              <a:defRPr sz="1800"/>
            </a:pPr>
            <a:r>
              <a:rPr sz="3600"/>
              <a:t>Particle trajectories (if enabled in the simulation)</a:t>
            </a:r>
            <a:endParaRPr sz="3600"/>
          </a:p>
          <a:p>
            <a:pPr lvl="0">
              <a:defRPr sz="1800"/>
            </a:pPr>
            <a:r>
              <a:rPr sz="3600"/>
              <a:t>Monte Carlo points (if derived from FairMCPoint)</a:t>
            </a:r>
            <a:endParaRPr sz="3600"/>
          </a:p>
          <a:p>
            <a:pPr lvl="0">
              <a:defRPr sz="1800"/>
            </a:pPr>
            <a:r>
              <a:rPr sz="3600"/>
              <a:t>Detector hits (if derived from FairHit)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Enable in r3bsim.C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5330E1"/>
                </a:solidFill>
                <a:latin typeface="Menlo"/>
                <a:ea typeface="Menlo"/>
                <a:cs typeface="Menlo"/>
                <a:sym typeface="Menlo"/>
              </a:rPr>
              <a:t>// Event display (store trajectories)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Bool_t fEventDisplay = kTRUE;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r3broot/macros/r3b/eventDisplay.C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// Run object and Runtime Database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FairRunAna *fRun= </a:t>
            </a:r>
            <a:r>
              <a:rPr sz="200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FairRunAna();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FairRuntimeDb* rtdb = fRun-&gt;GetRuntimeDb();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FairParRootFileIo*  parIo1 = </a:t>
            </a:r>
            <a:r>
              <a:rPr sz="200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FairParRootFileIo();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parIo1-&gt;open(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"r3bpar.root"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rtdb-&gt;setFirstInput(parIo1);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rtdb-&gt;print();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// Input / output files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fRun-&gt;SetInputFile(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"r3bsim.root"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fRun-&gt;SetOutputFile(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"test.root"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// Event manager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FairEventManager *fMan= </a:t>
            </a:r>
            <a:r>
              <a:rPr sz="200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FairEventManager();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// Trajectories and detector points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FairMCTracks *Track =  </a:t>
            </a:r>
            <a:r>
              <a:rPr sz="200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FairMCTracks 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"Monte-Carlo Tracks"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FairMCPointDraw *LandPoints =   </a:t>
            </a:r>
            <a:r>
              <a:rPr sz="200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FairMCPointDraw 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"LandPoint"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,kOrange,  kFullSquare);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fMan-&gt;AddTask(Track);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fMan-&gt;AddTask(LandPoints);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