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2" name="Shape 4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660400" y="7581900"/>
            <a:ext cx="11684000" cy="1270000"/>
          </a:xfrm>
          <a:prstGeom prst="rect">
            <a:avLst/>
          </a:prstGeom>
          <a:gradFill>
            <a:gsLst>
              <a:gs pos="0">
                <a:srgbClr val="D6D6D6"/>
              </a:gs>
              <a:gs pos="100000">
                <a:srgbClr val="FFFFFF"/>
              </a:gs>
            </a:gsLst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0" name="Shape 10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2" name="Shape 12"/>
          <p:cNvSpPr/>
          <p:nvPr/>
        </p:nvSpPr>
        <p:spPr>
          <a:xfrm>
            <a:off x="6916877" y="7613650"/>
            <a:ext cx="5241646" cy="1206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r">
              <a:defRPr sz="1800"/>
            </a:pPr>
            <a:r>
              <a:rPr sz="2400">
                <a:solidFill>
                  <a:srgbClr val="929292"/>
                </a:solidFill>
              </a:rPr>
              <a:t>1st R3BRoot Development Workshop</a:t>
            </a:r>
            <a:endParaRPr sz="2400">
              <a:solidFill>
                <a:srgbClr val="929292"/>
              </a:solidFill>
            </a:endParaRPr>
          </a:p>
          <a:p>
            <a:pPr lvl="0" algn="r">
              <a:defRPr sz="1800"/>
            </a:pPr>
            <a:r>
              <a:rPr sz="2400">
                <a:solidFill>
                  <a:srgbClr val="929292"/>
                </a:solidFill>
              </a:rPr>
              <a:t>July 28 - 30, 2015</a:t>
            </a:r>
            <a:endParaRPr sz="2400">
              <a:solidFill>
                <a:srgbClr val="929292"/>
              </a:solidFill>
            </a:endParaRPr>
          </a:p>
          <a:p>
            <a:pPr lvl="0" algn="r">
              <a:defRPr sz="1800"/>
            </a:pPr>
            <a:r>
              <a:rPr sz="2400">
                <a:solidFill>
                  <a:srgbClr val="929292"/>
                </a:solidFill>
              </a:rPr>
              <a:t>GSI, Darmstadt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800"/>
              <a:t>Title Text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685800" indent="-342900">
              <a:spcBef>
                <a:spcPts val="2400"/>
              </a:spcBef>
              <a:buChar char="➡"/>
              <a:defRPr sz="3200"/>
            </a:lvl2pPr>
            <a:lvl3pPr marL="1028700" indent="-342900">
              <a:spcBef>
                <a:spcPts val="2000"/>
              </a:spcBef>
              <a:buChar char="-"/>
              <a:defRPr sz="2800"/>
            </a:lvl3pPr>
            <a:lvl4pPr marL="1371600" indent="-342900">
              <a:spcBef>
                <a:spcPts val="1800"/>
              </a:spcBef>
              <a:defRPr sz="2400"/>
            </a:lvl4pPr>
            <a:lvl5pPr marL="1714500" indent="-342900">
              <a:spcBef>
                <a:spcPts val="1600"/>
              </a:spcBef>
              <a:defRPr sz="2000"/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400"/>
              <a:t>Body Level Four</a:t>
            </a:r>
            <a:endParaRPr sz="2400"/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154880" y="9264650"/>
            <a:ext cx="12695040" cy="381001"/>
          </a:xfrm>
          <a:prstGeom prst="rect">
            <a:avLst/>
          </a:prstGeom>
          <a:gradFill>
            <a:gsLst>
              <a:gs pos="0">
                <a:srgbClr val="D6D6D6"/>
              </a:gs>
              <a:gs pos="100000">
                <a:srgbClr val="FFFFFF"/>
              </a:gs>
            </a:gsLst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9" name="Shape 19"/>
          <p:cNvSpPr/>
          <p:nvPr>
            <p:ph type="title"/>
          </p:nvPr>
        </p:nvSpPr>
        <p:spPr>
          <a:xfrm>
            <a:off x="1397000" y="229492"/>
            <a:ext cx="11099800" cy="88721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800"/>
              <a:t>Title Text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254000" y="1828800"/>
            <a:ext cx="6084492" cy="7170788"/>
          </a:xfrm>
          <a:prstGeom prst="rect">
            <a:avLst/>
          </a:prstGeom>
        </p:spPr>
        <p:txBody>
          <a:bodyPr/>
          <a:lstStyle>
            <a:lvl2pPr marL="685800" indent="-342900">
              <a:spcBef>
                <a:spcPts val="2400"/>
              </a:spcBef>
              <a:buChar char="➡"/>
              <a:defRPr sz="3200"/>
            </a:lvl2pPr>
            <a:lvl3pPr marL="1028700" indent="-342900">
              <a:spcBef>
                <a:spcPts val="2000"/>
              </a:spcBef>
              <a:buChar char="-"/>
              <a:defRPr sz="2800"/>
            </a:lvl3pPr>
            <a:lvl4pPr marL="1371600" indent="-342900">
              <a:spcBef>
                <a:spcPts val="1800"/>
              </a:spcBef>
              <a:defRPr sz="2400"/>
            </a:lvl4pPr>
            <a:lvl5pPr marL="1714500" indent="-342900">
              <a:spcBef>
                <a:spcPts val="1600"/>
              </a:spcBef>
              <a:defRPr sz="2000"/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400"/>
              <a:t>Body Level Four</a:t>
            </a:r>
            <a:endParaRPr sz="2400"/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pic>
        <p:nvPicPr>
          <p:cNvPr id="21" name="r3broot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0350" y="266700"/>
            <a:ext cx="812800" cy="812800"/>
          </a:xfrm>
          <a:prstGeom prst="rect">
            <a:avLst/>
          </a:prstGeom>
          <a:ln w="12700">
            <a:solidFill/>
            <a:miter lim="400000"/>
          </a:ln>
        </p:spPr>
      </p:pic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23" name="Shape 23"/>
          <p:cNvSpPr/>
          <p:nvPr/>
        </p:nvSpPr>
        <p:spPr>
          <a:xfrm>
            <a:off x="8515210" y="9264649"/>
            <a:ext cx="520980" cy="3810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797979"/>
                </a:solidFill>
              </a:defRPr>
            </a:pP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title"/>
          </p:nvPr>
        </p:nvSpPr>
        <p:spPr>
          <a:xfrm>
            <a:off x="1397000" y="229989"/>
            <a:ext cx="11099800" cy="88622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800"/>
              <a:t>Title Text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9" name="Shape 2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 marL="444500" indent="-444500">
              <a:spcBef>
                <a:spcPts val="4200"/>
              </a:spcBef>
            </a:lvl1pPr>
            <a:lvl2pPr>
              <a:spcBef>
                <a:spcPts val="4200"/>
              </a:spcBef>
            </a:lvl2pPr>
            <a:lvl3pPr>
              <a:spcBef>
                <a:spcPts val="4200"/>
              </a:spcBef>
            </a:lvl3pPr>
            <a:lvl4pPr>
              <a:spcBef>
                <a:spcPts val="4200"/>
              </a:spcBef>
            </a:lvl4pPr>
            <a:lvl5pPr>
              <a:spcBef>
                <a:spcPts val="4200"/>
              </a:spcBef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154880" y="9264650"/>
            <a:ext cx="12695040" cy="381001"/>
          </a:xfrm>
          <a:prstGeom prst="rect">
            <a:avLst/>
          </a:prstGeom>
          <a:gradFill>
            <a:gsLst>
              <a:gs pos="0">
                <a:srgbClr val="D6D6D6"/>
              </a:gs>
              <a:gs pos="100000">
                <a:srgbClr val="FFFFFF"/>
              </a:gs>
            </a:gsLst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1397000" y="227533"/>
            <a:ext cx="11099800" cy="8911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800"/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257670" y="1835150"/>
            <a:ext cx="12489459" cy="7171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2pPr marL="685800" indent="-342900">
              <a:spcBef>
                <a:spcPts val="2400"/>
              </a:spcBef>
              <a:buChar char="➡"/>
              <a:defRPr sz="3200"/>
            </a:lvl2pPr>
            <a:lvl3pPr marL="1028700" indent="-342900">
              <a:spcBef>
                <a:spcPts val="2000"/>
              </a:spcBef>
              <a:buChar char="-"/>
              <a:defRPr sz="2800"/>
            </a:lvl3pPr>
            <a:lvl4pPr marL="1371600" indent="-342900">
              <a:spcBef>
                <a:spcPts val="1800"/>
              </a:spcBef>
              <a:defRPr sz="2400"/>
            </a:lvl4pPr>
            <a:lvl5pPr marL="1714500" indent="-342900">
              <a:spcBef>
                <a:spcPts val="1600"/>
              </a:spcBef>
              <a:defRPr sz="2000"/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400"/>
              <a:t>Body Level Four</a:t>
            </a:r>
            <a:endParaRPr sz="2400"/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  <p:pic>
        <p:nvPicPr>
          <p:cNvPr id="5" name="r3broot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0350" y="266700"/>
            <a:ext cx="812800" cy="812800"/>
          </a:xfrm>
          <a:prstGeom prst="rect">
            <a:avLst/>
          </a:prstGeom>
          <a:ln w="12700">
            <a:solidFill/>
            <a:miter lim="400000"/>
          </a:ln>
        </p:spPr>
      </p:pic>
      <p:sp>
        <p:nvSpPr>
          <p:cNvPr id="6" name="Shape 6"/>
          <p:cNvSpPr/>
          <p:nvPr>
            <p:ph type="sldNum" sz="quarter" idx="2"/>
          </p:nvPr>
        </p:nvSpPr>
        <p:spPr>
          <a:xfrm>
            <a:off x="12509398" y="92646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800">
                <a:solidFill>
                  <a:srgbClr val="797979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7" name="Shape 7"/>
          <p:cNvSpPr/>
          <p:nvPr/>
        </p:nvSpPr>
        <p:spPr>
          <a:xfrm>
            <a:off x="6685838" y="9264649"/>
            <a:ext cx="4179724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>
                <a:solidFill>
                  <a:srgbClr val="797979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797979"/>
                </a:solidFill>
              </a:rPr>
              <a:t>Creating / accessing detector geometry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spd="med" advClick="1"/>
  <p:txStyles>
    <p:titleStyle>
      <a:lvl1pPr algn="ctr" defTabSz="584200">
        <a:defRPr sz="48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48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48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48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48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48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48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48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4800">
          <a:latin typeface="+mn-lt"/>
          <a:ea typeface="+mn-ea"/>
          <a:cs typeface="+mn-cs"/>
          <a:sym typeface="Helvetica Light"/>
        </a:defRPr>
      </a:lvl9pPr>
    </p:titleStyle>
    <p:bodyStyle>
      <a:lvl1pPr marL="342900" indent="-342900" defTabSz="584200">
        <a:spcBef>
          <a:spcPts val="28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28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28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28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28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28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28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28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28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root.cern.ch/drupal/content/root-users-guide-534" TargetMode="Externa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Creating / accessing detector geometry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Thursday, July 30</a:t>
            </a:r>
            <a:endParaRPr sz="3200"/>
          </a:p>
          <a:p>
            <a:pPr lvl="0">
              <a:defRPr sz="1800"/>
            </a:pPr>
            <a:r>
              <a:rPr sz="3200"/>
              <a:t>2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800"/>
              <a:t>Add to keeping volume</a:t>
            </a:r>
          </a:p>
        </p:txBody>
      </p:sp>
      <p:sp>
        <p:nvSpPr>
          <p:cNvPr id="80" name="Shape 8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Repeat multiple times with different position / rotation and copy number (in case of complex geometry)</a:t>
            </a:r>
            <a:endParaRPr sz="3600"/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TGeoCombiTrans *t0 = new TGeoCombiTrans(</a:t>
            </a:r>
            <a:r>
              <a:rPr sz="2000">
                <a:solidFill>
                  <a:srgbClr val="D12F1B"/>
                </a:solidFill>
                <a:latin typeface="Menlo"/>
                <a:ea typeface="Menlo"/>
                <a:cs typeface="Menlo"/>
                <a:sym typeface="Menlo"/>
              </a:rPr>
              <a:t>"t0"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ptof-&gt;AddNode(pTOFLog, </a:t>
            </a:r>
            <a:r>
              <a:rPr sz="2000">
                <a:solidFill>
                  <a:srgbClr val="272AD8"/>
                </a:solidFill>
                <a:latin typeface="Menlo"/>
                <a:ea typeface="Menlo"/>
                <a:cs typeface="Menlo"/>
                <a:sym typeface="Menlo"/>
              </a:rPr>
              <a:t>0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, t0);</a:t>
            </a:r>
          </a:p>
        </p:txBody>
      </p:sp>
      <p:sp>
        <p:nvSpPr>
          <p:cNvPr id="81" name="Shape 8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79797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800"/>
              <a:t>Add keeping volume to top</a:t>
            </a:r>
          </a:p>
        </p:txBody>
      </p:sp>
      <p:sp>
        <p:nvSpPr>
          <p:cNvPr id="84" name="Shape 8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Here the global position and rotation are defined</a:t>
            </a:r>
            <a:endParaRPr sz="3600"/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endParaRPr sz="2000">
              <a:solidFill>
                <a:srgbClr val="272AD8"/>
              </a:solidFill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endParaRPr sz="2000">
              <a:solidFill>
                <a:srgbClr val="272AD8"/>
              </a:solidFill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dx = -</a:t>
            </a:r>
            <a:r>
              <a:rPr sz="2000">
                <a:solidFill>
                  <a:srgbClr val="272AD8"/>
                </a:solidFill>
                <a:latin typeface="Menlo"/>
                <a:ea typeface="Menlo"/>
                <a:cs typeface="Menlo"/>
                <a:sym typeface="Menlo"/>
              </a:rPr>
              <a:t>417.359574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dy = </a:t>
            </a:r>
            <a:r>
              <a:rPr sz="2000">
                <a:solidFill>
                  <a:srgbClr val="272AD8"/>
                </a:solidFill>
                <a:latin typeface="Menlo"/>
                <a:ea typeface="Menlo"/>
                <a:cs typeface="Menlo"/>
                <a:sym typeface="Menlo"/>
              </a:rPr>
              <a:t>2.400000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dz = </a:t>
            </a:r>
            <a:r>
              <a:rPr sz="2000">
                <a:solidFill>
                  <a:srgbClr val="272AD8"/>
                </a:solidFill>
                <a:latin typeface="Menlo"/>
                <a:ea typeface="Menlo"/>
                <a:cs typeface="Menlo"/>
                <a:sym typeface="Menlo"/>
              </a:rPr>
              <a:t>960.777114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TGeoRotation *gRot = new TGeoRotation();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gRot-&gt;RotateX(</a:t>
            </a:r>
            <a:r>
              <a:rPr sz="2000">
                <a:solidFill>
                  <a:srgbClr val="272AD8"/>
                </a:solidFill>
                <a:latin typeface="Menlo"/>
                <a:ea typeface="Menlo"/>
                <a:cs typeface="Menlo"/>
                <a:sym typeface="Menlo"/>
              </a:rPr>
              <a:t>0.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gRot-&gt;RotateY(-</a:t>
            </a:r>
            <a:r>
              <a:rPr sz="2000">
                <a:solidFill>
                  <a:srgbClr val="272AD8"/>
                </a:solidFill>
                <a:latin typeface="Menlo"/>
                <a:ea typeface="Menlo"/>
                <a:cs typeface="Menlo"/>
                <a:sym typeface="Menlo"/>
              </a:rPr>
              <a:t>31.000000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gRot-&gt;RotateZ(</a:t>
            </a:r>
            <a:r>
              <a:rPr sz="2000">
                <a:solidFill>
                  <a:srgbClr val="272AD8"/>
                </a:solidFill>
                <a:latin typeface="Menlo"/>
                <a:ea typeface="Menlo"/>
                <a:cs typeface="Menlo"/>
                <a:sym typeface="Menlo"/>
              </a:rPr>
              <a:t>0.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TGeoCombiTrans* pMatrix2 = new TGeoCombiTrans(</a:t>
            </a:r>
            <a:r>
              <a:rPr sz="2000">
                <a:solidFill>
                  <a:srgbClr val="D12F1B"/>
                </a:solidFill>
                <a:latin typeface="Menlo"/>
                <a:ea typeface="Menlo"/>
                <a:cs typeface="Menlo"/>
                <a:sym typeface="Menlo"/>
              </a:rPr>
              <a:t>""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, dx,dy,dz,gRot);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104775" indent="-104775" defTabSz="457200">
              <a:spcBef>
                <a:spcPts val="0"/>
              </a:spcBef>
              <a:tabLst>
                <a:tab pos="330200" algn="l"/>
              </a:tabLst>
              <a:defRPr sz="1800"/>
            </a:pP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top-&gt;AddNode(ptof, </a:t>
            </a:r>
            <a:r>
              <a:rPr sz="2000">
                <a:solidFill>
                  <a:srgbClr val="272AD8"/>
                </a:solidFill>
                <a:latin typeface="Menlo"/>
                <a:ea typeface="Menlo"/>
                <a:cs typeface="Menlo"/>
                <a:sym typeface="Menlo"/>
              </a:rPr>
              <a:t>0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, pMatrix2);</a:t>
            </a: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79797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88" name="Shape 8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Test the geometry and write it to output file</a:t>
            </a:r>
            <a:endParaRPr sz="3600"/>
          </a:p>
          <a:p>
            <a:pPr lvl="0" marL="0" indent="0">
              <a:buSzTx/>
              <a:buNone/>
              <a:defRPr sz="1800"/>
            </a:pPr>
            <a:endParaRPr sz="3600"/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endParaRPr sz="2000">
              <a:solidFill>
                <a:srgbClr val="008400"/>
              </a:solidFill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</a:t>
            </a:r>
            <a:r>
              <a:rPr sz="2000">
                <a:solidFill>
                  <a:srgbClr val="008400"/>
                </a:solidFill>
                <a:latin typeface="Menlo"/>
                <a:ea typeface="Menlo"/>
                <a:cs typeface="Menlo"/>
                <a:sym typeface="Menlo"/>
              </a:rPr>
              <a:t>// ---------------   Finish   -----------------------------------------------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gGeoMan-&gt;CloseGeometry();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gGeoMan-&gt;CheckOverlaps(</a:t>
            </a:r>
            <a:r>
              <a:rPr sz="2000">
                <a:solidFill>
                  <a:srgbClr val="272AD8"/>
                </a:solidFill>
                <a:latin typeface="Menlo"/>
                <a:ea typeface="Menlo"/>
                <a:cs typeface="Menlo"/>
                <a:sym typeface="Menlo"/>
              </a:rPr>
              <a:t>0.001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gGeoMan-&gt;PrintOverlaps();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gGeoMan-&gt;Test();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TFile* geoFile = new TFile(geoFileName, </a:t>
            </a:r>
            <a:r>
              <a:rPr sz="2000">
                <a:solidFill>
                  <a:srgbClr val="D12F1B"/>
                </a:solidFill>
                <a:latin typeface="Menlo"/>
                <a:ea typeface="Menlo"/>
                <a:cs typeface="Menlo"/>
                <a:sym typeface="Menlo"/>
              </a:rPr>
              <a:t>"RECREATE"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top-&gt;Write();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geoFile-&gt;Close();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</a:t>
            </a:r>
            <a:r>
              <a:rPr sz="2000">
                <a:solidFill>
                  <a:srgbClr val="008400"/>
                </a:solidFill>
                <a:latin typeface="Menlo"/>
                <a:ea typeface="Menlo"/>
                <a:cs typeface="Menlo"/>
                <a:sym typeface="Menlo"/>
              </a:rPr>
              <a:t>// --------------------------------------------------------------------------</a:t>
            </a:r>
          </a:p>
        </p:txBody>
      </p:sp>
      <p:sp>
        <p:nvSpPr>
          <p:cNvPr id="89" name="Shape 8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79797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800"/>
              <a:t>Sensitive (active) volumes</a:t>
            </a:r>
          </a:p>
        </p:txBody>
      </p:sp>
      <p:sp>
        <p:nvSpPr>
          <p:cNvPr id="92" name="Shape 9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In the corresponding detector class R3BTof.cxx</a:t>
            </a:r>
            <a:endParaRPr sz="3600"/>
          </a:p>
          <a:p>
            <a:pPr lvl="0">
              <a:defRPr sz="1800"/>
            </a:pPr>
            <a:r>
              <a:rPr sz="3600"/>
              <a:t>Implement virtual function, which checks the name of a volume</a:t>
            </a:r>
            <a:endParaRPr sz="3600"/>
          </a:p>
          <a:p>
            <a:pPr lvl="0">
              <a:defRPr sz="1800"/>
            </a:pPr>
            <a:endParaRPr sz="3600"/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solidFill>
                  <a:srgbClr val="703DAA"/>
                </a:solidFill>
                <a:latin typeface="Menlo"/>
                <a:ea typeface="Menlo"/>
                <a:cs typeface="Menlo"/>
                <a:sym typeface="Menlo"/>
              </a:rPr>
              <a:t>Bool_t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sz="2000">
                <a:solidFill>
                  <a:srgbClr val="4F8187"/>
                </a:solidFill>
                <a:latin typeface="Menlo"/>
                <a:ea typeface="Menlo"/>
                <a:cs typeface="Menlo"/>
                <a:sym typeface="Menlo"/>
              </a:rPr>
              <a:t>R3BTof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::CheckIfSensitive(</a:t>
            </a:r>
            <a:r>
              <a:rPr sz="2000">
                <a:solidFill>
                  <a:srgbClr val="703DAA"/>
                </a:solidFill>
                <a:latin typeface="Menlo"/>
                <a:ea typeface="Menlo"/>
                <a:cs typeface="Menlo"/>
                <a:sym typeface="Menlo"/>
              </a:rPr>
              <a:t>std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::</a:t>
            </a:r>
            <a:r>
              <a:rPr sz="2000">
                <a:solidFill>
                  <a:srgbClr val="703DAA"/>
                </a:solidFill>
                <a:latin typeface="Menlo"/>
                <a:ea typeface="Menlo"/>
                <a:cs typeface="Menlo"/>
                <a:sym typeface="Menlo"/>
              </a:rPr>
              <a:t>string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 name)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{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  </a:t>
            </a:r>
            <a:r>
              <a:rPr sz="2000">
                <a:solidFill>
                  <a:srgbClr val="BB2CA2"/>
                </a:solidFill>
                <a:latin typeface="Menlo"/>
                <a:ea typeface="Menlo"/>
                <a:cs typeface="Menlo"/>
                <a:sym typeface="Menlo"/>
              </a:rPr>
              <a:t>if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 (</a:t>
            </a:r>
            <a:r>
              <a:rPr sz="2000">
                <a:solidFill>
                  <a:srgbClr val="703DAA"/>
                </a:solidFill>
                <a:latin typeface="Menlo"/>
                <a:ea typeface="Menlo"/>
                <a:cs typeface="Menlo"/>
                <a:sym typeface="Menlo"/>
              </a:rPr>
              <a:t>TString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(name).</a:t>
            </a:r>
            <a:r>
              <a:rPr sz="2000">
                <a:solidFill>
                  <a:srgbClr val="3D1D81"/>
                </a:solidFill>
                <a:latin typeface="Menlo"/>
                <a:ea typeface="Menlo"/>
                <a:cs typeface="Menlo"/>
                <a:sym typeface="Menlo"/>
              </a:rPr>
              <a:t>Contains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(</a:t>
            </a:r>
            <a:r>
              <a:rPr sz="2000">
                <a:solidFill>
                  <a:srgbClr val="D12F1B"/>
                </a:solidFill>
                <a:latin typeface="Menlo"/>
                <a:ea typeface="Menlo"/>
                <a:cs typeface="Menlo"/>
                <a:sym typeface="Menlo"/>
              </a:rPr>
              <a:t>"TOFLog"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))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  {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      </a:t>
            </a:r>
            <a:r>
              <a:rPr sz="2000">
                <a:solidFill>
                  <a:srgbClr val="BB2CA2"/>
                </a:solidFill>
                <a:latin typeface="Menlo"/>
                <a:ea typeface="Menlo"/>
                <a:cs typeface="Menlo"/>
                <a:sym typeface="Menlo"/>
              </a:rPr>
              <a:t>return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sz="2000">
                <a:solidFill>
                  <a:srgbClr val="703DAA"/>
                </a:solidFill>
                <a:latin typeface="Menlo"/>
                <a:ea typeface="Menlo"/>
                <a:cs typeface="Menlo"/>
                <a:sym typeface="Menlo"/>
              </a:rPr>
              <a:t>kTRUE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  }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  </a:t>
            </a:r>
            <a:r>
              <a:rPr sz="2000">
                <a:solidFill>
                  <a:srgbClr val="BB2CA2"/>
                </a:solidFill>
                <a:latin typeface="Menlo"/>
                <a:ea typeface="Menlo"/>
                <a:cs typeface="Menlo"/>
                <a:sym typeface="Menlo"/>
              </a:rPr>
              <a:t>return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sz="2000">
                <a:solidFill>
                  <a:srgbClr val="703DAA"/>
                </a:solidFill>
                <a:latin typeface="Menlo"/>
                <a:ea typeface="Menlo"/>
                <a:cs typeface="Menlo"/>
                <a:sym typeface="Menlo"/>
              </a:rPr>
              <a:t>kFALSE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}</a:t>
            </a:r>
          </a:p>
        </p:txBody>
      </p:sp>
      <p:sp>
        <p:nvSpPr>
          <p:cNvPr id="93" name="Shape 9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797979"/>
                </a:solidFill>
              </a:rPr>
            </a:fld>
          </a:p>
        </p:txBody>
      </p:sp>
      <p:sp>
        <p:nvSpPr>
          <p:cNvPr id="94" name="Shape 94"/>
          <p:cNvSpPr/>
          <p:nvPr/>
        </p:nvSpPr>
        <p:spPr>
          <a:xfrm>
            <a:off x="4462881" y="7753350"/>
            <a:ext cx="8092238" cy="673101"/>
          </a:xfrm>
          <a:prstGeom prst="rect">
            <a:avLst/>
          </a:prstGeom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Name assigned in the geometry macro</a:t>
            </a:r>
          </a:p>
        </p:txBody>
      </p:sp>
      <p:sp>
        <p:nvSpPr>
          <p:cNvPr id="95" name="Shape 95"/>
          <p:cNvSpPr/>
          <p:nvPr/>
        </p:nvSpPr>
        <p:spPr>
          <a:xfrm flipH="1" flipV="1">
            <a:off x="5664304" y="6607174"/>
            <a:ext cx="1669102" cy="1129457"/>
          </a:xfrm>
          <a:prstGeom prst="line">
            <a:avLst/>
          </a:prstGeom>
          <a:ln w="25400">
            <a:solidFill/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98" name="Shape 9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SzTx/>
              <a:buNone/>
              <a:defRPr sz="4800"/>
            </a:lvl1pPr>
          </a:lstStyle>
          <a:p>
            <a:pPr lvl="0">
              <a:defRPr sz="1800"/>
            </a:pPr>
            <a:r>
              <a:rPr sz="4800"/>
              <a:t>Accessing geometry (simulation)</a:t>
            </a:r>
          </a:p>
        </p:txBody>
      </p:sp>
      <p:sp>
        <p:nvSpPr>
          <p:cNvPr id="99" name="Shape 9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79797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08609" indent="-308609" defTabSz="525779">
              <a:spcBef>
                <a:spcPts val="2500"/>
              </a:spcBef>
              <a:defRPr sz="1800"/>
            </a:pPr>
            <a:r>
              <a:rPr sz="3239"/>
              <a:t>Fix in your FairSoft installation (missing geant3 data files)</a:t>
            </a:r>
            <a:endParaRPr sz="3239"/>
          </a:p>
          <a:p>
            <a:pPr lvl="0" marL="308609" indent="-308609" defTabSz="525779">
              <a:spcBef>
                <a:spcPts val="2500"/>
              </a:spcBef>
              <a:defRPr sz="1800"/>
            </a:pPr>
            <a:endParaRPr sz="3239"/>
          </a:p>
          <a:p>
            <a:pPr lvl="1" marL="617219" indent="-308609" defTabSz="525779">
              <a:spcBef>
                <a:spcPts val="2100"/>
              </a:spcBef>
              <a:defRPr sz="1800"/>
            </a:pPr>
            <a:r>
              <a:rPr sz="2880"/>
              <a:t>cd FAIRSOFT_BUILD/share</a:t>
            </a:r>
            <a:endParaRPr sz="2880"/>
          </a:p>
          <a:p>
            <a:pPr lvl="1" marL="617219" indent="-308609" defTabSz="525779">
              <a:spcBef>
                <a:spcPts val="2100"/>
              </a:spcBef>
              <a:defRPr sz="1800"/>
            </a:pPr>
            <a:r>
              <a:rPr sz="2880"/>
              <a:t>mkdir geant3</a:t>
            </a:r>
            <a:endParaRPr sz="2880"/>
          </a:p>
          <a:p>
            <a:pPr lvl="1" marL="617219" indent="-308609" defTabSz="525779">
              <a:spcBef>
                <a:spcPts val="2100"/>
              </a:spcBef>
              <a:defRPr sz="1800"/>
            </a:pPr>
            <a:r>
              <a:rPr sz="2880"/>
              <a:t>cd geant3</a:t>
            </a:r>
            <a:endParaRPr sz="2880"/>
          </a:p>
          <a:p>
            <a:pPr lvl="1" marL="617219" indent="-308609" defTabSz="525779">
              <a:spcBef>
                <a:spcPts val="2100"/>
              </a:spcBef>
              <a:defRPr sz="1800"/>
            </a:pPr>
            <a:r>
              <a:rPr sz="2880"/>
              <a:t>cp -r FAIRSOFT_SOURCE/transport/geant3/data .</a:t>
            </a:r>
            <a:endParaRPr sz="2880"/>
          </a:p>
          <a:p>
            <a:pPr lvl="1" marL="617219" indent="-308609" defTabSz="525779">
              <a:spcBef>
                <a:spcPts val="2100"/>
              </a:spcBef>
              <a:defRPr sz="1800"/>
            </a:pPr>
            <a:endParaRPr sz="2880"/>
          </a:p>
          <a:p>
            <a:pPr lvl="1" marL="617219" indent="-308609" defTabSz="525779">
              <a:spcBef>
                <a:spcPts val="2100"/>
              </a:spcBef>
              <a:defRPr sz="1800"/>
            </a:pPr>
            <a:r>
              <a:rPr sz="2880"/>
              <a:t>cd R3BROOT_BUILD</a:t>
            </a:r>
            <a:endParaRPr sz="2880"/>
          </a:p>
          <a:p>
            <a:pPr lvl="1" marL="617219" indent="-308609" defTabSz="525779">
              <a:spcBef>
                <a:spcPts val="2100"/>
              </a:spcBef>
              <a:defRPr sz="1800"/>
            </a:pPr>
            <a:r>
              <a:rPr sz="2880"/>
              <a:t>. ./config.sh</a:t>
            </a:r>
            <a:endParaRPr sz="2880"/>
          </a:p>
          <a:p>
            <a:pPr lvl="1" marL="617219" indent="-308609" defTabSz="525779">
              <a:spcBef>
                <a:spcPts val="2100"/>
              </a:spcBef>
              <a:defRPr sz="1800"/>
            </a:pPr>
            <a:r>
              <a:rPr sz="2880"/>
              <a:t>cmake ../r3broot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79797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800"/>
              <a:t>Run the standard simulation</a:t>
            </a:r>
          </a:p>
        </p:txBody>
      </p:sp>
      <p:sp>
        <p:nvSpPr>
          <p:cNvPr id="106" name="Shape 10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cd BUILD_DIR</a:t>
            </a:r>
            <a:endParaRPr sz="3600"/>
          </a:p>
          <a:p>
            <a:pPr lvl="0">
              <a:defRPr sz="1800"/>
            </a:pPr>
            <a:r>
              <a:rPr sz="3600"/>
              <a:t>. ./config.sh</a:t>
            </a:r>
            <a:endParaRPr sz="3600"/>
          </a:p>
          <a:p>
            <a:pPr lvl="0">
              <a:defRPr sz="1800"/>
            </a:pPr>
            <a:r>
              <a:rPr sz="3600"/>
              <a:t>cd SOURCE_DIR/macros/r3b</a:t>
            </a:r>
            <a:endParaRPr sz="3600"/>
          </a:p>
          <a:p>
            <a:pPr lvl="0">
              <a:defRPr sz="1800"/>
            </a:pPr>
            <a:r>
              <a:rPr sz="3600"/>
              <a:t>root -l r3bsim.C</a:t>
            </a:r>
            <a:endParaRPr sz="3600"/>
          </a:p>
          <a:p>
            <a:pPr lvl="0">
              <a:defRPr sz="1800"/>
            </a:pPr>
            <a:r>
              <a:rPr sz="3600"/>
              <a:t>[..] .q</a:t>
            </a:r>
          </a:p>
        </p:txBody>
      </p:sp>
      <p:sp>
        <p:nvSpPr>
          <p:cNvPr id="107" name="Shape 10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79797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800"/>
              <a:t>Implementation in macro</a:t>
            </a:r>
          </a:p>
        </p:txBody>
      </p:sp>
      <p:sp>
        <p:nvSpPr>
          <p:cNvPr id="110" name="Shape 11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defTabSz="457200">
              <a:spcBef>
                <a:spcPts val="0"/>
              </a:spcBef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{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</a:t>
            </a:r>
            <a:r>
              <a:rPr sz="2000">
                <a:solidFill>
                  <a:srgbClr val="5330E1"/>
                </a:solidFill>
                <a:latin typeface="Menlo"/>
                <a:ea typeface="Menlo"/>
                <a:cs typeface="Menlo"/>
                <a:sym typeface="Menlo"/>
              </a:rPr>
              <a:t>// Open parameter file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TFile *file = </a:t>
            </a:r>
            <a:r>
              <a:rPr sz="2000">
                <a:solidFill>
                  <a:srgbClr val="CE7924"/>
                </a:solidFill>
                <a:latin typeface="Menlo"/>
                <a:ea typeface="Menlo"/>
                <a:cs typeface="Menlo"/>
                <a:sym typeface="Menlo"/>
              </a:rPr>
              <a:t>new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 TFile(</a:t>
            </a:r>
            <a:r>
              <a:rPr sz="2000">
                <a:solidFill>
                  <a:srgbClr val="C33720"/>
                </a:solidFill>
                <a:latin typeface="Menlo"/>
                <a:ea typeface="Menlo"/>
                <a:cs typeface="Menlo"/>
                <a:sym typeface="Menlo"/>
              </a:rPr>
              <a:t>"r3bpar.root"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</a:t>
            </a:r>
            <a:r>
              <a:rPr sz="2000">
                <a:solidFill>
                  <a:srgbClr val="5330E1"/>
                </a:solidFill>
                <a:latin typeface="Menlo"/>
                <a:ea typeface="Menlo"/>
                <a:cs typeface="Menlo"/>
                <a:sym typeface="Menlo"/>
              </a:rPr>
              <a:t>// Get the complete geometry created during simulation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FairGeoParSet *par = (FairGeoParSet*) file-&gt;Get(</a:t>
            </a:r>
            <a:r>
              <a:rPr sz="2000">
                <a:solidFill>
                  <a:srgbClr val="C33720"/>
                </a:solidFill>
                <a:latin typeface="Menlo"/>
                <a:ea typeface="Menlo"/>
                <a:cs typeface="Menlo"/>
                <a:sym typeface="Menlo"/>
              </a:rPr>
              <a:t>"FairGeoParSet"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</a:t>
            </a:r>
            <a:r>
              <a:rPr sz="2000">
                <a:solidFill>
                  <a:srgbClr val="5330E1"/>
                </a:solidFill>
                <a:latin typeface="Menlo"/>
                <a:ea typeface="Menlo"/>
                <a:cs typeface="Menlo"/>
                <a:sym typeface="Menlo"/>
              </a:rPr>
              <a:t>// Get the volume with specific name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TGeoVolume *toflog = gGeoManager-&gt;FindVolumeFast(</a:t>
            </a:r>
            <a:r>
              <a:rPr sz="2000">
                <a:solidFill>
                  <a:srgbClr val="C33720"/>
                </a:solidFill>
                <a:latin typeface="Menlo"/>
                <a:ea typeface="Menlo"/>
                <a:cs typeface="Menlo"/>
                <a:sym typeface="Menlo"/>
              </a:rPr>
              <a:t>"TOFLog"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</a:t>
            </a:r>
            <a:r>
              <a:rPr sz="2000">
                <a:solidFill>
                  <a:srgbClr val="5330E1"/>
                </a:solidFill>
                <a:latin typeface="Menlo"/>
                <a:ea typeface="Menlo"/>
                <a:cs typeface="Menlo"/>
                <a:sym typeface="Menlo"/>
              </a:rPr>
              <a:t>// Get its shape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TGeoBBox *box = (TGeoBBox*)toflog-&gt;GetShape();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cout &lt;&lt; endl &lt;&lt; </a:t>
            </a:r>
            <a:r>
              <a:rPr sz="2000">
                <a:solidFill>
                  <a:srgbClr val="C33720"/>
                </a:solidFill>
                <a:latin typeface="Menlo"/>
                <a:ea typeface="Menlo"/>
                <a:cs typeface="Menlo"/>
                <a:sym typeface="Menlo"/>
              </a:rPr>
              <a:t>" half-width x = 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 &lt;&lt; box-&gt;GetDX() &lt;&lt; </a:t>
            </a:r>
            <a:r>
              <a:rPr sz="2000">
                <a:solidFill>
                  <a:srgbClr val="C33720"/>
                </a:solidFill>
                <a:latin typeface="Menlo"/>
                <a:ea typeface="Menlo"/>
                <a:cs typeface="Menlo"/>
                <a:sym typeface="Menlo"/>
              </a:rPr>
              <a:t>" cm"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 &lt;&lt; endl;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}</a:t>
            </a:r>
          </a:p>
        </p:txBody>
      </p:sp>
      <p:sp>
        <p:nvSpPr>
          <p:cNvPr id="111" name="Shape 11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79797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4560"/>
            </a:lvl1pPr>
          </a:lstStyle>
          <a:p>
            <a:pPr lvl="0">
              <a:defRPr sz="1800"/>
            </a:pPr>
            <a:r>
              <a:rPr sz="4560"/>
              <a:t>Implementation in the code (analysis task)</a:t>
            </a:r>
          </a:p>
        </p:txBody>
      </p:sp>
      <p:sp>
        <p:nvSpPr>
          <p:cNvPr id="114" name="Shape 11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defTabSz="455675">
              <a:spcBef>
                <a:spcPts val="2100"/>
              </a:spcBef>
              <a:buSzTx/>
              <a:buNone/>
              <a:defRPr sz="1800"/>
            </a:pPr>
            <a:r>
              <a:rPr sz="2807"/>
              <a:t>#include “FairRuntimeDb.h”</a:t>
            </a:r>
            <a:endParaRPr sz="2807"/>
          </a:p>
          <a:p>
            <a:pPr lvl="0" marL="0" indent="0" defTabSz="455675">
              <a:spcBef>
                <a:spcPts val="2100"/>
              </a:spcBef>
              <a:buSzTx/>
              <a:buNone/>
              <a:defRPr sz="1800"/>
            </a:pPr>
            <a:r>
              <a:rPr sz="2807"/>
              <a:t>#include “FairGeoParSet.h”</a:t>
            </a:r>
            <a:endParaRPr sz="2807"/>
          </a:p>
          <a:p>
            <a:pPr lvl="0" marL="0" indent="0" defTabSz="455675">
              <a:spcBef>
                <a:spcPts val="2100"/>
              </a:spcBef>
              <a:buSzTx/>
              <a:buNone/>
              <a:defRPr sz="1800"/>
            </a:pPr>
            <a:r>
              <a:rPr sz="2807"/>
              <a:t>#include “TGeoVolume.h”</a:t>
            </a:r>
            <a:endParaRPr sz="2807"/>
          </a:p>
          <a:p>
            <a:pPr lvl="0" marL="267461" indent="-267461" defTabSz="455675">
              <a:spcBef>
                <a:spcPts val="2100"/>
              </a:spcBef>
              <a:defRPr sz="1800"/>
            </a:pPr>
            <a:endParaRPr sz="2807"/>
          </a:p>
          <a:p>
            <a:pPr lvl="0" marL="267461" indent="-267461" defTabSz="455675">
              <a:spcBef>
                <a:spcPts val="2100"/>
              </a:spcBef>
              <a:defRPr sz="1800"/>
            </a:pPr>
            <a:r>
              <a:rPr sz="2807"/>
              <a:t>In the </a:t>
            </a:r>
            <a:r>
              <a:rPr b="1" sz="2807">
                <a:latin typeface="Helvetica"/>
                <a:ea typeface="Helvetica"/>
                <a:cs typeface="Helvetica"/>
                <a:sym typeface="Helvetica"/>
              </a:rPr>
              <a:t>SetParContainers</a:t>
            </a:r>
            <a:r>
              <a:rPr sz="2807"/>
              <a:t>() member-function</a:t>
            </a:r>
            <a:endParaRPr sz="2807"/>
          </a:p>
          <a:p>
            <a:pPr lvl="1" marL="0" indent="178307" defTabSz="455675">
              <a:spcBef>
                <a:spcPts val="1800"/>
              </a:spcBef>
              <a:buSzTx/>
              <a:buNone/>
              <a:defRPr sz="1800"/>
            </a:pPr>
            <a:r>
              <a:rPr sz="2496"/>
              <a:t>FairRuntimeDb *rtdb = FairRuntimeDb::Instance();</a:t>
            </a:r>
            <a:endParaRPr sz="2496"/>
          </a:p>
          <a:p>
            <a:pPr lvl="1" marL="0" indent="178307" defTabSz="455675">
              <a:spcBef>
                <a:spcPts val="1800"/>
              </a:spcBef>
              <a:buSzTx/>
              <a:buNone/>
              <a:defRPr sz="1800"/>
            </a:pPr>
            <a:r>
              <a:rPr sz="2496"/>
              <a:t>fgeopar = (FairGeoParSet*) rtdb-&gt;getContainer(“FairGeoParSet”);</a:t>
            </a:r>
            <a:endParaRPr sz="2496"/>
          </a:p>
          <a:p>
            <a:pPr lvl="0" marL="267461" indent="-267461" defTabSz="455675">
              <a:spcBef>
                <a:spcPts val="2100"/>
              </a:spcBef>
              <a:defRPr sz="1800"/>
            </a:pPr>
            <a:r>
              <a:rPr sz="2807"/>
              <a:t>In the </a:t>
            </a:r>
            <a:r>
              <a:rPr b="1" sz="2807">
                <a:latin typeface="Helvetica"/>
                <a:ea typeface="Helvetica"/>
                <a:cs typeface="Helvetica"/>
                <a:sym typeface="Helvetica"/>
              </a:rPr>
              <a:t>Init</a:t>
            </a:r>
            <a:r>
              <a:rPr sz="2807"/>
              <a:t>() member-function</a:t>
            </a:r>
            <a:endParaRPr sz="2807"/>
          </a:p>
          <a:p>
            <a:pPr lvl="1" marL="0" indent="178307" defTabSz="455675">
              <a:spcBef>
                <a:spcPts val="1800"/>
              </a:spcBef>
              <a:buSzTx/>
              <a:buNone/>
              <a:defRPr sz="1800"/>
            </a:pPr>
            <a:r>
              <a:rPr sz="2496"/>
              <a:t>TGeoManager *geo = fgeopar-&gt;GetGeometry();</a:t>
            </a:r>
            <a:endParaRPr sz="2496"/>
          </a:p>
          <a:p>
            <a:pPr lvl="1" marL="0" indent="178307" defTabSz="455675">
              <a:spcBef>
                <a:spcPts val="1800"/>
              </a:spcBef>
              <a:buSzTx/>
              <a:buNone/>
              <a:defRPr sz="1800"/>
            </a:pPr>
            <a:r>
              <a:rPr sz="2496"/>
              <a:t>TGeoVolume *toflog = geo-&gt;FindVolumeFast(“TOFLog”);</a:t>
            </a:r>
            <a:endParaRPr sz="2496"/>
          </a:p>
          <a:p>
            <a:pPr lvl="1" marL="0" indent="178307" defTabSz="455675">
              <a:spcBef>
                <a:spcPts val="1800"/>
              </a:spcBef>
              <a:buSzTx/>
              <a:buNone/>
              <a:defRPr sz="1800"/>
            </a:pPr>
            <a:r>
              <a:rPr sz="2496"/>
              <a:t>…</a:t>
            </a:r>
          </a:p>
        </p:txBody>
      </p:sp>
      <p:sp>
        <p:nvSpPr>
          <p:cNvPr id="115" name="Shape 11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79797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Structure of a macro for ROOT geometry creation</a:t>
            </a:r>
            <a:endParaRPr sz="3600"/>
          </a:p>
          <a:p>
            <a:pPr lvl="0">
              <a:defRPr sz="1800"/>
            </a:pPr>
            <a:r>
              <a:rPr sz="3600"/>
              <a:t>Accessing geometry parameters in the analysis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xfrm>
            <a:off x="12572949" y="92646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79797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800"/>
              <a:t>Create geometry file</a:t>
            </a:r>
          </a:p>
        </p:txBody>
      </p:sp>
      <p:sp>
        <p:nvSpPr>
          <p:cNvPr id="52" name="Shape 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Geometry in TGeo format (ROOT)</a:t>
            </a:r>
            <a:endParaRPr sz="3600"/>
          </a:p>
          <a:p>
            <a:pPr lvl="0">
              <a:defRPr sz="1800"/>
            </a:pPr>
            <a:r>
              <a:rPr sz="3600"/>
              <a:t>Macros for all detectors are in: r3broot/macros/r3b/geo/*.C</a:t>
            </a:r>
            <a:endParaRPr sz="3600"/>
          </a:p>
          <a:p>
            <a:pPr lvl="0">
              <a:defRPr sz="1800"/>
            </a:pPr>
            <a:r>
              <a:rPr sz="3600"/>
              <a:t>Generated files are in r3broot/geometry/*.root</a:t>
            </a:r>
          </a:p>
        </p:txBody>
      </p:sp>
      <p:sp>
        <p:nvSpPr>
          <p:cNvPr id="53" name="Shape 53"/>
          <p:cNvSpPr/>
          <p:nvPr>
            <p:ph type="sldNum" sz="quarter" idx="2"/>
          </p:nvPr>
        </p:nvSpPr>
        <p:spPr>
          <a:xfrm>
            <a:off x="12572949" y="92646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79797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6" name="Shape 5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Documentation:</a:t>
            </a:r>
            <a:endParaRPr sz="3600"/>
          </a:p>
          <a:p>
            <a:pPr lvl="0">
              <a:defRPr sz="1800"/>
            </a:pPr>
            <a:r>
              <a:rPr sz="3600" u="sng">
                <a:hlinkClick r:id="rId2" invalidUrl="" action="" tgtFrame="" tooltip="" history="1" highlightClick="0" endSnd="0"/>
              </a:rPr>
              <a:t>https://root.cern.ch/drupal/content/root-users-guide-534</a:t>
            </a:r>
            <a:endParaRPr sz="3600"/>
          </a:p>
          <a:p>
            <a:pPr lvl="0">
              <a:defRPr sz="1800"/>
            </a:pPr>
            <a:r>
              <a:rPr sz="3600"/>
              <a:t>chapter 18 - “Geometry”</a:t>
            </a:r>
          </a:p>
        </p:txBody>
      </p:sp>
      <p:sp>
        <p:nvSpPr>
          <p:cNvPr id="57" name="Shape 57"/>
          <p:cNvSpPr/>
          <p:nvPr>
            <p:ph type="sldNum" sz="quarter" idx="2"/>
          </p:nvPr>
        </p:nvSpPr>
        <p:spPr>
          <a:xfrm>
            <a:off x="12572949" y="92646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79797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800"/>
              <a:t>Structure of the macro</a:t>
            </a:r>
          </a:p>
        </p:txBody>
      </p:sp>
      <p:sp>
        <p:nvSpPr>
          <p:cNvPr id="60" name="Shape 6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solidFill>
                  <a:srgbClr val="BB2CA2"/>
                </a:solidFill>
                <a:latin typeface="Menlo"/>
                <a:ea typeface="Menlo"/>
                <a:cs typeface="Menlo"/>
                <a:sym typeface="Menlo"/>
              </a:rPr>
              <a:t>void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 create_tof_geo(</a:t>
            </a:r>
            <a:r>
              <a:rPr sz="2000">
                <a:solidFill>
                  <a:srgbClr val="BB2CA2"/>
                </a:solidFill>
                <a:latin typeface="Menlo"/>
                <a:ea typeface="Menlo"/>
                <a:cs typeface="Menlo"/>
                <a:sym typeface="Menlo"/>
              </a:rPr>
              <a:t>const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 </a:t>
            </a:r>
            <a:r>
              <a:rPr sz="2000">
                <a:solidFill>
                  <a:srgbClr val="BB2CA2"/>
                </a:solidFill>
                <a:latin typeface="Menlo"/>
                <a:ea typeface="Menlo"/>
                <a:cs typeface="Menlo"/>
                <a:sym typeface="Menlo"/>
              </a:rPr>
              <a:t>char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* geoTag)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{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</a:t>
            </a:r>
            <a:r>
              <a:rPr sz="2000">
                <a:solidFill>
                  <a:srgbClr val="008400"/>
                </a:solidFill>
                <a:latin typeface="Menlo"/>
                <a:ea typeface="Menlo"/>
                <a:cs typeface="Menlo"/>
                <a:sym typeface="Menlo"/>
              </a:rPr>
              <a:t>// -------   Load media from media file   -----------------------------------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FairGeoLoader*    geoLoad = new FairGeoLoader(</a:t>
            </a:r>
            <a:r>
              <a:rPr sz="2000">
                <a:solidFill>
                  <a:srgbClr val="D12F1B"/>
                </a:solidFill>
                <a:latin typeface="Menlo"/>
                <a:ea typeface="Menlo"/>
                <a:cs typeface="Menlo"/>
                <a:sym typeface="Menlo"/>
              </a:rPr>
              <a:t>"TGeo"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,</a:t>
            </a:r>
            <a:r>
              <a:rPr sz="2000">
                <a:solidFill>
                  <a:srgbClr val="D12F1B"/>
                </a:solidFill>
                <a:latin typeface="Menlo"/>
                <a:ea typeface="Menlo"/>
                <a:cs typeface="Menlo"/>
                <a:sym typeface="Menlo"/>
              </a:rPr>
              <a:t>"FairGeoLoader"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FairGeoInterface* geoFace = geoLoad-&gt;getGeoInterface();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TString geoPath = gSystem-&gt;Getenv(</a:t>
            </a:r>
            <a:r>
              <a:rPr sz="2000">
                <a:solidFill>
                  <a:srgbClr val="D12F1B"/>
                </a:solidFill>
                <a:latin typeface="Menlo"/>
                <a:ea typeface="Menlo"/>
                <a:cs typeface="Menlo"/>
                <a:sym typeface="Menlo"/>
              </a:rPr>
              <a:t>"VMCWORKDIR"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TString medFile = geoPath + </a:t>
            </a:r>
            <a:r>
              <a:rPr sz="2000">
                <a:solidFill>
                  <a:srgbClr val="D12F1B"/>
                </a:solidFill>
                <a:latin typeface="Menlo"/>
                <a:ea typeface="Menlo"/>
                <a:cs typeface="Menlo"/>
                <a:sym typeface="Menlo"/>
              </a:rPr>
              <a:t>"/geometry/media_r3b.geo"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geoFace-&gt;setMediaFile(medFile);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geoFace-&gt;readMedia();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gGeoMan = gGeoManager;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</a:t>
            </a:r>
            <a:r>
              <a:rPr sz="2000">
                <a:solidFill>
                  <a:srgbClr val="008400"/>
                </a:solidFill>
                <a:latin typeface="Menlo"/>
                <a:ea typeface="Menlo"/>
                <a:cs typeface="Menlo"/>
                <a:sym typeface="Menlo"/>
              </a:rPr>
              <a:t>// --------------------------------------------------------------------------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</a:t>
            </a:r>
            <a:r>
              <a:rPr sz="2000">
                <a:solidFill>
                  <a:srgbClr val="008400"/>
                </a:solidFill>
                <a:latin typeface="Menlo"/>
                <a:ea typeface="Menlo"/>
                <a:cs typeface="Menlo"/>
                <a:sym typeface="Menlo"/>
              </a:rPr>
              <a:t>// -------   Geometry file name (output)   ----------------------------------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TString geoFileName = geoPath + </a:t>
            </a:r>
            <a:r>
              <a:rPr sz="2000">
                <a:solidFill>
                  <a:srgbClr val="D12F1B"/>
                </a:solidFill>
                <a:latin typeface="Menlo"/>
                <a:ea typeface="Menlo"/>
                <a:cs typeface="Menlo"/>
                <a:sym typeface="Menlo"/>
              </a:rPr>
              <a:t>"/geometry/tof_"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geoFileName = geoFileName + geoTag + </a:t>
            </a:r>
            <a:r>
              <a:rPr sz="2000">
                <a:solidFill>
                  <a:srgbClr val="D12F1B"/>
                </a:solidFill>
                <a:latin typeface="Menlo"/>
                <a:ea typeface="Menlo"/>
                <a:cs typeface="Menlo"/>
                <a:sym typeface="Menlo"/>
              </a:rPr>
              <a:t>".geo.root"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</a:t>
            </a:r>
            <a:r>
              <a:rPr sz="2000">
                <a:solidFill>
                  <a:srgbClr val="008400"/>
                </a:solidFill>
                <a:latin typeface="Menlo"/>
                <a:ea typeface="Menlo"/>
                <a:cs typeface="Menlo"/>
                <a:sym typeface="Menlo"/>
              </a:rPr>
              <a:t>// --------------------------------------------------------------------------</a:t>
            </a:r>
          </a:p>
        </p:txBody>
      </p:sp>
      <p:sp>
        <p:nvSpPr>
          <p:cNvPr id="61" name="Shape 61"/>
          <p:cNvSpPr/>
          <p:nvPr>
            <p:ph type="sldNum" sz="quarter" idx="2"/>
          </p:nvPr>
        </p:nvSpPr>
        <p:spPr>
          <a:xfrm>
            <a:off x="12572949" y="92646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79797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800"/>
              <a:t>Create materials</a:t>
            </a:r>
          </a:p>
        </p:txBody>
      </p:sp>
      <p:sp>
        <p:nvSpPr>
          <p:cNvPr id="64" name="Shape 6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</a:t>
            </a:r>
            <a:r>
              <a:rPr sz="2000">
                <a:solidFill>
                  <a:srgbClr val="008400"/>
                </a:solidFill>
                <a:latin typeface="Menlo"/>
                <a:ea typeface="Menlo"/>
                <a:cs typeface="Menlo"/>
                <a:sym typeface="Menlo"/>
              </a:rPr>
              <a:t>// -----------------   Get and create the required media    -----------------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FairGeoMedia*   geoMedia = geoFace-&gt;getMedia();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FairGeoBuilder* geoBuild = geoLoad-&gt;getGeoBuilder();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FairGeoMedium* mAir      = geoMedia-&gt;getMedium(</a:t>
            </a:r>
            <a:r>
              <a:rPr sz="2000">
                <a:solidFill>
                  <a:srgbClr val="D12F1B"/>
                </a:solidFill>
                <a:latin typeface="Menlo"/>
                <a:ea typeface="Menlo"/>
                <a:cs typeface="Menlo"/>
                <a:sym typeface="Menlo"/>
              </a:rPr>
              <a:t>"Air"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</a:t>
            </a:r>
            <a:r>
              <a:rPr sz="2000">
                <a:solidFill>
                  <a:srgbClr val="BB2CA2"/>
                </a:solidFill>
                <a:latin typeface="Menlo"/>
                <a:ea typeface="Menlo"/>
                <a:cs typeface="Menlo"/>
                <a:sym typeface="Menlo"/>
              </a:rPr>
              <a:t>if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 ( ! mAir ) Fatal(</a:t>
            </a:r>
            <a:r>
              <a:rPr sz="2000">
                <a:solidFill>
                  <a:srgbClr val="D12F1B"/>
                </a:solidFill>
                <a:latin typeface="Menlo"/>
                <a:ea typeface="Menlo"/>
                <a:cs typeface="Menlo"/>
                <a:sym typeface="Menlo"/>
              </a:rPr>
              <a:t>"Main"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2000">
                <a:solidFill>
                  <a:srgbClr val="D12F1B"/>
                </a:solidFill>
                <a:latin typeface="Menlo"/>
                <a:ea typeface="Menlo"/>
                <a:cs typeface="Menlo"/>
                <a:sym typeface="Menlo"/>
              </a:rPr>
              <a:t>"FairMedium Air not found"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geoBuild-&gt;createMedium(mAir);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TGeoMedium* pMed2 = gGeoMan-&gt;GetMedium(</a:t>
            </a:r>
            <a:r>
              <a:rPr sz="2000">
                <a:solidFill>
                  <a:srgbClr val="D12F1B"/>
                </a:solidFill>
                <a:latin typeface="Menlo"/>
                <a:ea typeface="Menlo"/>
                <a:cs typeface="Menlo"/>
                <a:sym typeface="Menlo"/>
              </a:rPr>
              <a:t>"Air"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</a:t>
            </a:r>
            <a:r>
              <a:rPr sz="2000">
                <a:solidFill>
                  <a:srgbClr val="BB2CA2"/>
                </a:solidFill>
                <a:latin typeface="Menlo"/>
                <a:ea typeface="Menlo"/>
                <a:cs typeface="Menlo"/>
                <a:sym typeface="Menlo"/>
              </a:rPr>
              <a:t>if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 ( ! pMed2 ) Fatal(</a:t>
            </a:r>
            <a:r>
              <a:rPr sz="2000">
                <a:solidFill>
                  <a:srgbClr val="D12F1B"/>
                </a:solidFill>
                <a:latin typeface="Menlo"/>
                <a:ea typeface="Menlo"/>
                <a:cs typeface="Menlo"/>
                <a:sym typeface="Menlo"/>
              </a:rPr>
              <a:t>"Main"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2000">
                <a:solidFill>
                  <a:srgbClr val="D12F1B"/>
                </a:solidFill>
                <a:latin typeface="Menlo"/>
                <a:ea typeface="Menlo"/>
                <a:cs typeface="Menlo"/>
                <a:sym typeface="Menlo"/>
              </a:rPr>
              <a:t>"Medium Air not found"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FairGeoMedium* mTof      = geoMedia-&gt;getMedium(</a:t>
            </a:r>
            <a:r>
              <a:rPr sz="2000">
                <a:solidFill>
                  <a:srgbClr val="D12F1B"/>
                </a:solidFill>
                <a:latin typeface="Menlo"/>
                <a:ea typeface="Menlo"/>
                <a:cs typeface="Menlo"/>
                <a:sym typeface="Menlo"/>
              </a:rPr>
              <a:t>"plasticForTOF"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</a:t>
            </a:r>
            <a:r>
              <a:rPr sz="2000">
                <a:solidFill>
                  <a:srgbClr val="BB2CA2"/>
                </a:solidFill>
                <a:latin typeface="Menlo"/>
                <a:ea typeface="Menlo"/>
                <a:cs typeface="Menlo"/>
                <a:sym typeface="Menlo"/>
              </a:rPr>
              <a:t>if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 ( ! mTof ) Fatal(</a:t>
            </a:r>
            <a:r>
              <a:rPr sz="2000">
                <a:solidFill>
                  <a:srgbClr val="D12F1B"/>
                </a:solidFill>
                <a:latin typeface="Menlo"/>
                <a:ea typeface="Menlo"/>
                <a:cs typeface="Menlo"/>
                <a:sym typeface="Menlo"/>
              </a:rPr>
              <a:t>"Main"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2000">
                <a:solidFill>
                  <a:srgbClr val="D12F1B"/>
                </a:solidFill>
                <a:latin typeface="Menlo"/>
                <a:ea typeface="Menlo"/>
                <a:cs typeface="Menlo"/>
                <a:sym typeface="Menlo"/>
              </a:rPr>
              <a:t>"FairMedium plasticForTOF not found"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geoBuild-&gt;createMedium(mTof);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TGeoMedium* pMed34 = gGeoMan-&gt;GetMedium(</a:t>
            </a:r>
            <a:r>
              <a:rPr sz="2000">
                <a:solidFill>
                  <a:srgbClr val="D12F1B"/>
                </a:solidFill>
                <a:latin typeface="Menlo"/>
                <a:ea typeface="Menlo"/>
                <a:cs typeface="Menlo"/>
                <a:sym typeface="Menlo"/>
              </a:rPr>
              <a:t>"plasticForTOF"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</a:t>
            </a:r>
            <a:r>
              <a:rPr sz="2000">
                <a:solidFill>
                  <a:srgbClr val="BB2CA2"/>
                </a:solidFill>
                <a:latin typeface="Menlo"/>
                <a:ea typeface="Menlo"/>
                <a:cs typeface="Menlo"/>
                <a:sym typeface="Menlo"/>
              </a:rPr>
              <a:t>if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 ( ! pMed34 ) Fatal(</a:t>
            </a:r>
            <a:r>
              <a:rPr sz="2000">
                <a:solidFill>
                  <a:srgbClr val="D12F1B"/>
                </a:solidFill>
                <a:latin typeface="Menlo"/>
                <a:ea typeface="Menlo"/>
                <a:cs typeface="Menlo"/>
                <a:sym typeface="Menlo"/>
              </a:rPr>
              <a:t>"Main"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, </a:t>
            </a:r>
            <a:r>
              <a:rPr sz="2000">
                <a:solidFill>
                  <a:srgbClr val="D12F1B"/>
                </a:solidFill>
                <a:latin typeface="Menlo"/>
                <a:ea typeface="Menlo"/>
                <a:cs typeface="Menlo"/>
                <a:sym typeface="Menlo"/>
              </a:rPr>
              <a:t>"Medium plasticForTOF not found"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</a:t>
            </a:r>
            <a:r>
              <a:rPr sz="2000">
                <a:solidFill>
                  <a:srgbClr val="008400"/>
                </a:solidFill>
                <a:latin typeface="Menlo"/>
                <a:ea typeface="Menlo"/>
                <a:cs typeface="Menlo"/>
                <a:sym typeface="Menlo"/>
              </a:rPr>
              <a:t>// --------------------------------------------------------------------------</a:t>
            </a:r>
          </a:p>
        </p:txBody>
      </p:sp>
      <p:sp>
        <p:nvSpPr>
          <p:cNvPr id="65" name="Shape 65"/>
          <p:cNvSpPr/>
          <p:nvPr>
            <p:ph type="sldNum" sz="quarter" idx="2"/>
          </p:nvPr>
        </p:nvSpPr>
        <p:spPr>
          <a:xfrm>
            <a:off x="12572949" y="92646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79797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800"/>
              <a:t>Create top volume</a:t>
            </a:r>
          </a:p>
        </p:txBody>
      </p:sp>
      <p:sp>
        <p:nvSpPr>
          <p:cNvPr id="68" name="Shape 6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</a:t>
            </a:r>
            <a:r>
              <a:rPr sz="2000">
                <a:solidFill>
                  <a:srgbClr val="008400"/>
                </a:solidFill>
                <a:latin typeface="Menlo"/>
                <a:ea typeface="Menlo"/>
                <a:cs typeface="Menlo"/>
                <a:sym typeface="Menlo"/>
              </a:rPr>
              <a:t>// --------------   Create geometry and top volume  -------------------------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gGeoMan = (TGeoManager*)gROOT-&gt;FindObject(</a:t>
            </a:r>
            <a:r>
              <a:rPr sz="2000">
                <a:solidFill>
                  <a:srgbClr val="D12F1B"/>
                </a:solidFill>
                <a:latin typeface="Menlo"/>
                <a:ea typeface="Menlo"/>
                <a:cs typeface="Menlo"/>
                <a:sym typeface="Menlo"/>
              </a:rPr>
              <a:t>"FAIRGeom"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gGeoMan-&gt;SetName(</a:t>
            </a:r>
            <a:r>
              <a:rPr sz="2000">
                <a:solidFill>
                  <a:srgbClr val="D12F1B"/>
                </a:solidFill>
                <a:latin typeface="Menlo"/>
                <a:ea typeface="Menlo"/>
                <a:cs typeface="Menlo"/>
                <a:sym typeface="Menlo"/>
              </a:rPr>
              <a:t>"TOFgeom"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TGeoVolume* top = new TGeoVolumeAssembly(</a:t>
            </a:r>
            <a:r>
              <a:rPr sz="2000">
                <a:solidFill>
                  <a:srgbClr val="D12F1B"/>
                </a:solidFill>
                <a:latin typeface="Menlo"/>
                <a:ea typeface="Menlo"/>
                <a:cs typeface="Menlo"/>
                <a:sym typeface="Menlo"/>
              </a:rPr>
              <a:t>"TOP"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gGeoMan-&gt;SetTopVolume(top);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</a:t>
            </a:r>
            <a:r>
              <a:rPr sz="2000">
                <a:solidFill>
                  <a:srgbClr val="008400"/>
                </a:solidFill>
                <a:latin typeface="Menlo"/>
                <a:ea typeface="Menlo"/>
                <a:cs typeface="Menlo"/>
                <a:sym typeface="Menlo"/>
              </a:rPr>
              <a:t>// --------------------------------------------------------------------------</a:t>
            </a:r>
          </a:p>
        </p:txBody>
      </p:sp>
      <p:sp>
        <p:nvSpPr>
          <p:cNvPr id="69" name="Shape 69"/>
          <p:cNvSpPr/>
          <p:nvPr>
            <p:ph type="sldNum" sz="quarter" idx="2"/>
          </p:nvPr>
        </p:nvSpPr>
        <p:spPr>
          <a:xfrm>
            <a:off x="12572949" y="92646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79797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72" name="Shape 7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Create keeping volume</a:t>
            </a:r>
            <a:endParaRPr sz="3600"/>
          </a:p>
          <a:p>
            <a:pPr lvl="0">
              <a:defRPr sz="1800"/>
            </a:pPr>
            <a:endParaRPr sz="3600"/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TGeoVolumeAssembly *ptof = new TGeoVolumeAssembly(</a:t>
            </a:r>
            <a:r>
              <a:rPr sz="2000">
                <a:solidFill>
                  <a:srgbClr val="D12F1B"/>
                </a:solidFill>
                <a:latin typeface="Menlo"/>
                <a:ea typeface="Menlo"/>
                <a:cs typeface="Menlo"/>
                <a:sym typeface="Menlo"/>
              </a:rPr>
              <a:t>"TOF"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);</a:t>
            </a:r>
          </a:p>
        </p:txBody>
      </p:sp>
      <p:sp>
        <p:nvSpPr>
          <p:cNvPr id="73" name="Shape 73"/>
          <p:cNvSpPr/>
          <p:nvPr>
            <p:ph type="sldNum" sz="quarter" idx="2"/>
          </p:nvPr>
        </p:nvSpPr>
        <p:spPr>
          <a:xfrm>
            <a:off x="12572949" y="92646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79797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800"/>
              <a:t>Shape and volume</a:t>
            </a:r>
          </a:p>
        </p:txBody>
      </p:sp>
      <p:sp>
        <p:nvSpPr>
          <p:cNvPr id="76" name="Shape 7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Create shape and then volume by assigning material to it</a:t>
            </a:r>
            <a:endParaRPr sz="3600"/>
          </a:p>
          <a:p>
            <a:pPr lvl="0" marL="0" indent="0">
              <a:buSzTx/>
              <a:buNone/>
              <a:defRPr sz="1800"/>
            </a:pPr>
            <a:endParaRPr sz="3600"/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</a:t>
            </a:r>
            <a:r>
              <a:rPr sz="2000">
                <a:solidFill>
                  <a:srgbClr val="008400"/>
                </a:solidFill>
                <a:latin typeface="Menlo"/>
                <a:ea typeface="Menlo"/>
                <a:cs typeface="Menlo"/>
                <a:sym typeface="Menlo"/>
              </a:rPr>
              <a:t>// Shape: TOFBox type: TGeoBBox</a:t>
            </a:r>
            <a:endParaRPr sz="2000">
              <a:solidFill>
                <a:srgbClr val="008400"/>
              </a:solidFill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dx = </a:t>
            </a:r>
            <a:r>
              <a:rPr sz="2000">
                <a:solidFill>
                  <a:srgbClr val="272AD8"/>
                </a:solidFill>
                <a:latin typeface="Menlo"/>
                <a:ea typeface="Menlo"/>
                <a:cs typeface="Menlo"/>
                <a:sym typeface="Menlo"/>
              </a:rPr>
              <a:t>94.450000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dy = </a:t>
            </a:r>
            <a:r>
              <a:rPr sz="2000">
                <a:solidFill>
                  <a:srgbClr val="272AD8"/>
                </a:solidFill>
                <a:latin typeface="Menlo"/>
                <a:ea typeface="Menlo"/>
                <a:cs typeface="Menlo"/>
                <a:sym typeface="Menlo"/>
              </a:rPr>
              <a:t>73.450000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dz = </a:t>
            </a:r>
            <a:r>
              <a:rPr sz="2000">
                <a:solidFill>
                  <a:srgbClr val="272AD8"/>
                </a:solidFill>
                <a:latin typeface="Menlo"/>
                <a:ea typeface="Menlo"/>
                <a:cs typeface="Menlo"/>
                <a:sym typeface="Menlo"/>
              </a:rPr>
              <a:t>0.500000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TGeoShape *pTOFBox = new TGeoBBox(</a:t>
            </a:r>
            <a:r>
              <a:rPr sz="2000">
                <a:solidFill>
                  <a:srgbClr val="D12F1B"/>
                </a:solidFill>
                <a:latin typeface="Menlo"/>
                <a:ea typeface="Menlo"/>
                <a:cs typeface="Menlo"/>
                <a:sym typeface="Menlo"/>
              </a:rPr>
              <a:t>"TOFBox"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, dx,dy,dz);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</a:t>
            </a:r>
            <a:r>
              <a:rPr sz="2000">
                <a:solidFill>
                  <a:srgbClr val="008400"/>
                </a:solidFill>
                <a:latin typeface="Menlo"/>
                <a:ea typeface="Menlo"/>
                <a:cs typeface="Menlo"/>
                <a:sym typeface="Menlo"/>
              </a:rPr>
              <a:t>// Volume: TOFLog</a:t>
            </a:r>
            <a:endParaRPr sz="2000">
              <a:latin typeface="Menlo"/>
              <a:ea typeface="Menlo"/>
              <a:cs typeface="Menlo"/>
              <a:sym typeface="Menlo"/>
            </a:endParaRPr>
          </a:p>
          <a:p>
            <a:pPr lvl="0" marL="0" indent="0" defTabSz="457200">
              <a:spcBef>
                <a:spcPts val="0"/>
              </a:spcBef>
              <a:buSzTx/>
              <a:buNone/>
              <a:tabLst>
                <a:tab pos="330200" algn="l"/>
              </a:tabLst>
              <a:defRPr sz="1800"/>
            </a:pPr>
            <a:r>
              <a:rPr sz="2000">
                <a:latin typeface="Menlo"/>
                <a:ea typeface="Menlo"/>
                <a:cs typeface="Menlo"/>
                <a:sym typeface="Menlo"/>
              </a:rPr>
              <a:t>  TGeoVolume *pTOFLog = new TGeoVolume(</a:t>
            </a:r>
            <a:r>
              <a:rPr sz="2000">
                <a:solidFill>
                  <a:srgbClr val="D12F1B"/>
                </a:solidFill>
                <a:latin typeface="Menlo"/>
                <a:ea typeface="Menlo"/>
                <a:cs typeface="Menlo"/>
                <a:sym typeface="Menlo"/>
              </a:rPr>
              <a:t>"TOFLog"</a:t>
            </a:r>
            <a:r>
              <a:rPr sz="2000">
                <a:latin typeface="Menlo"/>
                <a:ea typeface="Menlo"/>
                <a:cs typeface="Menlo"/>
                <a:sym typeface="Menlo"/>
              </a:rPr>
              <a:t>,pTOFBox, pMed34);</a:t>
            </a:r>
          </a:p>
        </p:txBody>
      </p:sp>
      <p:sp>
        <p:nvSpPr>
          <p:cNvPr id="77" name="Shape 77"/>
          <p:cNvSpPr/>
          <p:nvPr>
            <p:ph type="sldNum" sz="quarter" idx="2"/>
          </p:nvPr>
        </p:nvSpPr>
        <p:spPr>
          <a:xfrm>
            <a:off x="12572949" y="92646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797979"/>
                </a:solidFill>
              </a:rPr>
            </a:fld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