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83" r:id="rId2"/>
    <p:sldId id="474" r:id="rId3"/>
    <p:sldId id="436" r:id="rId4"/>
    <p:sldId id="439" r:id="rId5"/>
    <p:sldId id="438" r:id="rId6"/>
    <p:sldId id="440" r:id="rId7"/>
    <p:sldId id="456" r:id="rId8"/>
    <p:sldId id="437" r:id="rId9"/>
    <p:sldId id="481" r:id="rId10"/>
    <p:sldId id="443" r:id="rId11"/>
    <p:sldId id="483" r:id="rId12"/>
    <p:sldId id="445" r:id="rId13"/>
    <p:sldId id="479" r:id="rId14"/>
    <p:sldId id="480" r:id="rId15"/>
    <p:sldId id="475" r:id="rId16"/>
    <p:sldId id="414" r:id="rId17"/>
    <p:sldId id="415" r:id="rId18"/>
    <p:sldId id="473" r:id="rId19"/>
    <p:sldId id="467" r:id="rId20"/>
    <p:sldId id="477" r:id="rId21"/>
    <p:sldId id="472" r:id="rId22"/>
    <p:sldId id="484" r:id="rId23"/>
    <p:sldId id="490" r:id="rId24"/>
    <p:sldId id="461" r:id="rId25"/>
    <p:sldId id="381" r:id="rId26"/>
    <p:sldId id="413" r:id="rId27"/>
    <p:sldId id="409" r:id="rId28"/>
    <p:sldId id="454" r:id="rId29"/>
    <p:sldId id="455" r:id="rId30"/>
    <p:sldId id="486" r:id="rId31"/>
    <p:sldId id="380" r:id="rId32"/>
    <p:sldId id="425" r:id="rId33"/>
    <p:sldId id="485" r:id="rId34"/>
    <p:sldId id="462" r:id="rId35"/>
    <p:sldId id="458" r:id="rId36"/>
    <p:sldId id="487" r:id="rId37"/>
    <p:sldId id="488" r:id="rId38"/>
    <p:sldId id="489" r:id="rId39"/>
  </p:sldIdLst>
  <p:sldSz cx="9144000" cy="6858000" type="screen4x3"/>
  <p:notesSz cx="7099300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CFF"/>
    <a:srgbClr val="FF7C80"/>
    <a:srgbClr val="FFFFFF"/>
    <a:srgbClr val="FF6600"/>
    <a:srgbClr val="CDFAFF"/>
    <a:srgbClr val="B5CEED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테마 스타일 1 - 강조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34" autoAdjust="0"/>
    <p:restoredTop sz="94660"/>
  </p:normalViewPr>
  <p:slideViewPr>
    <p:cSldViewPr>
      <p:cViewPr>
        <p:scale>
          <a:sx n="70" d="100"/>
          <a:sy n="70" d="100"/>
        </p:scale>
        <p:origin x="-34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6" Type="http://schemas.openxmlformats.org/officeDocument/2006/relationships/image" Target="../media/image79.wmf"/><Relationship Id="rId5" Type="http://schemas.openxmlformats.org/officeDocument/2006/relationships/image" Target="../media/image78.wmf"/><Relationship Id="rId4" Type="http://schemas.openxmlformats.org/officeDocument/2006/relationships/image" Target="../media/image7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5" Type="http://schemas.openxmlformats.org/officeDocument/2006/relationships/image" Target="../media/image85.wmf"/><Relationship Id="rId4" Type="http://schemas.openxmlformats.org/officeDocument/2006/relationships/image" Target="../media/image8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7.wmf"/><Relationship Id="rId1" Type="http://schemas.openxmlformats.org/officeDocument/2006/relationships/image" Target="../media/image8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98.wmf"/><Relationship Id="rId3" Type="http://schemas.openxmlformats.org/officeDocument/2006/relationships/image" Target="../media/image93.wmf"/><Relationship Id="rId7" Type="http://schemas.openxmlformats.org/officeDocument/2006/relationships/image" Target="../media/image97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Relationship Id="rId6" Type="http://schemas.openxmlformats.org/officeDocument/2006/relationships/image" Target="../media/image96.wmf"/><Relationship Id="rId11" Type="http://schemas.openxmlformats.org/officeDocument/2006/relationships/image" Target="../media/image101.wmf"/><Relationship Id="rId5" Type="http://schemas.openxmlformats.org/officeDocument/2006/relationships/image" Target="../media/image95.wmf"/><Relationship Id="rId10" Type="http://schemas.openxmlformats.org/officeDocument/2006/relationships/image" Target="../media/image100.wmf"/><Relationship Id="rId4" Type="http://schemas.openxmlformats.org/officeDocument/2006/relationships/image" Target="../media/image94.wmf"/><Relationship Id="rId9" Type="http://schemas.openxmlformats.org/officeDocument/2006/relationships/image" Target="../media/image9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7" Type="http://schemas.openxmlformats.org/officeDocument/2006/relationships/image" Target="../media/image107.wmf"/><Relationship Id="rId2" Type="http://schemas.openxmlformats.org/officeDocument/2006/relationships/image" Target="../media/image102.wmf"/><Relationship Id="rId1" Type="http://schemas.openxmlformats.org/officeDocument/2006/relationships/image" Target="../media/image39.png"/><Relationship Id="rId6" Type="http://schemas.openxmlformats.org/officeDocument/2006/relationships/image" Target="../media/image106.wmf"/><Relationship Id="rId5" Type="http://schemas.openxmlformats.org/officeDocument/2006/relationships/image" Target="../media/image105.wmf"/><Relationship Id="rId4" Type="http://schemas.openxmlformats.org/officeDocument/2006/relationships/image" Target="../media/image104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108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wmf"/><Relationship Id="rId2" Type="http://schemas.openxmlformats.org/officeDocument/2006/relationships/image" Target="../media/image116.wmf"/><Relationship Id="rId1" Type="http://schemas.openxmlformats.org/officeDocument/2006/relationships/image" Target="../media/image39.png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99.wmf"/><Relationship Id="rId1" Type="http://schemas.openxmlformats.org/officeDocument/2006/relationships/image" Target="../media/image131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5" Type="http://schemas.openxmlformats.org/officeDocument/2006/relationships/image" Target="../media/image136.wmf"/><Relationship Id="rId4" Type="http://schemas.openxmlformats.org/officeDocument/2006/relationships/image" Target="../media/image13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39.png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2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wmf"/><Relationship Id="rId1" Type="http://schemas.openxmlformats.org/officeDocument/2006/relationships/image" Target="../media/image145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10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image" Target="../media/image41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40.wmf"/><Relationship Id="rId1" Type="http://schemas.openxmlformats.org/officeDocument/2006/relationships/image" Target="../media/image39.png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42.wmf"/><Relationship Id="rId9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image" Target="../media/image40.wmf"/><Relationship Id="rId1" Type="http://schemas.openxmlformats.org/officeDocument/2006/relationships/image" Target="../media/image51.wmf"/><Relationship Id="rId6" Type="http://schemas.openxmlformats.org/officeDocument/2006/relationships/image" Target="../media/image55.wmf"/><Relationship Id="rId5" Type="http://schemas.openxmlformats.org/officeDocument/2006/relationships/image" Target="../media/image54.wmf"/><Relationship Id="rId4" Type="http://schemas.openxmlformats.org/officeDocument/2006/relationships/image" Target="../media/image53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image" Target="../media/image64.wmf"/><Relationship Id="rId3" Type="http://schemas.openxmlformats.org/officeDocument/2006/relationships/image" Target="../media/image48.wmf"/><Relationship Id="rId7" Type="http://schemas.openxmlformats.org/officeDocument/2006/relationships/image" Target="../media/image58.wmf"/><Relationship Id="rId12" Type="http://schemas.openxmlformats.org/officeDocument/2006/relationships/image" Target="../media/image63.wmf"/><Relationship Id="rId2" Type="http://schemas.openxmlformats.org/officeDocument/2006/relationships/image" Target="../media/image47.wmf"/><Relationship Id="rId1" Type="http://schemas.openxmlformats.org/officeDocument/2006/relationships/image" Target="../media/image56.wmf"/><Relationship Id="rId6" Type="http://schemas.openxmlformats.org/officeDocument/2006/relationships/image" Target="../media/image57.wmf"/><Relationship Id="rId11" Type="http://schemas.openxmlformats.org/officeDocument/2006/relationships/image" Target="../media/image62.wmf"/><Relationship Id="rId5" Type="http://schemas.openxmlformats.org/officeDocument/2006/relationships/image" Target="../media/image50.wmf"/><Relationship Id="rId10" Type="http://schemas.openxmlformats.org/officeDocument/2006/relationships/image" Target="../media/image61.wmf"/><Relationship Id="rId4" Type="http://schemas.openxmlformats.org/officeDocument/2006/relationships/image" Target="../media/image49.wmf"/><Relationship Id="rId9" Type="http://schemas.openxmlformats.org/officeDocument/2006/relationships/image" Target="../media/image60.wmf"/><Relationship Id="rId1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139AE88-6047-4512-B5CD-C15E45C41877}" type="datetimeFigureOut">
              <a:rPr lang="ko-KR" altLang="en-US" smtClean="0"/>
              <a:pPr/>
              <a:t>2015-07-21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6FCF354-AC2B-490C-8C73-420731BBDDE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CF354-AC2B-490C-8C73-420731BBDDE2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93E3C-3146-4674-8AAD-867E48845855}" type="datetime1">
              <a:rPr lang="ko-KR" altLang="en-US" smtClean="0"/>
              <a:pPr/>
              <a:t>2015-07-21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796118" y="6356350"/>
            <a:ext cx="2133600" cy="365125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B8203-58E7-41E8-8B0B-0A860B0DA16C}" type="datetime1">
              <a:rPr lang="ko-KR" altLang="en-US" smtClean="0"/>
              <a:pPr/>
              <a:t>2015-07-21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DD84E-25D4-4983-8AA1-2863C96F08D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7.bin"/><Relationship Id="rId12" Type="http://schemas.openxmlformats.org/officeDocument/2006/relationships/oleObject" Target="../embeddings/oleObject52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5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46.bin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5.bin"/><Relationship Id="rId15" Type="http://schemas.openxmlformats.org/officeDocument/2006/relationships/oleObject" Target="../embeddings/oleObject55.bin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9.bin"/><Relationship Id="rId14" Type="http://schemas.openxmlformats.org/officeDocument/2006/relationships/oleObject" Target="../embeddings/oleObject5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10" Type="http://schemas.openxmlformats.org/officeDocument/2006/relationships/oleObject" Target="../embeddings/oleObject70.bin"/><Relationship Id="rId4" Type="http://schemas.openxmlformats.org/officeDocument/2006/relationships/image" Target="../media/image5.gif"/><Relationship Id="rId9" Type="http://schemas.openxmlformats.org/officeDocument/2006/relationships/oleObject" Target="../embeddings/oleObject6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Relationship Id="rId9" Type="http://schemas.openxmlformats.org/officeDocument/2006/relationships/oleObject" Target="../embeddings/oleObject7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79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oleObject" Target="../embeddings/oleObject91.bin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5.bin"/><Relationship Id="rId12" Type="http://schemas.openxmlformats.org/officeDocument/2006/relationships/oleObject" Target="../embeddings/oleObject9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84.bin"/><Relationship Id="rId11" Type="http://schemas.openxmlformats.org/officeDocument/2006/relationships/oleObject" Target="../embeddings/oleObject89.bin"/><Relationship Id="rId5" Type="http://schemas.openxmlformats.org/officeDocument/2006/relationships/oleObject" Target="../embeddings/oleObject83.bin"/><Relationship Id="rId10" Type="http://schemas.openxmlformats.org/officeDocument/2006/relationships/oleObject" Target="../embeddings/oleObject88.bin"/><Relationship Id="rId4" Type="http://schemas.openxmlformats.org/officeDocument/2006/relationships/oleObject" Target="../embeddings/oleObject82.bin"/><Relationship Id="rId9" Type="http://schemas.openxmlformats.org/officeDocument/2006/relationships/oleObject" Target="../embeddings/oleObject87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7.bin"/><Relationship Id="rId3" Type="http://schemas.openxmlformats.org/officeDocument/2006/relationships/oleObject" Target="../embeddings/oleObject92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95.bin"/><Relationship Id="rId5" Type="http://schemas.openxmlformats.org/officeDocument/2006/relationships/oleObject" Target="../embeddings/oleObject94.bin"/><Relationship Id="rId4" Type="http://schemas.openxmlformats.org/officeDocument/2006/relationships/oleObject" Target="../embeddings/oleObject93.bin"/><Relationship Id="rId9" Type="http://schemas.openxmlformats.org/officeDocument/2006/relationships/oleObject" Target="../embeddings/oleObject98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0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15.wmf"/><Relationship Id="rId4" Type="http://schemas.openxmlformats.org/officeDocument/2006/relationships/image" Target="../media/image11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3" Type="http://schemas.openxmlformats.org/officeDocument/2006/relationships/oleObject" Target="../embeddings/oleObject106.bin"/><Relationship Id="rId7" Type="http://schemas.openxmlformats.org/officeDocument/2006/relationships/image" Target="../media/image12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20.png"/><Relationship Id="rId11" Type="http://schemas.openxmlformats.org/officeDocument/2006/relationships/image" Target="../media/image123.png"/><Relationship Id="rId5" Type="http://schemas.openxmlformats.org/officeDocument/2006/relationships/image" Target="../media/image119.png"/><Relationship Id="rId10" Type="http://schemas.openxmlformats.org/officeDocument/2006/relationships/oleObject" Target="../embeddings/oleObject108.bin"/><Relationship Id="rId4" Type="http://schemas.openxmlformats.org/officeDocument/2006/relationships/image" Target="../media/image118.png"/><Relationship Id="rId9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26.png"/><Relationship Id="rId4" Type="http://schemas.openxmlformats.org/officeDocument/2006/relationships/oleObject" Target="../embeddings/oleObject110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111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9.bin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7.bin"/><Relationship Id="rId5" Type="http://schemas.openxmlformats.org/officeDocument/2006/relationships/oleObject" Target="../embeddings/oleObject116.bin"/><Relationship Id="rId4" Type="http://schemas.openxmlformats.org/officeDocument/2006/relationships/image" Target="../media/image10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5.bin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23.bin"/><Relationship Id="rId5" Type="http://schemas.openxmlformats.org/officeDocument/2006/relationships/oleObject" Target="../embeddings/oleObject122.bin"/><Relationship Id="rId4" Type="http://schemas.openxmlformats.org/officeDocument/2006/relationships/oleObject" Target="../embeddings/oleObject12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126.bin"/><Relationship Id="rId4" Type="http://schemas.openxmlformats.org/officeDocument/2006/relationships/image" Target="../media/image1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7.bin"/><Relationship Id="rId5" Type="http://schemas.openxmlformats.org/officeDocument/2006/relationships/image" Target="../media/image149.wmf"/><Relationship Id="rId4" Type="http://schemas.openxmlformats.org/officeDocument/2006/relationships/image" Target="../media/image14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5" Type="http://schemas.openxmlformats.org/officeDocument/2006/relationships/oleObject" Target="../embeddings/oleObject130.bin"/><Relationship Id="rId4" Type="http://schemas.openxmlformats.org/officeDocument/2006/relationships/image" Target="../media/image10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gif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2.jpeg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gif"/><Relationship Id="rId5" Type="http://schemas.openxmlformats.org/officeDocument/2006/relationships/image" Target="../media/image19.png"/><Relationship Id="rId10" Type="http://schemas.openxmlformats.org/officeDocument/2006/relationships/oleObject" Target="../embeddings/oleObject6.bin"/><Relationship Id="rId4" Type="http://schemas.openxmlformats.org/officeDocument/2006/relationships/image" Target="../media/image18.png"/><Relationship Id="rId9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7.png"/><Relationship Id="rId5" Type="http://schemas.openxmlformats.org/officeDocument/2006/relationships/oleObject" Target="../embeddings/oleObject9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8.bin"/><Relationship Id="rId9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4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0.bin"/><Relationship Id="rId5" Type="http://schemas.openxmlformats.org/officeDocument/2006/relationships/oleObject" Target="../embeddings/oleObject39.bin"/><Relationship Id="rId4" Type="http://schemas.openxmlformats.org/officeDocument/2006/relationships/oleObject" Target="../embeddings/oleObject3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214414" y="2430578"/>
            <a:ext cx="6786610" cy="2870630"/>
          </a:xfrm>
          <a:prstGeom prst="rect">
            <a:avLst/>
          </a:prstGeom>
          <a:solidFill>
            <a:schemeClr val="tx2">
              <a:lumMod val="75000"/>
              <a:alpha val="65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</a:rPr>
              <a:t>Su </a:t>
            </a:r>
            <a:r>
              <a:rPr lang="en-US" altLang="ko-KR" sz="2000" b="1" dirty="0" err="1">
                <a:solidFill>
                  <a:schemeClr val="bg1"/>
                </a:solidFill>
                <a:latin typeface="Verdana" pitchFamily="34" charset="0"/>
              </a:rPr>
              <a:t>Houng</a:t>
            </a:r>
            <a:r>
              <a:rPr lang="en-US" altLang="ko-KR" sz="2000" b="1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ko-KR" sz="2000" b="1" dirty="0" smtClean="0">
                <a:solidFill>
                  <a:schemeClr val="bg1"/>
                </a:solidFill>
                <a:latin typeface="Verdana" pitchFamily="34" charset="0"/>
              </a:rPr>
              <a:t>Lee – (</a:t>
            </a:r>
            <a:r>
              <a:rPr lang="en-US" altLang="ko-KR" sz="2000" b="1" dirty="0" err="1" smtClean="0">
                <a:solidFill>
                  <a:schemeClr val="bg1"/>
                </a:solidFill>
                <a:latin typeface="Verdana" pitchFamily="34" charset="0"/>
              </a:rPr>
              <a:t>ExHIC</a:t>
            </a:r>
            <a:r>
              <a:rPr lang="en-US" altLang="ko-KR" sz="2000" b="1" dirty="0" smtClean="0">
                <a:solidFill>
                  <a:schemeClr val="bg1"/>
                </a:solidFill>
                <a:latin typeface="Verdana" pitchFamily="34" charset="0"/>
              </a:rPr>
              <a:t> coll.)</a:t>
            </a:r>
            <a:endParaRPr lang="en-US" altLang="ko-KR" sz="2000" b="1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>
                <a:solidFill>
                  <a:schemeClr val="bg1"/>
                </a:solidFill>
                <a:latin typeface="Verdana" pitchFamily="34" charset="0"/>
              </a:rPr>
              <a:t>           </a:t>
            </a:r>
            <a:endParaRPr lang="en-US" altLang="ko-KR" dirty="0" smtClean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Verdana" pitchFamily="34" charset="0"/>
              </a:rPr>
              <a:t>   </a:t>
            </a:r>
            <a:endParaRPr lang="en-US" altLang="ko-KR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1. Issues involved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2. Few words on “Multi-quark states”   </a:t>
            </a:r>
            <a:endParaRPr lang="en-US" altLang="ko-KR" sz="1600" dirty="0">
              <a:solidFill>
                <a:schemeClr val="bg1"/>
              </a:solidFill>
              <a:latin typeface="Verdana" pitchFamily="34" charset="0"/>
            </a:endParaRP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3. Few aspects of coalescence model for </a:t>
            </a:r>
            <a:r>
              <a:rPr lang="en-US" altLang="ko-KR" sz="1600" dirty="0" err="1" smtClean="0">
                <a:solidFill>
                  <a:schemeClr val="bg1"/>
                </a:solidFill>
                <a:latin typeface="Verdana" pitchFamily="34" charset="0"/>
              </a:rPr>
              <a:t>hadron</a:t>
            </a: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production </a:t>
            </a:r>
          </a:p>
          <a:p>
            <a:pPr>
              <a:lnSpc>
                <a:spcPct val="13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None/>
            </a:pPr>
            <a:r>
              <a:rPr lang="en-US" altLang="ko-KR" sz="1600" dirty="0" smtClean="0">
                <a:solidFill>
                  <a:schemeClr val="bg1"/>
                </a:solidFill>
                <a:latin typeface="Verdana" pitchFamily="34" charset="0"/>
              </a:rPr>
              <a:t>  4. Exotica production in HIC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84213" y="417502"/>
            <a:ext cx="7634287" cy="1511300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tIns="118800" bIns="118800" anchor="ctr" anchorCtr="1"/>
          <a:lstStyle/>
          <a:p>
            <a:pPr algn="ctr"/>
            <a:r>
              <a:rPr lang="en-US" altLang="ko-KR" sz="3200" b="1" dirty="0" smtClean="0">
                <a:solidFill>
                  <a:schemeClr val="bg1"/>
                </a:solidFill>
                <a:latin typeface="Californian FB" pitchFamily="18" charset="0"/>
                <a:ea typeface="MS Mincho" pitchFamily="49" charset="-128"/>
                <a:cs typeface="Microsoft Himalaya" pitchFamily="2" charset="0"/>
              </a:rPr>
              <a:t>Exotica production from </a:t>
            </a:r>
            <a:r>
              <a:rPr lang="en-US" altLang="ko-KR" sz="3200" b="1" dirty="0" err="1" smtClean="0">
                <a:solidFill>
                  <a:schemeClr val="bg1"/>
                </a:solidFill>
                <a:latin typeface="Californian FB" pitchFamily="18" charset="0"/>
                <a:ea typeface="MS Mincho" pitchFamily="49" charset="-128"/>
                <a:cs typeface="Microsoft Himalaya" pitchFamily="2" charset="0"/>
              </a:rPr>
              <a:t>ExHIC</a:t>
            </a:r>
            <a:endParaRPr lang="en-US" altLang="ko-KR" sz="3200" b="1" baseline="-25000" dirty="0">
              <a:solidFill>
                <a:schemeClr val="bg1"/>
              </a:solidFill>
              <a:latin typeface="Californian FB" pitchFamily="18" charset="0"/>
              <a:ea typeface="MS Mincho" pitchFamily="49" charset="-128"/>
              <a:cs typeface="Microsoft Himalaya" pitchFamily="2" charset="0"/>
            </a:endParaRPr>
          </a:p>
        </p:txBody>
      </p:sp>
      <p:pic>
        <p:nvPicPr>
          <p:cNvPr id="6" name="Picture 20" descr="영문_좌우_백색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3021583"/>
            <a:ext cx="1714512" cy="479425"/>
          </a:xfrm>
          <a:prstGeom prst="rect">
            <a:avLst/>
          </a:prstGeom>
          <a:noFill/>
        </p:spPr>
      </p:pic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pic>
        <p:nvPicPr>
          <p:cNvPr id="1740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3438" y="5757885"/>
            <a:ext cx="7477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6432" y="5505466"/>
            <a:ext cx="2609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5534041"/>
            <a:ext cx="16668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95736" y="251356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itchFamily="2" charset="2"/>
              </a:rPr>
              <a:t>(</a:t>
            </a:r>
            <a:r>
              <a:rPr lang="en-US" altLang="ko-KR" dirty="0" err="1" smtClean="0"/>
              <a:t>Woosung</a:t>
            </a:r>
            <a:r>
              <a:rPr lang="en-US" altLang="ko-KR" dirty="0" smtClean="0"/>
              <a:t> Park, SHL 14)  </a:t>
            </a:r>
            <a:endParaRPr lang="ko-KR" altLang="en-US" dirty="0"/>
          </a:p>
        </p:txBody>
      </p:sp>
      <p:graphicFrame>
        <p:nvGraphicFramePr>
          <p:cNvPr id="167949" name="Object 13"/>
          <p:cNvGraphicFramePr>
            <a:graphicFrameLocks noChangeAspect="1"/>
          </p:cNvGraphicFramePr>
          <p:nvPr/>
        </p:nvGraphicFramePr>
        <p:xfrm>
          <a:off x="4572000" y="3333158"/>
          <a:ext cx="952500" cy="444500"/>
        </p:xfrm>
        <a:graphic>
          <a:graphicData uri="http://schemas.openxmlformats.org/presentationml/2006/ole">
            <p:oleObj spid="_x0000_s185352" name="Equation" r:id="rId3" imgW="545760" imgH="2538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28596" y="5319294"/>
            <a:ext cx="77438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itchFamily="2" charset="2"/>
              </a:rPr>
              <a:t>             Or                              is  molecular states</a:t>
            </a:r>
            <a:endParaRPr lang="ko-KR" altLang="en-US" dirty="0"/>
          </a:p>
        </p:txBody>
      </p:sp>
      <p:graphicFrame>
        <p:nvGraphicFramePr>
          <p:cNvPr id="185353" name="Object 9"/>
          <p:cNvGraphicFramePr>
            <a:graphicFrameLocks noChangeAspect="1"/>
          </p:cNvGraphicFramePr>
          <p:nvPr/>
        </p:nvGraphicFramePr>
        <p:xfrm>
          <a:off x="2285984" y="3310920"/>
          <a:ext cx="1574800" cy="488950"/>
        </p:xfrm>
        <a:graphic>
          <a:graphicData uri="http://schemas.openxmlformats.org/presentationml/2006/ole">
            <p:oleObj spid="_x0000_s185353" name="Equation" r:id="rId4" imgW="901440" imgH="279360" progId="Equation.3">
              <p:embed/>
            </p:oleObj>
          </a:graphicData>
        </a:graphic>
      </p:graphicFrame>
      <p:graphicFrame>
        <p:nvGraphicFramePr>
          <p:cNvPr id="185354" name="Object 10"/>
          <p:cNvGraphicFramePr>
            <a:graphicFrameLocks noChangeAspect="1"/>
          </p:cNvGraphicFramePr>
          <p:nvPr/>
        </p:nvGraphicFramePr>
        <p:xfrm>
          <a:off x="2285984" y="4668242"/>
          <a:ext cx="1641475" cy="488950"/>
        </p:xfrm>
        <a:graphic>
          <a:graphicData uri="http://schemas.openxmlformats.org/presentationml/2006/ole">
            <p:oleObj spid="_x0000_s185354" name="Equation" r:id="rId5" imgW="939600" imgH="279360" progId="Equation.3">
              <p:embed/>
            </p:oleObj>
          </a:graphicData>
        </a:graphic>
      </p:graphicFrame>
      <p:graphicFrame>
        <p:nvGraphicFramePr>
          <p:cNvPr id="185355" name="Object 11"/>
          <p:cNvGraphicFramePr>
            <a:graphicFrameLocks noChangeAspect="1"/>
          </p:cNvGraphicFramePr>
          <p:nvPr/>
        </p:nvGraphicFramePr>
        <p:xfrm>
          <a:off x="2285984" y="2596540"/>
          <a:ext cx="1574800" cy="488950"/>
        </p:xfrm>
        <a:graphic>
          <a:graphicData uri="http://schemas.openxmlformats.org/presentationml/2006/ole">
            <p:oleObj spid="_x0000_s185355" name="Equation" r:id="rId6" imgW="901440" imgH="279360" progId="Equation.3">
              <p:embed/>
            </p:oleObj>
          </a:graphicData>
        </a:graphic>
      </p:graphicFrame>
      <p:graphicFrame>
        <p:nvGraphicFramePr>
          <p:cNvPr id="185356" name="Object 12"/>
          <p:cNvGraphicFramePr>
            <a:graphicFrameLocks noChangeAspect="1"/>
          </p:cNvGraphicFramePr>
          <p:nvPr/>
        </p:nvGraphicFramePr>
        <p:xfrm>
          <a:off x="2285984" y="3953862"/>
          <a:ext cx="1641475" cy="488950"/>
        </p:xfrm>
        <a:graphic>
          <a:graphicData uri="http://schemas.openxmlformats.org/presentationml/2006/ole">
            <p:oleObj spid="_x0000_s185356" name="Equation" r:id="rId7" imgW="939600" imgH="279360" progId="Equation.3">
              <p:embed/>
            </p:oleObj>
          </a:graphicData>
        </a:graphic>
      </p:graphicFrame>
      <p:graphicFrame>
        <p:nvGraphicFramePr>
          <p:cNvPr id="185357" name="Object 13"/>
          <p:cNvGraphicFramePr>
            <a:graphicFrameLocks noChangeAspect="1"/>
          </p:cNvGraphicFramePr>
          <p:nvPr/>
        </p:nvGraphicFramePr>
        <p:xfrm>
          <a:off x="4597407" y="4746033"/>
          <a:ext cx="974725" cy="355600"/>
        </p:xfrm>
        <a:graphic>
          <a:graphicData uri="http://schemas.openxmlformats.org/presentationml/2006/ole">
            <p:oleObj spid="_x0000_s185357" name="Equation" r:id="rId8" imgW="558720" imgH="203040" progId="Equation.3">
              <p:embed/>
            </p:oleObj>
          </a:graphicData>
        </a:graphic>
      </p:graphicFrame>
      <p:graphicFrame>
        <p:nvGraphicFramePr>
          <p:cNvPr id="185358" name="Object 14"/>
          <p:cNvGraphicFramePr>
            <a:graphicFrameLocks noChangeAspect="1"/>
          </p:cNvGraphicFramePr>
          <p:nvPr/>
        </p:nvGraphicFramePr>
        <p:xfrm>
          <a:off x="4500562" y="2618783"/>
          <a:ext cx="1085850" cy="444500"/>
        </p:xfrm>
        <a:graphic>
          <a:graphicData uri="http://schemas.openxmlformats.org/presentationml/2006/ole">
            <p:oleObj spid="_x0000_s185358" name="Equation" r:id="rId9" imgW="622080" imgH="253800" progId="Equation.3">
              <p:embed/>
            </p:oleObj>
          </a:graphicData>
        </a:graphic>
      </p:graphicFrame>
      <p:graphicFrame>
        <p:nvGraphicFramePr>
          <p:cNvPr id="185359" name="Object 15"/>
          <p:cNvGraphicFramePr>
            <a:graphicFrameLocks noChangeAspect="1"/>
          </p:cNvGraphicFramePr>
          <p:nvPr/>
        </p:nvGraphicFramePr>
        <p:xfrm>
          <a:off x="2051720" y="5323854"/>
          <a:ext cx="1839913" cy="400050"/>
        </p:xfrm>
        <a:graphic>
          <a:graphicData uri="http://schemas.openxmlformats.org/presentationml/2006/ole">
            <p:oleObj spid="_x0000_s185359" name="Equation" r:id="rId10" imgW="1054080" imgH="228600" progId="Equation.3">
              <p:embed/>
            </p:oleObj>
          </a:graphicData>
        </a:graphic>
      </p:graphicFrame>
      <p:graphicFrame>
        <p:nvGraphicFramePr>
          <p:cNvPr id="185361" name="Object 17"/>
          <p:cNvGraphicFramePr>
            <a:graphicFrameLocks noChangeAspect="1"/>
          </p:cNvGraphicFramePr>
          <p:nvPr/>
        </p:nvGraphicFramePr>
        <p:xfrm>
          <a:off x="4282678" y="4016375"/>
          <a:ext cx="1441450" cy="355600"/>
        </p:xfrm>
        <a:graphic>
          <a:graphicData uri="http://schemas.openxmlformats.org/presentationml/2006/ole">
            <p:oleObj spid="_x0000_s185361" name="Equation" r:id="rId11" imgW="825480" imgH="2030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0248" y="5999364"/>
            <a:ext cx="8308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itchFamily="2" charset="2"/>
              </a:rPr>
              <a:t>    Or               is 2s of                in </a:t>
            </a:r>
            <a:r>
              <a:rPr lang="en-US" altLang="ko-KR" dirty="0" err="1" smtClean="0">
                <a:sym typeface="Wingdings" pitchFamily="2" charset="2"/>
              </a:rPr>
              <a:t>diquark</a:t>
            </a:r>
            <a:r>
              <a:rPr lang="en-US" altLang="ko-KR" dirty="0" smtClean="0">
                <a:sym typeface="Wingdings" pitchFamily="2" charset="2"/>
              </a:rPr>
              <a:t> picture (</a:t>
            </a:r>
            <a:r>
              <a:rPr lang="en-US" altLang="ko-KR" dirty="0" err="1" smtClean="0">
                <a:sym typeface="Wingdings" pitchFamily="2" charset="2"/>
              </a:rPr>
              <a:t>Maiani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en-US" altLang="ko-KR" dirty="0" err="1" smtClean="0">
                <a:sym typeface="Wingdings" pitchFamily="2" charset="2"/>
              </a:rPr>
              <a:t>Polosa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en-US" altLang="ko-KR" dirty="0" err="1" smtClean="0">
                <a:sym typeface="Wingdings" pitchFamily="2" charset="2"/>
              </a:rPr>
              <a:t>Riquer</a:t>
            </a:r>
            <a:r>
              <a:rPr lang="en-US" altLang="ko-KR" dirty="0" smtClean="0">
                <a:sym typeface="Wingdings" pitchFamily="2" charset="2"/>
              </a:rPr>
              <a:t>)</a:t>
            </a:r>
            <a:endParaRPr lang="ko-KR" altLang="en-US" dirty="0"/>
          </a:p>
        </p:txBody>
      </p:sp>
      <p:graphicFrame>
        <p:nvGraphicFramePr>
          <p:cNvPr id="18" name="Object 15"/>
          <p:cNvGraphicFramePr>
            <a:graphicFrameLocks noChangeAspect="1"/>
          </p:cNvGraphicFramePr>
          <p:nvPr/>
        </p:nvGraphicFramePr>
        <p:xfrm>
          <a:off x="3203848" y="6025728"/>
          <a:ext cx="1019175" cy="355600"/>
        </p:xfrm>
        <a:graphic>
          <a:graphicData uri="http://schemas.openxmlformats.org/presentationml/2006/ole">
            <p:oleObj spid="_x0000_s185362" name="Equation" r:id="rId12" imgW="583920" imgH="203040" progId="Equation.3">
              <p:embed/>
            </p:oleObj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/>
        </p:nvGraphicFramePr>
        <p:xfrm>
          <a:off x="1221011" y="6025728"/>
          <a:ext cx="974725" cy="355600"/>
        </p:xfrm>
        <a:graphic>
          <a:graphicData uri="http://schemas.openxmlformats.org/presentationml/2006/ole">
            <p:oleObj spid="_x0000_s185363" name="Equation" r:id="rId13" imgW="558720" imgH="203040" progId="Equation.3">
              <p:embed/>
            </p:oleObj>
          </a:graphicData>
        </a:graphic>
      </p:graphicFrame>
      <p:graphicFrame>
        <p:nvGraphicFramePr>
          <p:cNvPr id="22" name="Object 12"/>
          <p:cNvGraphicFramePr>
            <a:graphicFrameLocks noChangeAspect="1"/>
          </p:cNvGraphicFramePr>
          <p:nvPr/>
        </p:nvGraphicFramePr>
        <p:xfrm>
          <a:off x="2216620" y="779810"/>
          <a:ext cx="2838450" cy="488950"/>
        </p:xfrm>
        <a:graphic>
          <a:graphicData uri="http://schemas.openxmlformats.org/presentationml/2006/ole">
            <p:oleObj spid="_x0000_s185365" name="Equation" r:id="rId14" imgW="1625400" imgH="279360" progId="Equation.3">
              <p:embed/>
            </p:oleObj>
          </a:graphicData>
        </a:graphic>
      </p:graphicFrame>
      <p:graphicFrame>
        <p:nvGraphicFramePr>
          <p:cNvPr id="23" name="Object 13"/>
          <p:cNvGraphicFramePr>
            <a:graphicFrameLocks noChangeAspect="1"/>
          </p:cNvGraphicFramePr>
          <p:nvPr/>
        </p:nvGraphicFramePr>
        <p:xfrm>
          <a:off x="2008970" y="1876822"/>
          <a:ext cx="4787900" cy="400050"/>
        </p:xfrm>
        <a:graphic>
          <a:graphicData uri="http://schemas.openxmlformats.org/presentationml/2006/ole">
            <p:oleObj spid="_x0000_s185366" name="Equation" r:id="rId15" imgW="2743200" imgH="2286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475656" y="1894542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itchFamily="2" charset="2"/>
              </a:rPr>
              <a:t>Or                                                               (</a:t>
            </a:r>
            <a:r>
              <a:rPr lang="en-US" altLang="ko-KR" dirty="0" err="1" smtClean="0">
                <a:sym typeface="Wingdings" pitchFamily="2" charset="2"/>
              </a:rPr>
              <a:t>Tornqvist</a:t>
            </a:r>
            <a:r>
              <a:rPr lang="en-US" altLang="ko-KR" dirty="0" smtClean="0">
                <a:sym typeface="Wingdings" pitchFamily="2" charset="2"/>
              </a:rPr>
              <a:t> 94)</a:t>
            </a:r>
            <a:endParaRPr lang="ko-KR" altLang="en-US" dirty="0"/>
          </a:p>
        </p:txBody>
      </p:sp>
      <p:graphicFrame>
        <p:nvGraphicFramePr>
          <p:cNvPr id="25" name="Object 15"/>
          <p:cNvGraphicFramePr>
            <a:graphicFrameLocks noChangeAspect="1"/>
          </p:cNvGraphicFramePr>
          <p:nvPr/>
        </p:nvGraphicFramePr>
        <p:xfrm>
          <a:off x="2128838" y="1327150"/>
          <a:ext cx="3325812" cy="488950"/>
        </p:xfrm>
        <a:graphic>
          <a:graphicData uri="http://schemas.openxmlformats.org/presentationml/2006/ole">
            <p:oleObj spid="_x0000_s185367" name="Equation" r:id="rId16" imgW="1904760" imgH="279360" progId="Equation.3">
              <p:embed/>
            </p:oleObj>
          </a:graphicData>
        </a:graphic>
      </p:graphicFrame>
      <p:sp>
        <p:nvSpPr>
          <p:cNvPr id="26" name="직사각형 25"/>
          <p:cNvSpPr/>
          <p:nvPr/>
        </p:nvSpPr>
        <p:spPr>
          <a:xfrm>
            <a:off x="179512" y="260648"/>
            <a:ext cx="1846980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C=+ state</a:t>
            </a:r>
            <a:endParaRPr kumimoji="1"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79512" y="2683020"/>
            <a:ext cx="1762021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C=- state</a:t>
            </a:r>
            <a:endParaRPr kumimoji="1"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85720" y="214290"/>
            <a:ext cx="4357718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Real compact </a:t>
            </a:r>
            <a:r>
              <a:rPr kumimoji="1" lang="en-US" altLang="ko-KR" sz="2000" dirty="0" err="1" smtClean="0">
                <a:latin typeface="Comic Sans MS" pitchFamily="66" charset="0"/>
              </a:rPr>
              <a:t>multiquark</a:t>
            </a:r>
            <a:r>
              <a:rPr kumimoji="1" lang="en-US" altLang="ko-KR" sz="2000" dirty="0" smtClean="0">
                <a:latin typeface="Comic Sans MS" pitchFamily="66" charset="0"/>
              </a:rPr>
              <a:t> states 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graphicFrame>
        <p:nvGraphicFramePr>
          <p:cNvPr id="282633" name="Object 9"/>
          <p:cNvGraphicFramePr>
            <a:graphicFrameLocks noChangeAspect="1"/>
          </p:cNvGraphicFramePr>
          <p:nvPr/>
        </p:nvGraphicFramePr>
        <p:xfrm>
          <a:off x="5364088" y="1124744"/>
          <a:ext cx="976313" cy="400050"/>
        </p:xfrm>
        <a:graphic>
          <a:graphicData uri="http://schemas.openxmlformats.org/presentationml/2006/ole">
            <p:oleObj spid="_x0000_s284678" name="Equation" r:id="rId3" imgW="558720" imgH="228600" progId="Equation.3">
              <p:embed/>
            </p:oleObj>
          </a:graphicData>
        </a:graphic>
      </p:graphicFrame>
      <p:grpSp>
        <p:nvGrpSpPr>
          <p:cNvPr id="19" name="그룹 18"/>
          <p:cNvGrpSpPr/>
          <p:nvPr/>
        </p:nvGrpSpPr>
        <p:grpSpPr>
          <a:xfrm>
            <a:off x="323528" y="4232275"/>
            <a:ext cx="8376394" cy="1848593"/>
            <a:chOff x="323528" y="890737"/>
            <a:chExt cx="8376394" cy="1848593"/>
          </a:xfrm>
        </p:grpSpPr>
        <p:sp>
          <p:nvSpPr>
            <p:cNvPr id="25" name="타원 24"/>
            <p:cNvSpPr>
              <a:spLocks noChangeAspect="1"/>
            </p:cNvSpPr>
            <p:nvPr/>
          </p:nvSpPr>
          <p:spPr>
            <a:xfrm>
              <a:off x="3846717" y="1775250"/>
              <a:ext cx="232174" cy="2321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1</a:t>
              </a:r>
              <a:endParaRPr lang="ko-KR" altLang="en-US" b="1" dirty="0"/>
            </a:p>
          </p:txBody>
        </p:sp>
        <p:sp>
          <p:nvSpPr>
            <p:cNvPr id="26" name="타원 25"/>
            <p:cNvSpPr>
              <a:spLocks noChangeAspect="1"/>
            </p:cNvSpPr>
            <p:nvPr/>
          </p:nvSpPr>
          <p:spPr>
            <a:xfrm>
              <a:off x="3846717" y="2327442"/>
              <a:ext cx="232174" cy="2321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3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타원 26"/>
            <p:cNvSpPr>
              <a:spLocks noChangeAspect="1"/>
            </p:cNvSpPr>
            <p:nvPr/>
          </p:nvSpPr>
          <p:spPr>
            <a:xfrm>
              <a:off x="5275477" y="1775250"/>
              <a:ext cx="232174" cy="2321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2</a:t>
              </a:r>
              <a:endParaRPr lang="ko-KR" altLang="en-US" b="1" dirty="0"/>
            </a:p>
          </p:txBody>
        </p:sp>
        <p:sp>
          <p:nvSpPr>
            <p:cNvPr id="28" name="타원 27"/>
            <p:cNvSpPr>
              <a:spLocks noChangeAspect="1"/>
            </p:cNvSpPr>
            <p:nvPr/>
          </p:nvSpPr>
          <p:spPr>
            <a:xfrm>
              <a:off x="5275477" y="2341956"/>
              <a:ext cx="232174" cy="2321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4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타원 28"/>
            <p:cNvSpPr>
              <a:spLocks noChangeAspect="1"/>
            </p:cNvSpPr>
            <p:nvPr/>
          </p:nvSpPr>
          <p:spPr>
            <a:xfrm>
              <a:off x="3707904" y="1638680"/>
              <a:ext cx="514354" cy="1100650"/>
            </a:xfrm>
            <a:prstGeom prst="ellipse">
              <a:avLst/>
            </a:prstGeom>
            <a:noFill/>
            <a:ln>
              <a:solidFill>
                <a:srgbClr val="FF000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타원 29"/>
            <p:cNvSpPr>
              <a:spLocks noChangeAspect="1"/>
            </p:cNvSpPr>
            <p:nvPr/>
          </p:nvSpPr>
          <p:spPr>
            <a:xfrm>
              <a:off x="5122523" y="1625032"/>
              <a:ext cx="514354" cy="1100650"/>
            </a:xfrm>
            <a:prstGeom prst="ellipse">
              <a:avLst/>
            </a:prstGeom>
            <a:noFill/>
            <a:ln>
              <a:solidFill>
                <a:srgbClr val="FF000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aphicFrame>
          <p:nvGraphicFramePr>
            <p:cNvPr id="21" name="Object 28"/>
            <p:cNvGraphicFramePr>
              <a:graphicFrameLocks noChangeAspect="1"/>
            </p:cNvGraphicFramePr>
            <p:nvPr/>
          </p:nvGraphicFramePr>
          <p:xfrm>
            <a:off x="3594100" y="890737"/>
            <a:ext cx="1920875" cy="742950"/>
          </p:xfrm>
          <a:graphic>
            <a:graphicData uri="http://schemas.openxmlformats.org/presentationml/2006/ole">
              <p:oleObj spid="_x0000_s284679" name="Equation" r:id="rId4" imgW="1117440" imgH="431640" progId="Equation.3">
                <p:embed/>
              </p:oleObj>
            </a:graphicData>
          </a:graphic>
        </p:graphicFrame>
        <p:sp>
          <p:nvSpPr>
            <p:cNvPr id="22" name="AutoShape 36"/>
            <p:cNvSpPr>
              <a:spLocks noChangeArrowheads="1"/>
            </p:cNvSpPr>
            <p:nvPr/>
          </p:nvSpPr>
          <p:spPr bwMode="auto">
            <a:xfrm>
              <a:off x="3914544" y="2031012"/>
              <a:ext cx="71437" cy="215900"/>
            </a:xfrm>
            <a:prstGeom prst="upDownArrow">
              <a:avLst>
                <a:gd name="adj1" fmla="val 50000"/>
                <a:gd name="adj2" fmla="val 60445"/>
              </a:avLst>
            </a:prstGeom>
            <a:solidFill>
              <a:srgbClr val="FF0000"/>
            </a:solidFill>
            <a:ln w="9525">
              <a:solidFill>
                <a:schemeClr val="tx2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ko-KR" altLang="en-US"/>
            </a:p>
          </p:txBody>
        </p:sp>
        <p:sp>
          <p:nvSpPr>
            <p:cNvPr id="24" name="Line 40"/>
            <p:cNvSpPr>
              <a:spLocks noChangeShapeType="1"/>
            </p:cNvSpPr>
            <p:nvPr/>
          </p:nvSpPr>
          <p:spPr bwMode="auto">
            <a:xfrm>
              <a:off x="4283968" y="1821278"/>
              <a:ext cx="719138" cy="0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ko-KR" altLang="en-US"/>
            </a:p>
          </p:txBody>
        </p:sp>
        <p:graphicFrame>
          <p:nvGraphicFramePr>
            <p:cNvPr id="36" name="Object 27"/>
            <p:cNvGraphicFramePr>
              <a:graphicFrameLocks noChangeAspect="1"/>
            </p:cNvGraphicFramePr>
            <p:nvPr/>
          </p:nvGraphicFramePr>
          <p:xfrm>
            <a:off x="1603375" y="1679725"/>
            <a:ext cx="1901825" cy="742950"/>
          </p:xfrm>
          <a:graphic>
            <a:graphicData uri="http://schemas.openxmlformats.org/presentationml/2006/ole">
              <p:oleObj spid="_x0000_s284680" name="Equation" r:id="rId5" imgW="1104840" imgH="431640" progId="Equation.3">
                <p:embed/>
              </p:oleObj>
            </a:graphicData>
          </a:graphic>
        </p:graphicFrame>
        <p:graphicFrame>
          <p:nvGraphicFramePr>
            <p:cNvPr id="37" name="Object 6"/>
            <p:cNvGraphicFramePr>
              <a:graphicFrameLocks noChangeAspect="1"/>
            </p:cNvGraphicFramePr>
            <p:nvPr/>
          </p:nvGraphicFramePr>
          <p:xfrm>
            <a:off x="6228184" y="2125812"/>
            <a:ext cx="2471738" cy="393700"/>
          </p:xfrm>
          <a:graphic>
            <a:graphicData uri="http://schemas.openxmlformats.org/presentationml/2006/ole">
              <p:oleObj spid="_x0000_s284681" name="Equation" r:id="rId6" imgW="1434960" imgH="228600" progId="Equation.3">
                <p:embed/>
              </p:oleObj>
            </a:graphicData>
          </a:graphic>
        </p:graphicFrame>
        <p:sp>
          <p:nvSpPr>
            <p:cNvPr id="38" name="직사각형 37"/>
            <p:cNvSpPr/>
            <p:nvPr/>
          </p:nvSpPr>
          <p:spPr>
            <a:xfrm>
              <a:off x="323528" y="980728"/>
              <a:ext cx="2501006" cy="3139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>
                <a:lnSpc>
                  <a:spcPct val="80000"/>
                </a:lnSpc>
                <a:spcBef>
                  <a:spcPct val="50000"/>
                </a:spcBef>
                <a:buFont typeface="Wingdings" pitchFamily="2" charset="2"/>
                <a:buChar char="Ø"/>
              </a:pPr>
              <a:r>
                <a:rPr kumimoji="1" lang="en-US" altLang="ko-KR" dirty="0" smtClean="0">
                  <a:latin typeface="Verdana" pitchFamily="34" charset="0"/>
                </a:rPr>
                <a:t>Color Spin force</a:t>
              </a:r>
              <a:endParaRPr kumimoji="1" lang="en-US" altLang="ko-KR" dirty="0">
                <a:solidFill>
                  <a:srgbClr val="FF0000"/>
                </a:solidFill>
                <a:latin typeface="Verdana" pitchFamily="34" charset="0"/>
              </a:endParaRPr>
            </a:p>
          </p:txBody>
        </p:sp>
      </p:grpSp>
      <p:sp>
        <p:nvSpPr>
          <p:cNvPr id="39" name="직사각형 38"/>
          <p:cNvSpPr/>
          <p:nvPr/>
        </p:nvSpPr>
        <p:spPr>
          <a:xfrm>
            <a:off x="323528" y="1170852"/>
            <a:ext cx="684076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A 3-body or 4 body force could favor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dirty="0" smtClean="0">
                <a:latin typeface="Verdana" pitchFamily="34" charset="0"/>
              </a:rPr>
              <a:t>      and lead to compact 4 quark state    </a:t>
            </a:r>
          </a:p>
          <a:p>
            <a:pPr marL="457200" indent="-457200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dirty="0">
                <a:solidFill>
                  <a:srgbClr val="FF0000"/>
                </a:solidFill>
                <a:latin typeface="Verdana" pitchFamily="34" charset="0"/>
              </a:rPr>
              <a:t> </a:t>
            </a:r>
            <a:r>
              <a:rPr kumimoji="1" lang="en-US" altLang="ko-KR" dirty="0" smtClean="0">
                <a:solidFill>
                  <a:srgbClr val="FF0000"/>
                </a:solidFill>
                <a:latin typeface="Verdana" pitchFamily="34" charset="0"/>
              </a:rPr>
              <a:t>     </a:t>
            </a:r>
            <a:r>
              <a:rPr kumimoji="1" lang="en-US" altLang="ko-KR" dirty="0" smtClean="0">
                <a:solidFill>
                  <a:schemeClr val="tx2"/>
                </a:solidFill>
                <a:latin typeface="Verdana" pitchFamily="34" charset="0"/>
              </a:rPr>
              <a:t>or artificially increase </a:t>
            </a:r>
            <a:r>
              <a:rPr kumimoji="1" lang="en-US" altLang="ko-KR" dirty="0" err="1" smtClean="0">
                <a:solidFill>
                  <a:schemeClr val="tx2"/>
                </a:solidFill>
                <a:latin typeface="Verdana" pitchFamily="34" charset="0"/>
              </a:rPr>
              <a:t>diquark</a:t>
            </a:r>
            <a:r>
              <a:rPr kumimoji="1" lang="en-US" altLang="ko-KR" dirty="0" smtClean="0">
                <a:solidFill>
                  <a:schemeClr val="tx2"/>
                </a:solidFill>
                <a:latin typeface="Verdana" pitchFamily="34" charset="0"/>
              </a:rPr>
              <a:t> correlation</a:t>
            </a:r>
          </a:p>
        </p:txBody>
      </p:sp>
      <p:grpSp>
        <p:nvGrpSpPr>
          <p:cNvPr id="43" name="그룹 42"/>
          <p:cNvGrpSpPr/>
          <p:nvPr/>
        </p:nvGrpSpPr>
        <p:grpSpPr>
          <a:xfrm>
            <a:off x="3435115" y="2530726"/>
            <a:ext cx="1928973" cy="1114298"/>
            <a:chOff x="3579131" y="2420888"/>
            <a:chExt cx="1928973" cy="1114298"/>
          </a:xfrm>
        </p:grpSpPr>
        <p:sp>
          <p:nvSpPr>
            <p:cNvPr id="20" name="타원 19"/>
            <p:cNvSpPr>
              <a:spLocks noChangeAspect="1"/>
            </p:cNvSpPr>
            <p:nvPr/>
          </p:nvSpPr>
          <p:spPr>
            <a:xfrm>
              <a:off x="3717944" y="2571106"/>
              <a:ext cx="232174" cy="2321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1</a:t>
              </a:r>
              <a:endParaRPr lang="ko-KR" altLang="en-US" b="1" dirty="0"/>
            </a:p>
          </p:txBody>
        </p:sp>
        <p:sp>
          <p:nvSpPr>
            <p:cNvPr id="31" name="타원 30"/>
            <p:cNvSpPr>
              <a:spLocks noChangeAspect="1"/>
            </p:cNvSpPr>
            <p:nvPr/>
          </p:nvSpPr>
          <p:spPr>
            <a:xfrm>
              <a:off x="3717944" y="3123298"/>
              <a:ext cx="232174" cy="2321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3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2" name="타원 31"/>
            <p:cNvSpPr>
              <a:spLocks noChangeAspect="1"/>
            </p:cNvSpPr>
            <p:nvPr/>
          </p:nvSpPr>
          <p:spPr>
            <a:xfrm>
              <a:off x="5146704" y="2571106"/>
              <a:ext cx="232174" cy="232174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/>
                <a:t>2</a:t>
              </a:r>
              <a:endParaRPr lang="ko-KR" altLang="en-US" b="1" dirty="0"/>
            </a:p>
          </p:txBody>
        </p:sp>
        <p:sp>
          <p:nvSpPr>
            <p:cNvPr id="33" name="타원 32"/>
            <p:cNvSpPr>
              <a:spLocks noChangeAspect="1"/>
            </p:cNvSpPr>
            <p:nvPr/>
          </p:nvSpPr>
          <p:spPr>
            <a:xfrm>
              <a:off x="5146704" y="3137812"/>
              <a:ext cx="232174" cy="23217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b="1" dirty="0" smtClean="0">
                  <a:solidFill>
                    <a:schemeClr val="tx1"/>
                  </a:solidFill>
                </a:rPr>
                <a:t>4</a:t>
              </a:r>
              <a:endParaRPr lang="ko-KR" alt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타원 33"/>
            <p:cNvSpPr>
              <a:spLocks noChangeAspect="1"/>
            </p:cNvSpPr>
            <p:nvPr/>
          </p:nvSpPr>
          <p:spPr>
            <a:xfrm>
              <a:off x="3579131" y="2434536"/>
              <a:ext cx="514354" cy="1100650"/>
            </a:xfrm>
            <a:prstGeom prst="ellipse">
              <a:avLst/>
            </a:prstGeom>
            <a:noFill/>
            <a:ln>
              <a:solidFill>
                <a:srgbClr val="FF000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5" name="타원 34"/>
            <p:cNvSpPr>
              <a:spLocks noChangeAspect="1"/>
            </p:cNvSpPr>
            <p:nvPr/>
          </p:nvSpPr>
          <p:spPr>
            <a:xfrm>
              <a:off x="4993750" y="2420888"/>
              <a:ext cx="514354" cy="1100650"/>
            </a:xfrm>
            <a:prstGeom prst="ellipse">
              <a:avLst/>
            </a:prstGeom>
            <a:noFill/>
            <a:ln>
              <a:solidFill>
                <a:srgbClr val="FF0000">
                  <a:alpha val="98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3995936" y="2743098"/>
              <a:ext cx="1080120" cy="432048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연결선 40"/>
            <p:cNvCxnSpPr/>
            <p:nvPr/>
          </p:nvCxnSpPr>
          <p:spPr>
            <a:xfrm flipV="1">
              <a:off x="3995936" y="2743098"/>
              <a:ext cx="1080120" cy="504056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타원 41"/>
            <p:cNvSpPr/>
            <p:nvPr/>
          </p:nvSpPr>
          <p:spPr>
            <a:xfrm>
              <a:off x="4486344" y="2914410"/>
              <a:ext cx="144016" cy="1440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cxnSp>
        <p:nvCxnSpPr>
          <p:cNvPr id="47" name="직선 연결선 46"/>
          <p:cNvCxnSpPr/>
          <p:nvPr/>
        </p:nvCxnSpPr>
        <p:spPr>
          <a:xfrm>
            <a:off x="3896632" y="2763512"/>
            <a:ext cx="10080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sp>
        <p:nvSpPr>
          <p:cNvPr id="3" name="Oval 59"/>
          <p:cNvSpPr>
            <a:spLocks noChangeArrowheads="1"/>
          </p:cNvSpPr>
          <p:nvPr/>
        </p:nvSpPr>
        <p:spPr bwMode="auto">
          <a:xfrm>
            <a:off x="3852863" y="2581275"/>
            <a:ext cx="792162" cy="576263"/>
          </a:xfrm>
          <a:prstGeom prst="ellipse">
            <a:avLst/>
          </a:prstGeom>
          <a:solidFill>
            <a:srgbClr val="00B050"/>
          </a:solidFill>
          <a:ln w="25400">
            <a:noFill/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561975" y="333375"/>
            <a:ext cx="5089525" cy="484188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>
                <a:latin typeface="Comic Sans MS" pitchFamily="66" charset="0"/>
              </a:rPr>
              <a:t>Tetra-quark – hadronic weak decay modes </a:t>
            </a:r>
            <a:endParaRPr lang="en-US" altLang="ko-KR" sz="2000" baseline="30000">
              <a:latin typeface="Comic Sans MS" pitchFamily="66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611188" y="1341438"/>
          <a:ext cx="4537075" cy="431800"/>
        </p:xfrm>
        <a:graphic>
          <a:graphicData uri="http://schemas.openxmlformats.org/presentationml/2006/ole">
            <p:oleObj spid="_x0000_s197634" name="Equation" r:id="rId3" imgW="2552400" imgH="241200" progId="Equation.3">
              <p:embed/>
            </p:oleObj>
          </a:graphicData>
        </a:graphic>
      </p:graphicFrame>
      <p:sp>
        <p:nvSpPr>
          <p:cNvPr id="6" name="Text Box 51"/>
          <p:cNvSpPr txBox="1">
            <a:spLocks noChangeArrowheads="1"/>
          </p:cNvSpPr>
          <p:nvPr/>
        </p:nvSpPr>
        <p:spPr bwMode="auto">
          <a:xfrm>
            <a:off x="2339975" y="2692400"/>
            <a:ext cx="576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1</a:t>
            </a:r>
            <a:r>
              <a:rPr lang="en-US" altLang="ko-KR" sz="2000" baseline="30000">
                <a:latin typeface="+mj-lt"/>
                <a:ea typeface="굴림" pitchFamily="50" charset="-127"/>
                <a:sym typeface="Wingdings" pitchFamily="2" charset="2"/>
              </a:rPr>
              <a:t>+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sp>
        <p:nvSpPr>
          <p:cNvPr id="7" name="Oval 54"/>
          <p:cNvSpPr>
            <a:spLocks noChangeArrowheads="1"/>
          </p:cNvSpPr>
          <p:nvPr/>
        </p:nvSpPr>
        <p:spPr bwMode="auto">
          <a:xfrm>
            <a:off x="2916238" y="2725738"/>
            <a:ext cx="287337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u</a:t>
            </a:r>
          </a:p>
        </p:txBody>
      </p:sp>
      <p:sp>
        <p:nvSpPr>
          <p:cNvPr id="8" name="Oval 55"/>
          <p:cNvSpPr>
            <a:spLocks noChangeArrowheads="1"/>
          </p:cNvSpPr>
          <p:nvPr/>
        </p:nvSpPr>
        <p:spPr bwMode="auto">
          <a:xfrm>
            <a:off x="3287713" y="2725738"/>
            <a:ext cx="276225" cy="3032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d</a:t>
            </a:r>
          </a:p>
        </p:txBody>
      </p:sp>
      <p:sp>
        <p:nvSpPr>
          <p:cNvPr id="9" name="Oval 56"/>
          <p:cNvSpPr>
            <a:spLocks noChangeArrowheads="1"/>
          </p:cNvSpPr>
          <p:nvPr/>
        </p:nvSpPr>
        <p:spPr bwMode="auto">
          <a:xfrm>
            <a:off x="3925888" y="2725738"/>
            <a:ext cx="284162" cy="3032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10" name="Oval 57"/>
          <p:cNvSpPr>
            <a:spLocks noChangeArrowheads="1"/>
          </p:cNvSpPr>
          <p:nvPr/>
        </p:nvSpPr>
        <p:spPr bwMode="auto">
          <a:xfrm>
            <a:off x="4297363" y="2725738"/>
            <a:ext cx="273050" cy="3032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11" name="Oval 58"/>
          <p:cNvSpPr>
            <a:spLocks noChangeArrowheads="1"/>
          </p:cNvSpPr>
          <p:nvPr/>
        </p:nvSpPr>
        <p:spPr bwMode="auto">
          <a:xfrm>
            <a:off x="2843213" y="2581275"/>
            <a:ext cx="792162" cy="576263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12" name="Oval 60"/>
          <p:cNvSpPr>
            <a:spLocks noChangeArrowheads="1"/>
          </p:cNvSpPr>
          <p:nvPr/>
        </p:nvSpPr>
        <p:spPr bwMode="auto">
          <a:xfrm>
            <a:off x="6084888" y="2725738"/>
            <a:ext cx="287337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u</a:t>
            </a:r>
          </a:p>
        </p:txBody>
      </p:sp>
      <p:sp>
        <p:nvSpPr>
          <p:cNvPr id="13" name="Oval 61"/>
          <p:cNvSpPr>
            <a:spLocks noChangeArrowheads="1"/>
          </p:cNvSpPr>
          <p:nvPr/>
        </p:nvSpPr>
        <p:spPr bwMode="auto">
          <a:xfrm>
            <a:off x="7361238" y="2744788"/>
            <a:ext cx="276225" cy="3032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d</a:t>
            </a:r>
          </a:p>
        </p:txBody>
      </p:sp>
      <p:sp>
        <p:nvSpPr>
          <p:cNvPr id="14" name="Oval 62"/>
          <p:cNvSpPr>
            <a:spLocks noChangeArrowheads="1"/>
          </p:cNvSpPr>
          <p:nvPr/>
        </p:nvSpPr>
        <p:spPr bwMode="auto">
          <a:xfrm>
            <a:off x="6443663" y="2724150"/>
            <a:ext cx="284162" cy="303213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00FF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15" name="Oval 63"/>
          <p:cNvSpPr>
            <a:spLocks noChangeArrowheads="1"/>
          </p:cNvSpPr>
          <p:nvPr/>
        </p:nvSpPr>
        <p:spPr bwMode="auto">
          <a:xfrm>
            <a:off x="7680325" y="2725738"/>
            <a:ext cx="273050" cy="303212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j-lt"/>
                <a:ea typeface="굴림" pitchFamily="50" charset="-127"/>
              </a:rPr>
              <a:t>c</a:t>
            </a:r>
          </a:p>
        </p:txBody>
      </p:sp>
      <p:sp>
        <p:nvSpPr>
          <p:cNvPr id="16" name="Oval 64"/>
          <p:cNvSpPr>
            <a:spLocks noChangeArrowheads="1"/>
          </p:cNvSpPr>
          <p:nvPr/>
        </p:nvSpPr>
        <p:spPr bwMode="auto">
          <a:xfrm>
            <a:off x="6011863" y="2581275"/>
            <a:ext cx="792162" cy="5762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17" name="Oval 65"/>
          <p:cNvSpPr>
            <a:spLocks noChangeArrowheads="1"/>
          </p:cNvSpPr>
          <p:nvPr/>
        </p:nvSpPr>
        <p:spPr bwMode="auto">
          <a:xfrm>
            <a:off x="7235825" y="2581275"/>
            <a:ext cx="792163" cy="57626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5148263" y="2652713"/>
            <a:ext cx="5032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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sp>
        <p:nvSpPr>
          <p:cNvPr id="19" name="AutoShape 67"/>
          <p:cNvSpPr>
            <a:spLocks noChangeArrowheads="1"/>
          </p:cNvSpPr>
          <p:nvPr/>
        </p:nvSpPr>
        <p:spPr bwMode="auto">
          <a:xfrm>
            <a:off x="2771775" y="2513013"/>
            <a:ext cx="1944688" cy="720725"/>
          </a:xfrm>
          <a:prstGeom prst="roundRect">
            <a:avLst>
              <a:gd name="adj" fmla="val 166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j-lt"/>
              <a:ea typeface="굴림" pitchFamily="50" charset="-127"/>
            </a:endParaRPr>
          </a:p>
        </p:txBody>
      </p:sp>
      <p:sp>
        <p:nvSpPr>
          <p:cNvPr id="20" name="Text Box 68"/>
          <p:cNvSpPr txBox="1">
            <a:spLocks noChangeArrowheads="1"/>
          </p:cNvSpPr>
          <p:nvPr/>
        </p:nvSpPr>
        <p:spPr bwMode="auto">
          <a:xfrm>
            <a:off x="5665788" y="2667000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0</a:t>
            </a:r>
            <a:r>
              <a:rPr lang="en-US" altLang="ko-KR" sz="2000" baseline="30000">
                <a:latin typeface="+mj-lt"/>
                <a:ea typeface="굴림" pitchFamily="50" charset="-127"/>
                <a:sym typeface="Wingdings" pitchFamily="2" charset="2"/>
              </a:rPr>
              <a:t>-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sp>
        <p:nvSpPr>
          <p:cNvPr id="21" name="Text Box 69"/>
          <p:cNvSpPr txBox="1">
            <a:spLocks noChangeArrowheads="1"/>
          </p:cNvSpPr>
          <p:nvPr/>
        </p:nvSpPr>
        <p:spPr bwMode="auto">
          <a:xfrm>
            <a:off x="6910388" y="2668588"/>
            <a:ext cx="576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j-lt"/>
                <a:ea typeface="굴림" pitchFamily="50" charset="-127"/>
                <a:sym typeface="Wingdings" pitchFamily="2" charset="2"/>
              </a:rPr>
              <a:t>1</a:t>
            </a:r>
            <a:r>
              <a:rPr lang="en-US" altLang="ko-KR" sz="2000" baseline="30000">
                <a:latin typeface="+mj-lt"/>
                <a:ea typeface="굴림" pitchFamily="50" charset="-127"/>
                <a:sym typeface="Wingdings" pitchFamily="2" charset="2"/>
              </a:rPr>
              <a:t>-</a:t>
            </a:r>
            <a:endParaRPr lang="en-US" altLang="ko-KR" sz="2000" baseline="30000">
              <a:latin typeface="+mj-lt"/>
              <a:ea typeface="굴림" pitchFamily="50" charset="-127"/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684213" y="2636838"/>
          <a:ext cx="1128712" cy="431800"/>
        </p:xfrm>
        <a:graphic>
          <a:graphicData uri="http://schemas.openxmlformats.org/presentationml/2006/ole">
            <p:oleObj spid="_x0000_s197635" name="Equation" r:id="rId4" imgW="634680" imgH="241200" progId="Equation.3">
              <p:embed/>
            </p:oleObj>
          </a:graphicData>
        </a:graphic>
      </p:graphicFrame>
      <p:graphicFrame>
        <p:nvGraphicFramePr>
          <p:cNvPr id="23" name="Object 4"/>
          <p:cNvGraphicFramePr>
            <a:graphicFrameLocks noChangeAspect="1"/>
          </p:cNvGraphicFramePr>
          <p:nvPr/>
        </p:nvGraphicFramePr>
        <p:xfrm>
          <a:off x="2886075" y="3257550"/>
          <a:ext cx="1541463" cy="603250"/>
        </p:xfrm>
        <a:graphic>
          <a:graphicData uri="http://schemas.openxmlformats.org/presentationml/2006/ole">
            <p:oleObj spid="_x0000_s197636" name="Equation" r:id="rId5" imgW="1104840" imgH="431640" progId="Equation.3">
              <p:embed/>
            </p:oleObj>
          </a:graphicData>
        </a:graphic>
      </p:graphicFrame>
      <p:graphicFrame>
        <p:nvGraphicFramePr>
          <p:cNvPr id="24" name="Object 5"/>
          <p:cNvGraphicFramePr>
            <a:graphicFrameLocks noChangeAspect="1"/>
          </p:cNvGraphicFramePr>
          <p:nvPr/>
        </p:nvGraphicFramePr>
        <p:xfrm>
          <a:off x="5940425" y="3248025"/>
          <a:ext cx="1965325" cy="603250"/>
        </p:xfrm>
        <a:graphic>
          <a:graphicData uri="http://schemas.openxmlformats.org/presentationml/2006/ole">
            <p:oleObj spid="_x0000_s197637" name="Equation" r:id="rId6" imgW="1409400" imgH="431640" progId="Equation.3">
              <p:embed/>
            </p:oleObj>
          </a:graphicData>
        </a:graphic>
      </p:graphicFrame>
      <p:sp>
        <p:nvSpPr>
          <p:cNvPr id="25" name="Text Box 207"/>
          <p:cNvSpPr txBox="1">
            <a:spLocks noChangeArrowheads="1"/>
          </p:cNvSpPr>
          <p:nvPr/>
        </p:nvSpPr>
        <p:spPr bwMode="auto">
          <a:xfrm>
            <a:off x="3114691" y="4276733"/>
            <a:ext cx="41719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800" dirty="0" smtClean="0">
                <a:latin typeface="Arial" charset="0"/>
              </a:rPr>
              <a:t>- Binding </a:t>
            </a:r>
            <a:r>
              <a:rPr lang="en-US" altLang="ko-KR" sz="1800" dirty="0">
                <a:latin typeface="Arial" charset="0"/>
              </a:rPr>
              <a:t>against decay = </a:t>
            </a:r>
            <a:r>
              <a:rPr lang="en-US" altLang="ko-KR" sz="1800" dirty="0" smtClean="0">
                <a:latin typeface="Arial" charset="0"/>
              </a:rPr>
              <a:t>  - 79.3 </a:t>
            </a:r>
            <a:r>
              <a:rPr lang="en-US" altLang="ko-KR" sz="1800" dirty="0" err="1" smtClean="0">
                <a:latin typeface="Arial" charset="0"/>
              </a:rPr>
              <a:t>MeV</a:t>
            </a:r>
            <a:endParaRPr lang="en-US" altLang="ko-KR" sz="1800" dirty="0">
              <a:latin typeface="Arial" charset="0"/>
            </a:endParaRP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395288" y="4845071"/>
            <a:ext cx="83534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altLang="ko-KR" sz="2000" dirty="0">
                <a:latin typeface="Verdana" pitchFamily="34" charset="0"/>
              </a:rPr>
              <a:t>Previous works on </a:t>
            </a:r>
            <a:r>
              <a:rPr lang="en-US" altLang="ko-KR" sz="2000" dirty="0" err="1">
                <a:latin typeface="Verdana" pitchFamily="34" charset="0"/>
              </a:rPr>
              <a:t>Tcc</a:t>
            </a:r>
            <a:endParaRPr lang="en-US" altLang="ko-KR" sz="2000" dirty="0">
              <a:latin typeface="Verdana" pitchFamily="34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ko-KR" sz="1400" dirty="0">
                <a:latin typeface="Verdana" pitchFamily="34" charset="0"/>
              </a:rPr>
              <a:t>Z. </a:t>
            </a:r>
            <a:r>
              <a:rPr lang="en-US" altLang="ko-KR" sz="1400" dirty="0" err="1">
                <a:latin typeface="Verdana" pitchFamily="34" charset="0"/>
              </a:rPr>
              <a:t>Zouzou</a:t>
            </a:r>
            <a:r>
              <a:rPr lang="en-US" altLang="ko-KR" sz="1400" dirty="0">
                <a:latin typeface="Verdana" pitchFamily="34" charset="0"/>
              </a:rPr>
              <a:t>, B. </a:t>
            </a:r>
            <a:r>
              <a:rPr lang="en-US" altLang="ko-KR" sz="1400" dirty="0" err="1">
                <a:latin typeface="Verdana" pitchFamily="34" charset="0"/>
              </a:rPr>
              <a:t>Silverstre-Brac</a:t>
            </a:r>
            <a:r>
              <a:rPr lang="en-US" altLang="ko-KR" sz="1400" dirty="0">
                <a:latin typeface="Verdana" pitchFamily="34" charset="0"/>
              </a:rPr>
              <a:t>, C. </a:t>
            </a:r>
            <a:r>
              <a:rPr lang="en-US" altLang="ko-KR" sz="1400" dirty="0" err="1">
                <a:latin typeface="Verdana" pitchFamily="34" charset="0"/>
              </a:rPr>
              <a:t>Gilgnooux</a:t>
            </a:r>
            <a:r>
              <a:rPr lang="en-US" altLang="ko-KR" sz="1400" dirty="0">
                <a:latin typeface="Verdana" pitchFamily="34" charset="0"/>
              </a:rPr>
              <a:t>, J Richard (86), D. </a:t>
            </a:r>
            <a:r>
              <a:rPr lang="en-US" altLang="ko-KR" sz="1400" dirty="0" err="1">
                <a:latin typeface="Verdana" pitchFamily="34" charset="0"/>
              </a:rPr>
              <a:t>Janc</a:t>
            </a:r>
            <a:r>
              <a:rPr lang="en-US" altLang="ko-KR" sz="1400" dirty="0">
                <a:latin typeface="Verdana" pitchFamily="34" charset="0"/>
              </a:rPr>
              <a:t>, M. Rosina (04),  Y. Cui, S. L. Zhu (07)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ko-KR" sz="1400" dirty="0">
                <a:latin typeface="Verdana" pitchFamily="34" charset="0"/>
              </a:rPr>
              <a:t>QCD sum rules: F Navarra, M</a:t>
            </a:r>
            <a:r>
              <a:rPr lang="en-US" altLang="ko-KR" sz="1400" dirty="0" smtClean="0">
                <a:latin typeface="Verdana" pitchFamily="34" charset="0"/>
              </a:rPr>
              <a:t>. Nielsen</a:t>
            </a:r>
            <a:r>
              <a:rPr lang="en-US" altLang="ko-KR" sz="1400" dirty="0">
                <a:latin typeface="Verdana" pitchFamily="34" charset="0"/>
              </a:rPr>
              <a:t>, </a:t>
            </a:r>
            <a:r>
              <a:rPr lang="en-US" altLang="ko-KR" sz="1400" dirty="0" err="1" smtClean="0">
                <a:latin typeface="Verdana" pitchFamily="34" charset="0"/>
              </a:rPr>
              <a:t>SHLee</a:t>
            </a:r>
            <a:r>
              <a:rPr lang="en-US" altLang="ko-KR" sz="1400" dirty="0">
                <a:latin typeface="Verdana" pitchFamily="34" charset="0"/>
              </a:rPr>
              <a:t>, PLB 649, 166 (2007)  </a:t>
            </a:r>
          </a:p>
          <a:p>
            <a:pPr marL="457200" indent="-457200">
              <a:spcBef>
                <a:spcPct val="50000"/>
              </a:spcBef>
            </a:pPr>
            <a:r>
              <a:rPr lang="en-US" altLang="ko-KR" sz="1400" dirty="0">
                <a:latin typeface="Verdana" pitchFamily="34" charset="0"/>
              </a:rPr>
              <a:t>simple </a:t>
            </a:r>
            <a:r>
              <a:rPr lang="en-US" altLang="ko-KR" sz="1400" dirty="0" err="1">
                <a:latin typeface="Verdana" pitchFamily="34" charset="0"/>
              </a:rPr>
              <a:t>diquark</a:t>
            </a:r>
            <a:r>
              <a:rPr lang="en-US" altLang="ko-KR" sz="1400" dirty="0">
                <a:latin typeface="Verdana" pitchFamily="34" charset="0"/>
              </a:rPr>
              <a:t>:  SHL, S. </a:t>
            </a:r>
            <a:r>
              <a:rPr lang="en-US" altLang="ko-KR" sz="1400" dirty="0" err="1">
                <a:latin typeface="Verdana" pitchFamily="34" charset="0"/>
              </a:rPr>
              <a:t>Yasui</a:t>
            </a:r>
            <a:r>
              <a:rPr lang="en-US" altLang="ko-KR" sz="1400" dirty="0">
                <a:latin typeface="Verdana" pitchFamily="34" charset="0"/>
              </a:rPr>
              <a:t>, </a:t>
            </a:r>
            <a:r>
              <a:rPr lang="en-US" altLang="ko-KR" sz="1400" dirty="0" err="1">
                <a:latin typeface="Verdana" pitchFamily="34" charset="0"/>
              </a:rPr>
              <a:t>W.Liu</a:t>
            </a:r>
            <a:r>
              <a:rPr lang="en-US" altLang="ko-KR" sz="1400" dirty="0">
                <a:latin typeface="Verdana" pitchFamily="34" charset="0"/>
              </a:rPr>
              <a:t>, C Ko EPJ C54, 259 (2008), SHL, S. </a:t>
            </a:r>
            <a:r>
              <a:rPr lang="en-US" altLang="ko-KR" sz="1400" dirty="0" err="1">
                <a:latin typeface="Verdana" pitchFamily="34" charset="0"/>
              </a:rPr>
              <a:t>Yasui</a:t>
            </a:r>
            <a:r>
              <a:rPr lang="en-US" altLang="ko-KR" sz="1400" dirty="0">
                <a:latin typeface="Verdana" pitchFamily="34" charset="0"/>
              </a:rPr>
              <a:t>: EPJ C (09)  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620704" y="4338646"/>
            <a:ext cx="27368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400" dirty="0">
                <a:latin typeface="Arial" charset="0"/>
              </a:rPr>
              <a:t>SHL, S </a:t>
            </a:r>
            <a:r>
              <a:rPr lang="en-US" altLang="ko-KR" sz="1400" dirty="0" err="1">
                <a:latin typeface="Arial" charset="0"/>
              </a:rPr>
              <a:t>Yasui</a:t>
            </a:r>
            <a:r>
              <a:rPr lang="en-US" altLang="ko-KR" sz="1400" dirty="0">
                <a:latin typeface="Arial" charset="0"/>
              </a:rPr>
              <a:t>, W Liu, C Ko (08)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1763688" y="260648"/>
          <a:ext cx="1441450" cy="400050"/>
        </p:xfrm>
        <a:graphic>
          <a:graphicData uri="http://schemas.openxmlformats.org/presentationml/2006/ole">
            <p:oleObj spid="_x0000_s275458" name="Equation" r:id="rId3" imgW="82548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857232"/>
            <a:ext cx="2054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WASA-at-COSY-</a:t>
            </a:r>
            <a:endParaRPr lang="ko-KR" altLang="en-US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85720" y="214290"/>
            <a:ext cx="1285884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d*(2380)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pic>
        <p:nvPicPr>
          <p:cNvPr id="164874" name="Picture 10" descr="Particle Data Gro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64876" name="Picture 12" descr="Particle Data Gro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64878" name="Picture 14" descr="Particle Data Grou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1260500" y="2029197"/>
            <a:ext cx="287337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20" name="Oval 27"/>
          <p:cNvSpPr>
            <a:spLocks noChangeArrowheads="1"/>
          </p:cNvSpPr>
          <p:nvPr/>
        </p:nvSpPr>
        <p:spPr bwMode="auto">
          <a:xfrm>
            <a:off x="1631975" y="2029197"/>
            <a:ext cx="276225" cy="3032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d</a:t>
            </a:r>
          </a:p>
        </p:txBody>
      </p:sp>
      <p:sp>
        <p:nvSpPr>
          <p:cNvPr id="21" name="Oval 28"/>
          <p:cNvSpPr>
            <a:spLocks noChangeArrowheads="1"/>
          </p:cNvSpPr>
          <p:nvPr/>
        </p:nvSpPr>
        <p:spPr bwMode="auto">
          <a:xfrm>
            <a:off x="1187475" y="1881559"/>
            <a:ext cx="792162" cy="582613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22" name="Text Box 31"/>
          <p:cNvSpPr txBox="1">
            <a:spLocks noChangeArrowheads="1"/>
          </p:cNvSpPr>
          <p:nvPr/>
        </p:nvSpPr>
        <p:spPr bwMode="auto">
          <a:xfrm>
            <a:off x="3533800" y="2027609"/>
            <a:ext cx="677862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>
                <a:latin typeface="+mn-lt"/>
                <a:ea typeface="굴림" pitchFamily="50" charset="-127"/>
                <a:sym typeface="Wingdings" pitchFamily="2" charset="2"/>
              </a:rPr>
              <a:t>       </a:t>
            </a:r>
            <a:endParaRPr lang="en-US" altLang="ko-KR" sz="2000" baseline="30000">
              <a:latin typeface="+mn-lt"/>
              <a:ea typeface="굴림" pitchFamily="50" charset="-127"/>
            </a:endParaRPr>
          </a:p>
        </p:txBody>
      </p:sp>
      <p:sp>
        <p:nvSpPr>
          <p:cNvPr id="24" name="Oval 34"/>
          <p:cNvSpPr>
            <a:spLocks noChangeArrowheads="1"/>
          </p:cNvSpPr>
          <p:nvPr/>
        </p:nvSpPr>
        <p:spPr bwMode="auto">
          <a:xfrm>
            <a:off x="2341587" y="2029197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25" name="Oval 35"/>
          <p:cNvSpPr>
            <a:spLocks noChangeArrowheads="1"/>
          </p:cNvSpPr>
          <p:nvPr/>
        </p:nvSpPr>
        <p:spPr bwMode="auto">
          <a:xfrm>
            <a:off x="2713062" y="2029197"/>
            <a:ext cx="276225" cy="303212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 smtClean="0">
                <a:ea typeface="굴림" pitchFamily="50" charset="-127"/>
              </a:rPr>
              <a:t>u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26" name="Oval 36"/>
          <p:cNvSpPr>
            <a:spLocks noChangeArrowheads="1"/>
          </p:cNvSpPr>
          <p:nvPr/>
        </p:nvSpPr>
        <p:spPr bwMode="auto">
          <a:xfrm>
            <a:off x="2268562" y="1881559"/>
            <a:ext cx="792163" cy="582613"/>
          </a:xfrm>
          <a:prstGeom prst="ellipse">
            <a:avLst/>
          </a:prstGeom>
          <a:noFill/>
          <a:ln w="25400">
            <a:solidFill>
              <a:srgbClr val="003399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27" name="Oval 37"/>
          <p:cNvSpPr>
            <a:spLocks noChangeArrowheads="1"/>
          </p:cNvSpPr>
          <p:nvPr/>
        </p:nvSpPr>
        <p:spPr bwMode="auto">
          <a:xfrm>
            <a:off x="4645050" y="1732334"/>
            <a:ext cx="1008062" cy="10937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28" name="Oval 40"/>
          <p:cNvSpPr>
            <a:spLocks noChangeArrowheads="1"/>
          </p:cNvSpPr>
          <p:nvPr/>
        </p:nvSpPr>
        <p:spPr bwMode="auto">
          <a:xfrm>
            <a:off x="1836762" y="2750051"/>
            <a:ext cx="287338" cy="302955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 smtClean="0">
                <a:latin typeface="+mn-lt"/>
                <a:ea typeface="굴림" pitchFamily="50" charset="-127"/>
              </a:rPr>
              <a:t>d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29" name="Oval 41"/>
          <p:cNvSpPr>
            <a:spLocks noChangeArrowheads="1"/>
          </p:cNvSpPr>
          <p:nvPr/>
        </p:nvSpPr>
        <p:spPr bwMode="auto">
          <a:xfrm>
            <a:off x="2208237" y="2749922"/>
            <a:ext cx="276225" cy="303212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 smtClean="0">
                <a:latin typeface="+mn-lt"/>
                <a:ea typeface="굴림" pitchFamily="50" charset="-127"/>
              </a:rPr>
              <a:t>d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30" name="Oval 42"/>
          <p:cNvSpPr>
            <a:spLocks noChangeArrowheads="1"/>
          </p:cNvSpPr>
          <p:nvPr/>
        </p:nvSpPr>
        <p:spPr bwMode="auto">
          <a:xfrm>
            <a:off x="1763737" y="2602284"/>
            <a:ext cx="792163" cy="582613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31" name="Oval 43"/>
          <p:cNvSpPr>
            <a:spLocks noChangeArrowheads="1"/>
          </p:cNvSpPr>
          <p:nvPr/>
        </p:nvSpPr>
        <p:spPr bwMode="auto">
          <a:xfrm>
            <a:off x="1016025" y="1481509"/>
            <a:ext cx="2232025" cy="1893888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32" name="Oval 44"/>
          <p:cNvSpPr>
            <a:spLocks noChangeArrowheads="1"/>
          </p:cNvSpPr>
          <p:nvPr/>
        </p:nvSpPr>
        <p:spPr bwMode="auto">
          <a:xfrm>
            <a:off x="4818087" y="1967284"/>
            <a:ext cx="287338" cy="303213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33" name="Oval 45"/>
          <p:cNvSpPr>
            <a:spLocks noChangeArrowheads="1"/>
          </p:cNvSpPr>
          <p:nvPr/>
        </p:nvSpPr>
        <p:spPr bwMode="auto">
          <a:xfrm>
            <a:off x="5189562" y="1967413"/>
            <a:ext cx="276225" cy="30295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 smtClean="0">
                <a:latin typeface="+mn-lt"/>
                <a:ea typeface="굴림" pitchFamily="50" charset="-127"/>
              </a:rPr>
              <a:t>u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34" name="Oval 46"/>
          <p:cNvSpPr>
            <a:spLocks noChangeArrowheads="1"/>
          </p:cNvSpPr>
          <p:nvPr/>
        </p:nvSpPr>
        <p:spPr bwMode="auto">
          <a:xfrm>
            <a:off x="4745062" y="1819647"/>
            <a:ext cx="792163" cy="582612"/>
          </a:xfrm>
          <a:prstGeom prst="ellipse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35" name="Oval 47"/>
          <p:cNvSpPr>
            <a:spLocks noChangeArrowheads="1"/>
          </p:cNvSpPr>
          <p:nvPr/>
        </p:nvSpPr>
        <p:spPr bwMode="auto">
          <a:xfrm>
            <a:off x="5005412" y="2460997"/>
            <a:ext cx="287338" cy="303212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>
                <a:latin typeface="+mn-lt"/>
                <a:ea typeface="굴림" pitchFamily="50" charset="-127"/>
              </a:rPr>
              <a:t>u</a:t>
            </a:r>
          </a:p>
        </p:txBody>
      </p:sp>
      <p:sp>
        <p:nvSpPr>
          <p:cNvPr id="36" name="Oval 48"/>
          <p:cNvSpPr>
            <a:spLocks noChangeArrowheads="1"/>
          </p:cNvSpPr>
          <p:nvPr/>
        </p:nvSpPr>
        <p:spPr bwMode="auto">
          <a:xfrm>
            <a:off x="6084912" y="1732334"/>
            <a:ext cx="1008063" cy="10937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37" name="Oval 49"/>
          <p:cNvSpPr>
            <a:spLocks noChangeArrowheads="1"/>
          </p:cNvSpPr>
          <p:nvPr/>
        </p:nvSpPr>
        <p:spPr bwMode="auto">
          <a:xfrm>
            <a:off x="6257950" y="1967413"/>
            <a:ext cx="287337" cy="302955"/>
          </a:xfrm>
          <a:prstGeom prst="ellipse">
            <a:avLst/>
          </a:prstGeom>
          <a:solidFill>
            <a:srgbClr val="00FFFF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 smtClean="0">
                <a:latin typeface="+mn-lt"/>
                <a:ea typeface="굴림" pitchFamily="50" charset="-127"/>
              </a:rPr>
              <a:t>d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38" name="Oval 50"/>
          <p:cNvSpPr>
            <a:spLocks noChangeArrowheads="1"/>
          </p:cNvSpPr>
          <p:nvPr/>
        </p:nvSpPr>
        <p:spPr bwMode="auto">
          <a:xfrm>
            <a:off x="6445275" y="2461126"/>
            <a:ext cx="276225" cy="302955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 smtClean="0">
                <a:latin typeface="+mn-lt"/>
                <a:ea typeface="굴림" pitchFamily="50" charset="-127"/>
              </a:rPr>
              <a:t>d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39" name="Oval 51"/>
          <p:cNvSpPr>
            <a:spLocks noChangeArrowheads="1"/>
          </p:cNvSpPr>
          <p:nvPr/>
        </p:nvSpPr>
        <p:spPr bwMode="auto">
          <a:xfrm>
            <a:off x="6184925" y="1819647"/>
            <a:ext cx="792162" cy="582612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>
              <a:latin typeface="+mn-lt"/>
              <a:ea typeface="굴림" pitchFamily="50" charset="-127"/>
            </a:endParaRPr>
          </a:p>
        </p:txBody>
      </p:sp>
      <p:sp>
        <p:nvSpPr>
          <p:cNvPr id="40" name="Oval 52"/>
          <p:cNvSpPr>
            <a:spLocks noChangeArrowheads="1"/>
          </p:cNvSpPr>
          <p:nvPr/>
        </p:nvSpPr>
        <p:spPr bwMode="auto">
          <a:xfrm>
            <a:off x="6588150" y="1957888"/>
            <a:ext cx="287337" cy="302955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457200" indent="-457200"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altLang="ko-KR" sz="1000" b="1" dirty="0" smtClean="0">
                <a:latin typeface="+mn-lt"/>
                <a:ea typeface="굴림" pitchFamily="50" charset="-127"/>
              </a:rPr>
              <a:t>d</a:t>
            </a:r>
            <a:endParaRPr lang="en-US" altLang="ko-KR" sz="1000" b="1" dirty="0">
              <a:latin typeface="+mn-lt"/>
              <a:ea typeface="굴림" pitchFamily="50" charset="-127"/>
            </a:endParaRPr>
          </a:p>
        </p:txBody>
      </p:sp>
      <p:sp>
        <p:nvSpPr>
          <p:cNvPr id="41" name="Text Box 56"/>
          <p:cNvSpPr txBox="1">
            <a:spLocks noChangeArrowheads="1"/>
          </p:cNvSpPr>
          <p:nvPr/>
        </p:nvSpPr>
        <p:spPr bwMode="auto">
          <a:xfrm>
            <a:off x="1763688" y="1340768"/>
            <a:ext cx="576064" cy="33855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dirty="0" smtClean="0">
                <a:latin typeface="Arial" charset="0"/>
              </a:rPr>
              <a:t>  d* </a:t>
            </a:r>
            <a:endParaRPr lang="en-US" altLang="ko-KR" sz="1600" dirty="0">
              <a:latin typeface="Arial" charset="0"/>
            </a:endParaRPr>
          </a:p>
        </p:txBody>
      </p:sp>
      <p:sp>
        <p:nvSpPr>
          <p:cNvPr id="42" name="Text Box 57"/>
          <p:cNvSpPr txBox="1">
            <a:spLocks noChangeArrowheads="1"/>
          </p:cNvSpPr>
          <p:nvPr/>
        </p:nvSpPr>
        <p:spPr bwMode="auto">
          <a:xfrm>
            <a:off x="4975250" y="1432297"/>
            <a:ext cx="360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Symbol" pitchFamily="18" charset="2"/>
              </a:rPr>
              <a:t>D</a:t>
            </a:r>
            <a:endParaRPr lang="en-US" altLang="ko-KR" sz="1600" b="1" dirty="0"/>
          </a:p>
        </p:txBody>
      </p:sp>
      <p:graphicFrame>
        <p:nvGraphicFramePr>
          <p:cNvPr id="44" name="Object 3"/>
          <p:cNvGraphicFramePr>
            <a:graphicFrameLocks noChangeAspect="1"/>
          </p:cNvGraphicFramePr>
          <p:nvPr/>
        </p:nvGraphicFramePr>
        <p:xfrm>
          <a:off x="1497013" y="3608388"/>
          <a:ext cx="1400175" cy="323850"/>
        </p:xfrm>
        <a:graphic>
          <a:graphicData uri="http://schemas.openxmlformats.org/presentationml/2006/ole">
            <p:oleObj spid="_x0000_s275459" name="Equation" r:id="rId5" imgW="1002960" imgH="228600" progId="Equation.3">
              <p:embed/>
            </p:oleObj>
          </a:graphicData>
        </a:graphic>
      </p:graphicFrame>
      <p:graphicFrame>
        <p:nvGraphicFramePr>
          <p:cNvPr id="45" name="Object 4"/>
          <p:cNvGraphicFramePr>
            <a:graphicFrameLocks noChangeAspect="1"/>
          </p:cNvGraphicFramePr>
          <p:nvPr/>
        </p:nvGraphicFramePr>
        <p:xfrm>
          <a:off x="4708525" y="3033713"/>
          <a:ext cx="833438" cy="322262"/>
        </p:xfrm>
        <a:graphic>
          <a:graphicData uri="http://schemas.openxmlformats.org/presentationml/2006/ole">
            <p:oleObj spid="_x0000_s275460" name="Equation" r:id="rId6" imgW="596880" imgH="228600" progId="Equation.3">
              <p:embed/>
            </p:oleObj>
          </a:graphicData>
        </a:graphic>
      </p:graphicFrame>
      <p:graphicFrame>
        <p:nvGraphicFramePr>
          <p:cNvPr id="46" name="표 45"/>
          <p:cNvGraphicFramePr>
            <a:graphicFrameLocks noGrp="1"/>
          </p:cNvGraphicFramePr>
          <p:nvPr/>
        </p:nvGraphicFramePr>
        <p:xfrm>
          <a:off x="179512" y="4437112"/>
          <a:ext cx="4071965" cy="1785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4412"/>
                <a:gridCol w="648072"/>
                <a:gridCol w="648072"/>
                <a:gridCol w="792088"/>
                <a:gridCol w="1369321"/>
              </a:tblGrid>
              <a:tr h="3571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</a:rPr>
                        <a:t>Color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</a:rPr>
                        <a:t>Spin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bg1"/>
                          </a:solidFill>
                        </a:rPr>
                        <a:t>Favor  </a:t>
                      </a:r>
                      <a:endParaRPr lang="ko-KR" altLang="en-US" sz="1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i="1" baseline="0" dirty="0" smtClean="0">
                          <a:solidFill>
                            <a:schemeClr val="bg1"/>
                          </a:solidFill>
                          <a:latin typeface="Arial Unicode MS" pitchFamily="50" charset="-127"/>
                          <a:ea typeface="Arial Unicode MS" pitchFamily="50" charset="-127"/>
                          <a:cs typeface="Arial Unicode MS" pitchFamily="50" charset="-127"/>
                        </a:rPr>
                        <a:t>V</a:t>
                      </a:r>
                      <a:endParaRPr lang="ko-KR" altLang="en-US" sz="1600" i="1" dirty="0">
                        <a:solidFill>
                          <a:schemeClr val="bg1"/>
                        </a:solidFill>
                        <a:latin typeface="Arial Unicode MS" pitchFamily="50" charset="-127"/>
                        <a:ea typeface="Arial Unicode MS" pitchFamily="50" charset="-127"/>
                        <a:cs typeface="Arial Unicode MS" pitchFamily="50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(QQ)</a:t>
                      </a:r>
                      <a:r>
                        <a:rPr lang="en-US" altLang="ko-KR" sz="1200" baseline="-250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3bar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3bar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-2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(QQ)</a:t>
                      </a:r>
                      <a:r>
                        <a:rPr lang="en-US" altLang="ko-KR" sz="1200" baseline="-25000" dirty="0" smtClean="0">
                          <a:solidFill>
                            <a:schemeClr val="tx2"/>
                          </a:solidFill>
                        </a:rPr>
                        <a:t>2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2/3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(QQ)</a:t>
                      </a:r>
                      <a:r>
                        <a:rPr lang="en-US" altLang="ko-KR" sz="1200" baseline="-25000" dirty="0" smtClean="0">
                          <a:solidFill>
                            <a:schemeClr val="tx2"/>
                          </a:solidFill>
                        </a:rPr>
                        <a:t>3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(QQ)</a:t>
                      </a:r>
                      <a:r>
                        <a:rPr lang="en-US" altLang="ko-KR" sz="1200" baseline="-250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ko-KR" altLang="en-US" sz="1200" baseline="-250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3bar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200" dirty="0" smtClean="0">
                          <a:solidFill>
                            <a:schemeClr val="tx2"/>
                          </a:solidFill>
                        </a:rPr>
                        <a:t>-1/3</a:t>
                      </a:r>
                      <a:endParaRPr lang="ko-KR" altLang="en-US" sz="120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6443886" y="1426424"/>
            <a:ext cx="3603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1600" b="1" dirty="0" smtClean="0">
                <a:latin typeface="Symbol" pitchFamily="18" charset="2"/>
              </a:rPr>
              <a:t>D</a:t>
            </a:r>
            <a:endParaRPr lang="en-US" altLang="ko-KR" sz="1600" b="1" dirty="0"/>
          </a:p>
        </p:txBody>
      </p:sp>
      <p:graphicFrame>
        <p:nvGraphicFramePr>
          <p:cNvPr id="243719" name="Object 4"/>
          <p:cNvGraphicFramePr>
            <a:graphicFrameLocks noChangeAspect="1"/>
          </p:cNvGraphicFramePr>
          <p:nvPr/>
        </p:nvGraphicFramePr>
        <p:xfrm>
          <a:off x="6267450" y="3035300"/>
          <a:ext cx="831850" cy="322263"/>
        </p:xfrm>
        <a:graphic>
          <a:graphicData uri="http://schemas.openxmlformats.org/presentationml/2006/ole">
            <p:oleObj spid="_x0000_s275462" name="Equation" r:id="rId7" imgW="596880" imgH="228600" progId="Equation.3">
              <p:embed/>
            </p:oleObj>
          </a:graphicData>
        </a:graphic>
      </p:graphicFrame>
      <p:pic>
        <p:nvPicPr>
          <p:cNvPr id="275463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69296" y="4879429"/>
            <a:ext cx="42672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75464" name="Object 8"/>
          <p:cNvGraphicFramePr>
            <a:graphicFrameLocks noChangeAspect="1"/>
          </p:cNvGraphicFramePr>
          <p:nvPr/>
        </p:nvGraphicFramePr>
        <p:xfrm>
          <a:off x="3795713" y="71438"/>
          <a:ext cx="2417762" cy="777875"/>
        </p:xfrm>
        <a:graphic>
          <a:graphicData uri="http://schemas.openxmlformats.org/presentationml/2006/ole">
            <p:oleObj spid="_x0000_s275464" name="Equation" r:id="rId9" imgW="1384200" imgH="444240" progId="Equation.3">
              <p:embed/>
            </p:oleObj>
          </a:graphicData>
        </a:graphic>
      </p:graphicFrame>
      <p:graphicFrame>
        <p:nvGraphicFramePr>
          <p:cNvPr id="275465" name="Object 9"/>
          <p:cNvGraphicFramePr>
            <a:graphicFrameLocks noChangeAspect="1"/>
          </p:cNvGraphicFramePr>
          <p:nvPr/>
        </p:nvGraphicFramePr>
        <p:xfrm>
          <a:off x="5116140" y="4446885"/>
          <a:ext cx="3416300" cy="422275"/>
        </p:xfrm>
        <a:graphic>
          <a:graphicData uri="http://schemas.openxmlformats.org/presentationml/2006/ole">
            <p:oleObj spid="_x0000_s275465" name="Equation" r:id="rId10" imgW="1955520" imgH="241200" progId="Equation.3">
              <p:embed/>
            </p:oleObj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4750216" y="6165304"/>
            <a:ext cx="3350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err="1" smtClean="0"/>
              <a:t>W.Park</a:t>
            </a:r>
            <a:r>
              <a:rPr lang="en-US" altLang="ko-KR" sz="1600" dirty="0" smtClean="0"/>
              <a:t>,  A. Park, SHL, (PRD 15)</a:t>
            </a:r>
            <a:endParaRPr lang="ko-KR" alt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95536" y="404664"/>
            <a:ext cx="8748464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 smtClean="0">
                <a:solidFill>
                  <a:srgbClr val="FF0000"/>
                </a:solidFill>
                <a:latin typeface="Verdana" pitchFamily="34" charset="0"/>
              </a:rPr>
              <a:t>Summary so far  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ko-KR" sz="2000" dirty="0" smtClean="0">
                <a:latin typeface="Verdana" pitchFamily="34" charset="0"/>
              </a:rPr>
              <a:t>Molecular states:  X(3872), Z(3900),Z(4430) ,d* </a:t>
            </a:r>
            <a:r>
              <a:rPr lang="en-US" altLang="ko-KR" sz="1400" dirty="0" smtClean="0">
                <a:latin typeface="Verdana" pitchFamily="34" charset="0"/>
              </a:rPr>
              <a:t>(</a:t>
            </a:r>
            <a:r>
              <a:rPr lang="en-US" altLang="ko-KR" sz="1400" dirty="0" err="1" smtClean="0">
                <a:latin typeface="Verdana" pitchFamily="34" charset="0"/>
              </a:rPr>
              <a:t>Tornqvist</a:t>
            </a:r>
            <a:r>
              <a:rPr lang="en-US" altLang="ko-KR" sz="1400" dirty="0" smtClean="0">
                <a:latin typeface="Verdana" pitchFamily="34" charset="0"/>
              </a:rPr>
              <a:t>, </a:t>
            </a:r>
            <a:r>
              <a:rPr lang="en-US" altLang="ko-KR" sz="1400" dirty="0" err="1" smtClean="0">
                <a:latin typeface="Verdana" pitchFamily="34" charset="0"/>
              </a:rPr>
              <a:t>Rosner</a:t>
            </a:r>
            <a:r>
              <a:rPr lang="en-US" altLang="ko-KR" sz="1400" dirty="0" smtClean="0">
                <a:latin typeface="Verdana" pitchFamily="34" charset="0"/>
              </a:rPr>
              <a:t> ..)  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lang="en-US" altLang="ko-KR" sz="2000" dirty="0" smtClean="0">
              <a:latin typeface="Verdana" pitchFamily="34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-"/>
            </a:pPr>
            <a:endParaRPr lang="en-US" altLang="ko-KR" sz="2000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altLang="ko-KR" sz="2000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ko-KR" sz="2000" dirty="0" smtClean="0">
                <a:latin typeface="Verdana" pitchFamily="34" charset="0"/>
              </a:rPr>
              <a:t>    if </a:t>
            </a:r>
            <a:r>
              <a:rPr lang="en-US" altLang="ko-KR" sz="2000" dirty="0" err="1" smtClean="0">
                <a:latin typeface="Verdana" pitchFamily="34" charset="0"/>
              </a:rPr>
              <a:t>Tetraquarks</a:t>
            </a:r>
            <a:r>
              <a:rPr lang="en-US" altLang="ko-KR" sz="2000" dirty="0" smtClean="0">
                <a:latin typeface="Verdana" pitchFamily="34" charset="0"/>
              </a:rPr>
              <a:t>,  evidence for 3-body, 4-body QCD force</a:t>
            </a:r>
          </a:p>
          <a:p>
            <a:pPr>
              <a:spcBef>
                <a:spcPct val="50000"/>
              </a:spcBef>
            </a:pPr>
            <a:endParaRPr lang="en-US" altLang="ko-KR" sz="2000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ko-KR" sz="2000" dirty="0" smtClean="0">
                <a:latin typeface="Verdana" pitchFamily="34" charset="0"/>
              </a:rPr>
              <a:t>There could be compact </a:t>
            </a:r>
            <a:r>
              <a:rPr lang="en-US" altLang="ko-KR" sz="2000" dirty="0" err="1" smtClean="0">
                <a:latin typeface="Verdana" pitchFamily="34" charset="0"/>
              </a:rPr>
              <a:t>mutiquark</a:t>
            </a:r>
            <a:r>
              <a:rPr lang="en-US" altLang="ko-KR" sz="2000" dirty="0" smtClean="0">
                <a:latin typeface="Verdana" pitchFamily="34" charset="0"/>
              </a:rPr>
              <a:t> states such as </a:t>
            </a:r>
            <a:r>
              <a:rPr lang="en-US" altLang="ko-KR" sz="2000" dirty="0" err="1" smtClean="0">
                <a:latin typeface="Verdana" pitchFamily="34" charset="0"/>
              </a:rPr>
              <a:t>Tcc</a:t>
            </a:r>
            <a:r>
              <a:rPr lang="en-US" altLang="ko-KR" sz="2000" dirty="0" smtClean="0">
                <a:latin typeface="Verdana" pitchFamily="34" charset="0"/>
              </a:rPr>
              <a:t>, </a:t>
            </a:r>
            <a:r>
              <a:rPr lang="en-US" altLang="ko-KR" sz="2000" dirty="0" err="1" smtClean="0">
                <a:latin typeface="Verdana" pitchFamily="34" charset="0"/>
              </a:rPr>
              <a:t>Tcb</a:t>
            </a:r>
            <a:r>
              <a:rPr lang="en-US" altLang="ko-KR" sz="2000" dirty="0" smtClean="0">
                <a:latin typeface="Verdana" pitchFamily="34" charset="0"/>
              </a:rPr>
              <a:t>, ….</a:t>
            </a:r>
          </a:p>
          <a:p>
            <a:pPr>
              <a:spcBef>
                <a:spcPct val="50000"/>
              </a:spcBef>
            </a:pPr>
            <a:endParaRPr lang="en-US" altLang="ko-KR" sz="2000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en-US" altLang="ko-KR" sz="2000" dirty="0" smtClean="0">
                <a:latin typeface="Verdana" pitchFamily="34" charset="0"/>
              </a:rPr>
              <a:t>How could we distinguish them and find </a:t>
            </a:r>
            <a:r>
              <a:rPr lang="en-US" altLang="ko-KR" sz="2000" dirty="0" err="1" smtClean="0">
                <a:latin typeface="Verdana" pitchFamily="34" charset="0"/>
              </a:rPr>
              <a:t>multiquark</a:t>
            </a:r>
            <a:r>
              <a:rPr lang="en-US" altLang="ko-KR" sz="2000" dirty="0" smtClean="0">
                <a:latin typeface="Verdana" pitchFamily="34" charset="0"/>
              </a:rPr>
              <a:t> states with multiple heavy quarks</a:t>
            </a:r>
          </a:p>
          <a:p>
            <a:pPr>
              <a:spcBef>
                <a:spcPct val="50000"/>
              </a:spcBef>
              <a:buFontTx/>
              <a:buChar char="-"/>
            </a:pPr>
            <a:endParaRPr lang="en-US" altLang="ko-KR" sz="2000" dirty="0" smtClean="0">
              <a:latin typeface="Verdana" pitchFamily="34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endParaRPr lang="en-US" altLang="ko-KR" sz="2000" dirty="0" smtClean="0">
              <a:latin typeface="Verdana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39552" y="5559623"/>
            <a:ext cx="83187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  <a:sym typeface="Wingdings" pitchFamily="2" charset="2"/>
              </a:rPr>
              <a:t> </a:t>
            </a:r>
            <a:r>
              <a:rPr lang="en-US" altLang="ko-KR" sz="2400" dirty="0" smtClean="0">
                <a:latin typeface="Verdana" pitchFamily="34" charset="0"/>
              </a:rPr>
              <a:t>Answer for all:   </a:t>
            </a:r>
            <a:r>
              <a:rPr lang="en-US" altLang="ko-KR" sz="2000" dirty="0" smtClean="0">
                <a:latin typeface="Verdana" pitchFamily="34" charset="0"/>
              </a:rPr>
              <a:t>From HIC</a:t>
            </a: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1259632" y="2222280"/>
            <a:ext cx="18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화살표 연결선 7"/>
          <p:cNvCxnSpPr/>
          <p:nvPr/>
        </p:nvCxnSpPr>
        <p:spPr>
          <a:xfrm>
            <a:off x="1259632" y="1718224"/>
            <a:ext cx="18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482" name="Object 2"/>
          <p:cNvGraphicFramePr>
            <a:graphicFrameLocks noChangeAspect="1"/>
          </p:cNvGraphicFramePr>
          <p:nvPr/>
        </p:nvGraphicFramePr>
        <p:xfrm>
          <a:off x="827584" y="1502200"/>
          <a:ext cx="293687" cy="295275"/>
        </p:xfrm>
        <a:graphic>
          <a:graphicData uri="http://schemas.openxmlformats.org/presentationml/2006/ole">
            <p:oleObj spid="_x0000_s276482" name="Equation" r:id="rId3" imgW="164880" imgH="164880" progId="Equation.3">
              <p:embed/>
            </p:oleObj>
          </a:graphicData>
        </a:graphic>
      </p:graphicFrame>
      <p:graphicFrame>
        <p:nvGraphicFramePr>
          <p:cNvPr id="276483" name="Object 2"/>
          <p:cNvGraphicFramePr>
            <a:graphicFrameLocks noChangeAspect="1"/>
          </p:cNvGraphicFramePr>
          <p:nvPr/>
        </p:nvGraphicFramePr>
        <p:xfrm>
          <a:off x="792163" y="2048846"/>
          <a:ext cx="363537" cy="341312"/>
        </p:xfrm>
        <a:graphic>
          <a:graphicData uri="http://schemas.openxmlformats.org/presentationml/2006/ole">
            <p:oleObj spid="_x0000_s276483" name="Equation" r:id="rId4" imgW="203040" imgH="190440" progId="Equation.3">
              <p:embed/>
            </p:oleObj>
          </a:graphicData>
        </a:graphic>
      </p:graphicFrame>
      <p:cxnSp>
        <p:nvCxnSpPr>
          <p:cNvPr id="12" name="직선 연결선 11"/>
          <p:cNvCxnSpPr/>
          <p:nvPr/>
        </p:nvCxnSpPr>
        <p:spPr>
          <a:xfrm>
            <a:off x="1979712" y="1718224"/>
            <a:ext cx="0" cy="50405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6484" name="Object 2"/>
          <p:cNvGraphicFramePr>
            <a:graphicFrameLocks noChangeAspect="1"/>
          </p:cNvGraphicFramePr>
          <p:nvPr/>
        </p:nvGraphicFramePr>
        <p:xfrm>
          <a:off x="2068513" y="1866900"/>
          <a:ext cx="247650" cy="250825"/>
        </p:xfrm>
        <a:graphic>
          <a:graphicData uri="http://schemas.openxmlformats.org/presentationml/2006/ole">
            <p:oleObj spid="_x0000_s276484" name="Equation" r:id="rId5" imgW="139680" imgH="139680" progId="Equation.3">
              <p:embed/>
            </p:oleObj>
          </a:graphicData>
        </a:graphic>
      </p:graphicFrame>
      <p:cxnSp>
        <p:nvCxnSpPr>
          <p:cNvPr id="14" name="직선 화살표 연결선 13"/>
          <p:cNvCxnSpPr/>
          <p:nvPr/>
        </p:nvCxnSpPr>
        <p:spPr>
          <a:xfrm>
            <a:off x="5004048" y="2222280"/>
            <a:ext cx="18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/>
          <p:cNvCxnSpPr/>
          <p:nvPr/>
        </p:nvCxnSpPr>
        <p:spPr>
          <a:xfrm>
            <a:off x="5004048" y="1718224"/>
            <a:ext cx="18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Object 2"/>
          <p:cNvGraphicFramePr>
            <a:graphicFrameLocks noChangeAspect="1"/>
          </p:cNvGraphicFramePr>
          <p:nvPr/>
        </p:nvGraphicFramePr>
        <p:xfrm>
          <a:off x="4549775" y="1445596"/>
          <a:ext cx="339725" cy="409575"/>
        </p:xfrm>
        <a:graphic>
          <a:graphicData uri="http://schemas.openxmlformats.org/presentationml/2006/ole">
            <p:oleObj spid="_x0000_s276485" name="Equation" r:id="rId6" imgW="190440" imgH="228600" progId="Equation.3">
              <p:embed/>
            </p:oleObj>
          </a:graphicData>
        </a:graphic>
      </p:graphicFrame>
      <p:graphicFrame>
        <p:nvGraphicFramePr>
          <p:cNvPr id="17" name="Object 2"/>
          <p:cNvGraphicFramePr>
            <a:graphicFrameLocks noChangeAspect="1"/>
          </p:cNvGraphicFramePr>
          <p:nvPr/>
        </p:nvGraphicFramePr>
        <p:xfrm>
          <a:off x="4536579" y="2048846"/>
          <a:ext cx="363537" cy="341312"/>
        </p:xfrm>
        <a:graphic>
          <a:graphicData uri="http://schemas.openxmlformats.org/presentationml/2006/ole">
            <p:oleObj spid="_x0000_s276486" name="Equation" r:id="rId7" imgW="203040" imgH="190440" progId="Equation.3">
              <p:embed/>
            </p:oleObj>
          </a:graphicData>
        </a:graphic>
      </p:graphicFrame>
      <p:cxnSp>
        <p:nvCxnSpPr>
          <p:cNvPr id="18" name="직선 연결선 17"/>
          <p:cNvCxnSpPr/>
          <p:nvPr/>
        </p:nvCxnSpPr>
        <p:spPr>
          <a:xfrm>
            <a:off x="5724128" y="1718224"/>
            <a:ext cx="0" cy="50405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5812929" y="1866900"/>
          <a:ext cx="247650" cy="250825"/>
        </p:xfrm>
        <a:graphic>
          <a:graphicData uri="http://schemas.openxmlformats.org/presentationml/2006/ole">
            <p:oleObj spid="_x0000_s276487" name="Equation" r:id="rId8" imgW="139680" imgH="139680" progId="Equation.3">
              <p:embed/>
            </p:oleObj>
          </a:graphicData>
        </a:graphic>
      </p:graphicFrame>
      <p:graphicFrame>
        <p:nvGraphicFramePr>
          <p:cNvPr id="276488" name="Object 2"/>
          <p:cNvGraphicFramePr>
            <a:graphicFrameLocks noChangeAspect="1"/>
          </p:cNvGraphicFramePr>
          <p:nvPr/>
        </p:nvGraphicFramePr>
        <p:xfrm>
          <a:off x="7129463" y="1661496"/>
          <a:ext cx="1314450" cy="409575"/>
        </p:xfrm>
        <a:graphic>
          <a:graphicData uri="http://schemas.openxmlformats.org/presentationml/2006/ole">
            <p:oleObj spid="_x0000_s276488" name="Equation" r:id="rId9" imgW="73656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표 22"/>
          <p:cNvGraphicFramePr>
            <a:graphicFrameLocks noGrp="1"/>
          </p:cNvGraphicFramePr>
          <p:nvPr/>
        </p:nvGraphicFramePr>
        <p:xfrm>
          <a:off x="1524000" y="1407261"/>
          <a:ext cx="6096000" cy="33178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59051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Normal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 meson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Tetraquark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Molecule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7780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/>
                        <a:t>Geometrical configuration</a:t>
                      </a:r>
                      <a:endParaRPr lang="ko-KR" alt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AutoShape 41"/>
          <p:cNvSpPr>
            <a:spLocks noChangeArrowheads="1"/>
          </p:cNvSpPr>
          <p:nvPr/>
        </p:nvSpPr>
        <p:spPr bwMode="auto">
          <a:xfrm>
            <a:off x="4891096" y="2852739"/>
            <a:ext cx="895350" cy="7202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AutoShape 41"/>
          <p:cNvSpPr>
            <a:spLocks noChangeArrowheads="1"/>
          </p:cNvSpPr>
          <p:nvPr/>
        </p:nvSpPr>
        <p:spPr bwMode="auto">
          <a:xfrm>
            <a:off x="3390898" y="2924944"/>
            <a:ext cx="895350" cy="72027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5" name="Oval 39"/>
          <p:cNvSpPr>
            <a:spLocks noChangeArrowheads="1"/>
          </p:cNvSpPr>
          <p:nvPr/>
        </p:nvSpPr>
        <p:spPr bwMode="auto">
          <a:xfrm>
            <a:off x="4968883" y="2884489"/>
            <a:ext cx="287338" cy="28779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6" name="Oval 40"/>
          <p:cNvSpPr>
            <a:spLocks noChangeArrowheads="1"/>
          </p:cNvSpPr>
          <p:nvPr/>
        </p:nvSpPr>
        <p:spPr bwMode="auto">
          <a:xfrm>
            <a:off x="5356358" y="2884489"/>
            <a:ext cx="287338" cy="28779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5368956" y="3208342"/>
            <a:ext cx="287338" cy="28779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" name="Oval 25"/>
          <p:cNvSpPr>
            <a:spLocks noChangeArrowheads="1"/>
          </p:cNvSpPr>
          <p:nvPr/>
        </p:nvSpPr>
        <p:spPr bwMode="auto">
          <a:xfrm>
            <a:off x="4998305" y="3220217"/>
            <a:ext cx="287338" cy="287793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Oval 39"/>
          <p:cNvSpPr>
            <a:spLocks noChangeArrowheads="1"/>
          </p:cNvSpPr>
          <p:nvPr/>
        </p:nvSpPr>
        <p:spPr bwMode="auto">
          <a:xfrm>
            <a:off x="3504310" y="3031934"/>
            <a:ext cx="287338" cy="287792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4" name="Oval 25"/>
          <p:cNvSpPr>
            <a:spLocks noChangeArrowheads="1"/>
          </p:cNvSpPr>
          <p:nvPr/>
        </p:nvSpPr>
        <p:spPr bwMode="auto">
          <a:xfrm>
            <a:off x="3867214" y="3262373"/>
            <a:ext cx="287338" cy="28779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5" name="AutoShape 41"/>
          <p:cNvSpPr>
            <a:spLocks noChangeArrowheads="1"/>
          </p:cNvSpPr>
          <p:nvPr/>
        </p:nvSpPr>
        <p:spPr bwMode="auto">
          <a:xfrm>
            <a:off x="6319668" y="2214554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Oval 39"/>
          <p:cNvSpPr>
            <a:spLocks noChangeArrowheads="1"/>
          </p:cNvSpPr>
          <p:nvPr/>
        </p:nvSpPr>
        <p:spPr bwMode="auto">
          <a:xfrm>
            <a:off x="6433080" y="2317554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7" name="Oval 25"/>
          <p:cNvSpPr>
            <a:spLocks noChangeArrowheads="1"/>
          </p:cNvSpPr>
          <p:nvPr/>
        </p:nvSpPr>
        <p:spPr bwMode="auto">
          <a:xfrm>
            <a:off x="6795984" y="2547994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8" name="AutoShape 41"/>
          <p:cNvSpPr>
            <a:spLocks noChangeArrowheads="1"/>
          </p:cNvSpPr>
          <p:nvPr/>
        </p:nvSpPr>
        <p:spPr bwMode="auto">
          <a:xfrm>
            <a:off x="6319856" y="3709995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9" name="Oval 39"/>
          <p:cNvSpPr>
            <a:spLocks noChangeArrowheads="1"/>
          </p:cNvSpPr>
          <p:nvPr/>
        </p:nvSpPr>
        <p:spPr bwMode="auto">
          <a:xfrm>
            <a:off x="6433268" y="3812995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0" name="Oval 25"/>
          <p:cNvSpPr>
            <a:spLocks noChangeArrowheads="1"/>
          </p:cNvSpPr>
          <p:nvPr/>
        </p:nvSpPr>
        <p:spPr bwMode="auto">
          <a:xfrm>
            <a:off x="6796172" y="4043435"/>
            <a:ext cx="287338" cy="287338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22" name="직선 연결선 21"/>
          <p:cNvCxnSpPr>
            <a:stCxn id="15" idx="2"/>
            <a:endCxn id="18" idx="0"/>
          </p:cNvCxnSpPr>
          <p:nvPr/>
        </p:nvCxnSpPr>
        <p:spPr>
          <a:xfrm rot="16200000" flipH="1">
            <a:off x="6379285" y="3321749"/>
            <a:ext cx="776304" cy="18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500034" y="285728"/>
            <a:ext cx="528641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Normal meson, </a:t>
            </a:r>
            <a:r>
              <a:rPr lang="en-US" altLang="ko-KR" sz="2000" dirty="0" err="1" smtClean="0">
                <a:latin typeface="Comic Sans MS" pitchFamily="66" charset="0"/>
              </a:rPr>
              <a:t>Tetraquark</a:t>
            </a:r>
            <a:r>
              <a:rPr lang="en-US" altLang="ko-KR" sz="2000" dirty="0" smtClean="0">
                <a:latin typeface="Comic Sans MS" pitchFamily="66" charset="0"/>
              </a:rPr>
              <a:t> and Molecule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graphicFrame>
        <p:nvGraphicFramePr>
          <p:cNvPr id="21" name="Object 9"/>
          <p:cNvGraphicFramePr>
            <a:graphicFrameLocks noChangeAspect="1"/>
          </p:cNvGraphicFramePr>
          <p:nvPr/>
        </p:nvGraphicFramePr>
        <p:xfrm>
          <a:off x="6816997" y="5050209"/>
          <a:ext cx="1752600" cy="444500"/>
        </p:xfrm>
        <a:graphic>
          <a:graphicData uri="http://schemas.openxmlformats.org/presentationml/2006/ole">
            <p:oleObj spid="_x0000_s266242" name="Equation" r:id="rId3" imgW="1002960" imgH="253800" progId="Equation.3">
              <p:embed/>
            </p:oleObj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49043" y="5093308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itchFamily="2" charset="2"/>
              </a:rPr>
              <a:t>Molecule </a:t>
            </a:r>
            <a:r>
              <a:rPr lang="en-US" altLang="ko-KR" dirty="0" err="1" smtClean="0">
                <a:sym typeface="Wingdings" pitchFamily="2" charset="2"/>
              </a:rPr>
              <a:t>Ohkoda</a:t>
            </a:r>
            <a:r>
              <a:rPr lang="en-US" altLang="ko-KR" dirty="0" smtClean="0">
                <a:sym typeface="Wingdings" pitchFamily="2" charset="2"/>
              </a:rPr>
              <a:t>, </a:t>
            </a:r>
            <a:r>
              <a:rPr lang="en-US" altLang="ko-KR" dirty="0" err="1" smtClean="0">
                <a:sym typeface="Wingdings" pitchFamily="2" charset="2"/>
              </a:rPr>
              <a:t>Yasui</a:t>
            </a:r>
            <a:r>
              <a:rPr lang="en-US" altLang="ko-KR" dirty="0" smtClean="0">
                <a:sym typeface="Wingdings" pitchFamily="2" charset="2"/>
              </a:rPr>
              <a:t> … PRD86, 034019 (2012)</a:t>
            </a:r>
            <a:endParaRPr lang="ko-KR" altLang="en-US" dirty="0"/>
          </a:p>
        </p:txBody>
      </p:sp>
      <p:graphicFrame>
        <p:nvGraphicFramePr>
          <p:cNvPr id="26" name="Object 9"/>
          <p:cNvGraphicFramePr>
            <a:graphicFrameLocks noChangeAspect="1"/>
          </p:cNvGraphicFramePr>
          <p:nvPr/>
        </p:nvGraphicFramePr>
        <p:xfrm>
          <a:off x="6725419" y="5532438"/>
          <a:ext cx="1951037" cy="488950"/>
        </p:xfrm>
        <a:graphic>
          <a:graphicData uri="http://schemas.openxmlformats.org/presentationml/2006/ole">
            <p:oleObj spid="_x0000_s266243" name="Equation" r:id="rId4" imgW="1117440" imgH="279360" progId="Equation.3">
              <p:embed/>
            </p:oleObj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225515" y="558036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>
                <a:sym typeface="Wingdings" pitchFamily="2" charset="2"/>
              </a:rPr>
              <a:t>Tetraquark</a:t>
            </a:r>
            <a:r>
              <a:rPr lang="en-US" altLang="ko-KR" dirty="0" smtClean="0">
                <a:sym typeface="Wingdings" pitchFamily="2" charset="2"/>
              </a:rPr>
              <a:t> </a:t>
            </a:r>
            <a:r>
              <a:rPr lang="en-US" altLang="ko-KR" dirty="0" err="1" smtClean="0">
                <a:sym typeface="Wingdings" pitchFamily="2" charset="2"/>
              </a:rPr>
              <a:t>Woosung</a:t>
            </a:r>
            <a:r>
              <a:rPr lang="en-US" altLang="ko-KR" dirty="0" smtClean="0">
                <a:sym typeface="Wingdings" pitchFamily="2" charset="2"/>
              </a:rPr>
              <a:t> Par, SHL NPA 925, 16 (2014)  </a:t>
            </a:r>
            <a:endParaRPr lang="ko-KR" altLang="en-US" dirty="0"/>
          </a:p>
        </p:txBody>
      </p:sp>
      <p:sp>
        <p:nvSpPr>
          <p:cNvPr id="29" name="왼쪽 중괄호 28"/>
          <p:cNvSpPr/>
          <p:nvPr/>
        </p:nvSpPr>
        <p:spPr>
          <a:xfrm>
            <a:off x="971600" y="5301208"/>
            <a:ext cx="281211" cy="50405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TextBox 29"/>
          <p:cNvSpPr txBox="1"/>
          <p:nvPr/>
        </p:nvSpPr>
        <p:spPr>
          <a:xfrm>
            <a:off x="107504" y="5013176"/>
            <a:ext cx="1237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itchFamily="2" charset="2"/>
              </a:rPr>
              <a:t>Example </a:t>
            </a:r>
          </a:p>
          <a:p>
            <a:r>
              <a:rPr lang="en-US" altLang="ko-KR" dirty="0" smtClean="0">
                <a:sym typeface="Wingdings" pitchFamily="2" charset="2"/>
              </a:rPr>
              <a:t>   </a:t>
            </a:r>
            <a:r>
              <a:rPr lang="en-US" altLang="ko-KR" dirty="0" err="1" smtClean="0">
                <a:sym typeface="Wingdings" pitchFamily="2" charset="2"/>
              </a:rPr>
              <a:t>Tcc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7544" y="6237312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Symbol" pitchFamily="18" charset="2"/>
                <a:sym typeface="Wingdings" pitchFamily="2" charset="2"/>
              </a:rPr>
              <a:t>L</a:t>
            </a:r>
            <a:r>
              <a:rPr lang="en-US" altLang="ko-KR" dirty="0" smtClean="0">
                <a:sym typeface="Wingdings" pitchFamily="2" charset="2"/>
              </a:rPr>
              <a:t>(1405)  K-N  distance: around 1.7fm (</a:t>
            </a:r>
            <a:r>
              <a:rPr lang="en-US" altLang="ko-KR" dirty="0" err="1" smtClean="0">
                <a:sym typeface="Wingdings" pitchFamily="2" charset="2"/>
              </a:rPr>
              <a:t>Sekihara</a:t>
            </a:r>
            <a:r>
              <a:rPr lang="en-US" altLang="ko-KR" dirty="0" smtClean="0">
                <a:sym typeface="Wingdings" pitchFamily="2" charset="2"/>
              </a:rPr>
              <a:t> et al. 2011 ) </a:t>
            </a:r>
            <a:endParaRPr lang="ko-KR" altLang="en-US" dirty="0"/>
          </a:p>
        </p:txBody>
      </p:sp>
      <p:cxnSp>
        <p:nvCxnSpPr>
          <p:cNvPr id="33" name="직선 연결선 32"/>
          <p:cNvCxnSpPr/>
          <p:nvPr/>
        </p:nvCxnSpPr>
        <p:spPr>
          <a:xfrm>
            <a:off x="1763688" y="6309320"/>
            <a:ext cx="1440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II:  Few aspects of coalescence model for </a:t>
            </a:r>
            <a:r>
              <a:rPr lang="en-US" altLang="ko-KR" sz="2400" dirty="0" err="1" smtClean="0">
                <a:latin typeface="Verdana" pitchFamily="34" charset="0"/>
              </a:rPr>
              <a:t>Hadron</a:t>
            </a:r>
            <a:r>
              <a:rPr lang="en-US" altLang="ko-KR" sz="2400" dirty="0" smtClean="0">
                <a:latin typeface="Verdana" pitchFamily="34" charset="0"/>
              </a:rPr>
              <a:t> production in Heavy Ion Collision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7"/>
          <p:cNvSpPr>
            <a:spLocks noChangeArrowheads="1"/>
          </p:cNvSpPr>
          <p:nvPr/>
        </p:nvSpPr>
        <p:spPr bwMode="auto">
          <a:xfrm>
            <a:off x="797849" y="3948131"/>
            <a:ext cx="785818" cy="7191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1068366" y="2400245"/>
            <a:ext cx="4318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4" name="AutoShape 51"/>
          <p:cNvSpPr>
            <a:spLocks noChangeArrowheads="1"/>
          </p:cNvSpPr>
          <p:nvPr/>
        </p:nvSpPr>
        <p:spPr bwMode="auto">
          <a:xfrm>
            <a:off x="8140728" y="1411988"/>
            <a:ext cx="4318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2" name="Oval 5"/>
          <p:cNvSpPr>
            <a:spLocks noChangeArrowheads="1"/>
          </p:cNvSpPr>
          <p:nvPr/>
        </p:nvSpPr>
        <p:spPr bwMode="auto">
          <a:xfrm>
            <a:off x="1153453" y="4340946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3" name="Oval 6"/>
          <p:cNvSpPr>
            <a:spLocks noChangeArrowheads="1"/>
          </p:cNvSpPr>
          <p:nvPr/>
        </p:nvSpPr>
        <p:spPr bwMode="auto">
          <a:xfrm>
            <a:off x="1083413" y="3983944"/>
            <a:ext cx="287338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45" name="Oval 47"/>
          <p:cNvSpPr>
            <a:spLocks noChangeArrowheads="1"/>
          </p:cNvSpPr>
          <p:nvPr/>
        </p:nvSpPr>
        <p:spPr bwMode="auto">
          <a:xfrm>
            <a:off x="857224" y="4232297"/>
            <a:ext cx="287337" cy="287338"/>
          </a:xfrm>
          <a:prstGeom prst="ellipse">
            <a:avLst/>
          </a:prstGeom>
          <a:solidFill>
            <a:srgbClr val="00B05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1138176" y="2447933"/>
            <a:ext cx="287337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Oval 53"/>
          <p:cNvSpPr>
            <a:spLocks noChangeArrowheads="1"/>
          </p:cNvSpPr>
          <p:nvPr/>
        </p:nvSpPr>
        <p:spPr bwMode="auto">
          <a:xfrm>
            <a:off x="1138176" y="2793060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714348" y="2590809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endParaRPr kumimoji="1" lang="en-US" altLang="ko-KR" dirty="0">
              <a:solidFill>
                <a:srgbClr val="FF0000"/>
              </a:solidFill>
              <a:latin typeface="Symbol" pitchFamily="18" charset="2"/>
            </a:endParaRPr>
          </a:p>
        </p:txBody>
      </p:sp>
      <p:cxnSp>
        <p:nvCxnSpPr>
          <p:cNvPr id="54" name="직선 화살표 연결선 53"/>
          <p:cNvCxnSpPr>
            <a:stCxn id="48" idx="6"/>
          </p:cNvCxnSpPr>
          <p:nvPr/>
        </p:nvCxnSpPr>
        <p:spPr>
          <a:xfrm flipV="1">
            <a:off x="1425513" y="2590809"/>
            <a:ext cx="1717727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직선 화살표 연결선 55"/>
          <p:cNvCxnSpPr/>
          <p:nvPr/>
        </p:nvCxnSpPr>
        <p:spPr>
          <a:xfrm flipV="1">
            <a:off x="1437388" y="2947206"/>
            <a:ext cx="1717727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V="1">
            <a:off x="3643306" y="1662115"/>
            <a:ext cx="1857388" cy="92869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화살표 연결선 58"/>
          <p:cNvCxnSpPr/>
          <p:nvPr/>
        </p:nvCxnSpPr>
        <p:spPr>
          <a:xfrm>
            <a:off x="3711529" y="2948000"/>
            <a:ext cx="1074785" cy="50006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직선 화살표 연결선 60"/>
          <p:cNvCxnSpPr/>
          <p:nvPr/>
        </p:nvCxnSpPr>
        <p:spPr>
          <a:xfrm flipV="1">
            <a:off x="1428728" y="4114757"/>
            <a:ext cx="1717727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직선 화살표 연결선 62"/>
          <p:cNvCxnSpPr/>
          <p:nvPr/>
        </p:nvCxnSpPr>
        <p:spPr>
          <a:xfrm flipV="1">
            <a:off x="1440603" y="4471154"/>
            <a:ext cx="1717727" cy="79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직선 화살표 연결선 63"/>
          <p:cNvCxnSpPr/>
          <p:nvPr/>
        </p:nvCxnSpPr>
        <p:spPr>
          <a:xfrm flipV="1">
            <a:off x="3711529" y="3590941"/>
            <a:ext cx="1074785" cy="524005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직선 화살표 연결선 65"/>
          <p:cNvCxnSpPr/>
          <p:nvPr/>
        </p:nvCxnSpPr>
        <p:spPr>
          <a:xfrm rot="16140000" flipH="1">
            <a:off x="2089590" y="3287267"/>
            <a:ext cx="22067" cy="199628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/>
          <p:cNvCxnSpPr/>
          <p:nvPr/>
        </p:nvCxnSpPr>
        <p:spPr>
          <a:xfrm>
            <a:off x="3714744" y="4306115"/>
            <a:ext cx="1928826" cy="85646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화살표 연결선 70"/>
          <p:cNvCxnSpPr/>
          <p:nvPr/>
        </p:nvCxnSpPr>
        <p:spPr>
          <a:xfrm>
            <a:off x="3655181" y="4484804"/>
            <a:ext cx="1893201" cy="83252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직선 화살표 연결선 74"/>
          <p:cNvCxnSpPr>
            <a:stCxn id="68" idx="7"/>
            <a:endCxn id="74" idx="2"/>
          </p:cNvCxnSpPr>
          <p:nvPr/>
        </p:nvCxnSpPr>
        <p:spPr>
          <a:xfrm rot="5400000" flipH="1" flipV="1">
            <a:off x="5603689" y="2491075"/>
            <a:ext cx="580278" cy="107111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직선 화살표 연결선 75"/>
          <p:cNvCxnSpPr/>
          <p:nvPr/>
        </p:nvCxnSpPr>
        <p:spPr>
          <a:xfrm>
            <a:off x="5381568" y="3651110"/>
            <a:ext cx="1833638" cy="725649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직선 화살표 연결선 82"/>
          <p:cNvCxnSpPr/>
          <p:nvPr/>
        </p:nvCxnSpPr>
        <p:spPr>
          <a:xfrm flipV="1">
            <a:off x="6917579" y="1757491"/>
            <a:ext cx="1214446" cy="643736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화살표 연결선 83"/>
          <p:cNvCxnSpPr/>
          <p:nvPr/>
        </p:nvCxnSpPr>
        <p:spPr>
          <a:xfrm>
            <a:off x="7000892" y="2805917"/>
            <a:ext cx="1643074" cy="42783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직선 화살표 연결선 86"/>
          <p:cNvCxnSpPr/>
          <p:nvPr/>
        </p:nvCxnSpPr>
        <p:spPr>
          <a:xfrm>
            <a:off x="6941329" y="2889230"/>
            <a:ext cx="1619324" cy="618398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직선 화살표 연결선 87"/>
          <p:cNvCxnSpPr/>
          <p:nvPr/>
        </p:nvCxnSpPr>
        <p:spPr>
          <a:xfrm rot="-120000" flipV="1">
            <a:off x="7036716" y="1948495"/>
            <a:ext cx="1152000" cy="571504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52"/>
          <p:cNvSpPr>
            <a:spLocks noChangeArrowheads="1"/>
          </p:cNvSpPr>
          <p:nvPr/>
        </p:nvSpPr>
        <p:spPr bwMode="auto">
          <a:xfrm>
            <a:off x="8215338" y="1447801"/>
            <a:ext cx="287337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c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3" name="Oval 53"/>
          <p:cNvSpPr>
            <a:spLocks noChangeArrowheads="1"/>
          </p:cNvSpPr>
          <p:nvPr/>
        </p:nvSpPr>
        <p:spPr bwMode="auto">
          <a:xfrm>
            <a:off x="8215338" y="1792928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5" name="Text Box 57"/>
          <p:cNvSpPr txBox="1">
            <a:spLocks noChangeArrowheads="1"/>
          </p:cNvSpPr>
          <p:nvPr/>
        </p:nvSpPr>
        <p:spPr bwMode="auto">
          <a:xfrm>
            <a:off x="500034" y="4078865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</a:rPr>
              <a:t>p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sp>
        <p:nvSpPr>
          <p:cNvPr id="96" name="Text Box 57"/>
          <p:cNvSpPr txBox="1">
            <a:spLocks noChangeArrowheads="1"/>
          </p:cNvSpPr>
          <p:nvPr/>
        </p:nvSpPr>
        <p:spPr bwMode="auto">
          <a:xfrm>
            <a:off x="3968775" y="1947867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Symbol" pitchFamily="18" charset="2"/>
              </a:rPr>
              <a:t>b</a:t>
            </a:r>
            <a:endParaRPr kumimoji="1" lang="en-US" altLang="ko-KR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97" name="Text Box 57"/>
          <p:cNvSpPr txBox="1">
            <a:spLocks noChangeArrowheads="1"/>
          </p:cNvSpPr>
          <p:nvPr/>
        </p:nvSpPr>
        <p:spPr bwMode="auto">
          <a:xfrm>
            <a:off x="4500562" y="4376759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Symbol" pitchFamily="18" charset="2"/>
              </a:rPr>
              <a:t>a</a:t>
            </a:r>
            <a:endParaRPr kumimoji="1" lang="en-US" altLang="ko-KR" dirty="0">
              <a:solidFill>
                <a:schemeClr val="tx1"/>
              </a:solidFill>
              <a:latin typeface="Symbol" pitchFamily="18" charset="2"/>
            </a:endParaRPr>
          </a:p>
        </p:txBody>
      </p:sp>
      <p:sp>
        <p:nvSpPr>
          <p:cNvPr id="98" name="Text Box 57"/>
          <p:cNvSpPr txBox="1">
            <a:spLocks noChangeArrowheads="1"/>
          </p:cNvSpPr>
          <p:nvPr/>
        </p:nvSpPr>
        <p:spPr bwMode="auto">
          <a:xfrm>
            <a:off x="8683683" y="1519239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</a:t>
            </a:r>
            <a:endParaRPr kumimoji="1" lang="en-US" altLang="ko-K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57"/>
          <p:cNvSpPr txBox="1">
            <a:spLocks noChangeArrowheads="1"/>
          </p:cNvSpPr>
          <p:nvPr/>
        </p:nvSpPr>
        <p:spPr bwMode="auto">
          <a:xfrm>
            <a:off x="4143372" y="3519503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a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100" name="Text Box 57"/>
          <p:cNvSpPr txBox="1">
            <a:spLocks noChangeArrowheads="1"/>
          </p:cNvSpPr>
          <p:nvPr/>
        </p:nvSpPr>
        <p:spPr bwMode="auto">
          <a:xfrm>
            <a:off x="5683287" y="2662247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c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101" name="Text Box 57"/>
          <p:cNvSpPr txBox="1">
            <a:spLocks noChangeArrowheads="1"/>
          </p:cNvSpPr>
          <p:nvPr/>
        </p:nvSpPr>
        <p:spPr bwMode="auto">
          <a:xfrm>
            <a:off x="5715008" y="3519503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d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102" name="Text Box 57"/>
          <p:cNvSpPr txBox="1">
            <a:spLocks noChangeArrowheads="1"/>
          </p:cNvSpPr>
          <p:nvPr/>
        </p:nvSpPr>
        <p:spPr bwMode="auto">
          <a:xfrm>
            <a:off x="8612245" y="3233751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Symbol" pitchFamily="18" charset="2"/>
              </a:rPr>
              <a:t>g</a:t>
            </a:r>
            <a:endParaRPr kumimoji="1" lang="en-US" altLang="ko-KR" dirty="0">
              <a:solidFill>
                <a:schemeClr val="tx1"/>
              </a:solidFill>
              <a:latin typeface="Symbol" pitchFamily="18" charset="2"/>
            </a:endParaRPr>
          </a:p>
        </p:txBody>
      </p:sp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1270000" y="5865813"/>
          <a:ext cx="5945188" cy="503237"/>
        </p:xfrm>
        <a:graphic>
          <a:graphicData uri="http://schemas.openxmlformats.org/presentationml/2006/ole">
            <p:oleObj spid="_x0000_s82946" name="수식" r:id="rId3" imgW="3454200" imgH="291960" progId="Equation.3">
              <p:embed/>
            </p:oleObj>
          </a:graphicData>
        </a:graphic>
      </p:graphicFrame>
      <p:sp>
        <p:nvSpPr>
          <p:cNvPr id="103" name="Text Box 57"/>
          <p:cNvSpPr txBox="1">
            <a:spLocks noChangeArrowheads="1"/>
          </p:cNvSpPr>
          <p:nvPr/>
        </p:nvSpPr>
        <p:spPr bwMode="auto">
          <a:xfrm>
            <a:off x="4143372" y="2864419"/>
            <a:ext cx="2857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b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3098767" y="3936444"/>
            <a:ext cx="792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</a:t>
            </a:r>
            <a:r>
              <a:rPr lang="en-US" altLang="ko-KR" baseline="-250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a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/p</a:t>
            </a:r>
            <a:endParaRPr lang="ko-KR" altLang="en-US" baseline="-25000" dirty="0" smtClean="0"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3095552" y="2388746"/>
            <a:ext cx="828000" cy="756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G</a:t>
            </a:r>
            <a:r>
              <a:rPr lang="en-US" altLang="ko-KR" baseline="-25000" dirty="0" err="1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b</a:t>
            </a:r>
            <a:r>
              <a:rPr lang="en-US" altLang="ko-KR" baseline="-25000" dirty="0" smtClean="0"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/</a:t>
            </a:r>
            <a:r>
              <a:rPr lang="en-US" altLang="ko-KR" baseline="-25000" dirty="0" smtClean="0">
                <a:latin typeface="Symbol" pitchFamily="18" charset="2"/>
                <a:ea typeface="Arial Unicode MS" pitchFamily="50" charset="-127"/>
                <a:cs typeface="Arial Unicode MS" pitchFamily="50" charset="-127"/>
              </a:rPr>
              <a:t>p</a:t>
            </a:r>
            <a:endParaRPr lang="ko-KR" altLang="en-US" baseline="-25000" dirty="0">
              <a:latin typeface="Symbol" pitchFamily="18" charset="2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4774439" y="3221876"/>
            <a:ext cx="684000" cy="648000"/>
          </a:xfrm>
          <a:prstGeom prst="ellipse">
            <a:avLst/>
          </a:prstGeom>
          <a:solidFill>
            <a:srgbClr val="FF6600"/>
          </a:solidFill>
          <a:ln>
            <a:solidFill>
              <a:srgbClr val="FF6600"/>
            </a:solidFill>
          </a:ln>
          <a:scene3d>
            <a:camera prst="orthographicFront"/>
            <a:lightRig rig="sunset" dir="t"/>
          </a:scene3d>
          <a:sp3d extrusionH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err="1" smtClean="0"/>
              <a:t>d</a:t>
            </a:r>
            <a:r>
              <a:rPr lang="en-US" altLang="ko-KR" dirty="0" err="1" smtClean="0">
                <a:latin typeface="Symbol" pitchFamily="18" charset="2"/>
              </a:rPr>
              <a:t>s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6429388" y="2376495"/>
            <a:ext cx="828000" cy="72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</a:t>
            </a:r>
            <a:r>
              <a:rPr lang="en-US" altLang="ko-KR" baseline="-25000" dirty="0" smtClean="0"/>
              <a:t>C/c</a:t>
            </a:r>
            <a:endParaRPr lang="ko-KR" altLang="en-US" dirty="0"/>
          </a:p>
        </p:txBody>
      </p:sp>
      <p:sp>
        <p:nvSpPr>
          <p:cNvPr id="52" name="Text Box 57"/>
          <p:cNvSpPr txBox="1">
            <a:spLocks noChangeArrowheads="1"/>
          </p:cNvSpPr>
          <p:nvPr/>
        </p:nvSpPr>
        <p:spPr bwMode="auto">
          <a:xfrm>
            <a:off x="7740352" y="4869160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</a:t>
            </a:r>
            <a:endParaRPr kumimoji="1" lang="en-US" altLang="ko-KR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25"/>
          <p:cNvSpPr>
            <a:spLocks noChangeArrowheads="1"/>
          </p:cNvSpPr>
          <p:nvPr/>
        </p:nvSpPr>
        <p:spPr bwMode="auto">
          <a:xfrm>
            <a:off x="285720" y="285728"/>
            <a:ext cx="5929354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err="1" smtClean="0">
                <a:latin typeface="Comic Sans MS" pitchFamily="66" charset="0"/>
              </a:rPr>
              <a:t>Hadron</a:t>
            </a:r>
            <a:r>
              <a:rPr kumimoji="1" lang="en-US" altLang="ko-KR" sz="2000" dirty="0" smtClean="0">
                <a:latin typeface="Comic Sans MS" pitchFamily="66" charset="0"/>
              </a:rPr>
              <a:t> production in ( </a:t>
            </a:r>
            <a:r>
              <a:rPr kumimoji="1" lang="en-US" altLang="ko-KR" sz="2000" dirty="0" err="1" smtClean="0">
                <a:latin typeface="Comic Sans MS" pitchFamily="66" charset="0"/>
              </a:rPr>
              <a:t>p+</a:t>
            </a:r>
            <a:r>
              <a:rPr kumimoji="1" lang="en-US" altLang="ko-KR" sz="2000" dirty="0" err="1" smtClean="0">
                <a:latin typeface="Symbol" pitchFamily="18" charset="2"/>
              </a:rPr>
              <a:t>p</a:t>
            </a:r>
            <a:r>
              <a:rPr kumimoji="1" lang="en-US" altLang="ko-KR" sz="2000" dirty="0" err="1" smtClean="0">
                <a:latin typeface="Comic Sans MS" pitchFamily="66" charset="0"/>
                <a:sym typeface="Wingdings" pitchFamily="2" charset="2"/>
              </a:rPr>
              <a:t></a:t>
            </a:r>
            <a:r>
              <a:rPr kumimoji="1" lang="en-US" altLang="ko-KR" sz="2000" dirty="0" err="1" smtClean="0">
                <a:latin typeface="Arial" pitchFamily="34" charset="0"/>
                <a:ea typeface="Arial Unicode MS" pitchFamily="50" charset="-127"/>
                <a:cs typeface="Arial" pitchFamily="34" charset="0"/>
              </a:rPr>
              <a:t>C</a:t>
            </a:r>
            <a:r>
              <a:rPr kumimoji="1" lang="en-US" altLang="ko-KR" sz="2000" dirty="0" err="1" smtClean="0">
                <a:latin typeface="Arial" pitchFamily="34" charset="0"/>
                <a:cs typeface="Arial" pitchFamily="34" charset="0"/>
              </a:rPr>
              <a:t>+X</a:t>
            </a:r>
            <a:r>
              <a:rPr kumimoji="1" lang="en-US" altLang="ko-KR" sz="2000" dirty="0" smtClean="0">
                <a:latin typeface="Comic Sans MS" pitchFamily="66" charset="0"/>
              </a:rPr>
              <a:t> ) collision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2987824" y="1412776"/>
            <a:ext cx="1656184" cy="1368152"/>
          </a:xfrm>
          <a:prstGeom prst="roundRect">
            <a:avLst/>
          </a:prstGeom>
          <a:solidFill>
            <a:srgbClr val="FFCCFF">
              <a:alpha val="86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7E04-1561-49C7-B18C-697432C9090D}" type="slidenum">
              <a:rPr lang="en-US" altLang="ko-KR" smtClean="0"/>
              <a:pPr>
                <a:defRPr/>
              </a:pPr>
              <a:t>18</a:t>
            </a:fld>
            <a:endParaRPr lang="en-US" altLang="ko-KR" dirty="0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2428860" y="1153665"/>
            <a:ext cx="1571625" cy="1928812"/>
          </a:xfrm>
          <a:prstGeom prst="rect">
            <a:avLst/>
          </a:prstGeom>
          <a:noFill/>
          <a:ln w="28575" algn="ctr">
            <a:noFill/>
            <a:prstDash val="sysDot"/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1800" b="0" i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45" name="Oval 30"/>
          <p:cNvSpPr>
            <a:spLocks noChangeAspect="1" noChangeArrowheads="1"/>
          </p:cNvSpPr>
          <p:nvPr/>
        </p:nvSpPr>
        <p:spPr bwMode="auto">
          <a:xfrm>
            <a:off x="4355976" y="1844824"/>
            <a:ext cx="108000" cy="108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6" name="Oval 14"/>
          <p:cNvSpPr>
            <a:spLocks noChangeAspect="1" noChangeArrowheads="1"/>
          </p:cNvSpPr>
          <p:nvPr/>
        </p:nvSpPr>
        <p:spPr bwMode="auto">
          <a:xfrm>
            <a:off x="3447921" y="1899428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7" name="Oval 16"/>
          <p:cNvSpPr>
            <a:spLocks noChangeAspect="1" noChangeArrowheads="1"/>
          </p:cNvSpPr>
          <p:nvPr/>
        </p:nvSpPr>
        <p:spPr bwMode="auto">
          <a:xfrm>
            <a:off x="3286116" y="1500174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8" name="Oval 17"/>
          <p:cNvSpPr>
            <a:spLocks noChangeAspect="1" noChangeArrowheads="1"/>
          </p:cNvSpPr>
          <p:nvPr/>
        </p:nvSpPr>
        <p:spPr bwMode="auto">
          <a:xfrm>
            <a:off x="3749058" y="2357430"/>
            <a:ext cx="108000" cy="108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9" name="Oval 18"/>
          <p:cNvSpPr>
            <a:spLocks noChangeAspect="1" noChangeArrowheads="1"/>
          </p:cNvSpPr>
          <p:nvPr/>
        </p:nvSpPr>
        <p:spPr bwMode="auto">
          <a:xfrm>
            <a:off x="3599904" y="2132856"/>
            <a:ext cx="108000" cy="108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0" name="Oval 19"/>
          <p:cNvSpPr>
            <a:spLocks noChangeAspect="1" noChangeArrowheads="1"/>
          </p:cNvSpPr>
          <p:nvPr/>
        </p:nvSpPr>
        <p:spPr bwMode="auto">
          <a:xfrm>
            <a:off x="3527896" y="2528912"/>
            <a:ext cx="108000" cy="1080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1" name="Oval 20"/>
          <p:cNvSpPr>
            <a:spLocks noChangeAspect="1" noChangeArrowheads="1"/>
          </p:cNvSpPr>
          <p:nvPr/>
        </p:nvSpPr>
        <p:spPr bwMode="auto">
          <a:xfrm>
            <a:off x="3167856" y="1801003"/>
            <a:ext cx="108000" cy="108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2" name="Oval 21"/>
          <p:cNvSpPr>
            <a:spLocks noChangeAspect="1" noChangeArrowheads="1"/>
          </p:cNvSpPr>
          <p:nvPr/>
        </p:nvSpPr>
        <p:spPr bwMode="auto">
          <a:xfrm>
            <a:off x="3635896" y="1736824"/>
            <a:ext cx="108000" cy="108000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8" name="Oval 27"/>
          <p:cNvSpPr>
            <a:spLocks noChangeAspect="1" noChangeArrowheads="1"/>
          </p:cNvSpPr>
          <p:nvPr/>
        </p:nvSpPr>
        <p:spPr bwMode="auto">
          <a:xfrm>
            <a:off x="4067944" y="2428868"/>
            <a:ext cx="108000" cy="108000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9" name="Oval 28"/>
          <p:cNvSpPr>
            <a:spLocks noChangeAspect="1" noChangeArrowheads="1"/>
          </p:cNvSpPr>
          <p:nvPr/>
        </p:nvSpPr>
        <p:spPr bwMode="auto">
          <a:xfrm>
            <a:off x="3779912" y="2060848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0" name="Oval 29"/>
          <p:cNvSpPr>
            <a:spLocks noChangeAspect="1" noChangeArrowheads="1"/>
          </p:cNvSpPr>
          <p:nvPr/>
        </p:nvSpPr>
        <p:spPr bwMode="auto">
          <a:xfrm>
            <a:off x="4336936" y="2240734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1" name="Oval 31"/>
          <p:cNvSpPr>
            <a:spLocks noChangeAspect="1" noChangeArrowheads="1"/>
          </p:cNvSpPr>
          <p:nvPr/>
        </p:nvSpPr>
        <p:spPr bwMode="auto">
          <a:xfrm>
            <a:off x="3997196" y="2162953"/>
            <a:ext cx="108000" cy="108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8360733" y="5399865"/>
            <a:ext cx="57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endParaRPr kumimoji="1" lang="ko-KR" alt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828424" y="5661248"/>
            <a:ext cx="75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1714480" y="5655269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428992" y="5655269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4429124" y="5655269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7092950" y="5655269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214414" y="5942607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>
                <a:solidFill>
                  <a:schemeClr val="tx1"/>
                </a:solidFill>
                <a:latin typeface="Arial" pitchFamily="34" charset="0"/>
              </a:rPr>
              <a:t>1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2928926" y="5942607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5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4071934" y="5936257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>
                <a:latin typeface="Arial" pitchFamily="34" charset="0"/>
              </a:rPr>
              <a:t>7</a:t>
            </a: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6661150" y="5936257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17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2060566" y="5655269"/>
            <a:ext cx="122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QGP</a:t>
            </a:r>
            <a:endParaRPr kumimoji="1" lang="ko-KR" altLang="en-US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6429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8427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오른쪽 화살표 87"/>
          <p:cNvSpPr/>
          <p:nvPr/>
        </p:nvSpPr>
        <p:spPr>
          <a:xfrm>
            <a:off x="142876" y="1857364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오른쪽 화살표 88"/>
          <p:cNvSpPr/>
          <p:nvPr/>
        </p:nvSpPr>
        <p:spPr>
          <a:xfrm>
            <a:off x="1114150" y="1885260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5000628" y="5652113"/>
            <a:ext cx="18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err="1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Hadron</a:t>
            </a:r>
            <a:r>
              <a:rPr kumimoji="1" lang="en-US" altLang="ko-KR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phase</a:t>
            </a:r>
            <a:endParaRPr kumimoji="1" lang="ko-KR" altLang="en-US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5" name="그룹 123"/>
          <p:cNvGrpSpPr>
            <a:grpSpLocks noChangeAspect="1"/>
          </p:cNvGrpSpPr>
          <p:nvPr/>
        </p:nvGrpSpPr>
        <p:grpSpPr>
          <a:xfrm>
            <a:off x="6300192" y="2306078"/>
            <a:ext cx="442290" cy="432000"/>
            <a:chOff x="7020272" y="5532310"/>
            <a:chExt cx="648072" cy="632994"/>
          </a:xfrm>
        </p:grpSpPr>
        <p:sp>
          <p:nvSpPr>
            <p:cNvPr id="12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6" name="그룹 102"/>
          <p:cNvGrpSpPr>
            <a:grpSpLocks noChangeAspect="1"/>
          </p:cNvGrpSpPr>
          <p:nvPr/>
        </p:nvGrpSpPr>
        <p:grpSpPr>
          <a:xfrm>
            <a:off x="6912780" y="1560749"/>
            <a:ext cx="495868" cy="486451"/>
            <a:chOff x="6496546" y="2133738"/>
            <a:chExt cx="718660" cy="705002"/>
          </a:xfrm>
        </p:grpSpPr>
        <p:sp>
          <p:nvSpPr>
            <p:cNvPr id="128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0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1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2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7" name="그룹 133"/>
          <p:cNvGrpSpPr>
            <a:grpSpLocks/>
          </p:cNvGrpSpPr>
          <p:nvPr/>
        </p:nvGrpSpPr>
        <p:grpSpPr>
          <a:xfrm>
            <a:off x="3110237" y="2111304"/>
            <a:ext cx="453651" cy="453600"/>
            <a:chOff x="7020272" y="5532310"/>
            <a:chExt cx="648072" cy="632994"/>
          </a:xfrm>
        </p:grpSpPr>
        <p:sp>
          <p:nvSpPr>
            <p:cNvPr id="13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8" name="Text Box 28"/>
          <p:cNvSpPr txBox="1">
            <a:spLocks noChangeArrowheads="1"/>
          </p:cNvSpPr>
          <p:nvPr/>
        </p:nvSpPr>
        <p:spPr bwMode="auto">
          <a:xfrm>
            <a:off x="6000760" y="5228615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F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285720" y="152381"/>
            <a:ext cx="7858180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Particle production and </a:t>
            </a:r>
            <a:r>
              <a:rPr kumimoji="1" lang="en-US" altLang="ko-KR" sz="2000" dirty="0" err="1" smtClean="0">
                <a:latin typeface="Comic Sans MS" pitchFamily="66" charset="0"/>
              </a:rPr>
              <a:t>freezeout</a:t>
            </a:r>
            <a:r>
              <a:rPr kumimoji="1" lang="en-US" altLang="ko-KR" sz="2000" dirty="0" smtClean="0">
                <a:latin typeface="Comic Sans MS" pitchFamily="66" charset="0"/>
              </a:rPr>
              <a:t> in Heavy Ion Collision 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cxnSp>
        <p:nvCxnSpPr>
          <p:cNvPr id="94" name="직선 화살표 연결선 93"/>
          <p:cNvCxnSpPr/>
          <p:nvPr/>
        </p:nvCxnSpPr>
        <p:spPr>
          <a:xfrm flipV="1">
            <a:off x="850052" y="3789040"/>
            <a:ext cx="0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66152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T</a:t>
            </a:r>
            <a:endParaRPr lang="ko-KR" altLang="en-US" b="1" dirty="0"/>
          </a:p>
        </p:txBody>
      </p:sp>
      <p:sp>
        <p:nvSpPr>
          <p:cNvPr id="105" name="자유형 104"/>
          <p:cNvSpPr/>
          <p:nvPr/>
        </p:nvSpPr>
        <p:spPr>
          <a:xfrm>
            <a:off x="4427984" y="4655995"/>
            <a:ext cx="2592288" cy="600501"/>
          </a:xfrm>
          <a:custGeom>
            <a:avLst/>
            <a:gdLst>
              <a:gd name="connsiteX0" fmla="*/ 0 w 1787857"/>
              <a:gd name="connsiteY0" fmla="*/ 0 h 600501"/>
              <a:gd name="connsiteX1" fmla="*/ 641445 w 1787857"/>
              <a:gd name="connsiteY1" fmla="*/ 368489 h 600501"/>
              <a:gd name="connsiteX2" fmla="*/ 1787857 w 1787857"/>
              <a:gd name="connsiteY2" fmla="*/ 600501 h 6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57" h="600501">
                <a:moveTo>
                  <a:pt x="0" y="0"/>
                </a:moveTo>
                <a:cubicBezTo>
                  <a:pt x="171734" y="134203"/>
                  <a:pt x="343469" y="268406"/>
                  <a:pt x="641445" y="368489"/>
                </a:cubicBezTo>
                <a:cubicBezTo>
                  <a:pt x="939421" y="468572"/>
                  <a:pt x="1578591" y="555008"/>
                  <a:pt x="1787857" y="600501"/>
                </a:cubicBez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자유형 105"/>
          <p:cNvSpPr/>
          <p:nvPr/>
        </p:nvSpPr>
        <p:spPr>
          <a:xfrm>
            <a:off x="1706364" y="3847918"/>
            <a:ext cx="1610436" cy="818866"/>
          </a:xfrm>
          <a:custGeom>
            <a:avLst/>
            <a:gdLst>
              <a:gd name="connsiteX0" fmla="*/ 0 w 1610436"/>
              <a:gd name="connsiteY0" fmla="*/ 0 h 818866"/>
              <a:gd name="connsiteX1" fmla="*/ 928048 w 1610436"/>
              <a:gd name="connsiteY1" fmla="*/ 586854 h 818866"/>
              <a:gd name="connsiteX2" fmla="*/ 1610436 w 1610436"/>
              <a:gd name="connsiteY2" fmla="*/ 818866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0436" h="818866">
                <a:moveTo>
                  <a:pt x="0" y="0"/>
                </a:moveTo>
                <a:cubicBezTo>
                  <a:pt x="329821" y="225188"/>
                  <a:pt x="659642" y="450376"/>
                  <a:pt x="928048" y="586854"/>
                </a:cubicBezTo>
                <a:cubicBezTo>
                  <a:pt x="1196454" y="723332"/>
                  <a:pt x="1403445" y="771099"/>
                  <a:pt x="1610436" y="818866"/>
                </a:cubicBez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7" name="직선 연결선 106"/>
          <p:cNvCxnSpPr/>
          <p:nvPr/>
        </p:nvCxnSpPr>
        <p:spPr>
          <a:xfrm flipV="1">
            <a:off x="3303152" y="4653136"/>
            <a:ext cx="1125226" cy="1439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059832" y="47158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</a:t>
            </a:r>
            <a:r>
              <a:rPr lang="en-US" altLang="ko-KR" baseline="-25000" dirty="0" smtClean="0"/>
              <a:t>C</a:t>
            </a:r>
            <a:endParaRPr lang="ko-KR" altLang="en-US" baseline="-25000" dirty="0"/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4067944" y="4715852"/>
            <a:ext cx="707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H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75856" y="3790781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Hadron</a:t>
            </a:r>
            <a:r>
              <a:rPr lang="en-US" altLang="ko-KR" dirty="0" smtClean="0"/>
              <a:t> </a:t>
            </a:r>
          </a:p>
          <a:p>
            <a:r>
              <a:rPr lang="en-US" altLang="ko-KR" dirty="0" err="1" smtClean="0"/>
              <a:t>Multiquark</a:t>
            </a:r>
            <a:r>
              <a:rPr lang="en-US" altLang="ko-KR" dirty="0" smtClean="0"/>
              <a:t> formation</a:t>
            </a:r>
            <a:endParaRPr lang="ko-KR" alt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6084168" y="3801814"/>
            <a:ext cx="24288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Light nuclei</a:t>
            </a:r>
          </a:p>
          <a:p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Molecular structure formation</a:t>
            </a:r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9" name="직선 화살표 연결선 98"/>
          <p:cNvCxnSpPr/>
          <p:nvPr/>
        </p:nvCxnSpPr>
        <p:spPr>
          <a:xfrm>
            <a:off x="4441632" y="4645600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/>
          <p:nvPr/>
        </p:nvCxnSpPr>
        <p:spPr>
          <a:xfrm>
            <a:off x="5580112" y="5040472"/>
            <a:ext cx="648072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/>
          <p:nvPr/>
        </p:nvCxnSpPr>
        <p:spPr>
          <a:xfrm>
            <a:off x="6372200" y="5157192"/>
            <a:ext cx="648072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오른쪽 화살표 108"/>
          <p:cNvSpPr/>
          <p:nvPr/>
        </p:nvSpPr>
        <p:spPr>
          <a:xfrm>
            <a:off x="4790906" y="1872120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오른쪽 화살표 110"/>
          <p:cNvSpPr/>
          <p:nvPr/>
        </p:nvSpPr>
        <p:spPr>
          <a:xfrm>
            <a:off x="2486650" y="1889536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12" name="그룹 102"/>
          <p:cNvGrpSpPr>
            <a:grpSpLocks noChangeAspect="1"/>
          </p:cNvGrpSpPr>
          <p:nvPr/>
        </p:nvGrpSpPr>
        <p:grpSpPr>
          <a:xfrm>
            <a:off x="3851920" y="1484784"/>
            <a:ext cx="495868" cy="486451"/>
            <a:chOff x="6496546" y="2133738"/>
            <a:chExt cx="718660" cy="705002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4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6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29" name="모서리가 둥근 직사각형 128"/>
          <p:cNvSpPr/>
          <p:nvPr/>
        </p:nvSpPr>
        <p:spPr>
          <a:xfrm>
            <a:off x="6156176" y="1412776"/>
            <a:ext cx="216024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33" name="그룹 102"/>
          <p:cNvGrpSpPr>
            <a:grpSpLocks noChangeAspect="1"/>
          </p:cNvGrpSpPr>
          <p:nvPr/>
        </p:nvGrpSpPr>
        <p:grpSpPr>
          <a:xfrm>
            <a:off x="7676532" y="2132856"/>
            <a:ext cx="495868" cy="486451"/>
            <a:chOff x="6496546" y="2133738"/>
            <a:chExt cx="718660" cy="705002"/>
          </a:xfrm>
        </p:grpSpPr>
        <p:sp>
          <p:nvSpPr>
            <p:cNvPr id="134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0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1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2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43" name="그룹 133"/>
          <p:cNvGrpSpPr>
            <a:grpSpLocks/>
          </p:cNvGrpSpPr>
          <p:nvPr/>
        </p:nvGrpSpPr>
        <p:grpSpPr>
          <a:xfrm>
            <a:off x="7070677" y="2255320"/>
            <a:ext cx="453651" cy="453600"/>
            <a:chOff x="7020272" y="5532310"/>
            <a:chExt cx="648072" cy="632994"/>
          </a:xfrm>
        </p:grpSpPr>
        <p:sp>
          <p:nvSpPr>
            <p:cNvPr id="144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5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6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47" name="그룹 102"/>
          <p:cNvGrpSpPr>
            <a:grpSpLocks noChangeAspect="1"/>
          </p:cNvGrpSpPr>
          <p:nvPr/>
        </p:nvGrpSpPr>
        <p:grpSpPr>
          <a:xfrm>
            <a:off x="6372200" y="1574397"/>
            <a:ext cx="495868" cy="486451"/>
            <a:chOff x="6496546" y="2133738"/>
            <a:chExt cx="718660" cy="705002"/>
          </a:xfrm>
        </p:grpSpPr>
        <p:sp>
          <p:nvSpPr>
            <p:cNvPr id="148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50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51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52" name="그룹 133"/>
          <p:cNvGrpSpPr>
            <a:grpSpLocks/>
          </p:cNvGrpSpPr>
          <p:nvPr/>
        </p:nvGrpSpPr>
        <p:grpSpPr>
          <a:xfrm>
            <a:off x="7718749" y="1556792"/>
            <a:ext cx="453651" cy="453600"/>
            <a:chOff x="7020272" y="5532310"/>
            <a:chExt cx="648072" cy="632994"/>
          </a:xfrm>
        </p:grpSpPr>
        <p:sp>
          <p:nvSpPr>
            <p:cNvPr id="153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4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55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56" name="타원 155"/>
          <p:cNvSpPr/>
          <p:nvPr/>
        </p:nvSpPr>
        <p:spPr>
          <a:xfrm>
            <a:off x="6296424" y="1477248"/>
            <a:ext cx="1224136" cy="655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오른쪽 화살표 156"/>
          <p:cNvSpPr/>
          <p:nvPr/>
        </p:nvSpPr>
        <p:spPr>
          <a:xfrm>
            <a:off x="8463314" y="1885768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오른쪽 화살표 157"/>
          <p:cNvSpPr/>
          <p:nvPr/>
        </p:nvSpPr>
        <p:spPr>
          <a:xfrm>
            <a:off x="5655002" y="1903184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764704"/>
            <a:ext cx="35283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RHIC – Statistical model (PBM ..)</a:t>
            </a:r>
            <a:endParaRPr lang="ko-KR" altLang="en-US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434" y="1414881"/>
            <a:ext cx="455295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414881"/>
            <a:ext cx="432435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5715008" y="776674"/>
            <a:ext cx="26432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RHIC/STAR antimatter</a:t>
            </a:r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4571836"/>
            <a:ext cx="446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S/N is conserved (Siemens, </a:t>
            </a:r>
            <a:r>
              <a:rPr lang="en-US" altLang="ko-KR" dirty="0" err="1" smtClean="0"/>
              <a:t>Kapusta</a:t>
            </a:r>
            <a:r>
              <a:rPr lang="en-US" altLang="ko-KR" dirty="0" smtClean="0"/>
              <a:t> 79)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7000892" cy="369332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1800" dirty="0" smtClean="0">
                <a:latin typeface="Arial" charset="0"/>
              </a:rPr>
              <a:t>Issues involved</a:t>
            </a:r>
            <a:endParaRPr kumimoji="1" lang="en-US" altLang="ja-JP" sz="1600" i="1" dirty="0"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1052736"/>
            <a:ext cx="784860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What’s</a:t>
            </a:r>
            <a:r>
              <a:rPr kumimoji="1" lang="en-US" altLang="ko-K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 the difference between compact multi-quark states and molecular states</a:t>
            </a:r>
            <a:endParaRPr kumimoji="1" lang="en-US" altLang="ko-K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5724128" y="6028294"/>
            <a:ext cx="0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8244408" y="6028294"/>
            <a:ext cx="0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2707642"/>
            <a:ext cx="7848600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When do they</a:t>
            </a:r>
            <a:r>
              <a:rPr kumimoji="1" lang="en-US" altLang="ko-K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 form in heavy ion collision within coalescence model</a:t>
            </a:r>
            <a:endParaRPr kumimoji="1" lang="en-US" altLang="ko-K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27" name="그룹 123"/>
          <p:cNvGrpSpPr>
            <a:grpSpLocks noChangeAspect="1"/>
          </p:cNvGrpSpPr>
          <p:nvPr/>
        </p:nvGrpSpPr>
        <p:grpSpPr>
          <a:xfrm>
            <a:off x="3416990" y="4322302"/>
            <a:ext cx="442290" cy="432000"/>
            <a:chOff x="7020272" y="5532310"/>
            <a:chExt cx="648072" cy="632994"/>
          </a:xfrm>
        </p:grpSpPr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37" name="그룹 102"/>
          <p:cNvGrpSpPr>
            <a:grpSpLocks noChangeAspect="1"/>
          </p:cNvGrpSpPr>
          <p:nvPr/>
        </p:nvGrpSpPr>
        <p:grpSpPr>
          <a:xfrm>
            <a:off x="4029578" y="3576973"/>
            <a:ext cx="495868" cy="486451"/>
            <a:chOff x="6496546" y="2133738"/>
            <a:chExt cx="718660" cy="705002"/>
          </a:xfrm>
        </p:grpSpPr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7" name="모서리가 둥근 직사각형 46"/>
          <p:cNvSpPr/>
          <p:nvPr/>
        </p:nvSpPr>
        <p:spPr>
          <a:xfrm>
            <a:off x="3272974" y="3429000"/>
            <a:ext cx="216024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9" name="그룹 102"/>
          <p:cNvGrpSpPr>
            <a:grpSpLocks noChangeAspect="1"/>
          </p:cNvGrpSpPr>
          <p:nvPr/>
        </p:nvGrpSpPr>
        <p:grpSpPr>
          <a:xfrm>
            <a:off x="4793330" y="4149080"/>
            <a:ext cx="495868" cy="486451"/>
            <a:chOff x="6496546" y="2133738"/>
            <a:chExt cx="718660" cy="705002"/>
          </a:xfrm>
        </p:grpSpPr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2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4" name="그룹 133"/>
          <p:cNvGrpSpPr>
            <a:grpSpLocks/>
          </p:cNvGrpSpPr>
          <p:nvPr/>
        </p:nvGrpSpPr>
        <p:grpSpPr>
          <a:xfrm>
            <a:off x="3923928" y="4149080"/>
            <a:ext cx="453651" cy="453600"/>
            <a:chOff x="7020272" y="5532310"/>
            <a:chExt cx="648072" cy="632994"/>
          </a:xfrm>
        </p:grpSpPr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8" name="그룹 102"/>
          <p:cNvGrpSpPr>
            <a:grpSpLocks noChangeAspect="1"/>
          </p:cNvGrpSpPr>
          <p:nvPr/>
        </p:nvGrpSpPr>
        <p:grpSpPr>
          <a:xfrm>
            <a:off x="3488998" y="3590621"/>
            <a:ext cx="495868" cy="486451"/>
            <a:chOff x="6496546" y="2133738"/>
            <a:chExt cx="718660" cy="705002"/>
          </a:xfrm>
        </p:grpSpPr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63" name="그룹 133"/>
          <p:cNvGrpSpPr>
            <a:grpSpLocks/>
          </p:cNvGrpSpPr>
          <p:nvPr/>
        </p:nvGrpSpPr>
        <p:grpSpPr>
          <a:xfrm>
            <a:off x="4835547" y="3573016"/>
            <a:ext cx="453651" cy="453600"/>
            <a:chOff x="7020272" y="5532310"/>
            <a:chExt cx="648072" cy="632994"/>
          </a:xfrm>
        </p:grpSpPr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6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67" name="타원 66"/>
          <p:cNvSpPr/>
          <p:nvPr/>
        </p:nvSpPr>
        <p:spPr>
          <a:xfrm>
            <a:off x="3413222" y="3493472"/>
            <a:ext cx="1224136" cy="655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오른쪽 화살표 67"/>
          <p:cNvSpPr/>
          <p:nvPr/>
        </p:nvSpPr>
        <p:spPr>
          <a:xfrm>
            <a:off x="5580112" y="3901992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오른쪽 화살표 68"/>
          <p:cNvSpPr/>
          <p:nvPr/>
        </p:nvSpPr>
        <p:spPr>
          <a:xfrm>
            <a:off x="2771800" y="3919408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95" name="그룹 94"/>
          <p:cNvGrpSpPr/>
          <p:nvPr/>
        </p:nvGrpSpPr>
        <p:grpSpPr>
          <a:xfrm>
            <a:off x="2994998" y="1837288"/>
            <a:ext cx="442290" cy="432000"/>
            <a:chOff x="4777782" y="1556792"/>
            <a:chExt cx="442290" cy="432000"/>
          </a:xfrm>
        </p:grpSpPr>
        <p:grpSp>
          <p:nvGrpSpPr>
            <p:cNvPr id="70" name="그룹 123"/>
            <p:cNvGrpSpPr>
              <a:grpSpLocks noChangeAspect="1"/>
            </p:cNvGrpSpPr>
            <p:nvPr/>
          </p:nvGrpSpPr>
          <p:grpSpPr>
            <a:xfrm>
              <a:off x="4777782" y="1556792"/>
              <a:ext cx="442290" cy="432000"/>
              <a:chOff x="7020272" y="5532310"/>
              <a:chExt cx="648072" cy="632994"/>
            </a:xfrm>
          </p:grpSpPr>
          <p:sp>
            <p:nvSpPr>
              <p:cNvPr id="71" name="Oval 15"/>
              <p:cNvSpPr>
                <a:spLocks noChangeArrowheads="1"/>
              </p:cNvSpPr>
              <p:nvPr/>
            </p:nvSpPr>
            <p:spPr bwMode="auto">
              <a:xfrm>
                <a:off x="7020272" y="5532310"/>
                <a:ext cx="648072" cy="632994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/>
            </p:nvSpPr>
            <p:spPr bwMode="auto">
              <a:xfrm>
                <a:off x="7379760" y="566124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3" name="Oval 20"/>
              <p:cNvSpPr>
                <a:spLocks noChangeArrowheads="1"/>
              </p:cNvSpPr>
              <p:nvPr/>
            </p:nvSpPr>
            <p:spPr bwMode="auto">
              <a:xfrm>
                <a:off x="7151544" y="5816904"/>
                <a:ext cx="180000" cy="180000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4877086" y="1595826"/>
              <a:ext cx="126000" cy="128987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2" name="Oval 20"/>
            <p:cNvSpPr>
              <a:spLocks noChangeArrowheads="1"/>
            </p:cNvSpPr>
            <p:nvPr/>
          </p:nvSpPr>
          <p:spPr bwMode="auto">
            <a:xfrm>
              <a:off x="5007454" y="1789703"/>
              <a:ext cx="126000" cy="128987"/>
            </a:xfrm>
            <a:prstGeom prst="ellips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83" name="그룹 123"/>
          <p:cNvGrpSpPr>
            <a:grpSpLocks noChangeAspect="1"/>
          </p:cNvGrpSpPr>
          <p:nvPr/>
        </p:nvGrpSpPr>
        <p:grpSpPr>
          <a:xfrm>
            <a:off x="4517408" y="1816038"/>
            <a:ext cx="442290" cy="432000"/>
            <a:chOff x="7020272" y="5532310"/>
            <a:chExt cx="648072" cy="632994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6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8" name="Oval 15"/>
          <p:cNvSpPr>
            <a:spLocks noChangeArrowheads="1"/>
          </p:cNvSpPr>
          <p:nvPr/>
        </p:nvSpPr>
        <p:spPr bwMode="auto">
          <a:xfrm>
            <a:off x="5071869" y="1815736"/>
            <a:ext cx="453651" cy="45360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4427984" y="1693272"/>
            <a:ext cx="1224136" cy="655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17"/>
          <p:cNvSpPr>
            <a:spLocks noChangeArrowheads="1"/>
          </p:cNvSpPr>
          <p:nvPr/>
        </p:nvSpPr>
        <p:spPr bwMode="auto">
          <a:xfrm>
            <a:off x="5183496" y="1888112"/>
            <a:ext cx="126000" cy="128987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" name="Oval 20"/>
          <p:cNvSpPr>
            <a:spLocks noChangeArrowheads="1"/>
          </p:cNvSpPr>
          <p:nvPr/>
        </p:nvSpPr>
        <p:spPr bwMode="auto">
          <a:xfrm>
            <a:off x="5313864" y="2081989"/>
            <a:ext cx="126000" cy="128987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323528" y="5443946"/>
            <a:ext cx="842493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What is the production rate for multi-quarks or molecular</a:t>
            </a:r>
            <a:r>
              <a:rPr kumimoji="1" lang="en-US" altLang="ko-K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 states in Heavy Ion collision</a:t>
            </a:r>
            <a:endParaRPr kumimoji="1" lang="en-US" altLang="ko-K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96" name="그룹 95"/>
          <p:cNvGrpSpPr/>
          <p:nvPr/>
        </p:nvGrpSpPr>
        <p:grpSpPr>
          <a:xfrm>
            <a:off x="4355976" y="4365152"/>
            <a:ext cx="442290" cy="432000"/>
            <a:chOff x="4777782" y="1556792"/>
            <a:chExt cx="442290" cy="432000"/>
          </a:xfrm>
        </p:grpSpPr>
        <p:grpSp>
          <p:nvGrpSpPr>
            <p:cNvPr id="97" name="그룹 123"/>
            <p:cNvGrpSpPr>
              <a:grpSpLocks noChangeAspect="1"/>
            </p:cNvGrpSpPr>
            <p:nvPr/>
          </p:nvGrpSpPr>
          <p:grpSpPr>
            <a:xfrm>
              <a:off x="4777782" y="1556792"/>
              <a:ext cx="442290" cy="432000"/>
              <a:chOff x="7020272" y="5532310"/>
              <a:chExt cx="648072" cy="632994"/>
            </a:xfrm>
          </p:grpSpPr>
          <p:sp>
            <p:nvSpPr>
              <p:cNvPr id="100" name="Oval 15"/>
              <p:cNvSpPr>
                <a:spLocks noChangeArrowheads="1"/>
              </p:cNvSpPr>
              <p:nvPr/>
            </p:nvSpPr>
            <p:spPr bwMode="auto">
              <a:xfrm>
                <a:off x="7020272" y="5532310"/>
                <a:ext cx="648072" cy="632994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1" name="Oval 17"/>
              <p:cNvSpPr>
                <a:spLocks noChangeArrowheads="1"/>
              </p:cNvSpPr>
              <p:nvPr/>
            </p:nvSpPr>
            <p:spPr bwMode="auto">
              <a:xfrm>
                <a:off x="7379760" y="566124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" name="Oval 20"/>
              <p:cNvSpPr>
                <a:spLocks noChangeArrowheads="1"/>
              </p:cNvSpPr>
              <p:nvPr/>
            </p:nvSpPr>
            <p:spPr bwMode="auto">
              <a:xfrm>
                <a:off x="7151544" y="5816904"/>
                <a:ext cx="180000" cy="180000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98" name="Oval 17"/>
            <p:cNvSpPr>
              <a:spLocks noChangeArrowheads="1"/>
            </p:cNvSpPr>
            <p:nvPr/>
          </p:nvSpPr>
          <p:spPr bwMode="auto">
            <a:xfrm>
              <a:off x="4877086" y="1595826"/>
              <a:ext cx="126000" cy="128987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" name="Oval 20"/>
            <p:cNvSpPr>
              <a:spLocks noChangeArrowheads="1"/>
            </p:cNvSpPr>
            <p:nvPr/>
          </p:nvSpPr>
          <p:spPr bwMode="auto">
            <a:xfrm>
              <a:off x="5007454" y="1789703"/>
              <a:ext cx="126000" cy="128987"/>
            </a:xfrm>
            <a:prstGeom prst="ellips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7E04-1561-49C7-B18C-697432C9090D}" type="slidenum">
              <a:rPr lang="en-US" altLang="ko-KR" smtClean="0"/>
              <a:pPr>
                <a:defRPr/>
              </a:pPr>
              <a:t>20</a:t>
            </a:fld>
            <a:endParaRPr lang="en-US" altLang="ko-KR" dirty="0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8313045" y="5111833"/>
            <a:ext cx="57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endParaRPr kumimoji="1" lang="ko-KR" alt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" name="Line 11"/>
          <p:cNvSpPr>
            <a:spLocks noChangeAspect="1" noChangeShapeType="1"/>
          </p:cNvSpPr>
          <p:nvPr/>
        </p:nvSpPr>
        <p:spPr bwMode="auto">
          <a:xfrm>
            <a:off x="4424693" y="5373216"/>
            <a:ext cx="360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4785793" y="5367237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7449619" y="5367237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4428603" y="5648225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>
                <a:latin typeface="Arial" pitchFamily="34" charset="0"/>
              </a:rPr>
              <a:t>7</a:t>
            </a: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7017819" y="5648225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17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5357297" y="5364081"/>
            <a:ext cx="18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err="1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Hadron</a:t>
            </a:r>
            <a:r>
              <a:rPr kumimoji="1" lang="en-US" altLang="ko-K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phase</a:t>
            </a:r>
            <a:endParaRPr kumimoji="1" lang="ko-KR" altLang="en-US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138" name="Text Box 28"/>
          <p:cNvSpPr txBox="1">
            <a:spLocks noChangeArrowheads="1"/>
          </p:cNvSpPr>
          <p:nvPr/>
        </p:nvSpPr>
        <p:spPr bwMode="auto">
          <a:xfrm>
            <a:off x="6357429" y="4940583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F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285720" y="152381"/>
            <a:ext cx="7858180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Freeze out condition for nuclei in nucleon gas (</a:t>
            </a:r>
            <a:r>
              <a:rPr kumimoji="1" lang="en-US" altLang="ko-KR" sz="2000" dirty="0" err="1" smtClean="0">
                <a:latin typeface="Comic Sans MS" pitchFamily="66" charset="0"/>
              </a:rPr>
              <a:t>Becattini</a:t>
            </a:r>
            <a:r>
              <a:rPr kumimoji="1" lang="en-US" altLang="ko-KR" sz="2000" dirty="0" smtClean="0">
                <a:latin typeface="Comic Sans MS" pitchFamily="66" charset="0"/>
              </a:rPr>
              <a:t> et al.) 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cxnSp>
        <p:nvCxnSpPr>
          <p:cNvPr id="94" name="직선 화살표 연결선 93"/>
          <p:cNvCxnSpPr>
            <a:cxnSpLocks noChangeAspect="1"/>
          </p:cNvCxnSpPr>
          <p:nvPr/>
        </p:nvCxnSpPr>
        <p:spPr>
          <a:xfrm flipV="1">
            <a:off x="4432673" y="3501008"/>
            <a:ext cx="0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자유형 104"/>
          <p:cNvSpPr/>
          <p:nvPr/>
        </p:nvSpPr>
        <p:spPr>
          <a:xfrm>
            <a:off x="4784653" y="4365105"/>
            <a:ext cx="2592288" cy="603360"/>
          </a:xfrm>
          <a:custGeom>
            <a:avLst/>
            <a:gdLst>
              <a:gd name="connsiteX0" fmla="*/ 0 w 1787857"/>
              <a:gd name="connsiteY0" fmla="*/ 0 h 600501"/>
              <a:gd name="connsiteX1" fmla="*/ 641445 w 1787857"/>
              <a:gd name="connsiteY1" fmla="*/ 368489 h 600501"/>
              <a:gd name="connsiteX2" fmla="*/ 1787857 w 1787857"/>
              <a:gd name="connsiteY2" fmla="*/ 600501 h 6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57" h="600501">
                <a:moveTo>
                  <a:pt x="0" y="0"/>
                </a:moveTo>
                <a:cubicBezTo>
                  <a:pt x="171734" y="134203"/>
                  <a:pt x="343469" y="268406"/>
                  <a:pt x="641445" y="368489"/>
                </a:cubicBezTo>
                <a:cubicBezTo>
                  <a:pt x="939421" y="468572"/>
                  <a:pt x="1578591" y="555008"/>
                  <a:pt x="1787857" y="600501"/>
                </a:cubicBez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4424613" y="4427820"/>
            <a:ext cx="707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H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1" name="직선 화살표 연결선 100"/>
          <p:cNvCxnSpPr/>
          <p:nvPr/>
        </p:nvCxnSpPr>
        <p:spPr>
          <a:xfrm>
            <a:off x="5936781" y="4752440"/>
            <a:ext cx="648072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/>
          <p:nvPr/>
        </p:nvCxnSpPr>
        <p:spPr>
          <a:xfrm>
            <a:off x="6728869" y="4869160"/>
            <a:ext cx="648072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9074" name="Object 2"/>
          <p:cNvGraphicFramePr>
            <a:graphicFrameLocks noChangeAspect="1"/>
          </p:cNvGraphicFramePr>
          <p:nvPr/>
        </p:nvGraphicFramePr>
        <p:xfrm>
          <a:off x="566812" y="1354981"/>
          <a:ext cx="3213100" cy="777875"/>
        </p:xfrm>
        <a:graphic>
          <a:graphicData uri="http://schemas.openxmlformats.org/presentationml/2006/ole">
            <p:oleObj spid="_x0000_s272386" name="Equation" r:id="rId3" imgW="1841400" imgH="444240" progId="Equation.3">
              <p:embed/>
            </p:oleObj>
          </a:graphicData>
        </a:graphic>
      </p:graphicFrame>
      <p:graphicFrame>
        <p:nvGraphicFramePr>
          <p:cNvPr id="260102" name="Object 6"/>
          <p:cNvGraphicFramePr>
            <a:graphicFrameLocks noChangeAspect="1"/>
          </p:cNvGraphicFramePr>
          <p:nvPr/>
        </p:nvGraphicFramePr>
        <p:xfrm>
          <a:off x="612155" y="2348880"/>
          <a:ext cx="2879725" cy="844550"/>
        </p:xfrm>
        <a:graphic>
          <a:graphicData uri="http://schemas.openxmlformats.org/presentationml/2006/ole">
            <p:oleObj spid="_x0000_s272387" name="Equation" r:id="rId4" imgW="1650960" imgH="482400" progId="Equation.3">
              <p:embed/>
            </p:oleObj>
          </a:graphicData>
        </a:graphic>
      </p:graphicFrame>
      <p:graphicFrame>
        <p:nvGraphicFramePr>
          <p:cNvPr id="260103" name="Object 7"/>
          <p:cNvGraphicFramePr>
            <a:graphicFrameLocks noChangeAspect="1"/>
          </p:cNvGraphicFramePr>
          <p:nvPr/>
        </p:nvGraphicFramePr>
        <p:xfrm>
          <a:off x="5652120" y="980728"/>
          <a:ext cx="287338" cy="288925"/>
        </p:xfrm>
        <a:graphic>
          <a:graphicData uri="http://schemas.openxmlformats.org/presentationml/2006/ole">
            <p:oleObj spid="_x0000_s272388" name="Equation" r:id="rId5" imgW="164880" imgH="164880" progId="Equation.3">
              <p:embed/>
            </p:oleObj>
          </a:graphicData>
        </a:graphic>
      </p:graphicFrame>
      <p:graphicFrame>
        <p:nvGraphicFramePr>
          <p:cNvPr id="260104" name="Object 8"/>
          <p:cNvGraphicFramePr>
            <a:graphicFrameLocks noChangeAspect="1"/>
          </p:cNvGraphicFramePr>
          <p:nvPr/>
        </p:nvGraphicFramePr>
        <p:xfrm>
          <a:off x="5148064" y="2636912"/>
          <a:ext cx="287338" cy="333375"/>
        </p:xfrm>
        <a:graphic>
          <a:graphicData uri="http://schemas.openxmlformats.org/presentationml/2006/ole">
            <p:oleObj spid="_x0000_s272389" name="Equation" r:id="rId6" imgW="164880" imgH="190440" progId="Equation.3">
              <p:embed/>
            </p:oleObj>
          </a:graphicData>
        </a:graphic>
      </p:graphicFrame>
      <p:sp>
        <p:nvSpPr>
          <p:cNvPr id="39" name="정육면체 38"/>
          <p:cNvSpPr/>
          <p:nvPr/>
        </p:nvSpPr>
        <p:spPr>
          <a:xfrm>
            <a:off x="5724128" y="1124744"/>
            <a:ext cx="1728192" cy="1656184"/>
          </a:xfrm>
          <a:prstGeom prst="cub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/>
          <p:cNvSpPr/>
          <p:nvPr/>
        </p:nvSpPr>
        <p:spPr>
          <a:xfrm>
            <a:off x="6012160" y="1988840"/>
            <a:ext cx="432048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화살표 연결선 41"/>
          <p:cNvCxnSpPr/>
          <p:nvPr/>
        </p:nvCxnSpPr>
        <p:spPr>
          <a:xfrm flipH="1">
            <a:off x="5364088" y="2780928"/>
            <a:ext cx="360040" cy="288032"/>
          </a:xfrm>
          <a:prstGeom prst="straightConnector1">
            <a:avLst/>
          </a:prstGeom>
          <a:ln w="349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타원 42"/>
          <p:cNvSpPr>
            <a:spLocks noChangeAspect="1"/>
          </p:cNvSpPr>
          <p:nvPr/>
        </p:nvSpPr>
        <p:spPr>
          <a:xfrm>
            <a:off x="6155464" y="2132144"/>
            <a:ext cx="108552" cy="108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>
            <a:spLocks noChangeAspect="1"/>
          </p:cNvSpPr>
          <p:nvPr/>
        </p:nvSpPr>
        <p:spPr>
          <a:xfrm>
            <a:off x="5940152" y="1700808"/>
            <a:ext cx="108552" cy="108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/>
          <p:cNvSpPr>
            <a:spLocks noChangeAspect="1"/>
          </p:cNvSpPr>
          <p:nvPr/>
        </p:nvSpPr>
        <p:spPr>
          <a:xfrm>
            <a:off x="6307864" y="1736272"/>
            <a:ext cx="108552" cy="108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/>
          <p:cNvSpPr>
            <a:spLocks noChangeAspect="1"/>
          </p:cNvSpPr>
          <p:nvPr/>
        </p:nvSpPr>
        <p:spPr>
          <a:xfrm>
            <a:off x="6695696" y="1736272"/>
            <a:ext cx="108552" cy="108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타원 46"/>
          <p:cNvSpPr>
            <a:spLocks noChangeAspect="1"/>
          </p:cNvSpPr>
          <p:nvPr/>
        </p:nvSpPr>
        <p:spPr>
          <a:xfrm>
            <a:off x="6551680" y="2132856"/>
            <a:ext cx="108552" cy="108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타원 47"/>
          <p:cNvSpPr>
            <a:spLocks noChangeAspect="1"/>
          </p:cNvSpPr>
          <p:nvPr/>
        </p:nvSpPr>
        <p:spPr>
          <a:xfrm>
            <a:off x="5796136" y="2168320"/>
            <a:ext cx="108552" cy="108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>
            <a:spLocks noChangeAspect="1"/>
          </p:cNvSpPr>
          <p:nvPr/>
        </p:nvSpPr>
        <p:spPr>
          <a:xfrm>
            <a:off x="5868144" y="2528360"/>
            <a:ext cx="108552" cy="108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/>
          <p:cNvSpPr>
            <a:spLocks noChangeAspect="1"/>
          </p:cNvSpPr>
          <p:nvPr/>
        </p:nvSpPr>
        <p:spPr>
          <a:xfrm>
            <a:off x="6228184" y="2528360"/>
            <a:ext cx="108552" cy="108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1" name="타원 50"/>
          <p:cNvSpPr>
            <a:spLocks noChangeAspect="1"/>
          </p:cNvSpPr>
          <p:nvPr/>
        </p:nvSpPr>
        <p:spPr>
          <a:xfrm>
            <a:off x="7186104" y="2002488"/>
            <a:ext cx="108552" cy="1085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0105" name="Object 9"/>
          <p:cNvGraphicFramePr>
            <a:graphicFrameLocks noChangeAspect="1"/>
          </p:cNvGraphicFramePr>
          <p:nvPr/>
        </p:nvGraphicFramePr>
        <p:xfrm>
          <a:off x="1096963" y="3956050"/>
          <a:ext cx="1684337" cy="688975"/>
        </p:xfrm>
        <a:graphic>
          <a:graphicData uri="http://schemas.openxmlformats.org/presentationml/2006/ole">
            <p:oleObj spid="_x0000_s272390" name="Equation" r:id="rId7" imgW="965160" imgH="393480" progId="Equation.3">
              <p:embed/>
            </p:oleObj>
          </a:graphicData>
        </a:graphic>
      </p:graphicFrame>
      <p:sp>
        <p:nvSpPr>
          <p:cNvPr id="56" name="타원 55"/>
          <p:cNvSpPr>
            <a:spLocks noChangeAspect="1"/>
          </p:cNvSpPr>
          <p:nvPr/>
        </p:nvSpPr>
        <p:spPr>
          <a:xfrm>
            <a:off x="6740408" y="2389824"/>
            <a:ext cx="108552" cy="1085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58" name="직선 연결선 57"/>
          <p:cNvCxnSpPr>
            <a:cxnSpLocks noChangeAspect="1"/>
          </p:cNvCxnSpPr>
          <p:nvPr/>
        </p:nvCxnSpPr>
        <p:spPr>
          <a:xfrm flipH="1">
            <a:off x="6790602" y="2081345"/>
            <a:ext cx="488933" cy="41908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직선 연결선 58"/>
          <p:cNvCxnSpPr/>
          <p:nvPr/>
        </p:nvCxnSpPr>
        <p:spPr>
          <a:xfrm flipH="1">
            <a:off x="6732240" y="1988840"/>
            <a:ext cx="504056" cy="43204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화살표 연결선 56"/>
          <p:cNvCxnSpPr/>
          <p:nvPr/>
        </p:nvCxnSpPr>
        <p:spPr>
          <a:xfrm flipV="1">
            <a:off x="7251464" y="1700808"/>
            <a:ext cx="56840" cy="30393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72391" name="Object 7"/>
          <p:cNvGraphicFramePr>
            <a:graphicFrameLocks noChangeAspect="1"/>
          </p:cNvGraphicFramePr>
          <p:nvPr/>
        </p:nvGraphicFramePr>
        <p:xfrm>
          <a:off x="7452320" y="1616348"/>
          <a:ext cx="841375" cy="444500"/>
        </p:xfrm>
        <a:graphic>
          <a:graphicData uri="http://schemas.openxmlformats.org/presentationml/2006/ole">
            <p:oleObj spid="_x0000_s272391" name="Equation" r:id="rId8" imgW="482400" imgH="253800" progId="Equation.3">
              <p:embed/>
            </p:oleObj>
          </a:graphicData>
        </a:graphic>
      </p:graphicFrame>
      <p:graphicFrame>
        <p:nvGraphicFramePr>
          <p:cNvPr id="61" name="Object 9"/>
          <p:cNvGraphicFramePr>
            <a:graphicFrameLocks noChangeAspect="1"/>
          </p:cNvGraphicFramePr>
          <p:nvPr/>
        </p:nvGraphicFramePr>
        <p:xfrm>
          <a:off x="6296821" y="4293096"/>
          <a:ext cx="952500" cy="311150"/>
        </p:xfrm>
        <a:graphic>
          <a:graphicData uri="http://schemas.openxmlformats.org/presentationml/2006/ole">
            <p:oleObj spid="_x0000_s272392" name="Equation" r:id="rId9" imgW="545760" imgH="177480" progId="Equation.3">
              <p:embed/>
            </p:oleObj>
          </a:graphicData>
        </a:graphic>
      </p:graphicFrame>
      <p:graphicFrame>
        <p:nvGraphicFramePr>
          <p:cNvPr id="272393" name="Object 6"/>
          <p:cNvGraphicFramePr>
            <a:graphicFrameLocks noChangeAspect="1"/>
          </p:cNvGraphicFramePr>
          <p:nvPr/>
        </p:nvGraphicFramePr>
        <p:xfrm>
          <a:off x="7454382" y="4536381"/>
          <a:ext cx="908050" cy="355600"/>
        </p:xfrm>
        <a:graphic>
          <a:graphicData uri="http://schemas.openxmlformats.org/presentationml/2006/ole">
            <p:oleObj spid="_x0000_s272393" name="Equation" r:id="rId10" imgW="520560" imgH="203040" progId="Equation.3">
              <p:embed/>
            </p:oleObj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4252904" y="3140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T</a:t>
            </a:r>
            <a:endParaRPr lang="ko-KR" altLang="en-US" b="1" dirty="0"/>
          </a:p>
        </p:txBody>
      </p:sp>
      <p:sp>
        <p:nvSpPr>
          <p:cNvPr id="53" name="직사각형 52"/>
          <p:cNvSpPr/>
          <p:nvPr/>
        </p:nvSpPr>
        <p:spPr>
          <a:xfrm>
            <a:off x="251520" y="908720"/>
            <a:ext cx="496855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Freeze out condition (=cosmology)</a:t>
            </a:r>
            <a:endParaRPr kumimoji="1"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54" name="직사각형 53"/>
          <p:cNvSpPr/>
          <p:nvPr/>
        </p:nvSpPr>
        <p:spPr>
          <a:xfrm>
            <a:off x="251520" y="3475108"/>
            <a:ext cx="3600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Freeze out density</a:t>
            </a:r>
            <a:endParaRPr kumimoji="1"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55" name="Object 9"/>
          <p:cNvGraphicFramePr>
            <a:graphicFrameLocks noChangeAspect="1"/>
          </p:cNvGraphicFramePr>
          <p:nvPr/>
        </p:nvGraphicFramePr>
        <p:xfrm>
          <a:off x="1485900" y="5565775"/>
          <a:ext cx="908050" cy="688975"/>
        </p:xfrm>
        <a:graphic>
          <a:graphicData uri="http://schemas.openxmlformats.org/presentationml/2006/ole">
            <p:oleObj spid="_x0000_s272394" name="Equation" r:id="rId11" imgW="520560" imgH="393480" progId="Equation.3">
              <p:embed/>
            </p:oleObj>
          </a:graphicData>
        </a:graphic>
      </p:graphicFrame>
      <p:sp>
        <p:nvSpPr>
          <p:cNvPr id="60" name="직사각형 59"/>
          <p:cNvSpPr/>
          <p:nvPr/>
        </p:nvSpPr>
        <p:spPr>
          <a:xfrm>
            <a:off x="251520" y="5085184"/>
            <a:ext cx="3600400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 </a:t>
            </a:r>
            <a:r>
              <a:rPr kumimoji="1" lang="en-US" altLang="ko-KR" dirty="0" err="1" smtClean="0">
                <a:latin typeface="Verdana" pitchFamily="34" charset="0"/>
              </a:rPr>
              <a:t>cf</a:t>
            </a:r>
            <a:r>
              <a:rPr kumimoji="1" lang="en-US" altLang="ko-KR" dirty="0" smtClean="0">
                <a:latin typeface="Verdana" pitchFamily="34" charset="0"/>
              </a:rPr>
              <a:t> phase transition</a:t>
            </a:r>
            <a:endParaRPr kumimoji="1"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  <p:graphicFrame>
        <p:nvGraphicFramePr>
          <p:cNvPr id="272395" name="Object 11"/>
          <p:cNvGraphicFramePr>
            <a:graphicFrameLocks noChangeAspect="1"/>
          </p:cNvGraphicFramePr>
          <p:nvPr/>
        </p:nvGraphicFramePr>
        <p:xfrm>
          <a:off x="5963071" y="1816373"/>
          <a:ext cx="265113" cy="244475"/>
        </p:xfrm>
        <a:graphic>
          <a:graphicData uri="http://schemas.openxmlformats.org/presentationml/2006/ole">
            <p:oleObj spid="_x0000_s272395" name="Equation" r:id="rId12" imgW="152280" imgH="139680" progId="Equation.3">
              <p:embed/>
            </p:oleObj>
          </a:graphicData>
        </a:graphic>
      </p:graphicFrame>
      <p:graphicFrame>
        <p:nvGraphicFramePr>
          <p:cNvPr id="272396" name="Object 12"/>
          <p:cNvGraphicFramePr>
            <a:graphicFrameLocks noChangeAspect="1"/>
          </p:cNvGraphicFramePr>
          <p:nvPr/>
        </p:nvGraphicFramePr>
        <p:xfrm>
          <a:off x="6012160" y="2973388"/>
          <a:ext cx="2460625" cy="311150"/>
        </p:xfrm>
        <a:graphic>
          <a:graphicData uri="http://schemas.openxmlformats.org/presentationml/2006/ole">
            <p:oleObj spid="_x0000_s272396" name="Equation" r:id="rId13" imgW="14094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262146" name="Image" r:id="rId3" imgW="8857143" imgH="2409524" progId="">
              <p:embed/>
            </p:oleObj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Deuteron production  at freeze out in Coalescence  model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360363" y="666750"/>
          <a:ext cx="6716712" cy="976313"/>
        </p:xfrm>
        <a:graphic>
          <a:graphicData uri="http://schemas.openxmlformats.org/presentationml/2006/ole">
            <p:oleObj spid="_x0000_s262147" name="Equation" r:id="rId4" imgW="3848040" imgH="558720" progId="Equation.3">
              <p:embed/>
            </p:oleObj>
          </a:graphicData>
        </a:graphic>
      </p:graphicFrame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5226050" y="2228850"/>
          <a:ext cx="3170238" cy="842963"/>
        </p:xfrm>
        <a:graphic>
          <a:graphicData uri="http://schemas.openxmlformats.org/presentationml/2006/ole">
            <p:oleObj spid="_x0000_s262149" name="Equation" r:id="rId5" imgW="1815840" imgH="482400" progId="Equation.3">
              <p:embed/>
            </p:oleObj>
          </a:graphicData>
        </a:graphic>
      </p:graphicFrame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428728" y="1928802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 dirty="0" smtClean="0"/>
              <a:t>V</a:t>
            </a:r>
            <a:r>
              <a:rPr lang="en-US" altLang="ko-KR" i="1" baseline="-25000" dirty="0" smtClean="0"/>
              <a:t>C </a:t>
            </a:r>
            <a:r>
              <a:rPr lang="en-US" altLang="ko-KR" dirty="0" smtClean="0"/>
              <a:t>: coalescence </a:t>
            </a:r>
            <a:r>
              <a:rPr kumimoji="1" lang="en-US" altLang="ko-KR" dirty="0" smtClean="0">
                <a:solidFill>
                  <a:schemeClr val="tx1"/>
                </a:solidFill>
                <a:cs typeface="Arial" pitchFamily="34" charset="0"/>
              </a:rPr>
              <a:t>Volume</a:t>
            </a:r>
            <a:endParaRPr kumimoji="1" lang="ko-KR" alt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1262896" y="2300982"/>
            <a:ext cx="311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 dirty="0" smtClean="0"/>
              <a:t>T</a:t>
            </a:r>
            <a:r>
              <a:rPr lang="en-US" altLang="ko-KR" i="1" baseline="-25000" dirty="0" smtClean="0"/>
              <a:t>C </a:t>
            </a:r>
            <a:r>
              <a:rPr lang="en-US" altLang="ko-KR" dirty="0" smtClean="0"/>
              <a:t>: coalescence  Temp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31082" name="Object 10"/>
          <p:cNvGraphicFramePr>
            <a:graphicFrameLocks noChangeAspect="1"/>
          </p:cNvGraphicFramePr>
          <p:nvPr/>
        </p:nvGraphicFramePr>
        <p:xfrm>
          <a:off x="5218113" y="1714500"/>
          <a:ext cx="3524250" cy="466725"/>
        </p:xfrm>
        <a:graphic>
          <a:graphicData uri="http://schemas.openxmlformats.org/presentationml/2006/ole">
            <p:oleObj spid="_x0000_s262150" name="Equation" r:id="rId6" imgW="2019240" imgH="266400" progId="Equation.3">
              <p:embed/>
            </p:oleObj>
          </a:graphicData>
        </a:graphic>
      </p:graphicFrame>
      <p:sp>
        <p:nvSpPr>
          <p:cNvPr id="22" name="타원 21"/>
          <p:cNvSpPr/>
          <p:nvPr/>
        </p:nvSpPr>
        <p:spPr>
          <a:xfrm>
            <a:off x="5857884" y="714356"/>
            <a:ext cx="1357322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62152" name="Object 8"/>
          <p:cNvGraphicFramePr>
            <a:graphicFrameLocks noChangeAspect="1"/>
          </p:cNvGraphicFramePr>
          <p:nvPr/>
        </p:nvGraphicFramePr>
        <p:xfrm>
          <a:off x="600075" y="3500438"/>
          <a:ext cx="3036888" cy="842962"/>
        </p:xfrm>
        <a:graphic>
          <a:graphicData uri="http://schemas.openxmlformats.org/presentationml/2006/ole">
            <p:oleObj spid="_x0000_s262152" name="Equation" r:id="rId7" imgW="1739880" imgH="482400" progId="Equation.3">
              <p:embed/>
            </p:oleObj>
          </a:graphicData>
        </a:graphic>
      </p:graphicFrame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043608" y="4653136"/>
            <a:ext cx="7056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 smtClean="0">
                <a:sym typeface="Wingdings" pitchFamily="2" charset="2"/>
              </a:rPr>
              <a:t></a:t>
            </a:r>
            <a:r>
              <a:rPr lang="en-US" altLang="ko-KR" dirty="0" smtClean="0"/>
              <a:t> Independent of       if 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62154" name="Object 10"/>
          <p:cNvGraphicFramePr>
            <a:graphicFrameLocks noChangeAspect="1"/>
          </p:cNvGraphicFramePr>
          <p:nvPr/>
        </p:nvGraphicFramePr>
        <p:xfrm>
          <a:off x="4139952" y="4365104"/>
          <a:ext cx="3389312" cy="844550"/>
        </p:xfrm>
        <a:graphic>
          <a:graphicData uri="http://schemas.openxmlformats.org/presentationml/2006/ole">
            <p:oleObj spid="_x0000_s262154" name="Equation" r:id="rId8" imgW="1942920" imgH="482400" progId="Equation.3">
              <p:embed/>
            </p:oleObj>
          </a:graphicData>
        </a:graphic>
      </p:graphicFrame>
      <p:graphicFrame>
        <p:nvGraphicFramePr>
          <p:cNvPr id="262156" name="Object 12"/>
          <p:cNvGraphicFramePr>
            <a:graphicFrameLocks noChangeAspect="1"/>
          </p:cNvGraphicFramePr>
          <p:nvPr/>
        </p:nvGraphicFramePr>
        <p:xfrm>
          <a:off x="3203848" y="4723989"/>
          <a:ext cx="222250" cy="244475"/>
        </p:xfrm>
        <a:graphic>
          <a:graphicData uri="http://schemas.openxmlformats.org/presentationml/2006/ole">
            <p:oleObj spid="_x0000_s262156" name="Equation" r:id="rId9" imgW="126720" imgH="139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모서리가 둥근 직사각형 102"/>
          <p:cNvSpPr/>
          <p:nvPr/>
        </p:nvSpPr>
        <p:spPr>
          <a:xfrm>
            <a:off x="2987824" y="1412776"/>
            <a:ext cx="1656184" cy="1368152"/>
          </a:xfrm>
          <a:prstGeom prst="roundRect">
            <a:avLst/>
          </a:prstGeom>
          <a:solidFill>
            <a:srgbClr val="FFCCFF">
              <a:alpha val="86000"/>
            </a:srgbClr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937E04-1561-49C7-B18C-697432C9090D}" type="slidenum">
              <a:rPr lang="en-US" altLang="ko-KR" smtClean="0"/>
              <a:pPr>
                <a:defRPr/>
              </a:pPr>
              <a:t>22</a:t>
            </a:fld>
            <a:endParaRPr lang="en-US" altLang="ko-KR" dirty="0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2428860" y="1153665"/>
            <a:ext cx="1571625" cy="1928812"/>
          </a:xfrm>
          <a:prstGeom prst="rect">
            <a:avLst/>
          </a:prstGeom>
          <a:noFill/>
          <a:ln w="28575" algn="ctr">
            <a:noFill/>
            <a:prstDash val="sysDot"/>
            <a:round/>
            <a:headEnd/>
            <a:tailEnd/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ct val="0"/>
              </a:spcBef>
              <a:defRPr/>
            </a:pPr>
            <a:endParaRPr lang="ko-KR" altLang="en-US" sz="1800" b="0" i="0">
              <a:solidFill>
                <a:schemeClr val="tx1"/>
              </a:solidFill>
              <a:latin typeface="굴림" pitchFamily="50" charset="-127"/>
            </a:endParaRPr>
          </a:p>
        </p:txBody>
      </p:sp>
      <p:sp>
        <p:nvSpPr>
          <p:cNvPr id="45" name="Oval 30"/>
          <p:cNvSpPr>
            <a:spLocks noChangeAspect="1" noChangeArrowheads="1"/>
          </p:cNvSpPr>
          <p:nvPr/>
        </p:nvSpPr>
        <p:spPr bwMode="auto">
          <a:xfrm>
            <a:off x="4355976" y="1844824"/>
            <a:ext cx="108000" cy="108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6" name="Oval 14"/>
          <p:cNvSpPr>
            <a:spLocks noChangeAspect="1" noChangeArrowheads="1"/>
          </p:cNvSpPr>
          <p:nvPr/>
        </p:nvSpPr>
        <p:spPr bwMode="auto">
          <a:xfrm>
            <a:off x="3447921" y="1899428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7" name="Oval 16"/>
          <p:cNvSpPr>
            <a:spLocks noChangeAspect="1" noChangeArrowheads="1"/>
          </p:cNvSpPr>
          <p:nvPr/>
        </p:nvSpPr>
        <p:spPr bwMode="auto">
          <a:xfrm>
            <a:off x="3286116" y="1500174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8" name="Oval 17"/>
          <p:cNvSpPr>
            <a:spLocks noChangeAspect="1" noChangeArrowheads="1"/>
          </p:cNvSpPr>
          <p:nvPr/>
        </p:nvSpPr>
        <p:spPr bwMode="auto">
          <a:xfrm>
            <a:off x="3749058" y="2357430"/>
            <a:ext cx="108000" cy="108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49" name="Oval 18"/>
          <p:cNvSpPr>
            <a:spLocks noChangeAspect="1" noChangeArrowheads="1"/>
          </p:cNvSpPr>
          <p:nvPr/>
        </p:nvSpPr>
        <p:spPr bwMode="auto">
          <a:xfrm>
            <a:off x="3599904" y="2132856"/>
            <a:ext cx="108000" cy="108000"/>
          </a:xfrm>
          <a:prstGeom prst="ellipse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0" name="Oval 19"/>
          <p:cNvSpPr>
            <a:spLocks noChangeAspect="1" noChangeArrowheads="1"/>
          </p:cNvSpPr>
          <p:nvPr/>
        </p:nvSpPr>
        <p:spPr bwMode="auto">
          <a:xfrm>
            <a:off x="3527896" y="2528912"/>
            <a:ext cx="108000" cy="108000"/>
          </a:xfrm>
          <a:prstGeom prst="ellips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1" name="Oval 20"/>
          <p:cNvSpPr>
            <a:spLocks noChangeAspect="1" noChangeArrowheads="1"/>
          </p:cNvSpPr>
          <p:nvPr/>
        </p:nvSpPr>
        <p:spPr bwMode="auto">
          <a:xfrm>
            <a:off x="3167856" y="1801003"/>
            <a:ext cx="108000" cy="1080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2" name="Oval 21"/>
          <p:cNvSpPr>
            <a:spLocks noChangeAspect="1" noChangeArrowheads="1"/>
          </p:cNvSpPr>
          <p:nvPr/>
        </p:nvSpPr>
        <p:spPr bwMode="auto">
          <a:xfrm>
            <a:off x="3635896" y="1736824"/>
            <a:ext cx="108000" cy="108000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8" name="Oval 27"/>
          <p:cNvSpPr>
            <a:spLocks noChangeAspect="1" noChangeArrowheads="1"/>
          </p:cNvSpPr>
          <p:nvPr/>
        </p:nvSpPr>
        <p:spPr bwMode="auto">
          <a:xfrm>
            <a:off x="4067944" y="2428868"/>
            <a:ext cx="108000" cy="108000"/>
          </a:xfrm>
          <a:prstGeom prst="ellipse">
            <a:avLst/>
          </a:prstGeom>
          <a:solidFill>
            <a:schemeClr val="tx2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59" name="Oval 28"/>
          <p:cNvSpPr>
            <a:spLocks noChangeAspect="1" noChangeArrowheads="1"/>
          </p:cNvSpPr>
          <p:nvPr/>
        </p:nvSpPr>
        <p:spPr bwMode="auto">
          <a:xfrm>
            <a:off x="3779912" y="2060848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0" name="Oval 29"/>
          <p:cNvSpPr>
            <a:spLocks noChangeAspect="1" noChangeArrowheads="1"/>
          </p:cNvSpPr>
          <p:nvPr/>
        </p:nvSpPr>
        <p:spPr bwMode="auto">
          <a:xfrm>
            <a:off x="4336936" y="2240734"/>
            <a:ext cx="108000" cy="108000"/>
          </a:xfrm>
          <a:prstGeom prst="ellipse">
            <a:avLst/>
          </a:prstGeom>
          <a:solidFill>
            <a:srgbClr val="00FF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1" name="Oval 31"/>
          <p:cNvSpPr>
            <a:spLocks noChangeAspect="1" noChangeArrowheads="1"/>
          </p:cNvSpPr>
          <p:nvPr/>
        </p:nvSpPr>
        <p:spPr bwMode="auto">
          <a:xfrm>
            <a:off x="3997196" y="2162953"/>
            <a:ext cx="108000" cy="108000"/>
          </a:xfrm>
          <a:prstGeom prst="ellipse">
            <a:avLst/>
          </a:prstGeom>
          <a:solidFill>
            <a:srgbClr val="FF0000"/>
          </a:solidFill>
          <a:ln w="9525" algn="ctr">
            <a:noFill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8360733" y="5399865"/>
            <a:ext cx="5794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2400" dirty="0" smtClean="0">
                <a:solidFill>
                  <a:schemeClr val="tx1"/>
                </a:solidFill>
                <a:latin typeface="Symbol" pitchFamily="18" charset="2"/>
              </a:rPr>
              <a:t>t</a:t>
            </a:r>
            <a:endParaRPr kumimoji="1" lang="ko-KR" alt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69" name="Line 11"/>
          <p:cNvSpPr>
            <a:spLocks noChangeShapeType="1"/>
          </p:cNvSpPr>
          <p:nvPr/>
        </p:nvSpPr>
        <p:spPr bwMode="auto">
          <a:xfrm>
            <a:off x="828424" y="5661248"/>
            <a:ext cx="7560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arrow" w="med" len="lg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1714480" y="5655269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2" name="Line 16"/>
          <p:cNvSpPr>
            <a:spLocks noChangeShapeType="1"/>
          </p:cNvSpPr>
          <p:nvPr/>
        </p:nvSpPr>
        <p:spPr bwMode="auto">
          <a:xfrm>
            <a:off x="3428992" y="5655269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5" name="Line 17"/>
          <p:cNvSpPr>
            <a:spLocks noChangeShapeType="1"/>
          </p:cNvSpPr>
          <p:nvPr/>
        </p:nvSpPr>
        <p:spPr bwMode="auto">
          <a:xfrm>
            <a:off x="4429124" y="5655269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6" name="Line 18"/>
          <p:cNvSpPr>
            <a:spLocks noChangeShapeType="1"/>
          </p:cNvSpPr>
          <p:nvPr/>
        </p:nvSpPr>
        <p:spPr bwMode="auto">
          <a:xfrm>
            <a:off x="7092950" y="5655269"/>
            <a:ext cx="0" cy="2873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7" name="Text Box 19"/>
          <p:cNvSpPr txBox="1">
            <a:spLocks noChangeArrowheads="1"/>
          </p:cNvSpPr>
          <p:nvPr/>
        </p:nvSpPr>
        <p:spPr bwMode="auto">
          <a:xfrm>
            <a:off x="1214414" y="5942607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>
                <a:solidFill>
                  <a:schemeClr val="tx1"/>
                </a:solidFill>
                <a:latin typeface="Arial" pitchFamily="34" charset="0"/>
              </a:rPr>
              <a:t>1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8" name="Text Box 20"/>
          <p:cNvSpPr txBox="1">
            <a:spLocks noChangeArrowheads="1"/>
          </p:cNvSpPr>
          <p:nvPr/>
        </p:nvSpPr>
        <p:spPr bwMode="auto">
          <a:xfrm>
            <a:off x="2928926" y="5942607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5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79" name="Text Box 21"/>
          <p:cNvSpPr txBox="1">
            <a:spLocks noChangeArrowheads="1"/>
          </p:cNvSpPr>
          <p:nvPr/>
        </p:nvSpPr>
        <p:spPr bwMode="auto">
          <a:xfrm>
            <a:off x="4071934" y="5936257"/>
            <a:ext cx="10080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>
                <a:latin typeface="Arial" pitchFamily="34" charset="0"/>
              </a:rPr>
              <a:t>7</a:t>
            </a: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0" name="Text Box 22"/>
          <p:cNvSpPr txBox="1">
            <a:spLocks noChangeArrowheads="1"/>
          </p:cNvSpPr>
          <p:nvPr/>
        </p:nvSpPr>
        <p:spPr bwMode="auto">
          <a:xfrm>
            <a:off x="6661150" y="5936257"/>
            <a:ext cx="1366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800" dirty="0" smtClean="0">
                <a:solidFill>
                  <a:schemeClr val="tx1"/>
                </a:solidFill>
                <a:latin typeface="Arial" pitchFamily="34" charset="0"/>
              </a:rPr>
              <a:t>17 </a:t>
            </a:r>
            <a:r>
              <a:rPr kumimoji="1" lang="en-US" altLang="ko-KR" sz="1800" dirty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fm/c</a:t>
            </a:r>
            <a:endParaRPr kumimoji="1" lang="ko-KR" altLang="en-US" sz="1800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sp>
        <p:nvSpPr>
          <p:cNvPr id="82" name="Text Box 27"/>
          <p:cNvSpPr txBox="1">
            <a:spLocks noChangeArrowheads="1"/>
          </p:cNvSpPr>
          <p:nvPr/>
        </p:nvSpPr>
        <p:spPr bwMode="auto">
          <a:xfrm>
            <a:off x="2060566" y="5655269"/>
            <a:ext cx="12255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QGP</a:t>
            </a:r>
            <a:endParaRPr kumimoji="1" lang="ko-KR" altLang="en-US" dirty="0">
              <a:solidFill>
                <a:schemeClr val="tx1"/>
              </a:solidFill>
              <a:latin typeface="Verdana" pitchFamily="34" charset="0"/>
              <a:cs typeface="Verdana" pitchFamily="34" charset="0"/>
            </a:endParaRPr>
          </a:p>
        </p:txBody>
      </p:sp>
      <p:sp>
        <p:nvSpPr>
          <p:cNvPr id="86" name="타원 85"/>
          <p:cNvSpPr/>
          <p:nvPr/>
        </p:nvSpPr>
        <p:spPr>
          <a:xfrm>
            <a:off x="6429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7" name="타원 86"/>
          <p:cNvSpPr/>
          <p:nvPr/>
        </p:nvSpPr>
        <p:spPr>
          <a:xfrm>
            <a:off x="842710" y="1428736"/>
            <a:ext cx="142876" cy="12858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8" name="오른쪽 화살표 87"/>
          <p:cNvSpPr/>
          <p:nvPr/>
        </p:nvSpPr>
        <p:spPr>
          <a:xfrm>
            <a:off x="142876" y="1857364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9" name="오른쪽 화살표 88"/>
          <p:cNvSpPr/>
          <p:nvPr/>
        </p:nvSpPr>
        <p:spPr>
          <a:xfrm>
            <a:off x="1114150" y="1885260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4" name="Text Box 27"/>
          <p:cNvSpPr txBox="1">
            <a:spLocks noChangeArrowheads="1"/>
          </p:cNvSpPr>
          <p:nvPr/>
        </p:nvSpPr>
        <p:spPr bwMode="auto">
          <a:xfrm>
            <a:off x="5000628" y="5652113"/>
            <a:ext cx="18684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err="1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Hadron</a:t>
            </a:r>
            <a:r>
              <a:rPr kumimoji="1" lang="en-US" altLang="ko-KR" dirty="0" smtClean="0">
                <a:solidFill>
                  <a:schemeClr val="tx1"/>
                </a:solidFill>
                <a:latin typeface="Arial Unicode MS" pitchFamily="50" charset="-127"/>
                <a:ea typeface="Arial Unicode MS" pitchFamily="50" charset="-127"/>
                <a:cs typeface="Arial Unicode MS" pitchFamily="50" charset="-127"/>
              </a:rPr>
              <a:t> phase</a:t>
            </a:r>
            <a:endParaRPr kumimoji="1" lang="ko-KR" altLang="en-US" dirty="0">
              <a:solidFill>
                <a:schemeClr val="tx1"/>
              </a:solidFill>
              <a:latin typeface="Arial Unicode MS" pitchFamily="50" charset="-127"/>
              <a:ea typeface="Arial Unicode MS" pitchFamily="50" charset="-127"/>
              <a:cs typeface="Arial Unicode MS" pitchFamily="50" charset="-127"/>
            </a:endParaRPr>
          </a:p>
        </p:txBody>
      </p:sp>
      <p:grpSp>
        <p:nvGrpSpPr>
          <p:cNvPr id="2" name="그룹 123"/>
          <p:cNvGrpSpPr>
            <a:grpSpLocks noChangeAspect="1"/>
          </p:cNvGrpSpPr>
          <p:nvPr/>
        </p:nvGrpSpPr>
        <p:grpSpPr>
          <a:xfrm>
            <a:off x="6300192" y="2306078"/>
            <a:ext cx="442290" cy="432000"/>
            <a:chOff x="7020272" y="5532310"/>
            <a:chExt cx="648072" cy="632994"/>
          </a:xfrm>
        </p:grpSpPr>
        <p:sp>
          <p:nvSpPr>
            <p:cNvPr id="12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2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2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4" name="그룹 102"/>
          <p:cNvGrpSpPr>
            <a:grpSpLocks noChangeAspect="1"/>
          </p:cNvGrpSpPr>
          <p:nvPr/>
        </p:nvGrpSpPr>
        <p:grpSpPr>
          <a:xfrm>
            <a:off x="6912780" y="1560749"/>
            <a:ext cx="495868" cy="486451"/>
            <a:chOff x="6496546" y="2133738"/>
            <a:chExt cx="718660" cy="705002"/>
          </a:xfrm>
        </p:grpSpPr>
        <p:sp>
          <p:nvSpPr>
            <p:cNvPr id="128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0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1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2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133"/>
          <p:cNvGrpSpPr>
            <a:grpSpLocks/>
          </p:cNvGrpSpPr>
          <p:nvPr/>
        </p:nvGrpSpPr>
        <p:grpSpPr>
          <a:xfrm>
            <a:off x="3110237" y="2111304"/>
            <a:ext cx="453651" cy="453600"/>
            <a:chOff x="7020272" y="5532310"/>
            <a:chExt cx="648072" cy="632994"/>
          </a:xfrm>
        </p:grpSpPr>
        <p:sp>
          <p:nvSpPr>
            <p:cNvPr id="13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3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3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38" name="Text Box 28"/>
          <p:cNvSpPr txBox="1">
            <a:spLocks noChangeArrowheads="1"/>
          </p:cNvSpPr>
          <p:nvPr/>
        </p:nvSpPr>
        <p:spPr bwMode="auto">
          <a:xfrm>
            <a:off x="6000760" y="5228615"/>
            <a:ext cx="2071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F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25"/>
          <p:cNvSpPr>
            <a:spLocks noChangeArrowheads="1"/>
          </p:cNvSpPr>
          <p:nvPr/>
        </p:nvSpPr>
        <p:spPr bwMode="auto">
          <a:xfrm>
            <a:off x="285720" y="152381"/>
            <a:ext cx="7858180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err="1" smtClean="0">
                <a:latin typeface="Comic Sans MS" pitchFamily="66" charset="0"/>
              </a:rPr>
              <a:t>Hadronization</a:t>
            </a:r>
            <a:r>
              <a:rPr kumimoji="1" lang="en-US" altLang="ko-KR" sz="2000" dirty="0" smtClean="0">
                <a:latin typeface="Comic Sans MS" pitchFamily="66" charset="0"/>
              </a:rPr>
              <a:t> and </a:t>
            </a:r>
            <a:r>
              <a:rPr kumimoji="1" lang="en-US" altLang="ko-KR" sz="2000" dirty="0" err="1" smtClean="0">
                <a:latin typeface="Comic Sans MS" pitchFamily="66" charset="0"/>
              </a:rPr>
              <a:t>freezeout</a:t>
            </a:r>
            <a:r>
              <a:rPr kumimoji="1" lang="en-US" altLang="ko-KR" sz="2000" dirty="0" smtClean="0">
                <a:latin typeface="Comic Sans MS" pitchFamily="66" charset="0"/>
              </a:rPr>
              <a:t> in Heavy Ion Collision 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cxnSp>
        <p:nvCxnSpPr>
          <p:cNvPr id="94" name="직선 화살표 연결선 93"/>
          <p:cNvCxnSpPr/>
          <p:nvPr/>
        </p:nvCxnSpPr>
        <p:spPr>
          <a:xfrm flipV="1">
            <a:off x="850052" y="3789040"/>
            <a:ext cx="0" cy="187220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/>
          <p:cNvSpPr txBox="1"/>
          <p:nvPr/>
        </p:nvSpPr>
        <p:spPr>
          <a:xfrm>
            <a:off x="666152" y="335699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T</a:t>
            </a:r>
            <a:endParaRPr lang="ko-KR" altLang="en-US" b="1" dirty="0"/>
          </a:p>
        </p:txBody>
      </p:sp>
      <p:sp>
        <p:nvSpPr>
          <p:cNvPr id="105" name="자유형 104"/>
          <p:cNvSpPr/>
          <p:nvPr/>
        </p:nvSpPr>
        <p:spPr>
          <a:xfrm>
            <a:off x="4427984" y="4655995"/>
            <a:ext cx="2592288" cy="600501"/>
          </a:xfrm>
          <a:custGeom>
            <a:avLst/>
            <a:gdLst>
              <a:gd name="connsiteX0" fmla="*/ 0 w 1787857"/>
              <a:gd name="connsiteY0" fmla="*/ 0 h 600501"/>
              <a:gd name="connsiteX1" fmla="*/ 641445 w 1787857"/>
              <a:gd name="connsiteY1" fmla="*/ 368489 h 600501"/>
              <a:gd name="connsiteX2" fmla="*/ 1787857 w 1787857"/>
              <a:gd name="connsiteY2" fmla="*/ 600501 h 600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7857" h="600501">
                <a:moveTo>
                  <a:pt x="0" y="0"/>
                </a:moveTo>
                <a:cubicBezTo>
                  <a:pt x="171734" y="134203"/>
                  <a:pt x="343469" y="268406"/>
                  <a:pt x="641445" y="368489"/>
                </a:cubicBezTo>
                <a:cubicBezTo>
                  <a:pt x="939421" y="468572"/>
                  <a:pt x="1578591" y="555008"/>
                  <a:pt x="1787857" y="600501"/>
                </a:cubicBez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6" name="자유형 105"/>
          <p:cNvSpPr/>
          <p:nvPr/>
        </p:nvSpPr>
        <p:spPr>
          <a:xfrm>
            <a:off x="1706364" y="3847918"/>
            <a:ext cx="1610436" cy="818866"/>
          </a:xfrm>
          <a:custGeom>
            <a:avLst/>
            <a:gdLst>
              <a:gd name="connsiteX0" fmla="*/ 0 w 1610436"/>
              <a:gd name="connsiteY0" fmla="*/ 0 h 818866"/>
              <a:gd name="connsiteX1" fmla="*/ 928048 w 1610436"/>
              <a:gd name="connsiteY1" fmla="*/ 586854 h 818866"/>
              <a:gd name="connsiteX2" fmla="*/ 1610436 w 1610436"/>
              <a:gd name="connsiteY2" fmla="*/ 818866 h 818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10436" h="818866">
                <a:moveTo>
                  <a:pt x="0" y="0"/>
                </a:moveTo>
                <a:cubicBezTo>
                  <a:pt x="329821" y="225188"/>
                  <a:pt x="659642" y="450376"/>
                  <a:pt x="928048" y="586854"/>
                </a:cubicBezTo>
                <a:cubicBezTo>
                  <a:pt x="1196454" y="723332"/>
                  <a:pt x="1403445" y="771099"/>
                  <a:pt x="1610436" y="818866"/>
                </a:cubicBezTo>
              </a:path>
            </a:pathLst>
          </a:cu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7" name="직선 연결선 106"/>
          <p:cNvCxnSpPr/>
          <p:nvPr/>
        </p:nvCxnSpPr>
        <p:spPr>
          <a:xfrm flipV="1">
            <a:off x="3303152" y="4653136"/>
            <a:ext cx="1125226" cy="14398"/>
          </a:xfrm>
          <a:prstGeom prst="line">
            <a:avLst/>
          </a:prstGeom>
          <a:ln w="254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059832" y="47158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</a:t>
            </a:r>
            <a:r>
              <a:rPr lang="en-US" altLang="ko-KR" baseline="-25000" dirty="0" smtClean="0"/>
              <a:t>C</a:t>
            </a:r>
            <a:endParaRPr lang="ko-KR" altLang="en-US" baseline="-25000" dirty="0"/>
          </a:p>
        </p:txBody>
      </p:sp>
      <p:sp>
        <p:nvSpPr>
          <p:cNvPr id="84" name="Text Box 28"/>
          <p:cNvSpPr txBox="1">
            <a:spLocks noChangeArrowheads="1"/>
          </p:cNvSpPr>
          <p:nvPr/>
        </p:nvSpPr>
        <p:spPr bwMode="auto">
          <a:xfrm>
            <a:off x="4067944" y="4715852"/>
            <a:ext cx="7075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dirty="0" smtClean="0"/>
              <a:t>T</a:t>
            </a:r>
            <a:r>
              <a:rPr lang="en-US" altLang="ko-KR" baseline="-25000" dirty="0" smtClean="0"/>
              <a:t>H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275856" y="3790781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Hadron</a:t>
            </a:r>
            <a:r>
              <a:rPr lang="en-US" altLang="ko-KR" dirty="0" smtClean="0"/>
              <a:t> </a:t>
            </a:r>
          </a:p>
          <a:p>
            <a:r>
              <a:rPr lang="en-US" altLang="ko-KR" dirty="0" err="1" smtClean="0"/>
              <a:t>Multiquark</a:t>
            </a:r>
            <a:r>
              <a:rPr lang="en-US" altLang="ko-KR" dirty="0" smtClean="0"/>
              <a:t> formation</a:t>
            </a:r>
            <a:endParaRPr lang="ko-KR" alt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5940152" y="3873822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</a:rPr>
              <a:t>Light nuclei Molecular structure formation</a:t>
            </a:r>
          </a:p>
          <a:p>
            <a:r>
              <a:rPr lang="en-US" altLang="ko-KR" dirty="0" smtClean="0">
                <a:solidFill>
                  <a:schemeClr val="tx2">
                    <a:lumMod val="75000"/>
                  </a:schemeClr>
                </a:solidFill>
                <a:sym typeface="Wingdings" pitchFamily="2" charset="2"/>
              </a:rPr>
              <a:t> follow statistical model</a:t>
            </a:r>
            <a:endParaRPr lang="ko-KR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99" name="직선 화살표 연결선 98"/>
          <p:cNvCxnSpPr/>
          <p:nvPr/>
        </p:nvCxnSpPr>
        <p:spPr>
          <a:xfrm>
            <a:off x="4441632" y="4645600"/>
            <a:ext cx="648072" cy="0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직선 화살표 연결선 100"/>
          <p:cNvCxnSpPr/>
          <p:nvPr/>
        </p:nvCxnSpPr>
        <p:spPr>
          <a:xfrm>
            <a:off x="5580112" y="5040472"/>
            <a:ext cx="648072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화살표 연결선 101"/>
          <p:cNvCxnSpPr/>
          <p:nvPr/>
        </p:nvCxnSpPr>
        <p:spPr>
          <a:xfrm>
            <a:off x="6372200" y="5157192"/>
            <a:ext cx="648072" cy="0"/>
          </a:xfrm>
          <a:prstGeom prst="straightConnector1">
            <a:avLst/>
          </a:prstGeom>
          <a:ln w="317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오른쪽 화살표 108"/>
          <p:cNvSpPr/>
          <p:nvPr/>
        </p:nvSpPr>
        <p:spPr>
          <a:xfrm>
            <a:off x="4790906" y="1872120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1" name="오른쪽 화살표 110"/>
          <p:cNvSpPr/>
          <p:nvPr/>
        </p:nvSpPr>
        <p:spPr>
          <a:xfrm>
            <a:off x="2486650" y="1889536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102"/>
          <p:cNvGrpSpPr>
            <a:grpSpLocks noChangeAspect="1"/>
          </p:cNvGrpSpPr>
          <p:nvPr/>
        </p:nvGrpSpPr>
        <p:grpSpPr>
          <a:xfrm>
            <a:off x="3851920" y="1484784"/>
            <a:ext cx="495868" cy="486451"/>
            <a:chOff x="6496546" y="2133738"/>
            <a:chExt cx="718660" cy="705002"/>
          </a:xfrm>
        </p:grpSpPr>
        <p:sp>
          <p:nvSpPr>
            <p:cNvPr id="113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14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5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16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29" name="모서리가 둥근 직사각형 128"/>
          <p:cNvSpPr/>
          <p:nvPr/>
        </p:nvSpPr>
        <p:spPr>
          <a:xfrm>
            <a:off x="6156176" y="1412776"/>
            <a:ext cx="216024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그룹 102"/>
          <p:cNvGrpSpPr>
            <a:grpSpLocks noChangeAspect="1"/>
          </p:cNvGrpSpPr>
          <p:nvPr/>
        </p:nvGrpSpPr>
        <p:grpSpPr>
          <a:xfrm>
            <a:off x="7676532" y="2132856"/>
            <a:ext cx="495868" cy="486451"/>
            <a:chOff x="6496546" y="2133738"/>
            <a:chExt cx="718660" cy="705002"/>
          </a:xfrm>
        </p:grpSpPr>
        <p:sp>
          <p:nvSpPr>
            <p:cNvPr id="134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0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1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2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8" name="그룹 133"/>
          <p:cNvGrpSpPr>
            <a:grpSpLocks/>
          </p:cNvGrpSpPr>
          <p:nvPr/>
        </p:nvGrpSpPr>
        <p:grpSpPr>
          <a:xfrm>
            <a:off x="7070677" y="2255320"/>
            <a:ext cx="453651" cy="453600"/>
            <a:chOff x="7020272" y="5532310"/>
            <a:chExt cx="648072" cy="632994"/>
          </a:xfrm>
        </p:grpSpPr>
        <p:sp>
          <p:nvSpPr>
            <p:cNvPr id="144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5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46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0" name="그룹 102"/>
          <p:cNvGrpSpPr>
            <a:grpSpLocks noChangeAspect="1"/>
          </p:cNvGrpSpPr>
          <p:nvPr/>
        </p:nvGrpSpPr>
        <p:grpSpPr>
          <a:xfrm>
            <a:off x="6372200" y="1574397"/>
            <a:ext cx="495868" cy="486451"/>
            <a:chOff x="6496546" y="2133738"/>
            <a:chExt cx="718660" cy="705002"/>
          </a:xfrm>
        </p:grpSpPr>
        <p:sp>
          <p:nvSpPr>
            <p:cNvPr id="148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49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50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51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1" name="그룹 133"/>
          <p:cNvGrpSpPr>
            <a:grpSpLocks/>
          </p:cNvGrpSpPr>
          <p:nvPr/>
        </p:nvGrpSpPr>
        <p:grpSpPr>
          <a:xfrm>
            <a:off x="7718749" y="1556792"/>
            <a:ext cx="453651" cy="453600"/>
            <a:chOff x="7020272" y="5532310"/>
            <a:chExt cx="648072" cy="632994"/>
          </a:xfrm>
        </p:grpSpPr>
        <p:sp>
          <p:nvSpPr>
            <p:cNvPr id="153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154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155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156" name="타원 155"/>
          <p:cNvSpPr/>
          <p:nvPr/>
        </p:nvSpPr>
        <p:spPr>
          <a:xfrm>
            <a:off x="6296424" y="1477248"/>
            <a:ext cx="1224136" cy="655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7" name="오른쪽 화살표 156"/>
          <p:cNvSpPr/>
          <p:nvPr/>
        </p:nvSpPr>
        <p:spPr>
          <a:xfrm>
            <a:off x="8463314" y="1885768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8" name="오른쪽 화살표 157"/>
          <p:cNvSpPr/>
          <p:nvPr/>
        </p:nvSpPr>
        <p:spPr>
          <a:xfrm>
            <a:off x="5655002" y="1903184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2994027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Suppression of p-wave resonance (Muller and </a:t>
            </a:r>
            <a:r>
              <a:rPr kumimoji="1" lang="en-US" altLang="ko-KR" sz="1400" kern="0" dirty="0" err="1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Kadana</a:t>
            </a: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400" kern="0" dirty="0" err="1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En’yo</a:t>
            </a: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71875" y="3011489"/>
          <a:ext cx="3802063" cy="581025"/>
        </p:xfrm>
        <a:graphic>
          <a:graphicData uri="http://schemas.openxmlformats.org/presentationml/2006/ole">
            <p:oleObj spid="_x0000_s296962" name="수식" r:id="rId3" imgW="2654280" imgH="406080" progId="Equation.3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1071546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800" kern="0" dirty="0">
                <a:solidFill>
                  <a:srgbClr val="FF0000"/>
                </a:solidFill>
                <a:latin typeface="Arial" charset="0"/>
                <a:ea typeface="굴림" pitchFamily="50" charset="-127"/>
              </a:rPr>
              <a:t>Coalescence model = Statistical model + overlap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38" y="1698627"/>
            <a:ext cx="6610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23875" y="2922589"/>
            <a:ext cx="7200900" cy="792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756980" y="4095882"/>
            <a:ext cx="4286280" cy="2357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754070" y="537859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817445" y="444197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763720" y="4513408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312620" y="5451620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185740" y="5810394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20683" y="5018233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4969970" y="5954858"/>
            <a:ext cx="287338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5114434" y="4881700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604720" y="4945208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692283" y="501664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400054" y="4310196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5217618" y="4421319"/>
            <a:ext cx="287337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4758830" y="4422906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5908183" y="5881833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5619258" y="5448445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6" name="Oval 46"/>
          <p:cNvSpPr>
            <a:spLocks noChangeArrowheads="1"/>
          </p:cNvSpPr>
          <p:nvPr/>
        </p:nvSpPr>
        <p:spPr bwMode="auto">
          <a:xfrm>
            <a:off x="3763456" y="5667518"/>
            <a:ext cx="287337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7" name="AutoShape 51"/>
          <p:cNvSpPr>
            <a:spLocks noChangeArrowheads="1"/>
          </p:cNvSpPr>
          <p:nvPr/>
        </p:nvSpPr>
        <p:spPr bwMode="auto">
          <a:xfrm>
            <a:off x="1403648" y="4376877"/>
            <a:ext cx="424638" cy="1428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Oval 52"/>
          <p:cNvSpPr>
            <a:spLocks noChangeArrowheads="1"/>
          </p:cNvSpPr>
          <p:nvPr/>
        </p:nvSpPr>
        <p:spPr bwMode="auto">
          <a:xfrm>
            <a:off x="1466296" y="5301902"/>
            <a:ext cx="287337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Oval 53"/>
          <p:cNvSpPr>
            <a:spLocks noChangeArrowheads="1"/>
          </p:cNvSpPr>
          <p:nvPr/>
        </p:nvSpPr>
        <p:spPr bwMode="auto">
          <a:xfrm>
            <a:off x="1466296" y="4414977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 flipH="1">
            <a:off x="1971161" y="4524510"/>
            <a:ext cx="17738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H="1">
            <a:off x="1979711" y="5016641"/>
            <a:ext cx="1551981" cy="3565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899592" y="4583806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</a:rPr>
              <a:t>M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296963" name="Image" r:id="rId5" imgW="8857143" imgH="2409524" progId="">
              <p:embed/>
            </p:oleObj>
          </a:graphicData>
        </a:graphic>
      </p:graphicFrame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Hadron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production near phase 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bounday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(T</a:t>
            </a:r>
            <a:r>
              <a:rPr lang="en-US" altLang="ko-KR" sz="2000" b="1" i="1" baseline="-25000" dirty="0" smtClean="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)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836613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800" kern="0">
                <a:solidFill>
                  <a:srgbClr val="FF0000"/>
                </a:solidFill>
                <a:latin typeface="Arial" charset="0"/>
                <a:ea typeface="굴림" pitchFamily="50" charset="-127"/>
              </a:rPr>
              <a:t>Coalescence model = Statistical model + overlap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938" y="1341438"/>
            <a:ext cx="6610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50825" y="207963"/>
            <a:ext cx="4249738" cy="48418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kern="0">
                <a:solidFill>
                  <a:srgbClr val="000000"/>
                </a:solidFill>
                <a:latin typeface="Comic Sans MS" pitchFamily="66" charset="0"/>
                <a:ea typeface="굴림" pitchFamily="50" charset="-127"/>
              </a:rPr>
              <a:t>Success of Coalescence model</a:t>
            </a:r>
            <a:endParaRPr kumimoji="1" lang="en-US" altLang="ko-KR" sz="2000" kern="0" baseline="30000">
              <a:solidFill>
                <a:srgbClr val="000000"/>
              </a:solidFill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52601" y="194438"/>
            <a:ext cx="6176975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Production of </a:t>
            </a:r>
            <a:r>
              <a:rPr lang="en-US" altLang="ko-KR" sz="2000" dirty="0" err="1" smtClean="0">
                <a:latin typeface="Comic Sans MS" pitchFamily="66" charset="0"/>
              </a:rPr>
              <a:t>multiquark</a:t>
            </a:r>
            <a:r>
              <a:rPr lang="en-US" altLang="ko-KR" sz="2000" dirty="0" smtClean="0">
                <a:latin typeface="Comic Sans MS" pitchFamily="66" charset="0"/>
              </a:rPr>
              <a:t> states are suppressed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174830" y="3714752"/>
            <a:ext cx="4286280" cy="2357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171920" y="499746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532019" y="4333754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181570" y="4132278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2730470" y="5070490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603590" y="5429264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738533" y="4637103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4387820" y="5573728"/>
            <a:ext cx="287338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4532284" y="4500570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2817771" y="4619506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110133" y="463551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3817904" y="3929066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4635468" y="4040189"/>
            <a:ext cx="287337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4176680" y="4041776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5326033" y="5500703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5037108" y="5067315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6" name="Oval 46"/>
          <p:cNvSpPr>
            <a:spLocks noChangeArrowheads="1"/>
          </p:cNvSpPr>
          <p:nvPr/>
        </p:nvSpPr>
        <p:spPr bwMode="auto">
          <a:xfrm>
            <a:off x="3181306" y="5286388"/>
            <a:ext cx="287337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H="1">
            <a:off x="1397561" y="4762382"/>
            <a:ext cx="1348772" cy="2297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5675291" y="5119572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3602004" y="4177820"/>
            <a:ext cx="287337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3030499" y="4189293"/>
            <a:ext cx="287338" cy="28733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17837" y="4762382"/>
            <a:ext cx="287338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460977" y="4690944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6944274" y="5262448"/>
            <a:ext cx="2128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err="1" smtClean="0">
                <a:solidFill>
                  <a:schemeClr val="tx1"/>
                </a:solidFill>
              </a:rPr>
              <a:t>Tetraquark</a:t>
            </a:r>
            <a:r>
              <a:rPr kumimoji="1" lang="en-US" altLang="ko-KR" sz="1200" dirty="0" smtClean="0">
                <a:solidFill>
                  <a:schemeClr val="tx1"/>
                </a:solidFill>
              </a:rPr>
              <a:t> configuration [overlap]&lt;&lt;1 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39" name="Text Box 57"/>
          <p:cNvSpPr txBox="1">
            <a:spLocks noChangeArrowheads="1"/>
          </p:cNvSpPr>
          <p:nvPr/>
        </p:nvSpPr>
        <p:spPr bwMode="auto">
          <a:xfrm>
            <a:off x="142844" y="5443725"/>
            <a:ext cx="158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smtClean="0">
                <a:solidFill>
                  <a:schemeClr val="tx1"/>
                </a:solidFill>
              </a:rPr>
              <a:t>Normal meson [overlap]=1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42" name="Oval 62"/>
          <p:cNvSpPr>
            <a:spLocks noChangeArrowheads="1"/>
          </p:cNvSpPr>
          <p:nvPr/>
        </p:nvSpPr>
        <p:spPr bwMode="auto">
          <a:xfrm>
            <a:off x="5889605" y="4833820"/>
            <a:ext cx="287338" cy="287337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>
            <a:off x="6072198" y="4308032"/>
            <a:ext cx="1500198" cy="97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 flipV="1">
            <a:off x="5929322" y="4548067"/>
            <a:ext cx="1571636" cy="142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5675291" y="4262316"/>
            <a:ext cx="287338" cy="287337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 flipV="1">
            <a:off x="6072198" y="5048133"/>
            <a:ext cx="1428760" cy="214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6215074" y="4833819"/>
            <a:ext cx="1285884" cy="142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8" name="AutoShape 41"/>
          <p:cNvSpPr>
            <a:spLocks noChangeArrowheads="1"/>
          </p:cNvSpPr>
          <p:nvPr/>
        </p:nvSpPr>
        <p:spPr bwMode="auto">
          <a:xfrm>
            <a:off x="398853" y="4499510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Oval 39"/>
          <p:cNvSpPr>
            <a:spLocks noChangeArrowheads="1"/>
          </p:cNvSpPr>
          <p:nvPr/>
        </p:nvSpPr>
        <p:spPr bwMode="auto">
          <a:xfrm>
            <a:off x="512265" y="4606500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75169" y="4836940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" name="AutoShape 41"/>
          <p:cNvSpPr>
            <a:spLocks noChangeArrowheads="1"/>
          </p:cNvSpPr>
          <p:nvPr/>
        </p:nvSpPr>
        <p:spPr bwMode="auto">
          <a:xfrm>
            <a:off x="7643834" y="4333754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" name="Oval 39"/>
          <p:cNvSpPr>
            <a:spLocks noChangeArrowheads="1"/>
          </p:cNvSpPr>
          <p:nvPr/>
        </p:nvSpPr>
        <p:spPr bwMode="auto">
          <a:xfrm>
            <a:off x="7728406" y="4377896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3" name="Oval 40"/>
          <p:cNvSpPr>
            <a:spLocks noChangeArrowheads="1"/>
          </p:cNvSpPr>
          <p:nvPr/>
        </p:nvSpPr>
        <p:spPr bwMode="auto">
          <a:xfrm>
            <a:off x="8189492" y="4351710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8143900" y="4716654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>
            <a:off x="7757828" y="4713625"/>
            <a:ext cx="287338" cy="287338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2477682" y="5017608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 flipH="1">
            <a:off x="888945" y="4476630"/>
            <a:ext cx="1643074" cy="2143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785787" y="2168531"/>
          <a:ext cx="3960537" cy="735940"/>
        </p:xfrm>
        <a:graphic>
          <a:graphicData uri="http://schemas.openxmlformats.org/presentationml/2006/ole">
            <p:oleObj spid="_x0000_s252930" name="Equation" r:id="rId4" imgW="2603160" imgH="482400" progId="Equation.3">
              <p:embed/>
            </p:oleObj>
          </a:graphicData>
        </a:graphic>
      </p:graphicFrame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3946552" y="2786058"/>
          <a:ext cx="4483100" cy="736600"/>
        </p:xfrm>
        <a:graphic>
          <a:graphicData uri="http://schemas.openxmlformats.org/presentationml/2006/ole">
            <p:oleObj spid="_x0000_s252931" name="Equation" r:id="rId5" imgW="2946240" imgH="4824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3" name="Oval 4"/>
          <p:cNvSpPr>
            <a:spLocks noChangeArrowheads="1"/>
          </p:cNvSpPr>
          <p:nvPr/>
        </p:nvSpPr>
        <p:spPr bwMode="auto">
          <a:xfrm>
            <a:off x="2195513" y="1052737"/>
            <a:ext cx="4679950" cy="4248472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" name="Oval 8"/>
          <p:cNvSpPr>
            <a:spLocks noChangeAspect="1" noChangeArrowheads="1"/>
          </p:cNvSpPr>
          <p:nvPr/>
        </p:nvSpPr>
        <p:spPr bwMode="auto">
          <a:xfrm>
            <a:off x="4211968" y="1628809"/>
            <a:ext cx="215504" cy="2155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8" name="Oval 9"/>
          <p:cNvSpPr>
            <a:spLocks noChangeAspect="1" noChangeArrowheads="1"/>
          </p:cNvSpPr>
          <p:nvPr/>
        </p:nvSpPr>
        <p:spPr bwMode="auto">
          <a:xfrm>
            <a:off x="3489333" y="1629677"/>
            <a:ext cx="215504" cy="21550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" name="Oval 10"/>
          <p:cNvSpPr>
            <a:spLocks noChangeAspect="1" noChangeArrowheads="1"/>
          </p:cNvSpPr>
          <p:nvPr/>
        </p:nvSpPr>
        <p:spPr bwMode="auto">
          <a:xfrm>
            <a:off x="5868846" y="2925648"/>
            <a:ext cx="215503" cy="215503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0" name="Oval 11"/>
          <p:cNvSpPr>
            <a:spLocks noChangeAspect="1" noChangeArrowheads="1"/>
          </p:cNvSpPr>
          <p:nvPr/>
        </p:nvSpPr>
        <p:spPr bwMode="auto">
          <a:xfrm>
            <a:off x="5436096" y="4581128"/>
            <a:ext cx="215503" cy="2155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1" name="Oval 12"/>
          <p:cNvSpPr>
            <a:spLocks noChangeAspect="1" noChangeArrowheads="1"/>
          </p:cNvSpPr>
          <p:nvPr/>
        </p:nvSpPr>
        <p:spPr bwMode="auto">
          <a:xfrm>
            <a:off x="4713296" y="2061477"/>
            <a:ext cx="215503" cy="215503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2" name="Oval 13"/>
          <p:cNvSpPr>
            <a:spLocks noChangeAspect="1" noChangeArrowheads="1"/>
          </p:cNvSpPr>
          <p:nvPr/>
        </p:nvSpPr>
        <p:spPr bwMode="auto">
          <a:xfrm>
            <a:off x="3992571" y="2205940"/>
            <a:ext cx="215504" cy="215504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3" name="Oval 14"/>
          <p:cNvSpPr>
            <a:spLocks noChangeAspect="1" noChangeArrowheads="1"/>
          </p:cNvSpPr>
          <p:nvPr/>
        </p:nvSpPr>
        <p:spPr bwMode="auto">
          <a:xfrm>
            <a:off x="4641858" y="3142565"/>
            <a:ext cx="215503" cy="215503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4" name="Oval 15"/>
          <p:cNvSpPr>
            <a:spLocks noChangeAspect="1" noChangeArrowheads="1"/>
          </p:cNvSpPr>
          <p:nvPr/>
        </p:nvSpPr>
        <p:spPr bwMode="auto">
          <a:xfrm>
            <a:off x="3959233" y="2926665"/>
            <a:ext cx="215503" cy="2155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5" name="Oval 16"/>
          <p:cNvSpPr>
            <a:spLocks noChangeAspect="1" noChangeArrowheads="1"/>
          </p:cNvSpPr>
          <p:nvPr/>
        </p:nvSpPr>
        <p:spPr bwMode="auto">
          <a:xfrm>
            <a:off x="4932743" y="3717240"/>
            <a:ext cx="215503" cy="2155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6" name="Oval 17"/>
          <p:cNvSpPr>
            <a:spLocks noChangeAspect="1" noChangeArrowheads="1"/>
          </p:cNvSpPr>
          <p:nvPr/>
        </p:nvSpPr>
        <p:spPr bwMode="auto">
          <a:xfrm>
            <a:off x="3275864" y="2060857"/>
            <a:ext cx="215504" cy="2155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7" name="Oval 18"/>
          <p:cNvSpPr>
            <a:spLocks noChangeAspect="1" noChangeArrowheads="1"/>
          </p:cNvSpPr>
          <p:nvPr/>
        </p:nvSpPr>
        <p:spPr bwMode="auto">
          <a:xfrm>
            <a:off x="3776671" y="3934727"/>
            <a:ext cx="215503" cy="2155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8" name="Oval 19"/>
          <p:cNvSpPr>
            <a:spLocks noChangeAspect="1" noChangeArrowheads="1"/>
          </p:cNvSpPr>
          <p:nvPr/>
        </p:nvSpPr>
        <p:spPr bwMode="auto">
          <a:xfrm>
            <a:off x="5364171" y="2204352"/>
            <a:ext cx="215503" cy="2155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9" name="Oval 20"/>
          <p:cNvSpPr>
            <a:spLocks noChangeAspect="1" noChangeArrowheads="1"/>
          </p:cNvSpPr>
          <p:nvPr/>
        </p:nvSpPr>
        <p:spPr bwMode="auto">
          <a:xfrm>
            <a:off x="3287721" y="3677552"/>
            <a:ext cx="215503" cy="215503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0" name="Oval 21"/>
          <p:cNvSpPr>
            <a:spLocks noChangeAspect="1" noChangeArrowheads="1"/>
          </p:cNvSpPr>
          <p:nvPr/>
        </p:nvSpPr>
        <p:spPr bwMode="auto">
          <a:xfrm>
            <a:off x="4356108" y="4364940"/>
            <a:ext cx="215503" cy="2155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1" name="Oval 22"/>
          <p:cNvSpPr>
            <a:spLocks noChangeAspect="1" noChangeArrowheads="1"/>
          </p:cNvSpPr>
          <p:nvPr/>
        </p:nvSpPr>
        <p:spPr bwMode="auto">
          <a:xfrm>
            <a:off x="3419483" y="3069540"/>
            <a:ext cx="215504" cy="215504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2" name="Oval 23"/>
          <p:cNvSpPr>
            <a:spLocks noChangeAspect="1" noChangeArrowheads="1"/>
          </p:cNvSpPr>
          <p:nvPr/>
        </p:nvSpPr>
        <p:spPr bwMode="auto">
          <a:xfrm>
            <a:off x="3992571" y="3429902"/>
            <a:ext cx="215503" cy="215503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3" name="Oval 24"/>
          <p:cNvSpPr>
            <a:spLocks noChangeAspect="1" noChangeArrowheads="1"/>
          </p:cNvSpPr>
          <p:nvPr/>
        </p:nvSpPr>
        <p:spPr bwMode="auto">
          <a:xfrm>
            <a:off x="5868847" y="3933065"/>
            <a:ext cx="215503" cy="215503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4" name="Oval 25"/>
          <p:cNvSpPr>
            <a:spLocks noChangeAspect="1" noChangeArrowheads="1"/>
          </p:cNvSpPr>
          <p:nvPr/>
        </p:nvSpPr>
        <p:spPr bwMode="auto">
          <a:xfrm>
            <a:off x="4572008" y="4763402"/>
            <a:ext cx="215503" cy="2155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5" name="Oval 26"/>
          <p:cNvSpPr>
            <a:spLocks noChangeAspect="1" noChangeArrowheads="1"/>
          </p:cNvSpPr>
          <p:nvPr/>
        </p:nvSpPr>
        <p:spPr bwMode="auto">
          <a:xfrm>
            <a:off x="5436104" y="1773520"/>
            <a:ext cx="215503" cy="2155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5796136" y="1916832"/>
            <a:ext cx="1512168" cy="5040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5796136" y="2348880"/>
            <a:ext cx="1440160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0" name="Oval 31"/>
          <p:cNvSpPr>
            <a:spLocks noChangeAspect="1" noChangeArrowheads="1"/>
          </p:cNvSpPr>
          <p:nvPr/>
        </p:nvSpPr>
        <p:spPr bwMode="auto">
          <a:xfrm>
            <a:off x="5500702" y="3498167"/>
            <a:ext cx="215503" cy="215503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31" name="Oval 32"/>
          <p:cNvSpPr>
            <a:spLocks noChangeAspect="1" noChangeArrowheads="1"/>
          </p:cNvSpPr>
          <p:nvPr/>
        </p:nvSpPr>
        <p:spPr bwMode="auto">
          <a:xfrm>
            <a:off x="5426083" y="4029977"/>
            <a:ext cx="215503" cy="2155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4" name="Oval 35"/>
          <p:cNvSpPr>
            <a:spLocks noChangeAspect="1" noChangeArrowheads="1"/>
          </p:cNvSpPr>
          <p:nvPr/>
        </p:nvSpPr>
        <p:spPr bwMode="auto">
          <a:xfrm>
            <a:off x="3260734" y="4080777"/>
            <a:ext cx="215503" cy="215503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5" name="Oval 36"/>
          <p:cNvSpPr>
            <a:spLocks noChangeAspect="1" noChangeArrowheads="1"/>
          </p:cNvSpPr>
          <p:nvPr/>
        </p:nvSpPr>
        <p:spPr bwMode="auto">
          <a:xfrm>
            <a:off x="2714620" y="3498167"/>
            <a:ext cx="215503" cy="2155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7" name="Oval 38"/>
          <p:cNvSpPr>
            <a:spLocks noChangeAspect="1" noChangeArrowheads="1"/>
          </p:cNvSpPr>
          <p:nvPr/>
        </p:nvSpPr>
        <p:spPr bwMode="auto">
          <a:xfrm>
            <a:off x="5291146" y="2636152"/>
            <a:ext cx="215503" cy="215503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s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2" name="Line 43"/>
          <p:cNvSpPr>
            <a:spLocks noChangeShapeType="1"/>
          </p:cNvSpPr>
          <p:nvPr/>
        </p:nvSpPr>
        <p:spPr bwMode="auto">
          <a:xfrm>
            <a:off x="6228184" y="4005064"/>
            <a:ext cx="1141773" cy="9575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251520" y="5517232"/>
            <a:ext cx="2128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err="1" smtClean="0">
                <a:solidFill>
                  <a:schemeClr val="tx1"/>
                </a:solidFill>
              </a:rPr>
              <a:t>Tetraquark</a:t>
            </a:r>
            <a:r>
              <a:rPr kumimoji="1" lang="en-US" altLang="ko-KR" sz="1200" dirty="0" smtClean="0">
                <a:solidFill>
                  <a:schemeClr val="tx1"/>
                </a:solidFill>
              </a:rPr>
              <a:t> configuration [overlap]&lt;&lt;1 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44" name="Text Box 45"/>
          <p:cNvSpPr txBox="1">
            <a:spLocks noChangeArrowheads="1"/>
          </p:cNvSpPr>
          <p:nvPr/>
        </p:nvSpPr>
        <p:spPr bwMode="auto">
          <a:xfrm>
            <a:off x="6876256" y="4660900"/>
            <a:ext cx="20169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smtClean="0"/>
              <a:t>Molecular configuration: [overlap]=1 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45" name="Oval 46"/>
          <p:cNvSpPr>
            <a:spLocks noChangeAspect="1" noChangeArrowheads="1"/>
          </p:cNvSpPr>
          <p:nvPr/>
        </p:nvSpPr>
        <p:spPr bwMode="auto">
          <a:xfrm>
            <a:off x="5143512" y="3140977"/>
            <a:ext cx="215503" cy="215503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9" name="Line 50"/>
          <p:cNvSpPr>
            <a:spLocks noChangeShapeType="1"/>
          </p:cNvSpPr>
          <p:nvPr/>
        </p:nvSpPr>
        <p:spPr bwMode="auto">
          <a:xfrm>
            <a:off x="5796136" y="3577204"/>
            <a:ext cx="1584176" cy="21183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468313" y="2212975"/>
            <a:ext cx="158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smtClean="0">
                <a:solidFill>
                  <a:schemeClr val="tx1"/>
                </a:solidFill>
              </a:rPr>
              <a:t>Normal meson [overlap]=1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58" name="Line 59"/>
          <p:cNvSpPr>
            <a:spLocks noChangeShapeType="1"/>
          </p:cNvSpPr>
          <p:nvPr/>
        </p:nvSpPr>
        <p:spPr bwMode="auto">
          <a:xfrm flipH="1" flipV="1">
            <a:off x="1763687" y="1556791"/>
            <a:ext cx="1656183" cy="1440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9" name="Line 60"/>
          <p:cNvSpPr>
            <a:spLocks noChangeShapeType="1"/>
          </p:cNvSpPr>
          <p:nvPr/>
        </p:nvSpPr>
        <p:spPr bwMode="auto">
          <a:xfrm flipH="1" flipV="1">
            <a:off x="1692275" y="1844675"/>
            <a:ext cx="1439565" cy="28818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1" name="Oval 62"/>
          <p:cNvSpPr>
            <a:spLocks noChangeAspect="1" noChangeArrowheads="1"/>
          </p:cNvSpPr>
          <p:nvPr/>
        </p:nvSpPr>
        <p:spPr bwMode="auto">
          <a:xfrm>
            <a:off x="2786058" y="3998233"/>
            <a:ext cx="215503" cy="215503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69" name="Oval 18"/>
          <p:cNvSpPr>
            <a:spLocks noChangeAspect="1" noChangeArrowheads="1"/>
          </p:cNvSpPr>
          <p:nvPr/>
        </p:nvSpPr>
        <p:spPr bwMode="auto">
          <a:xfrm>
            <a:off x="3571876" y="2569473"/>
            <a:ext cx="215504" cy="2155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71" name="Line 59"/>
          <p:cNvSpPr>
            <a:spLocks noChangeShapeType="1"/>
          </p:cNvSpPr>
          <p:nvPr/>
        </p:nvSpPr>
        <p:spPr bwMode="auto">
          <a:xfrm flipH="1">
            <a:off x="1619672" y="2996952"/>
            <a:ext cx="797936" cy="13681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2" name="Line 60"/>
          <p:cNvSpPr>
            <a:spLocks noChangeShapeType="1"/>
          </p:cNvSpPr>
          <p:nvPr/>
        </p:nvSpPr>
        <p:spPr bwMode="auto">
          <a:xfrm flipH="1">
            <a:off x="1785918" y="3789040"/>
            <a:ext cx="841866" cy="782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3" name="Oval 22"/>
          <p:cNvSpPr>
            <a:spLocks noChangeAspect="1" noChangeArrowheads="1"/>
          </p:cNvSpPr>
          <p:nvPr/>
        </p:nvSpPr>
        <p:spPr bwMode="auto">
          <a:xfrm>
            <a:off x="2500306" y="2783787"/>
            <a:ext cx="215504" cy="215504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5" name="Line 59"/>
          <p:cNvSpPr>
            <a:spLocks noChangeShapeType="1"/>
          </p:cNvSpPr>
          <p:nvPr/>
        </p:nvSpPr>
        <p:spPr bwMode="auto">
          <a:xfrm flipH="1">
            <a:off x="1835696" y="4653136"/>
            <a:ext cx="1080120" cy="4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7" name="Line 60"/>
          <p:cNvSpPr>
            <a:spLocks noChangeShapeType="1"/>
          </p:cNvSpPr>
          <p:nvPr/>
        </p:nvSpPr>
        <p:spPr bwMode="auto">
          <a:xfrm flipH="1">
            <a:off x="1835696" y="4293096"/>
            <a:ext cx="864096" cy="5760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78" name="Text Box 30"/>
          <p:cNvSpPr txBox="1">
            <a:spLocks noChangeArrowheads="1"/>
          </p:cNvSpPr>
          <p:nvPr/>
        </p:nvSpPr>
        <p:spPr bwMode="auto">
          <a:xfrm>
            <a:off x="381096" y="266558"/>
            <a:ext cx="5295532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 err="1" smtClean="0">
                <a:latin typeface="Verdana" pitchFamily="34" charset="0"/>
              </a:rPr>
              <a:t>Hadron</a:t>
            </a:r>
            <a:r>
              <a:rPr lang="en-US" altLang="ko-KR" sz="2000" dirty="0" smtClean="0">
                <a:latin typeface="Verdana" pitchFamily="34" charset="0"/>
              </a:rPr>
              <a:t> production through coalescence</a:t>
            </a:r>
            <a:endParaRPr lang="ko-KR" altLang="en-US" sz="2000" dirty="0">
              <a:latin typeface="Verdana" pitchFamily="34" charset="0"/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5724128" y="116632"/>
          <a:ext cx="3057525" cy="727075"/>
        </p:xfrm>
        <a:graphic>
          <a:graphicData uri="http://schemas.openxmlformats.org/presentationml/2006/ole">
            <p:oleObj spid="_x0000_s49154" name="수식" r:id="rId3" imgW="1815840" imgH="431640" progId="Equation.3">
              <p:embed/>
            </p:oleObj>
          </a:graphicData>
        </a:graphic>
      </p:graphicFrame>
      <p:sp>
        <p:nvSpPr>
          <p:cNvPr id="79" name="AutoShape 41"/>
          <p:cNvSpPr>
            <a:spLocks noChangeArrowheads="1"/>
          </p:cNvSpPr>
          <p:nvPr/>
        </p:nvSpPr>
        <p:spPr bwMode="auto">
          <a:xfrm>
            <a:off x="724322" y="1268760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0" name="Oval 39"/>
          <p:cNvSpPr>
            <a:spLocks noChangeAspect="1" noChangeArrowheads="1"/>
          </p:cNvSpPr>
          <p:nvPr/>
        </p:nvSpPr>
        <p:spPr bwMode="auto">
          <a:xfrm>
            <a:off x="837742" y="1375758"/>
            <a:ext cx="215504" cy="21550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1" name="Oval 25"/>
          <p:cNvSpPr>
            <a:spLocks noChangeAspect="1" noChangeArrowheads="1"/>
          </p:cNvSpPr>
          <p:nvPr/>
        </p:nvSpPr>
        <p:spPr bwMode="auto">
          <a:xfrm>
            <a:off x="1200646" y="1606198"/>
            <a:ext cx="215504" cy="2155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2" name="AutoShape 41"/>
          <p:cNvSpPr>
            <a:spLocks noChangeArrowheads="1"/>
          </p:cNvSpPr>
          <p:nvPr/>
        </p:nvSpPr>
        <p:spPr bwMode="auto">
          <a:xfrm>
            <a:off x="796330" y="4582071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3" name="Oval 39"/>
          <p:cNvSpPr>
            <a:spLocks noChangeAspect="1" noChangeArrowheads="1"/>
          </p:cNvSpPr>
          <p:nvPr/>
        </p:nvSpPr>
        <p:spPr bwMode="auto">
          <a:xfrm>
            <a:off x="874125" y="4613829"/>
            <a:ext cx="215504" cy="215504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4" name="Oval 40"/>
          <p:cNvSpPr>
            <a:spLocks noChangeAspect="1" noChangeArrowheads="1"/>
          </p:cNvSpPr>
          <p:nvPr/>
        </p:nvSpPr>
        <p:spPr bwMode="auto">
          <a:xfrm>
            <a:off x="1261600" y="4613829"/>
            <a:ext cx="215504" cy="215504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5" name="Oval 11"/>
          <p:cNvSpPr>
            <a:spLocks noChangeAspect="1" noChangeArrowheads="1"/>
          </p:cNvSpPr>
          <p:nvPr/>
        </p:nvSpPr>
        <p:spPr bwMode="auto">
          <a:xfrm>
            <a:off x="1274198" y="4937683"/>
            <a:ext cx="215504" cy="215504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6" name="Oval 25"/>
          <p:cNvSpPr>
            <a:spLocks noChangeAspect="1" noChangeArrowheads="1"/>
          </p:cNvSpPr>
          <p:nvPr/>
        </p:nvSpPr>
        <p:spPr bwMode="auto">
          <a:xfrm>
            <a:off x="903547" y="4949558"/>
            <a:ext cx="215504" cy="215504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7" name="AutoShape 41"/>
          <p:cNvSpPr>
            <a:spLocks noChangeArrowheads="1"/>
          </p:cNvSpPr>
          <p:nvPr/>
        </p:nvSpPr>
        <p:spPr bwMode="auto">
          <a:xfrm>
            <a:off x="7524328" y="2214554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8" name="Oval 39"/>
          <p:cNvSpPr>
            <a:spLocks noChangeAspect="1" noChangeArrowheads="1"/>
          </p:cNvSpPr>
          <p:nvPr/>
        </p:nvSpPr>
        <p:spPr bwMode="auto">
          <a:xfrm>
            <a:off x="7637748" y="2317562"/>
            <a:ext cx="215503" cy="2155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89" name="Oval 25"/>
          <p:cNvSpPr>
            <a:spLocks noChangeAspect="1" noChangeArrowheads="1"/>
          </p:cNvSpPr>
          <p:nvPr/>
        </p:nvSpPr>
        <p:spPr bwMode="auto">
          <a:xfrm>
            <a:off x="8000652" y="2548002"/>
            <a:ext cx="215503" cy="2155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0" name="AutoShape 41"/>
          <p:cNvSpPr>
            <a:spLocks noChangeArrowheads="1"/>
          </p:cNvSpPr>
          <p:nvPr/>
        </p:nvSpPr>
        <p:spPr bwMode="auto">
          <a:xfrm>
            <a:off x="7524516" y="3709995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1" name="Oval 39"/>
          <p:cNvSpPr>
            <a:spLocks noChangeAspect="1" noChangeArrowheads="1"/>
          </p:cNvSpPr>
          <p:nvPr/>
        </p:nvSpPr>
        <p:spPr bwMode="auto">
          <a:xfrm>
            <a:off x="7637936" y="3813003"/>
            <a:ext cx="215503" cy="215503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2" name="Oval 25"/>
          <p:cNvSpPr>
            <a:spLocks noChangeAspect="1" noChangeArrowheads="1"/>
          </p:cNvSpPr>
          <p:nvPr/>
        </p:nvSpPr>
        <p:spPr bwMode="auto">
          <a:xfrm>
            <a:off x="8000840" y="4043443"/>
            <a:ext cx="215503" cy="215503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cxnSp>
        <p:nvCxnSpPr>
          <p:cNvPr id="93" name="직선 연결선 92"/>
          <p:cNvCxnSpPr>
            <a:stCxn id="87" idx="2"/>
            <a:endCxn id="90" idx="0"/>
          </p:cNvCxnSpPr>
          <p:nvPr/>
        </p:nvCxnSpPr>
        <p:spPr>
          <a:xfrm rot="16200000" flipH="1">
            <a:off x="7583945" y="3321749"/>
            <a:ext cx="776304" cy="188"/>
          </a:xfrm>
          <a:prstGeom prst="line">
            <a:avLst/>
          </a:prstGeom>
          <a:ln w="317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21"/>
          <p:cNvSpPr>
            <a:spLocks noChangeAspect="1" noChangeArrowheads="1"/>
          </p:cNvSpPr>
          <p:nvPr/>
        </p:nvSpPr>
        <p:spPr bwMode="auto">
          <a:xfrm>
            <a:off x="3059840" y="4517340"/>
            <a:ext cx="215503" cy="21550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5" name="Oval 9"/>
          <p:cNvSpPr>
            <a:spLocks noChangeAspect="1" noChangeArrowheads="1"/>
          </p:cNvSpPr>
          <p:nvPr/>
        </p:nvSpPr>
        <p:spPr bwMode="auto">
          <a:xfrm>
            <a:off x="4356678" y="2564913"/>
            <a:ext cx="215503" cy="2155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6" name="Oval 19"/>
          <p:cNvSpPr>
            <a:spLocks noChangeAspect="1" noChangeArrowheads="1"/>
          </p:cNvSpPr>
          <p:nvPr/>
        </p:nvSpPr>
        <p:spPr bwMode="auto">
          <a:xfrm>
            <a:off x="6166974" y="2612190"/>
            <a:ext cx="215503" cy="2155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7" name="Oval 32"/>
          <p:cNvSpPr>
            <a:spLocks noChangeAspect="1" noChangeArrowheads="1"/>
          </p:cNvSpPr>
          <p:nvPr/>
        </p:nvSpPr>
        <p:spPr bwMode="auto">
          <a:xfrm>
            <a:off x="4355984" y="3789049"/>
            <a:ext cx="215503" cy="2155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98" name="Oval 36"/>
          <p:cNvSpPr>
            <a:spLocks noChangeAspect="1" noChangeArrowheads="1"/>
          </p:cNvSpPr>
          <p:nvPr/>
        </p:nvSpPr>
        <p:spPr bwMode="auto">
          <a:xfrm>
            <a:off x="3780614" y="4437815"/>
            <a:ext cx="215503" cy="215503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67" name="Text Box 44"/>
          <p:cNvSpPr txBox="1">
            <a:spLocks noChangeArrowheads="1"/>
          </p:cNvSpPr>
          <p:nvPr/>
        </p:nvSpPr>
        <p:spPr bwMode="auto">
          <a:xfrm>
            <a:off x="2267744" y="5805264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Coalescence model at </a:t>
            </a:r>
            <a:r>
              <a:rPr kumimoji="1" lang="en-US" altLang="ko-KR" dirty="0" err="1" smtClean="0">
                <a:solidFill>
                  <a:schemeClr val="tx1"/>
                </a:solidFill>
              </a:rPr>
              <a:t>Tc</a:t>
            </a:r>
            <a:r>
              <a:rPr kumimoji="1" lang="en-US" altLang="ko-KR" dirty="0" smtClean="0">
                <a:solidFill>
                  <a:schemeClr val="tx1"/>
                </a:solidFill>
              </a:rPr>
              <a:t>  </a:t>
            </a:r>
            <a:r>
              <a:rPr kumimoji="1" lang="en-US" altLang="ko-KR" dirty="0" smtClean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kumimoji="1" lang="en-US" altLang="ko-KR" dirty="0" smtClean="0">
                <a:sym typeface="Wingdings" pitchFamily="2" charset="2"/>
              </a:rPr>
              <a:t>ratio of yield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7164288" y="5599261"/>
          <a:ext cx="1474788" cy="854075"/>
        </p:xfrm>
        <a:graphic>
          <a:graphicData uri="http://schemas.openxmlformats.org/presentationml/2006/ole">
            <p:oleObj spid="_x0000_s49155" name="Equation" r:id="rId4" imgW="876240" imgH="507960" progId="Equation.3">
              <p:embed/>
            </p:oleObj>
          </a:graphicData>
        </a:graphic>
      </p:graphicFrame>
      <p:sp>
        <p:nvSpPr>
          <p:cNvPr id="70" name="아래쪽 화살표 69"/>
          <p:cNvSpPr/>
          <p:nvPr/>
        </p:nvSpPr>
        <p:spPr>
          <a:xfrm>
            <a:off x="7740352" y="5229200"/>
            <a:ext cx="21602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오른쪽 화살표 75"/>
          <p:cNvSpPr/>
          <p:nvPr/>
        </p:nvSpPr>
        <p:spPr>
          <a:xfrm>
            <a:off x="2051720" y="5877272"/>
            <a:ext cx="36004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III:  Heavy Exotics from Heavy Ion Collision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438" y="3609411"/>
            <a:ext cx="7477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6432" y="3356992"/>
            <a:ext cx="2609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3385567"/>
            <a:ext cx="16668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388" y="857232"/>
            <a:ext cx="853601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large number of c , b quark production</a:t>
            </a:r>
            <a:endParaRPr kumimoji="1" lang="en-US" altLang="ko-KR" sz="1600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4313" y="3573016"/>
            <a:ext cx="8215339" cy="6093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solidFill>
                  <a:srgbClr val="002060"/>
                </a:solidFill>
                <a:latin typeface="Verdana" pitchFamily="34" charset="0"/>
              </a:rPr>
              <a:t> Vertex detector:   weakly decaying 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exotics : FAIR  10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4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D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0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/month,</a:t>
            </a:r>
          </a:p>
          <a:p>
            <a:pPr marL="457200" indent="-457200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                                                                       LHC 10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5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D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0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/month</a:t>
            </a:r>
            <a:endParaRPr kumimoji="1" lang="en-US" altLang="ko-KR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78850" name="Image" r:id="rId3" imgW="8857143" imgH="2409524" progId="">
              <p:embed/>
            </p:oleObj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00034" y="115888"/>
            <a:ext cx="8643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ko-KR" sz="1800" b="1" i="1" kern="0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New perspective of </a:t>
            </a:r>
            <a:r>
              <a:rPr lang="en-US" altLang="ko-KR" sz="1800" b="1" i="1" kern="0" dirty="0" err="1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Hadron</a:t>
            </a:r>
            <a:r>
              <a:rPr lang="en-US" altLang="ko-KR" sz="1800" b="1" i="1" kern="0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 Physics from Heavy Ion Collision</a:t>
            </a:r>
            <a:endParaRPr lang="en-US" altLang="ko-KR" sz="1800" b="1" kern="0" baseline="-25000" dirty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857232"/>
            <a:ext cx="26193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직선 연결선 8"/>
          <p:cNvCxnSpPr/>
          <p:nvPr/>
        </p:nvCxnSpPr>
        <p:spPr bwMode="auto">
          <a:xfrm>
            <a:off x="5214942" y="3286124"/>
            <a:ext cx="2500330" cy="158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323850" y="5383213"/>
            <a:ext cx="4176713" cy="86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 err="1">
                <a:solidFill>
                  <a:srgbClr val="FF0000"/>
                </a:solidFill>
                <a:latin typeface="+mj-lt"/>
                <a:ea typeface="굴림" pitchFamily="50" charset="-127"/>
              </a:rPr>
              <a:t>T</a:t>
            </a:r>
            <a:r>
              <a:rPr kumimoji="1" lang="en-US" altLang="ko-KR" sz="2000" kern="0" baseline="-25000" dirty="0" err="1">
                <a:solidFill>
                  <a:srgbClr val="FF0000"/>
                </a:solidFill>
                <a:latin typeface="+mj-lt"/>
                <a:ea typeface="굴림" pitchFamily="50" charset="-127"/>
              </a:rPr>
              <a:t>cc</a:t>
            </a:r>
            <a:r>
              <a:rPr kumimoji="1" lang="en-US" altLang="ko-KR" sz="2000" kern="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/D  &gt; 0.34 x 10 </a:t>
            </a:r>
            <a:r>
              <a:rPr kumimoji="1" lang="en-US" altLang="ko-KR" sz="2000" kern="0" baseline="3000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-4</a:t>
            </a:r>
            <a:r>
              <a:rPr kumimoji="1" lang="en-US" altLang="ko-KR" sz="2000" kern="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    RHIC</a:t>
            </a:r>
          </a:p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2000" kern="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         &gt; 0.8 x   10 </a:t>
            </a:r>
            <a:r>
              <a:rPr kumimoji="1" lang="en-US" altLang="ko-KR" sz="2000" kern="0" baseline="3000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-4</a:t>
            </a:r>
            <a:r>
              <a:rPr kumimoji="1" lang="en-US" altLang="ko-KR" sz="2000" kern="0" dirty="0">
                <a:solidFill>
                  <a:srgbClr val="FF0000"/>
                </a:solidFill>
                <a:latin typeface="+mj-lt"/>
                <a:ea typeface="굴림" pitchFamily="50" charset="-127"/>
              </a:rPr>
              <a:t>    LHC</a:t>
            </a:r>
          </a:p>
        </p:txBody>
      </p:sp>
      <p:pic>
        <p:nvPicPr>
          <p:cNvPr id="11" name="Picture 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25913" y="5373688"/>
            <a:ext cx="49466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71"/>
          <p:cNvSpPr txBox="1">
            <a:spLocks noChangeArrowheads="1"/>
          </p:cNvSpPr>
          <p:nvPr/>
        </p:nvSpPr>
        <p:spPr bwMode="auto">
          <a:xfrm>
            <a:off x="179388" y="4870450"/>
            <a:ext cx="7416800" cy="2873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fontAlgn="auto" latinLnBrk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kumimoji="1" lang="en-US" altLang="ko-KR" sz="1600" kern="0" dirty="0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 </a:t>
            </a:r>
            <a:r>
              <a:rPr kumimoji="1" lang="en-US" altLang="ko-KR" sz="1600" kern="0" dirty="0" err="1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T</a:t>
            </a:r>
            <a:r>
              <a:rPr kumimoji="1" lang="en-US" altLang="ko-KR" sz="1600" kern="0" baseline="-25000" dirty="0" err="1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cc</a:t>
            </a:r>
            <a:r>
              <a:rPr kumimoji="1" lang="en-US" altLang="ko-KR" sz="1600" kern="0" dirty="0">
                <a:solidFill>
                  <a:srgbClr val="FF0000"/>
                </a:solidFill>
                <a:latin typeface="Verdana" pitchFamily="34" charset="0"/>
                <a:ea typeface="굴림" pitchFamily="50" charset="-127"/>
              </a:rPr>
              <a:t> production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79388" y="857232"/>
            <a:ext cx="853601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</a:t>
            </a:r>
            <a:r>
              <a:rPr kumimoji="1" lang="en-US" altLang="ko-KR" sz="1600" dirty="0" smtClean="0">
                <a:latin typeface="Verdana" pitchFamily="34" charset="0"/>
              </a:rPr>
              <a:t>Model central rapidity, central collision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14313" y="1500174"/>
            <a:ext cx="8215339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Introduce charm fugacity                                    LHC 10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5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D</a:t>
            </a:r>
            <a:r>
              <a:rPr kumimoji="1" lang="en-US" altLang="ko-KR" sz="1600" baseline="30000" dirty="0" smtClean="0">
                <a:solidFill>
                  <a:srgbClr val="002060"/>
                </a:solidFill>
                <a:latin typeface="Verdana" pitchFamily="34" charset="0"/>
              </a:rPr>
              <a:t>0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/month</a:t>
            </a:r>
            <a:endParaRPr kumimoji="1" lang="en-US" altLang="ko-KR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215042" name="Image" r:id="rId3" imgW="8857143" imgH="2409524" progId="">
              <p:embed/>
            </p:oleObj>
          </a:graphicData>
        </a:graphic>
      </p:graphicFrame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85720" y="115888"/>
            <a:ext cx="864396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ko-KR" sz="1800" b="1" i="1" kern="0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Details of coalescence model calculation  (</a:t>
            </a:r>
            <a:r>
              <a:rPr lang="en-US" altLang="ko-KR" sz="1800" b="1" i="1" kern="0" dirty="0" err="1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ExHIC</a:t>
            </a:r>
            <a:r>
              <a:rPr lang="en-US" altLang="ko-KR" sz="1800" b="1" i="1" kern="0" dirty="0" smtClean="0">
                <a:solidFill>
                  <a:srgbClr val="FFFFFF"/>
                </a:solidFill>
                <a:latin typeface="Verdana" pitchFamily="34" charset="0"/>
                <a:ea typeface="굴림" pitchFamily="50" charset="-127"/>
              </a:rPr>
              <a:t> PRL, PRC 2011)</a:t>
            </a:r>
            <a:endParaRPr lang="en-US" altLang="ko-KR" sz="1800" b="1" kern="0" baseline="-25000" dirty="0">
              <a:solidFill>
                <a:srgbClr val="FFFFFF"/>
              </a:solidFill>
              <a:latin typeface="Verdana" pitchFamily="34" charset="0"/>
              <a:ea typeface="굴림" pitchFamily="50" charset="-127"/>
            </a:endParaRPr>
          </a:p>
        </p:txBody>
      </p:sp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642918"/>
            <a:ext cx="3429024" cy="2131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1781169"/>
            <a:ext cx="33623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14282" y="2786058"/>
            <a:ext cx="8215339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Coalescence model </a:t>
            </a:r>
            <a:r>
              <a:rPr kumimoji="1" lang="en-US" altLang="ko-KR" sz="1600" dirty="0" err="1" smtClean="0">
                <a:solidFill>
                  <a:srgbClr val="002060"/>
                </a:solidFill>
                <a:latin typeface="Verdana" pitchFamily="34" charset="0"/>
              </a:rPr>
              <a:t>model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and Wigner function</a:t>
            </a:r>
            <a:endParaRPr kumimoji="1" lang="en-US" altLang="ko-KR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21504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046" y="3143248"/>
            <a:ext cx="3219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4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0" y="3143251"/>
            <a:ext cx="2219325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214282" y="3929066"/>
            <a:ext cx="8215339" cy="4862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Parameters to fit normal </a:t>
            </a:r>
            <a:r>
              <a:rPr kumimoji="1" lang="en-US" altLang="ko-KR" sz="1600" dirty="0" err="1" smtClean="0">
                <a:solidFill>
                  <a:srgbClr val="002060"/>
                </a:solidFill>
                <a:latin typeface="Verdana" pitchFamily="34" charset="0"/>
              </a:rPr>
              <a:t>hadron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production including resonance </a:t>
            </a:r>
            <a:r>
              <a:rPr kumimoji="1" lang="en-US" altLang="ko-KR" sz="1600" dirty="0" err="1" smtClean="0">
                <a:solidFill>
                  <a:srgbClr val="002060"/>
                </a:solidFill>
                <a:latin typeface="Verdana" pitchFamily="34" charset="0"/>
              </a:rPr>
              <a:t>feedown</a:t>
            </a:r>
            <a:r>
              <a:rPr kumimoji="1" lang="en-US" altLang="ko-KR" sz="1600" dirty="0" smtClean="0">
                <a:solidFill>
                  <a:srgbClr val="002060"/>
                </a:solidFill>
                <a:latin typeface="Verdana" pitchFamily="34" charset="0"/>
              </a:rPr>
              <a:t> from statistical model</a:t>
            </a:r>
            <a:endParaRPr kumimoji="1" lang="en-US" altLang="ko-KR" sz="1600" dirty="0">
              <a:solidFill>
                <a:srgbClr val="002060"/>
              </a:solidFill>
              <a:latin typeface="Verdana" pitchFamily="34" charset="0"/>
            </a:endParaRP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5000628" y="4357694"/>
          <a:ext cx="3867155" cy="314393"/>
        </p:xfrm>
        <a:graphic>
          <a:graphicData uri="http://schemas.openxmlformats.org/presentationml/2006/ole">
            <p:oleObj spid="_x0000_s215047" name="Equation" r:id="rId8" imgW="2971800" imgH="241200" progId="Equation.3">
              <p:embed/>
            </p:oleObj>
          </a:graphicData>
        </a:graphic>
      </p:graphicFrame>
      <p:pic>
        <p:nvPicPr>
          <p:cNvPr id="21504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10450" y="3219450"/>
            <a:ext cx="9334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15049" name="Object 9"/>
          <p:cNvGraphicFramePr>
            <a:graphicFrameLocks noChangeAspect="1"/>
          </p:cNvGraphicFramePr>
          <p:nvPr/>
        </p:nvGraphicFramePr>
        <p:xfrm>
          <a:off x="884238" y="4357686"/>
          <a:ext cx="3946525" cy="311150"/>
        </p:xfrm>
        <a:graphic>
          <a:graphicData uri="http://schemas.openxmlformats.org/presentationml/2006/ole">
            <p:oleObj spid="_x0000_s215049" name="Equation" r:id="rId10" imgW="3060360" imgH="241200" progId="Equation.3">
              <p:embed/>
            </p:oleObj>
          </a:graphicData>
        </a:graphic>
      </p:graphicFrame>
      <p:pic>
        <p:nvPicPr>
          <p:cNvPr id="21505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5852" y="4643446"/>
            <a:ext cx="6238891" cy="211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06684" y="214290"/>
            <a:ext cx="8536016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sz="1600" dirty="0">
                <a:latin typeface="Verdana" pitchFamily="34" charset="0"/>
              </a:rPr>
              <a:t> </a:t>
            </a:r>
            <a:r>
              <a:rPr kumimoji="1" lang="en-US" altLang="ko-KR" sz="1600" dirty="0" err="1" smtClean="0">
                <a:latin typeface="Verdana" pitchFamily="34" charset="0"/>
              </a:rPr>
              <a:t>Hadron</a:t>
            </a:r>
            <a:r>
              <a:rPr kumimoji="1" lang="en-US" altLang="ko-KR" sz="1600" dirty="0" smtClean="0">
                <a:latin typeface="Verdana" pitchFamily="34" charset="0"/>
              </a:rPr>
              <a:t> coalescence</a:t>
            </a:r>
          </a:p>
        </p:txBody>
      </p:sp>
      <p:graphicFrame>
        <p:nvGraphicFramePr>
          <p:cNvPr id="215047" name="Object 7"/>
          <p:cNvGraphicFramePr>
            <a:graphicFrameLocks noChangeAspect="1"/>
          </p:cNvGraphicFramePr>
          <p:nvPr/>
        </p:nvGraphicFramePr>
        <p:xfrm>
          <a:off x="1285852" y="571480"/>
          <a:ext cx="1090613" cy="611188"/>
        </p:xfrm>
        <a:graphic>
          <a:graphicData uri="http://schemas.openxmlformats.org/presentationml/2006/ole">
            <p:oleObj spid="_x0000_s216067" name="Equation" r:id="rId3" imgW="838080" imgH="469800" progId="Equation.3">
              <p:embed/>
            </p:oleObj>
          </a:graphicData>
        </a:graphic>
      </p:graphicFrame>
      <p:graphicFrame>
        <p:nvGraphicFramePr>
          <p:cNvPr id="216069" name="Object 5"/>
          <p:cNvGraphicFramePr>
            <a:graphicFrameLocks noChangeAspect="1"/>
          </p:cNvGraphicFramePr>
          <p:nvPr/>
        </p:nvGraphicFramePr>
        <p:xfrm>
          <a:off x="3068638" y="584180"/>
          <a:ext cx="2346325" cy="593725"/>
        </p:xfrm>
        <a:graphic>
          <a:graphicData uri="http://schemas.openxmlformats.org/presentationml/2006/ole">
            <p:oleObj spid="_x0000_s216069" name="Equation" r:id="rId4" imgW="1803240" imgH="457200" progId="Equation.3">
              <p:embed/>
            </p:oleObj>
          </a:graphicData>
        </a:graphic>
      </p:graphicFrame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0550" y="1428736"/>
            <a:ext cx="79629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39552" y="2103239"/>
            <a:ext cx="80648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400" dirty="0" smtClean="0">
                <a:latin typeface="Verdana" pitchFamily="34" charset="0"/>
              </a:rPr>
              <a:t>I:  Few words on “</a:t>
            </a:r>
            <a:r>
              <a:rPr lang="en-US" altLang="ko-KR" sz="2400" dirty="0" err="1" smtClean="0">
                <a:latin typeface="Verdana" pitchFamily="34" charset="0"/>
              </a:rPr>
              <a:t>Multiquark</a:t>
            </a:r>
            <a:r>
              <a:rPr lang="en-US" altLang="ko-KR" sz="2400" dirty="0" smtClean="0">
                <a:latin typeface="Verdana" pitchFamily="34" charset="0"/>
              </a:rPr>
              <a:t> states”</a:t>
            </a:r>
          </a:p>
          <a:p>
            <a:pPr algn="ctr">
              <a:spcBef>
                <a:spcPct val="50000"/>
              </a:spcBef>
            </a:pPr>
            <a:endParaRPr lang="en-US" altLang="ko-KR" sz="2400" dirty="0" smtClean="0">
              <a:latin typeface="Verdana" pitchFamily="34" charset="0"/>
            </a:endParaRPr>
          </a:p>
          <a:p>
            <a:pPr algn="r">
              <a:spcBef>
                <a:spcPct val="50000"/>
              </a:spcBef>
            </a:pPr>
            <a:r>
              <a:rPr lang="en-US" altLang="ko-KR" sz="1600" dirty="0" smtClean="0">
                <a:latin typeface="Verdana" pitchFamily="34" charset="0"/>
              </a:rPr>
              <a:t>X(3872), </a:t>
            </a:r>
            <a:r>
              <a:rPr lang="en-US" altLang="ko-KR" sz="1600" dirty="0" err="1" smtClean="0">
                <a:latin typeface="Verdana" pitchFamily="34" charset="0"/>
              </a:rPr>
              <a:t>Zc</a:t>
            </a:r>
            <a:r>
              <a:rPr lang="en-US" altLang="ko-KR" sz="1600" dirty="0" smtClean="0">
                <a:latin typeface="Verdana" pitchFamily="34" charset="0"/>
              </a:rPr>
              <a:t>(3900), …  </a:t>
            </a:r>
            <a:r>
              <a:rPr lang="en-US" altLang="ko-KR" sz="1600" dirty="0" err="1" smtClean="0">
                <a:latin typeface="Verdana" pitchFamily="34" charset="0"/>
              </a:rPr>
              <a:t>Zb</a:t>
            </a:r>
            <a:r>
              <a:rPr lang="en-US" altLang="ko-KR" sz="1600" dirty="0" smtClean="0">
                <a:latin typeface="Verdana" pitchFamily="34" charset="0"/>
              </a:rPr>
              <a:t>(10610), </a:t>
            </a:r>
            <a:r>
              <a:rPr lang="en-US" altLang="ko-KR" sz="1600" dirty="0" err="1" smtClean="0">
                <a:latin typeface="Verdana" pitchFamily="34" charset="0"/>
              </a:rPr>
              <a:t>Zb</a:t>
            </a:r>
            <a:r>
              <a:rPr lang="en-US" altLang="ko-KR" sz="1600" dirty="0" smtClean="0">
                <a:latin typeface="Verdana" pitchFamily="34" charset="0"/>
              </a:rPr>
              <a:t>(10650) </a:t>
            </a:r>
          </a:p>
          <a:p>
            <a:pPr algn="r">
              <a:spcBef>
                <a:spcPct val="50000"/>
              </a:spcBef>
            </a:pPr>
            <a:r>
              <a:rPr lang="en-US" altLang="ko-KR" sz="1600" dirty="0" smtClean="0">
                <a:latin typeface="Verdana" pitchFamily="34" charset="0"/>
              </a:rPr>
              <a:t>+ </a:t>
            </a:r>
            <a:r>
              <a:rPr lang="en-US" altLang="ko-KR" sz="1600" dirty="0" err="1" smtClean="0">
                <a:latin typeface="Verdana" pitchFamily="34" charset="0"/>
              </a:rPr>
              <a:t>LHCb</a:t>
            </a:r>
            <a:r>
              <a:rPr lang="en-US" altLang="ko-KR" sz="1600" dirty="0" smtClean="0">
                <a:latin typeface="Verdana" pitchFamily="34" charset="0"/>
              </a:rPr>
              <a:t>   J/</a:t>
            </a:r>
            <a:r>
              <a:rPr lang="en-US" altLang="ko-KR" sz="1600" dirty="0" smtClean="0">
                <a:latin typeface="Symbol" pitchFamily="18" charset="2"/>
              </a:rPr>
              <a:t>y</a:t>
            </a:r>
            <a:r>
              <a:rPr lang="en-US" altLang="ko-KR" sz="1600" dirty="0" smtClean="0">
                <a:latin typeface="Verdana" pitchFamily="34" charset="0"/>
              </a:rPr>
              <a:t> p    arXiv:1507.03414 </a:t>
            </a:r>
          </a:p>
        </p:txBody>
      </p:sp>
      <p:pic>
        <p:nvPicPr>
          <p:cNvPr id="140290" name="Picture 2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40292" name="Picture 4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40294" name="Picture 6" descr="Particle Data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pic>
        <p:nvPicPr>
          <p:cNvPr id="287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498035" cy="5812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5"/>
          <p:cNvSpPr>
            <a:spLocks noChangeArrowheads="1"/>
          </p:cNvSpPr>
          <p:nvPr/>
        </p:nvSpPr>
        <p:spPr bwMode="auto">
          <a:xfrm>
            <a:off x="285720" y="214290"/>
            <a:ext cx="781467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Yields are suppressed when the structures </a:t>
            </a:r>
            <a:r>
              <a:rPr kumimoji="1" lang="en-US" altLang="ko-KR" sz="2000" dirty="0" err="1" smtClean="0">
                <a:latin typeface="Comic Sans MS" pitchFamily="66" charset="0"/>
              </a:rPr>
              <a:t>multiquarks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6165304"/>
            <a:ext cx="1584176" cy="2880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1600" dirty="0" smtClean="0">
                <a:latin typeface="Verdana" pitchFamily="34" charset="0"/>
              </a:rPr>
              <a:t>S. Cho, SHL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2550" y="1185863"/>
            <a:ext cx="64389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20"/>
          <p:cNvSpPr>
            <a:spLocks noChangeArrowheads="1"/>
          </p:cNvSpPr>
          <p:nvPr/>
        </p:nvSpPr>
        <p:spPr bwMode="auto">
          <a:xfrm>
            <a:off x="2227339" y="373045"/>
            <a:ext cx="4678365" cy="484187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latinLnBrk="1"/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Expectations [overlap] at LHC</a:t>
            </a:r>
            <a:endParaRPr kumimoji="1" lang="en-US" altLang="ko-KR" sz="2000" baseline="30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142844" y="313024"/>
            <a:ext cx="3170568" cy="2474158"/>
            <a:chOff x="142844" y="313024"/>
            <a:chExt cx="3170568" cy="2474158"/>
          </a:xfrm>
        </p:grpSpPr>
        <p:sp>
          <p:nvSpPr>
            <p:cNvPr id="9" name="타원 8"/>
            <p:cNvSpPr/>
            <p:nvPr/>
          </p:nvSpPr>
          <p:spPr>
            <a:xfrm>
              <a:off x="3170536" y="2643182"/>
              <a:ext cx="142876" cy="1440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0590" y="313024"/>
              <a:ext cx="20717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 err="1" smtClean="0"/>
                <a:t>Fachini</a:t>
              </a:r>
              <a:r>
                <a:rPr lang="en-US" altLang="ko-KR" dirty="0" smtClean="0"/>
                <a:t> [STAR]</a:t>
              </a:r>
              <a:endParaRPr lang="ko-KR" altLang="en-US" dirty="0"/>
            </a:p>
          </p:txBody>
        </p:sp>
        <p:cxnSp>
          <p:nvCxnSpPr>
            <p:cNvPr id="7" name="직선 화살표 연결선 6"/>
            <p:cNvCxnSpPr>
              <a:stCxn id="8" idx="2"/>
              <a:endCxn id="9" idx="1"/>
            </p:cNvCxnSpPr>
            <p:nvPr/>
          </p:nvCxnSpPr>
          <p:spPr>
            <a:xfrm rot="16200000" flipH="1">
              <a:off x="1069237" y="542047"/>
              <a:ext cx="2023922" cy="2220524"/>
            </a:xfrm>
            <a:prstGeom prst="straightConnector1">
              <a:avLst/>
            </a:prstGeom>
            <a:ln w="19050">
              <a:solidFill>
                <a:srgbClr val="FF66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모서리가 둥근 직사각형 7"/>
            <p:cNvSpPr/>
            <p:nvPr/>
          </p:nvSpPr>
          <p:spPr>
            <a:xfrm>
              <a:off x="142844" y="352316"/>
              <a:ext cx="1656184" cy="288032"/>
            </a:xfrm>
            <a:prstGeom prst="roundRect">
              <a:avLst/>
            </a:prstGeom>
            <a:noFill/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aphicFrame>
        <p:nvGraphicFramePr>
          <p:cNvPr id="217090" name="Object 2"/>
          <p:cNvGraphicFramePr>
            <a:graphicFrameLocks noChangeAspect="1"/>
          </p:cNvGraphicFramePr>
          <p:nvPr/>
        </p:nvGraphicFramePr>
        <p:xfrm>
          <a:off x="474663" y="2156764"/>
          <a:ext cx="711200" cy="280987"/>
        </p:xfrm>
        <a:graphic>
          <a:graphicData uri="http://schemas.openxmlformats.org/presentationml/2006/ole">
            <p:oleObj spid="_x0000_s217090" name="Equation" r:id="rId4" imgW="545760" imgH="215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885825"/>
            <a:ext cx="80867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428728" y="214290"/>
            <a:ext cx="678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ExHIC</a:t>
            </a:r>
            <a:r>
              <a:rPr lang="en-US" altLang="ko-KR" dirty="0" smtClean="0"/>
              <a:t> (2011): </a:t>
            </a:r>
            <a:r>
              <a:rPr lang="en-US" altLang="ko-KR" dirty="0" err="1" smtClean="0"/>
              <a:t>multiquark</a:t>
            </a:r>
            <a:r>
              <a:rPr lang="en-US" altLang="ko-KR" dirty="0" smtClean="0"/>
              <a:t>/molecule candidates - yield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14282" y="214290"/>
            <a:ext cx="7000892" cy="369332"/>
          </a:xfrm>
          <a:prstGeom prst="rect">
            <a:avLst/>
          </a:prstGeom>
          <a:solidFill>
            <a:srgbClr val="FFFFCC"/>
          </a:solidFill>
          <a:ln w="15875" algn="ctr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buSzPct val="80000"/>
            </a:pPr>
            <a:r>
              <a:rPr kumimoji="1" lang="en-US" altLang="ko-KR" sz="1800" dirty="0" smtClean="0">
                <a:latin typeface="Arial" charset="0"/>
              </a:rPr>
              <a:t>Summary </a:t>
            </a:r>
            <a:r>
              <a:rPr kumimoji="1" lang="en-US" altLang="ko-KR" sz="1800" dirty="0" smtClean="0">
                <a:latin typeface="Arial" charset="0"/>
                <a:sym typeface="Wingdings" pitchFamily="2" charset="2"/>
              </a:rPr>
              <a:t> </a:t>
            </a:r>
            <a:r>
              <a:rPr kumimoji="1" lang="en-US" altLang="ko-KR" sz="1800" dirty="0" smtClean="0">
                <a:latin typeface="Arial" charset="0"/>
              </a:rPr>
              <a:t>Issues involved</a:t>
            </a:r>
            <a:endParaRPr kumimoji="1" lang="en-US" altLang="ja-JP" sz="1600" i="1" dirty="0">
              <a:latin typeface="Arial" charset="0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3850" y="1052736"/>
            <a:ext cx="7848600" cy="92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Whats</a:t>
            </a:r>
            <a:r>
              <a:rPr kumimoji="1" lang="en-US" altLang="ko-K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 the difference between compact </a:t>
            </a:r>
            <a:r>
              <a:rPr kumimoji="1" lang="en-US" altLang="ko-KR" sz="1600" b="0" i="0" u="none" strike="noStrike" kern="0" cap="none" spc="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multiquark</a:t>
            </a:r>
            <a:r>
              <a:rPr kumimoji="1" lang="en-US" altLang="ko-K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 states and molecular states</a:t>
            </a:r>
          </a:p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</a:rPr>
              <a:t>      </a:t>
            </a: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  <a:sym typeface="Wingdings" pitchFamily="2" charset="2"/>
              </a:rPr>
              <a:t></a:t>
            </a: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</a:rPr>
              <a:t>    Need heavy quarks to enhance </a:t>
            </a:r>
            <a:r>
              <a:rPr kumimoji="1" lang="en-US" altLang="ko-KR" sz="1600" kern="0" dirty="0" err="1" smtClean="0">
                <a:solidFill>
                  <a:sysClr val="windowText" lastClr="000000"/>
                </a:solidFill>
                <a:latin typeface="Arial" charset="0"/>
              </a:rPr>
              <a:t>diquark</a:t>
            </a: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</a:rPr>
              <a:t> correlation</a:t>
            </a:r>
          </a:p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</a:rPr>
              <a:t>      </a:t>
            </a: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  <a:sym typeface="Wingdings" pitchFamily="2" charset="2"/>
              </a:rPr>
              <a:t>    </a:t>
            </a:r>
            <a:r>
              <a:rPr kumimoji="1" lang="en-US" altLang="ko-KR" sz="1600" kern="0" dirty="0" err="1" smtClean="0">
                <a:solidFill>
                  <a:sysClr val="windowText" lastClr="000000"/>
                </a:solidFill>
                <a:latin typeface="Arial" charset="0"/>
                <a:sym typeface="Wingdings" pitchFamily="2" charset="2"/>
              </a:rPr>
              <a:t>Multiquarks</a:t>
            </a: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  <a:sym typeface="Wingdings" pitchFamily="2" charset="2"/>
              </a:rPr>
              <a:t> will tell us about 3,4-body QCD force </a:t>
            </a:r>
            <a:endParaRPr kumimoji="1" lang="en-US" altLang="ko-KR" sz="1600" kern="0" baseline="0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 flipV="1">
            <a:off x="5724128" y="5525516"/>
            <a:ext cx="0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Line 2"/>
          <p:cNvSpPr>
            <a:spLocks noChangeShapeType="1"/>
          </p:cNvSpPr>
          <p:nvPr/>
        </p:nvSpPr>
        <p:spPr bwMode="auto">
          <a:xfrm flipV="1">
            <a:off x="8244408" y="5525516"/>
            <a:ext cx="0" cy="43180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2419610"/>
            <a:ext cx="7848600" cy="92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When do they</a:t>
            </a:r>
            <a:r>
              <a:rPr kumimoji="1" lang="en-US" altLang="ko-K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 form in heavy ion collision</a:t>
            </a:r>
          </a:p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</a:rPr>
              <a:t>        </a:t>
            </a: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  <a:sym typeface="Wingdings" pitchFamily="2" charset="2"/>
              </a:rPr>
              <a:t> hadrons, </a:t>
            </a:r>
            <a:r>
              <a:rPr kumimoji="1" lang="en-US" altLang="ko-KR" sz="1600" kern="0" dirty="0" err="1" smtClean="0">
                <a:solidFill>
                  <a:sysClr val="windowText" lastClr="000000"/>
                </a:solidFill>
                <a:latin typeface="Arial" charset="0"/>
                <a:sym typeface="Wingdings" pitchFamily="2" charset="2"/>
              </a:rPr>
              <a:t>multiquarks</a:t>
            </a: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  <a:sym typeface="Wingdings" pitchFamily="2" charset="2"/>
              </a:rPr>
              <a:t>:</a:t>
            </a:r>
          </a:p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1" lang="en-US" altLang="ko-KR" sz="1600" kern="0" baseline="0" dirty="0" smtClean="0">
                <a:solidFill>
                  <a:sysClr val="windowText" lastClr="000000"/>
                </a:solidFill>
                <a:latin typeface="Arial" charset="0"/>
                <a:sym typeface="Wingdings" pitchFamily="2" charset="2"/>
              </a:rPr>
              <a:t>         molecules,</a:t>
            </a:r>
            <a:r>
              <a:rPr kumimoji="1" lang="en-US" altLang="ko-KR" sz="1600" kern="0" dirty="0" smtClean="0">
                <a:solidFill>
                  <a:sysClr val="windowText" lastClr="000000"/>
                </a:solidFill>
                <a:latin typeface="Arial" charset="0"/>
                <a:sym typeface="Wingdings" pitchFamily="2" charset="2"/>
              </a:rPr>
              <a:t> light nuclei</a:t>
            </a:r>
            <a:endParaRPr kumimoji="1" lang="en-US" altLang="ko-KR" sz="1600" kern="0" baseline="0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grpSp>
        <p:nvGrpSpPr>
          <p:cNvPr id="4" name="그룹 123"/>
          <p:cNvGrpSpPr>
            <a:grpSpLocks noChangeAspect="1"/>
          </p:cNvGrpSpPr>
          <p:nvPr/>
        </p:nvGrpSpPr>
        <p:grpSpPr>
          <a:xfrm>
            <a:off x="5505222" y="3602222"/>
            <a:ext cx="442290" cy="432000"/>
            <a:chOff x="7020272" y="5532310"/>
            <a:chExt cx="648072" cy="632994"/>
          </a:xfrm>
        </p:grpSpPr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29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30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5" name="그룹 102"/>
          <p:cNvGrpSpPr>
            <a:grpSpLocks noChangeAspect="1"/>
          </p:cNvGrpSpPr>
          <p:nvPr/>
        </p:nvGrpSpPr>
        <p:grpSpPr>
          <a:xfrm>
            <a:off x="6117810" y="2856893"/>
            <a:ext cx="495868" cy="486451"/>
            <a:chOff x="6496546" y="2133738"/>
            <a:chExt cx="718660" cy="705002"/>
          </a:xfrm>
        </p:grpSpPr>
        <p:sp>
          <p:nvSpPr>
            <p:cNvPr id="38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44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47" name="모서리가 둥근 직사각형 46"/>
          <p:cNvSpPr/>
          <p:nvPr/>
        </p:nvSpPr>
        <p:spPr>
          <a:xfrm>
            <a:off x="5361206" y="2708920"/>
            <a:ext cx="2160240" cy="136815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102"/>
          <p:cNvGrpSpPr>
            <a:grpSpLocks noChangeAspect="1"/>
          </p:cNvGrpSpPr>
          <p:nvPr/>
        </p:nvGrpSpPr>
        <p:grpSpPr>
          <a:xfrm>
            <a:off x="6881562" y="3429000"/>
            <a:ext cx="495868" cy="486451"/>
            <a:chOff x="6496546" y="2133738"/>
            <a:chExt cx="718660" cy="705002"/>
          </a:xfrm>
        </p:grpSpPr>
        <p:sp>
          <p:nvSpPr>
            <p:cNvPr id="50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1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2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3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7" name="그룹 133"/>
          <p:cNvGrpSpPr>
            <a:grpSpLocks/>
          </p:cNvGrpSpPr>
          <p:nvPr/>
        </p:nvGrpSpPr>
        <p:grpSpPr>
          <a:xfrm>
            <a:off x="6012160" y="3429000"/>
            <a:ext cx="453651" cy="453600"/>
            <a:chOff x="7020272" y="5532310"/>
            <a:chExt cx="648072" cy="632994"/>
          </a:xfrm>
        </p:grpSpPr>
        <p:sp>
          <p:nvSpPr>
            <p:cNvPr id="55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56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57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8" name="그룹 102"/>
          <p:cNvGrpSpPr>
            <a:grpSpLocks noChangeAspect="1"/>
          </p:cNvGrpSpPr>
          <p:nvPr/>
        </p:nvGrpSpPr>
        <p:grpSpPr>
          <a:xfrm>
            <a:off x="5577230" y="2870541"/>
            <a:ext cx="495868" cy="486451"/>
            <a:chOff x="6496546" y="2133738"/>
            <a:chExt cx="718660" cy="705002"/>
          </a:xfrm>
        </p:grpSpPr>
        <p:sp>
          <p:nvSpPr>
            <p:cNvPr id="59" name="Oval 15"/>
            <p:cNvSpPr>
              <a:spLocks noChangeArrowheads="1"/>
            </p:cNvSpPr>
            <p:nvPr/>
          </p:nvSpPr>
          <p:spPr bwMode="auto">
            <a:xfrm>
              <a:off x="6496546" y="2133738"/>
              <a:ext cx="718660" cy="705002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0" name="Oval 16"/>
            <p:cNvSpPr>
              <a:spLocks noChangeArrowheads="1"/>
            </p:cNvSpPr>
            <p:nvPr/>
          </p:nvSpPr>
          <p:spPr bwMode="auto">
            <a:xfrm>
              <a:off x="6624908" y="2267289"/>
              <a:ext cx="180000" cy="180000"/>
            </a:xfrm>
            <a:prstGeom prst="ellipse">
              <a:avLst/>
            </a:prstGeom>
            <a:solidFill>
              <a:srgbClr val="00FF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1" name="Oval 17"/>
            <p:cNvSpPr>
              <a:spLocks noChangeArrowheads="1"/>
            </p:cNvSpPr>
            <p:nvPr/>
          </p:nvSpPr>
          <p:spPr bwMode="auto">
            <a:xfrm>
              <a:off x="6935284" y="2259775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2" name="Oval 27"/>
            <p:cNvSpPr>
              <a:spLocks noChangeArrowheads="1"/>
            </p:cNvSpPr>
            <p:nvPr/>
          </p:nvSpPr>
          <p:spPr bwMode="auto">
            <a:xfrm>
              <a:off x="6791268" y="2544892"/>
              <a:ext cx="180000" cy="180000"/>
            </a:xfrm>
            <a:prstGeom prst="ellipse">
              <a:avLst/>
            </a:prstGeom>
            <a:solidFill>
              <a:schemeClr val="tx2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1" name="그룹 133"/>
          <p:cNvGrpSpPr>
            <a:grpSpLocks/>
          </p:cNvGrpSpPr>
          <p:nvPr/>
        </p:nvGrpSpPr>
        <p:grpSpPr>
          <a:xfrm>
            <a:off x="6923779" y="2852936"/>
            <a:ext cx="453651" cy="453600"/>
            <a:chOff x="7020272" y="5532310"/>
            <a:chExt cx="648072" cy="632994"/>
          </a:xfrm>
        </p:grpSpPr>
        <p:sp>
          <p:nvSpPr>
            <p:cNvPr id="64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5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66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67" name="타원 66"/>
          <p:cNvSpPr/>
          <p:nvPr/>
        </p:nvSpPr>
        <p:spPr>
          <a:xfrm>
            <a:off x="5501454" y="2773392"/>
            <a:ext cx="1224136" cy="655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오른쪽 화살표 67"/>
          <p:cNvSpPr/>
          <p:nvPr/>
        </p:nvSpPr>
        <p:spPr>
          <a:xfrm>
            <a:off x="7668344" y="3181912"/>
            <a:ext cx="357158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9" name="오른쪽 화살표 68"/>
          <p:cNvSpPr/>
          <p:nvPr/>
        </p:nvSpPr>
        <p:spPr>
          <a:xfrm>
            <a:off x="4860032" y="3199328"/>
            <a:ext cx="357158" cy="357190"/>
          </a:xfrm>
          <a:prstGeom prst="rightArrow">
            <a:avLst/>
          </a:prstGeom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2" name="그룹 94"/>
          <p:cNvGrpSpPr/>
          <p:nvPr/>
        </p:nvGrpSpPr>
        <p:grpSpPr>
          <a:xfrm>
            <a:off x="6235358" y="1556792"/>
            <a:ext cx="442290" cy="432000"/>
            <a:chOff x="4777782" y="1556792"/>
            <a:chExt cx="442290" cy="432000"/>
          </a:xfrm>
        </p:grpSpPr>
        <p:grpSp>
          <p:nvGrpSpPr>
            <p:cNvPr id="13" name="그룹 123"/>
            <p:cNvGrpSpPr>
              <a:grpSpLocks noChangeAspect="1"/>
            </p:cNvGrpSpPr>
            <p:nvPr/>
          </p:nvGrpSpPr>
          <p:grpSpPr>
            <a:xfrm>
              <a:off x="4777782" y="1556792"/>
              <a:ext cx="442290" cy="432000"/>
              <a:chOff x="7020272" y="5532310"/>
              <a:chExt cx="648072" cy="632994"/>
            </a:xfrm>
          </p:grpSpPr>
          <p:sp>
            <p:nvSpPr>
              <p:cNvPr id="71" name="Oval 15"/>
              <p:cNvSpPr>
                <a:spLocks noChangeArrowheads="1"/>
              </p:cNvSpPr>
              <p:nvPr/>
            </p:nvSpPr>
            <p:spPr bwMode="auto">
              <a:xfrm>
                <a:off x="7020272" y="5532310"/>
                <a:ext cx="648072" cy="632994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72" name="Oval 17"/>
              <p:cNvSpPr>
                <a:spLocks noChangeArrowheads="1"/>
              </p:cNvSpPr>
              <p:nvPr/>
            </p:nvSpPr>
            <p:spPr bwMode="auto">
              <a:xfrm>
                <a:off x="7379760" y="566124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73" name="Oval 20"/>
              <p:cNvSpPr>
                <a:spLocks noChangeArrowheads="1"/>
              </p:cNvSpPr>
              <p:nvPr/>
            </p:nvSpPr>
            <p:spPr bwMode="auto">
              <a:xfrm>
                <a:off x="7151544" y="5816904"/>
                <a:ext cx="180000" cy="180000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81" name="Oval 17"/>
            <p:cNvSpPr>
              <a:spLocks noChangeArrowheads="1"/>
            </p:cNvSpPr>
            <p:nvPr/>
          </p:nvSpPr>
          <p:spPr bwMode="auto">
            <a:xfrm>
              <a:off x="4877086" y="1595826"/>
              <a:ext cx="126000" cy="128987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2" name="Oval 20"/>
            <p:cNvSpPr>
              <a:spLocks noChangeArrowheads="1"/>
            </p:cNvSpPr>
            <p:nvPr/>
          </p:nvSpPr>
          <p:spPr bwMode="auto">
            <a:xfrm>
              <a:off x="5007454" y="1789703"/>
              <a:ext cx="126000" cy="128987"/>
            </a:xfrm>
            <a:prstGeom prst="ellips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pSp>
        <p:nvGrpSpPr>
          <p:cNvPr id="14" name="그룹 123"/>
          <p:cNvGrpSpPr>
            <a:grpSpLocks noChangeAspect="1"/>
          </p:cNvGrpSpPr>
          <p:nvPr/>
        </p:nvGrpSpPr>
        <p:grpSpPr>
          <a:xfrm>
            <a:off x="7757768" y="1535542"/>
            <a:ext cx="442290" cy="432000"/>
            <a:chOff x="7020272" y="5532310"/>
            <a:chExt cx="648072" cy="632994"/>
          </a:xfrm>
        </p:grpSpPr>
        <p:sp>
          <p:nvSpPr>
            <p:cNvPr id="84" name="Oval 15"/>
            <p:cNvSpPr>
              <a:spLocks noChangeArrowheads="1"/>
            </p:cNvSpPr>
            <p:nvPr/>
          </p:nvSpPr>
          <p:spPr bwMode="auto">
            <a:xfrm>
              <a:off x="7020272" y="5532310"/>
              <a:ext cx="648072" cy="632994"/>
            </a:xfrm>
            <a:prstGeom prst="ellipse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" name="Oval 17"/>
            <p:cNvSpPr>
              <a:spLocks noChangeArrowheads="1"/>
            </p:cNvSpPr>
            <p:nvPr/>
          </p:nvSpPr>
          <p:spPr bwMode="auto">
            <a:xfrm>
              <a:off x="7379760" y="5661248"/>
              <a:ext cx="180000" cy="180000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86" name="Oval 20"/>
            <p:cNvSpPr>
              <a:spLocks noChangeArrowheads="1"/>
            </p:cNvSpPr>
            <p:nvPr/>
          </p:nvSpPr>
          <p:spPr bwMode="auto">
            <a:xfrm>
              <a:off x="7151544" y="5816904"/>
              <a:ext cx="180000" cy="180000"/>
            </a:xfrm>
            <a:prstGeom prst="ellipse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sp>
        <p:nvSpPr>
          <p:cNvPr id="88" name="Oval 15"/>
          <p:cNvSpPr>
            <a:spLocks noChangeArrowheads="1"/>
          </p:cNvSpPr>
          <p:nvPr/>
        </p:nvSpPr>
        <p:spPr bwMode="auto">
          <a:xfrm>
            <a:off x="8312229" y="1535240"/>
            <a:ext cx="453651" cy="453600"/>
          </a:xfrm>
          <a:prstGeom prst="ellipse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91" name="타원 90"/>
          <p:cNvSpPr/>
          <p:nvPr/>
        </p:nvSpPr>
        <p:spPr>
          <a:xfrm>
            <a:off x="7668344" y="1412776"/>
            <a:ext cx="1224136" cy="65560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2" name="Oval 17"/>
          <p:cNvSpPr>
            <a:spLocks noChangeArrowheads="1"/>
          </p:cNvSpPr>
          <p:nvPr/>
        </p:nvSpPr>
        <p:spPr bwMode="auto">
          <a:xfrm>
            <a:off x="8423856" y="1607616"/>
            <a:ext cx="126000" cy="128987"/>
          </a:xfrm>
          <a:prstGeom prst="ellipse">
            <a:avLst/>
          </a:prstGeom>
          <a:solidFill>
            <a:srgbClr val="0000FF"/>
          </a:solidFill>
          <a:ln w="9525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3" name="Oval 20"/>
          <p:cNvSpPr>
            <a:spLocks noChangeArrowheads="1"/>
          </p:cNvSpPr>
          <p:nvPr/>
        </p:nvSpPr>
        <p:spPr bwMode="auto">
          <a:xfrm>
            <a:off x="8554224" y="1801493"/>
            <a:ext cx="126000" cy="128987"/>
          </a:xfrm>
          <a:prstGeom prst="ellipse">
            <a:avLst/>
          </a:prstGeom>
          <a:noFill/>
          <a:ln w="25400" algn="ctr">
            <a:solidFill>
              <a:srgbClr val="0000FF"/>
            </a:solidFill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ko-KR" altLang="en-US"/>
          </a:p>
        </p:txBody>
      </p:sp>
      <p:sp>
        <p:nvSpPr>
          <p:cNvPr id="94" name="Text Box 5"/>
          <p:cNvSpPr txBox="1">
            <a:spLocks noChangeArrowheads="1"/>
          </p:cNvSpPr>
          <p:nvPr/>
        </p:nvSpPr>
        <p:spPr bwMode="auto">
          <a:xfrm>
            <a:off x="323528" y="4941168"/>
            <a:ext cx="8208912" cy="2893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defTabSz="914400" eaLnBrk="1" fontAlgn="auto" latinLnBrk="1" hangingPunct="1">
              <a:lnSpc>
                <a:spcPct val="8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What is the production rate for </a:t>
            </a:r>
            <a:r>
              <a:rPr kumimoji="1" lang="en-US" altLang="ko-K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multiquarks</a:t>
            </a:r>
            <a:r>
              <a:rPr kumimoji="1" lang="en-US" altLang="ko-KR" sz="16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 or molecular</a:t>
            </a:r>
            <a:r>
              <a:rPr kumimoji="1" lang="en-US" altLang="ko-KR" sz="16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</a:rPr>
              <a:t> states in Heavy Ion collision</a:t>
            </a:r>
            <a:endParaRPr kumimoji="1" lang="en-US" altLang="ko-KR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charset="0"/>
            </a:endParaRPr>
          </a:p>
        </p:txBody>
      </p:sp>
      <p:grpSp>
        <p:nvGrpSpPr>
          <p:cNvPr id="15" name="그룹 95"/>
          <p:cNvGrpSpPr/>
          <p:nvPr/>
        </p:nvGrpSpPr>
        <p:grpSpPr>
          <a:xfrm>
            <a:off x="6444208" y="3645072"/>
            <a:ext cx="442290" cy="432000"/>
            <a:chOff x="4777782" y="1556792"/>
            <a:chExt cx="442290" cy="432000"/>
          </a:xfrm>
        </p:grpSpPr>
        <p:grpSp>
          <p:nvGrpSpPr>
            <p:cNvPr id="17" name="그룹 123"/>
            <p:cNvGrpSpPr>
              <a:grpSpLocks noChangeAspect="1"/>
            </p:cNvGrpSpPr>
            <p:nvPr/>
          </p:nvGrpSpPr>
          <p:grpSpPr>
            <a:xfrm>
              <a:off x="4777782" y="1556792"/>
              <a:ext cx="442290" cy="432000"/>
              <a:chOff x="7020272" y="5532310"/>
              <a:chExt cx="648072" cy="632994"/>
            </a:xfrm>
          </p:grpSpPr>
          <p:sp>
            <p:nvSpPr>
              <p:cNvPr id="100" name="Oval 15"/>
              <p:cNvSpPr>
                <a:spLocks noChangeArrowheads="1"/>
              </p:cNvSpPr>
              <p:nvPr/>
            </p:nvSpPr>
            <p:spPr bwMode="auto">
              <a:xfrm>
                <a:off x="7020272" y="5532310"/>
                <a:ext cx="648072" cy="632994"/>
              </a:xfrm>
              <a:prstGeom prst="ellipse">
                <a:avLst/>
              </a:prstGeom>
              <a:solidFill>
                <a:schemeClr val="bg1"/>
              </a:solidFill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101" name="Oval 17"/>
              <p:cNvSpPr>
                <a:spLocks noChangeArrowheads="1"/>
              </p:cNvSpPr>
              <p:nvPr/>
            </p:nvSpPr>
            <p:spPr bwMode="auto">
              <a:xfrm>
                <a:off x="7379760" y="5661248"/>
                <a:ext cx="180000" cy="180000"/>
              </a:xfrm>
              <a:prstGeom prst="ellipse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  <p:sp>
            <p:nvSpPr>
              <p:cNvPr id="102" name="Oval 20"/>
              <p:cNvSpPr>
                <a:spLocks noChangeArrowheads="1"/>
              </p:cNvSpPr>
              <p:nvPr/>
            </p:nvSpPr>
            <p:spPr bwMode="auto">
              <a:xfrm>
                <a:off x="7151544" y="5816904"/>
                <a:ext cx="180000" cy="180000"/>
              </a:xfrm>
              <a:prstGeom prst="ellipse">
                <a:avLst/>
              </a:prstGeom>
              <a:noFill/>
              <a:ln w="25400" algn="ctr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98" name="Oval 17"/>
            <p:cNvSpPr>
              <a:spLocks noChangeArrowheads="1"/>
            </p:cNvSpPr>
            <p:nvPr/>
          </p:nvSpPr>
          <p:spPr bwMode="auto">
            <a:xfrm>
              <a:off x="4877086" y="1595826"/>
              <a:ext cx="126000" cy="128987"/>
            </a:xfrm>
            <a:prstGeom prst="ellipse">
              <a:avLst/>
            </a:prstGeom>
            <a:solidFill>
              <a:srgbClr val="0000FF"/>
            </a:solidFill>
            <a:ln w="9525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  <p:sp>
          <p:nvSpPr>
            <p:cNvPr id="99" name="Oval 20"/>
            <p:cNvSpPr>
              <a:spLocks noChangeArrowheads="1"/>
            </p:cNvSpPr>
            <p:nvPr/>
          </p:nvSpPr>
          <p:spPr bwMode="auto">
            <a:xfrm>
              <a:off x="5007454" y="1789703"/>
              <a:ext cx="126000" cy="128987"/>
            </a:xfrm>
            <a:prstGeom prst="ellips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ko-KR" altLang="en-US"/>
            </a:p>
          </p:txBody>
        </p:sp>
      </p:grpSp>
      <p:graphicFrame>
        <p:nvGraphicFramePr>
          <p:cNvPr id="285698" name="Object 2"/>
          <p:cNvGraphicFramePr>
            <a:graphicFrameLocks noChangeAspect="1"/>
          </p:cNvGraphicFramePr>
          <p:nvPr/>
        </p:nvGraphicFramePr>
        <p:xfrm>
          <a:off x="1475656" y="3284984"/>
          <a:ext cx="2238375" cy="733425"/>
        </p:xfrm>
        <a:graphic>
          <a:graphicData uri="http://schemas.openxmlformats.org/presentationml/2006/ole">
            <p:oleObj spid="_x0000_s285698" name="Equation" r:id="rId3" imgW="1282680" imgH="419040" progId="Equation.3">
              <p:embed/>
            </p:oleObj>
          </a:graphicData>
        </a:graphic>
      </p:graphicFrame>
      <p:graphicFrame>
        <p:nvGraphicFramePr>
          <p:cNvPr id="285699" name="Object 3"/>
          <p:cNvGraphicFramePr>
            <a:graphicFrameLocks noChangeAspect="1"/>
          </p:cNvGraphicFramePr>
          <p:nvPr/>
        </p:nvGraphicFramePr>
        <p:xfrm>
          <a:off x="3275856" y="2564904"/>
          <a:ext cx="908050" cy="688975"/>
        </p:xfrm>
        <a:graphic>
          <a:graphicData uri="http://schemas.openxmlformats.org/presentationml/2006/ole">
            <p:oleObj spid="_x0000_s285699" name="Equation" r:id="rId4" imgW="520560" imgH="393480" progId="Equation.3">
              <p:embed/>
            </p:oleObj>
          </a:graphicData>
        </a:graphic>
      </p:graphicFrame>
      <p:sp>
        <p:nvSpPr>
          <p:cNvPr id="70" name="Text Box 44"/>
          <p:cNvSpPr txBox="1">
            <a:spLocks noChangeArrowheads="1"/>
          </p:cNvSpPr>
          <p:nvPr/>
        </p:nvSpPr>
        <p:spPr bwMode="auto">
          <a:xfrm>
            <a:off x="467544" y="5302486"/>
            <a:ext cx="518457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chemeClr val="tx1"/>
                </a:solidFill>
              </a:rPr>
              <a:t>Coalescence model at </a:t>
            </a:r>
            <a:r>
              <a:rPr kumimoji="1" lang="en-US" altLang="ko-KR" dirty="0" err="1" smtClean="0">
                <a:solidFill>
                  <a:schemeClr val="tx1"/>
                </a:solidFill>
              </a:rPr>
              <a:t>Tc</a:t>
            </a:r>
            <a:r>
              <a:rPr kumimoji="1" lang="en-US" altLang="ko-KR" dirty="0" smtClean="0">
                <a:solidFill>
                  <a:schemeClr val="tx1"/>
                </a:solidFill>
              </a:rPr>
              <a:t>  </a:t>
            </a:r>
            <a:r>
              <a:rPr kumimoji="1" lang="en-US" altLang="ko-KR" dirty="0" smtClean="0">
                <a:solidFill>
                  <a:schemeClr val="tx1"/>
                </a:solidFill>
                <a:sym typeface="Wingdings" pitchFamily="2" charset="2"/>
              </a:rPr>
              <a:t>  </a:t>
            </a:r>
            <a:r>
              <a:rPr kumimoji="1" lang="en-US" altLang="ko-KR" dirty="0" smtClean="0">
                <a:sym typeface="Wingdings" pitchFamily="2" charset="2"/>
              </a:rPr>
              <a:t>ratio of yield</a:t>
            </a:r>
            <a:endParaRPr kumimoji="1" lang="en-US" altLang="ko-KR" dirty="0">
              <a:solidFill>
                <a:schemeClr val="tx1"/>
              </a:solidFill>
            </a:endParaRPr>
          </a:p>
        </p:txBody>
      </p:sp>
      <p:graphicFrame>
        <p:nvGraphicFramePr>
          <p:cNvPr id="285702" name="Object 6"/>
          <p:cNvGraphicFramePr>
            <a:graphicFrameLocks noChangeAspect="1"/>
          </p:cNvGraphicFramePr>
          <p:nvPr/>
        </p:nvGraphicFramePr>
        <p:xfrm>
          <a:off x="5436096" y="5096335"/>
          <a:ext cx="1474787" cy="854075"/>
        </p:xfrm>
        <a:graphic>
          <a:graphicData uri="http://schemas.openxmlformats.org/presentationml/2006/ole">
            <p:oleObj spid="_x0000_s285702" name="Equation" r:id="rId5" imgW="87624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auto">
          <a:xfrm>
            <a:off x="250825" y="207963"/>
            <a:ext cx="4249738" cy="48418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 latinLnBrk="1">
              <a:spcBef>
                <a:spcPts val="0"/>
              </a:spcBef>
              <a:spcAft>
                <a:spcPts val="0"/>
              </a:spcAft>
              <a:defRPr/>
            </a:pPr>
            <a:r>
              <a:rPr kumimoji="1" lang="en-US" altLang="ko-KR" sz="2000" kern="0">
                <a:solidFill>
                  <a:srgbClr val="000000"/>
                </a:solidFill>
                <a:latin typeface="Comic Sans MS" pitchFamily="66" charset="0"/>
                <a:ea typeface="굴림" pitchFamily="50" charset="-127"/>
              </a:rPr>
              <a:t>Success of Coalescence model</a:t>
            </a:r>
            <a:endParaRPr kumimoji="1" lang="en-US" altLang="ko-KR" sz="2000" kern="0" baseline="30000">
              <a:solidFill>
                <a:srgbClr val="000000"/>
              </a:solidFill>
              <a:latin typeface="Comic Sans MS" pitchFamily="66" charset="0"/>
              <a:ea typeface="굴림" pitchFamily="50" charset="-127"/>
            </a:endParaRPr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252601" y="194438"/>
            <a:ext cx="6407631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But Production of </a:t>
            </a:r>
            <a:r>
              <a:rPr lang="en-US" altLang="ko-KR" sz="2000" dirty="0" err="1" smtClean="0">
                <a:latin typeface="Comic Sans MS" pitchFamily="66" charset="0"/>
              </a:rPr>
              <a:t>multiquark</a:t>
            </a:r>
            <a:r>
              <a:rPr lang="en-US" altLang="ko-KR" sz="2000" dirty="0" smtClean="0">
                <a:latin typeface="Comic Sans MS" pitchFamily="66" charset="0"/>
              </a:rPr>
              <a:t> states are suppressed</a:t>
            </a:r>
            <a:endParaRPr lang="en-US" altLang="ko-KR" sz="2000" baseline="30000" dirty="0">
              <a:latin typeface="Comic Sans MS" pitchFamily="66" charset="0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174830" y="3714752"/>
            <a:ext cx="4286280" cy="2357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 dirty="0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171920" y="499746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2532019" y="4333754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181570" y="4132278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707904" y="5085184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3603590" y="5429264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3738533" y="4637103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4387820" y="5573728"/>
            <a:ext cx="287338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4532284" y="4500570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2817771" y="4619506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110133" y="463551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3817904" y="3929066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4635468" y="4040189"/>
            <a:ext cx="287337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4176680" y="4041776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5326033" y="5500703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5037108" y="5067315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6" name="Oval 46"/>
          <p:cNvSpPr>
            <a:spLocks noChangeArrowheads="1"/>
          </p:cNvSpPr>
          <p:nvPr/>
        </p:nvSpPr>
        <p:spPr bwMode="auto">
          <a:xfrm>
            <a:off x="3181306" y="5286388"/>
            <a:ext cx="287337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5675291" y="5119572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u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Oval 20"/>
          <p:cNvSpPr>
            <a:spLocks noChangeArrowheads="1"/>
          </p:cNvSpPr>
          <p:nvPr/>
        </p:nvSpPr>
        <p:spPr bwMode="auto">
          <a:xfrm>
            <a:off x="3602004" y="4177820"/>
            <a:ext cx="287337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5" name="Oval 22"/>
          <p:cNvSpPr>
            <a:spLocks noChangeArrowheads="1"/>
          </p:cNvSpPr>
          <p:nvPr/>
        </p:nvSpPr>
        <p:spPr bwMode="auto">
          <a:xfrm>
            <a:off x="3030499" y="4189293"/>
            <a:ext cx="287338" cy="287337"/>
          </a:xfrm>
          <a:prstGeom prst="ellipse">
            <a:avLst/>
          </a:prstGeom>
          <a:solidFill>
            <a:srgbClr val="00B050"/>
          </a:solidFill>
          <a:ln w="9525">
            <a:solidFill>
              <a:srgbClr val="00B05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2483768" y="5013176"/>
            <a:ext cx="287338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7" name="Oval 36"/>
          <p:cNvSpPr>
            <a:spLocks noChangeArrowheads="1"/>
          </p:cNvSpPr>
          <p:nvPr/>
        </p:nvSpPr>
        <p:spPr bwMode="auto">
          <a:xfrm>
            <a:off x="5460977" y="4690944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auto">
          <a:xfrm>
            <a:off x="6944274" y="5262448"/>
            <a:ext cx="21283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err="1" smtClean="0">
                <a:solidFill>
                  <a:schemeClr val="tx1"/>
                </a:solidFill>
              </a:rPr>
              <a:t>Tetraquark</a:t>
            </a:r>
            <a:r>
              <a:rPr kumimoji="1" lang="en-US" altLang="ko-KR" sz="1200" dirty="0" smtClean="0">
                <a:solidFill>
                  <a:schemeClr val="tx1"/>
                </a:solidFill>
              </a:rPr>
              <a:t> configuration [overlap]&lt;&lt;1 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39" name="Text Box 57"/>
          <p:cNvSpPr txBox="1">
            <a:spLocks noChangeArrowheads="1"/>
          </p:cNvSpPr>
          <p:nvPr/>
        </p:nvSpPr>
        <p:spPr bwMode="auto">
          <a:xfrm>
            <a:off x="142844" y="4653136"/>
            <a:ext cx="15843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latinLnBrk="1">
              <a:spcBef>
                <a:spcPct val="50000"/>
              </a:spcBef>
            </a:pPr>
            <a:r>
              <a:rPr kumimoji="1" lang="en-US" altLang="ko-KR" sz="1200" dirty="0" smtClean="0">
                <a:solidFill>
                  <a:schemeClr val="tx1"/>
                </a:solidFill>
              </a:rPr>
              <a:t>Normal meson [overlap]=1</a:t>
            </a:r>
            <a:endParaRPr kumimoji="1" lang="en-US" altLang="ko-KR" sz="1200" dirty="0">
              <a:solidFill>
                <a:schemeClr val="tx1"/>
              </a:solidFill>
            </a:endParaRPr>
          </a:p>
        </p:txBody>
      </p:sp>
      <p:sp>
        <p:nvSpPr>
          <p:cNvPr id="42" name="Oval 62"/>
          <p:cNvSpPr>
            <a:spLocks noChangeArrowheads="1"/>
          </p:cNvSpPr>
          <p:nvPr/>
        </p:nvSpPr>
        <p:spPr bwMode="auto">
          <a:xfrm>
            <a:off x="5889605" y="4833820"/>
            <a:ext cx="287338" cy="287337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3" name="Line 59"/>
          <p:cNvSpPr>
            <a:spLocks noChangeShapeType="1"/>
          </p:cNvSpPr>
          <p:nvPr/>
        </p:nvSpPr>
        <p:spPr bwMode="auto">
          <a:xfrm>
            <a:off x="6072198" y="4308032"/>
            <a:ext cx="1500198" cy="971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4" name="Line 60"/>
          <p:cNvSpPr>
            <a:spLocks noChangeShapeType="1"/>
          </p:cNvSpPr>
          <p:nvPr/>
        </p:nvSpPr>
        <p:spPr bwMode="auto">
          <a:xfrm flipV="1">
            <a:off x="5929322" y="4548067"/>
            <a:ext cx="1571636" cy="142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5" name="Oval 22"/>
          <p:cNvSpPr>
            <a:spLocks noChangeArrowheads="1"/>
          </p:cNvSpPr>
          <p:nvPr/>
        </p:nvSpPr>
        <p:spPr bwMode="auto">
          <a:xfrm>
            <a:off x="5675291" y="4262316"/>
            <a:ext cx="287338" cy="287337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6" name="Line 59"/>
          <p:cNvSpPr>
            <a:spLocks noChangeShapeType="1"/>
          </p:cNvSpPr>
          <p:nvPr/>
        </p:nvSpPr>
        <p:spPr bwMode="auto">
          <a:xfrm flipV="1">
            <a:off x="6072198" y="5048133"/>
            <a:ext cx="1428760" cy="2143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7" name="Line 60"/>
          <p:cNvSpPr>
            <a:spLocks noChangeShapeType="1"/>
          </p:cNvSpPr>
          <p:nvPr/>
        </p:nvSpPr>
        <p:spPr bwMode="auto">
          <a:xfrm flipV="1">
            <a:off x="6215074" y="4833819"/>
            <a:ext cx="1285884" cy="1428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48" name="AutoShape 41"/>
          <p:cNvSpPr>
            <a:spLocks noChangeArrowheads="1"/>
          </p:cNvSpPr>
          <p:nvPr/>
        </p:nvSpPr>
        <p:spPr bwMode="auto">
          <a:xfrm>
            <a:off x="398853" y="3789040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9" name="Oval 39"/>
          <p:cNvSpPr>
            <a:spLocks noChangeArrowheads="1"/>
          </p:cNvSpPr>
          <p:nvPr/>
        </p:nvSpPr>
        <p:spPr bwMode="auto">
          <a:xfrm>
            <a:off x="512265" y="3896030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875169" y="4126470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1" name="AutoShape 41"/>
          <p:cNvSpPr>
            <a:spLocks noChangeArrowheads="1"/>
          </p:cNvSpPr>
          <p:nvPr/>
        </p:nvSpPr>
        <p:spPr bwMode="auto">
          <a:xfrm>
            <a:off x="7643834" y="4333754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2" name="Oval 39"/>
          <p:cNvSpPr>
            <a:spLocks noChangeArrowheads="1"/>
          </p:cNvSpPr>
          <p:nvPr/>
        </p:nvSpPr>
        <p:spPr bwMode="auto">
          <a:xfrm>
            <a:off x="7728406" y="4377896"/>
            <a:ext cx="287338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3" name="Oval 40"/>
          <p:cNvSpPr>
            <a:spLocks noChangeArrowheads="1"/>
          </p:cNvSpPr>
          <p:nvPr/>
        </p:nvSpPr>
        <p:spPr bwMode="auto">
          <a:xfrm>
            <a:off x="8189492" y="4351710"/>
            <a:ext cx="287338" cy="2873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bg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4" name="Oval 11"/>
          <p:cNvSpPr>
            <a:spLocks noChangeArrowheads="1"/>
          </p:cNvSpPr>
          <p:nvPr/>
        </p:nvSpPr>
        <p:spPr bwMode="auto">
          <a:xfrm>
            <a:off x="8143900" y="4716654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5" name="Oval 25"/>
          <p:cNvSpPr>
            <a:spLocks noChangeArrowheads="1"/>
          </p:cNvSpPr>
          <p:nvPr/>
        </p:nvSpPr>
        <p:spPr bwMode="auto">
          <a:xfrm>
            <a:off x="7757828" y="4713625"/>
            <a:ext cx="287338" cy="287338"/>
          </a:xfrm>
          <a:prstGeom prst="ellipse">
            <a:avLst/>
          </a:prstGeom>
          <a:noFill/>
          <a:ln w="38100">
            <a:solidFill>
              <a:schemeClr val="tx2">
                <a:lumMod val="75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6" name="Oval 21"/>
          <p:cNvSpPr>
            <a:spLocks noChangeArrowheads="1"/>
          </p:cNvSpPr>
          <p:nvPr/>
        </p:nvSpPr>
        <p:spPr bwMode="auto">
          <a:xfrm>
            <a:off x="3275856" y="4797152"/>
            <a:ext cx="287338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 flipH="1" flipV="1">
            <a:off x="899591" y="4005064"/>
            <a:ext cx="1632427" cy="47156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08897" name="Object 1"/>
          <p:cNvGraphicFramePr>
            <a:graphicFrameLocks noChangeAspect="1"/>
          </p:cNvGraphicFramePr>
          <p:nvPr/>
        </p:nvGraphicFramePr>
        <p:xfrm>
          <a:off x="5729610" y="2348880"/>
          <a:ext cx="3090862" cy="736600"/>
        </p:xfrm>
        <a:graphic>
          <a:graphicData uri="http://schemas.openxmlformats.org/presentationml/2006/ole">
            <p:oleObj spid="_x0000_s253954" name="Equation" r:id="rId3" imgW="2031840" imgH="482400" progId="Equation.3">
              <p:embed/>
            </p:oleObj>
          </a:graphicData>
        </a:graphic>
      </p:graphicFrame>
      <p:sp>
        <p:nvSpPr>
          <p:cNvPr id="31" name="Line 60"/>
          <p:cNvSpPr>
            <a:spLocks noChangeShapeType="1"/>
          </p:cNvSpPr>
          <p:nvPr/>
        </p:nvSpPr>
        <p:spPr bwMode="auto">
          <a:xfrm flipH="1" flipV="1">
            <a:off x="1187624" y="4365104"/>
            <a:ext cx="1486701" cy="3972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7" name="Oval 62"/>
          <p:cNvSpPr>
            <a:spLocks noChangeArrowheads="1"/>
          </p:cNvSpPr>
          <p:nvPr/>
        </p:nvSpPr>
        <p:spPr bwMode="auto">
          <a:xfrm>
            <a:off x="2744504" y="5270839"/>
            <a:ext cx="287338" cy="287337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8" name="AutoShape 41"/>
          <p:cNvSpPr>
            <a:spLocks noChangeArrowheads="1"/>
          </p:cNvSpPr>
          <p:nvPr/>
        </p:nvSpPr>
        <p:spPr bwMode="auto">
          <a:xfrm>
            <a:off x="551253" y="5263970"/>
            <a:ext cx="89535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9" name="Line 59"/>
          <p:cNvSpPr>
            <a:spLocks noChangeShapeType="1"/>
          </p:cNvSpPr>
          <p:nvPr/>
        </p:nvSpPr>
        <p:spPr bwMode="auto">
          <a:xfrm flipH="1">
            <a:off x="971599" y="5229200"/>
            <a:ext cx="1440159" cy="21602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0" name="Line 60"/>
          <p:cNvSpPr>
            <a:spLocks noChangeShapeType="1"/>
          </p:cNvSpPr>
          <p:nvPr/>
        </p:nvSpPr>
        <p:spPr bwMode="auto">
          <a:xfrm flipH="1">
            <a:off x="1340024" y="5517232"/>
            <a:ext cx="1287760" cy="32280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61" name="Oval 35"/>
          <p:cNvSpPr>
            <a:spLocks noChangeArrowheads="1"/>
          </p:cNvSpPr>
          <p:nvPr/>
        </p:nvSpPr>
        <p:spPr bwMode="auto">
          <a:xfrm>
            <a:off x="683568" y="5332272"/>
            <a:ext cx="287338" cy="287338"/>
          </a:xfrm>
          <a:prstGeom prst="ellipse">
            <a:avLst/>
          </a:prstGeom>
          <a:solidFill>
            <a:srgbClr val="00206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62" name="Oval 62"/>
          <p:cNvSpPr>
            <a:spLocks noChangeArrowheads="1"/>
          </p:cNvSpPr>
          <p:nvPr/>
        </p:nvSpPr>
        <p:spPr bwMode="auto">
          <a:xfrm>
            <a:off x="944304" y="5589935"/>
            <a:ext cx="287338" cy="287337"/>
          </a:xfrm>
          <a:prstGeom prst="ellipse">
            <a:avLst/>
          </a:prstGeom>
          <a:noFill/>
          <a:ln w="38100">
            <a:solidFill>
              <a:srgbClr val="00206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836712"/>
            <a:ext cx="6610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4" name="Object 4"/>
          <p:cNvGraphicFramePr>
            <a:graphicFrameLocks noChangeAspect="1"/>
          </p:cNvGraphicFramePr>
          <p:nvPr/>
        </p:nvGraphicFramePr>
        <p:xfrm>
          <a:off x="395536" y="1844824"/>
          <a:ext cx="4405312" cy="776287"/>
        </p:xfrm>
        <a:graphic>
          <a:graphicData uri="http://schemas.openxmlformats.org/presentationml/2006/ole">
            <p:oleObj spid="_x0000_s253955" name="Equation" r:id="rId5" imgW="2895480" imgH="507960" progId="Equation.3">
              <p:embed/>
            </p:oleObj>
          </a:graphicData>
        </a:graphic>
      </p:graphicFrame>
      <p:graphicFrame>
        <p:nvGraphicFramePr>
          <p:cNvPr id="65" name="Object 5"/>
          <p:cNvGraphicFramePr>
            <a:graphicFrameLocks noChangeAspect="1"/>
          </p:cNvGraphicFramePr>
          <p:nvPr/>
        </p:nvGraphicFramePr>
        <p:xfrm>
          <a:off x="247650" y="2652713"/>
          <a:ext cx="4849813" cy="776287"/>
        </p:xfrm>
        <a:graphic>
          <a:graphicData uri="http://schemas.openxmlformats.org/presentationml/2006/ole">
            <p:oleObj spid="_x0000_s253956" name="Equation" r:id="rId6" imgW="3187440" imgH="507960" progId="Equation.3">
              <p:embed/>
            </p:oleObj>
          </a:graphicData>
        </a:graphic>
      </p:graphicFrame>
      <p:sp>
        <p:nvSpPr>
          <p:cNvPr id="66" name="타원 65"/>
          <p:cNvSpPr/>
          <p:nvPr/>
        </p:nvSpPr>
        <p:spPr>
          <a:xfrm>
            <a:off x="2956760" y="1772816"/>
            <a:ext cx="792088" cy="504056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7" name="타원 66"/>
          <p:cNvSpPr/>
          <p:nvPr/>
        </p:nvSpPr>
        <p:spPr>
          <a:xfrm>
            <a:off x="3131840" y="2564904"/>
            <a:ext cx="792088" cy="504056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타원 67"/>
          <p:cNvSpPr/>
          <p:nvPr/>
        </p:nvSpPr>
        <p:spPr>
          <a:xfrm>
            <a:off x="107504" y="3501008"/>
            <a:ext cx="1584176" cy="2880320"/>
          </a:xfrm>
          <a:prstGeom prst="ellipse">
            <a:avLst/>
          </a:prstGeom>
          <a:noFill/>
          <a:ln w="158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219142" name="Object 6"/>
          <p:cNvGraphicFramePr>
            <a:graphicFrameLocks noChangeAspect="1"/>
          </p:cNvGraphicFramePr>
          <p:nvPr/>
        </p:nvGraphicFramePr>
        <p:xfrm>
          <a:off x="7880994" y="3861048"/>
          <a:ext cx="579438" cy="349250"/>
        </p:xfrm>
        <a:graphic>
          <a:graphicData uri="http://schemas.openxmlformats.org/presentationml/2006/ole">
            <p:oleObj spid="_x0000_s253957" name="Equation" r:id="rId7" imgW="380880" imgH="228600" progId="Equation.3">
              <p:embed/>
            </p:oleObj>
          </a:graphicData>
        </a:graphic>
      </p:graphicFrame>
      <p:graphicFrame>
        <p:nvGraphicFramePr>
          <p:cNvPr id="219143" name="Object 7"/>
          <p:cNvGraphicFramePr>
            <a:graphicFrameLocks noChangeAspect="1"/>
          </p:cNvGraphicFramePr>
          <p:nvPr/>
        </p:nvGraphicFramePr>
        <p:xfrm>
          <a:off x="1706563" y="5959475"/>
          <a:ext cx="695325" cy="349250"/>
        </p:xfrm>
        <a:graphic>
          <a:graphicData uri="http://schemas.openxmlformats.org/presentationml/2006/ole">
            <p:oleObj spid="_x0000_s253958" name="Equation" r:id="rId8" imgW="4572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229378" name="Image" r:id="rId3" imgW="8857143" imgH="2409524" progId="">
              <p:embed/>
            </p:oleObj>
          </a:graphicData>
        </a:graphic>
      </p:graphicFrame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Deuteron production  [Coalescence at T</a:t>
            </a:r>
            <a:r>
              <a:rPr lang="en-US" altLang="ko-KR" sz="2000" b="1" i="1" baseline="-25000" dirty="0" smtClean="0">
                <a:solidFill>
                  <a:schemeClr val="bg1"/>
                </a:solidFill>
                <a:latin typeface="Verdana" pitchFamily="34" charset="0"/>
              </a:rPr>
              <a:t>F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(125MeV) ]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10600" name="Object 8"/>
          <p:cNvGraphicFramePr>
            <a:graphicFrameLocks noChangeAspect="1"/>
          </p:cNvGraphicFramePr>
          <p:nvPr/>
        </p:nvGraphicFramePr>
        <p:xfrm>
          <a:off x="372148" y="666737"/>
          <a:ext cx="6694488" cy="976313"/>
        </p:xfrm>
        <a:graphic>
          <a:graphicData uri="http://schemas.openxmlformats.org/presentationml/2006/ole">
            <p:oleObj spid="_x0000_s229379" name="Equation" r:id="rId4" imgW="3835080" imgH="558720" progId="Equation.3">
              <p:embed/>
            </p:oleObj>
          </a:graphicData>
        </a:graphic>
      </p:graphicFrame>
      <p:graphicFrame>
        <p:nvGraphicFramePr>
          <p:cNvPr id="131080" name="Object 8"/>
          <p:cNvGraphicFramePr>
            <a:graphicFrameLocks noChangeAspect="1"/>
          </p:cNvGraphicFramePr>
          <p:nvPr/>
        </p:nvGraphicFramePr>
        <p:xfrm>
          <a:off x="515929" y="3414711"/>
          <a:ext cx="2770187" cy="755650"/>
        </p:xfrm>
        <a:graphic>
          <a:graphicData uri="http://schemas.openxmlformats.org/presentationml/2006/ole">
            <p:oleObj spid="_x0000_s229380" name="Equation" r:id="rId5" imgW="1587240" imgH="431640" progId="Equation.3">
              <p:embed/>
            </p:oleObj>
          </a:graphicData>
        </a:graphic>
      </p:graphicFrame>
      <p:graphicFrame>
        <p:nvGraphicFramePr>
          <p:cNvPr id="131081" name="Object 9"/>
          <p:cNvGraphicFramePr>
            <a:graphicFrameLocks noChangeAspect="1"/>
          </p:cNvGraphicFramePr>
          <p:nvPr/>
        </p:nvGraphicFramePr>
        <p:xfrm>
          <a:off x="5192739" y="2228847"/>
          <a:ext cx="3236913" cy="842963"/>
        </p:xfrm>
        <a:graphic>
          <a:graphicData uri="http://schemas.openxmlformats.org/presentationml/2006/ole">
            <p:oleObj spid="_x0000_s229381" name="Equation" r:id="rId6" imgW="1854000" imgH="482400" progId="Equation.3">
              <p:embed/>
            </p:oleObj>
          </a:graphicData>
        </a:graphic>
      </p:graphicFrame>
      <p:sp>
        <p:nvSpPr>
          <p:cNvPr id="14" name="Text Box 28"/>
          <p:cNvSpPr txBox="1">
            <a:spLocks noChangeArrowheads="1"/>
          </p:cNvSpPr>
          <p:nvPr/>
        </p:nvSpPr>
        <p:spPr bwMode="auto">
          <a:xfrm>
            <a:off x="1428728" y="1928802"/>
            <a:ext cx="29289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 dirty="0" smtClean="0"/>
              <a:t>V</a:t>
            </a:r>
            <a:r>
              <a:rPr lang="en-US" altLang="ko-KR" i="1" baseline="-25000" dirty="0" smtClean="0"/>
              <a:t>F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Freezeout</a:t>
            </a:r>
            <a:r>
              <a:rPr lang="en-US" altLang="ko-KR" dirty="0" smtClean="0"/>
              <a:t> </a:t>
            </a:r>
            <a:r>
              <a:rPr kumimoji="1"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Volume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28"/>
          <p:cNvSpPr txBox="1">
            <a:spLocks noChangeArrowheads="1"/>
          </p:cNvSpPr>
          <p:nvPr/>
        </p:nvSpPr>
        <p:spPr bwMode="auto">
          <a:xfrm>
            <a:off x="1262896" y="2300982"/>
            <a:ext cx="31142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 dirty="0" smtClean="0"/>
              <a:t>T</a:t>
            </a:r>
            <a:r>
              <a:rPr lang="en-US" altLang="ko-KR" i="1" baseline="-25000" dirty="0" smtClean="0"/>
              <a:t>F 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Freezeout</a:t>
            </a:r>
            <a:r>
              <a:rPr lang="en-US" altLang="ko-KR" dirty="0" smtClean="0"/>
              <a:t>  Temp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표 15"/>
          <p:cNvGraphicFramePr>
            <a:graphicFrameLocks noGrp="1"/>
          </p:cNvGraphicFramePr>
          <p:nvPr/>
        </p:nvGraphicFramePr>
        <p:xfrm>
          <a:off x="714348" y="5245438"/>
          <a:ext cx="7805766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961"/>
                <a:gridCol w="1300961"/>
                <a:gridCol w="1300961"/>
                <a:gridCol w="1300961"/>
                <a:gridCol w="1300961"/>
                <a:gridCol w="1300961"/>
              </a:tblGrid>
              <a:tr h="370840">
                <a:tc>
                  <a:txBody>
                    <a:bodyPr/>
                    <a:lstStyle/>
                    <a:p>
                      <a:pPr latinLnBrk="1"/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V (fm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aseline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V</a:t>
                      </a:r>
                      <a:r>
                        <a:rPr lang="en-US" altLang="ko-KR" baseline="-25000" dirty="0" smtClean="0">
                          <a:solidFill>
                            <a:schemeClr val="tx1"/>
                          </a:solidFill>
                        </a:rPr>
                        <a:t>D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(T) (fm</a:t>
                      </a:r>
                      <a:r>
                        <a:rPr lang="en-US" altLang="ko-KR" baseline="30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baseline="30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ko-KR" baseline="-25000" dirty="0" smtClean="0">
                          <a:solidFill>
                            <a:schemeClr val="tx1"/>
                          </a:solidFill>
                        </a:rPr>
                        <a:t>N</a:t>
                      </a:r>
                      <a:endParaRPr lang="ko-KR" altLang="en-US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Deuteron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Triton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ko-KR" baseline="30000" dirty="0" err="1" smtClean="0">
                          <a:solidFill>
                            <a:schemeClr val="tx1"/>
                          </a:solidFill>
                        </a:rPr>
                        <a:t>stat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(T</a:t>
                      </a:r>
                      <a:r>
                        <a:rPr lang="en-US" altLang="ko-KR" baseline="-25000" dirty="0" smtClean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  1908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0.7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30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0.25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0.0014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dirty="0" err="1" smtClean="0">
                          <a:solidFill>
                            <a:schemeClr val="tx1"/>
                          </a:solidFill>
                        </a:rPr>
                        <a:t>N</a:t>
                      </a:r>
                      <a:r>
                        <a:rPr lang="en-US" altLang="ko-KR" baseline="30000" dirty="0" err="1" smtClean="0">
                          <a:solidFill>
                            <a:schemeClr val="tx1"/>
                          </a:solidFill>
                        </a:rPr>
                        <a:t>coal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(T</a:t>
                      </a:r>
                      <a:r>
                        <a:rPr lang="en-US" altLang="ko-KR" baseline="-25000" dirty="0" smtClean="0">
                          <a:solidFill>
                            <a:schemeClr val="tx1"/>
                          </a:solidFill>
                        </a:rPr>
                        <a:t>F</a:t>
                      </a:r>
                      <a:r>
                        <a:rPr lang="en-US" altLang="ko-KR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ko-KR" alt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11322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16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0.24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dirty="0" smtClean="0">
                          <a:solidFill>
                            <a:schemeClr val="tx1"/>
                          </a:solidFill>
                        </a:rPr>
                        <a:t>0.0014</a:t>
                      </a:r>
                      <a:endParaRPr lang="ko-KR" alt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1082" name="Object 10"/>
          <p:cNvGraphicFramePr>
            <a:graphicFrameLocks noChangeAspect="1"/>
          </p:cNvGraphicFramePr>
          <p:nvPr/>
        </p:nvGraphicFramePr>
        <p:xfrm>
          <a:off x="5173692" y="1714488"/>
          <a:ext cx="3613150" cy="466725"/>
        </p:xfrm>
        <a:graphic>
          <a:graphicData uri="http://schemas.openxmlformats.org/presentationml/2006/ole">
            <p:oleObj spid="_x0000_s229382" name="Equation" r:id="rId7" imgW="2070000" imgH="266400" progId="Equation.3">
              <p:embed/>
            </p:oleObj>
          </a:graphicData>
        </a:graphic>
      </p:graphicFrame>
      <p:cxnSp>
        <p:nvCxnSpPr>
          <p:cNvPr id="18" name="직선 연결선 17"/>
          <p:cNvCxnSpPr/>
          <p:nvPr/>
        </p:nvCxnSpPr>
        <p:spPr>
          <a:xfrm>
            <a:off x="0" y="3214686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0"/>
          <p:cNvGraphicFramePr>
            <a:graphicFrameLocks noChangeAspect="1"/>
          </p:cNvGraphicFramePr>
          <p:nvPr/>
        </p:nvGraphicFramePr>
        <p:xfrm>
          <a:off x="5330848" y="3714752"/>
          <a:ext cx="2527300" cy="466725"/>
        </p:xfrm>
        <a:graphic>
          <a:graphicData uri="http://schemas.openxmlformats.org/presentationml/2006/ole">
            <p:oleObj spid="_x0000_s229383" name="Equation" r:id="rId8" imgW="1447560" imgH="266400" progId="Equation.3">
              <p:embed/>
            </p:oleObj>
          </a:graphicData>
        </a:graphic>
      </p:graphicFrame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4572000" y="3335111"/>
            <a:ext cx="378621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i="1" dirty="0" smtClean="0"/>
              <a:t>V</a:t>
            </a:r>
            <a:r>
              <a:rPr lang="en-US" altLang="ko-KR" i="1" baseline="-25000" dirty="0" smtClean="0"/>
              <a:t>H  </a:t>
            </a:r>
            <a:r>
              <a:rPr lang="en-US" altLang="ko-KR" i="1" dirty="0" smtClean="0"/>
              <a:t>T</a:t>
            </a:r>
            <a:r>
              <a:rPr lang="en-US" altLang="ko-KR" i="1" baseline="-25000" dirty="0" smtClean="0"/>
              <a:t>H</a:t>
            </a:r>
            <a:r>
              <a:rPr lang="en-US" altLang="ko-KR" dirty="0" smtClean="0"/>
              <a:t> : </a:t>
            </a:r>
            <a:r>
              <a:rPr kumimoji="1" lang="en-US" altLang="ko-KR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Hadronization</a:t>
            </a:r>
            <a:r>
              <a:rPr kumimoji="1" lang="en-US" altLang="ko-KR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kumimoji="1" lang="ko-KR" alt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직선 연결선 16"/>
          <p:cNvCxnSpPr/>
          <p:nvPr/>
        </p:nvCxnSpPr>
        <p:spPr>
          <a:xfrm>
            <a:off x="-32" y="4284668"/>
            <a:ext cx="9144000" cy="15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Box 28"/>
          <p:cNvSpPr txBox="1">
            <a:spLocks noChangeArrowheads="1"/>
          </p:cNvSpPr>
          <p:nvPr/>
        </p:nvSpPr>
        <p:spPr bwMode="auto">
          <a:xfrm>
            <a:off x="1600632" y="6417254"/>
            <a:ext cx="42572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400" i="1" dirty="0" smtClean="0"/>
              <a:t>V parameterization: .Chen, Greco, </a:t>
            </a:r>
            <a:r>
              <a:rPr lang="en-US" altLang="ko-KR" sz="1400" i="1" dirty="0" err="1" smtClean="0"/>
              <a:t>Ko</a:t>
            </a:r>
            <a:r>
              <a:rPr lang="en-US" altLang="ko-KR" sz="1400" i="1" dirty="0" smtClean="0"/>
              <a:t>, SHL , Liu 04</a:t>
            </a:r>
            <a:endParaRPr kumimoji="1" lang="ko-KR" altLang="en-US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타원 21"/>
          <p:cNvSpPr/>
          <p:nvPr/>
        </p:nvSpPr>
        <p:spPr>
          <a:xfrm>
            <a:off x="5857884" y="714356"/>
            <a:ext cx="1357322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2027528" y="3343914"/>
            <a:ext cx="1357322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8900" y="3501008"/>
            <a:ext cx="441787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6358" y="692696"/>
            <a:ext cx="72580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323851" y="182563"/>
            <a:ext cx="8034363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Statistical Model for </a:t>
            </a:r>
            <a:r>
              <a:rPr lang="en-US" altLang="ko-KR" sz="2000" dirty="0" err="1" smtClean="0">
                <a:latin typeface="Comic Sans MS" pitchFamily="66" charset="0"/>
              </a:rPr>
              <a:t>Hadron</a:t>
            </a:r>
            <a:r>
              <a:rPr lang="en-US" altLang="ko-KR" sz="2000" dirty="0" smtClean="0">
                <a:latin typeface="Comic Sans MS" pitchFamily="66" charset="0"/>
              </a:rPr>
              <a:t> Yield in HIC  </a:t>
            </a:r>
            <a:r>
              <a:rPr lang="en-US" altLang="ko-KR" sz="1200" dirty="0" smtClean="0">
                <a:latin typeface="Comic Sans MS" pitchFamily="66" charset="0"/>
              </a:rPr>
              <a:t>(PB </a:t>
            </a:r>
            <a:r>
              <a:rPr lang="en-US" altLang="ko-KR" sz="1200" dirty="0" err="1" smtClean="0">
                <a:latin typeface="Comic Sans MS" pitchFamily="66" charset="0"/>
              </a:rPr>
              <a:t>Munzinger</a:t>
            </a:r>
            <a:r>
              <a:rPr lang="en-US" altLang="ko-KR" sz="1200" dirty="0" smtClean="0">
                <a:latin typeface="Comic Sans MS" pitchFamily="66" charset="0"/>
              </a:rPr>
              <a:t>, </a:t>
            </a:r>
            <a:r>
              <a:rPr lang="en-US" altLang="ko-KR" sz="1200" dirty="0" err="1" smtClean="0">
                <a:latin typeface="Comic Sans MS" pitchFamily="66" charset="0"/>
              </a:rPr>
              <a:t>Stachel</a:t>
            </a:r>
            <a:r>
              <a:rPr lang="en-US" altLang="ko-KR" sz="1200" dirty="0" smtClean="0">
                <a:latin typeface="Comic Sans MS" pitchFamily="66" charset="0"/>
              </a:rPr>
              <a:t>, </a:t>
            </a:r>
            <a:r>
              <a:rPr lang="en-US" altLang="ko-KR" sz="1200" dirty="0" err="1" smtClean="0">
                <a:latin typeface="Comic Sans MS" pitchFamily="66" charset="0"/>
              </a:rPr>
              <a:t>Redlich</a:t>
            </a:r>
            <a:r>
              <a:rPr lang="en-US" altLang="ko-KR" sz="1200" dirty="0" smtClean="0">
                <a:latin typeface="Comic Sans MS" pitchFamily="66" charset="0"/>
              </a:rPr>
              <a:t>)</a:t>
            </a:r>
            <a:endParaRPr lang="en-US" altLang="ko-KR" sz="1200" baseline="30000" dirty="0">
              <a:latin typeface="Comic Sans MS" pitchFamily="66" charset="0"/>
            </a:endParaRPr>
          </a:p>
        </p:txBody>
      </p:sp>
      <p:graphicFrame>
        <p:nvGraphicFramePr>
          <p:cNvPr id="100353" name="Object 1"/>
          <p:cNvGraphicFramePr>
            <a:graphicFrameLocks noChangeAspect="1"/>
          </p:cNvGraphicFramePr>
          <p:nvPr/>
        </p:nvGraphicFramePr>
        <p:xfrm>
          <a:off x="146043" y="3786190"/>
          <a:ext cx="3568701" cy="798512"/>
        </p:xfrm>
        <a:graphic>
          <a:graphicData uri="http://schemas.openxmlformats.org/presentationml/2006/ole">
            <p:oleObj spid="_x0000_s292866" name="Equation" r:id="rId5" imgW="2044440" imgH="457200" progId="Equation.3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715008" y="3786190"/>
            <a:ext cx="23574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Freezeout</a:t>
            </a:r>
            <a:r>
              <a:rPr lang="en-US" altLang="ko-KR" dirty="0" smtClean="0"/>
              <a:t> points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4500562" y="928670"/>
            <a:ext cx="4286280" cy="2357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198956"/>
            <a:ext cx="22098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4198956"/>
            <a:ext cx="25193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198956"/>
            <a:ext cx="230505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3563938" y="3767156"/>
            <a:ext cx="25923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400" dirty="0">
                <a:solidFill>
                  <a:schemeClr val="tx1"/>
                </a:solidFill>
                <a:latin typeface="Arial" pitchFamily="34" charset="0"/>
              </a:rPr>
              <a:t>Quark number scaling of v2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827088" y="3767156"/>
            <a:ext cx="259238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600" dirty="0">
                <a:solidFill>
                  <a:schemeClr val="tx1"/>
                </a:solidFill>
                <a:latin typeface="Arial" pitchFamily="34" charset="0"/>
              </a:rPr>
              <a:t> P</a:t>
            </a:r>
            <a:r>
              <a:rPr kumimoji="1" lang="en-US" altLang="ko-KR" sz="1600" baseline="-25000" dirty="0">
                <a:solidFill>
                  <a:schemeClr val="tx1"/>
                </a:solidFill>
                <a:latin typeface="Arial" pitchFamily="34" charset="0"/>
              </a:rPr>
              <a:t>T</a:t>
            </a:r>
            <a:r>
              <a:rPr kumimoji="1" lang="en-US" altLang="ko-KR" sz="1600" dirty="0">
                <a:solidFill>
                  <a:schemeClr val="tx1"/>
                </a:solidFill>
                <a:latin typeface="Arial" pitchFamily="34" charset="0"/>
              </a:rPr>
              <a:t> dependence of ratio</a:t>
            </a:r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7092950" y="3767156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>
                <a:solidFill>
                  <a:schemeClr val="tx1"/>
                </a:solidFill>
                <a:latin typeface="Arial" pitchFamily="34" charset="0"/>
              </a:rPr>
              <a:t> v4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539750" y="3695719"/>
            <a:ext cx="2663825" cy="2447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3355975" y="3695719"/>
            <a:ext cx="2663825" cy="24479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6219825" y="3695719"/>
            <a:ext cx="2663825" cy="24479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2123728" y="5856307"/>
            <a:ext cx="93538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000" dirty="0" smtClean="0">
                <a:solidFill>
                  <a:schemeClr val="tx1"/>
                </a:solidFill>
              </a:rPr>
              <a:t>Greco, et </a:t>
            </a:r>
            <a:r>
              <a:rPr kumimoji="1" lang="en-US" altLang="ko-KR" sz="1000" dirty="0">
                <a:solidFill>
                  <a:schemeClr val="tx1"/>
                </a:solidFill>
              </a:rPr>
              <a:t>al</a:t>
            </a: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5076056" y="5877272"/>
            <a:ext cx="93610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sz="1000" dirty="0" smtClean="0">
                <a:solidFill>
                  <a:schemeClr val="tx1"/>
                </a:solidFill>
              </a:rPr>
              <a:t>Greco </a:t>
            </a:r>
            <a:r>
              <a:rPr kumimoji="1" lang="en-US" altLang="ko-KR" sz="1000" dirty="0">
                <a:solidFill>
                  <a:schemeClr val="tx1"/>
                </a:solidFill>
              </a:rPr>
              <a:t>et al</a:t>
            </a:r>
          </a:p>
        </p:txBody>
      </p:sp>
      <p:sp>
        <p:nvSpPr>
          <p:cNvPr id="25" name="Oval 8"/>
          <p:cNvSpPr>
            <a:spLocks noChangeArrowheads="1"/>
          </p:cNvSpPr>
          <p:nvPr/>
        </p:nvSpPr>
        <p:spPr bwMode="auto">
          <a:xfrm>
            <a:off x="6497652" y="2211383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6" name="Oval 9"/>
          <p:cNvSpPr>
            <a:spLocks noChangeArrowheads="1"/>
          </p:cNvSpPr>
          <p:nvPr/>
        </p:nvSpPr>
        <p:spPr bwMode="auto">
          <a:xfrm>
            <a:off x="5561027" y="1274758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7" name="Oval 10"/>
          <p:cNvSpPr>
            <a:spLocks noChangeArrowheads="1"/>
          </p:cNvSpPr>
          <p:nvPr/>
        </p:nvSpPr>
        <p:spPr bwMode="auto">
          <a:xfrm>
            <a:off x="7507302" y="1346196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8" name="Oval 11"/>
          <p:cNvSpPr>
            <a:spLocks noChangeArrowheads="1"/>
          </p:cNvSpPr>
          <p:nvPr/>
        </p:nvSpPr>
        <p:spPr bwMode="auto">
          <a:xfrm>
            <a:off x="5056202" y="2284408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9" name="Oval 12"/>
          <p:cNvSpPr>
            <a:spLocks noChangeArrowheads="1"/>
          </p:cNvSpPr>
          <p:nvPr/>
        </p:nvSpPr>
        <p:spPr bwMode="auto">
          <a:xfrm>
            <a:off x="5929322" y="2643182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0" name="Oval 13"/>
          <p:cNvSpPr>
            <a:spLocks noChangeArrowheads="1"/>
          </p:cNvSpPr>
          <p:nvPr/>
        </p:nvSpPr>
        <p:spPr bwMode="auto">
          <a:xfrm>
            <a:off x="6064265" y="1851021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6713552" y="2787646"/>
            <a:ext cx="287338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2" name="Oval 16"/>
          <p:cNvSpPr>
            <a:spLocks noChangeArrowheads="1"/>
          </p:cNvSpPr>
          <p:nvPr/>
        </p:nvSpPr>
        <p:spPr bwMode="auto">
          <a:xfrm>
            <a:off x="6858016" y="1714488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33" name="Oval 17"/>
          <p:cNvSpPr>
            <a:spLocks noChangeArrowheads="1"/>
          </p:cNvSpPr>
          <p:nvPr/>
        </p:nvSpPr>
        <p:spPr bwMode="auto">
          <a:xfrm>
            <a:off x="5348302" y="1777996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4" name="Oval 19"/>
          <p:cNvSpPr>
            <a:spLocks noChangeArrowheads="1"/>
          </p:cNvSpPr>
          <p:nvPr/>
        </p:nvSpPr>
        <p:spPr bwMode="auto">
          <a:xfrm>
            <a:off x="7435865" y="1849433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5" name="Oval 21"/>
          <p:cNvSpPr>
            <a:spLocks noChangeArrowheads="1"/>
          </p:cNvSpPr>
          <p:nvPr/>
        </p:nvSpPr>
        <p:spPr bwMode="auto">
          <a:xfrm>
            <a:off x="6143636" y="1142984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6" name="Oval 24"/>
          <p:cNvSpPr>
            <a:spLocks noChangeArrowheads="1"/>
          </p:cNvSpPr>
          <p:nvPr/>
        </p:nvSpPr>
        <p:spPr bwMode="auto">
          <a:xfrm>
            <a:off x="6961200" y="1254107"/>
            <a:ext cx="287337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37" name="Oval 25"/>
          <p:cNvSpPr>
            <a:spLocks noChangeArrowheads="1"/>
          </p:cNvSpPr>
          <p:nvPr/>
        </p:nvSpPr>
        <p:spPr bwMode="auto">
          <a:xfrm>
            <a:off x="6502412" y="1255694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7651765" y="2714621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7362840" y="2281233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4" name="Oval 46"/>
          <p:cNvSpPr>
            <a:spLocks noChangeArrowheads="1"/>
          </p:cNvSpPr>
          <p:nvPr/>
        </p:nvSpPr>
        <p:spPr bwMode="auto">
          <a:xfrm>
            <a:off x="5507038" y="2500306"/>
            <a:ext cx="287337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47" name="AutoShape 51"/>
          <p:cNvSpPr>
            <a:spLocks noChangeArrowheads="1"/>
          </p:cNvSpPr>
          <p:nvPr/>
        </p:nvSpPr>
        <p:spPr bwMode="auto">
          <a:xfrm>
            <a:off x="3140068" y="1209665"/>
            <a:ext cx="431800" cy="719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48" name="Oval 52"/>
          <p:cNvSpPr>
            <a:spLocks noChangeArrowheads="1"/>
          </p:cNvSpPr>
          <p:nvPr/>
        </p:nvSpPr>
        <p:spPr bwMode="auto">
          <a:xfrm>
            <a:off x="3209878" y="1579552"/>
            <a:ext cx="287337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9" name="Oval 53"/>
          <p:cNvSpPr>
            <a:spLocks noChangeArrowheads="1"/>
          </p:cNvSpPr>
          <p:nvPr/>
        </p:nvSpPr>
        <p:spPr bwMode="auto">
          <a:xfrm>
            <a:off x="3209878" y="1247765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51" name="Line 59"/>
          <p:cNvSpPr>
            <a:spLocks noChangeShapeType="1"/>
          </p:cNvSpPr>
          <p:nvPr/>
        </p:nvSpPr>
        <p:spPr bwMode="auto">
          <a:xfrm flipH="1">
            <a:off x="3714743" y="1357298"/>
            <a:ext cx="17738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52" name="Line 60"/>
          <p:cNvSpPr>
            <a:spLocks noChangeShapeType="1"/>
          </p:cNvSpPr>
          <p:nvPr/>
        </p:nvSpPr>
        <p:spPr bwMode="auto">
          <a:xfrm flipH="1" flipV="1">
            <a:off x="3714743" y="1714487"/>
            <a:ext cx="1560532" cy="13494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29697" name="Object 1"/>
          <p:cNvGraphicFramePr>
            <a:graphicFrameLocks noChangeAspect="1"/>
          </p:cNvGraphicFramePr>
          <p:nvPr/>
        </p:nvGraphicFramePr>
        <p:xfrm>
          <a:off x="115888" y="2000250"/>
          <a:ext cx="4416425" cy="481013"/>
        </p:xfrm>
        <a:graphic>
          <a:graphicData uri="http://schemas.openxmlformats.org/presentationml/2006/ole">
            <p:oleObj spid="_x0000_s293890" name="수식" r:id="rId6" imgW="2565360" imgH="279360" progId="Equation.3">
              <p:embed/>
            </p:oleObj>
          </a:graphicData>
        </a:graphic>
      </p:graphicFrame>
      <p:sp>
        <p:nvSpPr>
          <p:cNvPr id="53" name="Text Box 57"/>
          <p:cNvSpPr txBox="1">
            <a:spLocks noChangeArrowheads="1"/>
          </p:cNvSpPr>
          <p:nvPr/>
        </p:nvSpPr>
        <p:spPr bwMode="auto">
          <a:xfrm>
            <a:off x="2643174" y="1416594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</a:rPr>
              <a:t>M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grpSp>
        <p:nvGrpSpPr>
          <p:cNvPr id="3" name="그룹 57"/>
          <p:cNvGrpSpPr/>
          <p:nvPr/>
        </p:nvGrpSpPr>
        <p:grpSpPr>
          <a:xfrm>
            <a:off x="17463" y="3019425"/>
            <a:ext cx="5510212" cy="1624021"/>
            <a:chOff x="17463" y="3019425"/>
            <a:chExt cx="5510212" cy="1624021"/>
          </a:xfrm>
        </p:grpSpPr>
        <p:graphicFrame>
          <p:nvGraphicFramePr>
            <p:cNvPr id="29698" name="Object 2"/>
            <p:cNvGraphicFramePr>
              <a:graphicFrameLocks noChangeAspect="1"/>
            </p:cNvGraphicFramePr>
            <p:nvPr/>
          </p:nvGraphicFramePr>
          <p:xfrm>
            <a:off x="17463" y="3019425"/>
            <a:ext cx="5510212" cy="481013"/>
          </p:xfrm>
          <a:graphic>
            <a:graphicData uri="http://schemas.openxmlformats.org/presentationml/2006/ole">
              <p:oleObj spid="_x0000_s293891" name="수식" r:id="rId7" imgW="3200400" imgH="279360" progId="Equation.3">
                <p:embed/>
              </p:oleObj>
            </a:graphicData>
          </a:graphic>
        </p:graphicFrame>
        <p:cxnSp>
          <p:nvCxnSpPr>
            <p:cNvPr id="55" name="직선 화살표 연결선 54"/>
            <p:cNvCxnSpPr/>
            <p:nvPr/>
          </p:nvCxnSpPr>
          <p:spPr>
            <a:xfrm rot="16200000" flipH="1">
              <a:off x="4000496" y="3929066"/>
              <a:ext cx="1071570" cy="35719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7" name="직선 화살표 연결선 56"/>
          <p:cNvCxnSpPr/>
          <p:nvPr/>
        </p:nvCxnSpPr>
        <p:spPr>
          <a:xfrm rot="16200000" flipH="1">
            <a:off x="2536017" y="3107529"/>
            <a:ext cx="2428892" cy="1214446"/>
          </a:xfrm>
          <a:prstGeom prst="straightConnector1">
            <a:avLst/>
          </a:prstGeom>
          <a:ln w="1270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323851" y="223819"/>
            <a:ext cx="3390893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ko-KR" sz="2000" dirty="0" smtClean="0">
                <a:latin typeface="Comic Sans MS" pitchFamily="66" charset="0"/>
              </a:rPr>
              <a:t>Coalescence model</a:t>
            </a:r>
            <a:endParaRPr lang="en-US" altLang="ko-KR" sz="1200" baseline="30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84213" y="2994027"/>
            <a:ext cx="2952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Suppression of p-wave resonance (Muller and </a:t>
            </a:r>
            <a:r>
              <a:rPr kumimoji="1" lang="en-US" altLang="ko-KR" sz="1400" kern="0" dirty="0" err="1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Kadana</a:t>
            </a: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 </a:t>
            </a:r>
            <a:r>
              <a:rPr kumimoji="1" lang="en-US" altLang="ko-KR" sz="1400" kern="0" dirty="0" err="1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En’yo</a:t>
            </a:r>
            <a:r>
              <a:rPr kumimoji="1" lang="en-US" altLang="ko-KR" sz="1400" kern="0" dirty="0">
                <a:solidFill>
                  <a:srgbClr val="000000"/>
                </a:solidFill>
                <a:latin typeface="Arial" charset="0"/>
                <a:ea typeface="굴림" pitchFamily="50" charset="-127"/>
              </a:rPr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71875" y="3011489"/>
          <a:ext cx="3802063" cy="581025"/>
        </p:xfrm>
        <a:graphic>
          <a:graphicData uri="http://schemas.openxmlformats.org/presentationml/2006/ole">
            <p:oleObj spid="_x0000_s294914" name="수식" r:id="rId3" imgW="2654280" imgH="406080" progId="Equation.3">
              <p:embed/>
            </p:oleObj>
          </a:graphicData>
        </a:graphic>
      </p:graphicFrame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39750" y="1071546"/>
            <a:ext cx="72723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fontAlgn="auto" latinLnBrk="1">
              <a:spcBef>
                <a:spcPct val="50000"/>
              </a:spcBef>
              <a:spcAft>
                <a:spcPts val="0"/>
              </a:spcAft>
              <a:defRPr/>
            </a:pPr>
            <a:r>
              <a:rPr kumimoji="1" lang="en-US" altLang="ko-KR" sz="1800" kern="0" dirty="0">
                <a:solidFill>
                  <a:srgbClr val="FF0000"/>
                </a:solidFill>
                <a:latin typeface="Arial" charset="0"/>
                <a:ea typeface="굴림" pitchFamily="50" charset="-127"/>
              </a:rPr>
              <a:t>Coalescence model = Statistical model + overlap 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938" y="1698627"/>
            <a:ext cx="66103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523875" y="2922589"/>
            <a:ext cx="7200900" cy="792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ko-KR" altLang="en-US" sz="1800" kern="0">
              <a:solidFill>
                <a:sysClr val="windowText" lastClr="000000"/>
              </a:solidFill>
              <a:ea typeface="굴림" pitchFamily="50" charset="-127"/>
            </a:endParaRPr>
          </a:p>
        </p:txBody>
      </p:sp>
      <p:sp>
        <p:nvSpPr>
          <p:cNvPr id="10" name="Oval 4"/>
          <p:cNvSpPr>
            <a:spLocks noChangeArrowheads="1"/>
          </p:cNvSpPr>
          <p:nvPr/>
        </p:nvSpPr>
        <p:spPr bwMode="auto">
          <a:xfrm>
            <a:off x="2756980" y="4095882"/>
            <a:ext cx="4286280" cy="235745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754070" y="5378595"/>
            <a:ext cx="287338" cy="287338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3817445" y="4441970"/>
            <a:ext cx="287338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5763720" y="4513408"/>
            <a:ext cx="287338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4" name="Oval 11"/>
          <p:cNvSpPr>
            <a:spLocks noChangeArrowheads="1"/>
          </p:cNvSpPr>
          <p:nvPr/>
        </p:nvSpPr>
        <p:spPr bwMode="auto">
          <a:xfrm>
            <a:off x="3312620" y="5451620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5" name="Oval 12"/>
          <p:cNvSpPr>
            <a:spLocks noChangeArrowheads="1"/>
          </p:cNvSpPr>
          <p:nvPr/>
        </p:nvSpPr>
        <p:spPr bwMode="auto">
          <a:xfrm>
            <a:off x="4185740" y="5810394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320683" y="5018233"/>
            <a:ext cx="287337" cy="2873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17" name="Oval 14"/>
          <p:cNvSpPr>
            <a:spLocks noChangeArrowheads="1"/>
          </p:cNvSpPr>
          <p:nvPr/>
        </p:nvSpPr>
        <p:spPr bwMode="auto">
          <a:xfrm>
            <a:off x="4969970" y="5954858"/>
            <a:ext cx="287338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18" name="Oval 16"/>
          <p:cNvSpPr>
            <a:spLocks noChangeArrowheads="1"/>
          </p:cNvSpPr>
          <p:nvPr/>
        </p:nvSpPr>
        <p:spPr bwMode="auto">
          <a:xfrm>
            <a:off x="5114434" y="4881700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3604720" y="4945208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 smtClean="0">
                <a:solidFill>
                  <a:schemeClr val="tx1"/>
                </a:solidFill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5692283" y="5016645"/>
            <a:ext cx="287337" cy="28733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4400054" y="4310196"/>
            <a:ext cx="287338" cy="287337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tx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22" name="Oval 24"/>
          <p:cNvSpPr>
            <a:spLocks noChangeArrowheads="1"/>
          </p:cNvSpPr>
          <p:nvPr/>
        </p:nvSpPr>
        <p:spPr bwMode="auto">
          <a:xfrm>
            <a:off x="5217618" y="4421319"/>
            <a:ext cx="287337" cy="287337"/>
          </a:xfrm>
          <a:prstGeom prst="ellipse">
            <a:avLst/>
          </a:prstGeom>
          <a:noFill/>
          <a:ln w="38100">
            <a:solidFill>
              <a:srgbClr val="00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d</a:t>
            </a:r>
          </a:p>
        </p:txBody>
      </p:sp>
      <p:sp>
        <p:nvSpPr>
          <p:cNvPr id="23" name="Oval 25"/>
          <p:cNvSpPr>
            <a:spLocks noChangeArrowheads="1"/>
          </p:cNvSpPr>
          <p:nvPr/>
        </p:nvSpPr>
        <p:spPr bwMode="auto">
          <a:xfrm>
            <a:off x="4758830" y="4422906"/>
            <a:ext cx="287338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s</a:t>
            </a:r>
          </a:p>
        </p:txBody>
      </p:sp>
      <p:sp>
        <p:nvSpPr>
          <p:cNvPr id="24" name="Oval 26"/>
          <p:cNvSpPr>
            <a:spLocks noChangeArrowheads="1"/>
          </p:cNvSpPr>
          <p:nvPr/>
        </p:nvSpPr>
        <p:spPr bwMode="auto">
          <a:xfrm>
            <a:off x="5908183" y="5881833"/>
            <a:ext cx="287337" cy="287337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tx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5619258" y="5448445"/>
            <a:ext cx="287337" cy="287338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6" name="Oval 46"/>
          <p:cNvSpPr>
            <a:spLocks noChangeArrowheads="1"/>
          </p:cNvSpPr>
          <p:nvPr/>
        </p:nvSpPr>
        <p:spPr bwMode="auto">
          <a:xfrm>
            <a:off x="3763456" y="5667518"/>
            <a:ext cx="287337" cy="287337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>
                <a:solidFill>
                  <a:schemeClr val="bg1"/>
                </a:solidFill>
                <a:latin typeface="Comic Sans MS" pitchFamily="66" charset="0"/>
              </a:rPr>
              <a:t>c</a:t>
            </a:r>
          </a:p>
        </p:txBody>
      </p:sp>
      <p:sp>
        <p:nvSpPr>
          <p:cNvPr id="27" name="AutoShape 51"/>
          <p:cNvSpPr>
            <a:spLocks noChangeArrowheads="1"/>
          </p:cNvSpPr>
          <p:nvPr/>
        </p:nvSpPr>
        <p:spPr bwMode="auto">
          <a:xfrm>
            <a:off x="1403648" y="4376877"/>
            <a:ext cx="424638" cy="14283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5875">
            <a:solidFill>
              <a:schemeClr val="accent2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28" name="Oval 52"/>
          <p:cNvSpPr>
            <a:spLocks noChangeArrowheads="1"/>
          </p:cNvSpPr>
          <p:nvPr/>
        </p:nvSpPr>
        <p:spPr bwMode="auto">
          <a:xfrm>
            <a:off x="1466296" y="5301902"/>
            <a:ext cx="287337" cy="287338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latin typeface="Comic Sans MS" pitchFamily="66" charset="0"/>
              </a:rPr>
              <a:t>d</a:t>
            </a:r>
            <a:endParaRPr kumimoji="1" lang="en-US" altLang="ko-KR" sz="2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9" name="Oval 53"/>
          <p:cNvSpPr>
            <a:spLocks noChangeArrowheads="1"/>
          </p:cNvSpPr>
          <p:nvPr/>
        </p:nvSpPr>
        <p:spPr bwMode="auto">
          <a:xfrm>
            <a:off x="1466296" y="4414977"/>
            <a:ext cx="287337" cy="2873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457200" indent="-457200" algn="ctr" latinLnBrk="1">
              <a:lnSpc>
                <a:spcPct val="80000"/>
              </a:lnSpc>
              <a:spcBef>
                <a:spcPct val="50000"/>
              </a:spcBef>
            </a:pPr>
            <a:r>
              <a:rPr kumimoji="1" lang="en-US" altLang="ko-KR" sz="2000" dirty="0">
                <a:solidFill>
                  <a:schemeClr val="bg1"/>
                </a:solidFill>
                <a:latin typeface="Comic Sans MS" pitchFamily="66" charset="0"/>
              </a:rPr>
              <a:t>u</a:t>
            </a:r>
          </a:p>
        </p:txBody>
      </p:sp>
      <p:sp>
        <p:nvSpPr>
          <p:cNvPr id="30" name="Line 59"/>
          <p:cNvSpPr>
            <a:spLocks noChangeShapeType="1"/>
          </p:cNvSpPr>
          <p:nvPr/>
        </p:nvSpPr>
        <p:spPr bwMode="auto">
          <a:xfrm flipH="1">
            <a:off x="1971161" y="4524510"/>
            <a:ext cx="1773887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1" name="Line 60"/>
          <p:cNvSpPr>
            <a:spLocks noChangeShapeType="1"/>
          </p:cNvSpPr>
          <p:nvPr/>
        </p:nvSpPr>
        <p:spPr bwMode="auto">
          <a:xfrm flipH="1">
            <a:off x="1979711" y="5016641"/>
            <a:ext cx="1551981" cy="3565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32" name="Text Box 57"/>
          <p:cNvSpPr txBox="1">
            <a:spLocks noChangeArrowheads="1"/>
          </p:cNvSpPr>
          <p:nvPr/>
        </p:nvSpPr>
        <p:spPr bwMode="auto">
          <a:xfrm>
            <a:off x="899592" y="4583806"/>
            <a:ext cx="3174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atinLnBrk="1">
              <a:spcBef>
                <a:spcPct val="50000"/>
              </a:spcBef>
            </a:pPr>
            <a:r>
              <a:rPr kumimoji="1" lang="en-US" altLang="ko-KR" dirty="0" smtClean="0">
                <a:solidFill>
                  <a:srgbClr val="FF0000"/>
                </a:solidFill>
              </a:rPr>
              <a:t>M</a:t>
            </a:r>
            <a:endParaRPr kumimoji="1" lang="en-US" altLang="ko-KR" dirty="0">
              <a:solidFill>
                <a:srgbClr val="FF0000"/>
              </a:solidFill>
            </a:endParaRPr>
          </a:p>
        </p:txBody>
      </p:sp>
      <p:graphicFrame>
        <p:nvGraphicFramePr>
          <p:cNvPr id="33" name="Object 11"/>
          <p:cNvGraphicFramePr>
            <a:graphicFrameLocks noChangeAspect="1"/>
          </p:cNvGraphicFramePr>
          <p:nvPr/>
        </p:nvGraphicFramePr>
        <p:xfrm>
          <a:off x="0" y="0"/>
          <a:ext cx="9144000" cy="620713"/>
        </p:xfrm>
        <a:graphic>
          <a:graphicData uri="http://schemas.openxmlformats.org/presentationml/2006/ole">
            <p:oleObj spid="_x0000_s294915" name="Image" r:id="rId5" imgW="8857143" imgH="2409524" progId="">
              <p:embed/>
            </p:oleObj>
          </a:graphicData>
        </a:graphic>
      </p:graphicFrame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Hadron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production near phase 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bounday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(T</a:t>
            </a:r>
            <a:r>
              <a:rPr lang="en-US" altLang="ko-KR" sz="2000" b="1" i="1" baseline="-25000" dirty="0" smtClean="0">
                <a:solidFill>
                  <a:schemeClr val="bg1"/>
                </a:solidFill>
                <a:latin typeface="Verdana" pitchFamily="34" charset="0"/>
              </a:rPr>
              <a:t>H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)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pic>
        <p:nvPicPr>
          <p:cNvPr id="156680" name="Picture 8" descr="http://belle.kek.jp/image/B-logo-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890577"/>
            <a:ext cx="1352550" cy="1038225"/>
          </a:xfrm>
          <a:prstGeom prst="rect">
            <a:avLst/>
          </a:prstGeom>
          <a:noFill/>
        </p:spPr>
      </p:pic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3679834" y="823917"/>
          <a:ext cx="2106612" cy="400050"/>
        </p:xfrm>
        <a:graphic>
          <a:graphicData uri="http://schemas.openxmlformats.org/presentationml/2006/ole">
            <p:oleObj spid="_x0000_s164866" name="Equation" r:id="rId4" imgW="1206360" imgH="228600" progId="Equation.3">
              <p:embed/>
            </p:oleObj>
          </a:graphicData>
        </a:graphic>
      </p:graphicFrame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3633803" y="1325567"/>
          <a:ext cx="3081337" cy="311150"/>
        </p:xfrm>
        <a:graphic>
          <a:graphicData uri="http://schemas.openxmlformats.org/presentationml/2006/ole">
            <p:oleObj spid="_x0000_s164867" name="Equation" r:id="rId5" imgW="1765080" imgH="177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85723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- 2003 -</a:t>
            </a:r>
            <a:endParaRPr lang="ko-KR" altLang="en-US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85720" y="214290"/>
            <a:ext cx="1285884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X(3872)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4714876" y="819139"/>
            <a:ext cx="100013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486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62097" y="2357430"/>
            <a:ext cx="6953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57422" y="2357430"/>
            <a:ext cx="67056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/>
        </p:nvSpPr>
        <p:spPr>
          <a:xfrm>
            <a:off x="285720" y="235743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- 2013 -</a:t>
            </a:r>
            <a:endParaRPr lang="ko-KR" altLang="en-US" dirty="0"/>
          </a:p>
        </p:txBody>
      </p:sp>
      <p:pic>
        <p:nvPicPr>
          <p:cNvPr id="16487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09889" y="5172098"/>
            <a:ext cx="564832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4874" name="Picture 10" descr="Particle Data Grou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64876" name="Picture 12" descr="Particle Data Grou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64878" name="Picture 14" descr="Particle Data Grou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8275" y="-136525"/>
            <a:ext cx="9525" cy="9525"/>
          </a:xfrm>
          <a:prstGeom prst="rect">
            <a:avLst/>
          </a:prstGeom>
          <a:noFill/>
        </p:spPr>
      </p:pic>
      <p:pic>
        <p:nvPicPr>
          <p:cNvPr id="164880" name="Picture 16" descr="http://nicadd.niu.edu/~dhiman/logos/logo_pd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68275" y="5214950"/>
            <a:ext cx="2238375" cy="742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pic>
        <p:nvPicPr>
          <p:cNvPr id="156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857628"/>
            <a:ext cx="928694" cy="648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643314"/>
            <a:ext cx="441007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9253" y="214290"/>
            <a:ext cx="33432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6680" name="Picture 8" descr="http://belle.kek.jp/image/B-logo-small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1285860"/>
            <a:ext cx="1352550" cy="1038225"/>
          </a:xfrm>
          <a:prstGeom prst="rect">
            <a:avLst/>
          </a:prstGeom>
          <a:noFill/>
        </p:spPr>
      </p:pic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2000232" y="1219176"/>
          <a:ext cx="1352550" cy="400050"/>
        </p:xfrm>
        <a:graphic>
          <a:graphicData uri="http://schemas.openxmlformats.org/presentationml/2006/ole">
            <p:oleObj spid="_x0000_s156681" name="Equation" r:id="rId7" imgW="774360" imgH="228600" progId="Equation.3">
              <p:embed/>
            </p:oleObj>
          </a:graphicData>
        </a:graphic>
      </p:graphicFrame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1938339" y="1720843"/>
          <a:ext cx="2482850" cy="311150"/>
        </p:xfrm>
        <a:graphic>
          <a:graphicData uri="http://schemas.openxmlformats.org/presentationml/2006/ole">
            <p:oleObj spid="_x0000_s156682" name="Equation" r:id="rId8" imgW="1422360" imgH="177480" progId="Equation.3">
              <p:embed/>
            </p:oleObj>
          </a:graphicData>
        </a:graphic>
      </p:graphicFrame>
      <p:graphicFrame>
        <p:nvGraphicFramePr>
          <p:cNvPr id="156683" name="Object 11"/>
          <p:cNvGraphicFramePr>
            <a:graphicFrameLocks noChangeAspect="1"/>
          </p:cNvGraphicFramePr>
          <p:nvPr/>
        </p:nvGraphicFramePr>
        <p:xfrm>
          <a:off x="1962153" y="2055806"/>
          <a:ext cx="3038475" cy="444500"/>
        </p:xfrm>
        <a:graphic>
          <a:graphicData uri="http://schemas.openxmlformats.org/presentationml/2006/ole">
            <p:oleObj spid="_x0000_s156683" name="Equation" r:id="rId9" imgW="1739880" imgH="2538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84509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- 2007 -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57158" y="3286124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- 2014 -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643042" y="385762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Spin parity = 1+</a:t>
            </a:r>
            <a:endParaRPr lang="ko-KR" altLang="en-US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85720" y="214290"/>
            <a:ext cx="1285884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Z(4430)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786050" y="1214422"/>
            <a:ext cx="642942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56687" name="Object 15"/>
          <p:cNvGraphicFramePr>
            <a:graphicFrameLocks noChangeAspect="1"/>
          </p:cNvGraphicFramePr>
          <p:nvPr/>
        </p:nvGraphicFramePr>
        <p:xfrm>
          <a:off x="500034" y="4770450"/>
          <a:ext cx="1397000" cy="444500"/>
        </p:xfrm>
        <a:graphic>
          <a:graphicData uri="http://schemas.openxmlformats.org/presentationml/2006/ole">
            <p:oleObj spid="_x0000_s156687" name="Equation" r:id="rId10" imgW="799920" imgH="2538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00034" y="548856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G=+  </a:t>
            </a:r>
            <a:r>
              <a:rPr lang="en-US" altLang="ko-KR" dirty="0" smtClean="0">
                <a:sym typeface="Wingdings" pitchFamily="2" charset="2"/>
              </a:rPr>
              <a:t> will look at C=-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graphicFrame>
        <p:nvGraphicFramePr>
          <p:cNvPr id="156681" name="Object 9"/>
          <p:cNvGraphicFramePr>
            <a:graphicFrameLocks noChangeAspect="1"/>
          </p:cNvGraphicFramePr>
          <p:nvPr/>
        </p:nvGraphicFramePr>
        <p:xfrm>
          <a:off x="1712913" y="1219200"/>
          <a:ext cx="1928812" cy="400050"/>
        </p:xfrm>
        <a:graphic>
          <a:graphicData uri="http://schemas.openxmlformats.org/presentationml/2006/ole">
            <p:oleObj spid="_x0000_s165890" name="Equation" r:id="rId3" imgW="1104840" imgH="228600" progId="Equation.3">
              <p:embed/>
            </p:oleObj>
          </a:graphicData>
        </a:graphic>
      </p:graphicFrame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1639888" y="1720850"/>
          <a:ext cx="3081337" cy="311150"/>
        </p:xfrm>
        <a:graphic>
          <a:graphicData uri="http://schemas.openxmlformats.org/presentationml/2006/ole">
            <p:oleObj spid="_x0000_s165891" name="Equation" r:id="rId4" imgW="1765080" imgH="177480" progId="Equation.3">
              <p:embed/>
            </p:oleObj>
          </a:graphicData>
        </a:graphic>
      </p:graphicFrame>
      <p:graphicFrame>
        <p:nvGraphicFramePr>
          <p:cNvPr id="156683" name="Object 11"/>
          <p:cNvGraphicFramePr>
            <a:graphicFrameLocks noChangeAspect="1"/>
          </p:cNvGraphicFramePr>
          <p:nvPr/>
        </p:nvGraphicFramePr>
        <p:xfrm>
          <a:off x="1714480" y="2189156"/>
          <a:ext cx="2351088" cy="311150"/>
        </p:xfrm>
        <a:graphic>
          <a:graphicData uri="http://schemas.openxmlformats.org/presentationml/2006/ole">
            <p:oleObj spid="_x0000_s165892" name="Equation" r:id="rId5" imgW="1346040" imgH="17748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285720" y="916528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- 2013 -</a:t>
            </a:r>
            <a:endParaRPr lang="ko-KR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1273718"/>
            <a:ext cx="1928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BESIII</a:t>
            </a:r>
          </a:p>
          <a:p>
            <a:r>
              <a:rPr lang="en-US" altLang="ko-KR" dirty="0" smtClean="0"/>
              <a:t>(Belle)</a:t>
            </a:r>
            <a:endParaRPr lang="ko-KR" altLang="en-US" dirty="0"/>
          </a:p>
        </p:txBody>
      </p:sp>
      <p:sp>
        <p:nvSpPr>
          <p:cNvPr id="17" name="Rectangle 25"/>
          <p:cNvSpPr>
            <a:spLocks noChangeArrowheads="1"/>
          </p:cNvSpPr>
          <p:nvPr/>
        </p:nvSpPr>
        <p:spPr bwMode="auto">
          <a:xfrm>
            <a:off x="285720" y="214290"/>
            <a:ext cx="1285884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Z(3900)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2928934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Probably the same Quantum Number as Z(4430)</a:t>
            </a:r>
            <a:endParaRPr lang="ko-KR" altLang="en-US" dirty="0"/>
          </a:p>
        </p:txBody>
      </p:sp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9256" y="928670"/>
            <a:ext cx="33623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5895" name="Object 7"/>
          <p:cNvGraphicFramePr>
            <a:graphicFrameLocks noChangeAspect="1"/>
          </p:cNvGraphicFramePr>
          <p:nvPr/>
        </p:nvGraphicFramePr>
        <p:xfrm>
          <a:off x="1069975" y="4755590"/>
          <a:ext cx="2128838" cy="400050"/>
        </p:xfrm>
        <a:graphic>
          <a:graphicData uri="http://schemas.openxmlformats.org/presentationml/2006/ole">
            <p:oleObj spid="_x0000_s165895" name="Equation" r:id="rId7" imgW="1218960" imgH="228600" progId="Equation.3">
              <p:embed/>
            </p:oleObj>
          </a:graphicData>
        </a:graphic>
      </p:graphicFrame>
      <p:graphicFrame>
        <p:nvGraphicFramePr>
          <p:cNvPr id="165896" name="Object 8"/>
          <p:cNvGraphicFramePr>
            <a:graphicFrameLocks noChangeAspect="1"/>
          </p:cNvGraphicFramePr>
          <p:nvPr/>
        </p:nvGraphicFramePr>
        <p:xfrm>
          <a:off x="1059833" y="5225176"/>
          <a:ext cx="1928813" cy="400050"/>
        </p:xfrm>
        <a:graphic>
          <a:graphicData uri="http://schemas.openxmlformats.org/presentationml/2006/ole">
            <p:oleObj spid="_x0000_s165896" name="Equation" r:id="rId8" imgW="1104840" imgH="228600" progId="Equation.3">
              <p:embed/>
            </p:oleObj>
          </a:graphicData>
        </a:graphic>
      </p:graphicFrame>
      <p:graphicFrame>
        <p:nvGraphicFramePr>
          <p:cNvPr id="165897" name="Object 9"/>
          <p:cNvGraphicFramePr>
            <a:graphicFrameLocks noChangeAspect="1"/>
          </p:cNvGraphicFramePr>
          <p:nvPr/>
        </p:nvGraphicFramePr>
        <p:xfrm>
          <a:off x="1142998" y="3969786"/>
          <a:ext cx="3214688" cy="400050"/>
        </p:xfrm>
        <a:graphic>
          <a:graphicData uri="http://schemas.openxmlformats.org/presentationml/2006/ole">
            <p:oleObj spid="_x0000_s165897" name="Equation" r:id="rId9" imgW="1841400" imgH="228600" progId="Equation.3">
              <p:embed/>
            </p:oleObj>
          </a:graphicData>
        </a:graphic>
      </p:graphicFrame>
      <p:sp>
        <p:nvSpPr>
          <p:cNvPr id="16" name="오른쪽 중괄호 15"/>
          <p:cNvSpPr/>
          <p:nvPr/>
        </p:nvSpPr>
        <p:spPr>
          <a:xfrm>
            <a:off x="3255956" y="4927958"/>
            <a:ext cx="214314" cy="57150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65898" name="Object 10"/>
          <p:cNvGraphicFramePr>
            <a:graphicFrameLocks noChangeAspect="1"/>
          </p:cNvGraphicFramePr>
          <p:nvPr/>
        </p:nvGraphicFramePr>
        <p:xfrm>
          <a:off x="3321502" y="4998264"/>
          <a:ext cx="1065212" cy="400050"/>
        </p:xfrm>
        <a:graphic>
          <a:graphicData uri="http://schemas.openxmlformats.org/presentationml/2006/ole">
            <p:oleObj spid="_x0000_s165898" name="Equation" r:id="rId10" imgW="609480" imgH="228600" progId="Equation.3">
              <p:embed/>
            </p:oleObj>
          </a:graphicData>
        </a:graphic>
      </p:graphicFrame>
      <p:sp>
        <p:nvSpPr>
          <p:cNvPr id="18" name="타원 17"/>
          <p:cNvSpPr/>
          <p:nvPr/>
        </p:nvSpPr>
        <p:spPr>
          <a:xfrm>
            <a:off x="2870870" y="1214422"/>
            <a:ext cx="772436" cy="428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299102" y="3429000"/>
            <a:ext cx="5357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Hence,</a:t>
            </a:r>
            <a:endParaRPr lang="ko-KR" altLang="en-US" dirty="0"/>
          </a:p>
        </p:txBody>
      </p:sp>
      <p:sp>
        <p:nvSpPr>
          <p:cNvPr id="22" name="왼쪽 대괄호 21"/>
          <p:cNvSpPr/>
          <p:nvPr/>
        </p:nvSpPr>
        <p:spPr>
          <a:xfrm>
            <a:off x="611560" y="4090720"/>
            <a:ext cx="360040" cy="136815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25"/>
          <p:cNvSpPr>
            <a:spLocks noChangeArrowheads="1"/>
          </p:cNvSpPr>
          <p:nvPr/>
        </p:nvSpPr>
        <p:spPr bwMode="auto">
          <a:xfrm>
            <a:off x="285720" y="287944"/>
            <a:ext cx="313415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1" lang="en-US" altLang="ko-KR" sz="2000" dirty="0" smtClean="0">
                <a:latin typeface="Comic Sans MS" pitchFamily="66" charset="0"/>
              </a:rPr>
              <a:t> Width of 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graphicFrame>
        <p:nvGraphicFramePr>
          <p:cNvPr id="156682" name="Object 10"/>
          <p:cNvGraphicFramePr>
            <a:graphicFrameLocks noChangeAspect="1"/>
          </p:cNvGraphicFramePr>
          <p:nvPr/>
        </p:nvGraphicFramePr>
        <p:xfrm>
          <a:off x="1715208" y="342665"/>
          <a:ext cx="1352550" cy="355600"/>
        </p:xfrm>
        <a:graphic>
          <a:graphicData uri="http://schemas.openxmlformats.org/presentationml/2006/ole">
            <p:oleObj spid="_x0000_s218115" name="Equation" r:id="rId3" imgW="774360" imgH="203040" progId="Equation.3">
              <p:embed/>
            </p:oleObj>
          </a:graphicData>
        </a:graphic>
      </p:graphicFrame>
      <p:graphicFrame>
        <p:nvGraphicFramePr>
          <p:cNvPr id="156683" name="Object 11"/>
          <p:cNvGraphicFramePr>
            <a:graphicFrameLocks noChangeAspect="1"/>
          </p:cNvGraphicFramePr>
          <p:nvPr/>
        </p:nvGraphicFramePr>
        <p:xfrm>
          <a:off x="3275856" y="2741122"/>
          <a:ext cx="2795588" cy="400050"/>
        </p:xfrm>
        <a:graphic>
          <a:graphicData uri="http://schemas.openxmlformats.org/presentationml/2006/ole">
            <p:oleObj spid="_x0000_s218116" name="Equation" r:id="rId4" imgW="1600200" imgH="228600" progId="Equation.3">
              <p:embed/>
            </p:oleObj>
          </a:graphicData>
        </a:graphic>
      </p:graphicFrame>
      <p:graphicFrame>
        <p:nvGraphicFramePr>
          <p:cNvPr id="218121" name="Object 9"/>
          <p:cNvGraphicFramePr>
            <a:graphicFrameLocks noChangeAspect="1"/>
          </p:cNvGraphicFramePr>
          <p:nvPr/>
        </p:nvGraphicFramePr>
        <p:xfrm>
          <a:off x="6188472" y="1372766"/>
          <a:ext cx="1839912" cy="400050"/>
        </p:xfrm>
        <a:graphic>
          <a:graphicData uri="http://schemas.openxmlformats.org/presentationml/2006/ole">
            <p:oleObj spid="_x0000_s218121" name="Equation" r:id="rId5" imgW="1054080" imgH="228600" progId="Equation.3">
              <p:embed/>
            </p:oleObj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85720" y="2708920"/>
            <a:ext cx="248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 A1(1260) </a:t>
            </a:r>
            <a:r>
              <a:rPr lang="en-US" altLang="ko-KR" dirty="0" smtClean="0">
                <a:sym typeface="Wingdings" pitchFamily="2" charset="2"/>
              </a:rPr>
              <a:t>  </a:t>
            </a:r>
            <a:r>
              <a:rPr lang="en-US" altLang="ko-KR" dirty="0" smtClean="0">
                <a:latin typeface="Symbol" pitchFamily="18" charset="2"/>
                <a:ea typeface="Segoe UI Symbol" pitchFamily="34" charset="0"/>
                <a:sym typeface="Wingdings" pitchFamily="2" charset="2"/>
              </a:rPr>
              <a:t>r + p  </a:t>
            </a:r>
            <a:endParaRPr lang="ko-KR" altLang="en-US" dirty="0">
              <a:latin typeface="Symbol" pitchFamily="18" charset="2"/>
            </a:endParaRPr>
          </a:p>
        </p:txBody>
      </p:sp>
      <p:graphicFrame>
        <p:nvGraphicFramePr>
          <p:cNvPr id="22" name="Object 11"/>
          <p:cNvGraphicFramePr>
            <a:graphicFrameLocks noChangeAspect="1"/>
          </p:cNvGraphicFramePr>
          <p:nvPr/>
        </p:nvGraphicFramePr>
        <p:xfrm>
          <a:off x="3275856" y="3645024"/>
          <a:ext cx="2884487" cy="400050"/>
        </p:xfrm>
        <a:graphic>
          <a:graphicData uri="http://schemas.openxmlformats.org/presentationml/2006/ole">
            <p:oleObj spid="_x0000_s218122" name="Equation" r:id="rId6" imgW="1650960" imgH="2286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96232" y="3662615"/>
            <a:ext cx="248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 Z(3900) </a:t>
            </a:r>
            <a:r>
              <a:rPr lang="en-US" altLang="ko-KR" dirty="0" smtClean="0">
                <a:sym typeface="Wingdings" pitchFamily="2" charset="2"/>
              </a:rPr>
              <a:t>  J/</a:t>
            </a:r>
            <a:r>
              <a:rPr lang="en-US" altLang="ko-KR" dirty="0" smtClean="0">
                <a:latin typeface="Symbol" pitchFamily="18" charset="2"/>
                <a:ea typeface="Segoe UI Symbol" pitchFamily="34" charset="0"/>
                <a:sym typeface="Wingdings" pitchFamily="2" charset="2"/>
              </a:rPr>
              <a:t>y + p  </a:t>
            </a:r>
            <a:endParaRPr lang="ko-KR" altLang="en-US" dirty="0">
              <a:latin typeface="Symbol" pitchFamily="18" charset="2"/>
            </a:endParaRPr>
          </a:p>
        </p:txBody>
      </p:sp>
      <p:graphicFrame>
        <p:nvGraphicFramePr>
          <p:cNvPr id="24" name="Object 11"/>
          <p:cNvGraphicFramePr>
            <a:graphicFrameLocks noChangeAspect="1"/>
          </p:cNvGraphicFramePr>
          <p:nvPr/>
        </p:nvGraphicFramePr>
        <p:xfrm>
          <a:off x="3275856" y="4613126"/>
          <a:ext cx="2884487" cy="400050"/>
        </p:xfrm>
        <a:graphic>
          <a:graphicData uri="http://schemas.openxmlformats.org/presentationml/2006/ole">
            <p:oleObj spid="_x0000_s218123" name="Equation" r:id="rId7" imgW="1650960" imgH="228600" progId="Equation.3">
              <p:embed/>
            </p:oleObj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92464" y="4581649"/>
            <a:ext cx="2486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 Z(4430) </a:t>
            </a:r>
            <a:r>
              <a:rPr lang="en-US" altLang="ko-KR" dirty="0" smtClean="0">
                <a:sym typeface="Wingdings" pitchFamily="2" charset="2"/>
              </a:rPr>
              <a:t>  </a:t>
            </a:r>
            <a:r>
              <a:rPr lang="en-US" altLang="ko-KR" dirty="0" smtClean="0">
                <a:latin typeface="Symbol" pitchFamily="18" charset="2"/>
                <a:ea typeface="Segoe UI Symbol" pitchFamily="34" charset="0"/>
                <a:sym typeface="Wingdings" pitchFamily="2" charset="2"/>
              </a:rPr>
              <a:t>y</a:t>
            </a:r>
            <a:r>
              <a:rPr lang="en-US" altLang="ko-KR" dirty="0" smtClean="0">
                <a:latin typeface="+mj-lt"/>
                <a:ea typeface="Segoe UI Symbol" pitchFamily="34" charset="0"/>
                <a:sym typeface="Wingdings" pitchFamily="2" charset="2"/>
              </a:rPr>
              <a:t>‘</a:t>
            </a:r>
            <a:r>
              <a:rPr lang="en-US" altLang="ko-KR" dirty="0" smtClean="0">
                <a:latin typeface="Symbol" pitchFamily="18" charset="2"/>
                <a:ea typeface="Segoe UI Symbol" pitchFamily="34" charset="0"/>
                <a:sym typeface="Wingdings" pitchFamily="2" charset="2"/>
              </a:rPr>
              <a:t> + p  </a:t>
            </a:r>
            <a:endParaRPr lang="ko-KR" altLang="en-US" dirty="0">
              <a:latin typeface="Symbol" pitchFamily="18" charset="2"/>
            </a:endParaRPr>
          </a:p>
        </p:txBody>
      </p:sp>
      <p:graphicFrame>
        <p:nvGraphicFramePr>
          <p:cNvPr id="218124" name="Object 12"/>
          <p:cNvGraphicFramePr>
            <a:graphicFrameLocks noChangeAspect="1"/>
          </p:cNvGraphicFramePr>
          <p:nvPr/>
        </p:nvGraphicFramePr>
        <p:xfrm>
          <a:off x="797743" y="1077913"/>
          <a:ext cx="4278313" cy="911225"/>
        </p:xfrm>
        <a:graphic>
          <a:graphicData uri="http://schemas.openxmlformats.org/presentationml/2006/ole">
            <p:oleObj spid="_x0000_s218124" name="Equation" r:id="rId8" imgW="2450880" imgH="520560" progId="Equation.3">
              <p:embed/>
            </p:oleObj>
          </a:graphicData>
        </a:graphic>
      </p:graphicFrame>
      <p:sp>
        <p:nvSpPr>
          <p:cNvPr id="26" name="타원 25"/>
          <p:cNvSpPr/>
          <p:nvPr/>
        </p:nvSpPr>
        <p:spPr>
          <a:xfrm>
            <a:off x="6444208" y="404664"/>
            <a:ext cx="648072" cy="50405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27" name="오른쪽 화살표 26"/>
          <p:cNvSpPr/>
          <p:nvPr/>
        </p:nvSpPr>
        <p:spPr>
          <a:xfrm>
            <a:off x="7109696" y="593392"/>
            <a:ext cx="79208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5652120" y="609312"/>
            <a:ext cx="792088" cy="144016"/>
          </a:xfrm>
          <a:prstGeom prst="rightArrow">
            <a:avLst/>
          </a:prstGeom>
          <a:scene3d>
            <a:camera prst="orthographicFront">
              <a:rot lat="0" lon="0" rev="107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/>
          <p:nvPr/>
        </p:nvSpPr>
        <p:spPr>
          <a:xfrm>
            <a:off x="7952608" y="444112"/>
            <a:ext cx="576064" cy="43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</a:rPr>
              <a:t>V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5021464" y="449376"/>
            <a:ext cx="576064" cy="43204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tx1"/>
                </a:solidFill>
                <a:latin typeface="Symbol" pitchFamily="18" charset="2"/>
              </a:rPr>
              <a:t>p</a:t>
            </a:r>
            <a:endParaRPr lang="ko-KR" altLang="en-US" dirty="0">
              <a:solidFill>
                <a:schemeClr val="tx1"/>
              </a:solidFill>
              <a:latin typeface="Symbol" pitchFamily="18" charset="2"/>
            </a:endParaRPr>
          </a:p>
        </p:txBody>
      </p:sp>
      <p:graphicFrame>
        <p:nvGraphicFramePr>
          <p:cNvPr id="218125" name="Object 13"/>
          <p:cNvGraphicFramePr>
            <a:graphicFrameLocks noChangeAspect="1"/>
          </p:cNvGraphicFramePr>
          <p:nvPr/>
        </p:nvGraphicFramePr>
        <p:xfrm>
          <a:off x="7226826" y="161344"/>
          <a:ext cx="311150" cy="377825"/>
        </p:xfrm>
        <a:graphic>
          <a:graphicData uri="http://schemas.openxmlformats.org/presentationml/2006/ole">
            <p:oleObj spid="_x0000_s218125" name="Equation" r:id="rId9" imgW="177480" imgH="215640" progId="Equation.3">
              <p:embed/>
            </p:oleObj>
          </a:graphicData>
        </a:graphic>
      </p:graphicFrame>
      <p:graphicFrame>
        <p:nvGraphicFramePr>
          <p:cNvPr id="218126" name="Object 14"/>
          <p:cNvGraphicFramePr>
            <a:graphicFrameLocks noChangeAspect="1"/>
          </p:cNvGraphicFramePr>
          <p:nvPr/>
        </p:nvGraphicFramePr>
        <p:xfrm>
          <a:off x="6612706" y="2737412"/>
          <a:ext cx="2063750" cy="444500"/>
        </p:xfrm>
        <a:graphic>
          <a:graphicData uri="http://schemas.openxmlformats.org/presentationml/2006/ole">
            <p:oleObj spid="_x0000_s218126" name="Equation" r:id="rId10" imgW="1180800" imgH="253800" progId="Equation.3">
              <p:embed/>
            </p:oleObj>
          </a:graphicData>
        </a:graphic>
      </p:graphicFrame>
      <p:graphicFrame>
        <p:nvGraphicFramePr>
          <p:cNvPr id="218127" name="Object 15"/>
          <p:cNvGraphicFramePr>
            <a:graphicFrameLocks noChangeAspect="1"/>
          </p:cNvGraphicFramePr>
          <p:nvPr/>
        </p:nvGraphicFramePr>
        <p:xfrm>
          <a:off x="6588125" y="3601707"/>
          <a:ext cx="2152650" cy="444500"/>
        </p:xfrm>
        <a:graphic>
          <a:graphicData uri="http://schemas.openxmlformats.org/presentationml/2006/ole">
            <p:oleObj spid="_x0000_s218127" name="Equation" r:id="rId11" imgW="1231560" imgH="253800" progId="Equation.3">
              <p:embed/>
            </p:oleObj>
          </a:graphicData>
        </a:graphic>
      </p:graphicFrame>
      <p:graphicFrame>
        <p:nvGraphicFramePr>
          <p:cNvPr id="218128" name="Object 16"/>
          <p:cNvGraphicFramePr>
            <a:graphicFrameLocks noChangeAspect="1"/>
          </p:cNvGraphicFramePr>
          <p:nvPr/>
        </p:nvGraphicFramePr>
        <p:xfrm>
          <a:off x="6591300" y="4569313"/>
          <a:ext cx="2152650" cy="444500"/>
        </p:xfrm>
        <a:graphic>
          <a:graphicData uri="http://schemas.openxmlformats.org/presentationml/2006/ole">
            <p:oleObj spid="_x0000_s218128" name="Equation" r:id="rId12" imgW="1231560" imgH="253800" progId="Equation.3">
              <p:embed/>
            </p:oleObj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683568" y="5435932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ym typeface="Wingdings" pitchFamily="2" charset="2"/>
              </a:rPr>
              <a:t>  </a:t>
            </a:r>
            <a:r>
              <a:rPr lang="en-US" altLang="ko-KR" dirty="0" smtClean="0"/>
              <a:t>Although quark content is [(cu)(</a:t>
            </a:r>
            <a:r>
              <a:rPr lang="en-US" altLang="ko-KR" dirty="0" err="1" smtClean="0"/>
              <a:t>cd</a:t>
            </a:r>
            <a:r>
              <a:rPr lang="en-US" altLang="ko-KR" dirty="0" smtClean="0"/>
              <a:t>)], overlap              is very small</a:t>
            </a:r>
            <a:endParaRPr lang="ko-KR" altLang="en-US" dirty="0">
              <a:latin typeface="Symbol" pitchFamily="18" charset="2"/>
            </a:endParaRPr>
          </a:p>
        </p:txBody>
      </p:sp>
      <p:cxnSp>
        <p:nvCxnSpPr>
          <p:cNvPr id="41" name="직선 연결선 40"/>
          <p:cNvCxnSpPr/>
          <p:nvPr/>
        </p:nvCxnSpPr>
        <p:spPr>
          <a:xfrm>
            <a:off x="4509896" y="5517232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8129" name="Object 17"/>
          <p:cNvGraphicFramePr>
            <a:graphicFrameLocks noChangeAspect="1"/>
          </p:cNvGraphicFramePr>
          <p:nvPr/>
        </p:nvGraphicFramePr>
        <p:xfrm>
          <a:off x="5868144" y="5445224"/>
          <a:ext cx="887412" cy="444500"/>
        </p:xfrm>
        <a:graphic>
          <a:graphicData uri="http://schemas.openxmlformats.org/presentationml/2006/ole">
            <p:oleObj spid="_x0000_s218129" name="Equation" r:id="rId13" imgW="507960" imgH="253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3" name="타원 2"/>
          <p:cNvSpPr>
            <a:spLocks noChangeAspect="1"/>
          </p:cNvSpPr>
          <p:nvPr/>
        </p:nvSpPr>
        <p:spPr>
          <a:xfrm>
            <a:off x="3717944" y="1155128"/>
            <a:ext cx="232174" cy="23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c</a:t>
            </a:r>
            <a:endParaRPr lang="ko-KR" altLang="en-US" b="1" dirty="0"/>
          </a:p>
        </p:txBody>
      </p:sp>
      <p:sp>
        <p:nvSpPr>
          <p:cNvPr id="4" name="타원 3"/>
          <p:cNvSpPr>
            <a:spLocks noChangeAspect="1"/>
          </p:cNvSpPr>
          <p:nvPr/>
        </p:nvSpPr>
        <p:spPr>
          <a:xfrm>
            <a:off x="3731592" y="1639080"/>
            <a:ext cx="232174" cy="232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5" name="타원 4"/>
          <p:cNvSpPr>
            <a:spLocks noChangeAspect="1"/>
          </p:cNvSpPr>
          <p:nvPr/>
        </p:nvSpPr>
        <p:spPr>
          <a:xfrm>
            <a:off x="5146704" y="1155128"/>
            <a:ext cx="232174" cy="23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q</a:t>
            </a:r>
            <a:endParaRPr lang="ko-KR" altLang="en-US" b="1" dirty="0"/>
          </a:p>
        </p:txBody>
      </p:sp>
      <p:sp>
        <p:nvSpPr>
          <p:cNvPr id="6" name="타원 5"/>
          <p:cNvSpPr>
            <a:spLocks noChangeAspect="1"/>
          </p:cNvSpPr>
          <p:nvPr/>
        </p:nvSpPr>
        <p:spPr>
          <a:xfrm>
            <a:off x="5160352" y="1653594"/>
            <a:ext cx="232174" cy="232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0" y="0"/>
          <a:ext cx="9144000" cy="692696"/>
        </p:xfrm>
        <a:graphic>
          <a:graphicData uri="http://schemas.openxmlformats.org/presentationml/2006/ole">
            <p:oleObj spid="_x0000_s139266" name="Image" r:id="rId3" imgW="8857143" imgH="2409524" progId="">
              <p:embed/>
            </p:oleObj>
          </a:graphicData>
        </a:graphic>
      </p:graphicFrame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250825" y="115888"/>
            <a:ext cx="86423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Quark wave function for </a:t>
            </a:r>
            <a:r>
              <a:rPr lang="en-US" altLang="ko-KR" sz="2000" b="1" i="1" dirty="0" err="1" smtClean="0">
                <a:solidFill>
                  <a:schemeClr val="bg1"/>
                </a:solidFill>
                <a:latin typeface="Verdana" pitchFamily="34" charset="0"/>
              </a:rPr>
              <a:t>Tetraquark</a:t>
            </a:r>
            <a:r>
              <a:rPr lang="en-US" altLang="ko-KR" sz="2000" b="1" i="1" dirty="0" smtClean="0">
                <a:solidFill>
                  <a:schemeClr val="bg1"/>
                </a:solidFill>
                <a:latin typeface="Verdana" pitchFamily="34" charset="0"/>
              </a:rPr>
              <a:t> - s wave and spin 1         </a:t>
            </a:r>
            <a:endParaRPr lang="en-US" altLang="ko-KR" sz="2000" b="1" i="1" dirty="0">
              <a:solidFill>
                <a:schemeClr val="bg1"/>
              </a:solidFill>
              <a:latin typeface="Verdana" pitchFamily="34" charset="0"/>
            </a:endParaRPr>
          </a:p>
        </p:txBody>
      </p:sp>
      <p:graphicFrame>
        <p:nvGraphicFramePr>
          <p:cNvPr id="139268" name="Object 4"/>
          <p:cNvGraphicFramePr>
            <a:graphicFrameLocks noChangeAspect="1"/>
          </p:cNvGraphicFramePr>
          <p:nvPr/>
        </p:nvGraphicFramePr>
        <p:xfrm>
          <a:off x="5611911" y="2492896"/>
          <a:ext cx="976313" cy="400050"/>
        </p:xfrm>
        <a:graphic>
          <a:graphicData uri="http://schemas.openxmlformats.org/presentationml/2006/ole">
            <p:oleObj spid="_x0000_s139268" name="Equation" r:id="rId4" imgW="558720" imgH="228600" progId="Equation.3">
              <p:embed/>
            </p:oleObj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940152" y="1052736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 quark</a:t>
            </a:r>
            <a:endParaRPr lang="ko-KR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6011590" y="168203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err="1" smtClean="0"/>
              <a:t>antiquark</a:t>
            </a:r>
            <a:endParaRPr lang="ko-KR" altLang="en-US" dirty="0"/>
          </a:p>
        </p:txBody>
      </p:sp>
      <p:sp>
        <p:nvSpPr>
          <p:cNvPr id="32" name="타원 31"/>
          <p:cNvSpPr>
            <a:spLocks noChangeAspect="1"/>
          </p:cNvSpPr>
          <p:nvPr/>
        </p:nvSpPr>
        <p:spPr>
          <a:xfrm>
            <a:off x="3579131" y="1018558"/>
            <a:ext cx="514354" cy="1100650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/>
          <p:cNvSpPr>
            <a:spLocks noChangeAspect="1"/>
          </p:cNvSpPr>
          <p:nvPr/>
        </p:nvSpPr>
        <p:spPr>
          <a:xfrm>
            <a:off x="4993750" y="1004910"/>
            <a:ext cx="514354" cy="1100650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39277" name="Object 13"/>
          <p:cNvGraphicFramePr>
            <a:graphicFrameLocks noChangeAspect="1"/>
          </p:cNvGraphicFramePr>
          <p:nvPr/>
        </p:nvGraphicFramePr>
        <p:xfrm>
          <a:off x="4383272" y="1508312"/>
          <a:ext cx="200025" cy="222250"/>
        </p:xfrm>
        <a:graphic>
          <a:graphicData uri="http://schemas.openxmlformats.org/presentationml/2006/ole">
            <p:oleObj spid="_x0000_s139277" name="Equation" r:id="rId5" imgW="114120" imgH="126720" progId="Equation.3">
              <p:embed/>
            </p:oleObj>
          </a:graphicData>
        </a:graphic>
      </p:graphicFrame>
      <p:graphicFrame>
        <p:nvGraphicFramePr>
          <p:cNvPr id="139278" name="Object 14"/>
          <p:cNvGraphicFramePr>
            <a:graphicFrameLocks noChangeAspect="1"/>
          </p:cNvGraphicFramePr>
          <p:nvPr/>
        </p:nvGraphicFramePr>
        <p:xfrm>
          <a:off x="3955727" y="2524894"/>
          <a:ext cx="909637" cy="400050"/>
        </p:xfrm>
        <a:graphic>
          <a:graphicData uri="http://schemas.openxmlformats.org/presentationml/2006/ole">
            <p:oleObj spid="_x0000_s139278" name="Equation" r:id="rId6" imgW="520560" imgH="228600" progId="Equation.3">
              <p:embed/>
            </p:oleObj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285720" y="2487372"/>
            <a:ext cx="673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 Color singlet configuration:                    or  </a:t>
            </a:r>
            <a:endParaRPr lang="ko-KR" altLang="en-US" dirty="0">
              <a:latin typeface="Symbol" pitchFamily="18" charset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2464" y="3059668"/>
            <a:ext cx="6734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-  Spin 1  configuration from :                                where  </a:t>
            </a:r>
            <a:endParaRPr lang="ko-KR" altLang="en-US" dirty="0">
              <a:latin typeface="Symbol" pitchFamily="18" charset="2"/>
            </a:endParaRPr>
          </a:p>
        </p:txBody>
      </p:sp>
      <p:graphicFrame>
        <p:nvGraphicFramePr>
          <p:cNvPr id="36" name="Object 6"/>
          <p:cNvGraphicFramePr>
            <a:graphicFrameLocks noChangeAspect="1"/>
          </p:cNvGraphicFramePr>
          <p:nvPr/>
        </p:nvGraphicFramePr>
        <p:xfrm>
          <a:off x="3923928" y="3068960"/>
          <a:ext cx="1971675" cy="377825"/>
        </p:xfrm>
        <a:graphic>
          <a:graphicData uri="http://schemas.openxmlformats.org/presentationml/2006/ole">
            <p:oleObj spid="_x0000_s139279" name="Equation" r:id="rId7" imgW="1130040" imgH="215640" progId="Equation.3">
              <p:embed/>
            </p:oleObj>
          </a:graphicData>
        </a:graphic>
      </p:graphicFrame>
      <p:graphicFrame>
        <p:nvGraphicFramePr>
          <p:cNvPr id="139280" name="Object 6"/>
          <p:cNvGraphicFramePr>
            <a:graphicFrameLocks noChangeAspect="1"/>
          </p:cNvGraphicFramePr>
          <p:nvPr/>
        </p:nvGraphicFramePr>
        <p:xfrm>
          <a:off x="6876256" y="3055312"/>
          <a:ext cx="2016125" cy="377825"/>
        </p:xfrm>
        <a:graphic>
          <a:graphicData uri="http://schemas.openxmlformats.org/presentationml/2006/ole">
            <p:oleObj spid="_x0000_s139280" name="Equation" r:id="rId8" imgW="1155600" imgH="215640" progId="Equation.3">
              <p:embed/>
            </p:oleObj>
          </a:graphicData>
        </a:graphic>
      </p:graphicFrame>
      <p:sp>
        <p:nvSpPr>
          <p:cNvPr id="38" name="Rectangle 25"/>
          <p:cNvSpPr>
            <a:spLocks noChangeArrowheads="1"/>
          </p:cNvSpPr>
          <p:nvPr/>
        </p:nvSpPr>
        <p:spPr bwMode="auto">
          <a:xfrm>
            <a:off x="285720" y="3676783"/>
            <a:ext cx="100013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C=+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39" name="Rectangle 25"/>
          <p:cNvSpPr>
            <a:spLocks noChangeArrowheads="1"/>
          </p:cNvSpPr>
          <p:nvPr/>
        </p:nvSpPr>
        <p:spPr bwMode="auto">
          <a:xfrm>
            <a:off x="285720" y="5176981"/>
            <a:ext cx="1000132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C=-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sp>
        <p:nvSpPr>
          <p:cNvPr id="40" name="오른쪽 중괄호 39"/>
          <p:cNvSpPr/>
          <p:nvPr/>
        </p:nvSpPr>
        <p:spPr>
          <a:xfrm>
            <a:off x="2400964" y="4235386"/>
            <a:ext cx="252000" cy="432000"/>
          </a:xfrm>
          <a:prstGeom prst="rightBrace">
            <a:avLst/>
          </a:prstGeom>
          <a:ln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TextBox 40"/>
          <p:cNvSpPr txBox="1"/>
          <p:nvPr/>
        </p:nvSpPr>
        <p:spPr>
          <a:xfrm>
            <a:off x="2059420" y="4583806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FF0000"/>
                </a:solidFill>
              </a:rPr>
              <a:t>Color</a:t>
            </a:r>
            <a:endParaRPr lang="ko-KR" altLang="en-US" dirty="0">
              <a:solidFill>
                <a:srgbClr val="FF0000"/>
              </a:solidFill>
            </a:endParaRPr>
          </a:p>
        </p:txBody>
      </p:sp>
      <p:sp>
        <p:nvSpPr>
          <p:cNvPr id="42" name="오른쪽 중괄호 41"/>
          <p:cNvSpPr/>
          <p:nvPr/>
        </p:nvSpPr>
        <p:spPr>
          <a:xfrm>
            <a:off x="3100830" y="4238758"/>
            <a:ext cx="252000" cy="432000"/>
          </a:xfrm>
          <a:prstGeom prst="rightBrace">
            <a:avLst/>
          </a:prstGeom>
          <a:ln>
            <a:solidFill>
              <a:srgbClr val="0070C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0070C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000364" y="459594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solidFill>
                  <a:srgbClr val="0070C0"/>
                </a:solidFill>
              </a:rPr>
              <a:t>Spin </a:t>
            </a:r>
            <a:endParaRPr lang="ko-KR" altLang="en-US" dirty="0">
              <a:solidFill>
                <a:srgbClr val="0070C0"/>
              </a:solidFill>
            </a:endParaRPr>
          </a:p>
        </p:txBody>
      </p:sp>
      <p:graphicFrame>
        <p:nvGraphicFramePr>
          <p:cNvPr id="44" name="Object 7"/>
          <p:cNvGraphicFramePr>
            <a:graphicFrameLocks noChangeAspect="1"/>
          </p:cNvGraphicFramePr>
          <p:nvPr/>
        </p:nvGraphicFramePr>
        <p:xfrm>
          <a:off x="2143108" y="3738692"/>
          <a:ext cx="1574800" cy="488950"/>
        </p:xfrm>
        <a:graphic>
          <a:graphicData uri="http://schemas.openxmlformats.org/presentationml/2006/ole">
            <p:oleObj spid="_x0000_s139281" name="Equation" r:id="rId9" imgW="901440" imgH="279360" progId="Equation.3">
              <p:embed/>
            </p:oleObj>
          </a:graphicData>
        </a:graphic>
      </p:graphicFrame>
      <p:graphicFrame>
        <p:nvGraphicFramePr>
          <p:cNvPr id="45" name="Object 9"/>
          <p:cNvGraphicFramePr>
            <a:graphicFrameLocks noChangeAspect="1"/>
          </p:cNvGraphicFramePr>
          <p:nvPr/>
        </p:nvGraphicFramePr>
        <p:xfrm>
          <a:off x="4392613" y="3738698"/>
          <a:ext cx="1641475" cy="488950"/>
        </p:xfrm>
        <a:graphic>
          <a:graphicData uri="http://schemas.openxmlformats.org/presentationml/2006/ole">
            <p:oleObj spid="_x0000_s139282" name="Equation" r:id="rId10" imgW="939600" imgH="279360" progId="Equation.3">
              <p:embed/>
            </p:oleObj>
          </a:graphicData>
        </a:graphic>
      </p:graphicFrame>
      <p:graphicFrame>
        <p:nvGraphicFramePr>
          <p:cNvPr id="46" name="Object 10"/>
          <p:cNvGraphicFramePr>
            <a:graphicFrameLocks noChangeAspect="1"/>
          </p:cNvGraphicFramePr>
          <p:nvPr/>
        </p:nvGraphicFramePr>
        <p:xfrm>
          <a:off x="2143108" y="5167452"/>
          <a:ext cx="1574800" cy="488950"/>
        </p:xfrm>
        <a:graphic>
          <a:graphicData uri="http://schemas.openxmlformats.org/presentationml/2006/ole">
            <p:oleObj spid="_x0000_s139283" name="Equation" r:id="rId11" imgW="901440" imgH="279360" progId="Equation.3">
              <p:embed/>
            </p:oleObj>
          </a:graphicData>
        </a:graphic>
      </p:graphicFrame>
      <p:graphicFrame>
        <p:nvGraphicFramePr>
          <p:cNvPr id="47" name="Object 11"/>
          <p:cNvGraphicFramePr>
            <a:graphicFrameLocks noChangeAspect="1"/>
          </p:cNvGraphicFramePr>
          <p:nvPr/>
        </p:nvGraphicFramePr>
        <p:xfrm>
          <a:off x="4392596" y="5167452"/>
          <a:ext cx="1641475" cy="488950"/>
        </p:xfrm>
        <a:graphic>
          <a:graphicData uri="http://schemas.openxmlformats.org/presentationml/2006/ole">
            <p:oleObj spid="_x0000_s139284" name="Equation" r:id="rId12" imgW="939600" imgH="279360" progId="Equation.3">
              <p:embed/>
            </p:oleObj>
          </a:graphicData>
        </a:graphic>
      </p:graphicFrame>
      <p:graphicFrame>
        <p:nvGraphicFramePr>
          <p:cNvPr id="48" name="Object 12"/>
          <p:cNvGraphicFramePr>
            <a:graphicFrameLocks noChangeAspect="1"/>
          </p:cNvGraphicFramePr>
          <p:nvPr/>
        </p:nvGraphicFramePr>
        <p:xfrm>
          <a:off x="2143108" y="5964386"/>
          <a:ext cx="1574800" cy="488950"/>
        </p:xfrm>
        <a:graphic>
          <a:graphicData uri="http://schemas.openxmlformats.org/presentationml/2006/ole">
            <p:oleObj spid="_x0000_s139285" name="Equation" r:id="rId13" imgW="901440" imgH="279360" progId="Equation.3">
              <p:embed/>
            </p:oleObj>
          </a:graphicData>
        </a:graphic>
      </p:graphicFrame>
      <p:graphicFrame>
        <p:nvGraphicFramePr>
          <p:cNvPr id="49" name="Object 13"/>
          <p:cNvGraphicFramePr>
            <a:graphicFrameLocks noChangeAspect="1"/>
          </p:cNvGraphicFramePr>
          <p:nvPr/>
        </p:nvGraphicFramePr>
        <p:xfrm>
          <a:off x="4392596" y="5964386"/>
          <a:ext cx="1641475" cy="488950"/>
        </p:xfrm>
        <a:graphic>
          <a:graphicData uri="http://schemas.openxmlformats.org/presentationml/2006/ole">
            <p:oleObj spid="_x0000_s139286" name="Equation" r:id="rId14" imgW="939600" imgH="2793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DD84E-25D4-4983-8AA1-2863C96F08D9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285720" y="214290"/>
            <a:ext cx="4357718" cy="490537"/>
          </a:xfrm>
          <a:prstGeom prst="rect">
            <a:avLst/>
          </a:prstGeom>
          <a:solidFill>
            <a:srgbClr val="EAEAEA"/>
          </a:solidFill>
          <a:ln w="25400" algn="ctr">
            <a:solidFill>
              <a:srgbClr val="8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1" lang="en-US" altLang="ko-KR" sz="2000" dirty="0" smtClean="0">
                <a:latin typeface="Comic Sans MS" pitchFamily="66" charset="0"/>
              </a:rPr>
              <a:t>Hamiltonian </a:t>
            </a:r>
            <a:endParaRPr kumimoji="1" lang="en-US" altLang="ko-KR" sz="2000" baseline="30000" dirty="0" smtClean="0">
              <a:latin typeface="Comic Sans MS" pitchFamily="66" charset="0"/>
            </a:endParaRPr>
          </a:p>
        </p:txBody>
      </p:sp>
      <p:graphicFrame>
        <p:nvGraphicFramePr>
          <p:cNvPr id="139271" name="Object 7"/>
          <p:cNvGraphicFramePr>
            <a:graphicFrameLocks noChangeAspect="1"/>
          </p:cNvGraphicFramePr>
          <p:nvPr/>
        </p:nvGraphicFramePr>
        <p:xfrm>
          <a:off x="1009650" y="980728"/>
          <a:ext cx="6565900" cy="844550"/>
        </p:xfrm>
        <a:graphic>
          <a:graphicData uri="http://schemas.openxmlformats.org/presentationml/2006/ole">
            <p:oleObj spid="_x0000_s282626" name="Equation" r:id="rId3" imgW="3759120" imgH="482400" progId="Equation.3">
              <p:embed/>
            </p:oleObj>
          </a:graphicData>
        </a:graphic>
      </p:graphicFrame>
      <p:sp>
        <p:nvSpPr>
          <p:cNvPr id="25" name="타원 24"/>
          <p:cNvSpPr>
            <a:spLocks noChangeAspect="1"/>
          </p:cNvSpPr>
          <p:nvPr/>
        </p:nvSpPr>
        <p:spPr>
          <a:xfrm>
            <a:off x="4077984" y="2747393"/>
            <a:ext cx="232174" cy="23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c</a:t>
            </a:r>
            <a:endParaRPr lang="ko-KR" altLang="en-US" b="1" dirty="0"/>
          </a:p>
        </p:txBody>
      </p:sp>
      <p:sp>
        <p:nvSpPr>
          <p:cNvPr id="26" name="타원 25"/>
          <p:cNvSpPr>
            <a:spLocks noChangeAspect="1"/>
          </p:cNvSpPr>
          <p:nvPr/>
        </p:nvSpPr>
        <p:spPr>
          <a:xfrm>
            <a:off x="4091632" y="3231345"/>
            <a:ext cx="232174" cy="232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7" name="타원 26"/>
          <p:cNvSpPr>
            <a:spLocks noChangeAspect="1"/>
          </p:cNvSpPr>
          <p:nvPr/>
        </p:nvSpPr>
        <p:spPr>
          <a:xfrm>
            <a:off x="5506744" y="2747393"/>
            <a:ext cx="232174" cy="23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q</a:t>
            </a:r>
            <a:endParaRPr lang="ko-KR" altLang="en-US" b="1" dirty="0"/>
          </a:p>
        </p:txBody>
      </p:sp>
      <p:sp>
        <p:nvSpPr>
          <p:cNvPr id="28" name="타원 27"/>
          <p:cNvSpPr>
            <a:spLocks noChangeAspect="1"/>
          </p:cNvSpPr>
          <p:nvPr/>
        </p:nvSpPr>
        <p:spPr>
          <a:xfrm>
            <a:off x="5520392" y="3245859"/>
            <a:ext cx="232174" cy="232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29" name="타원 28"/>
          <p:cNvSpPr>
            <a:spLocks noChangeAspect="1"/>
          </p:cNvSpPr>
          <p:nvPr/>
        </p:nvSpPr>
        <p:spPr>
          <a:xfrm>
            <a:off x="3939171" y="2610823"/>
            <a:ext cx="514354" cy="1100650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/>
          <p:cNvSpPr>
            <a:spLocks noChangeAspect="1"/>
          </p:cNvSpPr>
          <p:nvPr/>
        </p:nvSpPr>
        <p:spPr>
          <a:xfrm>
            <a:off x="5353790" y="2597175"/>
            <a:ext cx="514354" cy="1100650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2411760" y="4104368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à"/>
            </a:pPr>
            <a:r>
              <a:rPr lang="en-US" altLang="ko-KR" dirty="0" smtClean="0">
                <a:sym typeface="Wingdings" pitchFamily="2" charset="2"/>
              </a:rPr>
              <a:t>  Favors                     over </a:t>
            </a:r>
          </a:p>
          <a:p>
            <a:endParaRPr lang="en-US" altLang="ko-KR" dirty="0" smtClean="0">
              <a:sym typeface="Wingdings" pitchFamily="2" charset="2"/>
            </a:endParaRPr>
          </a:p>
        </p:txBody>
      </p:sp>
      <p:graphicFrame>
        <p:nvGraphicFramePr>
          <p:cNvPr id="167954" name="Object 18"/>
          <p:cNvGraphicFramePr>
            <a:graphicFrameLocks noChangeAspect="1"/>
          </p:cNvGraphicFramePr>
          <p:nvPr/>
        </p:nvGraphicFramePr>
        <p:xfrm>
          <a:off x="6115968" y="4094488"/>
          <a:ext cx="976312" cy="400050"/>
        </p:xfrm>
        <a:graphic>
          <a:graphicData uri="http://schemas.openxmlformats.org/presentationml/2006/ole">
            <p:oleObj spid="_x0000_s282631" name="Equation" r:id="rId4" imgW="558720" imgH="228600" progId="Equation.3">
              <p:embed/>
            </p:oleObj>
          </a:graphicData>
        </a:graphic>
      </p:graphicFrame>
      <p:graphicFrame>
        <p:nvGraphicFramePr>
          <p:cNvPr id="167955" name="Object 19"/>
          <p:cNvGraphicFramePr>
            <a:graphicFrameLocks noChangeAspect="1"/>
          </p:cNvGraphicFramePr>
          <p:nvPr/>
        </p:nvGraphicFramePr>
        <p:xfrm>
          <a:off x="3902843" y="4116358"/>
          <a:ext cx="909638" cy="400050"/>
        </p:xfrm>
        <a:graphic>
          <a:graphicData uri="http://schemas.openxmlformats.org/presentationml/2006/ole">
            <p:oleObj spid="_x0000_s282632" name="Equation" r:id="rId5" imgW="520560" imgH="228600" progId="Equation.3">
              <p:embed/>
            </p:oleObj>
          </a:graphicData>
        </a:graphic>
      </p:graphicFrame>
      <p:sp>
        <p:nvSpPr>
          <p:cNvPr id="36" name="Line 40"/>
          <p:cNvSpPr>
            <a:spLocks noChangeShapeType="1"/>
          </p:cNvSpPr>
          <p:nvPr/>
        </p:nvSpPr>
        <p:spPr bwMode="auto">
          <a:xfrm>
            <a:off x="4540936" y="3140968"/>
            <a:ext cx="719138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ko-KR" altLang="en-US"/>
          </a:p>
        </p:txBody>
      </p:sp>
      <p:graphicFrame>
        <p:nvGraphicFramePr>
          <p:cNvPr id="37" name="Object 27"/>
          <p:cNvGraphicFramePr>
            <a:graphicFrameLocks noChangeAspect="1"/>
          </p:cNvGraphicFramePr>
          <p:nvPr/>
        </p:nvGraphicFramePr>
        <p:xfrm>
          <a:off x="4601318" y="2165127"/>
          <a:ext cx="633413" cy="831850"/>
        </p:xfrm>
        <a:graphic>
          <a:graphicData uri="http://schemas.openxmlformats.org/presentationml/2006/ole">
            <p:oleObj spid="_x0000_s282634" name="Equation" r:id="rId6" imgW="368280" imgH="482400" progId="Equation.3">
              <p:embed/>
            </p:oleObj>
          </a:graphicData>
        </a:graphic>
      </p:graphicFrame>
      <p:graphicFrame>
        <p:nvGraphicFramePr>
          <p:cNvPr id="38" name="Object 14"/>
          <p:cNvGraphicFramePr>
            <a:graphicFrameLocks noChangeAspect="1"/>
          </p:cNvGraphicFramePr>
          <p:nvPr/>
        </p:nvGraphicFramePr>
        <p:xfrm>
          <a:off x="3168725" y="2636912"/>
          <a:ext cx="611187" cy="787400"/>
        </p:xfrm>
        <a:graphic>
          <a:graphicData uri="http://schemas.openxmlformats.org/presentationml/2006/ole">
            <p:oleObj spid="_x0000_s282635" name="Equation" r:id="rId7" imgW="355320" imgH="457200" progId="Equation.3">
              <p:embed/>
            </p:oleObj>
          </a:graphicData>
        </a:graphic>
      </p:graphicFrame>
      <p:graphicFrame>
        <p:nvGraphicFramePr>
          <p:cNvPr id="39" name="Object 15"/>
          <p:cNvGraphicFramePr>
            <a:graphicFrameLocks noChangeAspect="1"/>
          </p:cNvGraphicFramePr>
          <p:nvPr/>
        </p:nvGraphicFramePr>
        <p:xfrm>
          <a:off x="5940152" y="2708920"/>
          <a:ext cx="633413" cy="831850"/>
        </p:xfrm>
        <a:graphic>
          <a:graphicData uri="http://schemas.openxmlformats.org/presentationml/2006/ole">
            <p:oleObj spid="_x0000_s282636" name="Equation" r:id="rId8" imgW="368280" imgH="482400" progId="Equation.3">
              <p:embed/>
            </p:oleObj>
          </a:graphicData>
        </a:graphic>
      </p:graphicFrame>
      <p:sp>
        <p:nvSpPr>
          <p:cNvPr id="40" name="직사각형 39"/>
          <p:cNvSpPr/>
          <p:nvPr/>
        </p:nvSpPr>
        <p:spPr>
          <a:xfrm>
            <a:off x="323528" y="2539004"/>
            <a:ext cx="206338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Kinetic term</a:t>
            </a:r>
            <a:endParaRPr kumimoji="1"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323528" y="4123180"/>
            <a:ext cx="1907895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8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kumimoji="1" lang="en-US" altLang="ko-KR" dirty="0" smtClean="0">
                <a:latin typeface="Verdana" pitchFamily="34" charset="0"/>
              </a:rPr>
              <a:t>Color force</a:t>
            </a:r>
            <a:endParaRPr kumimoji="1" lang="en-US" altLang="ko-KR" dirty="0">
              <a:solidFill>
                <a:srgbClr val="FF0000"/>
              </a:solidFill>
              <a:latin typeface="Verdana" pitchFamily="34" charset="0"/>
            </a:endParaRPr>
          </a:p>
        </p:txBody>
      </p:sp>
      <p:sp>
        <p:nvSpPr>
          <p:cNvPr id="42" name="타원 41"/>
          <p:cNvSpPr/>
          <p:nvPr/>
        </p:nvSpPr>
        <p:spPr>
          <a:xfrm rot="20396606">
            <a:off x="3959157" y="5315091"/>
            <a:ext cx="2095822" cy="576064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타원 42"/>
          <p:cNvSpPr/>
          <p:nvPr/>
        </p:nvSpPr>
        <p:spPr>
          <a:xfrm>
            <a:off x="4076186" y="5661248"/>
            <a:ext cx="1942056" cy="432048"/>
          </a:xfrm>
          <a:prstGeom prst="ellipse">
            <a:avLst/>
          </a:prstGeom>
          <a:noFill/>
          <a:ln>
            <a:solidFill>
              <a:srgbClr val="0070C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타원 43"/>
          <p:cNvSpPr>
            <a:spLocks noChangeAspect="1"/>
          </p:cNvSpPr>
          <p:nvPr/>
        </p:nvSpPr>
        <p:spPr>
          <a:xfrm>
            <a:off x="4140831" y="5273232"/>
            <a:ext cx="232174" cy="23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c</a:t>
            </a:r>
            <a:endParaRPr lang="ko-KR" altLang="en-US" b="1" dirty="0"/>
          </a:p>
        </p:txBody>
      </p:sp>
      <p:sp>
        <p:nvSpPr>
          <p:cNvPr id="45" name="타원 44"/>
          <p:cNvSpPr>
            <a:spLocks noChangeAspect="1"/>
          </p:cNvSpPr>
          <p:nvPr/>
        </p:nvSpPr>
        <p:spPr>
          <a:xfrm>
            <a:off x="4154479" y="5757184"/>
            <a:ext cx="232174" cy="232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c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6" name="타원 45"/>
          <p:cNvSpPr>
            <a:spLocks noChangeAspect="1"/>
          </p:cNvSpPr>
          <p:nvPr/>
        </p:nvSpPr>
        <p:spPr>
          <a:xfrm>
            <a:off x="5569591" y="5273232"/>
            <a:ext cx="232174" cy="23217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/>
              <a:t>q</a:t>
            </a:r>
            <a:endParaRPr lang="ko-KR" altLang="en-US" b="1" dirty="0"/>
          </a:p>
        </p:txBody>
      </p:sp>
      <p:sp>
        <p:nvSpPr>
          <p:cNvPr id="47" name="타원 46"/>
          <p:cNvSpPr>
            <a:spLocks noChangeAspect="1"/>
          </p:cNvSpPr>
          <p:nvPr/>
        </p:nvSpPr>
        <p:spPr>
          <a:xfrm>
            <a:off x="5583239" y="5771698"/>
            <a:ext cx="232174" cy="2321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solidFill>
                  <a:schemeClr val="tx1"/>
                </a:solidFill>
              </a:rPr>
              <a:t>q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48" name="타원 47"/>
          <p:cNvSpPr>
            <a:spLocks noChangeAspect="1"/>
          </p:cNvSpPr>
          <p:nvPr/>
        </p:nvSpPr>
        <p:spPr>
          <a:xfrm>
            <a:off x="4002018" y="5136662"/>
            <a:ext cx="514354" cy="1100650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/>
          <p:cNvSpPr>
            <a:spLocks noChangeAspect="1"/>
          </p:cNvSpPr>
          <p:nvPr/>
        </p:nvSpPr>
        <p:spPr>
          <a:xfrm>
            <a:off x="5416637" y="5123014"/>
            <a:ext cx="514354" cy="1100650"/>
          </a:xfrm>
          <a:prstGeom prst="ellipse">
            <a:avLst/>
          </a:prstGeom>
          <a:noFill/>
          <a:ln>
            <a:solidFill>
              <a:srgbClr val="FF000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40944</TotalTime>
  <Words>1491</Words>
  <Application>Microsoft Office PowerPoint</Application>
  <PresentationFormat>화면 슬라이드 쇼(4:3)</PresentationFormat>
  <Paragraphs>528</Paragraphs>
  <Slides>38</Slides>
  <Notes>1</Notes>
  <HiddenSlides>0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포함된 OLE 서버</vt:lpstr>
      </vt:variant>
      <vt:variant>
        <vt:i4>3</vt:i4>
      </vt:variant>
      <vt:variant>
        <vt:lpstr>슬라이드 제목</vt:lpstr>
      </vt:variant>
      <vt:variant>
        <vt:i4>38</vt:i4>
      </vt:variant>
    </vt:vector>
  </HeadingPairs>
  <TitlesOfParts>
    <vt:vector size="42" baseType="lpstr">
      <vt:lpstr>Office 테마</vt:lpstr>
      <vt:lpstr>Equation</vt:lpstr>
      <vt:lpstr>Image</vt:lpstr>
      <vt:lpstr>수식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</vt:vector>
  </TitlesOfParts>
  <Company>R&amp;D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Microsoft Corporation</dc:creator>
  <cp:lastModifiedBy>lee su houng</cp:lastModifiedBy>
  <cp:revision>2438</cp:revision>
  <dcterms:created xsi:type="dcterms:W3CDTF">2006-10-05T04:04:58Z</dcterms:created>
  <dcterms:modified xsi:type="dcterms:W3CDTF">2015-07-21T06:06:12Z</dcterms:modified>
</cp:coreProperties>
</file>