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66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35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Super-FRS multiplet </a:t>
            </a:r>
            <a:r>
              <a:rPr lang="de-DE" dirty="0" err="1" smtClean="0"/>
              <a:t>field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82" y="2824163"/>
            <a:ext cx="3829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(Technical Guideline)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1452562"/>
            <a:ext cx="508201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3246" y="4769882"/>
            <a:ext cx="43140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not </a:t>
            </a:r>
            <a:r>
              <a:rPr lang="de-DE" b="1" dirty="0" err="1" smtClean="0"/>
              <a:t>fixed</a:t>
            </a:r>
            <a:r>
              <a:rPr lang="de-DE" b="1" dirty="0" smtClean="0"/>
              <a:t>: </a:t>
            </a:r>
            <a:r>
              <a:rPr lang="de-DE" b="1" dirty="0" err="1" smtClean="0"/>
              <a:t>origin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coordinate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20988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4" y="256665"/>
            <a:ext cx="6242342" cy="787557"/>
          </a:xfrm>
        </p:spPr>
        <p:txBody>
          <a:bodyPr>
            <a:normAutofit/>
          </a:bodyPr>
          <a:lstStyle/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All </a:t>
            </a:r>
            <a:r>
              <a:rPr lang="de-DE" sz="1800" dirty="0" err="1"/>
              <a:t>field</a:t>
            </a:r>
            <a:r>
              <a:rPr lang="de-DE" sz="1800" dirty="0"/>
              <a:t> </a:t>
            </a:r>
            <a:r>
              <a:rPr lang="de-DE" sz="1800" dirty="0" err="1"/>
              <a:t>caculations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A. </a:t>
            </a:r>
            <a:r>
              <a:rPr lang="de-DE" sz="1800" dirty="0" err="1"/>
              <a:t>Kalimov</a:t>
            </a:r>
            <a:r>
              <a:rPr lang="de-DE" sz="1800" dirty="0"/>
              <a:t> (St. Petersburg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384010"/>
            <a:ext cx="5635335" cy="435265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Quadrupoles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2209800"/>
            <a:ext cx="362023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22" y="2209800"/>
            <a:ext cx="3829816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5" y="1695450"/>
            <a:ext cx="4187400" cy="362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15" y="1621629"/>
            <a:ext cx="4406783" cy="39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0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Quadruple-Sextupole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28775"/>
            <a:ext cx="5311915" cy="415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991226" y="1628775"/>
            <a:ext cx="257175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Variation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yokes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500 mm </a:t>
            </a:r>
            <a:r>
              <a:rPr lang="de-DE" dirty="0" err="1" smtClean="0"/>
              <a:t>to</a:t>
            </a:r>
            <a:r>
              <a:rPr lang="de-DE" dirty="0" smtClean="0"/>
              <a:t> 200 mm </a:t>
            </a:r>
          </a:p>
        </p:txBody>
      </p:sp>
    </p:spTree>
    <p:extLst>
      <p:ext uri="{BB962C8B-B14F-4D97-AF65-F5344CB8AC3E}">
        <p14:creationId xmlns:p14="http://schemas.microsoft.com/office/powerpoint/2010/main" val="376489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Quadruple-Sextupole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8" y="1219200"/>
            <a:ext cx="4154157" cy="22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23" y="1266823"/>
            <a:ext cx="4074038" cy="256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88" y="3954782"/>
            <a:ext cx="3973708" cy="25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571625" y="3827011"/>
            <a:ext cx="240322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500 mm		250 mm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200 mm</a:t>
            </a:r>
          </a:p>
        </p:txBody>
      </p:sp>
    </p:spTree>
    <p:extLst>
      <p:ext uri="{BB962C8B-B14F-4D97-AF65-F5344CB8AC3E}">
        <p14:creationId xmlns:p14="http://schemas.microsoft.com/office/powerpoint/2010/main" val="396095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Quadruple-Sextupole</a:t>
            </a:r>
            <a:endParaRPr lang="de-D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0" y="1332654"/>
            <a:ext cx="5825835" cy="426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67766" y="1647824"/>
            <a:ext cx="296666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250 mm </a:t>
            </a:r>
            <a:r>
              <a:rPr lang="de-DE" dirty="0" err="1" smtClean="0"/>
              <a:t>distance</a:t>
            </a:r>
            <a:r>
              <a:rPr lang="de-DE" dirty="0" smtClean="0"/>
              <a:t> was </a:t>
            </a:r>
            <a:r>
              <a:rPr lang="de-DE" dirty="0" err="1" smtClean="0"/>
              <a:t>chosen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distortion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9028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Strayfield</a:t>
            </a:r>
            <a:endParaRPr lang="de-DE" dirty="0"/>
          </a:p>
        </p:txBody>
      </p:sp>
      <p:pic>
        <p:nvPicPr>
          <p:cNvPr id="5122" name="Picture 2" descr="C:\Users\hans\Desktop\strayfield multiplet 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02422"/>
            <a:ext cx="5124450" cy="53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ns\Desktop\strayfield_leg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70" y="1285874"/>
            <a:ext cx="1075055" cy="53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1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28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multiplets (</a:t>
            </a:r>
            <a:r>
              <a:rPr lang="de-DE" sz="1800" dirty="0" err="1" smtClean="0"/>
              <a:t>long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short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5 </a:t>
            </a:r>
            <a:r>
              <a:rPr lang="de-DE" sz="1800" dirty="0" err="1" smtClean="0"/>
              <a:t>special</a:t>
            </a:r>
            <a:r>
              <a:rPr lang="de-DE" sz="1800" dirty="0" smtClean="0"/>
              <a:t> </a:t>
            </a:r>
            <a:r>
              <a:rPr lang="de-DE" sz="1800" dirty="0" err="1" smtClean="0"/>
              <a:t>configurations</a:t>
            </a:r>
            <a:endParaRPr lang="de-DE" sz="1800" dirty="0" smtClean="0"/>
          </a:p>
          <a:p>
            <a:r>
              <a:rPr lang="de-DE" sz="1800" dirty="0" err="1" smtClean="0"/>
              <a:t>Measurements</a:t>
            </a:r>
            <a:r>
              <a:rPr lang="de-DE" sz="1800" dirty="0" smtClean="0"/>
              <a:t> at different 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levels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required</a:t>
            </a:r>
            <a:endParaRPr lang="de-DE" sz="1800" dirty="0" smtClean="0"/>
          </a:p>
          <a:p>
            <a:r>
              <a:rPr lang="de-DE" sz="1800" dirty="0" err="1" smtClean="0"/>
              <a:t>Alignment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possible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regards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common</a:t>
            </a:r>
            <a:r>
              <a:rPr lang="de-DE" sz="1800" dirty="0" smtClean="0"/>
              <a:t> </a:t>
            </a:r>
            <a:r>
              <a:rPr lang="de-DE" sz="1800" dirty="0" err="1" smtClean="0"/>
              <a:t>axis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multiplet</a:t>
            </a:r>
          </a:p>
          <a:p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given</a:t>
            </a:r>
            <a:r>
              <a:rPr lang="de-DE" sz="1800" dirty="0" smtClean="0"/>
              <a:t> </a:t>
            </a:r>
            <a:r>
              <a:rPr lang="de-DE" sz="1800" dirty="0" err="1" smtClean="0"/>
              <a:t>distance</a:t>
            </a:r>
            <a:r>
              <a:rPr lang="de-DE" sz="1800" dirty="0" smtClean="0"/>
              <a:t> </a:t>
            </a:r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cross</a:t>
            </a:r>
            <a:r>
              <a:rPr lang="de-DE" sz="1800" dirty="0" smtClean="0"/>
              <a:t>-talk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magnet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expected</a:t>
            </a:r>
            <a:endParaRPr lang="de-DE" sz="18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54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017"/>
            <a:ext cx="6242342" cy="807330"/>
          </a:xfrm>
        </p:spPr>
        <p:txBody>
          <a:bodyPr/>
          <a:lstStyle/>
          <a:p>
            <a:r>
              <a:rPr lang="de-DE" dirty="0" smtClean="0"/>
              <a:t>Outline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Multiplets</a:t>
            </a:r>
          </a:p>
          <a:p>
            <a:r>
              <a:rPr lang="de-DE" dirty="0" smtClean="0"/>
              <a:t>Magnet </a:t>
            </a:r>
            <a:r>
              <a:rPr lang="de-DE" dirty="0" err="1" smtClean="0"/>
              <a:t>Configurations</a:t>
            </a:r>
            <a:r>
              <a:rPr lang="de-DE" dirty="0" smtClean="0"/>
              <a:t> in Multiplets</a:t>
            </a:r>
          </a:p>
          <a:p>
            <a:r>
              <a:rPr lang="de-DE" dirty="0" err="1" smtClean="0"/>
              <a:t>Requirements</a:t>
            </a:r>
            <a:r>
              <a:rPr lang="de-DE" dirty="0" smtClean="0"/>
              <a:t> on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angles</a:t>
            </a:r>
            <a:endParaRPr lang="de-DE" dirty="0" smtClean="0"/>
          </a:p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 smtClean="0"/>
          </a:p>
          <a:p>
            <a:pPr lvl="1"/>
            <a:r>
              <a:rPr lang="de-DE" dirty="0" err="1" smtClean="0"/>
              <a:t>Quadroples</a:t>
            </a:r>
            <a:endParaRPr lang="de-DE" dirty="0" smtClean="0"/>
          </a:p>
          <a:p>
            <a:pPr lvl="1"/>
            <a:r>
              <a:rPr lang="de-DE" dirty="0" err="1" smtClean="0"/>
              <a:t>Coupling</a:t>
            </a:r>
            <a:r>
              <a:rPr lang="de-DE" dirty="0" smtClean="0"/>
              <a:t> Quadrupole-</a:t>
            </a:r>
            <a:r>
              <a:rPr lang="de-DE" dirty="0" err="1" smtClean="0"/>
              <a:t>Sextupole</a:t>
            </a:r>
            <a:endParaRPr lang="de-DE" dirty="0" smtClean="0"/>
          </a:p>
          <a:p>
            <a:r>
              <a:rPr lang="de-DE" dirty="0" err="1" smtClean="0"/>
              <a:t>Conclusions</a:t>
            </a:r>
            <a:endParaRPr lang="de-DE" dirty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44" y="1452409"/>
            <a:ext cx="4192556" cy="22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22565" y="271335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General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SC Multiplet  </a:t>
            </a:r>
            <a:endParaRPr lang="de-DE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422565" y="1336385"/>
            <a:ext cx="8211834" cy="2918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lang="en-US" altLang="de-DE" sz="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25 long multiplets + 8 short multiplets </a:t>
            </a:r>
            <a:endParaRPr kumimoji="1" lang="en-US" altLang="ja-JP" sz="5000" dirty="0" smtClean="0">
              <a:latin typeface="Calibri" panose="020F0502020204030204" pitchFamily="34" charset="0"/>
              <a:ea typeface="ＭＳ Ｐゴシック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Cold, laminated iron yoke (&gt; 40 tons),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Warm beam pipe (38 cm inner diameter)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Common helium bath (~ 1300 liter helium)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1 pair of current leads per magnet 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max. current &lt; 300 A for all magnets</a:t>
            </a:r>
            <a:endParaRPr kumimoji="1" lang="en-US" altLang="ja-JP" sz="5000" dirty="0" smtClean="0">
              <a:latin typeface="Calibri" panose="020F0502020204030204" pitchFamily="34" charset="0"/>
              <a:ea typeface="ＭＳ Ｐゴシック" charset="-128"/>
              <a:cs typeface="Arial" charset="0"/>
            </a:endParaRPr>
          </a:p>
          <a:p>
            <a:endParaRPr lang="en-US" altLang="de-DE" sz="2000" dirty="0" smtClean="0"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899313" y="4476587"/>
            <a:ext cx="4105917" cy="1595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de-DE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~ 7 m long, &gt; 60 tons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de-DE" sz="1800" dirty="0" smtClean="0">
                <a:latin typeface="Calibri" panose="020F0502020204030204" pitchFamily="34" charset="0"/>
                <a:ea typeface="ＭＳ Ｐゴシック" charset="-128"/>
                <a:cs typeface="Times New Roman" panose="02020603050405020304" pitchFamily="18" charset="0"/>
              </a:rPr>
              <a:t>1 x 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long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quadrupole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(LQ)</a:t>
            </a: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2 x short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quadrupole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(SQ</a:t>
            </a: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) 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equipped </a:t>
            </a: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with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octupole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(O) coil</a:t>
            </a:r>
            <a:endParaRPr kumimoji="1" lang="en-US" altLang="ja-JP" sz="1800" dirty="0">
              <a:latin typeface="Calibri" panose="020F0502020204030204" pitchFamily="34" charset="0"/>
              <a:ea typeface="ＭＳ Ｐゴシック" charset="-128"/>
            </a:endParaRP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3 x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sextupole</a:t>
            </a:r>
            <a:r>
              <a:rPr lang="en-US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 (S)</a:t>
            </a: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1 x steering dipole (ST)</a:t>
            </a:r>
            <a:endParaRPr lang="en-US" altLang="zh-CN" sz="1800" dirty="0">
              <a:latin typeface="Calibri" panose="020F0502020204030204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buSzPct val="110000"/>
              <a:buFontTx/>
              <a:buChar char="•"/>
            </a:pPr>
            <a:endParaRPr lang="en-US" altLang="de-DE" sz="1800" dirty="0" smtClean="0"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2" y="3802896"/>
            <a:ext cx="4546504" cy="255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91234" y="6017333"/>
            <a:ext cx="26186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Calibri" panose="020F0502020204030204" pitchFamily="34" charset="0"/>
              </a:rPr>
              <a:t>(</a:t>
            </a:r>
            <a:r>
              <a:rPr lang="de-DE" dirty="0" err="1" smtClean="0">
                <a:latin typeface="Calibri" panose="020F0502020204030204" pitchFamily="34" charset="0"/>
              </a:rPr>
              <a:t>longest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multiplet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system</a:t>
            </a:r>
            <a:r>
              <a:rPr lang="de-DE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84529" y="4892675"/>
            <a:ext cx="8322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SQ+O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78149" y="4902200"/>
            <a:ext cx="8322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SQ+O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53259" y="4911725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L</a:t>
            </a:r>
            <a:r>
              <a:rPr lang="de-DE" dirty="0" smtClean="0"/>
              <a:t>Q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62584" y="4892675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143959" y="4902200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21764" y="4892675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95244" y="4900295"/>
            <a:ext cx="47961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10325" y="3553976"/>
            <a:ext cx="16209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Calibri" panose="020F0502020204030204" pitchFamily="34" charset="0"/>
              </a:rPr>
              <a:t>short</a:t>
            </a:r>
            <a:r>
              <a:rPr lang="de-DE" dirty="0" smtClean="0">
                <a:latin typeface="Calibri" panose="020F0502020204030204" pitchFamily="34" charset="0"/>
              </a:rPr>
              <a:t> multiplet</a:t>
            </a:r>
          </a:p>
        </p:txBody>
      </p:sp>
    </p:spTree>
    <p:extLst>
      <p:ext uri="{BB962C8B-B14F-4D97-AF65-F5344CB8AC3E}">
        <p14:creationId xmlns:p14="http://schemas.microsoft.com/office/powerpoint/2010/main" val="364418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05" y="250826"/>
            <a:ext cx="7210425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Configurations of magnets in 33 multiplets </a:t>
            </a:r>
            <a:endParaRPr lang="de-DE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5547" y="6041688"/>
            <a:ext cx="7966928" cy="430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dirty="0" smtClean="0"/>
              <a:t>28 standard configuration, 5 special configurations</a:t>
            </a:r>
            <a:endParaRPr lang="en-US" altLang="de-DE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" y="1256209"/>
            <a:ext cx="3478795" cy="460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1" y="1280698"/>
            <a:ext cx="2373822" cy="22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2" y="1256209"/>
            <a:ext cx="3083939" cy="46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3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Maximum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520956"/>
            <a:ext cx="8780801" cy="14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971798"/>
            <a:ext cx="7182912" cy="34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9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01" y="1257300"/>
            <a:ext cx="5327326" cy="50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1500" y="454967"/>
            <a:ext cx="348204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 smtClean="0"/>
              <a:t>Special </a:t>
            </a:r>
            <a:r>
              <a:rPr lang="de-DE" sz="2400" b="1" dirty="0" err="1" smtClean="0"/>
              <a:t>configurations</a:t>
            </a:r>
            <a:endParaRPr 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3822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 </a:t>
            </a:r>
            <a:r>
              <a:rPr lang="de-DE" dirty="0" err="1" smtClean="0"/>
              <a:t>parameters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83407"/>
              </p:ext>
            </p:extLst>
          </p:nvPr>
        </p:nvGraphicFramePr>
        <p:xfrm>
          <a:off x="261398" y="1333278"/>
          <a:ext cx="8577802" cy="4064000"/>
        </p:xfrm>
        <a:graphic>
          <a:graphicData uri="http://schemas.openxmlformats.org/drawingml/2006/table">
            <a:tbl>
              <a:tblPr firstRow="1" firstCol="1" bandRow="1"/>
              <a:tblGrid>
                <a:gridCol w="2453227"/>
                <a:gridCol w="1647825"/>
                <a:gridCol w="1562100"/>
                <a:gridCol w="1476375"/>
                <a:gridCol w="1438275"/>
              </a:tblGrid>
              <a:tr h="53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Quadrupole Type 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Quadrupole Type 4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Sextupole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Steerer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Magnets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(13v/1h)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Effective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length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0.8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1.2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0.5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0.5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Gradient/ Field Range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1.0-10 T/m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1.0-10 T/m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4-40 T/m2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0-0.2 T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∫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gdl</a:t>
                      </a:r>
                      <a:endParaRPr lang="de-DE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0.8-8 T/m*m</a:t>
                      </a:r>
                      <a:endParaRPr lang="de-DE" sz="1800" baseline="30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1.2-12 T/m*m</a:t>
                      </a:r>
                      <a:endParaRPr lang="de-DE" sz="1800" baseline="30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2-20 T/m</a:t>
                      </a:r>
                      <a:r>
                        <a:rPr lang="de-DE" sz="18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*m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≥ ± 0.1 T*m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Field Quality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g&lt;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±1·10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 &gt;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±6·10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g&lt;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±1·10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 &gt;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±6·10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±5·10</a:t>
                      </a:r>
                      <a:r>
                        <a:rPr lang="de-DE" sz="1800" baseline="30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±8·10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Usable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aperture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Embedded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Octupole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105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T/m³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Int.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T/m</a:t>
                      </a:r>
                      <a:r>
                        <a:rPr lang="de-DE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1398" y="5587484"/>
            <a:ext cx="82638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Magnets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operated</a:t>
            </a:r>
            <a:r>
              <a:rPr lang="de-DE" dirty="0" smtClean="0">
                <a:solidFill>
                  <a:srgbClr val="FF0000"/>
                </a:solidFill>
              </a:rPr>
              <a:t> (DC) at all </a:t>
            </a:r>
            <a:r>
              <a:rPr lang="de-DE" dirty="0" err="1" smtClean="0">
                <a:solidFill>
                  <a:srgbClr val="FF0000"/>
                </a:solidFill>
              </a:rPr>
              <a:t>field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levels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minimum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maximum</a:t>
            </a:r>
            <a:r>
              <a:rPr lang="de-DE" dirty="0" smtClean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806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Tolerances</a:t>
            </a:r>
            <a:r>
              <a:rPr lang="de-DE" dirty="0" smtClean="0"/>
              <a:t>/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22565" y="1315463"/>
            <a:ext cx="8210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Axes </a:t>
            </a:r>
            <a:r>
              <a:rPr lang="en-US" b="1" dirty="0"/>
              <a:t>tolerances of position, pitch yaw and roll of </a:t>
            </a:r>
            <a:r>
              <a:rPr lang="en-US" b="1" dirty="0" smtClean="0"/>
              <a:t>each single </a:t>
            </a:r>
            <a:r>
              <a:rPr lang="en-US" b="1" dirty="0"/>
              <a:t>magnet in a multiplet </a:t>
            </a:r>
            <a:r>
              <a:rPr lang="en-US" b="1" dirty="0" smtClean="0"/>
              <a:t>in relation </a:t>
            </a:r>
            <a:r>
              <a:rPr lang="en-US" b="1" dirty="0"/>
              <a:t>to the best multiplet axis which is represented by the references outside the </a:t>
            </a:r>
            <a:r>
              <a:rPr lang="en-US" b="1" dirty="0" smtClean="0"/>
              <a:t>Multiplet </a:t>
            </a:r>
            <a:r>
              <a:rPr lang="de-DE" b="1" dirty="0" err="1" smtClean="0"/>
              <a:t>cryostat</a:t>
            </a:r>
            <a:r>
              <a:rPr lang="de-DE" b="1" dirty="0"/>
              <a:t>.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82496"/>
              </p:ext>
            </p:extLst>
          </p:nvPr>
        </p:nvGraphicFramePr>
        <p:xfrm>
          <a:off x="536863" y="2353093"/>
          <a:ext cx="7635586" cy="231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062"/>
                <a:gridCol w="1914524"/>
              </a:tblGrid>
              <a:tr h="88447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Maximum allowed total error between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position of magnetic axis and mechanical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axis (related to outside references of the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cryostat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de-DE" b="0" smtClean="0">
                          <a:solidFill>
                            <a:schemeClr val="tx1"/>
                          </a:solidFill>
                        </a:rPr>
                        <a:t>0.2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mm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989">
                <a:tc>
                  <a:txBody>
                    <a:bodyPr/>
                    <a:lstStyle/>
                    <a:p>
                      <a:r>
                        <a:rPr lang="en-US" dirty="0" smtClean="0"/>
                        <a:t>Tolerance on pitch and yaw (related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outside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references of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cryostat)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±0.29 </a:t>
                      </a:r>
                      <a:r>
                        <a:rPr lang="de-DE" dirty="0" err="1" smtClean="0"/>
                        <a:t>mrad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590">
                <a:tc>
                  <a:txBody>
                    <a:bodyPr/>
                    <a:lstStyle/>
                    <a:p>
                      <a:r>
                        <a:rPr lang="en-US" dirty="0" smtClean="0"/>
                        <a:t>Tolerance on roll (related to outside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de-DE" dirty="0" err="1" smtClean="0"/>
                        <a:t>references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cryostat</a:t>
                      </a:r>
                      <a:r>
                        <a:rPr lang="de-DE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±1.15 </a:t>
                      </a:r>
                      <a:r>
                        <a:rPr lang="de-DE" dirty="0" err="1" smtClean="0"/>
                        <a:t>mrad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6863" y="5063609"/>
            <a:ext cx="72378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multiplet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8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Tolerances</a:t>
            </a:r>
            <a:r>
              <a:rPr lang="de-DE" dirty="0" smtClean="0"/>
              <a:t>/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23874" y="1351508"/>
            <a:ext cx="6372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Accuracy (difference </a:t>
            </a:r>
            <a:r>
              <a:rPr lang="en-US" dirty="0"/>
              <a:t>of the </a:t>
            </a:r>
            <a:r>
              <a:rPr lang="en-US" dirty="0" smtClean="0"/>
              <a:t>integrated flux density between </a:t>
            </a:r>
            <a:r>
              <a:rPr lang="en-US" dirty="0"/>
              <a:t>two magnets </a:t>
            </a:r>
            <a:r>
              <a:rPr lang="en-US" dirty="0" smtClean="0"/>
              <a:t>which are </a:t>
            </a:r>
            <a:r>
              <a:rPr lang="en-US" dirty="0"/>
              <a:t>identical </a:t>
            </a:r>
            <a:r>
              <a:rPr lang="en-US" dirty="0" smtClean="0"/>
              <a:t>in construction </a:t>
            </a:r>
            <a:r>
              <a:rPr lang="en-US" dirty="0"/>
              <a:t>and </a:t>
            </a:r>
            <a:r>
              <a:rPr lang="en-US" dirty="0" smtClean="0"/>
              <a:t>powered with </a:t>
            </a:r>
            <a:r>
              <a:rPr lang="en-US" dirty="0"/>
              <a:t>the </a:t>
            </a:r>
            <a:r>
              <a:rPr lang="en-US" dirty="0" smtClean="0"/>
              <a:t>same </a:t>
            </a:r>
            <a:r>
              <a:rPr lang="de-DE" dirty="0" err="1" smtClean="0"/>
              <a:t>current</a:t>
            </a:r>
            <a:r>
              <a:rPr lang="de-DE" dirty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12805"/>
              </p:ext>
            </p:extLst>
          </p:nvPr>
        </p:nvGraphicFramePr>
        <p:xfrm>
          <a:off x="645107" y="2492375"/>
          <a:ext cx="5288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2409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Quadrupoles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 0.25 %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Sextupoles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0.4 %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Steerer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0.4 %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72338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500</Words>
  <Application>Microsoft Office PowerPoint</Application>
  <PresentationFormat>Bildschirmpräsentation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gsi-folienmaster</vt:lpstr>
      <vt:lpstr>Super-FRS multiplet field</vt:lpstr>
      <vt:lpstr>Outline </vt:lpstr>
      <vt:lpstr>PowerPoint-Präsentation</vt:lpstr>
      <vt:lpstr>PowerPoint-Präsentation</vt:lpstr>
      <vt:lpstr>Maximum standard configuration</vt:lpstr>
      <vt:lpstr>PowerPoint-Präsentation</vt:lpstr>
      <vt:lpstr>Magnet parameters</vt:lpstr>
      <vt:lpstr>Tolerances/accuracy</vt:lpstr>
      <vt:lpstr>Tolerances/accuracy</vt:lpstr>
      <vt:lpstr>Coordinate system (Technical Guideline)</vt:lpstr>
      <vt:lpstr>Magnetic field simulations All field caculations by A. Kalimov (St. Petersburg)</vt:lpstr>
      <vt:lpstr>PowerPoint-Präsentation</vt:lpstr>
      <vt:lpstr>Coupling Quadruple-Sextupole</vt:lpstr>
      <vt:lpstr>Coupling Quadruple-Sextupole</vt:lpstr>
      <vt:lpstr>Coupling Quadruple-Sextupole</vt:lpstr>
      <vt:lpstr>Strayfield</vt:lpstr>
      <vt:lpstr>Conclusions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multiplet field</dc:title>
  <dc:creator>Mueller, Hans Dr.</dc:creator>
  <cp:lastModifiedBy>desruser</cp:lastModifiedBy>
  <cp:revision>26</cp:revision>
  <dcterms:created xsi:type="dcterms:W3CDTF">2015-06-09T11:44:57Z</dcterms:created>
  <dcterms:modified xsi:type="dcterms:W3CDTF">2015-06-12T10:54:48Z</dcterms:modified>
</cp:coreProperties>
</file>