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9" r:id="rId3"/>
    <p:sldId id="272" r:id="rId4"/>
    <p:sldId id="264" r:id="rId5"/>
    <p:sldId id="269" r:id="rId6"/>
    <p:sldId id="256" r:id="rId7"/>
    <p:sldId id="257" r:id="rId8"/>
    <p:sldId id="258" r:id="rId9"/>
    <p:sldId id="274" r:id="rId10"/>
    <p:sldId id="268" r:id="rId11"/>
    <p:sldId id="260" r:id="rId12"/>
    <p:sldId id="261" r:id="rId13"/>
    <p:sldId id="270" r:id="rId14"/>
    <p:sldId id="273" r:id="rId15"/>
    <p:sldId id="271" r:id="rId16"/>
    <p:sldId id="266" r:id="rId17"/>
    <p:sldId id="265" r:id="rId18"/>
    <p:sldId id="267" r:id="rId19"/>
    <p:sldId id="263" r:id="rId2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infield\SuperFRS\Magnets\Quadrupole%20field%20gradient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ptics\COSY\&#30913;&#22580;\Enge\fit\Q1000fit_all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ptics\COSY\&#30913;&#22580;\Enge\fit\Q1000fit_all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ptics\COSY\&#30913;&#22580;\Enge\fit\Q1000fit_all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ptics\COSY\&#30913;&#22580;\Enge\fit\Q1000fit_al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ptics\COSY\&#30913;&#22580;\Enge\fit\Q1000fit_al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ptics\COSY\&#30913;&#22580;\Enge\fit\Q1000fit_all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ptics\COSY\&#30913;&#22580;\Enge\fit\Q1000fit_all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ptics\COSY\&#30913;&#22580;\Enge\fit\Q1000fit_all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ptics\COSY\&#30913;&#22580;\Enge\fit\Q1000fit_all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ptics\COSY\&#30913;&#22580;\Enge\fit\Q1000fit_all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ptics\COSY\&#30913;&#22580;\Enge\fit\Q1000fit_all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ptics\COSY\&#30913;&#22580;\Enge\fit\Q1000fit_al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Quadrupole</a:t>
            </a:r>
            <a:r>
              <a:rPr lang="en-US" baseline="0"/>
              <a:t> field gradients for 20 Tm beam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HEB</c:v>
          </c:tx>
          <c:invertIfNegative val="0"/>
          <c:val>
            <c:numRef>
              <c:f>'High Energy Branch'!$D$2:$D$25</c:f>
              <c:numCache>
                <c:formatCode>0.0000</c:formatCode>
                <c:ptCount val="24"/>
                <c:pt idx="0">
                  <c:v>7.3980312421052634</c:v>
                </c:pt>
                <c:pt idx="1">
                  <c:v>8.6783837157894741</c:v>
                </c:pt>
                <c:pt idx="2">
                  <c:v>7.7961777736842102</c:v>
                </c:pt>
                <c:pt idx="3">
                  <c:v>3.4035937815789472</c:v>
                </c:pt>
                <c:pt idx="4">
                  <c:v>6.7545357947368423</c:v>
                </c:pt>
                <c:pt idx="5">
                  <c:v>5.7689255315789474</c:v>
                </c:pt>
                <c:pt idx="6">
                  <c:v>5.3447271263157896</c:v>
                </c:pt>
                <c:pt idx="7">
                  <c:v>7.3158038736842101</c:v>
                </c:pt>
                <c:pt idx="8">
                  <c:v>4.0503822515789478</c:v>
                </c:pt>
                <c:pt idx="9">
                  <c:v>7.5466171052631577</c:v>
                </c:pt>
                <c:pt idx="10">
                  <c:v>8.8913817421052634</c:v>
                </c:pt>
                <c:pt idx="11">
                  <c:v>8.8582170947368422</c:v>
                </c:pt>
                <c:pt idx="12">
                  <c:v>8.8571340842105268</c:v>
                </c:pt>
                <c:pt idx="13">
                  <c:v>8.8895316999999991</c:v>
                </c:pt>
                <c:pt idx="14">
                  <c:v>7.5460393157894732</c:v>
                </c:pt>
                <c:pt idx="15">
                  <c:v>4.1008988684210523</c:v>
                </c:pt>
                <c:pt idx="16">
                  <c:v>7.4906831105263159</c:v>
                </c:pt>
                <c:pt idx="17">
                  <c:v>5.5002629000000001</c:v>
                </c:pt>
                <c:pt idx="18">
                  <c:v>5.6352073684210531</c:v>
                </c:pt>
                <c:pt idx="19">
                  <c:v>6.6534994105263161</c:v>
                </c:pt>
                <c:pt idx="20">
                  <c:v>3.4177854273684209</c:v>
                </c:pt>
                <c:pt idx="21">
                  <c:v>5.3122331052631573</c:v>
                </c:pt>
                <c:pt idx="22">
                  <c:v>6.7172134526315794</c:v>
                </c:pt>
                <c:pt idx="23">
                  <c:v>6.3893485894736841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321280"/>
        <c:axId val="68323584"/>
      </c:barChart>
      <c:catAx>
        <c:axId val="68321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/>
                  <a:t>Quadrupole number (FMF1QT11 - FHF1QT23) 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68323584"/>
        <c:crosses val="autoZero"/>
        <c:auto val="1"/>
        <c:lblAlgn val="ctr"/>
        <c:lblOffset val="100"/>
        <c:noMultiLvlLbl val="0"/>
      </c:catAx>
      <c:valAx>
        <c:axId val="683235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Field gradient (T/m)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68321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00218722659668"/>
          <c:y val="5.1400554097404488E-2"/>
          <c:w val="0.86221303587051623"/>
          <c:h val="0.89719889180519097"/>
        </c:manualLayout>
      </c:layout>
      <c:scatterChart>
        <c:scatterStyle val="lineMarker"/>
        <c:varyColors val="0"/>
        <c:ser>
          <c:idx val="1"/>
          <c:order val="0"/>
          <c:tx>
            <c:v>a3out 2006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</c:spPr>
          </c:marker>
          <c:xVal>
            <c:numRef>
              <c:f>Sheet1!$A$2:$A$15</c:f>
              <c:numCache>
                <c:formatCode>General</c:formatCode>
                <c:ptCount val="14"/>
                <c:pt idx="0">
                  <c:v>20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  <c:pt idx="7">
                  <c:v>100</c:v>
                </c:pt>
                <c:pt idx="8">
                  <c:v>110</c:v>
                </c:pt>
                <c:pt idx="9">
                  <c:v>120</c:v>
                </c:pt>
                <c:pt idx="10">
                  <c:v>130</c:v>
                </c:pt>
                <c:pt idx="11">
                  <c:v>140</c:v>
                </c:pt>
                <c:pt idx="12">
                  <c:v>150</c:v>
                </c:pt>
                <c:pt idx="13">
                  <c:v>160</c:v>
                </c:pt>
              </c:numCache>
            </c:numRef>
          </c:xVal>
          <c:yVal>
            <c:numRef>
              <c:f>Sheet1!$J$2:$J$15</c:f>
              <c:numCache>
                <c:formatCode>General</c:formatCode>
                <c:ptCount val="14"/>
                <c:pt idx="0">
                  <c:v>-0.20199480100087622</c:v>
                </c:pt>
                <c:pt idx="1">
                  <c:v>-0.24105966668663542</c:v>
                </c:pt>
                <c:pt idx="2">
                  <c:v>-0.25532596713185757</c:v>
                </c:pt>
                <c:pt idx="3">
                  <c:v>-0.2304831143754261</c:v>
                </c:pt>
                <c:pt idx="4">
                  <c:v>-0.10515523360600455</c:v>
                </c:pt>
                <c:pt idx="5">
                  <c:v>7.0057451231605214E-2</c:v>
                </c:pt>
                <c:pt idx="6">
                  <c:v>0.31128865654343391</c:v>
                </c:pt>
                <c:pt idx="7">
                  <c:v>0.51368266510328819</c:v>
                </c:pt>
                <c:pt idx="8">
                  <c:v>0.49103317433575383</c:v>
                </c:pt>
                <c:pt idx="9">
                  <c:v>0.55007297471146477</c:v>
                </c:pt>
                <c:pt idx="10">
                  <c:v>0.59558407164863525</c:v>
                </c:pt>
                <c:pt idx="11">
                  <c:v>0.62957713505330215</c:v>
                </c:pt>
                <c:pt idx="12">
                  <c:v>0.64913573709478789</c:v>
                </c:pt>
                <c:pt idx="13">
                  <c:v>0.67322580173007684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125376"/>
        <c:axId val="85127552"/>
      </c:scatterChart>
      <c:valAx>
        <c:axId val="85125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lang="ja-JP" sz="10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en-US"/>
          </a:p>
        </c:txPr>
        <c:crossAx val="85127552"/>
        <c:crosses val="autoZero"/>
        <c:crossBetween val="midCat"/>
      </c:valAx>
      <c:valAx>
        <c:axId val="85127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8512537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7121998639059011"/>
          <c:y val="0.36072718851320057"/>
          <c:w val="0.30403810634781764"/>
          <c:h val="0.16743438320209975"/>
        </c:manualLayout>
      </c:layout>
      <c:overlay val="0"/>
      <c:spPr>
        <a:solidFill>
          <a:sysClr val="window" lastClr="FFFFFF"/>
        </a:solidFill>
        <a:ln>
          <a:solidFill>
            <a:srgbClr val="4F81BD"/>
          </a:solidFill>
        </a:ln>
      </c:spPr>
      <c:txPr>
        <a:bodyPr/>
        <a:lstStyle/>
        <a:p>
          <a:pPr>
            <a:defRPr lang="ja-JP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502187226596671E-2"/>
          <c:y val="5.1400554097404488E-2"/>
          <c:w val="0.87071303587051618"/>
          <c:h val="0.79822506561679785"/>
        </c:manualLayout>
      </c:layout>
      <c:scatterChart>
        <c:scatterStyle val="lineMarker"/>
        <c:varyColors val="0"/>
        <c:ser>
          <c:idx val="1"/>
          <c:order val="0"/>
          <c:tx>
            <c:v>a4out 2006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</c:spPr>
          </c:marker>
          <c:xVal>
            <c:numRef>
              <c:f>Sheet1!$A$2:$A$15</c:f>
              <c:numCache>
                <c:formatCode>General</c:formatCode>
                <c:ptCount val="14"/>
                <c:pt idx="0">
                  <c:v>20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  <c:pt idx="7">
                  <c:v>100</c:v>
                </c:pt>
                <c:pt idx="8">
                  <c:v>110</c:v>
                </c:pt>
                <c:pt idx="9">
                  <c:v>120</c:v>
                </c:pt>
                <c:pt idx="10">
                  <c:v>130</c:v>
                </c:pt>
                <c:pt idx="11">
                  <c:v>140</c:v>
                </c:pt>
                <c:pt idx="12">
                  <c:v>150</c:v>
                </c:pt>
                <c:pt idx="13">
                  <c:v>160</c:v>
                </c:pt>
              </c:numCache>
            </c:numRef>
          </c:xVal>
          <c:yVal>
            <c:numRef>
              <c:f>Sheet1!$K$2:$K$15</c:f>
              <c:numCache>
                <c:formatCode>General</c:formatCode>
                <c:ptCount val="14"/>
                <c:pt idx="0">
                  <c:v>1.187625966448949</c:v>
                </c:pt>
                <c:pt idx="1">
                  <c:v>1.0200275539861312</c:v>
                </c:pt>
                <c:pt idx="2">
                  <c:v>1.0004904849491465</c:v>
                </c:pt>
                <c:pt idx="3">
                  <c:v>0.90762181051331425</c:v>
                </c:pt>
                <c:pt idx="4">
                  <c:v>0.83100656385902771</c:v>
                </c:pt>
                <c:pt idx="5">
                  <c:v>0.65298366064083491</c:v>
                </c:pt>
                <c:pt idx="6">
                  <c:v>0.4262368582417736</c:v>
                </c:pt>
                <c:pt idx="7">
                  <c:v>0.20533506535420731</c:v>
                </c:pt>
                <c:pt idx="8">
                  <c:v>0.2815906808743936</c:v>
                </c:pt>
                <c:pt idx="9">
                  <c:v>0.27906437577938764</c:v>
                </c:pt>
                <c:pt idx="10">
                  <c:v>0.30016905609566275</c:v>
                </c:pt>
                <c:pt idx="11">
                  <c:v>0.32117376318724522</c:v>
                </c:pt>
                <c:pt idx="12">
                  <c:v>0.36117918059096782</c:v>
                </c:pt>
                <c:pt idx="13">
                  <c:v>0.38100565891688676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918848"/>
        <c:axId val="89937408"/>
      </c:scatterChart>
      <c:valAx>
        <c:axId val="89918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lang="ja-JP" sz="10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en-US"/>
          </a:p>
        </c:txPr>
        <c:crossAx val="89937408"/>
        <c:crosses val="autoZero"/>
        <c:crossBetween val="midCat"/>
      </c:valAx>
      <c:valAx>
        <c:axId val="89937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8991884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2210444384107155"/>
          <c:y val="0.31443108073029336"/>
          <c:w val="0.31597465834012128"/>
          <c:h val="0.16743445530847106"/>
        </c:manualLayout>
      </c:layout>
      <c:overlay val="0"/>
      <c:spPr>
        <a:solidFill>
          <a:sysClr val="window" lastClr="FFFFFF"/>
        </a:solidFill>
        <a:ln>
          <a:solidFill>
            <a:srgbClr val="4F81BD"/>
          </a:solidFill>
        </a:ln>
      </c:spPr>
      <c:txPr>
        <a:bodyPr/>
        <a:lstStyle/>
        <a:p>
          <a:pPr>
            <a:defRPr lang="ja-JP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58573928258967"/>
          <c:y val="5.1400554097404488E-2"/>
          <c:w val="0.8566294838145232"/>
          <c:h val="0.79822506561679785"/>
        </c:manualLayout>
      </c:layout>
      <c:scatterChart>
        <c:scatterStyle val="lineMarker"/>
        <c:varyColors val="0"/>
        <c:ser>
          <c:idx val="1"/>
          <c:order val="0"/>
          <c:tx>
            <c:v>a5out 2006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</c:spPr>
          </c:marker>
          <c:xVal>
            <c:numRef>
              <c:f>Sheet1!$A$2:$A$15</c:f>
              <c:numCache>
                <c:formatCode>General</c:formatCode>
                <c:ptCount val="14"/>
                <c:pt idx="0">
                  <c:v>20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  <c:pt idx="7">
                  <c:v>100</c:v>
                </c:pt>
                <c:pt idx="8">
                  <c:v>110</c:v>
                </c:pt>
                <c:pt idx="9">
                  <c:v>120</c:v>
                </c:pt>
                <c:pt idx="10">
                  <c:v>130</c:v>
                </c:pt>
                <c:pt idx="11">
                  <c:v>140</c:v>
                </c:pt>
                <c:pt idx="12">
                  <c:v>150</c:v>
                </c:pt>
                <c:pt idx="13">
                  <c:v>160</c:v>
                </c:pt>
              </c:numCache>
            </c:numRef>
          </c:xVal>
          <c:yVal>
            <c:numRef>
              <c:f>Sheet1!$L$2:$L$15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0.28614817857797797</c:v>
                </c:pt>
                <c:pt idx="9">
                  <c:v>0.27074231926733827</c:v>
                </c:pt>
                <c:pt idx="10">
                  <c:v>0.20801967772244701</c:v>
                </c:pt>
                <c:pt idx="11">
                  <c:v>0.20077764627936023</c:v>
                </c:pt>
                <c:pt idx="12">
                  <c:v>0.23526785248723214</c:v>
                </c:pt>
                <c:pt idx="13">
                  <c:v>0.23479260234297636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973504"/>
        <c:axId val="89975424"/>
      </c:scatterChart>
      <c:valAx>
        <c:axId val="89973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lang="ja-JP" sz="10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en-US"/>
          </a:p>
        </c:txPr>
        <c:crossAx val="89975424"/>
        <c:crosses val="autoZero"/>
        <c:crossBetween val="midCat"/>
      </c:valAx>
      <c:valAx>
        <c:axId val="89975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899735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2683029169848747"/>
          <c:y val="0.65239385517986714"/>
          <c:w val="0.30646371544694034"/>
          <c:h val="0.1674343832020998"/>
        </c:manualLayout>
      </c:layout>
      <c:overlay val="0"/>
      <c:spPr>
        <a:solidFill>
          <a:sysClr val="window" lastClr="FFFFFF"/>
        </a:solidFill>
        <a:ln>
          <a:solidFill>
            <a:srgbClr val="4F81BD"/>
          </a:solidFill>
        </a:ln>
      </c:spPr>
      <c:txPr>
        <a:bodyPr/>
        <a:lstStyle/>
        <a:p>
          <a:pPr>
            <a:defRPr lang="ja-JP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58573928258967"/>
          <c:y val="5.1400554097404488E-2"/>
          <c:w val="0.8566294838145232"/>
          <c:h val="0.79822506561679785"/>
        </c:manualLayout>
      </c:layout>
      <c:scatterChart>
        <c:scatterStyle val="lineMarker"/>
        <c:varyColors val="0"/>
        <c:ser>
          <c:idx val="1"/>
          <c:order val="0"/>
          <c:tx>
            <c:v>a6out 2006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</c:spPr>
          </c:marker>
          <c:xVal>
            <c:numRef>
              <c:f>Sheet1!$A$2:$A$15</c:f>
              <c:numCache>
                <c:formatCode>General</c:formatCode>
                <c:ptCount val="14"/>
                <c:pt idx="0">
                  <c:v>20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  <c:pt idx="7">
                  <c:v>100</c:v>
                </c:pt>
                <c:pt idx="8">
                  <c:v>110</c:v>
                </c:pt>
                <c:pt idx="9">
                  <c:v>120</c:v>
                </c:pt>
                <c:pt idx="10">
                  <c:v>130</c:v>
                </c:pt>
                <c:pt idx="11">
                  <c:v>140</c:v>
                </c:pt>
                <c:pt idx="12">
                  <c:v>150</c:v>
                </c:pt>
                <c:pt idx="13">
                  <c:v>160</c:v>
                </c:pt>
              </c:numCache>
            </c:numRef>
          </c:xVal>
          <c:yVal>
            <c:numRef>
              <c:f>Sheet1!$M$2:$M$15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8.6130667209186801E-2</c:v>
                </c:pt>
                <c:pt idx="9">
                  <c:v>8.5447867087685175E-2</c:v>
                </c:pt>
                <c:pt idx="10">
                  <c:v>5.6979606301285256E-2</c:v>
                </c:pt>
                <c:pt idx="11">
                  <c:v>5.159413766569481E-2</c:v>
                </c:pt>
                <c:pt idx="12">
                  <c:v>6.3603639854347291E-2</c:v>
                </c:pt>
                <c:pt idx="13">
                  <c:v>6.0219893138503684E-2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003328"/>
        <c:axId val="90021888"/>
      </c:scatterChart>
      <c:valAx>
        <c:axId val="90003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lang="ja-JP" sz="10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en-US"/>
          </a:p>
        </c:txPr>
        <c:crossAx val="90021888"/>
        <c:crosses val="autoZero"/>
        <c:crossBetween val="midCat"/>
      </c:valAx>
      <c:valAx>
        <c:axId val="90021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9000332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9597055418577727"/>
          <c:y val="0.67091245947197775"/>
          <c:w val="0.2995487685251465"/>
          <c:h val="0.1674343832020998"/>
        </c:manualLayout>
      </c:layout>
      <c:overlay val="0"/>
      <c:spPr>
        <a:solidFill>
          <a:sysClr val="window" lastClr="FFFFFF"/>
        </a:solidFill>
        <a:ln>
          <a:solidFill>
            <a:srgbClr val="4F81BD"/>
          </a:solidFill>
        </a:ln>
      </c:spPr>
      <c:txPr>
        <a:bodyPr/>
        <a:lstStyle/>
        <a:p>
          <a:pPr>
            <a:defRPr lang="ja-JP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08573928258968"/>
          <c:y val="5.1400554097404488E-2"/>
          <c:w val="0.84812948381452313"/>
          <c:h val="0.89719889180519097"/>
        </c:manualLayout>
      </c:layout>
      <c:scatterChart>
        <c:scatterStyle val="lineMarker"/>
        <c:varyColors val="0"/>
        <c:ser>
          <c:idx val="0"/>
          <c:order val="0"/>
          <c:tx>
            <c:v>a1in 2006</c:v>
          </c:tx>
          <c:spPr>
            <a:ln w="28575">
              <a:noFill/>
            </a:ln>
          </c:spPr>
          <c:marker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xVal>
            <c:numRef>
              <c:f>Sheet1!$A$2:$A$15</c:f>
              <c:numCache>
                <c:formatCode>General</c:formatCode>
                <c:ptCount val="14"/>
                <c:pt idx="0">
                  <c:v>20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  <c:pt idx="7">
                  <c:v>100</c:v>
                </c:pt>
                <c:pt idx="8">
                  <c:v>110</c:v>
                </c:pt>
                <c:pt idx="9">
                  <c:v>120</c:v>
                </c:pt>
                <c:pt idx="10">
                  <c:v>130</c:v>
                </c:pt>
                <c:pt idx="11">
                  <c:v>140</c:v>
                </c:pt>
                <c:pt idx="12">
                  <c:v>150</c:v>
                </c:pt>
                <c:pt idx="13">
                  <c:v>160</c:v>
                </c:pt>
              </c:numCache>
            </c:numRef>
          </c:xVal>
          <c:yVal>
            <c:numRef>
              <c:f>Sheet1!$B$2:$B$15</c:f>
              <c:numCache>
                <c:formatCode>General</c:formatCode>
                <c:ptCount val="14"/>
                <c:pt idx="0">
                  <c:v>-0.18515298955676018</c:v>
                </c:pt>
                <c:pt idx="1">
                  <c:v>-0.18368553833720863</c:v>
                </c:pt>
                <c:pt idx="2">
                  <c:v>-0.18415376307119385</c:v>
                </c:pt>
                <c:pt idx="3">
                  <c:v>-0.17365631279468552</c:v>
                </c:pt>
                <c:pt idx="4">
                  <c:v>-0.15545806052316188</c:v>
                </c:pt>
                <c:pt idx="5">
                  <c:v>-0.12319437290794902</c:v>
                </c:pt>
                <c:pt idx="6">
                  <c:v>-8.5240419070209461E-2</c:v>
                </c:pt>
                <c:pt idx="7">
                  <c:v>-5.5656609891096914E-2</c:v>
                </c:pt>
                <c:pt idx="8">
                  <c:v>-5.1083529553453952E-2</c:v>
                </c:pt>
                <c:pt idx="9">
                  <c:v>-5.6051121405222344E-2</c:v>
                </c:pt>
                <c:pt idx="10">
                  <c:v>-6.8106489503224635E-2</c:v>
                </c:pt>
                <c:pt idx="11">
                  <c:v>-8.0286376340231752E-2</c:v>
                </c:pt>
                <c:pt idx="12">
                  <c:v>-9.1619872014308434E-2</c:v>
                </c:pt>
                <c:pt idx="13">
                  <c:v>-0.10181837774235228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009984"/>
        <c:axId val="74461568"/>
      </c:scatterChart>
      <c:valAx>
        <c:axId val="72009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lang="ja-JP" sz="10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en-US"/>
          </a:p>
        </c:txPr>
        <c:crossAx val="74461568"/>
        <c:crosses val="autoZero"/>
        <c:crossBetween val="midCat"/>
      </c:valAx>
      <c:valAx>
        <c:axId val="74461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7200998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4950621656721974"/>
          <c:y val="0.68480121970047869"/>
          <c:w val="0.26631828460888757"/>
          <c:h val="0.1674343832020998"/>
        </c:manualLayout>
      </c:layout>
      <c:overlay val="0"/>
      <c:spPr>
        <a:solidFill>
          <a:schemeClr val="bg1"/>
        </a:solidFill>
        <a:ln>
          <a:solidFill>
            <a:schemeClr val="accent1"/>
          </a:solidFill>
        </a:ln>
      </c:spPr>
      <c:txPr>
        <a:bodyPr/>
        <a:lstStyle/>
        <a:p>
          <a:pPr>
            <a:defRPr lang="ja-JP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58573928258967"/>
          <c:y val="5.1400554097404488E-2"/>
          <c:w val="0.8566294838145232"/>
          <c:h val="0.79822506561679785"/>
        </c:manualLayout>
      </c:layout>
      <c:scatterChart>
        <c:scatterStyle val="lineMarker"/>
        <c:varyColors val="0"/>
        <c:ser>
          <c:idx val="0"/>
          <c:order val="0"/>
          <c:tx>
            <c:v>a2in 2006</c:v>
          </c:tx>
          <c:spPr>
            <a:ln w="28575">
              <a:noFill/>
            </a:ln>
          </c:spPr>
          <c:marker>
            <c:spPr>
              <a:solidFill>
                <a:schemeClr val="accent1">
                  <a:lumMod val="50000"/>
                </a:schemeClr>
              </a:solidFill>
            </c:spPr>
          </c:marker>
          <c:xVal>
            <c:numRef>
              <c:f>Sheet1!$A$2:$A$15</c:f>
              <c:numCache>
                <c:formatCode>General</c:formatCode>
                <c:ptCount val="14"/>
                <c:pt idx="0">
                  <c:v>20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  <c:pt idx="7">
                  <c:v>100</c:v>
                </c:pt>
                <c:pt idx="8">
                  <c:v>110</c:v>
                </c:pt>
                <c:pt idx="9">
                  <c:v>120</c:v>
                </c:pt>
                <c:pt idx="10">
                  <c:v>130</c:v>
                </c:pt>
                <c:pt idx="11">
                  <c:v>140</c:v>
                </c:pt>
                <c:pt idx="12">
                  <c:v>150</c:v>
                </c:pt>
                <c:pt idx="13">
                  <c:v>160</c:v>
                </c:pt>
              </c:numCache>
            </c:numRef>
          </c:xVal>
          <c:yVal>
            <c:numRef>
              <c:f>Sheet1!$C$2:$C$15</c:f>
              <c:numCache>
                <c:formatCode>General</c:formatCode>
                <c:ptCount val="14"/>
                <c:pt idx="0">
                  <c:v>4.6344653965725309</c:v>
                </c:pt>
                <c:pt idx="1">
                  <c:v>4.6307561857657813</c:v>
                </c:pt>
                <c:pt idx="2">
                  <c:v>4.6190884995893295</c:v>
                </c:pt>
                <c:pt idx="3">
                  <c:v>4.6055627046639387</c:v>
                </c:pt>
                <c:pt idx="4">
                  <c:v>4.5510822467869794</c:v>
                </c:pt>
                <c:pt idx="5">
                  <c:v>4.4769350107157884</c:v>
                </c:pt>
                <c:pt idx="6">
                  <c:v>4.3769071131400166</c:v>
                </c:pt>
                <c:pt idx="7">
                  <c:v>4.3078690192101829</c:v>
                </c:pt>
                <c:pt idx="8">
                  <c:v>4.2649584939347509</c:v>
                </c:pt>
                <c:pt idx="9">
                  <c:v>4.2587665783858082</c:v>
                </c:pt>
                <c:pt idx="10">
                  <c:v>4.2627404549025361</c:v>
                </c:pt>
                <c:pt idx="11">
                  <c:v>4.2715477815101668</c:v>
                </c:pt>
                <c:pt idx="12">
                  <c:v>4.2781924320223848</c:v>
                </c:pt>
                <c:pt idx="13">
                  <c:v>4.2921650650192813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468736"/>
        <c:axId val="74483200"/>
      </c:scatterChart>
      <c:valAx>
        <c:axId val="7446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lang="ja-JP" sz="10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en-US"/>
          </a:p>
        </c:txPr>
        <c:crossAx val="74483200"/>
        <c:crosses val="autoZero"/>
        <c:crossBetween val="midCat"/>
      </c:valAx>
      <c:valAx>
        <c:axId val="74483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7446873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552245016195718"/>
          <c:y val="0.2866531573259225"/>
          <c:w val="0.27078924498986123"/>
          <c:h val="0.16743438320209975"/>
        </c:manualLayout>
      </c:layout>
      <c:overlay val="0"/>
      <c:spPr>
        <a:solidFill>
          <a:schemeClr val="bg1"/>
        </a:solidFill>
        <a:ln>
          <a:solidFill>
            <a:srgbClr val="4F81BD"/>
          </a:solidFill>
        </a:ln>
      </c:spPr>
      <c:txPr>
        <a:bodyPr/>
        <a:lstStyle/>
        <a:p>
          <a:pPr>
            <a:defRPr lang="ja-JP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00218722659668"/>
          <c:y val="5.1400554097404488E-2"/>
          <c:w val="0.86221303587051623"/>
          <c:h val="0.89719889180519097"/>
        </c:manualLayout>
      </c:layout>
      <c:scatterChart>
        <c:scatterStyle val="lineMarker"/>
        <c:varyColors val="0"/>
        <c:ser>
          <c:idx val="0"/>
          <c:order val="0"/>
          <c:tx>
            <c:v>a3in 2006</c:v>
          </c:tx>
          <c:spPr>
            <a:ln w="28575">
              <a:noFill/>
            </a:ln>
          </c:spPr>
          <c:marker>
            <c:spPr>
              <a:solidFill>
                <a:schemeClr val="accent1">
                  <a:lumMod val="50000"/>
                </a:schemeClr>
              </a:solidFill>
            </c:spPr>
          </c:marker>
          <c:xVal>
            <c:numRef>
              <c:f>Sheet1!$A$2:$A$15</c:f>
              <c:numCache>
                <c:formatCode>General</c:formatCode>
                <c:ptCount val="14"/>
                <c:pt idx="0">
                  <c:v>20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  <c:pt idx="7">
                  <c:v>100</c:v>
                </c:pt>
                <c:pt idx="8">
                  <c:v>110</c:v>
                </c:pt>
                <c:pt idx="9">
                  <c:v>120</c:v>
                </c:pt>
                <c:pt idx="10">
                  <c:v>130</c:v>
                </c:pt>
                <c:pt idx="11">
                  <c:v>140</c:v>
                </c:pt>
                <c:pt idx="12">
                  <c:v>150</c:v>
                </c:pt>
                <c:pt idx="13">
                  <c:v>160</c:v>
                </c:pt>
              </c:numCache>
            </c:numRef>
          </c:xVal>
          <c:yVal>
            <c:numRef>
              <c:f>Sheet1!$D$2:$D$15</c:f>
              <c:numCache>
                <c:formatCode>General</c:formatCode>
                <c:ptCount val="14"/>
                <c:pt idx="0">
                  <c:v>-0.36815035010004948</c:v>
                </c:pt>
                <c:pt idx="1">
                  <c:v>-0.37855810046957949</c:v>
                </c:pt>
                <c:pt idx="2">
                  <c:v>-0.37030026284540152</c:v>
                </c:pt>
                <c:pt idx="3">
                  <c:v>-0.35000891063351863</c:v>
                </c:pt>
                <c:pt idx="4">
                  <c:v>-0.21706967063088592</c:v>
                </c:pt>
                <c:pt idx="5">
                  <c:v>-2.6670311641171941E-2</c:v>
                </c:pt>
                <c:pt idx="6">
                  <c:v>0.23082011706414748</c:v>
                </c:pt>
                <c:pt idx="7">
                  <c:v>0.44864939665686748</c:v>
                </c:pt>
                <c:pt idx="8">
                  <c:v>0.44857389181114571</c:v>
                </c:pt>
                <c:pt idx="9">
                  <c:v>0.51785324817923228</c:v>
                </c:pt>
                <c:pt idx="10">
                  <c:v>0.55607634859888477</c:v>
                </c:pt>
                <c:pt idx="11">
                  <c:v>0.58557153637674364</c:v>
                </c:pt>
                <c:pt idx="12">
                  <c:v>0.60493056636985676</c:v>
                </c:pt>
                <c:pt idx="13">
                  <c:v>0.62366454522942494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507008"/>
        <c:axId val="74508928"/>
      </c:scatterChart>
      <c:valAx>
        <c:axId val="74507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lang="ja-JP" sz="10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en-US"/>
          </a:p>
        </c:txPr>
        <c:crossAx val="74508928"/>
        <c:crosses val="autoZero"/>
        <c:crossBetween val="midCat"/>
      </c:valAx>
      <c:valAx>
        <c:axId val="74508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7450700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9815601332661703"/>
          <c:y val="0.36072718851320057"/>
          <c:w val="0.27710207941179071"/>
          <c:h val="0.16743438320209975"/>
        </c:manualLayout>
      </c:layout>
      <c:overlay val="0"/>
      <c:spPr>
        <a:solidFill>
          <a:sysClr val="window" lastClr="FFFFFF"/>
        </a:solidFill>
        <a:ln>
          <a:solidFill>
            <a:srgbClr val="4F81BD"/>
          </a:solidFill>
        </a:ln>
      </c:spPr>
      <c:txPr>
        <a:bodyPr/>
        <a:lstStyle/>
        <a:p>
          <a:pPr>
            <a:defRPr lang="ja-JP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502187226596671E-2"/>
          <c:y val="5.1400554097404488E-2"/>
          <c:w val="0.87071303587051618"/>
          <c:h val="0.79822506561679785"/>
        </c:manualLayout>
      </c:layout>
      <c:scatterChart>
        <c:scatterStyle val="lineMarker"/>
        <c:varyColors val="0"/>
        <c:ser>
          <c:idx val="0"/>
          <c:order val="0"/>
          <c:tx>
            <c:v>a4in 2006</c:v>
          </c:tx>
          <c:spPr>
            <a:ln w="28575">
              <a:noFill/>
            </a:ln>
          </c:spPr>
          <c:marker>
            <c:spPr>
              <a:solidFill>
                <a:schemeClr val="accent1">
                  <a:lumMod val="50000"/>
                </a:schemeClr>
              </a:solidFill>
            </c:spPr>
          </c:marker>
          <c:xVal>
            <c:numRef>
              <c:f>Sheet1!$A$2:$A$15</c:f>
              <c:numCache>
                <c:formatCode>General</c:formatCode>
                <c:ptCount val="14"/>
                <c:pt idx="0">
                  <c:v>20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  <c:pt idx="7">
                  <c:v>100</c:v>
                </c:pt>
                <c:pt idx="8">
                  <c:v>110</c:v>
                </c:pt>
                <c:pt idx="9">
                  <c:v>120</c:v>
                </c:pt>
                <c:pt idx="10">
                  <c:v>130</c:v>
                </c:pt>
                <c:pt idx="11">
                  <c:v>140</c:v>
                </c:pt>
                <c:pt idx="12">
                  <c:v>150</c:v>
                </c:pt>
                <c:pt idx="13">
                  <c:v>160</c:v>
                </c:pt>
              </c:numCache>
            </c:numRef>
          </c:xVal>
          <c:yVal>
            <c:numRef>
              <c:f>Sheet1!$E$2:$E$15</c:f>
              <c:numCache>
                <c:formatCode>General</c:formatCode>
                <c:ptCount val="14"/>
                <c:pt idx="0">
                  <c:v>0.97073520380019029</c:v>
                </c:pt>
                <c:pt idx="1">
                  <c:v>0.92844061376094766</c:v>
                </c:pt>
                <c:pt idx="2">
                  <c:v>1.0015534737866889</c:v>
                </c:pt>
                <c:pt idx="3">
                  <c:v>0.90603025449097141</c:v>
                </c:pt>
                <c:pt idx="4">
                  <c:v>0.84269377223941411</c:v>
                </c:pt>
                <c:pt idx="5">
                  <c:v>0.66651800103289727</c:v>
                </c:pt>
                <c:pt idx="6">
                  <c:v>0.45166631424281412</c:v>
                </c:pt>
                <c:pt idx="7">
                  <c:v>0.21653364301904485</c:v>
                </c:pt>
                <c:pt idx="8">
                  <c:v>0.24151512614557524</c:v>
                </c:pt>
                <c:pt idx="9">
                  <c:v>0.24427514651164392</c:v>
                </c:pt>
                <c:pt idx="10">
                  <c:v>0.26983751355229535</c:v>
                </c:pt>
                <c:pt idx="11">
                  <c:v>0.29573421795421712</c:v>
                </c:pt>
                <c:pt idx="12">
                  <c:v>0.32377428077595011</c:v>
                </c:pt>
                <c:pt idx="13">
                  <c:v>0.3426538540311137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105664"/>
        <c:axId val="83140608"/>
      </c:scatterChart>
      <c:valAx>
        <c:axId val="83105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lang="ja-JP" sz="10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en-US"/>
          </a:p>
        </c:txPr>
        <c:crossAx val="83140608"/>
        <c:crosses val="autoZero"/>
        <c:crossBetween val="midCat"/>
      </c:valAx>
      <c:valAx>
        <c:axId val="83140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831056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7267915648474963"/>
          <c:y val="0.31443108073029336"/>
          <c:w val="0.2653999456964431"/>
          <c:h val="0.16743445530847106"/>
        </c:manualLayout>
      </c:layout>
      <c:overlay val="0"/>
      <c:spPr>
        <a:solidFill>
          <a:sysClr val="window" lastClr="FFFFFF"/>
        </a:solidFill>
        <a:ln>
          <a:solidFill>
            <a:srgbClr val="4F81BD"/>
          </a:solidFill>
        </a:ln>
      </c:spPr>
      <c:txPr>
        <a:bodyPr/>
        <a:lstStyle/>
        <a:p>
          <a:pPr>
            <a:defRPr lang="ja-JP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58573928258967"/>
          <c:y val="5.1400554097404488E-2"/>
          <c:w val="0.8566294838145232"/>
          <c:h val="0.79822506561679785"/>
        </c:manualLayout>
      </c:layout>
      <c:scatterChart>
        <c:scatterStyle val="lineMarker"/>
        <c:varyColors val="0"/>
        <c:ser>
          <c:idx val="0"/>
          <c:order val="0"/>
          <c:tx>
            <c:v>a5in 2006</c:v>
          </c:tx>
          <c:spPr>
            <a:ln w="28575">
              <a:noFill/>
            </a:ln>
          </c:spPr>
          <c:marker>
            <c:spPr>
              <a:solidFill>
                <a:schemeClr val="accent1">
                  <a:lumMod val="50000"/>
                </a:schemeClr>
              </a:solidFill>
            </c:spPr>
          </c:marker>
          <c:xVal>
            <c:numRef>
              <c:f>Sheet1!$A$2:$A$15</c:f>
              <c:numCache>
                <c:formatCode>General</c:formatCode>
                <c:ptCount val="14"/>
                <c:pt idx="0">
                  <c:v>20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  <c:pt idx="7">
                  <c:v>100</c:v>
                </c:pt>
                <c:pt idx="8">
                  <c:v>110</c:v>
                </c:pt>
                <c:pt idx="9">
                  <c:v>120</c:v>
                </c:pt>
                <c:pt idx="10">
                  <c:v>130</c:v>
                </c:pt>
                <c:pt idx="11">
                  <c:v>140</c:v>
                </c:pt>
                <c:pt idx="12">
                  <c:v>150</c:v>
                </c:pt>
                <c:pt idx="13">
                  <c:v>160</c:v>
                </c:pt>
              </c:numCache>
            </c:numRef>
          </c:xVal>
          <c:yVal>
            <c:numRef>
              <c:f>Sheet1!$F$2:$F$15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0.23336610402172983</c:v>
                </c:pt>
                <c:pt idx="9">
                  <c:v>0.16524315725413272</c:v>
                </c:pt>
                <c:pt idx="10">
                  <c:v>0.14483622236961805</c:v>
                </c:pt>
                <c:pt idx="11">
                  <c:v>0.13402944447931653</c:v>
                </c:pt>
                <c:pt idx="12">
                  <c:v>0.17497239352725874</c:v>
                </c:pt>
                <c:pt idx="13">
                  <c:v>0.18068777974655154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151872"/>
        <c:axId val="83158144"/>
      </c:scatterChart>
      <c:valAx>
        <c:axId val="83151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lang="ja-JP" sz="10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en-US"/>
          </a:p>
        </c:txPr>
        <c:crossAx val="83158144"/>
        <c:crosses val="autoZero"/>
        <c:crossBetween val="midCat"/>
      </c:valAx>
      <c:valAx>
        <c:axId val="83158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831518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7588268857697131"/>
          <c:y val="0.65239385517986714"/>
          <c:w val="0.25741131856845656"/>
          <c:h val="0.1674343832020998"/>
        </c:manualLayout>
      </c:layout>
      <c:overlay val="0"/>
      <c:spPr>
        <a:solidFill>
          <a:sysClr val="window" lastClr="FFFFFF"/>
        </a:solidFill>
        <a:ln>
          <a:solidFill>
            <a:srgbClr val="4F81BD"/>
          </a:solidFill>
        </a:ln>
      </c:spPr>
      <c:txPr>
        <a:bodyPr/>
        <a:lstStyle/>
        <a:p>
          <a:pPr>
            <a:defRPr lang="ja-JP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58573928258967"/>
          <c:y val="5.1400554097404488E-2"/>
          <c:w val="0.8566294838145232"/>
          <c:h val="0.79822506561679785"/>
        </c:manualLayout>
      </c:layout>
      <c:scatterChart>
        <c:scatterStyle val="lineMarker"/>
        <c:varyColors val="0"/>
        <c:ser>
          <c:idx val="0"/>
          <c:order val="0"/>
          <c:tx>
            <c:v>a6in 2006</c:v>
          </c:tx>
          <c:spPr>
            <a:ln w="28575">
              <a:noFill/>
            </a:ln>
          </c:spPr>
          <c:marker>
            <c:spPr>
              <a:solidFill>
                <a:schemeClr val="accent1">
                  <a:lumMod val="50000"/>
                </a:schemeClr>
              </a:solidFill>
            </c:spPr>
          </c:marker>
          <c:xVal>
            <c:numRef>
              <c:f>Sheet1!$A$2:$A$15</c:f>
              <c:numCache>
                <c:formatCode>General</c:formatCode>
                <c:ptCount val="14"/>
                <c:pt idx="0">
                  <c:v>20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  <c:pt idx="7">
                  <c:v>100</c:v>
                </c:pt>
                <c:pt idx="8">
                  <c:v>110</c:v>
                </c:pt>
                <c:pt idx="9">
                  <c:v>120</c:v>
                </c:pt>
                <c:pt idx="10">
                  <c:v>130</c:v>
                </c:pt>
                <c:pt idx="11">
                  <c:v>140</c:v>
                </c:pt>
                <c:pt idx="12">
                  <c:v>150</c:v>
                </c:pt>
                <c:pt idx="13">
                  <c:v>160</c:v>
                </c:pt>
              </c:numCache>
            </c:numRef>
          </c:xVal>
          <c:yVal>
            <c:numRef>
              <c:f>Sheet1!$G$2:$G$15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7.2478022274644435E-2</c:v>
                </c:pt>
                <c:pt idx="9">
                  <c:v>4.7835926310924905E-2</c:v>
                </c:pt>
                <c:pt idx="10">
                  <c:v>3.497758872245213E-2</c:v>
                </c:pt>
                <c:pt idx="11">
                  <c:v>2.8198797966787609E-2</c:v>
                </c:pt>
                <c:pt idx="12">
                  <c:v>4.8973174403366668E-2</c:v>
                </c:pt>
                <c:pt idx="13">
                  <c:v>4.6091950960154247E-2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016960"/>
        <c:axId val="85018880"/>
      </c:scatterChart>
      <c:valAx>
        <c:axId val="85016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lang="ja-JP" sz="10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en-US"/>
          </a:p>
        </c:txPr>
        <c:crossAx val="85018880"/>
        <c:crosses val="autoZero"/>
        <c:crossBetween val="midCat"/>
      </c:valAx>
      <c:valAx>
        <c:axId val="85018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850169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3188525676714657"/>
          <c:y val="0.67091245947197775"/>
          <c:w val="0.26363406594377725"/>
          <c:h val="0.1674343832020998"/>
        </c:manualLayout>
      </c:layout>
      <c:overlay val="0"/>
      <c:spPr>
        <a:solidFill>
          <a:sysClr val="window" lastClr="FFFFFF"/>
        </a:solidFill>
        <a:ln>
          <a:solidFill>
            <a:srgbClr val="4F81BD"/>
          </a:solidFill>
        </a:ln>
      </c:spPr>
      <c:txPr>
        <a:bodyPr/>
        <a:lstStyle/>
        <a:p>
          <a:pPr>
            <a:defRPr lang="ja-JP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08573928258968"/>
          <c:y val="5.1400554097404488E-2"/>
          <c:w val="0.84812948381452313"/>
          <c:h val="0.89719889180519097"/>
        </c:manualLayout>
      </c:layout>
      <c:scatterChart>
        <c:scatterStyle val="lineMarker"/>
        <c:varyColors val="0"/>
        <c:ser>
          <c:idx val="1"/>
          <c:order val="0"/>
          <c:tx>
            <c:v>a1out 2006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</c:spPr>
          </c:marker>
          <c:xVal>
            <c:numRef>
              <c:f>Sheet1!$A$2:$A$15</c:f>
              <c:numCache>
                <c:formatCode>General</c:formatCode>
                <c:ptCount val="14"/>
                <c:pt idx="0">
                  <c:v>20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  <c:pt idx="7">
                  <c:v>100</c:v>
                </c:pt>
                <c:pt idx="8">
                  <c:v>110</c:v>
                </c:pt>
                <c:pt idx="9">
                  <c:v>120</c:v>
                </c:pt>
                <c:pt idx="10">
                  <c:v>130</c:v>
                </c:pt>
                <c:pt idx="11">
                  <c:v>140</c:v>
                </c:pt>
                <c:pt idx="12">
                  <c:v>150</c:v>
                </c:pt>
                <c:pt idx="13">
                  <c:v>160</c:v>
                </c:pt>
              </c:numCache>
            </c:numRef>
          </c:xVal>
          <c:yVal>
            <c:numRef>
              <c:f>Sheet1!$H$2:$H$15</c:f>
              <c:numCache>
                <c:formatCode>General</c:formatCode>
                <c:ptCount val="14"/>
                <c:pt idx="0">
                  <c:v>-0.13170237965004136</c:v>
                </c:pt>
                <c:pt idx="1">
                  <c:v>-0.12667613781693471</c:v>
                </c:pt>
                <c:pt idx="2">
                  <c:v>-0.12081278743713551</c:v>
                </c:pt>
                <c:pt idx="3">
                  <c:v>-0.11447971657185217</c:v>
                </c:pt>
                <c:pt idx="4">
                  <c:v>-9.2776760183320081E-2</c:v>
                </c:pt>
                <c:pt idx="5">
                  <c:v>-6.5535349147144192E-2</c:v>
                </c:pt>
                <c:pt idx="6">
                  <c:v>-2.1960128595128359E-2</c:v>
                </c:pt>
                <c:pt idx="7">
                  <c:v>9.5964860284567216E-4</c:v>
                </c:pt>
                <c:pt idx="8">
                  <c:v>1.1629020905339299E-2</c:v>
                </c:pt>
                <c:pt idx="9">
                  <c:v>1.5433820515919146E-3</c:v>
                </c:pt>
                <c:pt idx="10">
                  <c:v>-7.7567074241518845E-3</c:v>
                </c:pt>
                <c:pt idx="11">
                  <c:v>-1.934719838452369E-2</c:v>
                </c:pt>
                <c:pt idx="12">
                  <c:v>-3.0045034660365268E-2</c:v>
                </c:pt>
                <c:pt idx="13">
                  <c:v>-4.4497069103414132E-2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073920"/>
        <c:axId val="85075840"/>
      </c:scatterChart>
      <c:valAx>
        <c:axId val="85073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lang="ja-JP" sz="10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en-US"/>
          </a:p>
        </c:txPr>
        <c:crossAx val="85075840"/>
        <c:crosses val="autoZero"/>
        <c:crossBetween val="midCat"/>
      </c:valAx>
      <c:valAx>
        <c:axId val="85075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8507392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2643816581750811"/>
          <c:y val="0.68480121970047869"/>
          <c:w val="0.2893863353585992"/>
          <c:h val="0.1674343832020998"/>
        </c:manualLayout>
      </c:layout>
      <c:overlay val="0"/>
      <c:spPr>
        <a:solidFill>
          <a:schemeClr val="bg1"/>
        </a:solidFill>
        <a:ln>
          <a:solidFill>
            <a:schemeClr val="accent1"/>
          </a:solidFill>
        </a:ln>
      </c:spPr>
      <c:txPr>
        <a:bodyPr/>
        <a:lstStyle/>
        <a:p>
          <a:pPr>
            <a:defRPr lang="ja-JP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58573928258967"/>
          <c:y val="5.1400554097404488E-2"/>
          <c:w val="0.8566294838145232"/>
          <c:h val="0.79822506561679785"/>
        </c:manualLayout>
      </c:layout>
      <c:scatterChart>
        <c:scatterStyle val="lineMarker"/>
        <c:varyColors val="0"/>
        <c:ser>
          <c:idx val="1"/>
          <c:order val="0"/>
          <c:tx>
            <c:v>a2out 2006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</c:spPr>
          </c:marker>
          <c:xVal>
            <c:numRef>
              <c:f>Sheet1!$A$2:$A$15</c:f>
              <c:numCache>
                <c:formatCode>General</c:formatCode>
                <c:ptCount val="14"/>
                <c:pt idx="0">
                  <c:v>20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  <c:pt idx="7">
                  <c:v>100</c:v>
                </c:pt>
                <c:pt idx="8">
                  <c:v>110</c:v>
                </c:pt>
                <c:pt idx="9">
                  <c:v>120</c:v>
                </c:pt>
                <c:pt idx="10">
                  <c:v>130</c:v>
                </c:pt>
                <c:pt idx="11">
                  <c:v>140</c:v>
                </c:pt>
                <c:pt idx="12">
                  <c:v>150</c:v>
                </c:pt>
                <c:pt idx="13">
                  <c:v>160</c:v>
                </c:pt>
              </c:numCache>
            </c:numRef>
          </c:xVal>
          <c:yVal>
            <c:numRef>
              <c:f>Sheet1!$I$2:$I$15</c:f>
              <c:numCache>
                <c:formatCode>General</c:formatCode>
                <c:ptCount val="14"/>
                <c:pt idx="0">
                  <c:v>4.5962826312595926</c:v>
                </c:pt>
                <c:pt idx="1">
                  <c:v>4.6047788765642306</c:v>
                </c:pt>
                <c:pt idx="2">
                  <c:v>4.60247105019186</c:v>
                </c:pt>
                <c:pt idx="3">
                  <c:v>4.5908299988430086</c:v>
                </c:pt>
                <c:pt idx="4">
                  <c:v>4.5433729546557915</c:v>
                </c:pt>
                <c:pt idx="5">
                  <c:v>4.4767431321508928</c:v>
                </c:pt>
                <c:pt idx="6">
                  <c:v>4.3860309691493296</c:v>
                </c:pt>
                <c:pt idx="7">
                  <c:v>4.3217891392930641</c:v>
                </c:pt>
                <c:pt idx="8">
                  <c:v>4.2753482439075867</c:v>
                </c:pt>
                <c:pt idx="9">
                  <c:v>4.2662653679131441</c:v>
                </c:pt>
                <c:pt idx="10">
                  <c:v>4.2742169052850238</c:v>
                </c:pt>
                <c:pt idx="11">
                  <c:v>4.2813254159774932</c:v>
                </c:pt>
                <c:pt idx="12">
                  <c:v>4.2923580164428943</c:v>
                </c:pt>
                <c:pt idx="13">
                  <c:v>4.3046424890407033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087360"/>
        <c:axId val="85089280"/>
      </c:scatterChart>
      <c:valAx>
        <c:axId val="85087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lang="ja-JP" sz="10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en-US"/>
          </a:p>
        </c:txPr>
        <c:crossAx val="85089280"/>
        <c:crosses val="autoZero"/>
        <c:crossBetween val="midCat"/>
      </c:valAx>
      <c:valAx>
        <c:axId val="8508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850873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2846864877676245"/>
          <c:y val="0.2866531573259225"/>
          <c:w val="0.29754509783267058"/>
          <c:h val="0.16743438320209975"/>
        </c:manualLayout>
      </c:layout>
      <c:overlay val="0"/>
      <c:spPr>
        <a:solidFill>
          <a:schemeClr val="bg1"/>
        </a:solidFill>
        <a:ln>
          <a:solidFill>
            <a:srgbClr val="4F81BD"/>
          </a:solidFill>
        </a:ln>
      </c:spPr>
      <c:txPr>
        <a:bodyPr/>
        <a:lstStyle/>
        <a:p>
          <a:pPr>
            <a:defRPr lang="ja-JP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CC486-D3F5-4C39-8FCD-50F918D495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721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50D7F-81C9-44B1-AFC0-769C40B9643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3067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3A304-1453-496E-976F-D2EC9BE3ABB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3894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C207B-067A-4876-AA2F-C061411B4D6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825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8A082-5F87-44B1-8D97-E4923408AA6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1680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29BA1-8920-4840-AEF2-47EBB2FD38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897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6801F-F7DB-41C6-8A99-A19C046A45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0540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388EC-67B0-4CE8-AB19-AB0197A0E68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064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BDEC2-12B2-4135-867F-8431D94C38C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648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38DD7-42D7-4DE6-B719-6CA963EBB89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2663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03FC5-A7EA-428E-800C-F0F9DDB870F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205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3599B48-2FE8-4AB5-892A-AFFFBC7E040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chart" Target="../charts/chart13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630616" cy="2331690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B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eam dynamics of Super-FRS and MM requirements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75048"/>
          </a:xfrm>
          <a:solidFill>
            <a:srgbClr val="FFFF99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de-DE" dirty="0" smtClean="0"/>
              <a:t>John Winfield</a:t>
            </a:r>
          </a:p>
          <a:p>
            <a:r>
              <a:rPr lang="de-DE" dirty="0" smtClean="0"/>
              <a:t>GSI </a:t>
            </a:r>
            <a:r>
              <a:rPr lang="de-DE" dirty="0" err="1" smtClean="0"/>
              <a:t>Helmholtzzentrum</a:t>
            </a:r>
            <a:r>
              <a:rPr lang="de-DE" dirty="0" smtClean="0"/>
              <a:t> für Schwerionenforschung GmbH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7634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err="1" smtClean="0">
                <a:solidFill>
                  <a:srgbClr val="0070C0"/>
                </a:solidFill>
              </a:rPr>
              <a:t>Enge</a:t>
            </a:r>
            <a:r>
              <a:rPr lang="en-GB" dirty="0" smtClean="0">
                <a:solidFill>
                  <a:srgbClr val="0070C0"/>
                </a:solidFill>
              </a:rPr>
              <a:t> coefficients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6" y="2708920"/>
            <a:ext cx="7131305" cy="122413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468" y="1268760"/>
            <a:ext cx="8229600" cy="1684784"/>
          </a:xfrm>
        </p:spPr>
        <p:txBody>
          <a:bodyPr/>
          <a:lstStyle/>
          <a:p>
            <a:r>
              <a:rPr lang="en-GB" sz="2800" dirty="0" smtClean="0"/>
              <a:t>In ion-optics programs, magnet fringe field fall-off typically represented by six parameter </a:t>
            </a:r>
            <a:r>
              <a:rPr lang="en-GB" sz="2800" dirty="0" err="1" smtClean="0"/>
              <a:t>Enge</a:t>
            </a:r>
            <a:r>
              <a:rPr lang="en-GB" sz="2800" dirty="0" smtClean="0"/>
              <a:t> function: 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4077072"/>
            <a:ext cx="7920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where </a:t>
            </a:r>
            <a:r>
              <a:rPr lang="en-GB" sz="2800" i="1" dirty="0" smtClean="0"/>
              <a:t>z</a:t>
            </a:r>
            <a:r>
              <a:rPr lang="en-GB" sz="2800" dirty="0" smtClean="0"/>
              <a:t>  is distance perpendicular to EFB (for multipoles it coincides with reference trajectory),</a:t>
            </a:r>
          </a:p>
          <a:p>
            <a:r>
              <a:rPr lang="en-GB" sz="2800" i="1" dirty="0" smtClean="0"/>
              <a:t>D</a:t>
            </a:r>
            <a:r>
              <a:rPr lang="en-GB" sz="2800" dirty="0" smtClean="0"/>
              <a:t> is the full aperture, and </a:t>
            </a:r>
            <a:r>
              <a:rPr lang="en-GB" sz="2800" i="1" dirty="0" smtClean="0"/>
              <a:t>a</a:t>
            </a:r>
            <a:r>
              <a:rPr lang="en-GB" sz="2800" i="1" baseline="-25000" dirty="0" smtClean="0"/>
              <a:t>1</a:t>
            </a:r>
            <a:r>
              <a:rPr lang="en-GB" sz="2800" dirty="0" smtClean="0"/>
              <a:t> through </a:t>
            </a:r>
            <a:r>
              <a:rPr lang="en-GB" sz="2800" i="1" dirty="0" smtClean="0"/>
              <a:t>a</a:t>
            </a:r>
            <a:r>
              <a:rPr lang="en-GB" sz="2800" i="1" baseline="-25000" dirty="0" smtClean="0"/>
              <a:t>6</a:t>
            </a:r>
            <a:r>
              <a:rPr lang="en-GB" sz="2800" dirty="0" smtClean="0"/>
              <a:t> are the </a:t>
            </a:r>
            <a:r>
              <a:rPr lang="en-GB" sz="2800" dirty="0" err="1" smtClean="0"/>
              <a:t>Enge</a:t>
            </a:r>
            <a:r>
              <a:rPr lang="en-GB" sz="2800" dirty="0" smtClean="0"/>
              <a:t> coefficients. These coefficients are fit to the measured fringe field data.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88472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490" y="0"/>
            <a:ext cx="9144000" cy="795715"/>
          </a:xfrm>
        </p:spPr>
        <p:txBody>
          <a:bodyPr>
            <a:noAutofit/>
          </a:bodyPr>
          <a:lstStyle/>
          <a:p>
            <a:r>
              <a:rPr kumimoji="1" lang="en-US" altLang="ja-JP" sz="2800" dirty="0"/>
              <a:t>C</a:t>
            </a:r>
            <a:r>
              <a:rPr kumimoji="1" lang="en-US" altLang="ja-JP" sz="2800" dirty="0" smtClean="0"/>
              <a:t>urrent dependence of Enge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coefficients </a:t>
            </a:r>
            <a:r>
              <a:rPr kumimoji="1" lang="en-US" altLang="ja-JP" sz="2800" dirty="0" smtClean="0"/>
              <a:t>(Q1000)</a:t>
            </a:r>
            <a:endParaRPr kumimoji="1" lang="ja-JP" altLang="en-US" sz="2800" dirty="0"/>
          </a:p>
        </p:txBody>
      </p:sp>
      <p:graphicFrame>
        <p:nvGraphicFramePr>
          <p:cNvPr id="15" name="グラフ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6861789"/>
              </p:ext>
            </p:extLst>
          </p:nvPr>
        </p:nvGraphicFramePr>
        <p:xfrm>
          <a:off x="179512" y="1206570"/>
          <a:ext cx="2752725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グラフ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3989820"/>
              </p:ext>
            </p:extLst>
          </p:nvPr>
        </p:nvGraphicFramePr>
        <p:xfrm>
          <a:off x="3094162" y="1197045"/>
          <a:ext cx="2847975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グラフ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7999909"/>
              </p:ext>
            </p:extLst>
          </p:nvPr>
        </p:nvGraphicFramePr>
        <p:xfrm>
          <a:off x="6037387" y="1187520"/>
          <a:ext cx="2828925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グラフ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925493"/>
              </p:ext>
            </p:extLst>
          </p:nvPr>
        </p:nvGraphicFramePr>
        <p:xfrm>
          <a:off x="109631" y="4032162"/>
          <a:ext cx="2762250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グラフ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8853288"/>
              </p:ext>
            </p:extLst>
          </p:nvPr>
        </p:nvGraphicFramePr>
        <p:xfrm>
          <a:off x="3033806" y="4041687"/>
          <a:ext cx="2847975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グラフ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19721"/>
              </p:ext>
            </p:extLst>
          </p:nvPr>
        </p:nvGraphicFramePr>
        <p:xfrm>
          <a:off x="5977031" y="4051212"/>
          <a:ext cx="2828925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0" y="79571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From: H. Takeda, RIKEN, </a:t>
            </a:r>
            <a:r>
              <a:rPr kumimoji="1" lang="en-US" altLang="ja-JP" i="1" dirty="0" smtClean="0">
                <a:solidFill>
                  <a:schemeClr val="accent6">
                    <a:lumMod val="75000"/>
                  </a:schemeClr>
                </a:solidFill>
              </a:rPr>
              <a:t>Expert meeting on in-flight separators, 2010</a:t>
            </a:r>
            <a:r>
              <a:rPr kumimoji="1" lang="en-US" altLang="ja-JP" dirty="0" smtClean="0">
                <a:solidFill>
                  <a:srgbClr val="C00000"/>
                </a:solidFill>
              </a:rPr>
              <a:t>.     Entrance side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71600" y="3604374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Q current (A)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95936" y="3583805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Q current (A)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020272" y="3612222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Q current (A)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71600" y="6381328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Q current (A)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211960" y="6399956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Q current (A)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261944" y="6404555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Q current (A)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77637" y="170080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a1</a:t>
            </a:r>
            <a:endParaRPr kumimoji="1" lang="ja-JP" altLang="en-US" sz="20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636638" y="288763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a2</a:t>
            </a:r>
            <a:endParaRPr kumimoji="1" lang="ja-JP" altLang="en-US" sz="20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562330" y="150075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a3</a:t>
            </a:r>
            <a:endParaRPr kumimoji="1" lang="ja-JP" altLang="en-US" sz="20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01600" y="562931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a4</a:t>
            </a:r>
            <a:endParaRPr kumimoji="1" lang="ja-JP" altLang="en-US" sz="20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525936" y="432104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a5</a:t>
            </a:r>
            <a:endParaRPr kumimoji="1" lang="ja-JP" altLang="en-US" sz="20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443858" y="433394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a6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8903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117"/>
          </a:xfrm>
        </p:spPr>
        <p:txBody>
          <a:bodyPr>
            <a:noAutofit/>
          </a:bodyPr>
          <a:lstStyle/>
          <a:p>
            <a:r>
              <a:rPr kumimoji="1" lang="en-US" altLang="ja-JP" sz="2800" dirty="0"/>
              <a:t>C</a:t>
            </a:r>
            <a:r>
              <a:rPr kumimoji="1" lang="en-US" altLang="ja-JP" sz="2800" dirty="0" smtClean="0"/>
              <a:t>urrent dependence of Enge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coefficients </a:t>
            </a:r>
            <a:r>
              <a:rPr kumimoji="1" lang="en-US" altLang="ja-JP" sz="2800" dirty="0" smtClean="0"/>
              <a:t>(Q1000)</a:t>
            </a:r>
            <a:endParaRPr kumimoji="1" lang="ja-JP" altLang="en-US" sz="2800" dirty="0"/>
          </a:p>
        </p:txBody>
      </p:sp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7377192"/>
              </p:ext>
            </p:extLst>
          </p:nvPr>
        </p:nvGraphicFramePr>
        <p:xfrm>
          <a:off x="251520" y="1052736"/>
          <a:ext cx="2752725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グラフ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9852332"/>
              </p:ext>
            </p:extLst>
          </p:nvPr>
        </p:nvGraphicFramePr>
        <p:xfrm>
          <a:off x="3166170" y="1043211"/>
          <a:ext cx="2847975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グラフ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4194617"/>
              </p:ext>
            </p:extLst>
          </p:nvPr>
        </p:nvGraphicFramePr>
        <p:xfrm>
          <a:off x="6109395" y="1033686"/>
          <a:ext cx="2828925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グラフ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5963505"/>
              </p:ext>
            </p:extLst>
          </p:nvPr>
        </p:nvGraphicFramePr>
        <p:xfrm>
          <a:off x="341589" y="3965669"/>
          <a:ext cx="2762250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グラフ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9684753"/>
              </p:ext>
            </p:extLst>
          </p:nvPr>
        </p:nvGraphicFramePr>
        <p:xfrm>
          <a:off x="3265764" y="3975194"/>
          <a:ext cx="2847975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グラフ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8841684"/>
              </p:ext>
            </p:extLst>
          </p:nvPr>
        </p:nvGraphicFramePr>
        <p:xfrm>
          <a:off x="6208989" y="3984719"/>
          <a:ext cx="2828925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40027" y="709117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From: H. Takeda, RIKEN, </a:t>
            </a:r>
            <a:r>
              <a:rPr kumimoji="1" lang="en-US" altLang="ja-JP" i="1" dirty="0" smtClean="0">
                <a:solidFill>
                  <a:schemeClr val="accent6">
                    <a:lumMod val="75000"/>
                  </a:schemeClr>
                </a:solidFill>
              </a:rPr>
              <a:t>Expert meeting on in-flight separators, 2010</a:t>
            </a:r>
            <a:r>
              <a:rPr kumimoji="1" lang="en-US" altLang="ja-JP" dirty="0" smtClean="0">
                <a:solidFill>
                  <a:srgbClr val="C00000"/>
                </a:solidFill>
              </a:rPr>
              <a:t>.         Exit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>
                <a:solidFill>
                  <a:srgbClr val="C00000"/>
                </a:solidFill>
              </a:rPr>
              <a:t>side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71600" y="3466859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Q current (A)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211960" y="3453568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Q current (A)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986509" y="3466859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Q current (A)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71600" y="6381328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Q current (A)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211960" y="6399956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Q current (A)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261944" y="6404555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Q current (A)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77637" y="177281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a1</a:t>
            </a:r>
            <a:endParaRPr kumimoji="1" lang="ja-JP" altLang="en-US" sz="20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698731" y="269295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a2</a:t>
            </a:r>
            <a:endParaRPr kumimoji="1" lang="ja-JP" altLang="en-US" sz="20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516509" y="130124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a3</a:t>
            </a:r>
            <a:endParaRPr kumimoji="1" lang="ja-JP" altLang="en-US" sz="20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36600" y="542925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a4</a:t>
            </a:r>
            <a:endParaRPr kumimoji="1" lang="ja-JP" altLang="en-US" sz="20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741960" y="430471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a5</a:t>
            </a:r>
            <a:endParaRPr kumimoji="1" lang="ja-JP" altLang="en-US" sz="20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628767" y="430471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a6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1846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043" y="57474"/>
            <a:ext cx="8229600" cy="1143000"/>
          </a:xfrm>
        </p:spPr>
        <p:txBody>
          <a:bodyPr/>
          <a:lstStyle/>
          <a:p>
            <a:r>
              <a:rPr lang="en-GB" sz="3600" dirty="0" smtClean="0">
                <a:solidFill>
                  <a:srgbClr val="0070C0"/>
                </a:solidFill>
              </a:rPr>
              <a:t>Harmonic analysis</a:t>
            </a:r>
            <a:endParaRPr lang="en-GB" sz="36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372" y="15147"/>
            <a:ext cx="6877652" cy="23665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188640"/>
            <a:ext cx="3342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</a:rPr>
              <a:t>Harmonic Analysis </a:t>
            </a:r>
            <a:endParaRPr lang="en-GB" sz="28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5" y="2381726"/>
            <a:ext cx="6854555" cy="427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37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>
          <a:xfrm>
            <a:off x="527993" y="1166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rgbClr val="0070C0"/>
                </a:solidFill>
              </a:rPr>
              <a:t>Alexander </a:t>
            </a:r>
            <a:r>
              <a:rPr lang="en-US" altLang="en-US" sz="4000" dirty="0" err="1" smtClean="0">
                <a:solidFill>
                  <a:srgbClr val="0070C0"/>
                </a:solidFill>
              </a:rPr>
              <a:t>Kalimov’s</a:t>
            </a:r>
            <a:r>
              <a:rPr lang="en-US" altLang="en-US" sz="4000" dirty="0" smtClean="0">
                <a:solidFill>
                  <a:srgbClr val="0070C0"/>
                </a:solidFill>
              </a:rPr>
              <a:t> design</a:t>
            </a:r>
            <a:endParaRPr lang="es-ES" altLang="en-US" sz="4000" dirty="0" smtClean="0">
              <a:solidFill>
                <a:srgbClr val="0070C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038" y="1207556"/>
            <a:ext cx="7693025" cy="3724275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Specifications and calculation results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t="7501" r="3644" b="7501"/>
          <a:stretch>
            <a:fillRect/>
          </a:stretch>
        </p:blipFill>
        <p:spPr bwMode="auto">
          <a:xfrm>
            <a:off x="4486589" y="1916832"/>
            <a:ext cx="4459076" cy="313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0" name="Picture 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3959225" cy="231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211" name="Group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867649"/>
              </p:ext>
            </p:extLst>
          </p:nvPr>
        </p:nvGraphicFramePr>
        <p:xfrm>
          <a:off x="395536" y="1762792"/>
          <a:ext cx="3600450" cy="1737360"/>
        </p:xfrm>
        <a:graphic>
          <a:graphicData uri="http://schemas.openxmlformats.org/drawingml/2006/table">
            <a:tbl>
              <a:tblPr/>
              <a:tblGrid>
                <a:gridCol w="2089150"/>
                <a:gridCol w="503237"/>
                <a:gridCol w="1008063"/>
              </a:tblGrid>
              <a:tr h="228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Type 3 quad</a:t>
                      </a:r>
                      <a:endParaRPr kumimoji="0" lang="es-E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Eff</a:t>
                      </a:r>
                      <a:r>
                        <a:rPr kumimoji="0" lang="de-DE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de-DE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length</a:t>
                      </a:r>
                      <a:r>
                        <a:rPr kumimoji="0" lang="de-DE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L</a:t>
                      </a:r>
                      <a:endParaRPr kumimoji="0" lang="es-E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</a:t>
                      </a:r>
                      <a:endParaRPr kumimoji="0" lang="es-E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0.8</a:t>
                      </a:r>
                      <a:endParaRPr kumimoji="0" lang="es-E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Gradient range G.</a:t>
                      </a:r>
                      <a:endParaRPr kumimoji="0" lang="es-E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1.0-10 T/m</a:t>
                      </a:r>
                      <a:endParaRPr kumimoji="0" lang="es-E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Gradient quality</a:t>
                      </a:r>
                      <a:endParaRPr kumimoji="0" lang="es-E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&lt;±8∙10</a:t>
                      </a:r>
                      <a:r>
                        <a:rPr kumimoji="0" lang="fr-FR" alt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-4</a:t>
                      </a:r>
                      <a:r>
                        <a:rPr kumimoji="0" lang="de-DE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below 8 T/m</a:t>
                      </a:r>
                      <a:endParaRPr kumimoji="0" lang="es-E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Useable horizontal aperture</a:t>
                      </a:r>
                      <a:endParaRPr kumimoji="0" lang="es-E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mm</a:t>
                      </a:r>
                      <a:endParaRPr kumimoji="0" lang="es-E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±190</a:t>
                      </a:r>
                      <a:endParaRPr kumimoji="0" lang="es-E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Useable vertical aperture</a:t>
                      </a:r>
                      <a:endParaRPr kumimoji="0" lang="es-E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mm</a:t>
                      </a:r>
                      <a:endParaRPr kumimoji="0" lang="es-E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±120</a:t>
                      </a:r>
                      <a:endParaRPr kumimoji="0" lang="es-E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Embedded octupole (B''')</a:t>
                      </a:r>
                      <a:endParaRPr kumimoji="0" lang="es-E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T/m</a:t>
                      </a:r>
                      <a:r>
                        <a:rPr kumimoji="0" lang="en-US" alt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s-E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105</a:t>
                      </a:r>
                      <a:endParaRPr kumimoji="0" lang="es-E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89690" y="5301208"/>
            <a:ext cx="4355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/>
              <a:buChar char="®"/>
            </a:pPr>
            <a:r>
              <a:rPr lang="en-GB" sz="2400" dirty="0" smtClean="0">
                <a:solidFill>
                  <a:srgbClr val="FF0000"/>
                </a:solidFill>
                <a:sym typeface="Symbol"/>
              </a:rPr>
              <a:t>  Harmonics must be obtained at several fields, incl. highest excitation.</a:t>
            </a:r>
          </a:p>
        </p:txBody>
      </p:sp>
    </p:spTree>
    <p:extLst>
      <p:ext uri="{BB962C8B-B14F-4D97-AF65-F5344CB8AC3E}">
        <p14:creationId xmlns:p14="http://schemas.microsoft.com/office/powerpoint/2010/main" val="115058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584" y="0"/>
            <a:ext cx="8229600" cy="1196752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Simulation programs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2908920"/>
          </a:xfrm>
        </p:spPr>
        <p:txBody>
          <a:bodyPr/>
          <a:lstStyle/>
          <a:p>
            <a:r>
              <a:rPr lang="en-GB" dirty="0" smtClean="0"/>
              <a:t>Simulation and prediction programs such as </a:t>
            </a:r>
            <a:r>
              <a:rPr lang="en-GB" dirty="0" smtClean="0">
                <a:solidFill>
                  <a:srgbClr val="C00000"/>
                </a:solidFill>
              </a:rPr>
              <a:t>MOCADI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C00000"/>
                </a:solidFill>
              </a:rPr>
              <a:t>LISE++ </a:t>
            </a:r>
            <a:r>
              <a:rPr lang="en-GB" dirty="0" smtClean="0"/>
              <a:t>use matrix elements from ion-optics codes, which in turn are more reliable when based on actual magnet field measurements.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357" y="3645024"/>
            <a:ext cx="6147827" cy="323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36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Summary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19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Backup slides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76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Hysteresis</a:t>
            </a:r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FRS procedure</a:t>
            </a:r>
            <a:r>
              <a:rPr lang="en-GB" dirty="0" smtClean="0"/>
              <a:t>: before fields are set, magnets are “ramped” by powering them from 0 to nominal current several times.</a:t>
            </a:r>
          </a:p>
          <a:p>
            <a:pPr marL="0" indent="0">
              <a:buNone/>
            </a:pPr>
            <a:r>
              <a:rPr lang="en-GB" dirty="0" smtClean="0"/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5863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46" y="2132856"/>
            <a:ext cx="7826375" cy="4094162"/>
          </a:xfrm>
        </p:spPr>
      </p:pic>
      <p:sp>
        <p:nvSpPr>
          <p:cNvPr id="5" name="TextBox 4"/>
          <p:cNvSpPr txBox="1"/>
          <p:nvPr/>
        </p:nvSpPr>
        <p:spPr>
          <a:xfrm>
            <a:off x="559946" y="260648"/>
            <a:ext cx="79928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Standard approach to extrapolate field far from mid-plane inaccurate: needs high-order differentiation </a:t>
            </a:r>
            <a:r>
              <a:rPr lang="en-GB" sz="2000" dirty="0" smtClean="0">
                <a:sym typeface="Symbol"/>
              </a:rPr>
              <a:t> v. sensitive to errors in mapping.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ym typeface="Symbol"/>
              </a:rPr>
              <a:t>Better: measure in several planes &amp; interpolate  3D vector field, analytical &amp; differentiable. Use DA to get high order transfer maps.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42652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67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Introduction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680520"/>
          </a:xfrm>
        </p:spPr>
        <p:txBody>
          <a:bodyPr/>
          <a:lstStyle/>
          <a:p>
            <a:r>
              <a:rPr lang="en-US" sz="2800" dirty="0" smtClean="0"/>
              <a:t>Super-FRS normally used as coupled two-stage </a:t>
            </a:r>
            <a:r>
              <a:rPr lang="en-US" sz="2800" dirty="0" smtClean="0">
                <a:solidFill>
                  <a:schemeClr val="tx1"/>
                </a:solidFill>
              </a:rPr>
              <a:t>B</a:t>
            </a:r>
            <a:r>
              <a:rPr lang="en-US" sz="2800" dirty="0" smtClean="0">
                <a:solidFill>
                  <a:schemeClr val="tx1"/>
                </a:solidFill>
                <a:latin typeface="Symbol" panose="05050102010706020507" pitchFamily="18" charset="2"/>
              </a:rPr>
              <a:t>r</a:t>
            </a:r>
            <a:r>
              <a:rPr lang="en-US" sz="2800" dirty="0" smtClean="0">
                <a:solidFill>
                  <a:schemeClr val="tx1"/>
                </a:solidFill>
              </a:rPr>
              <a:t>-</a:t>
            </a:r>
            <a:r>
              <a:rPr lang="en-US" sz="2800" dirty="0" smtClean="0">
                <a:solidFill>
                  <a:schemeClr val="tx1"/>
                </a:solidFill>
                <a:latin typeface="Symbol" panose="05050102010706020507" pitchFamily="18" charset="2"/>
              </a:rPr>
              <a:t>D</a:t>
            </a:r>
            <a:r>
              <a:rPr lang="en-US" sz="2800" dirty="0" smtClean="0">
                <a:solidFill>
                  <a:schemeClr val="tx1"/>
                </a:solidFill>
              </a:rPr>
              <a:t>E-B</a:t>
            </a:r>
            <a:r>
              <a:rPr lang="en-US" sz="2800" dirty="0" smtClean="0">
                <a:solidFill>
                  <a:schemeClr val="tx1"/>
                </a:solidFill>
                <a:latin typeface="Symbol" panose="05050102010706020507" pitchFamily="18" charset="2"/>
              </a:rPr>
              <a:t>r </a:t>
            </a:r>
            <a:r>
              <a:rPr lang="en-US" sz="2800" dirty="0" smtClean="0">
                <a:solidFill>
                  <a:schemeClr val="tx1"/>
                </a:solidFill>
              </a:rPr>
              <a:t>separator (“achromatic” mode).</a:t>
            </a:r>
          </a:p>
          <a:p>
            <a:r>
              <a:rPr lang="en-US" sz="2800" dirty="0" smtClean="0"/>
              <a:t>Also used as part of 0° (energy-loss) spectrometer, dispersive &amp; other modes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- see, e.g.,  “Physics Case for Super-FRS Collaboration”.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 smtClean="0"/>
              <a:t>Field measurement </a:t>
            </a:r>
            <a:r>
              <a:rPr lang="en-GB" sz="2800" dirty="0" smtClean="0"/>
              <a:t>programme</a:t>
            </a:r>
            <a:r>
              <a:rPr lang="en-US" sz="2800" dirty="0" smtClean="0"/>
              <a:t>  is based mostly on experience with predecessor, FRS. </a:t>
            </a:r>
          </a:p>
          <a:p>
            <a:r>
              <a:rPr lang="en-US" sz="2800" dirty="0" smtClean="0"/>
              <a:t>Larger aperture of magnets for the Super-FRS must be taken into account.</a:t>
            </a:r>
          </a:p>
        </p:txBody>
      </p:sp>
    </p:spTree>
    <p:extLst>
      <p:ext uri="{BB962C8B-B14F-4D97-AF65-F5344CB8AC3E}">
        <p14:creationId xmlns:p14="http://schemas.microsoft.com/office/powerpoint/2010/main" val="1121716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1" y="136871"/>
            <a:ext cx="5981786" cy="660308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131841" y="2708920"/>
            <a:ext cx="5981787" cy="2808312"/>
          </a:xfrm>
          <a:prstGeom prst="roundRect">
            <a:avLst/>
          </a:prstGeom>
          <a:solidFill>
            <a:srgbClr val="FFFF99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152"/>
            <a:ext cx="5628199" cy="151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13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864096"/>
          </a:xfrm>
        </p:spPr>
        <p:txBody>
          <a:bodyPr/>
          <a:lstStyle/>
          <a:p>
            <a:r>
              <a:rPr lang="en-GB" sz="2800" dirty="0" smtClean="0">
                <a:solidFill>
                  <a:schemeClr val="accent2">
                    <a:lumMod val="75000"/>
                  </a:schemeClr>
                </a:solidFill>
              </a:rPr>
              <a:t>Ion optics: Low Energy Branch (Main Separator)</a:t>
            </a:r>
            <a:endParaRPr lang="en-GB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43283"/>
            <a:ext cx="8265517" cy="6011772"/>
          </a:xfr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323528" y="213285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76006" y="485986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750121" y="3532366"/>
            <a:ext cx="6463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MF1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10314" y="3532366"/>
            <a:ext cx="6463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MF2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499992" y="3508671"/>
            <a:ext cx="6463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MF3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308304" y="3532366"/>
            <a:ext cx="5822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LF2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526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Dispersion-matched mode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8872674" cy="2980544"/>
          </a:xfrm>
        </p:spPr>
      </p:pic>
      <p:sp>
        <p:nvSpPr>
          <p:cNvPr id="5" name="TextBox 4"/>
          <p:cNvSpPr txBox="1"/>
          <p:nvPr/>
        </p:nvSpPr>
        <p:spPr>
          <a:xfrm>
            <a:off x="6236216" y="4439405"/>
            <a:ext cx="290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M. </a:t>
            </a:r>
            <a:r>
              <a:rPr lang="en-GB" dirty="0" err="1" smtClean="0"/>
              <a:t>Yavor</a:t>
            </a:r>
            <a:r>
              <a:rPr lang="en-GB" dirty="0" smtClean="0"/>
              <a:t>, H. Geissel; 2003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05900" y="4848239"/>
            <a:ext cx="7632848" cy="181588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Applied to give high-resolution momentum measurements in combination with secondary reaction studies. Also done for HEB-R</a:t>
            </a:r>
            <a:r>
              <a:rPr lang="en-GB" sz="2800" baseline="30000" dirty="0" smtClean="0"/>
              <a:t>3</a:t>
            </a:r>
            <a:r>
              <a:rPr lang="en-GB" sz="2800" dirty="0" smtClean="0"/>
              <a:t>B(H. Geissel 2014-15)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38958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>
                <a:solidFill>
                  <a:schemeClr val="accent2"/>
                </a:solidFill>
              </a:rPr>
              <a:t>Field measurements – some issues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 smtClean="0"/>
              <a:t>First magnet of type, </a:t>
            </a:r>
            <a:r>
              <a:rPr lang="en-GB" altLang="en-US" dirty="0"/>
              <a:t>Series </a:t>
            </a:r>
            <a:r>
              <a:rPr lang="en-GB" altLang="en-US" dirty="0" smtClean="0"/>
              <a:t>magnets.</a:t>
            </a:r>
            <a:endParaRPr lang="en-GB" altLang="en-US" dirty="0"/>
          </a:p>
          <a:p>
            <a:r>
              <a:rPr lang="en-GB" altLang="en-US" dirty="0"/>
              <a:t>Number of magnet excitations (current), range (max, min)</a:t>
            </a:r>
          </a:p>
          <a:p>
            <a:r>
              <a:rPr lang="en-GB" altLang="en-US" dirty="0"/>
              <a:t>Extent of fringe field, step size</a:t>
            </a:r>
          </a:p>
          <a:p>
            <a:r>
              <a:rPr lang="en-GB" altLang="en-US" dirty="0"/>
              <a:t>Number of vertical planes (dipole)</a:t>
            </a:r>
          </a:p>
          <a:p>
            <a:r>
              <a:rPr lang="en-GB" altLang="en-US" dirty="0"/>
              <a:t>Harmonic analysis (quadrupole)</a:t>
            </a:r>
          </a:p>
          <a:p>
            <a:r>
              <a:rPr lang="en-GB" altLang="en-US" dirty="0"/>
              <a:t>Embedded octupole with and without quad excited.</a:t>
            </a:r>
          </a:p>
          <a:p>
            <a:pPr>
              <a:buFontTx/>
              <a:buNone/>
            </a:pPr>
            <a:endParaRPr lang="en-GB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altLang="en-US" dirty="0">
                <a:solidFill>
                  <a:srgbClr val="0070C0"/>
                </a:solidFill>
              </a:rPr>
              <a:t>Dipole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idx="1"/>
          </p:nvPr>
        </p:nvSpPr>
        <p:spPr>
          <a:xfrm>
            <a:off x="0" y="1124744"/>
            <a:ext cx="9144000" cy="5328592"/>
          </a:xfrm>
        </p:spPr>
        <p:txBody>
          <a:bodyPr/>
          <a:lstStyle/>
          <a:p>
            <a:r>
              <a:rPr lang="en-GB" altLang="en-US" sz="2800" dirty="0" smtClean="0"/>
              <a:t>For “1</a:t>
            </a:r>
            <a:r>
              <a:rPr lang="en-GB" altLang="en-US" sz="2800" baseline="30000" dirty="0" smtClean="0"/>
              <a:t>st</a:t>
            </a:r>
            <a:r>
              <a:rPr lang="en-GB" altLang="en-US" sz="2800" dirty="0" smtClean="0"/>
              <a:t> of kind”: Complete field map incl. fringe fields.</a:t>
            </a:r>
          </a:p>
          <a:p>
            <a:pPr lvl="1"/>
            <a:r>
              <a:rPr lang="en-GB" altLang="en-US" sz="2400" dirty="0" smtClean="0"/>
              <a:t>Transform field map to ion-optical transfer matrix for COSY/GICOSY/</a:t>
            </a:r>
            <a:r>
              <a:rPr lang="en-GB" altLang="en-US" sz="2400" dirty="0" err="1" smtClean="0"/>
              <a:t>Mirko</a:t>
            </a:r>
            <a:r>
              <a:rPr lang="en-GB" altLang="en-US" sz="2400" dirty="0" smtClean="0"/>
              <a:t>. E. </a:t>
            </a:r>
            <a:r>
              <a:rPr lang="en-GB" altLang="en-US" sz="2400" dirty="0" err="1" smtClean="0"/>
              <a:t>Kazantseva</a:t>
            </a:r>
            <a:r>
              <a:rPr lang="en-GB" altLang="en-US" sz="2400" dirty="0" smtClean="0"/>
              <a:t> at TU-Darmstadt &amp; Martin </a:t>
            </a:r>
            <a:r>
              <a:rPr lang="en-GB" altLang="en-US" sz="2400" dirty="0" err="1" smtClean="0"/>
              <a:t>Berz’s</a:t>
            </a:r>
            <a:r>
              <a:rPr lang="en-GB" altLang="en-US" sz="2400" dirty="0" smtClean="0"/>
              <a:t> group at MSU working on this.</a:t>
            </a:r>
          </a:p>
          <a:p>
            <a:pPr lvl="1"/>
            <a:r>
              <a:rPr lang="en-GB" altLang="en-US" sz="2400" dirty="0" smtClean="0"/>
              <a:t>Check field quality (SAT).</a:t>
            </a:r>
          </a:p>
          <a:p>
            <a:r>
              <a:rPr lang="en-GB" altLang="en-US" sz="2800" dirty="0" smtClean="0"/>
              <a:t>Many </a:t>
            </a:r>
            <a:r>
              <a:rPr lang="en-GB" altLang="en-US" sz="2800" dirty="0" smtClean="0">
                <a:solidFill>
                  <a:srgbClr val="00B0F0"/>
                </a:solidFill>
              </a:rPr>
              <a:t>excitations</a:t>
            </a:r>
            <a:r>
              <a:rPr lang="en-GB" altLang="en-US" sz="2800" dirty="0" smtClean="0"/>
              <a:t>: Aim is to set magnets more reliably. Usually, many </a:t>
            </a:r>
            <a:r>
              <a:rPr lang="en-GB" altLang="en-US" sz="2800" dirty="0" err="1" smtClean="0"/>
              <a:t>Bρ</a:t>
            </a:r>
            <a:r>
              <a:rPr lang="en-GB" altLang="en-US" sz="2800" dirty="0" smtClean="0"/>
              <a:t> settings during </a:t>
            </a:r>
            <a:r>
              <a:rPr lang="en-GB" altLang="en-US" sz="2800" dirty="0" err="1" smtClean="0"/>
              <a:t>expt</a:t>
            </a:r>
            <a:r>
              <a:rPr lang="en-GB" altLang="en-US" sz="2800" dirty="0" smtClean="0"/>
              <a:t> </a:t>
            </a:r>
            <a:r>
              <a:rPr lang="en-GB" altLang="en-US" sz="2800" dirty="0" smtClean="0">
                <a:sym typeface="Symbol"/>
              </a:rPr>
              <a:t> want to spend as little time as possible. </a:t>
            </a:r>
            <a:r>
              <a:rPr lang="en-GB" altLang="en-US" sz="2800" dirty="0" smtClean="0">
                <a:solidFill>
                  <a:srgbClr val="CC0000"/>
                </a:solidFill>
                <a:sym typeface="Symbol"/>
              </a:rPr>
              <a:t>(FRS experience</a:t>
            </a:r>
            <a:r>
              <a:rPr lang="en-GB" altLang="en-US" sz="2800" dirty="0" smtClean="0">
                <a:sym typeface="Symbol"/>
              </a:rPr>
              <a:t>).</a:t>
            </a:r>
          </a:p>
          <a:p>
            <a:r>
              <a:rPr lang="en-GB" altLang="en-US" sz="2800" dirty="0" smtClean="0">
                <a:sym typeface="Symbol"/>
              </a:rPr>
              <a:t>Several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sym typeface="Symbol"/>
              </a:rPr>
              <a:t> </a:t>
            </a:r>
            <a:r>
              <a:rPr lang="en-GB" altLang="en-US" sz="2800" dirty="0" smtClean="0">
                <a:solidFill>
                  <a:srgbClr val="00B0F0"/>
                </a:solidFill>
                <a:sym typeface="Symbol"/>
              </a:rPr>
              <a:t>vertical planes</a:t>
            </a:r>
            <a:r>
              <a:rPr lang="en-GB" altLang="en-US" sz="2800" dirty="0" smtClean="0">
                <a:sym typeface="Symbol"/>
              </a:rPr>
              <a:t>:. Field near pole faces could differ from that at mid-plane</a:t>
            </a:r>
            <a:r>
              <a:rPr lang="en-GB" altLang="en-US" sz="2800" dirty="0">
                <a:sym typeface="Symbol"/>
              </a:rPr>
              <a:t>. </a:t>
            </a:r>
            <a:r>
              <a:rPr lang="en-GB" altLang="en-US" sz="2800" dirty="0" smtClean="0">
                <a:sym typeface="Symbol"/>
              </a:rPr>
              <a:t>Difficult to extrapolate </a:t>
            </a:r>
            <a:r>
              <a:rPr lang="en-GB" altLang="en-US" sz="2800" dirty="0">
                <a:sym typeface="Symbol"/>
              </a:rPr>
              <a:t>reliably from mid-plane (</a:t>
            </a:r>
            <a:r>
              <a:rPr lang="en-GB" altLang="en-US" sz="2800" dirty="0" err="1">
                <a:solidFill>
                  <a:srgbClr val="CC0000"/>
                </a:solidFill>
                <a:sym typeface="Symbol"/>
              </a:rPr>
              <a:t>Lazzaro</a:t>
            </a:r>
            <a:r>
              <a:rPr lang="en-GB" altLang="en-US" sz="2800" dirty="0">
                <a:solidFill>
                  <a:srgbClr val="CC0000"/>
                </a:solidFill>
                <a:sym typeface="Symbol"/>
              </a:rPr>
              <a:t> NIM A 570 (2007) 192</a:t>
            </a:r>
            <a:r>
              <a:rPr lang="en-GB" altLang="en-US" sz="2800" dirty="0">
                <a:sym typeface="Symbol"/>
              </a:rPr>
              <a:t>, </a:t>
            </a:r>
            <a:r>
              <a:rPr lang="en-GB" altLang="en-US" sz="2800" dirty="0" err="1">
                <a:sym typeface="Symbol"/>
              </a:rPr>
              <a:t>Manikona</a:t>
            </a:r>
            <a:r>
              <a:rPr lang="en-GB" altLang="en-US" sz="2800" dirty="0">
                <a:sym typeface="Symbol"/>
              </a:rPr>
              <a:t> PhD thesis, MSU)</a:t>
            </a:r>
            <a:endParaRPr lang="en-GB" alt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solidFill>
                  <a:srgbClr val="0070C0"/>
                </a:solidFill>
              </a:rPr>
              <a:t>Quadrupole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r>
              <a:rPr lang="en-US" altLang="en-US" dirty="0" smtClean="0"/>
              <a:t>Both entrance and exit fringe fields (</a:t>
            </a:r>
            <a:r>
              <a:rPr lang="en-US" altLang="en-US" dirty="0" smtClean="0">
                <a:sym typeface="Symbol"/>
              </a:rPr>
              <a:t> effective length of magnet) should be measured for </a:t>
            </a:r>
            <a:r>
              <a:rPr lang="en-US" altLang="en-US" i="1" dirty="0" smtClean="0">
                <a:sym typeface="Symbol"/>
              </a:rPr>
              <a:t>all</a:t>
            </a:r>
            <a:r>
              <a:rPr lang="en-US" altLang="en-US" dirty="0" smtClean="0">
                <a:sym typeface="Symbol"/>
              </a:rPr>
              <a:t> quadrupoles, at many field excitations. (</a:t>
            </a:r>
            <a:r>
              <a:rPr lang="en-US" altLang="en-US" dirty="0" smtClean="0">
                <a:solidFill>
                  <a:srgbClr val="C00000"/>
                </a:solidFill>
                <a:sym typeface="Symbol"/>
              </a:rPr>
              <a:t>FRS experience: 6</a:t>
            </a:r>
            <a:r>
              <a:rPr lang="en-US" altLang="en-US" baseline="30000" dirty="0" smtClean="0">
                <a:solidFill>
                  <a:srgbClr val="C00000"/>
                </a:solidFill>
                <a:sym typeface="Symbol"/>
              </a:rPr>
              <a:t>th</a:t>
            </a:r>
            <a:r>
              <a:rPr lang="en-US" altLang="en-US" dirty="0" smtClean="0">
                <a:solidFill>
                  <a:srgbClr val="C00000"/>
                </a:solidFill>
                <a:sym typeface="Symbol"/>
              </a:rPr>
              <a:t> order polynomial fits were made</a:t>
            </a:r>
            <a:r>
              <a:rPr lang="en-US" altLang="en-US" dirty="0" smtClean="0">
                <a:sym typeface="Symbol"/>
              </a:rPr>
              <a:t>).</a:t>
            </a:r>
          </a:p>
          <a:p>
            <a:r>
              <a:rPr lang="en-US" altLang="en-US" dirty="0" smtClean="0">
                <a:solidFill>
                  <a:srgbClr val="CC0000"/>
                </a:solidFill>
                <a:sym typeface="Symbol"/>
              </a:rPr>
              <a:t>FRS quadrupoles</a:t>
            </a:r>
            <a:r>
              <a:rPr lang="en-US" altLang="en-US" dirty="0" smtClean="0">
                <a:sym typeface="Symbol"/>
              </a:rPr>
              <a:t>: effective length can vary &gt;3% depending on current excitation</a:t>
            </a:r>
            <a:r>
              <a:rPr lang="en-US" altLang="en-US" dirty="0" smtClean="0">
                <a:sym typeface="Symbol"/>
              </a:rPr>
              <a:t>.</a:t>
            </a:r>
          </a:p>
          <a:p>
            <a:r>
              <a:rPr lang="en-US" altLang="en-US" dirty="0" smtClean="0">
                <a:sym typeface="Symbol"/>
              </a:rPr>
              <a:t>Fields vary according to focusing requirements.</a:t>
            </a:r>
            <a:endParaRPr lang="en-US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3347566"/>
              </p:ext>
            </p:extLst>
          </p:nvPr>
        </p:nvGraphicFramePr>
        <p:xfrm>
          <a:off x="179512" y="476672"/>
          <a:ext cx="882047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324030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740</Words>
  <Application>Microsoft Office PowerPoint</Application>
  <PresentationFormat>On-screen Show (4:3)</PresentationFormat>
  <Paragraphs>102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Beam dynamics of Super-FRS and MM requirements</vt:lpstr>
      <vt:lpstr>Introduction</vt:lpstr>
      <vt:lpstr>PowerPoint Presentation</vt:lpstr>
      <vt:lpstr>Ion optics: Low Energy Branch (Main Separator)</vt:lpstr>
      <vt:lpstr>Dispersion-matched mode</vt:lpstr>
      <vt:lpstr>Field measurements – some issues</vt:lpstr>
      <vt:lpstr>Dipole</vt:lpstr>
      <vt:lpstr>Quadrupole</vt:lpstr>
      <vt:lpstr>PowerPoint Presentation</vt:lpstr>
      <vt:lpstr>Enge coefficients</vt:lpstr>
      <vt:lpstr>Current dependence of Enge coefficients (Q1000)</vt:lpstr>
      <vt:lpstr>Current dependence of Enge coefficients (Q1000)</vt:lpstr>
      <vt:lpstr>Harmonic analysis</vt:lpstr>
      <vt:lpstr>Alexander Kalimov’s design</vt:lpstr>
      <vt:lpstr>Simulation programs</vt:lpstr>
      <vt:lpstr>Summary</vt:lpstr>
      <vt:lpstr>Backup slides</vt:lpstr>
      <vt:lpstr>Hysteresis</vt:lpstr>
      <vt:lpstr>PowerPoint Presentation</vt:lpstr>
    </vt:vector>
  </TitlesOfParts>
  <Company>GSI Darmstadt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Field measurements</dc:title>
  <dc:creator>winfield</dc:creator>
  <cp:lastModifiedBy>Winfield, John Stuart Dr.</cp:lastModifiedBy>
  <cp:revision>48</cp:revision>
  <dcterms:created xsi:type="dcterms:W3CDTF">2012-03-12T08:56:54Z</dcterms:created>
  <dcterms:modified xsi:type="dcterms:W3CDTF">2015-06-11T20:27:57Z</dcterms:modified>
</cp:coreProperties>
</file>