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3" r:id="rId6"/>
    <p:sldId id="264" r:id="rId7"/>
    <p:sldId id="265" r:id="rId8"/>
    <p:sldId id="260" r:id="rId9"/>
    <p:sldId id="259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6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8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0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1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9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4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CB3B-197E-4299-9400-F784E44E447C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2BF8-84B9-45AC-B94A-BB88FB299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0568" y="2206933"/>
            <a:ext cx="9144000" cy="5487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Status of the </a:t>
            </a:r>
            <a:r>
              <a:rPr lang="en-US" sz="2800" dirty="0" err="1" smtClean="0"/>
              <a:t>PandaRoot</a:t>
            </a:r>
            <a:r>
              <a:rPr lang="en-US" sz="2800" dirty="0" smtClean="0"/>
              <a:t> simulation of the Forward RICH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Konstantin </a:t>
            </a:r>
            <a:r>
              <a:rPr lang="en-US" dirty="0" err="1" smtClean="0"/>
              <a:t>Beloborodov</a:t>
            </a:r>
            <a:endParaRPr lang="en-US" dirty="0" smtClean="0"/>
          </a:p>
          <a:p>
            <a:r>
              <a:rPr lang="en-US" sz="1800" dirty="0" err="1" smtClean="0"/>
              <a:t>Budker</a:t>
            </a:r>
            <a:r>
              <a:rPr lang="en-US" sz="1800" dirty="0" smtClean="0"/>
              <a:t> INP, Novosibirsk, </a:t>
            </a:r>
            <a:r>
              <a:rPr lang="en-US" sz="1800" dirty="0" smtClean="0"/>
              <a:t>Russia</a:t>
            </a:r>
          </a:p>
          <a:p>
            <a:r>
              <a:rPr lang="en-US" sz="1800" dirty="0" smtClean="0"/>
              <a:t>Novosibirsk State University, Russia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6884" y="5420064"/>
            <a:ext cx="337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PANDA LIII. Collaboration Meeting</a:t>
            </a:r>
          </a:p>
          <a:p>
            <a:pPr algn="ctr"/>
            <a:r>
              <a:rPr lang="en-US" dirty="0" smtClean="0"/>
              <a:t>Uppsala, Sweden</a:t>
            </a:r>
          </a:p>
        </p:txBody>
      </p:sp>
      <p:pic>
        <p:nvPicPr>
          <p:cNvPr id="19458" name="Picture 2" descr="https://indico.gsi.de/conferenceDisplay.py/getPic?picId=9&amp;confId=1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0"/>
            <a:ext cx="1524000" cy="1524001"/>
          </a:xfrm>
          <a:prstGeom prst="rect">
            <a:avLst/>
          </a:prstGeom>
          <a:noFill/>
        </p:spPr>
      </p:pic>
      <p:pic>
        <p:nvPicPr>
          <p:cNvPr id="19460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44" y="322385"/>
            <a:ext cx="1885950" cy="1038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1162" y="1371600"/>
            <a:ext cx="110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Budker</a:t>
            </a:r>
            <a:r>
              <a:rPr lang="en-US" sz="1600" dirty="0" smtClean="0"/>
              <a:t> INP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19346" y="613611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8-12 June 2015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2425"/>
            <a:ext cx="43053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06915" y="376603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X, cm</a:t>
            </a:r>
            <a:endParaRPr lang="ru-RU" sz="1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29" y="905608"/>
            <a:ext cx="4573567" cy="3057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185" y="338749"/>
            <a:ext cx="5354515" cy="44417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Events simulation and reconstruction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9" y="1899139"/>
            <a:ext cx="4613063" cy="3083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3" y="3489434"/>
            <a:ext cx="4316053" cy="28849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481247" y="3061590"/>
            <a:ext cx="5440671" cy="3636720"/>
            <a:chOff x="6481247" y="3061590"/>
            <a:chExt cx="5440671" cy="36367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247" y="3061590"/>
              <a:ext cx="5440671" cy="363672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99586" y="5749159"/>
              <a:ext cx="4435366" cy="1051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Стрелка вправо 9"/>
          <p:cNvSpPr/>
          <p:nvPr/>
        </p:nvSpPr>
        <p:spPr>
          <a:xfrm rot="1706020">
            <a:off x="3935024" y="3599534"/>
            <a:ext cx="2769294" cy="3253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861" y="615461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X, cm</a:t>
            </a:r>
            <a:endParaRPr lang="ru-RU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731" y="479767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X, cm</a:t>
            </a:r>
            <a:endParaRPr lang="ru-RU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47" y="3722077"/>
            <a:ext cx="55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Y, cm</a:t>
            </a:r>
            <a:endParaRPr lang="ru-RU" sz="12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3838" y="2124808"/>
            <a:ext cx="55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Y, cm</a:t>
            </a:r>
            <a:endParaRPr lang="ru-RU" sz="1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554422" y="1122485"/>
            <a:ext cx="55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Y, cm</a:t>
            </a:r>
            <a:endParaRPr lang="ru-RU" sz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7276" y="63509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φ</a:t>
            </a:r>
            <a:r>
              <a:rPr lang="en-US" sz="1600" baseline="-25000" dirty="0" err="1" smtClean="0">
                <a:latin typeface="+mj-lt"/>
              </a:rPr>
              <a:t>C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rad</a:t>
            </a:r>
            <a:endParaRPr lang="ru-RU" sz="1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019800" y="3373317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θ</a:t>
            </a:r>
            <a:r>
              <a:rPr lang="en-US" sz="1600" baseline="-25000" dirty="0" err="1" smtClean="0">
                <a:latin typeface="+mj-lt"/>
              </a:rPr>
              <a:t>C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rad</a:t>
            </a:r>
            <a:endParaRPr lang="ru-RU" sz="16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7808" y="1406769"/>
            <a:ext cx="4308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Reconstruction methods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on </a:t>
            </a:r>
            <a:r>
              <a:rPr lang="en-US" dirty="0" err="1" smtClean="0"/>
              <a:t>photodetector</a:t>
            </a:r>
            <a:r>
              <a:rPr lang="en-US" dirty="0" smtClean="0"/>
              <a:t> surface (template)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photon track reconstruction (in order to obtain </a:t>
            </a:r>
            <a:r>
              <a:rPr lang="en-US" dirty="0" err="1" smtClean="0"/>
              <a:t>cherenkov</a:t>
            </a:r>
            <a:r>
              <a:rPr lang="en-US" dirty="0" smtClean="0"/>
              <a:t> angles for each hits)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207869" y="5407270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r>
              <a:rPr lang="en-US" baseline="-25000" dirty="0" smtClean="0">
                <a:latin typeface="Calibri"/>
              </a:rPr>
              <a:t>C </a:t>
            </a:r>
            <a:r>
              <a:rPr lang="en-US" dirty="0" smtClean="0">
                <a:latin typeface="Calibri"/>
              </a:rPr>
              <a:t>= </a:t>
            </a:r>
            <a:r>
              <a:rPr lang="en-US" dirty="0" err="1" smtClean="0">
                <a:latin typeface="Calibri"/>
              </a:rPr>
              <a:t>acos</a:t>
            </a:r>
            <a:r>
              <a:rPr lang="en-US" dirty="0" smtClean="0">
                <a:latin typeface="Calibri"/>
              </a:rPr>
              <a:t>(1/n)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4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Refraction on the surface of the aerogel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68" y="1292773"/>
            <a:ext cx="4298642" cy="2906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8" y="1292773"/>
            <a:ext cx="5710621" cy="5044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0221" y="12717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4276" y="409994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lang="ru-RU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682528"/>
            <a:ext cx="39912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f(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  azimuthal angle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−   velocity of the charge particle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   −   refraction index of the aerogel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−   polar angle of the charge particle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Fit result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7" y="1316131"/>
            <a:ext cx="7416563" cy="4957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4769" y="1063869"/>
            <a:ext cx="14734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 smtClean="0"/>
          </a:p>
          <a:p>
            <a:r>
              <a:rPr lang="en-US" dirty="0" smtClean="0"/>
              <a:t>p = 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l-GR" dirty="0" smtClean="0"/>
              <a:t>β</a:t>
            </a:r>
            <a:r>
              <a:rPr lang="en-US" dirty="0" smtClean="0"/>
              <a:t> = 0.99994</a:t>
            </a:r>
          </a:p>
          <a:p>
            <a:r>
              <a:rPr lang="en-US" dirty="0" err="1" smtClean="0"/>
              <a:t>β</a:t>
            </a:r>
            <a:r>
              <a:rPr lang="en-US" baseline="-25000" dirty="0" err="1" smtClean="0"/>
              <a:t>FIT</a:t>
            </a:r>
            <a:r>
              <a:rPr lang="en-US" dirty="0" smtClean="0"/>
              <a:t> = 0.99912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Simulated effects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65131" y="1008993"/>
            <a:ext cx="59427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Simulation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Geometry description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RICH position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Aerogel (size, number of layers, refraction index)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Mirror geometry (round, flat)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Materials properties for Cherenkov photons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Digitization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err="1" smtClean="0"/>
              <a:t>Pixelation</a:t>
            </a: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Quantum efficiency of photodetector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Photodetector noise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Dead time of photodetector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Photodetector time resolution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err="1" smtClean="0"/>
              <a:t>Crosstalks</a:t>
            </a:r>
            <a:r>
              <a:rPr lang="en-US" dirty="0" smtClean="0"/>
              <a:t> (not done)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Reconstruction (simple mode)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Hit preselection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Fit 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) 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PID (not done)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Probability calculation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2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Hit selection for fit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9298"/>
            <a:ext cx="5686425" cy="523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2" y="809298"/>
            <a:ext cx="4944007" cy="3304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7" y="4114032"/>
            <a:ext cx="3043719" cy="2034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36" y="4114033"/>
            <a:ext cx="3043721" cy="2034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0028" y="4604305"/>
            <a:ext cx="69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 smtClean="0"/>
              <a:t>, ns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19946" y="4996901"/>
            <a:ext cx="80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smtClean="0"/>
              <a:t>C</a:t>
            </a:r>
            <a:r>
              <a:rPr lang="en-US" dirty="0" smtClean="0"/>
              <a:t>, rad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24654" y="1081455"/>
            <a:ext cx="13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events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l-GR" sz="2800" dirty="0" smtClean="0"/>
              <a:t>π</a:t>
            </a:r>
            <a:r>
              <a:rPr lang="en-US" sz="2800" dirty="0" smtClean="0"/>
              <a:t>/K-separation: first result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6" y="992476"/>
            <a:ext cx="3751262" cy="2507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95" y="992475"/>
            <a:ext cx="3768572" cy="2519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67" y="992475"/>
            <a:ext cx="3763133" cy="2515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6" y="3797677"/>
            <a:ext cx="3768572" cy="2519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95" y="3797676"/>
            <a:ext cx="3768572" cy="2519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138537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GeV/c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56814" y="1124607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GeV/c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25386" y="1138537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GeV/c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6310" y="3910446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 GeV/c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56814" y="3910446"/>
            <a:ext cx="10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GeV/c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49569" y="189034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73869" y="150641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830407" y="153279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60231" y="435512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43146" y="443425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84937" y="14067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33391" y="1400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911860" y="1585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04291" y="43287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69621" y="42759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9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Conclusions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6437" y="1807325"/>
            <a:ext cx="9921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Geometry </a:t>
            </a:r>
            <a:r>
              <a:rPr lang="en-US" sz="2000" dirty="0"/>
              <a:t>optimization for flat and round mirrors has been </a:t>
            </a:r>
            <a:r>
              <a:rPr lang="en-US" sz="2000" dirty="0" smtClean="0"/>
              <a:t>done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Optimization </a:t>
            </a:r>
            <a:r>
              <a:rPr lang="en-US" sz="2000" dirty="0"/>
              <a:t>of refractive indices for two and three layers </a:t>
            </a:r>
            <a:r>
              <a:rPr lang="en-US" sz="2000" dirty="0" smtClean="0"/>
              <a:t>aerogel has </a:t>
            </a:r>
            <a:r>
              <a:rPr lang="en-US" sz="2000" dirty="0"/>
              <a:t>been </a:t>
            </a:r>
            <a:r>
              <a:rPr lang="en-US" sz="2000" dirty="0" smtClean="0"/>
              <a:t>performed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First </a:t>
            </a:r>
            <a:r>
              <a:rPr lang="en-US" sz="2000" dirty="0" err="1"/>
              <a:t>PANDAroot</a:t>
            </a:r>
            <a:r>
              <a:rPr lang="en-US" sz="2000" dirty="0"/>
              <a:t> </a:t>
            </a:r>
            <a:r>
              <a:rPr lang="en-US" sz="2000" dirty="0" smtClean="0"/>
              <a:t>sim/</a:t>
            </a:r>
            <a:r>
              <a:rPr lang="en-US" sz="2000" dirty="0" err="1" smtClean="0"/>
              <a:t>digi</a:t>
            </a:r>
            <a:r>
              <a:rPr lang="en-US" sz="2000" dirty="0" smtClean="0"/>
              <a:t>/</a:t>
            </a:r>
            <a:r>
              <a:rPr lang="en-US" sz="2000" dirty="0" err="1" smtClean="0"/>
              <a:t>reco</a:t>
            </a:r>
            <a:r>
              <a:rPr lang="en-US" sz="2000" dirty="0" smtClean="0"/>
              <a:t> </a:t>
            </a:r>
            <a:r>
              <a:rPr lang="en-US" sz="2000" dirty="0"/>
              <a:t>code for the Forward RICH has been </a:t>
            </a:r>
            <a:r>
              <a:rPr lang="en-US" sz="2000" dirty="0" smtClean="0"/>
              <a:t>created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Events </a:t>
            </a:r>
            <a:r>
              <a:rPr lang="en-US" sz="2000" dirty="0"/>
              <a:t>with single K and π mesons (</a:t>
            </a:r>
            <a:r>
              <a:rPr lang="en-US" sz="2000" dirty="0" err="1"/>
              <a:t>FairBoxGenerator</a:t>
            </a:r>
            <a:r>
              <a:rPr lang="en-US" sz="2000" dirty="0"/>
              <a:t>) going </a:t>
            </a:r>
            <a:r>
              <a:rPr lang="en-US" sz="2000" dirty="0" err="1" smtClean="0"/>
              <a:t>directlyto</a:t>
            </a:r>
            <a:r>
              <a:rPr lang="en-US" sz="2000" dirty="0" smtClean="0"/>
              <a:t> </a:t>
            </a:r>
            <a:r>
              <a:rPr lang="en-US" sz="2000" dirty="0"/>
              <a:t>FRICH are </a:t>
            </a:r>
            <a:r>
              <a:rPr lang="en-US" sz="2000" dirty="0" smtClean="0"/>
              <a:t>simulated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First </a:t>
            </a:r>
            <a:r>
              <a:rPr lang="en-US" sz="2000" dirty="0"/>
              <a:t>and simple reconstruction of particle velocity has been </a:t>
            </a:r>
            <a:r>
              <a:rPr lang="en-US" sz="2000" dirty="0" smtClean="0"/>
              <a:t>realized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First </a:t>
            </a:r>
            <a:r>
              <a:rPr lang="en-US" sz="2000" dirty="0"/>
              <a:t>results on π/K separation has been obtained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89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38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7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r>
              <a:rPr lang="en-US" sz="2800" dirty="0" smtClean="0"/>
              <a:t>Outline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71650" y="1315613"/>
            <a:ext cx="2412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Geometry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Aerogel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Reconstruction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20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Forward RICH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2" y="1481958"/>
            <a:ext cx="6328773" cy="45089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93006" y="1461332"/>
          <a:ext cx="4648914" cy="446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082"/>
                <a:gridCol w="2674832"/>
              </a:tblGrid>
              <a:tr h="38720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RICH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7670"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goal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dirty="0" smtClean="0"/>
                        <a:t>PID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baseline="0" dirty="0" smtClean="0"/>
                        <a:t>information for higher level triggers</a:t>
                      </a:r>
                      <a:endParaRPr lang="en-US" dirty="0" smtClean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en-US" dirty="0" smtClean="0"/>
                        <a:t>π/K-separation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 ~10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en-US" dirty="0" smtClean="0"/>
                        <a:t>Radiator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Focusing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aerogel</a:t>
                      </a:r>
                      <a:endParaRPr lang="en-US" dirty="0" smtClean="0"/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indices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~1.05</a:t>
                      </a:r>
                    </a:p>
                  </a:txBody>
                  <a:tcPr/>
                </a:tc>
              </a:tr>
              <a:tr h="440639">
                <a:tc>
                  <a:txBody>
                    <a:bodyPr/>
                    <a:lstStyle/>
                    <a:p>
                      <a:r>
                        <a:rPr lang="en-US" dirty="0" smtClean="0"/>
                        <a:t>Radiator thickness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cm</a:t>
                      </a:r>
                    </a:p>
                  </a:txBody>
                  <a:tcPr/>
                </a:tc>
              </a:tr>
              <a:tr h="372273">
                <a:tc>
                  <a:txBody>
                    <a:bodyPr/>
                    <a:lstStyle/>
                    <a:p>
                      <a:r>
                        <a:rPr lang="en-US" dirty="0" smtClean="0"/>
                        <a:t>Placement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FT5 and FT6</a:t>
                      </a:r>
                      <a:endParaRPr lang="ru-RU" dirty="0"/>
                    </a:p>
                  </a:txBody>
                  <a:tcPr/>
                </a:tc>
              </a:tr>
              <a:tr h="387204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  <a:r>
                        <a:rPr lang="en-US" baseline="0" dirty="0" smtClean="0"/>
                        <a:t> angle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±5</a:t>
                      </a:r>
                      <a:r>
                        <a:rPr lang="en-US" dirty="0" smtClean="0">
                          <a:latin typeface="Century"/>
                        </a:rPr>
                        <a:t>°</a:t>
                      </a:r>
                      <a:endParaRPr lang="ru-RU" dirty="0"/>
                    </a:p>
                  </a:txBody>
                  <a:tcPr/>
                </a:tc>
              </a:tr>
              <a:tr h="387204"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angle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"/>
                        </a:rPr>
                        <a:t>±10°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6826" y="209371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63967" y="209229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35409" y="239282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78365" y="2023928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TOF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28744" y="2502493"/>
            <a:ext cx="6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57913" y="203105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HCAL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rot="16200000" flipH="1">
            <a:off x="2472400" y="2737323"/>
            <a:ext cx="596346" cy="47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</p:cNvCxnSpPr>
          <p:nvPr/>
        </p:nvCxnSpPr>
        <p:spPr>
          <a:xfrm flipH="1">
            <a:off x="3067946" y="2461628"/>
            <a:ext cx="155868" cy="580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 rot="16200000" flipH="1">
            <a:off x="3633574" y="2881544"/>
            <a:ext cx="245966" cy="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</p:cNvCxnSpPr>
          <p:nvPr/>
        </p:nvCxnSpPr>
        <p:spPr>
          <a:xfrm rot="16200000" flipH="1">
            <a:off x="3883941" y="2661893"/>
            <a:ext cx="606314" cy="69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0606" y="1400086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magnet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3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Geometric requirements </a:t>
            </a:r>
            <a:endParaRPr lang="ru-RU" sz="2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3090" y="961557"/>
            <a:ext cx="1123831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Placement along beam axis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: </a:t>
            </a:r>
            <a:r>
              <a:rPr lang="en-US" altLang="ru-RU" sz="1600" i="1" dirty="0" smtClean="0">
                <a:latin typeface="Times New Roman" panose="02020603050405020304" pitchFamily="18" charset="0"/>
              </a:rPr>
              <a:t> 			</a:t>
            </a:r>
            <a:r>
              <a:rPr lang="en-US" altLang="ru-RU" sz="1600" i="1" dirty="0" smtClean="0">
                <a:latin typeface="Times New Roman" panose="02020603050405020304" pitchFamily="18" charset="0"/>
              </a:rPr>
              <a:t>	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between</a:t>
            </a:r>
            <a:r>
              <a:rPr lang="en-US" altLang="ru-RU" sz="1600" i="1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forward trackers 5 and 6</a:t>
            </a:r>
            <a:endParaRPr lang="en-US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Angular acceptance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: 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			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	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dimensions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are the same or close to forward trackers  dimensions</a:t>
            </a: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en-US" altLang="ru-RU" sz="1600" dirty="0" err="1" smtClean="0">
                <a:latin typeface="Times New Roman" panose="02020603050405020304" pitchFamily="18" charset="0"/>
              </a:rPr>
              <a:t>Aerogel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 radiator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: 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				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	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multi-layer</a:t>
            </a:r>
            <a:endParaRPr lang="en-US" altLang="ru-RU" sz="1600" b="1" i="1" dirty="0" smtClean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Mirror: 				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	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simple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shape (flat, round, </a:t>
            </a:r>
            <a:r>
              <a:rPr lang="en-US" altLang="ru-RU" sz="1600" b="1" i="1" dirty="0" err="1" smtClean="0">
                <a:latin typeface="Times New Roman" panose="02020603050405020304" pitchFamily="18" charset="0"/>
              </a:rPr>
              <a:t>spheric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)</a:t>
            </a: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Geometric efficiency:  			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	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all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Cherenkov photons should be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detected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if it possible</a:t>
            </a: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Photon detector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: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				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	less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sizes as it possible (due to cost optimization)</a:t>
            </a: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Shape of Cherenkov “ring” on the </a:t>
            </a:r>
            <a:r>
              <a:rPr lang="en-US" altLang="ru-RU" sz="1600" dirty="0" err="1" smtClean="0">
                <a:latin typeface="Times New Roman" panose="02020603050405020304" pitchFamily="18" charset="0"/>
              </a:rPr>
              <a:t>photodetector</a:t>
            </a:r>
            <a:r>
              <a:rPr lang="en-US" altLang="ru-RU" sz="1600" dirty="0" smtClean="0">
                <a:latin typeface="Times New Roman" panose="02020603050405020304" pitchFamily="18" charset="0"/>
              </a:rPr>
              <a:t> surface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: </a:t>
            </a:r>
            <a:r>
              <a:rPr lang="en-US" altLang="ru-RU" sz="1600" b="1" i="1" dirty="0" smtClean="0">
                <a:latin typeface="Times New Roman" panose="02020603050405020304" pitchFamily="18" charset="0"/>
              </a:rPr>
              <a:t>	simple (circle, ellipse)</a:t>
            </a:r>
          </a:p>
          <a:p>
            <a:pPr>
              <a:buFontTx/>
              <a:buAutoNum type="arabicPeriod" startAt="2"/>
            </a:pP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r>
              <a:rPr lang="ru-RU" altLang="ru-RU" sz="1600" dirty="0">
                <a:latin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4" descr="panda_r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2017" y="3725967"/>
            <a:ext cx="2347566" cy="2691339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58" y="3935398"/>
            <a:ext cx="41179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617" y="3179035"/>
            <a:ext cx="3106801" cy="33463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28045" y="3760150"/>
            <a:ext cx="49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90074" y="3331436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287859" y="284211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spheric</a:t>
            </a:r>
            <a:endParaRPr lang="ru-RU" dirty="0"/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8396242" y="5907281"/>
            <a:ext cx="762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tx2"/>
                </a:solidFill>
              </a:rPr>
              <a:t>LHCb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Mirror parameters optimization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44649" y="1730277"/>
            <a:ext cx="4879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Geometric efficiency: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Lower Č photon </a:t>
            </a:r>
            <a:r>
              <a:rPr lang="en-US" dirty="0" smtClean="0"/>
              <a:t>hit</a:t>
            </a:r>
            <a:r>
              <a:rPr lang="en-US" dirty="0" smtClean="0"/>
              <a:t>s </a:t>
            </a:r>
            <a:r>
              <a:rPr lang="en-US" dirty="0" err="1" smtClean="0"/>
              <a:t>PhDet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Upper Č photon </a:t>
            </a:r>
            <a:r>
              <a:rPr lang="en-US" dirty="0" smtClean="0"/>
              <a:t>hit</a:t>
            </a:r>
            <a:r>
              <a:rPr lang="en-US" dirty="0" smtClean="0"/>
              <a:t>s </a:t>
            </a:r>
            <a:r>
              <a:rPr lang="en-US" dirty="0" err="1" smtClean="0"/>
              <a:t>PhDet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 other Č photons automatically do the same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03568" y="3559373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detector width: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w( z, 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) →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ru-RU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rich6_0ms_1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0" name="Рисунок 29" descr="rich6_1ms_1_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1" name="Рисунок 30" descr="rich6_1ms_2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2" name="Рисунок 31" descr="rich6_2ms_1_n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3" name="Рисунок 32" descr="rich6_2ms_2_n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4" name="Рисунок 33" descr="rich6_3ms_1_n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5" name="Рисунок 34" descr="rich6_3ms_2_ne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6" name="Рисунок 35" descr="rich6_4ms_1_ne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7" name="Рисунок 36" descr="rich6_4ms_2_n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8" name="Рисунок 37" descr="rich6_5ms_1_new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39" name="Рисунок 38" descr="rich6_5ms_2_new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40" name="Рисунок 39" descr="rich6_6ms_1_new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pic>
        <p:nvPicPr>
          <p:cNvPr id="41" name="Рисунок 40" descr="rich6_6ms_2_new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6206" y="1494693"/>
            <a:ext cx="2928933" cy="4223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3484" y="1196413"/>
            <a:ext cx="245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Six segments flat mirror </a:t>
            </a:r>
          </a:p>
          <a:p>
            <a:r>
              <a:rPr lang="en-US" dirty="0" smtClean="0"/>
              <a:t>(as an example)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08591" y="4922378"/>
            <a:ext cx="474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segment has major influence on </a:t>
            </a:r>
            <a:r>
              <a:rPr lang="en-US" dirty="0" err="1" smtClean="0"/>
              <a:t>PhDet</a:t>
            </a:r>
            <a:r>
              <a:rPr lang="en-US" dirty="0" smtClean="0"/>
              <a:t> size!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Optimal mirror configurations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94" y="809298"/>
            <a:ext cx="3751720" cy="3203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82" y="1461475"/>
            <a:ext cx="2328276" cy="2551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51" y="1624282"/>
            <a:ext cx="1984206" cy="2388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95" y="4182077"/>
            <a:ext cx="1823059" cy="2318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63" y="4182077"/>
            <a:ext cx="1758134" cy="2271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7" y="4222076"/>
            <a:ext cx="1696160" cy="2238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2165" y="1320834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segment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1055" y="147472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segments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0165" y="162428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segments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3495" y="4148621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segments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7095" y="418207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segments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0455" y="4182077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segments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990" y="4157856"/>
            <a:ext cx="1782625" cy="23031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2269" y="417682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13843" y="1456600"/>
            <a:ext cx="6112272" cy="4064969"/>
            <a:chOff x="191813" y="1201623"/>
            <a:chExt cx="6692462" cy="44734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13" y="1201623"/>
              <a:ext cx="6692462" cy="44734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2459428" y="3331776"/>
              <a:ext cx="73572" cy="945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Some features of flat and round mirrors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48174"/>
              </p:ext>
            </p:extLst>
          </p:nvPr>
        </p:nvGraphicFramePr>
        <p:xfrm>
          <a:off x="6748348" y="1227397"/>
          <a:ext cx="4839914" cy="412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394"/>
                <a:gridCol w="1521116"/>
                <a:gridCol w="1395404"/>
              </a:tblGrid>
              <a:tr h="436874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segments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  <a:endParaRPr lang="ru-RU" dirty="0"/>
                    </a:p>
                  </a:txBody>
                  <a:tcPr/>
                </a:tc>
              </a:tr>
              <a:tr h="436874">
                <a:tc>
                  <a:txBody>
                    <a:bodyPr/>
                    <a:lstStyle/>
                    <a:p>
                      <a:r>
                        <a:rPr lang="en-US" dirty="0" smtClean="0"/>
                        <a:t>PD width, cm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58.5</a:t>
                      </a:r>
                      <a:endParaRPr lang="ru-RU" dirty="0"/>
                    </a:p>
                  </a:txBody>
                  <a:tcPr/>
                </a:tc>
              </a:tr>
              <a:tr h="436874">
                <a:tc>
                  <a:txBody>
                    <a:bodyPr/>
                    <a:lstStyle/>
                    <a:p>
                      <a:r>
                        <a:rPr lang="en-US" dirty="0" smtClean="0"/>
                        <a:t>Mirror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ocusing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</a:tr>
              <a:tr h="436874">
                <a:tc>
                  <a:txBody>
                    <a:bodyPr/>
                    <a:lstStyle/>
                    <a:p>
                      <a:r>
                        <a:rPr lang="en-US" dirty="0" smtClean="0"/>
                        <a:t>Aerogel focusing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580325">
                <a:tc>
                  <a:txBody>
                    <a:bodyPr/>
                    <a:lstStyle/>
                    <a:p>
                      <a:r>
                        <a:rPr lang="en-US" dirty="0" smtClean="0"/>
                        <a:t>combinatorial background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965819">
                <a:tc>
                  <a:txBody>
                    <a:bodyPr/>
                    <a:lstStyle/>
                    <a:p>
                      <a:r>
                        <a:rPr lang="en-US" dirty="0" smtClean="0"/>
                        <a:t>Cherenkov</a:t>
                      </a:r>
                      <a:r>
                        <a:rPr lang="en-US" baseline="0" dirty="0" smtClean="0"/>
                        <a:t> “ring” shape </a:t>
                      </a:r>
                      <a:r>
                        <a:rPr lang="en-US" dirty="0" smtClean="0"/>
                        <a:t>on PD surface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elliptical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complicated</a:t>
                      </a:r>
                      <a:endParaRPr lang="ru-RU" dirty="0"/>
                    </a:p>
                  </a:txBody>
                  <a:tcPr/>
                </a:tc>
              </a:tr>
              <a:tr h="768039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parts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1902" y="3232664"/>
            <a:ext cx="14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mirror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5731" y="5671038"/>
            <a:ext cx="381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Aerogel</a:t>
            </a:r>
            <a:r>
              <a:rPr lang="en-US" dirty="0" smtClean="0"/>
              <a:t> plate size = 60 cm (half height)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58" y="1450931"/>
            <a:ext cx="2191446" cy="22506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23" y="180487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Multi-layer aerogel: parameter optimization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102290"/>
            <a:ext cx="2794107" cy="5227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10" y="1322023"/>
            <a:ext cx="2093871" cy="224463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15649" y="1878904"/>
            <a:ext cx="400833" cy="41335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10" idx="0"/>
          </p:cNvCxnSpPr>
          <p:nvPr/>
        </p:nvCxnSpPr>
        <p:spPr>
          <a:xfrm flipV="1">
            <a:off x="1716066" y="1450931"/>
            <a:ext cx="4156615" cy="427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78488" y="2292263"/>
            <a:ext cx="3745282" cy="1317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1255" y="438525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1.05 − </a:t>
            </a:r>
            <a:r>
              <a:rPr lang="el-GR" dirty="0" smtClean="0"/>
              <a:t>δ</a:t>
            </a:r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7421" y="3701605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96451" y="3706865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80238" y="3706865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01255" y="47344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1.05 + </a:t>
            </a:r>
            <a:r>
              <a:rPr lang="el-GR" dirty="0" smtClean="0"/>
              <a:t>δ</a:t>
            </a:r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622221" y="3566653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95641" y="3571913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963806" y="3571913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142479" y="3571911"/>
            <a:ext cx="0" cy="413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35881" y="431253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1.05 − </a:t>
            </a:r>
            <a:r>
              <a:rPr lang="el-GR" dirty="0" smtClean="0"/>
              <a:t>δ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0233066" y="46923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1.05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233859" y="510196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1.05 + </a:t>
            </a:r>
            <a:r>
              <a:rPr lang="el-GR" dirty="0" smtClean="0"/>
              <a:t>δ</a:t>
            </a:r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43" name="Соединительная линия уступом 42"/>
          <p:cNvCxnSpPr>
            <a:endCxn id="39" idx="1"/>
          </p:cNvCxnSpPr>
          <p:nvPr/>
        </p:nvCxnSpPr>
        <p:spPr>
          <a:xfrm>
            <a:off x="9722069" y="4025533"/>
            <a:ext cx="513812" cy="471663"/>
          </a:xfrm>
          <a:prstGeom prst="bentConnector3">
            <a:avLst>
              <a:gd name="adj1" fmla="val -1139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endCxn id="40" idx="1"/>
          </p:cNvCxnSpPr>
          <p:nvPr/>
        </p:nvCxnSpPr>
        <p:spPr>
          <a:xfrm rot="16200000" flipH="1">
            <a:off x="9635898" y="4279869"/>
            <a:ext cx="851505" cy="342832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endCxn id="41" idx="1"/>
          </p:cNvCxnSpPr>
          <p:nvPr/>
        </p:nvCxnSpPr>
        <p:spPr>
          <a:xfrm rot="16200000" flipH="1">
            <a:off x="9517206" y="4569979"/>
            <a:ext cx="1261099" cy="172207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14" idx="1"/>
          </p:cNvCxnSpPr>
          <p:nvPr/>
        </p:nvCxnSpPr>
        <p:spPr>
          <a:xfrm>
            <a:off x="5633545" y="4114964"/>
            <a:ext cx="467710" cy="454953"/>
          </a:xfrm>
          <a:prstGeom prst="bentConnector3">
            <a:avLst>
              <a:gd name="adj1" fmla="val 562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endCxn id="19" idx="1"/>
          </p:cNvCxnSpPr>
          <p:nvPr/>
        </p:nvCxnSpPr>
        <p:spPr>
          <a:xfrm rot="16200000" flipH="1">
            <a:off x="5611943" y="4429766"/>
            <a:ext cx="798854" cy="179770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642886" y="1078969"/>
            <a:ext cx="11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layers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8305852" y="1051807"/>
            <a:ext cx="132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layers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23612" y="6061165"/>
            <a:ext cx="494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Software:   </a:t>
            </a:r>
            <a:r>
              <a:rPr lang="en-US" b="1" dirty="0" err="1" smtClean="0"/>
              <a:t>FairSoft</a:t>
            </a:r>
            <a:r>
              <a:rPr lang="en-US" dirty="0" smtClean="0"/>
              <a:t> – </a:t>
            </a:r>
            <a:r>
              <a:rPr lang="en-US" i="1" dirty="0" smtClean="0"/>
              <a:t>apr13</a:t>
            </a:r>
            <a:r>
              <a:rPr lang="en-US" dirty="0" smtClean="0"/>
              <a:t>,    </a:t>
            </a:r>
            <a:r>
              <a:rPr lang="en-US" b="1" dirty="0" err="1" smtClean="0"/>
              <a:t>PandaRoot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i="1" dirty="0" smtClean="0"/>
              <a:t>scrut14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863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Multi-layer aerogel: </a:t>
            </a:r>
            <a:r>
              <a:rPr lang="en-US" sz="2800" dirty="0" smtClean="0">
                <a:solidFill>
                  <a:prstClr val="black"/>
                </a:solidFill>
              </a:rPr>
              <a:t>optimal parameter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9" y="1107034"/>
            <a:ext cx="5340960" cy="3570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58" y="1107034"/>
            <a:ext cx="5340959" cy="3570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4781" y="1331217"/>
            <a:ext cx="11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layers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23286" y="1331217"/>
            <a:ext cx="132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layers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50830" y="4756638"/>
            <a:ext cx="1736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1.05</a:t>
            </a:r>
          </a:p>
          <a:p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opt</a:t>
            </a:r>
            <a:r>
              <a:rPr lang="en-US" dirty="0" smtClean="0"/>
              <a:t> = 1.03·10</a:t>
            </a:r>
            <a:r>
              <a:rPr lang="en-US" baseline="30000" dirty="0" smtClean="0"/>
              <a:t>-3</a:t>
            </a:r>
          </a:p>
          <a:p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min</a:t>
            </a:r>
            <a:r>
              <a:rPr lang="en-US" dirty="0" smtClean="0"/>
              <a:t> = 0.76·10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max</a:t>
            </a:r>
            <a:r>
              <a:rPr lang="en-US" dirty="0" smtClean="0"/>
              <a:t> = 1.36·10</a:t>
            </a:r>
            <a:r>
              <a:rPr lang="en-US" baseline="30000" dirty="0" smtClean="0"/>
              <a:t>-3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8569" y="4706815"/>
            <a:ext cx="1765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1.05</a:t>
            </a:r>
          </a:p>
          <a:p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opt</a:t>
            </a:r>
            <a:r>
              <a:rPr lang="en-US" dirty="0" smtClean="0"/>
              <a:t> = 1.23 ·10</a:t>
            </a:r>
            <a:r>
              <a:rPr lang="en-US" baseline="30000" dirty="0" smtClean="0"/>
              <a:t>-3</a:t>
            </a:r>
          </a:p>
          <a:p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min</a:t>
            </a:r>
            <a:r>
              <a:rPr lang="en-US" dirty="0" smtClean="0"/>
              <a:t> = 0.96 ·10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max</a:t>
            </a:r>
            <a:r>
              <a:rPr lang="en-US" dirty="0" smtClean="0"/>
              <a:t> = 1.47·10</a:t>
            </a:r>
            <a:r>
              <a:rPr lang="en-US" baseline="30000" dirty="0" smtClean="0"/>
              <a:t>-3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99" y="6286500"/>
            <a:ext cx="778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segments mirror and three layer </a:t>
            </a:r>
            <a:r>
              <a:rPr lang="en-US" dirty="0" err="1" smtClean="0"/>
              <a:t>aerogel</a:t>
            </a:r>
            <a:r>
              <a:rPr lang="en-US" dirty="0" smtClean="0"/>
              <a:t> were used in further simulations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Words>635</Words>
  <Application>Microsoft Office PowerPoint</Application>
  <PresentationFormat>Широкоэкранный</PresentationFormat>
  <Paragraphs>191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</vt:lpstr>
      <vt:lpstr>Courier New</vt:lpstr>
      <vt:lpstr>Times New Roman</vt:lpstr>
      <vt:lpstr>Wingdings</vt:lpstr>
      <vt:lpstr>Тема Office</vt:lpstr>
      <vt:lpstr>Status of the PandaRoot simulation of the Forward RICH</vt:lpstr>
      <vt:lpstr>Outline</vt:lpstr>
      <vt:lpstr>Forward RICH</vt:lpstr>
      <vt:lpstr>Geometric requirements </vt:lpstr>
      <vt:lpstr>Mirror parameters optimization</vt:lpstr>
      <vt:lpstr>Optimal mirror configurations</vt:lpstr>
      <vt:lpstr>Some features of flat and round mirrors</vt:lpstr>
      <vt:lpstr>Multi-layer aerogel: parameter optimization</vt:lpstr>
      <vt:lpstr>Multi-layer aerogel: optimal parameter</vt:lpstr>
      <vt:lpstr>Events simulation and reconstruction</vt:lpstr>
      <vt:lpstr>Refraction on the surface of the aerogel</vt:lpstr>
      <vt:lpstr>Fit result</vt:lpstr>
      <vt:lpstr>Simulated effects</vt:lpstr>
      <vt:lpstr>Hit selection for fit</vt:lpstr>
      <vt:lpstr>π/K-separation: first result</vt:lpstr>
      <vt:lpstr>Conclusions</vt:lpstr>
      <vt:lpstr>…</vt:lpstr>
      <vt:lpstr>…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PandaRoot simulation of the Forward RICH</dc:title>
  <dc:creator>BINP User</dc:creator>
  <cp:lastModifiedBy>Константин Белобородов</cp:lastModifiedBy>
  <cp:revision>161</cp:revision>
  <dcterms:created xsi:type="dcterms:W3CDTF">2015-06-01T06:39:05Z</dcterms:created>
  <dcterms:modified xsi:type="dcterms:W3CDTF">2015-06-09T09:16:20Z</dcterms:modified>
</cp:coreProperties>
</file>