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Microsoft_Formel-Editor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3" r:id="rId2"/>
    <p:sldId id="270" r:id="rId3"/>
    <p:sldId id="271" r:id="rId4"/>
    <p:sldId id="291" r:id="rId5"/>
    <p:sldId id="272" r:id="rId6"/>
    <p:sldId id="282" r:id="rId7"/>
    <p:sldId id="283" r:id="rId8"/>
    <p:sldId id="284" r:id="rId9"/>
    <p:sldId id="287" r:id="rId10"/>
    <p:sldId id="275" r:id="rId11"/>
    <p:sldId id="276" r:id="rId12"/>
    <p:sldId id="288" r:id="rId13"/>
    <p:sldId id="290" r:id="rId14"/>
    <p:sldId id="269" r:id="rId15"/>
    <p:sldId id="279" r:id="rId16"/>
    <p:sldId id="280" r:id="rId17"/>
    <p:sldId id="281" r:id="rId18"/>
    <p:sldId id="294" r:id="rId19"/>
    <p:sldId id="292" r:id="rId20"/>
    <p:sldId id="293" r:id="rId21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B47D"/>
    <a:srgbClr val="99CCFF"/>
    <a:srgbClr val="66FFFF"/>
    <a:srgbClr val="515355"/>
    <a:srgbClr val="FFCCFF"/>
    <a:srgbClr val="3136FF"/>
    <a:srgbClr val="005B82"/>
    <a:srgbClr val="8D8F94"/>
    <a:srgbClr val="3A6F8A"/>
    <a:srgbClr val="DB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3" autoAdjust="0"/>
    <p:restoredTop sz="82122" autoAdjust="0"/>
  </p:normalViewPr>
  <p:slideViewPr>
    <p:cSldViewPr>
      <p:cViewPr varScale="1">
        <p:scale>
          <a:sx n="80" d="100"/>
          <a:sy n="80" d="100"/>
        </p:scale>
        <p:origin x="-1768" y="-112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0" d="100"/>
        <a:sy n="210" d="100"/>
      </p:scale>
      <p:origin x="0" y="16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Juni 5, 2015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85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xmlns:p14="http://schemas.microsoft.com/office/powerpoint/2010/main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Juni 5, 2015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09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advTm="10000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oleObject" Target="../embeddings/Microsoft_Formel-Editor1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EMC MC Match and</a:t>
            </a:r>
            <a:br>
              <a:rPr lang="en-US" sz="4400" dirty="0" smtClean="0"/>
            </a:br>
            <a:r>
              <a:rPr lang="en-US" sz="4400" dirty="0" smtClean="0"/>
              <a:t>EMC Visualization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860800"/>
            <a:ext cx="8173342" cy="647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1830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</a:t>
            </a:r>
            <a:endParaRPr lang="de-DE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1907704" y="314096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u="sng" dirty="0" smtClean="0">
                <a:solidFill>
                  <a:schemeClr val="bg1"/>
                </a:solidFill>
              </a:rPr>
              <a:t>   </a:t>
            </a:r>
            <a:endParaRPr lang="en-US" sz="24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Implementation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40" y="1000108"/>
            <a:ext cx="8676456" cy="501969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For each </a:t>
            </a:r>
            <a:r>
              <a:rPr lang="en-US" dirty="0" err="1" smtClean="0"/>
              <a:t>EmcPoint</a:t>
            </a:r>
            <a:r>
              <a:rPr lang="en-US" dirty="0" smtClean="0"/>
              <a:t> if track is entering / exiting the crystal is stored</a:t>
            </a:r>
          </a:p>
        </p:txBody>
      </p:sp>
      <p:grpSp>
        <p:nvGrpSpPr>
          <p:cNvPr id="48" name="Gruppierung 47"/>
          <p:cNvGrpSpPr/>
          <p:nvPr/>
        </p:nvGrpSpPr>
        <p:grpSpPr>
          <a:xfrm>
            <a:off x="1259632" y="3068960"/>
            <a:ext cx="3032714" cy="3096344"/>
            <a:chOff x="2915816" y="3068960"/>
            <a:chExt cx="3032714" cy="3096344"/>
          </a:xfrm>
        </p:grpSpPr>
        <p:grpSp>
          <p:nvGrpSpPr>
            <p:cNvPr id="4" name="Gruppierung 3"/>
            <p:cNvGrpSpPr/>
            <p:nvPr/>
          </p:nvGrpSpPr>
          <p:grpSpPr>
            <a:xfrm>
              <a:off x="2915816" y="3068960"/>
              <a:ext cx="3024336" cy="3096344"/>
              <a:chOff x="2555776" y="1844824"/>
              <a:chExt cx="3024336" cy="3096344"/>
            </a:xfrm>
          </p:grpSpPr>
          <p:sp>
            <p:nvSpPr>
              <p:cNvPr id="5" name="Rechteck 4"/>
              <p:cNvSpPr/>
              <p:nvPr/>
            </p:nvSpPr>
            <p:spPr>
              <a:xfrm>
                <a:off x="3851920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3419872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4283968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987824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2555776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5148064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4716016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Gerade Verbindung 11"/>
              <p:cNvCxnSpPr/>
              <p:nvPr/>
            </p:nvCxnSpPr>
            <p:spPr>
              <a:xfrm flipV="1">
                <a:off x="3635896" y="3284984"/>
                <a:ext cx="432048" cy="165618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 flipH="1" flipV="1">
                <a:off x="3923928" y="2996952"/>
                <a:ext cx="144016" cy="2880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flipV="1">
                <a:off x="4067944" y="2780928"/>
                <a:ext cx="72008" cy="5040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flipV="1">
                <a:off x="4139952" y="2708920"/>
                <a:ext cx="360040" cy="720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936" y="1844824"/>
                <a:ext cx="144016" cy="9361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/>
              <p:cNvCxnSpPr/>
              <p:nvPr/>
            </p:nvCxnSpPr>
            <p:spPr>
              <a:xfrm>
                <a:off x="4499992" y="2708920"/>
                <a:ext cx="43204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/>
              <p:nvPr/>
            </p:nvCxnSpPr>
            <p:spPr>
              <a:xfrm flipV="1">
                <a:off x="4499992" y="2348880"/>
                <a:ext cx="288032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 flipV="1">
                <a:off x="4788024" y="1916832"/>
                <a:ext cx="72008" cy="43204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 flipH="1" flipV="1">
                <a:off x="3563888" y="2780928"/>
                <a:ext cx="360040" cy="2160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flipV="1">
                <a:off x="3923928" y="2636912"/>
                <a:ext cx="72008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 flipH="1" flipV="1">
                <a:off x="3635896" y="2276872"/>
                <a:ext cx="360040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feld 22"/>
              <p:cNvSpPr txBox="1"/>
              <p:nvPr/>
            </p:nvSpPr>
            <p:spPr>
              <a:xfrm>
                <a:off x="3851920" y="407707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4067944" y="299695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3797693" y="3079993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4211960" y="2492896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4</a:t>
                </a:r>
                <a:endParaRPr lang="en-US" sz="1200" dirty="0"/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995936" y="220486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5</a:t>
                </a: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427984" y="234888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6</a:t>
                </a: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4716016" y="2492896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7</a:t>
                </a:r>
                <a:endParaRPr lang="en-US" sz="1200" dirty="0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4932040" y="184482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8</a:t>
                </a: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563888" y="234888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9</a:t>
                </a:r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4355976" y="4437112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211960" y="414908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283968" y="378904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427984" y="39330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788024" y="38610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076056" y="350100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851920" y="39330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923928" y="342900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220072" y="38610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Gerade Verbindung 42"/>
            <p:cNvCxnSpPr/>
            <p:nvPr/>
          </p:nvCxnSpPr>
          <p:spPr>
            <a:xfrm flipH="1" flipV="1">
              <a:off x="5244076" y="4437112"/>
              <a:ext cx="504055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5604115" y="5301208"/>
              <a:ext cx="34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11</a:t>
              </a:r>
              <a:endParaRPr lang="en-US" sz="1200" dirty="0"/>
            </a:p>
          </p:txBody>
        </p:sp>
      </p:grpSp>
      <p:sp>
        <p:nvSpPr>
          <p:cNvPr id="49" name="Textfeld 48"/>
          <p:cNvSpPr txBox="1"/>
          <p:nvPr/>
        </p:nvSpPr>
        <p:spPr>
          <a:xfrm>
            <a:off x="4788024" y="3501008"/>
            <a:ext cx="4225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79500">
              <a:tabLst>
                <a:tab pos="1158875" algn="l"/>
              </a:tabLst>
            </a:pPr>
            <a:r>
              <a:rPr lang="en-US" dirty="0" err="1" smtClean="0"/>
              <a:t>EmcPoint</a:t>
            </a:r>
            <a:r>
              <a:rPr lang="en-US" dirty="0" smtClean="0"/>
              <a:t>:	entering: 1, 11, 4, 6, 7, 9 ,10</a:t>
            </a:r>
            <a:br>
              <a:rPr lang="en-US" dirty="0" smtClean="0"/>
            </a:br>
            <a:r>
              <a:rPr lang="en-US" dirty="0" smtClean="0"/>
              <a:t>	exiting: 4, 5, 6, 7, 8, 9, 10</a:t>
            </a:r>
            <a:endParaRPr lang="en-US" dirty="0"/>
          </a:p>
        </p:txBody>
      </p:sp>
      <p:sp>
        <p:nvSpPr>
          <p:cNvPr id="50" name="Textfeld 49"/>
          <p:cNvSpPr txBox="1"/>
          <p:nvPr/>
        </p:nvSpPr>
        <p:spPr>
          <a:xfrm>
            <a:off x="2195736" y="407707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51" name="Oval 50"/>
          <p:cNvSpPr/>
          <p:nvPr/>
        </p:nvSpPr>
        <p:spPr>
          <a:xfrm>
            <a:off x="3491880" y="4365104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54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nhaltsplatzhalter 2"/>
          <p:cNvSpPr txBox="1">
            <a:spLocks/>
          </p:cNvSpPr>
          <p:nvPr/>
        </p:nvSpPr>
        <p:spPr bwMode="auto">
          <a:xfrm>
            <a:off x="360040" y="980728"/>
            <a:ext cx="8676456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Arial" pitchFamily="34" charset="0"/>
              <a:buChar char="•"/>
              <a:defRPr sz="2200" i="1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r>
              <a:rPr lang="en-US" dirty="0" smtClean="0"/>
              <a:t>For each </a:t>
            </a:r>
            <a:r>
              <a:rPr lang="en-US" dirty="0" err="1" smtClean="0"/>
              <a:t>EmcPoint</a:t>
            </a:r>
            <a:r>
              <a:rPr lang="en-US" dirty="0" smtClean="0"/>
              <a:t> if track is entering / exiting the crystal is stored</a:t>
            </a:r>
          </a:p>
          <a:p>
            <a:pPr>
              <a:buFont typeface="Arial"/>
              <a:buChar char="•"/>
            </a:pPr>
            <a:r>
              <a:rPr lang="en-US" dirty="0" smtClean="0"/>
              <a:t>Each </a:t>
            </a:r>
            <a:r>
              <a:rPr lang="en-US" dirty="0" err="1" smtClean="0"/>
              <a:t>EmcHit</a:t>
            </a:r>
            <a:r>
              <a:rPr lang="en-US" dirty="0" smtClean="0"/>
              <a:t> stores tracks entering and exiting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Implementation</a:t>
            </a:r>
            <a:endParaRPr lang="en-US" dirty="0"/>
          </a:p>
        </p:txBody>
      </p:sp>
      <p:grpSp>
        <p:nvGrpSpPr>
          <p:cNvPr id="48" name="Gruppierung 47"/>
          <p:cNvGrpSpPr/>
          <p:nvPr/>
        </p:nvGrpSpPr>
        <p:grpSpPr>
          <a:xfrm>
            <a:off x="1259632" y="3068960"/>
            <a:ext cx="3032714" cy="3096344"/>
            <a:chOff x="2915816" y="3068960"/>
            <a:chExt cx="3032714" cy="3096344"/>
          </a:xfrm>
        </p:grpSpPr>
        <p:grpSp>
          <p:nvGrpSpPr>
            <p:cNvPr id="4" name="Gruppierung 3"/>
            <p:cNvGrpSpPr/>
            <p:nvPr/>
          </p:nvGrpSpPr>
          <p:grpSpPr>
            <a:xfrm>
              <a:off x="2915816" y="3068960"/>
              <a:ext cx="3024336" cy="3096344"/>
              <a:chOff x="2555776" y="1844824"/>
              <a:chExt cx="3024336" cy="3096344"/>
            </a:xfrm>
          </p:grpSpPr>
          <p:sp>
            <p:nvSpPr>
              <p:cNvPr id="5" name="Rechteck 4"/>
              <p:cNvSpPr/>
              <p:nvPr/>
            </p:nvSpPr>
            <p:spPr>
              <a:xfrm>
                <a:off x="3851920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3419872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4283968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987824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2555776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5148064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4716016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Gerade Verbindung 11"/>
              <p:cNvCxnSpPr/>
              <p:nvPr/>
            </p:nvCxnSpPr>
            <p:spPr>
              <a:xfrm flipV="1">
                <a:off x="3635896" y="3284984"/>
                <a:ext cx="432048" cy="165618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 flipH="1" flipV="1">
                <a:off x="3923928" y="2996952"/>
                <a:ext cx="144016" cy="2880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flipV="1">
                <a:off x="4067944" y="2780928"/>
                <a:ext cx="72008" cy="5040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flipV="1">
                <a:off x="4139952" y="2708920"/>
                <a:ext cx="360040" cy="720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936" y="1844824"/>
                <a:ext cx="144016" cy="9361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/>
              <p:cNvCxnSpPr/>
              <p:nvPr/>
            </p:nvCxnSpPr>
            <p:spPr>
              <a:xfrm>
                <a:off x="4499992" y="2708920"/>
                <a:ext cx="43204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/>
              <p:nvPr/>
            </p:nvCxnSpPr>
            <p:spPr>
              <a:xfrm flipV="1">
                <a:off x="4499992" y="2348880"/>
                <a:ext cx="288032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 flipV="1">
                <a:off x="4788024" y="1916832"/>
                <a:ext cx="72008" cy="43204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 flipH="1" flipV="1">
                <a:off x="3563888" y="2780928"/>
                <a:ext cx="360040" cy="2160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flipV="1">
                <a:off x="3923928" y="2636912"/>
                <a:ext cx="72008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 flipH="1" flipV="1">
                <a:off x="3635896" y="2276872"/>
                <a:ext cx="360040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feld 22"/>
              <p:cNvSpPr txBox="1"/>
              <p:nvPr/>
            </p:nvSpPr>
            <p:spPr>
              <a:xfrm>
                <a:off x="3851920" y="407707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4067944" y="299695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3797693" y="3079993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4211960" y="2492896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4</a:t>
                </a:r>
                <a:endParaRPr lang="en-US" sz="1200" dirty="0"/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995936" y="220486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5</a:t>
                </a: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427984" y="234888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6</a:t>
                </a: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4716016" y="2492896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7</a:t>
                </a:r>
                <a:endParaRPr lang="en-US" sz="1200" dirty="0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4932040" y="184482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8</a:t>
                </a: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563888" y="234888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9</a:t>
                </a:r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4355976" y="4437112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211960" y="414908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283968" y="378904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427984" y="39330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788024" y="38610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076056" y="350100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851920" y="39330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923928" y="342900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220072" y="38610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4211960" y="3356992"/>
              <a:ext cx="432048" cy="1440160"/>
            </a:xfrm>
            <a:prstGeom prst="rect">
              <a:avLst/>
            </a:prstGeom>
            <a:solidFill>
              <a:srgbClr val="CCFFCC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Gerade Verbindung 42"/>
            <p:cNvCxnSpPr/>
            <p:nvPr/>
          </p:nvCxnSpPr>
          <p:spPr>
            <a:xfrm flipH="1" flipV="1">
              <a:off x="5244076" y="4437112"/>
              <a:ext cx="504055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5604115" y="5301208"/>
              <a:ext cx="34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11</a:t>
              </a:r>
              <a:endParaRPr lang="en-US" sz="1200" dirty="0"/>
            </a:p>
          </p:txBody>
        </p:sp>
      </p:grpSp>
      <p:sp>
        <p:nvSpPr>
          <p:cNvPr id="49" name="Textfeld 48"/>
          <p:cNvSpPr txBox="1"/>
          <p:nvPr/>
        </p:nvSpPr>
        <p:spPr>
          <a:xfrm>
            <a:off x="4788024" y="3501008"/>
            <a:ext cx="38566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79500">
              <a:tabLst>
                <a:tab pos="809625" algn="l"/>
                <a:tab pos="1158875" algn="l"/>
                <a:tab pos="2238375" algn="l"/>
              </a:tabLst>
            </a:pPr>
            <a:r>
              <a:rPr lang="en-US" dirty="0" err="1" smtClean="0"/>
              <a:t>EmcHit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0</a:t>
            </a:r>
            <a:r>
              <a:rPr lang="en-US" dirty="0" smtClean="0"/>
              <a:t>:	in: 9 ,10	out -</a:t>
            </a:r>
            <a:endParaRPr lang="en-US" dirty="0"/>
          </a:p>
          <a:p>
            <a:pPr defTabSz="809625">
              <a:tabLst>
                <a:tab pos="809625" algn="l"/>
                <a:tab pos="1158875" algn="l"/>
                <a:tab pos="2238375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:	in: 1	out 4, 5, 9, 10</a:t>
            </a:r>
          </a:p>
          <a:p>
            <a:pPr defTabSz="809625">
              <a:tabLst>
                <a:tab pos="809625" algn="l"/>
                <a:tab pos="1158875" algn="l"/>
                <a:tab pos="2238375" algn="l"/>
              </a:tabLst>
            </a:pPr>
            <a:r>
              <a:rPr lang="en-US" dirty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2</a:t>
            </a:r>
            <a:r>
              <a:rPr lang="en-US" dirty="0" smtClean="0"/>
              <a:t>:	in: 4	out 6, 7</a:t>
            </a:r>
          </a:p>
          <a:p>
            <a:pPr defTabSz="809625">
              <a:tabLst>
                <a:tab pos="809625" algn="l"/>
                <a:tab pos="1158875" algn="l"/>
                <a:tab pos="2238375" algn="l"/>
              </a:tabLst>
            </a:pPr>
            <a:r>
              <a:rPr lang="en-US" dirty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3</a:t>
            </a:r>
            <a:r>
              <a:rPr lang="en-US" dirty="0" smtClean="0"/>
              <a:t>:	in 6, 7, 11	out 8</a:t>
            </a:r>
            <a:endParaRPr lang="en-US" dirty="0"/>
          </a:p>
        </p:txBody>
      </p:sp>
      <p:sp>
        <p:nvSpPr>
          <p:cNvPr id="50" name="Textfeld 49"/>
          <p:cNvSpPr txBox="1"/>
          <p:nvPr/>
        </p:nvSpPr>
        <p:spPr>
          <a:xfrm>
            <a:off x="2195736" y="407707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47" name="Textfeld 46"/>
          <p:cNvSpPr txBox="1"/>
          <p:nvPr/>
        </p:nvSpPr>
        <p:spPr>
          <a:xfrm>
            <a:off x="2195736" y="47971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0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627784" y="47971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66FF"/>
                </a:solidFill>
              </a:rPr>
              <a:t>1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3059832" y="47971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2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3491880" y="47878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3</a:t>
            </a:r>
          </a:p>
        </p:txBody>
      </p:sp>
      <p:sp>
        <p:nvSpPr>
          <p:cNvPr id="57" name="Oval 56"/>
          <p:cNvSpPr/>
          <p:nvPr/>
        </p:nvSpPr>
        <p:spPr>
          <a:xfrm>
            <a:off x="3491880" y="436512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886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nhaltsplatzhalter 2"/>
          <p:cNvSpPr txBox="1">
            <a:spLocks/>
          </p:cNvSpPr>
          <p:nvPr/>
        </p:nvSpPr>
        <p:spPr bwMode="auto">
          <a:xfrm>
            <a:off x="360040" y="1000108"/>
            <a:ext cx="8676456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Arial" pitchFamily="34" charset="0"/>
              <a:buChar char="•"/>
              <a:defRPr sz="2200" i="1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r>
              <a:rPr lang="en-US" dirty="0" smtClean="0"/>
              <a:t>For each </a:t>
            </a:r>
            <a:r>
              <a:rPr lang="en-US" dirty="0" err="1" smtClean="0"/>
              <a:t>EmcPoint</a:t>
            </a:r>
            <a:r>
              <a:rPr lang="en-US" dirty="0" smtClean="0"/>
              <a:t> if track is entering / exiting the crystal is stored</a:t>
            </a:r>
          </a:p>
          <a:p>
            <a:pPr>
              <a:buFont typeface="Arial"/>
              <a:buChar char="•"/>
            </a:pPr>
            <a:r>
              <a:rPr lang="en-US" dirty="0" smtClean="0"/>
              <a:t>Each </a:t>
            </a:r>
            <a:r>
              <a:rPr lang="en-US" dirty="0" err="1" smtClean="0"/>
              <a:t>EmcHit</a:t>
            </a:r>
            <a:r>
              <a:rPr lang="en-US" dirty="0" smtClean="0"/>
              <a:t> stores tracks entering and exiting</a:t>
            </a:r>
          </a:p>
          <a:p>
            <a:pPr>
              <a:buFont typeface="Arial"/>
              <a:buChar char="•"/>
            </a:pPr>
            <a:r>
              <a:rPr lang="en-US" dirty="0" smtClean="0"/>
              <a:t>Each </a:t>
            </a:r>
            <a:r>
              <a:rPr lang="en-US" dirty="0" err="1" smtClean="0"/>
              <a:t>EmcCluster</a:t>
            </a:r>
            <a:r>
              <a:rPr lang="en-US" dirty="0" smtClean="0"/>
              <a:t> stores tracks entering and exiting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Implementation</a:t>
            </a:r>
            <a:endParaRPr lang="en-US" dirty="0"/>
          </a:p>
        </p:txBody>
      </p:sp>
      <p:grpSp>
        <p:nvGrpSpPr>
          <p:cNvPr id="48" name="Gruppierung 47"/>
          <p:cNvGrpSpPr/>
          <p:nvPr/>
        </p:nvGrpSpPr>
        <p:grpSpPr>
          <a:xfrm>
            <a:off x="1259632" y="3068960"/>
            <a:ext cx="3032714" cy="3096344"/>
            <a:chOff x="2915816" y="3068960"/>
            <a:chExt cx="3032714" cy="3096344"/>
          </a:xfrm>
        </p:grpSpPr>
        <p:grpSp>
          <p:nvGrpSpPr>
            <p:cNvPr id="4" name="Gruppierung 3"/>
            <p:cNvGrpSpPr/>
            <p:nvPr/>
          </p:nvGrpSpPr>
          <p:grpSpPr>
            <a:xfrm>
              <a:off x="2915816" y="3068960"/>
              <a:ext cx="3024336" cy="3096344"/>
              <a:chOff x="2555776" y="1844824"/>
              <a:chExt cx="3024336" cy="3096344"/>
            </a:xfrm>
          </p:grpSpPr>
          <p:sp>
            <p:nvSpPr>
              <p:cNvPr id="5" name="Rechteck 4"/>
              <p:cNvSpPr/>
              <p:nvPr/>
            </p:nvSpPr>
            <p:spPr>
              <a:xfrm>
                <a:off x="3851920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3419872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4283968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987824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2555776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5148064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4716016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Gerade Verbindung 11"/>
              <p:cNvCxnSpPr/>
              <p:nvPr/>
            </p:nvCxnSpPr>
            <p:spPr>
              <a:xfrm flipV="1">
                <a:off x="3635896" y="3284984"/>
                <a:ext cx="432048" cy="165618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 flipH="1" flipV="1">
                <a:off x="3923928" y="2996952"/>
                <a:ext cx="144016" cy="2880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flipV="1">
                <a:off x="4067944" y="2780928"/>
                <a:ext cx="72008" cy="5040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flipV="1">
                <a:off x="4139952" y="2708920"/>
                <a:ext cx="360040" cy="720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936" y="1844824"/>
                <a:ext cx="144016" cy="9361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/>
              <p:cNvCxnSpPr/>
              <p:nvPr/>
            </p:nvCxnSpPr>
            <p:spPr>
              <a:xfrm>
                <a:off x="4499992" y="2708920"/>
                <a:ext cx="43204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/>
              <p:nvPr/>
            </p:nvCxnSpPr>
            <p:spPr>
              <a:xfrm flipV="1">
                <a:off x="4499992" y="2348880"/>
                <a:ext cx="288032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 flipV="1">
                <a:off x="4788024" y="1916832"/>
                <a:ext cx="72008" cy="43204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 flipH="1" flipV="1">
                <a:off x="3563888" y="2780928"/>
                <a:ext cx="360040" cy="2160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flipV="1">
                <a:off x="3923928" y="2636912"/>
                <a:ext cx="72008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 flipH="1" flipV="1">
                <a:off x="3635896" y="2276872"/>
                <a:ext cx="360040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feld 22"/>
              <p:cNvSpPr txBox="1"/>
              <p:nvPr/>
            </p:nvSpPr>
            <p:spPr>
              <a:xfrm>
                <a:off x="3851920" y="407707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4067944" y="299695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3797693" y="3079993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4211960" y="2492896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4</a:t>
                </a:r>
                <a:endParaRPr lang="en-US" sz="1200" dirty="0"/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995936" y="220486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5</a:t>
                </a: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427984" y="234888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6</a:t>
                </a: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4716016" y="2492896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7</a:t>
                </a:r>
                <a:endParaRPr lang="en-US" sz="1200" dirty="0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4932040" y="184482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8</a:t>
                </a: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563888" y="234888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9</a:t>
                </a:r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4355976" y="4437112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211960" y="414908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283968" y="378904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427984" y="39330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788024" y="38610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076056" y="350100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851920" y="39330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923928" y="342900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220072" y="38610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Gerade Verbindung 42"/>
            <p:cNvCxnSpPr/>
            <p:nvPr/>
          </p:nvCxnSpPr>
          <p:spPr>
            <a:xfrm flipH="1" flipV="1">
              <a:off x="5244076" y="4437112"/>
              <a:ext cx="504055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5604115" y="5301208"/>
              <a:ext cx="34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11</a:t>
              </a:r>
              <a:endParaRPr lang="en-US" sz="1200" dirty="0"/>
            </a:p>
          </p:txBody>
        </p:sp>
      </p:grpSp>
      <p:sp>
        <p:nvSpPr>
          <p:cNvPr id="49" name="Textfeld 48"/>
          <p:cNvSpPr txBox="1"/>
          <p:nvPr/>
        </p:nvSpPr>
        <p:spPr>
          <a:xfrm>
            <a:off x="4788024" y="3501008"/>
            <a:ext cx="385660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79500">
              <a:tabLst>
                <a:tab pos="809625" algn="l"/>
                <a:tab pos="1158875" algn="l"/>
                <a:tab pos="2238375" algn="l"/>
              </a:tabLst>
            </a:pPr>
            <a:r>
              <a:rPr lang="en-US" dirty="0" err="1" smtClean="0"/>
              <a:t>EmcHit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0</a:t>
            </a:r>
            <a:r>
              <a:rPr lang="en-US" dirty="0" smtClean="0"/>
              <a:t>:	in: 9 ,10	out -</a:t>
            </a:r>
            <a:endParaRPr lang="en-US" dirty="0"/>
          </a:p>
          <a:p>
            <a:pPr defTabSz="809625">
              <a:tabLst>
                <a:tab pos="809625" algn="l"/>
                <a:tab pos="1158875" algn="l"/>
                <a:tab pos="2238375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:	in: 1	out 4, 5, 9, 10</a:t>
            </a:r>
          </a:p>
          <a:p>
            <a:pPr defTabSz="809625">
              <a:tabLst>
                <a:tab pos="809625" algn="l"/>
                <a:tab pos="1158875" algn="l"/>
                <a:tab pos="2238375" algn="l"/>
              </a:tabLst>
            </a:pPr>
            <a:r>
              <a:rPr lang="en-US" dirty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2</a:t>
            </a:r>
            <a:r>
              <a:rPr lang="en-US" dirty="0" smtClean="0"/>
              <a:t>:	in: 4	out 6, 7</a:t>
            </a:r>
          </a:p>
          <a:p>
            <a:pPr defTabSz="809625">
              <a:tabLst>
                <a:tab pos="809625" algn="l"/>
                <a:tab pos="1158875" algn="l"/>
                <a:tab pos="2238375" algn="l"/>
              </a:tabLst>
            </a:pPr>
            <a:r>
              <a:rPr lang="en-US" dirty="0"/>
              <a:t>	</a:t>
            </a:r>
            <a:r>
              <a:rPr lang="en-US" b="1" dirty="0" smtClean="0">
                <a:solidFill>
                  <a:srgbClr val="3366FF"/>
                </a:solidFill>
              </a:rPr>
              <a:t>3</a:t>
            </a:r>
            <a:r>
              <a:rPr lang="en-US" dirty="0" smtClean="0"/>
              <a:t>:	in 6, 7, 11	out 8</a:t>
            </a:r>
          </a:p>
          <a:p>
            <a:pPr defTabSz="809625">
              <a:tabLst>
                <a:tab pos="809625" algn="l"/>
                <a:tab pos="1158875" algn="l"/>
                <a:tab pos="2238375" algn="l"/>
              </a:tabLst>
            </a:pPr>
            <a:endParaRPr lang="en-US" dirty="0"/>
          </a:p>
          <a:p>
            <a:pPr defTabSz="809625">
              <a:tabLst>
                <a:tab pos="809625" algn="l"/>
                <a:tab pos="1158875" algn="l"/>
                <a:tab pos="2238375" algn="l"/>
              </a:tabLst>
            </a:pPr>
            <a:r>
              <a:rPr lang="en-US" dirty="0" err="1" smtClean="0"/>
              <a:t>EmcCluster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8000"/>
                </a:solidFill>
              </a:rPr>
              <a:t>0</a:t>
            </a:r>
            <a:r>
              <a:rPr lang="en-US" dirty="0" smtClean="0"/>
              <a:t>: in 1,11	out 5, 8</a:t>
            </a:r>
            <a:endParaRPr lang="en-US" dirty="0"/>
          </a:p>
        </p:txBody>
      </p:sp>
      <p:sp>
        <p:nvSpPr>
          <p:cNvPr id="50" name="Textfeld 49"/>
          <p:cNvSpPr txBox="1"/>
          <p:nvPr/>
        </p:nvSpPr>
        <p:spPr>
          <a:xfrm>
            <a:off x="2195736" y="407707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42" name="Gerade Verbindung 41"/>
          <p:cNvCxnSpPr/>
          <p:nvPr/>
        </p:nvCxnSpPr>
        <p:spPr>
          <a:xfrm flipV="1">
            <a:off x="6300192" y="3573016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V="1">
            <a:off x="6660232" y="3573016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flipV="1">
            <a:off x="7956376" y="3861048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V="1">
            <a:off x="8316416" y="3861048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V="1">
            <a:off x="7452320" y="3861048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flipV="1">
            <a:off x="6300192" y="4149080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7452320" y="4149080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V="1">
            <a:off x="7668344" y="4149080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V="1">
            <a:off x="6228184" y="4437112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V="1">
            <a:off x="6444208" y="4437112"/>
            <a:ext cx="216024" cy="2160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hteck 65"/>
          <p:cNvSpPr/>
          <p:nvPr/>
        </p:nvSpPr>
        <p:spPr>
          <a:xfrm>
            <a:off x="2123728" y="3356992"/>
            <a:ext cx="1728192" cy="1440160"/>
          </a:xfrm>
          <a:prstGeom prst="rect">
            <a:avLst/>
          </a:prstGeom>
          <a:solidFill>
            <a:srgbClr val="99CCFF">
              <a:alpha val="3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feld 66"/>
          <p:cNvSpPr txBox="1"/>
          <p:nvPr/>
        </p:nvSpPr>
        <p:spPr>
          <a:xfrm>
            <a:off x="2962812" y="47971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0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12161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nhaltsplatzhalter 2"/>
          <p:cNvSpPr txBox="1">
            <a:spLocks/>
          </p:cNvSpPr>
          <p:nvPr/>
        </p:nvSpPr>
        <p:spPr bwMode="auto">
          <a:xfrm>
            <a:off x="360040" y="1000108"/>
            <a:ext cx="8676456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Arial" pitchFamily="34" charset="0"/>
              <a:buChar char="•"/>
              <a:defRPr sz="2200" i="1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r>
              <a:rPr lang="en-US" dirty="0" smtClean="0"/>
              <a:t>For each </a:t>
            </a:r>
            <a:r>
              <a:rPr lang="en-US" dirty="0" err="1" smtClean="0"/>
              <a:t>EmcPoint</a:t>
            </a:r>
            <a:r>
              <a:rPr lang="en-US" dirty="0" smtClean="0"/>
              <a:t> if track is entering / exiting the crystal is stored</a:t>
            </a:r>
          </a:p>
          <a:p>
            <a:pPr>
              <a:buFont typeface="Arial"/>
              <a:buChar char="•"/>
            </a:pPr>
            <a:r>
              <a:rPr lang="en-US" dirty="0" smtClean="0"/>
              <a:t>Each </a:t>
            </a:r>
            <a:r>
              <a:rPr lang="en-US" dirty="0" err="1" smtClean="0"/>
              <a:t>EmcHit</a:t>
            </a:r>
            <a:r>
              <a:rPr lang="en-US" dirty="0" smtClean="0"/>
              <a:t> stores tracks entering and exiting</a:t>
            </a:r>
          </a:p>
          <a:p>
            <a:pPr>
              <a:buFont typeface="Arial"/>
              <a:buChar char="•"/>
            </a:pPr>
            <a:r>
              <a:rPr lang="en-US" dirty="0" smtClean="0"/>
              <a:t>Each </a:t>
            </a:r>
            <a:r>
              <a:rPr lang="en-US" dirty="0" err="1" smtClean="0"/>
              <a:t>EmcCluster</a:t>
            </a:r>
            <a:r>
              <a:rPr lang="en-US" dirty="0" smtClean="0"/>
              <a:t> stores tracks entering and exiting</a:t>
            </a:r>
          </a:p>
          <a:p>
            <a:pPr>
              <a:buFont typeface="Arial"/>
              <a:buChar char="•"/>
            </a:pPr>
            <a:r>
              <a:rPr lang="en-US" dirty="0"/>
              <a:t>Each </a:t>
            </a:r>
            <a:r>
              <a:rPr lang="en-US" dirty="0" err="1"/>
              <a:t>EmcBump</a:t>
            </a:r>
            <a:r>
              <a:rPr lang="en-US" dirty="0"/>
              <a:t> stores nearest track entering (not implemented yet)</a:t>
            </a:r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Implementation</a:t>
            </a:r>
            <a:endParaRPr lang="en-US" dirty="0"/>
          </a:p>
        </p:txBody>
      </p:sp>
      <p:grpSp>
        <p:nvGrpSpPr>
          <p:cNvPr id="48" name="Gruppierung 47"/>
          <p:cNvGrpSpPr/>
          <p:nvPr/>
        </p:nvGrpSpPr>
        <p:grpSpPr>
          <a:xfrm>
            <a:off x="1259632" y="3068960"/>
            <a:ext cx="3032714" cy="3096344"/>
            <a:chOff x="2915816" y="3068960"/>
            <a:chExt cx="3032714" cy="3096344"/>
          </a:xfrm>
        </p:grpSpPr>
        <p:grpSp>
          <p:nvGrpSpPr>
            <p:cNvPr id="4" name="Gruppierung 3"/>
            <p:cNvGrpSpPr/>
            <p:nvPr/>
          </p:nvGrpSpPr>
          <p:grpSpPr>
            <a:xfrm>
              <a:off x="2915816" y="3068960"/>
              <a:ext cx="3024336" cy="3096344"/>
              <a:chOff x="2555776" y="1844824"/>
              <a:chExt cx="3024336" cy="3096344"/>
            </a:xfrm>
          </p:grpSpPr>
          <p:sp>
            <p:nvSpPr>
              <p:cNvPr id="5" name="Rechteck 4"/>
              <p:cNvSpPr/>
              <p:nvPr/>
            </p:nvSpPr>
            <p:spPr>
              <a:xfrm>
                <a:off x="3851920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hteck 5"/>
              <p:cNvSpPr/>
              <p:nvPr/>
            </p:nvSpPr>
            <p:spPr>
              <a:xfrm>
                <a:off x="3419872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4283968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2987824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2555776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5148064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4716016" y="2132856"/>
                <a:ext cx="43204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Gerade Verbindung 11"/>
              <p:cNvCxnSpPr/>
              <p:nvPr/>
            </p:nvCxnSpPr>
            <p:spPr>
              <a:xfrm flipV="1">
                <a:off x="3635896" y="3284984"/>
                <a:ext cx="432048" cy="165618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 flipH="1" flipV="1">
                <a:off x="3923928" y="2996952"/>
                <a:ext cx="144016" cy="2880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flipV="1">
                <a:off x="4067944" y="2780928"/>
                <a:ext cx="72008" cy="50405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flipV="1">
                <a:off x="4139952" y="2708920"/>
                <a:ext cx="360040" cy="720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3995936" y="1844824"/>
                <a:ext cx="144016" cy="9361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/>
              <p:cNvCxnSpPr/>
              <p:nvPr/>
            </p:nvCxnSpPr>
            <p:spPr>
              <a:xfrm>
                <a:off x="4499992" y="2708920"/>
                <a:ext cx="432048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/>
              <p:nvPr/>
            </p:nvCxnSpPr>
            <p:spPr>
              <a:xfrm flipV="1">
                <a:off x="4499992" y="2348880"/>
                <a:ext cx="288032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 flipV="1">
                <a:off x="4788024" y="1916832"/>
                <a:ext cx="72008" cy="43204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 flipH="1" flipV="1">
                <a:off x="3563888" y="2780928"/>
                <a:ext cx="360040" cy="2160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flipV="1">
                <a:off x="3923928" y="2636912"/>
                <a:ext cx="72008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 flipH="1" flipV="1">
                <a:off x="3635896" y="2276872"/>
                <a:ext cx="360040" cy="36004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feld 22"/>
              <p:cNvSpPr txBox="1"/>
              <p:nvPr/>
            </p:nvSpPr>
            <p:spPr>
              <a:xfrm>
                <a:off x="3851920" y="407707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4067944" y="2996952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3797693" y="3079993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3</a:t>
                </a:r>
                <a:endParaRPr lang="en-US" sz="1200" dirty="0"/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4211960" y="2492896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4</a:t>
                </a:r>
                <a:endParaRPr lang="en-US" sz="1200" dirty="0"/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995936" y="220486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5</a:t>
                </a: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427984" y="234888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6</a:t>
                </a: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4716016" y="2492896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7</a:t>
                </a:r>
                <a:endParaRPr lang="en-US" sz="1200" dirty="0"/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4932040" y="184482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8</a:t>
                </a: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563888" y="234888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9</a:t>
                </a:r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4355976" y="4437112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211960" y="414908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283968" y="378904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427984" y="39330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788024" y="38610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076056" y="350100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851920" y="39330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923928" y="342900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220072" y="38610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Gerade Verbindung 42"/>
            <p:cNvCxnSpPr/>
            <p:nvPr/>
          </p:nvCxnSpPr>
          <p:spPr>
            <a:xfrm flipH="1" flipV="1">
              <a:off x="5244076" y="4437112"/>
              <a:ext cx="504055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5604115" y="5301208"/>
              <a:ext cx="34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11</a:t>
              </a:r>
              <a:endParaRPr lang="en-US" sz="1200" dirty="0"/>
            </a:p>
          </p:txBody>
        </p:sp>
      </p:grpSp>
      <p:sp>
        <p:nvSpPr>
          <p:cNvPr id="49" name="Textfeld 48"/>
          <p:cNvSpPr txBox="1"/>
          <p:nvPr/>
        </p:nvSpPr>
        <p:spPr>
          <a:xfrm>
            <a:off x="4788024" y="3501008"/>
            <a:ext cx="2303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79500">
              <a:tabLst>
                <a:tab pos="1158875" algn="l"/>
                <a:tab pos="1619250" algn="l"/>
              </a:tabLst>
            </a:pPr>
            <a:r>
              <a:rPr lang="en-US" dirty="0" err="1" smtClean="0"/>
              <a:t>EmcBump</a:t>
            </a:r>
            <a:r>
              <a:rPr lang="en-US" dirty="0"/>
              <a:t>	</a:t>
            </a:r>
            <a:r>
              <a:rPr lang="en-US" b="1" dirty="0" smtClean="0"/>
              <a:t>0</a:t>
            </a:r>
            <a:r>
              <a:rPr lang="en-US" dirty="0" smtClean="0"/>
              <a:t>:	in: 1</a:t>
            </a:r>
          </a:p>
          <a:p>
            <a:pPr defTabSz="1079500">
              <a:tabLst>
                <a:tab pos="1158875" algn="l"/>
                <a:tab pos="1619250" algn="l"/>
              </a:tabLst>
            </a:pPr>
            <a:r>
              <a:rPr lang="en-US" dirty="0"/>
              <a:t>	</a:t>
            </a:r>
            <a:r>
              <a:rPr lang="en-US" b="1" dirty="0" smtClean="0">
                <a:solidFill>
                  <a:srgbClr val="000000"/>
                </a:solidFill>
              </a:rPr>
              <a:t>1</a:t>
            </a:r>
            <a:r>
              <a:rPr lang="en-US" b="1" dirty="0" smtClean="0">
                <a:solidFill>
                  <a:srgbClr val="3366FF"/>
                </a:solidFill>
              </a:rPr>
              <a:t>:</a:t>
            </a:r>
            <a:r>
              <a:rPr lang="en-US" dirty="0" smtClean="0"/>
              <a:t>	in 11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2195736" y="407707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66" name="Rechteck 65"/>
          <p:cNvSpPr/>
          <p:nvPr/>
        </p:nvSpPr>
        <p:spPr>
          <a:xfrm>
            <a:off x="2123728" y="3356992"/>
            <a:ext cx="1728192" cy="1440160"/>
          </a:xfrm>
          <a:prstGeom prst="rect">
            <a:avLst/>
          </a:prstGeom>
          <a:solidFill>
            <a:srgbClr val="99CCFF">
              <a:alpha val="3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feld 66"/>
          <p:cNvSpPr txBox="1"/>
          <p:nvPr/>
        </p:nvSpPr>
        <p:spPr>
          <a:xfrm>
            <a:off x="2639737" y="44371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x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3443875" y="44371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x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2627784" y="47971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0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3419872" y="47971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366FF"/>
                </a:solidFill>
              </a:rPr>
              <a:t>1</a:t>
            </a:r>
            <a:endParaRPr lang="en-US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3453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2" name="Inhaltsplatzhalter 1" descr="new_piz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" b="972"/>
          <a:stretch>
            <a:fillRect/>
          </a:stretch>
        </p:blipFill>
        <p:spPr>
          <a:xfrm>
            <a:off x="4860032" y="1556792"/>
            <a:ext cx="3981202" cy="2571202"/>
          </a:xfrm>
        </p:spPr>
      </p:pic>
      <p:pic>
        <p:nvPicPr>
          <p:cNvPr id="5" name="Bild 4" descr="old_piz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4112530" cy="2708678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115616" y="4581128"/>
            <a:ext cx="47533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from Lu: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π</a:t>
            </a:r>
            <a:r>
              <a:rPr lang="en-US" baseline="30000" dirty="0" smtClean="0"/>
              <a:t>0</a:t>
            </a:r>
            <a:r>
              <a:rPr lang="en-US" dirty="0" smtClean="0"/>
              <a:t> reconstructed with MC matched photons</a:t>
            </a:r>
            <a:endParaRPr lang="en-US" baseline="300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267143"/>
              </p:ext>
            </p:extLst>
          </p:nvPr>
        </p:nvGraphicFramePr>
        <p:xfrm>
          <a:off x="3131840" y="4509120"/>
          <a:ext cx="4680520" cy="517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rmel" r:id="rId5" imgW="2184400" imgH="241300" progId="Equation.3">
                  <p:embed/>
                </p:oleObj>
              </mc:Choice>
              <mc:Fallback>
                <p:oleObj name="Formel" r:id="rId5" imgW="2184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840" y="4509120"/>
                        <a:ext cx="4680520" cy="517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876256" y="4509120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172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Outlook (first)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New MC matching for EMC implemented</a:t>
            </a:r>
          </a:p>
          <a:p>
            <a:pPr>
              <a:buFont typeface="Arial"/>
              <a:buChar char="•"/>
            </a:pPr>
            <a:r>
              <a:rPr lang="en-US" dirty="0" smtClean="0"/>
              <a:t>Works as expected and gives better results than previous implementation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Outlook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Test of speed and number of generated particles still ongoing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MC match for EMC bumps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862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Emc</a:t>
            </a:r>
            <a:r>
              <a:rPr lang="en-US" dirty="0" smtClean="0"/>
              <a:t> visualization in </a:t>
            </a:r>
            <a:r>
              <a:rPr lang="en-US" dirty="0" err="1" smtClean="0"/>
              <a:t>Eventdisplay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443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Current implementation EMC visualization does not show energy</a:t>
            </a:r>
            <a:endParaRPr lang="en-US" dirty="0"/>
          </a:p>
        </p:txBody>
      </p:sp>
      <p:pic>
        <p:nvPicPr>
          <p:cNvPr id="8" name="Bild 7" descr="EMCHit_ch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0" y="1915200"/>
            <a:ext cx="5461082" cy="3600000"/>
          </a:xfrm>
          <a:prstGeom prst="rect">
            <a:avLst/>
          </a:prstGeom>
        </p:spPr>
      </p:pic>
      <p:pic>
        <p:nvPicPr>
          <p:cNvPr id="9" name="Bild 8" descr="EMCHit_origin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3"/>
            <a:ext cx="5461200" cy="360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914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New </a:t>
            </a:r>
            <a:r>
              <a:rPr lang="en-US" dirty="0" err="1" smtClean="0"/>
              <a:t>EmcHit</a:t>
            </a:r>
            <a:r>
              <a:rPr lang="en-US" dirty="0" smtClean="0"/>
              <a:t> draw method: </a:t>
            </a:r>
            <a:r>
              <a:rPr lang="en-US" dirty="0" err="1" smtClean="0">
                <a:latin typeface="Menlo Regular"/>
                <a:cs typeface="Menlo Regular"/>
              </a:rPr>
              <a:t>PndEmcHitDraw</a:t>
            </a:r>
            <a:endParaRPr lang="en-US" dirty="0" smtClean="0">
              <a:latin typeface="Menlo Regular"/>
              <a:cs typeface="Menlo Regular"/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Allows cut on energy of </a:t>
            </a:r>
            <a:r>
              <a:rPr lang="en-US" dirty="0" err="1" smtClean="0"/>
              <a:t>EmcHits</a:t>
            </a:r>
            <a:endParaRPr lang="en-US" dirty="0"/>
          </a:p>
        </p:txBody>
      </p:sp>
      <p:pic>
        <p:nvPicPr>
          <p:cNvPr id="8" name="Bild 7" descr="EMCHit_ch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0" y="1915200"/>
            <a:ext cx="546108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3329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EMC Tower View</a:t>
            </a:r>
            <a:endParaRPr lang="en-US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rcRect l="9469" r="94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70189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5292080" y="2060848"/>
            <a:ext cx="3024336" cy="3096344"/>
            <a:chOff x="2555776" y="1844824"/>
            <a:chExt cx="3024336" cy="3096344"/>
          </a:xfrm>
        </p:grpSpPr>
        <p:sp>
          <p:nvSpPr>
            <p:cNvPr id="4" name="Rechteck 3"/>
            <p:cNvSpPr/>
            <p:nvPr/>
          </p:nvSpPr>
          <p:spPr>
            <a:xfrm>
              <a:off x="3851920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3419872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3968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298782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5577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14806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1601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V="1">
              <a:off x="3635896" y="3284984"/>
              <a:ext cx="432048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 flipV="1">
              <a:off x="3923928" y="2996952"/>
              <a:ext cx="144016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4067944" y="2780928"/>
              <a:ext cx="72008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V="1">
              <a:off x="4139952" y="2708920"/>
              <a:ext cx="360040" cy="720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 flipV="1">
              <a:off x="3995936" y="1844824"/>
              <a:ext cx="144016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499992" y="2708920"/>
              <a:ext cx="4320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499992" y="2348880"/>
              <a:ext cx="288032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V="1">
              <a:off x="4788024" y="1916832"/>
              <a:ext cx="7200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 flipV="1">
              <a:off x="3563888" y="2780928"/>
              <a:ext cx="360040" cy="216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3923928" y="2636912"/>
              <a:ext cx="72008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3635896" y="2276872"/>
              <a:ext cx="360040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3851920" y="407707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067944" y="299695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797693" y="3079993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211960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995936" y="220486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427984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16016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32040" y="184482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63888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</a:t>
              </a:r>
            </a:p>
          </p:txBody>
        </p:sp>
      </p:grpSp>
      <p:grpSp>
        <p:nvGrpSpPr>
          <p:cNvPr id="17" name="Gruppierung 16"/>
          <p:cNvGrpSpPr/>
          <p:nvPr/>
        </p:nvGrpSpPr>
        <p:grpSpPr>
          <a:xfrm>
            <a:off x="971600" y="2204864"/>
            <a:ext cx="2520280" cy="2664296"/>
            <a:chOff x="1403648" y="2420888"/>
            <a:chExt cx="1440160" cy="1656184"/>
          </a:xfrm>
        </p:grpSpPr>
        <p:grpSp>
          <p:nvGrpSpPr>
            <p:cNvPr id="7" name="Gruppierung 6"/>
            <p:cNvGrpSpPr/>
            <p:nvPr/>
          </p:nvGrpSpPr>
          <p:grpSpPr>
            <a:xfrm>
              <a:off x="1403648" y="2420888"/>
              <a:ext cx="1440160" cy="1656184"/>
              <a:chOff x="1259632" y="2708920"/>
              <a:chExt cx="1440160" cy="1656184"/>
            </a:xfrm>
          </p:grpSpPr>
          <p:sp>
            <p:nvSpPr>
              <p:cNvPr id="32" name="Rechteck 31"/>
              <p:cNvSpPr/>
              <p:nvPr/>
            </p:nvSpPr>
            <p:spPr>
              <a:xfrm rot="5400000">
                <a:off x="1943708" y="2888940"/>
                <a:ext cx="7200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4" name="Gerade Verbindung 33"/>
              <p:cNvCxnSpPr/>
              <p:nvPr/>
            </p:nvCxnSpPr>
            <p:spPr>
              <a:xfrm flipV="1">
                <a:off x="1691680" y="2708920"/>
                <a:ext cx="432048" cy="165618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feld 34"/>
              <p:cNvSpPr txBox="1"/>
              <p:nvPr/>
            </p:nvSpPr>
            <p:spPr>
              <a:xfrm>
                <a:off x="1835696" y="4005064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37" name="Rechteck 36"/>
              <p:cNvSpPr/>
              <p:nvPr/>
            </p:nvSpPr>
            <p:spPr>
              <a:xfrm rot="5400000">
                <a:off x="1943708" y="2600908"/>
                <a:ext cx="7200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echteck 37"/>
              <p:cNvSpPr/>
              <p:nvPr/>
            </p:nvSpPr>
            <p:spPr>
              <a:xfrm rot="5400000">
                <a:off x="1943708" y="2312876"/>
                <a:ext cx="72008" cy="1440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" name="Textfeld 12"/>
            <p:cNvSpPr txBox="1"/>
            <p:nvPr/>
          </p:nvSpPr>
          <p:spPr>
            <a:xfrm>
              <a:off x="1967662" y="317059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008809" y="290202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2091104" y="259993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1115616" y="1196752"/>
            <a:ext cx="211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Tracking Detectors</a:t>
            </a:r>
            <a:endParaRPr lang="en-US" dirty="0"/>
          </a:p>
        </p:txBody>
      </p:sp>
      <p:sp>
        <p:nvSpPr>
          <p:cNvPr id="43" name="Textfeld 42"/>
          <p:cNvSpPr txBox="1"/>
          <p:nvPr/>
        </p:nvSpPr>
        <p:spPr>
          <a:xfrm>
            <a:off x="6444208" y="1268760"/>
            <a:ext cx="69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EMC</a:t>
            </a:r>
            <a:endParaRPr lang="en-US" dirty="0"/>
          </a:p>
        </p:txBody>
      </p:sp>
      <p:sp>
        <p:nvSpPr>
          <p:cNvPr id="54" name="Textfeld 53"/>
          <p:cNvSpPr txBox="1"/>
          <p:nvPr/>
        </p:nvSpPr>
        <p:spPr>
          <a:xfrm>
            <a:off x="6228184" y="3068960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472536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New </a:t>
            </a:r>
            <a:r>
              <a:rPr lang="en-US" dirty="0" err="1" smtClean="0">
                <a:latin typeface="Menlo Regular"/>
                <a:cs typeface="Menlo Regular"/>
              </a:rPr>
              <a:t>PndEmcHitDraw</a:t>
            </a:r>
            <a:r>
              <a:rPr lang="en-US" dirty="0" smtClean="0"/>
              <a:t> draws color of hits depending on deposited energy</a:t>
            </a:r>
          </a:p>
          <a:p>
            <a:pPr>
              <a:buFont typeface="Arial"/>
              <a:buChar char="•"/>
            </a:pPr>
            <a:r>
              <a:rPr lang="en-US" dirty="0" smtClean="0"/>
              <a:t>Cuts on energy in event display possible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Same behavior was introduced for </a:t>
            </a:r>
            <a:r>
              <a:rPr lang="en-US" dirty="0" err="1" smtClean="0"/>
              <a:t>EmcCluster</a:t>
            </a:r>
            <a:r>
              <a:rPr lang="en-US" dirty="0" smtClean="0"/>
              <a:t>/Bump drawing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New </a:t>
            </a:r>
            <a:r>
              <a:rPr lang="en-US" dirty="0" err="1" smtClean="0">
                <a:latin typeface="Menlo Regular"/>
                <a:cs typeface="Menlo Regular"/>
              </a:rPr>
              <a:t>PndEmcHitCalo</a:t>
            </a:r>
            <a:r>
              <a:rPr lang="en-US" dirty="0" smtClean="0"/>
              <a:t> draw to show energy in towers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FairEventdisplay</a:t>
            </a:r>
            <a:r>
              <a:rPr lang="en-US" dirty="0"/>
              <a:t> </a:t>
            </a:r>
            <a:r>
              <a:rPr lang="en-US" dirty="0" smtClean="0"/>
              <a:t>shows now projections in </a:t>
            </a:r>
            <a:r>
              <a:rPr lang="en-US" dirty="0" err="1" smtClean="0"/>
              <a:t>RPhi</a:t>
            </a:r>
            <a:r>
              <a:rPr lang="en-US" dirty="0" smtClean="0"/>
              <a:t> and </a:t>
            </a:r>
            <a:r>
              <a:rPr lang="en-US" dirty="0" err="1" smtClean="0"/>
              <a:t>ThoZ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dev</a:t>
            </a:r>
            <a:r>
              <a:rPr lang="en-US" dirty="0" smtClean="0"/>
              <a:t> branch of </a:t>
            </a:r>
            <a:r>
              <a:rPr lang="en-US" dirty="0" err="1" smtClean="0"/>
              <a:t>FairRoot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8649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Implementation – Go back to primary</a:t>
            </a:r>
            <a:endParaRPr lang="en-US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3203848" y="1628800"/>
            <a:ext cx="3024336" cy="3096344"/>
            <a:chOff x="2555776" y="1844824"/>
            <a:chExt cx="3024336" cy="3096344"/>
          </a:xfrm>
        </p:grpSpPr>
        <p:sp>
          <p:nvSpPr>
            <p:cNvPr id="4" name="Rechteck 3"/>
            <p:cNvSpPr/>
            <p:nvPr/>
          </p:nvSpPr>
          <p:spPr>
            <a:xfrm>
              <a:off x="3851920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3419872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3968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298782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5577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14806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1601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V="1">
              <a:off x="3635896" y="3284984"/>
              <a:ext cx="432048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 flipV="1">
              <a:off x="3923928" y="2996952"/>
              <a:ext cx="144016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4067944" y="2780928"/>
              <a:ext cx="72008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V="1">
              <a:off x="4139952" y="2708920"/>
              <a:ext cx="360040" cy="720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 flipV="1">
              <a:off x="3995936" y="1844824"/>
              <a:ext cx="144016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499992" y="2708920"/>
              <a:ext cx="4320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499992" y="2348880"/>
              <a:ext cx="288032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V="1">
              <a:off x="4788024" y="1916832"/>
              <a:ext cx="7200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 flipV="1">
              <a:off x="3563888" y="2780928"/>
              <a:ext cx="360040" cy="216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3923928" y="2636912"/>
              <a:ext cx="72008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3635896" y="2276872"/>
              <a:ext cx="360040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3851920" y="407707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067944" y="299695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797693" y="3079993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211960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995936" y="220486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427984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16016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32040" y="184482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63888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</a:t>
              </a:r>
            </a:p>
          </p:txBody>
        </p:sp>
      </p:grpSp>
      <p:cxnSp>
        <p:nvCxnSpPr>
          <p:cNvPr id="43" name="Gerade Verbindung 42"/>
          <p:cNvCxnSpPr/>
          <p:nvPr/>
        </p:nvCxnSpPr>
        <p:spPr>
          <a:xfrm flipH="1" flipV="1">
            <a:off x="4283968" y="4725144"/>
            <a:ext cx="720080" cy="792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 flipV="1">
            <a:off x="2195736" y="4581128"/>
            <a:ext cx="2088232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uppierung 24"/>
          <p:cNvGrpSpPr/>
          <p:nvPr/>
        </p:nvGrpSpPr>
        <p:grpSpPr>
          <a:xfrm rot="17541971">
            <a:off x="412726" y="3733265"/>
            <a:ext cx="3024336" cy="1440160"/>
            <a:chOff x="3356248" y="2069232"/>
            <a:chExt cx="3024336" cy="1440160"/>
          </a:xfrm>
        </p:grpSpPr>
        <p:sp>
          <p:nvSpPr>
            <p:cNvPr id="53" name="Rechteck 52"/>
            <p:cNvSpPr/>
            <p:nvPr/>
          </p:nvSpPr>
          <p:spPr>
            <a:xfrm>
              <a:off x="4652392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hteck 53"/>
            <p:cNvSpPr/>
            <p:nvPr/>
          </p:nvSpPr>
          <p:spPr>
            <a:xfrm>
              <a:off x="4220344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5084440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3788296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3356248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5948536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5516488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4644008" y="4869160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61" name="Textfeld 60"/>
          <p:cNvSpPr txBox="1"/>
          <p:nvPr/>
        </p:nvSpPr>
        <p:spPr>
          <a:xfrm>
            <a:off x="3203848" y="4365104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11</a:t>
            </a:r>
            <a:endParaRPr lang="en-US" sz="1200" dirty="0"/>
          </a:p>
        </p:txBody>
      </p:sp>
      <p:sp>
        <p:nvSpPr>
          <p:cNvPr id="62" name="Textfeld 61"/>
          <p:cNvSpPr txBox="1"/>
          <p:nvPr/>
        </p:nvSpPr>
        <p:spPr>
          <a:xfrm>
            <a:off x="4139952" y="263691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63" name="Gerade Verbindung 62"/>
          <p:cNvCxnSpPr/>
          <p:nvPr/>
        </p:nvCxnSpPr>
        <p:spPr>
          <a:xfrm flipH="1">
            <a:off x="1691680" y="4581128"/>
            <a:ext cx="57606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1619672" y="4365104"/>
            <a:ext cx="576064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1835696" y="4725144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13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1835696" y="4221088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261727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8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Implementation – Go Back to first outside EMC</a:t>
            </a:r>
            <a:endParaRPr lang="en-US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3203848" y="1628800"/>
            <a:ext cx="3024336" cy="3096344"/>
            <a:chOff x="2555776" y="1844824"/>
            <a:chExt cx="3024336" cy="3096344"/>
          </a:xfrm>
        </p:grpSpPr>
        <p:sp>
          <p:nvSpPr>
            <p:cNvPr id="4" name="Rechteck 3"/>
            <p:cNvSpPr/>
            <p:nvPr/>
          </p:nvSpPr>
          <p:spPr>
            <a:xfrm>
              <a:off x="3851920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3419872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3968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298782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5577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14806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1601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V="1">
              <a:off x="3635896" y="3284984"/>
              <a:ext cx="432048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 flipV="1">
              <a:off x="3923928" y="2996952"/>
              <a:ext cx="144016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4067944" y="2780928"/>
              <a:ext cx="72008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V="1">
              <a:off x="4139952" y="2708920"/>
              <a:ext cx="360040" cy="720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 flipV="1">
              <a:off x="3995936" y="1844824"/>
              <a:ext cx="144016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499992" y="2708920"/>
              <a:ext cx="4320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499992" y="2348880"/>
              <a:ext cx="288032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V="1">
              <a:off x="4788024" y="1916832"/>
              <a:ext cx="7200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 flipV="1">
              <a:off x="3563888" y="2780928"/>
              <a:ext cx="360040" cy="216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3923928" y="2636912"/>
              <a:ext cx="72008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3635896" y="2276872"/>
              <a:ext cx="360040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3851920" y="407707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067944" y="299695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797693" y="3079993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211960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995936" y="220486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427984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16016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32040" y="184482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63888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</a:t>
              </a:r>
            </a:p>
          </p:txBody>
        </p:sp>
      </p:grpSp>
      <p:cxnSp>
        <p:nvCxnSpPr>
          <p:cNvPr id="43" name="Gerade Verbindung 42"/>
          <p:cNvCxnSpPr/>
          <p:nvPr/>
        </p:nvCxnSpPr>
        <p:spPr>
          <a:xfrm flipH="1" flipV="1">
            <a:off x="4283968" y="4725144"/>
            <a:ext cx="720080" cy="792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 flipV="1">
            <a:off x="2195736" y="4581128"/>
            <a:ext cx="2088232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uppierung 24"/>
          <p:cNvGrpSpPr/>
          <p:nvPr/>
        </p:nvGrpSpPr>
        <p:grpSpPr>
          <a:xfrm rot="17541971">
            <a:off x="412726" y="3733265"/>
            <a:ext cx="3024336" cy="1440160"/>
            <a:chOff x="3356248" y="2069232"/>
            <a:chExt cx="3024336" cy="1440160"/>
          </a:xfrm>
        </p:grpSpPr>
        <p:sp>
          <p:nvSpPr>
            <p:cNvPr id="53" name="Rechteck 52"/>
            <p:cNvSpPr/>
            <p:nvPr/>
          </p:nvSpPr>
          <p:spPr>
            <a:xfrm>
              <a:off x="4652392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hteck 53"/>
            <p:cNvSpPr/>
            <p:nvPr/>
          </p:nvSpPr>
          <p:spPr>
            <a:xfrm>
              <a:off x="4220344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5084440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3788296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3356248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5948536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5516488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4644008" y="4869160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61" name="Textfeld 60"/>
          <p:cNvSpPr txBox="1"/>
          <p:nvPr/>
        </p:nvSpPr>
        <p:spPr>
          <a:xfrm>
            <a:off x="3203848" y="4365104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11</a:t>
            </a:r>
            <a:endParaRPr lang="en-US" sz="1200" dirty="0"/>
          </a:p>
        </p:txBody>
      </p:sp>
      <p:sp>
        <p:nvSpPr>
          <p:cNvPr id="62" name="Textfeld 61"/>
          <p:cNvSpPr txBox="1"/>
          <p:nvPr/>
        </p:nvSpPr>
        <p:spPr>
          <a:xfrm>
            <a:off x="4139952" y="263691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63" name="Gerade Verbindung 62"/>
          <p:cNvCxnSpPr/>
          <p:nvPr/>
        </p:nvCxnSpPr>
        <p:spPr>
          <a:xfrm flipH="1">
            <a:off x="1691680" y="4581128"/>
            <a:ext cx="57606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1619672" y="4365104"/>
            <a:ext cx="576064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1835696" y="4725144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13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1835696" y="4221088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788413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Implementation </a:t>
            </a:r>
            <a:r>
              <a:rPr lang="en-US" dirty="0"/>
              <a:t>– Go Back to first outside EMC</a:t>
            </a:r>
            <a:endParaRPr lang="en-US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3203848" y="1628800"/>
            <a:ext cx="3024336" cy="3096344"/>
            <a:chOff x="2555776" y="1844824"/>
            <a:chExt cx="3024336" cy="3096344"/>
          </a:xfrm>
        </p:grpSpPr>
        <p:sp>
          <p:nvSpPr>
            <p:cNvPr id="4" name="Rechteck 3"/>
            <p:cNvSpPr/>
            <p:nvPr/>
          </p:nvSpPr>
          <p:spPr>
            <a:xfrm>
              <a:off x="3851920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3419872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3968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298782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5577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14806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1601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V="1">
              <a:off x="3635896" y="3284984"/>
              <a:ext cx="432048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 flipV="1">
              <a:off x="3923928" y="2996952"/>
              <a:ext cx="144016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4067944" y="2780928"/>
              <a:ext cx="72008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V="1">
              <a:off x="4139952" y="2708920"/>
              <a:ext cx="360040" cy="720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 flipV="1">
              <a:off x="3995936" y="1844824"/>
              <a:ext cx="144016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499992" y="2708920"/>
              <a:ext cx="4320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499992" y="2348880"/>
              <a:ext cx="288032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V="1">
              <a:off x="4788024" y="1916832"/>
              <a:ext cx="7200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 flipV="1">
              <a:off x="3563888" y="2780928"/>
              <a:ext cx="360040" cy="216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3923928" y="2636912"/>
              <a:ext cx="72008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3635896" y="2276872"/>
              <a:ext cx="360040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3851920" y="407707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067944" y="299695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797693" y="3079993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211960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995936" y="220486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427984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16016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32040" y="184482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63888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</a:t>
              </a:r>
            </a:p>
          </p:txBody>
        </p:sp>
      </p:grpSp>
      <p:cxnSp>
        <p:nvCxnSpPr>
          <p:cNvPr id="43" name="Gerade Verbindung 42"/>
          <p:cNvCxnSpPr/>
          <p:nvPr/>
        </p:nvCxnSpPr>
        <p:spPr>
          <a:xfrm flipH="1" flipV="1">
            <a:off x="4283968" y="4725144"/>
            <a:ext cx="720080" cy="792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>
            <a:off x="2267744" y="3140968"/>
            <a:ext cx="2448272" cy="1440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uppierung 24"/>
          <p:cNvGrpSpPr/>
          <p:nvPr/>
        </p:nvGrpSpPr>
        <p:grpSpPr>
          <a:xfrm rot="17541971">
            <a:off x="412726" y="3733265"/>
            <a:ext cx="3024336" cy="1440160"/>
            <a:chOff x="3356248" y="2069232"/>
            <a:chExt cx="3024336" cy="1440160"/>
          </a:xfrm>
        </p:grpSpPr>
        <p:sp>
          <p:nvSpPr>
            <p:cNvPr id="53" name="Rechteck 52"/>
            <p:cNvSpPr/>
            <p:nvPr/>
          </p:nvSpPr>
          <p:spPr>
            <a:xfrm>
              <a:off x="4652392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hteck 53"/>
            <p:cNvSpPr/>
            <p:nvPr/>
          </p:nvSpPr>
          <p:spPr>
            <a:xfrm>
              <a:off x="4220344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5084440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3788296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3356248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5948536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5516488" y="2069232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4644008" y="4869160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62" name="Textfeld 61"/>
          <p:cNvSpPr txBox="1"/>
          <p:nvPr/>
        </p:nvSpPr>
        <p:spPr>
          <a:xfrm>
            <a:off x="3347864" y="3933056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11</a:t>
            </a:r>
            <a:endParaRPr lang="en-US" sz="1200" dirty="0"/>
          </a:p>
        </p:txBody>
      </p:sp>
      <p:sp>
        <p:nvSpPr>
          <p:cNvPr id="63" name="Textfeld 62"/>
          <p:cNvSpPr txBox="1"/>
          <p:nvPr/>
        </p:nvSpPr>
        <p:spPr>
          <a:xfrm>
            <a:off x="4139952" y="263691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cxnSp>
        <p:nvCxnSpPr>
          <p:cNvPr id="64" name="Gerade Verbindung 63"/>
          <p:cNvCxnSpPr/>
          <p:nvPr/>
        </p:nvCxnSpPr>
        <p:spPr>
          <a:xfrm flipH="1">
            <a:off x="1691680" y="4581128"/>
            <a:ext cx="57606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1619672" y="4365104"/>
            <a:ext cx="576064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1835696" y="4725144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13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1835696" y="4221088"/>
            <a:ext cx="351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99022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Implementation – EMC Nomenclature</a:t>
            </a:r>
            <a:endParaRPr lang="en-US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2027717" y="1628800"/>
            <a:ext cx="3024336" cy="3096344"/>
            <a:chOff x="2555776" y="1844824"/>
            <a:chExt cx="3024336" cy="3096344"/>
          </a:xfrm>
        </p:grpSpPr>
        <p:sp>
          <p:nvSpPr>
            <p:cNvPr id="4" name="Rechteck 3"/>
            <p:cNvSpPr/>
            <p:nvPr/>
          </p:nvSpPr>
          <p:spPr>
            <a:xfrm>
              <a:off x="3851920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3419872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3968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298782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5577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14806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1601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V="1">
              <a:off x="3635896" y="3284984"/>
              <a:ext cx="432048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 flipV="1">
              <a:off x="3923928" y="2996952"/>
              <a:ext cx="144016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4067944" y="2780928"/>
              <a:ext cx="72008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V="1">
              <a:off x="4139952" y="2708920"/>
              <a:ext cx="360040" cy="720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 flipV="1">
              <a:off x="3995936" y="1844824"/>
              <a:ext cx="144016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499992" y="2708920"/>
              <a:ext cx="4320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499992" y="2348880"/>
              <a:ext cx="288032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V="1">
              <a:off x="4788024" y="1916832"/>
              <a:ext cx="7200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 flipV="1">
              <a:off x="3563888" y="2780928"/>
              <a:ext cx="360040" cy="216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3923928" y="2636912"/>
              <a:ext cx="72008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3635896" y="2276872"/>
              <a:ext cx="360040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3851920" y="407707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067944" y="299695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797693" y="3079993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211960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995936" y="220486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427984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16016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32040" y="184482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63888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</a:t>
              </a:r>
            </a:p>
          </p:txBody>
        </p:sp>
      </p:grpSp>
      <p:grpSp>
        <p:nvGrpSpPr>
          <p:cNvPr id="13" name="Gruppierung 12"/>
          <p:cNvGrpSpPr/>
          <p:nvPr/>
        </p:nvGrpSpPr>
        <p:grpSpPr>
          <a:xfrm>
            <a:off x="2963821" y="1988840"/>
            <a:ext cx="4404951" cy="1152112"/>
            <a:chOff x="2963821" y="1988840"/>
            <a:chExt cx="4404951" cy="1152112"/>
          </a:xfrm>
        </p:grpSpPr>
        <p:sp>
          <p:nvSpPr>
            <p:cNvPr id="7" name="Oval 6"/>
            <p:cNvSpPr/>
            <p:nvPr/>
          </p:nvSpPr>
          <p:spPr>
            <a:xfrm>
              <a:off x="3467877" y="2996952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323861" y="270892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395869" y="234888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539885" y="249289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899925" y="242088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187957" y="206084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5772133" y="213285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6132173" y="1988840"/>
              <a:ext cx="1236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Emc</a:t>
              </a:r>
              <a:r>
                <a:rPr lang="en-US" dirty="0" smtClean="0"/>
                <a:t> Point</a:t>
              </a:r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2963821" y="2492896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035829" y="198884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331973" y="2420888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feld 82"/>
          <p:cNvSpPr txBox="1"/>
          <p:nvPr/>
        </p:nvSpPr>
        <p:spPr>
          <a:xfrm>
            <a:off x="2987824" y="263691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16805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Implementation – EMC Nomenclature</a:t>
            </a:r>
            <a:endParaRPr lang="en-US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2027717" y="1628800"/>
            <a:ext cx="3024336" cy="3096344"/>
            <a:chOff x="2555776" y="1844824"/>
            <a:chExt cx="3024336" cy="3096344"/>
          </a:xfrm>
        </p:grpSpPr>
        <p:sp>
          <p:nvSpPr>
            <p:cNvPr id="4" name="Rechteck 3"/>
            <p:cNvSpPr/>
            <p:nvPr/>
          </p:nvSpPr>
          <p:spPr>
            <a:xfrm>
              <a:off x="3851920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3419872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3968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298782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5577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14806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1601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V="1">
              <a:off x="3635896" y="3284984"/>
              <a:ext cx="432048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 flipV="1">
              <a:off x="3923928" y="2996952"/>
              <a:ext cx="144016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4067944" y="2780928"/>
              <a:ext cx="72008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V="1">
              <a:off x="4139952" y="2708920"/>
              <a:ext cx="360040" cy="720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 flipV="1">
              <a:off x="3995936" y="1844824"/>
              <a:ext cx="144016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499992" y="2708920"/>
              <a:ext cx="4320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499992" y="2348880"/>
              <a:ext cx="288032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V="1">
              <a:off x="4788024" y="1916832"/>
              <a:ext cx="7200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 flipV="1">
              <a:off x="3563888" y="2780928"/>
              <a:ext cx="360040" cy="216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3923928" y="2636912"/>
              <a:ext cx="72008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3635896" y="2276872"/>
              <a:ext cx="360040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3851920" y="407707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067944" y="299695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797693" y="3079993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211960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995936" y="220486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427984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16016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32040" y="184482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63888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3467877" y="2996952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323861" y="270892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95869" y="234888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539885" y="249289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899925" y="242088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187957" y="206084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772133" y="213285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6132173" y="1988840"/>
            <a:ext cx="123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Emc</a:t>
            </a:r>
            <a:r>
              <a:rPr lang="en-US" dirty="0" smtClean="0"/>
              <a:t> Point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2963821" y="249289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035829" y="1988840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331973" y="2420888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uppierung 12"/>
          <p:cNvGrpSpPr/>
          <p:nvPr/>
        </p:nvGrpSpPr>
        <p:grpSpPr>
          <a:xfrm>
            <a:off x="3323861" y="1916832"/>
            <a:ext cx="4659495" cy="1440160"/>
            <a:chOff x="3323861" y="1916832"/>
            <a:chExt cx="4659495" cy="1440160"/>
          </a:xfrm>
        </p:grpSpPr>
        <p:sp>
          <p:nvSpPr>
            <p:cNvPr id="71" name="Rechteck 70"/>
            <p:cNvSpPr/>
            <p:nvPr/>
          </p:nvSpPr>
          <p:spPr>
            <a:xfrm>
              <a:off x="3323861" y="1916832"/>
              <a:ext cx="432048" cy="1440160"/>
            </a:xfrm>
            <a:prstGeom prst="rect">
              <a:avLst/>
            </a:prstGeom>
            <a:solidFill>
              <a:srgbClr val="CCFFCC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5628117" y="2492896"/>
              <a:ext cx="432048" cy="288032"/>
            </a:xfrm>
            <a:prstGeom prst="rect">
              <a:avLst/>
            </a:prstGeom>
            <a:solidFill>
              <a:srgbClr val="CCFFCC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156176" y="2420888"/>
              <a:ext cx="182718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Emc</a:t>
              </a:r>
              <a:r>
                <a:rPr lang="en-US" dirty="0" smtClean="0"/>
                <a:t> Hit – </a:t>
              </a:r>
            </a:p>
            <a:p>
              <a:r>
                <a:rPr lang="en-US" dirty="0" smtClean="0"/>
                <a:t>All points in one</a:t>
              </a:r>
            </a:p>
            <a:p>
              <a:r>
                <a:rPr lang="en-US" dirty="0" smtClean="0"/>
                <a:t>crystal</a:t>
              </a:r>
              <a:endParaRPr lang="en-US" dirty="0"/>
            </a:p>
          </p:txBody>
        </p:sp>
      </p:grpSp>
      <p:sp>
        <p:nvSpPr>
          <p:cNvPr id="83" name="Textfeld 82"/>
          <p:cNvSpPr txBox="1"/>
          <p:nvPr/>
        </p:nvSpPr>
        <p:spPr>
          <a:xfrm>
            <a:off x="2987824" y="263691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16805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ung 12"/>
          <p:cNvGrpSpPr/>
          <p:nvPr/>
        </p:nvGrpSpPr>
        <p:grpSpPr>
          <a:xfrm>
            <a:off x="2891813" y="1916832"/>
            <a:ext cx="5656114" cy="2520280"/>
            <a:chOff x="2891813" y="1916832"/>
            <a:chExt cx="5656114" cy="2520280"/>
          </a:xfrm>
        </p:grpSpPr>
        <p:sp>
          <p:nvSpPr>
            <p:cNvPr id="76" name="Rechteck 75"/>
            <p:cNvSpPr/>
            <p:nvPr/>
          </p:nvSpPr>
          <p:spPr>
            <a:xfrm>
              <a:off x="5628117" y="3645024"/>
              <a:ext cx="432048" cy="360040"/>
            </a:xfrm>
            <a:prstGeom prst="rect">
              <a:avLst/>
            </a:prstGeom>
            <a:solidFill>
              <a:srgbClr val="99CCFF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6156176" y="3513782"/>
              <a:ext cx="23917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Emc</a:t>
              </a:r>
              <a:r>
                <a:rPr lang="en-US" dirty="0" smtClean="0"/>
                <a:t> Cluster – </a:t>
              </a:r>
            </a:p>
            <a:p>
              <a:r>
                <a:rPr lang="en-US" dirty="0" smtClean="0"/>
                <a:t>All hits in neighboring</a:t>
              </a:r>
            </a:p>
            <a:p>
              <a:r>
                <a:rPr lang="en-US" dirty="0" smtClean="0"/>
                <a:t>crystals</a:t>
              </a:r>
              <a:endParaRPr lang="en-US" dirty="0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2891813" y="1916832"/>
              <a:ext cx="1728192" cy="1440160"/>
            </a:xfrm>
            <a:prstGeom prst="rect">
              <a:avLst/>
            </a:prstGeom>
            <a:solidFill>
              <a:srgbClr val="99CCFF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Implementation – EMC Nomenclature</a:t>
            </a:r>
            <a:endParaRPr lang="en-US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2027717" y="1628800"/>
            <a:ext cx="3024336" cy="3096344"/>
            <a:chOff x="2555776" y="1844824"/>
            <a:chExt cx="3024336" cy="3096344"/>
          </a:xfrm>
        </p:grpSpPr>
        <p:sp>
          <p:nvSpPr>
            <p:cNvPr id="4" name="Rechteck 3"/>
            <p:cNvSpPr/>
            <p:nvPr/>
          </p:nvSpPr>
          <p:spPr>
            <a:xfrm>
              <a:off x="3851920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3419872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3968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298782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5577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14806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1601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V="1">
              <a:off x="3635896" y="3284984"/>
              <a:ext cx="432048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 flipV="1">
              <a:off x="3923928" y="2996952"/>
              <a:ext cx="144016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4067944" y="2780928"/>
              <a:ext cx="72008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V="1">
              <a:off x="4139952" y="2708920"/>
              <a:ext cx="360040" cy="720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 flipV="1">
              <a:off x="3995936" y="1844824"/>
              <a:ext cx="144016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499992" y="2708920"/>
              <a:ext cx="4320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499992" y="2348880"/>
              <a:ext cx="288032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V="1">
              <a:off x="4788024" y="1916832"/>
              <a:ext cx="7200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 flipV="1">
              <a:off x="3563888" y="2780928"/>
              <a:ext cx="360040" cy="216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3923928" y="2636912"/>
              <a:ext cx="72008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3635896" y="2276872"/>
              <a:ext cx="360040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3851920" y="407707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067944" y="299695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797693" y="3079993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211960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995936" y="220486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427984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16016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32040" y="184482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63888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</a:t>
              </a:r>
            </a:p>
          </p:txBody>
        </p:sp>
      </p:grpSp>
      <p:sp>
        <p:nvSpPr>
          <p:cNvPr id="67" name="Oval 66"/>
          <p:cNvSpPr/>
          <p:nvPr/>
        </p:nvSpPr>
        <p:spPr>
          <a:xfrm>
            <a:off x="5772133" y="213285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6132173" y="1988840"/>
            <a:ext cx="123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Emc</a:t>
            </a:r>
            <a:r>
              <a:rPr lang="en-US" dirty="0" smtClean="0"/>
              <a:t> Point</a:t>
            </a:r>
            <a:endParaRPr lang="en-US" dirty="0"/>
          </a:p>
        </p:txBody>
      </p:sp>
      <p:sp>
        <p:nvSpPr>
          <p:cNvPr id="73" name="Rechteck 72"/>
          <p:cNvSpPr/>
          <p:nvPr/>
        </p:nvSpPr>
        <p:spPr>
          <a:xfrm>
            <a:off x="5628117" y="2492896"/>
            <a:ext cx="432048" cy="288032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feld 73"/>
          <p:cNvSpPr txBox="1"/>
          <p:nvPr/>
        </p:nvSpPr>
        <p:spPr>
          <a:xfrm>
            <a:off x="6156176" y="2420888"/>
            <a:ext cx="1827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Emc</a:t>
            </a:r>
            <a:r>
              <a:rPr lang="en-US" dirty="0" smtClean="0"/>
              <a:t> Hit – </a:t>
            </a:r>
          </a:p>
          <a:p>
            <a:r>
              <a:rPr lang="en-US" dirty="0" smtClean="0"/>
              <a:t>All points in one</a:t>
            </a:r>
          </a:p>
          <a:p>
            <a:r>
              <a:rPr lang="en-US" dirty="0" smtClean="0"/>
              <a:t>crystal</a:t>
            </a:r>
            <a:endParaRPr lang="en-US" dirty="0"/>
          </a:p>
        </p:txBody>
      </p:sp>
      <p:sp>
        <p:nvSpPr>
          <p:cNvPr id="83" name="Textfeld 82"/>
          <p:cNvSpPr txBox="1"/>
          <p:nvPr/>
        </p:nvSpPr>
        <p:spPr>
          <a:xfrm>
            <a:off x="2987824" y="263691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61" name="Rechteck 60"/>
          <p:cNvSpPr/>
          <p:nvPr/>
        </p:nvSpPr>
        <p:spPr>
          <a:xfrm>
            <a:off x="3321250" y="1916832"/>
            <a:ext cx="432048" cy="1440160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805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ung 12"/>
          <p:cNvGrpSpPr/>
          <p:nvPr/>
        </p:nvGrpSpPr>
        <p:grpSpPr>
          <a:xfrm>
            <a:off x="2891813" y="1916832"/>
            <a:ext cx="5656114" cy="2520280"/>
            <a:chOff x="2891813" y="1916832"/>
            <a:chExt cx="5656114" cy="2520280"/>
          </a:xfrm>
        </p:grpSpPr>
        <p:sp>
          <p:nvSpPr>
            <p:cNvPr id="76" name="Rechteck 75"/>
            <p:cNvSpPr/>
            <p:nvPr/>
          </p:nvSpPr>
          <p:spPr>
            <a:xfrm>
              <a:off x="5628117" y="3645024"/>
              <a:ext cx="432048" cy="360040"/>
            </a:xfrm>
            <a:prstGeom prst="rect">
              <a:avLst/>
            </a:prstGeom>
            <a:solidFill>
              <a:srgbClr val="99CCFF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6156176" y="3513782"/>
              <a:ext cx="23917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Emc</a:t>
              </a:r>
              <a:r>
                <a:rPr lang="en-US" dirty="0" smtClean="0"/>
                <a:t> Cluster – </a:t>
              </a:r>
            </a:p>
            <a:p>
              <a:r>
                <a:rPr lang="en-US" dirty="0" smtClean="0"/>
                <a:t>All hits in neighboring</a:t>
              </a:r>
            </a:p>
            <a:p>
              <a:r>
                <a:rPr lang="en-US" dirty="0" smtClean="0"/>
                <a:t>crystals</a:t>
              </a:r>
              <a:endParaRPr lang="en-US" dirty="0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2891813" y="1916832"/>
              <a:ext cx="1728192" cy="1440160"/>
            </a:xfrm>
            <a:prstGeom prst="rect">
              <a:avLst/>
            </a:prstGeom>
            <a:solidFill>
              <a:srgbClr val="99CCFF">
                <a:alpha val="35000"/>
              </a:srgb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Implementation – EMC Nomenclature</a:t>
            </a:r>
            <a:endParaRPr lang="en-US" dirty="0"/>
          </a:p>
        </p:txBody>
      </p:sp>
      <p:grpSp>
        <p:nvGrpSpPr>
          <p:cNvPr id="3" name="Gruppierung 2"/>
          <p:cNvGrpSpPr/>
          <p:nvPr/>
        </p:nvGrpSpPr>
        <p:grpSpPr>
          <a:xfrm>
            <a:off x="2027717" y="1628800"/>
            <a:ext cx="3024336" cy="3096344"/>
            <a:chOff x="2555776" y="1844824"/>
            <a:chExt cx="3024336" cy="3096344"/>
          </a:xfrm>
        </p:grpSpPr>
        <p:sp>
          <p:nvSpPr>
            <p:cNvPr id="4" name="Rechteck 3"/>
            <p:cNvSpPr/>
            <p:nvPr/>
          </p:nvSpPr>
          <p:spPr>
            <a:xfrm>
              <a:off x="3851920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hteck 4"/>
            <p:cNvSpPr/>
            <p:nvPr/>
          </p:nvSpPr>
          <p:spPr>
            <a:xfrm>
              <a:off x="3419872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4283968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298782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5577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148064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16016" y="2132856"/>
              <a:ext cx="432048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V="1">
              <a:off x="3635896" y="3284984"/>
              <a:ext cx="432048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 flipV="1">
              <a:off x="3923928" y="2996952"/>
              <a:ext cx="144016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4067944" y="2780928"/>
              <a:ext cx="72008" cy="5040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V="1">
              <a:off x="4139952" y="2708920"/>
              <a:ext cx="360040" cy="720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 flipV="1">
              <a:off x="3995936" y="1844824"/>
              <a:ext cx="144016" cy="9361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499992" y="2708920"/>
              <a:ext cx="4320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499992" y="2348880"/>
              <a:ext cx="288032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V="1">
              <a:off x="4788024" y="1916832"/>
              <a:ext cx="72008" cy="4320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flipH="1" flipV="1">
              <a:off x="3563888" y="2780928"/>
              <a:ext cx="360040" cy="2160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V="1">
              <a:off x="3923928" y="2636912"/>
              <a:ext cx="72008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 flipV="1">
              <a:off x="3635896" y="2276872"/>
              <a:ext cx="360040" cy="3600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3851920" y="407707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067944" y="299695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797693" y="3079993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211960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995936" y="220486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5</a:t>
              </a: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427984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6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16016" y="249289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4932040" y="1844824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8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63888" y="2348880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9</a:t>
              </a:r>
            </a:p>
          </p:txBody>
        </p:sp>
      </p:grpSp>
      <p:sp>
        <p:nvSpPr>
          <p:cNvPr id="67" name="Oval 66"/>
          <p:cNvSpPr/>
          <p:nvPr/>
        </p:nvSpPr>
        <p:spPr>
          <a:xfrm>
            <a:off x="5772133" y="2132856"/>
            <a:ext cx="144000" cy="14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/>
          <p:cNvSpPr txBox="1"/>
          <p:nvPr/>
        </p:nvSpPr>
        <p:spPr>
          <a:xfrm>
            <a:off x="6132173" y="1988840"/>
            <a:ext cx="123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Emc</a:t>
            </a:r>
            <a:r>
              <a:rPr lang="en-US" dirty="0" smtClean="0"/>
              <a:t> Point</a:t>
            </a:r>
            <a:endParaRPr lang="en-US" dirty="0"/>
          </a:p>
        </p:txBody>
      </p:sp>
      <p:sp>
        <p:nvSpPr>
          <p:cNvPr id="73" name="Rechteck 72"/>
          <p:cNvSpPr/>
          <p:nvPr/>
        </p:nvSpPr>
        <p:spPr>
          <a:xfrm>
            <a:off x="5628117" y="2492896"/>
            <a:ext cx="432048" cy="288032"/>
          </a:xfrm>
          <a:prstGeom prst="rect">
            <a:avLst/>
          </a:prstGeom>
          <a:solidFill>
            <a:srgbClr val="CCFFCC">
              <a:alpha val="35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feld 73"/>
          <p:cNvSpPr txBox="1"/>
          <p:nvPr/>
        </p:nvSpPr>
        <p:spPr>
          <a:xfrm>
            <a:off x="6156176" y="2420888"/>
            <a:ext cx="1827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Emc</a:t>
            </a:r>
            <a:r>
              <a:rPr lang="en-US" dirty="0" smtClean="0"/>
              <a:t> Hit – </a:t>
            </a:r>
          </a:p>
          <a:p>
            <a:r>
              <a:rPr lang="en-US" dirty="0" smtClean="0"/>
              <a:t>All points in one</a:t>
            </a:r>
          </a:p>
          <a:p>
            <a:r>
              <a:rPr lang="en-US" dirty="0" smtClean="0"/>
              <a:t>crystal</a:t>
            </a:r>
            <a:endParaRPr lang="en-US" dirty="0"/>
          </a:p>
        </p:txBody>
      </p:sp>
      <p:sp>
        <p:nvSpPr>
          <p:cNvPr id="83" name="Textfeld 82"/>
          <p:cNvSpPr txBox="1"/>
          <p:nvPr/>
        </p:nvSpPr>
        <p:spPr>
          <a:xfrm>
            <a:off x="2987824" y="2636912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grpSp>
        <p:nvGrpSpPr>
          <p:cNvPr id="41" name="Gruppierung 40"/>
          <p:cNvGrpSpPr/>
          <p:nvPr/>
        </p:nvGrpSpPr>
        <p:grpSpPr>
          <a:xfrm>
            <a:off x="3407822" y="2996952"/>
            <a:ext cx="5237498" cy="2579514"/>
            <a:chOff x="3407822" y="2996952"/>
            <a:chExt cx="5237498" cy="2579514"/>
          </a:xfrm>
        </p:grpSpPr>
        <p:cxnSp>
          <p:nvCxnSpPr>
            <p:cNvPr id="43" name="Gerade Verbindung 42"/>
            <p:cNvCxnSpPr/>
            <p:nvPr/>
          </p:nvCxnSpPr>
          <p:spPr>
            <a:xfrm flipH="1" flipV="1">
              <a:off x="4355977" y="2996952"/>
              <a:ext cx="504055" cy="16561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4716016" y="3861048"/>
              <a:ext cx="344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11</a:t>
              </a:r>
              <a:endParaRPr lang="en-US" sz="12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3407822" y="2996952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6600"/>
                  </a:solidFill>
                </a:rPr>
                <a:t>x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4211960" y="2996952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6600"/>
                  </a:solidFill>
                </a:rPr>
                <a:t>x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5724128" y="46531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x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228184" y="4653136"/>
              <a:ext cx="241713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Emc</a:t>
              </a:r>
              <a:r>
                <a:rPr lang="en-US" dirty="0" smtClean="0"/>
                <a:t> Bump – </a:t>
              </a:r>
            </a:p>
            <a:p>
              <a:r>
                <a:rPr lang="en-US" dirty="0" smtClean="0"/>
                <a:t>Subdivision of Cluster</a:t>
              </a:r>
              <a:br>
                <a:rPr lang="en-US" dirty="0" smtClean="0"/>
              </a:br>
              <a:r>
                <a:rPr lang="en-US" dirty="0" smtClean="0"/>
                <a:t>for multiple particles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590542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</Words>
  <Application>Microsoft Macintosh PowerPoint</Application>
  <PresentationFormat>Bildschirmpräsentation (4:3)</PresentationFormat>
  <Paragraphs>239</Paragraphs>
  <Slides>20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Standarddesign</vt:lpstr>
      <vt:lpstr>Bitmap</vt:lpstr>
      <vt:lpstr>Microsoft Formel-Editor</vt:lpstr>
      <vt:lpstr>EMC MC Match and EMC Visualization</vt:lpstr>
      <vt:lpstr>Motivation</vt:lpstr>
      <vt:lpstr>1st Implementation – Go back to primary</vt:lpstr>
      <vt:lpstr>2nd Implementation – Go Back to first outside EMC</vt:lpstr>
      <vt:lpstr>2nd Implementation – Go Back to first outside EMC</vt:lpstr>
      <vt:lpstr>New Implementation – EMC Nomenclature</vt:lpstr>
      <vt:lpstr>New Implementation – EMC Nomenclature</vt:lpstr>
      <vt:lpstr>New Implementation – EMC Nomenclature</vt:lpstr>
      <vt:lpstr>New Implementation – EMC Nomenclature</vt:lpstr>
      <vt:lpstr>New Implementation</vt:lpstr>
      <vt:lpstr>New Implementation</vt:lpstr>
      <vt:lpstr>New Implementation</vt:lpstr>
      <vt:lpstr>New Implementation</vt:lpstr>
      <vt:lpstr>Result</vt:lpstr>
      <vt:lpstr>Summary and Outlook (first)</vt:lpstr>
      <vt:lpstr>Emc visualization in Eventdisplay</vt:lpstr>
      <vt:lpstr>Motivation</vt:lpstr>
      <vt:lpstr>Change</vt:lpstr>
      <vt:lpstr>EMC Tower View</vt:lpstr>
      <vt:lpstr>Summary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1418</cp:revision>
  <cp:lastPrinted>2014-09-02T12:21:31Z</cp:lastPrinted>
  <dcterms:created xsi:type="dcterms:W3CDTF">2006-01-19T12:56:44Z</dcterms:created>
  <dcterms:modified xsi:type="dcterms:W3CDTF">2015-06-09T07:09:03Z</dcterms:modified>
</cp:coreProperties>
</file>