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4" r:id="rId4"/>
    <p:sldId id="261" r:id="rId5"/>
    <p:sldId id="262" r:id="rId6"/>
    <p:sldId id="263" r:id="rId7"/>
    <p:sldId id="264" r:id="rId8"/>
    <p:sldId id="299" r:id="rId9"/>
    <p:sldId id="302" r:id="rId10"/>
    <p:sldId id="303" r:id="rId11"/>
    <p:sldId id="301" r:id="rId12"/>
    <p:sldId id="304" r:id="rId13"/>
    <p:sldId id="305" r:id="rId14"/>
    <p:sldId id="306" r:id="rId15"/>
    <p:sldId id="307" r:id="rId16"/>
    <p:sldId id="308" r:id="rId17"/>
    <p:sldId id="309" r:id="rId18"/>
    <p:sldId id="267" r:id="rId19"/>
    <p:sldId id="310" r:id="rId20"/>
    <p:sldId id="311" r:id="rId21"/>
    <p:sldId id="312" r:id="rId22"/>
    <p:sldId id="313" r:id="rId23"/>
    <p:sldId id="315" r:id="rId24"/>
    <p:sldId id="276" r:id="rId25"/>
    <p:sldId id="316" r:id="rId26"/>
    <p:sldId id="277" r:id="rId27"/>
    <p:sldId id="284" r:id="rId28"/>
    <p:sldId id="292" r:id="rId29"/>
    <p:sldId id="289" r:id="rId30"/>
    <p:sldId id="291" r:id="rId3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3214217367794"/>
          <c:y val="3.8630492970556901E-2"/>
          <c:w val="0.68946598145473892"/>
          <c:h val="0.8717543722876224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Sheet1!$D$3:$D$5</c:f>
              <c:strCache>
                <c:ptCount val="3"/>
                <c:pt idx="0">
                  <c:v>Standard</c:v>
                </c:pt>
                <c:pt idx="1">
                  <c:v>Online</c:v>
                </c:pt>
                <c:pt idx="2">
                  <c:v>Distributed</c:v>
                </c:pt>
              </c:strCache>
            </c:strRef>
          </c:cat>
          <c:val>
            <c:numRef>
              <c:f>Sheet1!$E$3:$E$5</c:f>
              <c:numCache>
                <c:formatCode>0.000</c:formatCode>
                <c:ptCount val="3"/>
                <c:pt idx="0">
                  <c:v>17.779957306871299</c:v>
                </c:pt>
                <c:pt idx="1">
                  <c:v>13.977384180465</c:v>
                </c:pt>
                <c:pt idx="2" formatCode="General">
                  <c:v>6.7119999999999997</c:v>
                </c:pt>
              </c:numCache>
            </c:numRef>
          </c:val>
        </c:ser>
        <c:ser>
          <c:idx val="1"/>
          <c:order val="1"/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Sheet1!$D$3:$D$5</c:f>
              <c:strCache>
                <c:ptCount val="3"/>
                <c:pt idx="0">
                  <c:v>Standard</c:v>
                </c:pt>
                <c:pt idx="1">
                  <c:v>Online</c:v>
                </c:pt>
                <c:pt idx="2">
                  <c:v>Distributed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2">
                  <c:v>11.178000000000001</c:v>
                </c:pt>
              </c:numCache>
            </c:numRef>
          </c:val>
        </c:ser>
        <c:ser>
          <c:idx val="2"/>
          <c:order val="2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Sheet1!$D$3:$D$5</c:f>
              <c:strCache>
                <c:ptCount val="3"/>
                <c:pt idx="0">
                  <c:v>Standard</c:v>
                </c:pt>
                <c:pt idx="1">
                  <c:v>Online</c:v>
                </c:pt>
                <c:pt idx="2">
                  <c:v>Distributed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2">
                  <c:v>2.6880000000000002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409984"/>
        <c:axId val="60349760"/>
      </c:barChart>
      <c:catAx>
        <c:axId val="130409984"/>
        <c:scaling>
          <c:orientation val="minMax"/>
        </c:scaling>
        <c:delete val="0"/>
        <c:axPos val="b"/>
        <c:majorTickMark val="out"/>
        <c:minorTickMark val="none"/>
        <c:tickLblPos val="nextTo"/>
        <c:crossAx val="60349760"/>
        <c:crosses val="autoZero"/>
        <c:auto val="1"/>
        <c:lblAlgn val="ctr"/>
        <c:lblOffset val="100"/>
        <c:noMultiLvlLbl val="0"/>
      </c:catAx>
      <c:valAx>
        <c:axId val="60349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CPU Time per timebunch (ms)</a:t>
                </a:r>
              </a:p>
            </c:rich>
          </c:tx>
          <c:layout>
            <c:manualLayout>
              <c:xMode val="edge"/>
              <c:yMode val="edge"/>
              <c:x val="1.1071404736739131E-2"/>
              <c:y val="0.1703267292415543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3040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42364008508926"/>
          <c:y val="0.39467373509004444"/>
          <c:w val="0.12987496373336813"/>
          <c:h val="0.246956160182947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l-N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F449-3E4E-4F4D-B300-C13F8EA7700F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8809-B2FD-4E44-AE41-B4256AEAFA3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68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0B45-34F7-4F82-94F7-05AD7FCD2423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312B-AFAA-412C-BE83-97523589F7D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52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39DD-F104-4A2D-8F02-8E2F876751B8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0806-3ACA-42D6-8C56-AACE985826C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58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EFC3-A58C-4F13-B536-F077DD802DC7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1111-8C36-4556-9DCF-9B991FE0D94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85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8F3C-9536-40DF-AD7D-E031CECB39AC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14E8-54D1-4BFB-8705-829DF8149C7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9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B4BC-06C2-4D50-8042-56F5AC15CA82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5EC4-494C-4FCA-8F20-B9B663579A2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27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722F-8358-4E44-BFE4-6A8631EBE180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0315-CF34-4977-BD9C-1D5D96F56D5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84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6BA1-C89B-4EB3-90EA-58475EF8E3BF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7F52-9BF7-4827-83F9-48F910F4BC7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28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B88B-632F-42EC-A40E-C678A5EA3358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9BC2-175B-48F0-A467-1C695D53FED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53BD-5269-46AB-8093-215515A19FE9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2EC3-111F-461B-A238-0889241BD40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553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3BDB-C02A-4384-AEF2-59BE76F1A1EA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FEE5-98D5-4AEC-BB65-5492551EB8C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24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0CDB4690-399F-4D74-97AE-D6EC23B6A64D}" type="datetimeFigureOut">
              <a:rPr lang="nl-NL"/>
              <a:pPr>
                <a:defRPr/>
              </a:pPr>
              <a:t>18-2-2016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A883DBCB-529F-428A-8843-DB9BE7924BE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4" y="2492896"/>
            <a:ext cx="82089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093296"/>
            <a:ext cx="1403593" cy="514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88" y="5570984"/>
            <a:ext cx="1483162" cy="12359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23419"/>
            <a:ext cx="9144000" cy="12959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85725" y="1268413"/>
            <a:ext cx="8950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200" dirty="0" smtClean="0">
                <a:solidFill>
                  <a:schemeClr val="bg1"/>
                </a:solidFill>
                <a:latin typeface="Verdana" pitchFamily="34" charset="0"/>
              </a:rPr>
              <a:t>Disentangling PANDA’s </a:t>
            </a:r>
            <a:r>
              <a:rPr lang="en-US" altLang="nl-NL" sz="3200" dirty="0" err="1" smtClean="0">
                <a:solidFill>
                  <a:schemeClr val="bg1"/>
                </a:solidFill>
                <a:latin typeface="Verdana" pitchFamily="34" charset="0"/>
              </a:rPr>
              <a:t>Timebased</a:t>
            </a:r>
            <a:r>
              <a:rPr lang="en-US" altLang="nl-NL" sz="3200" dirty="0" smtClean="0">
                <a:solidFill>
                  <a:schemeClr val="bg1"/>
                </a:solidFill>
                <a:latin typeface="Verdana" pitchFamily="34" charset="0"/>
              </a:rPr>
              <a:t> Data Stream</a:t>
            </a:r>
            <a:endParaRPr lang="nl-NL" altLang="nl-NL" sz="3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878232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– For the PANDA Collaboration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7493" y="2558121"/>
            <a:ext cx="6696795" cy="1152128"/>
            <a:chOff x="5495926" y="1268760"/>
            <a:chExt cx="5441146" cy="936104"/>
          </a:xfrm>
        </p:grpSpPr>
        <p:sp>
          <p:nvSpPr>
            <p:cNvPr id="14" name="Rectangle 13"/>
            <p:cNvSpPr/>
            <p:nvPr/>
          </p:nvSpPr>
          <p:spPr>
            <a:xfrm>
              <a:off x="5947837" y="1508097"/>
              <a:ext cx="4989235" cy="453740"/>
            </a:xfrm>
            <a:prstGeom prst="rect">
              <a:avLst/>
            </a:prstGeom>
            <a:solidFill>
              <a:schemeClr val="accent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Clusters – What and how?		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95926" y="1268760"/>
              <a:ext cx="903824" cy="936104"/>
              <a:chOff x="1131756" y="2492896"/>
              <a:chExt cx="903824" cy="93610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8-Point Star 21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1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67493" y="3804149"/>
            <a:ext cx="6696796" cy="1152128"/>
            <a:chOff x="5495926" y="1268760"/>
            <a:chExt cx="5441147" cy="936104"/>
          </a:xfrm>
        </p:grpSpPr>
        <p:sp>
          <p:nvSpPr>
            <p:cNvPr id="25" name="Rectangle 24"/>
            <p:cNvSpPr/>
            <p:nvPr/>
          </p:nvSpPr>
          <p:spPr>
            <a:xfrm>
              <a:off x="5947840" y="1508097"/>
              <a:ext cx="4989233" cy="453740"/>
            </a:xfrm>
            <a:prstGeom prst="rect">
              <a:avLst/>
            </a:prstGeom>
            <a:solidFill>
              <a:schemeClr val="accent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The data stream of PANDA		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495926" y="1268760"/>
              <a:ext cx="903824" cy="936104"/>
              <a:chOff x="1131756" y="2492896"/>
              <a:chExt cx="903824" cy="936104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8-Point Star 27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2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67493" y="5013176"/>
            <a:ext cx="6696795" cy="1152128"/>
            <a:chOff x="5495926" y="1268760"/>
            <a:chExt cx="5441146" cy="936104"/>
          </a:xfrm>
        </p:grpSpPr>
        <p:sp>
          <p:nvSpPr>
            <p:cNvPr id="37" name="Rectangle 36"/>
            <p:cNvSpPr/>
            <p:nvPr/>
          </p:nvSpPr>
          <p:spPr>
            <a:xfrm>
              <a:off x="5947838" y="1508097"/>
              <a:ext cx="4989234" cy="453740"/>
            </a:xfrm>
            <a:prstGeom prst="rect">
              <a:avLst/>
            </a:prstGeom>
            <a:solidFill>
              <a:schemeClr val="accent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    Cluster finding methods &amp; Comparison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495926" y="1268760"/>
              <a:ext cx="903824" cy="936104"/>
              <a:chOff x="1131756" y="2492896"/>
              <a:chExt cx="903824" cy="93610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8-Point Star 39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3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10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Structure of the Data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96" y="1824989"/>
            <a:ext cx="4315827" cy="4313095"/>
            <a:chOff x="35496" y="1608966"/>
            <a:chExt cx="4315827" cy="4313095"/>
          </a:xfrm>
        </p:grpSpPr>
        <p:grpSp>
          <p:nvGrpSpPr>
            <p:cNvPr id="18" name="Group 17"/>
            <p:cNvGrpSpPr/>
            <p:nvPr/>
          </p:nvGrpSpPr>
          <p:grpSpPr>
            <a:xfrm>
              <a:off x="35496" y="1608966"/>
              <a:ext cx="4315827" cy="4313095"/>
              <a:chOff x="597618" y="1649380"/>
              <a:chExt cx="5126510" cy="512326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35642" y="1649380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30" name="Trapezoid 29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Trapezoid 31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8" name="Trapezoid 37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40" name="Trapezoid 39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" name="Trapezoid 40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2" name="Trapezoid 41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3" name="Trapezoid 42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20" name="Group 19"/>
              <p:cNvGrpSpPr/>
              <p:nvPr/>
            </p:nvGrpSpPr>
            <p:grpSpPr>
              <a:xfrm rot="10800000">
                <a:off x="597618" y="3993914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21" name="Trapezoid 20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Trapezoid 21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3" name="Trapezoid 22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Trapezoid 23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26" name="Trapezoid 25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7" name="Trapezoid 26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" name="Trapezoid 27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9" name="Trapezoid 28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  <p:cxnSp>
          <p:nvCxnSpPr>
            <p:cNvPr id="8" name="Straight Connector 7"/>
            <p:cNvCxnSpPr>
              <a:endCxn id="41" idx="0"/>
            </p:cNvCxnSpPr>
            <p:nvPr/>
          </p:nvCxnSpPr>
          <p:spPr>
            <a:xfrm flipV="1">
              <a:off x="2190778" y="2821385"/>
              <a:ext cx="5264" cy="93564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1" idx="0"/>
              <a:endCxn id="30" idx="0"/>
            </p:cNvCxnSpPr>
            <p:nvPr/>
          </p:nvCxnSpPr>
          <p:spPr>
            <a:xfrm flipV="1">
              <a:off x="1299376" y="3417919"/>
              <a:ext cx="1788068" cy="6951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6" idx="0"/>
            </p:cNvCxnSpPr>
            <p:nvPr/>
          </p:nvCxnSpPr>
          <p:spPr>
            <a:xfrm>
              <a:off x="2196042" y="3773995"/>
              <a:ext cx="350813" cy="88418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8-Point Star 5"/>
            <p:cNvSpPr/>
            <p:nvPr/>
          </p:nvSpPr>
          <p:spPr>
            <a:xfrm>
              <a:off x="1924551" y="3501200"/>
              <a:ext cx="542980" cy="545589"/>
            </a:xfrm>
            <a:prstGeom prst="star8">
              <a:avLst>
                <a:gd name="adj" fmla="val 1413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4" name="Trapezoid 83"/>
          <p:cNvSpPr/>
          <p:nvPr/>
        </p:nvSpPr>
        <p:spPr>
          <a:xfrm rot="4262276" flipV="1">
            <a:off x="8013819" y="2857968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Trapezoid 84"/>
          <p:cNvSpPr/>
          <p:nvPr/>
        </p:nvSpPr>
        <p:spPr>
          <a:xfrm rot="5400000" flipV="1">
            <a:off x="8098176" y="3411028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rapezoid 85"/>
          <p:cNvSpPr/>
          <p:nvPr/>
        </p:nvSpPr>
        <p:spPr>
          <a:xfrm rot="2809858" flipV="1">
            <a:off x="7658048" y="2316115"/>
            <a:ext cx="348571" cy="1212419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rapezoid 86"/>
          <p:cNvSpPr/>
          <p:nvPr/>
        </p:nvSpPr>
        <p:spPr>
          <a:xfrm rot="1503232" flipV="1">
            <a:off x="7137988" y="1972891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Trapezoid 88"/>
          <p:cNvSpPr/>
          <p:nvPr/>
        </p:nvSpPr>
        <p:spPr>
          <a:xfrm rot="20462276" flipV="1">
            <a:off x="5996044" y="1936565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Trapezoid 89"/>
          <p:cNvSpPr/>
          <p:nvPr/>
        </p:nvSpPr>
        <p:spPr>
          <a:xfrm flipV="1">
            <a:off x="6549104" y="1852207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rapezoid 90"/>
          <p:cNvSpPr/>
          <p:nvPr/>
        </p:nvSpPr>
        <p:spPr>
          <a:xfrm rot="19009858" flipV="1">
            <a:off x="5454191" y="2292336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Trapezoid 91"/>
          <p:cNvSpPr/>
          <p:nvPr/>
        </p:nvSpPr>
        <p:spPr>
          <a:xfrm rot="17703232" flipV="1">
            <a:off x="5110967" y="2812395"/>
            <a:ext cx="348571" cy="1212420"/>
          </a:xfrm>
          <a:prstGeom prst="trapezoid">
            <a:avLst>
              <a:gd name="adj" fmla="val 12026"/>
            </a:avLst>
          </a:prstGeom>
          <a:ln>
            <a:noFill/>
            <a:miter lim="800000"/>
          </a:ln>
          <a:scene3d>
            <a:camera prst="perspectiveRelaxed">
              <a:rot lat="19773601" lon="0" rev="0"/>
            </a:camera>
            <a:lightRig rig="brightRoom" dir="t">
              <a:rot lat="0" lon="0" rev="0"/>
            </a:lightRig>
          </a:scene3d>
          <a:sp3d extrusionH="406400" contourW="19050" prstMaterial="clear"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4" name="Group 73"/>
          <p:cNvGrpSpPr/>
          <p:nvPr/>
        </p:nvGrpSpPr>
        <p:grpSpPr>
          <a:xfrm rot="10800000">
            <a:off x="4562844" y="3825988"/>
            <a:ext cx="4199629" cy="2339315"/>
            <a:chOff x="735642" y="1649380"/>
            <a:chExt cx="4988486" cy="2778731"/>
          </a:xfrm>
        </p:grpSpPr>
        <p:sp>
          <p:nvSpPr>
            <p:cNvPr id="75" name="Trapezoid 74"/>
            <p:cNvSpPr/>
            <p:nvPr/>
          </p:nvSpPr>
          <p:spPr>
            <a:xfrm rot="4262276" flipV="1">
              <a:off x="4696822" y="2844061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rapezoid 75"/>
            <p:cNvSpPr/>
            <p:nvPr/>
          </p:nvSpPr>
          <p:spPr>
            <a:xfrm rot="5400000" flipV="1">
              <a:off x="4797025" y="3501008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Trapezoid 76"/>
            <p:cNvSpPr/>
            <p:nvPr/>
          </p:nvSpPr>
          <p:spPr>
            <a:xfrm rot="2809858" flipV="1">
              <a:off x="4274223" y="2200427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Trapezoid 77"/>
            <p:cNvSpPr/>
            <p:nvPr/>
          </p:nvSpPr>
          <p:spPr>
            <a:xfrm rot="1503232" flipV="1">
              <a:off x="3656476" y="1792732"/>
              <a:ext cx="414046" cy="1440160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9" name="Group 78"/>
            <p:cNvGrpSpPr/>
            <p:nvPr/>
          </p:nvGrpSpPr>
          <p:grpSpPr>
            <a:xfrm rot="16200000">
              <a:off x="1019506" y="1365516"/>
              <a:ext cx="2067652" cy="2635379"/>
              <a:chOff x="3808876" y="1945132"/>
              <a:chExt cx="2067652" cy="2635379"/>
            </a:xfrm>
          </p:grpSpPr>
          <p:sp>
            <p:nvSpPr>
              <p:cNvPr id="80" name="Trapezoid 79"/>
              <p:cNvSpPr/>
              <p:nvPr/>
            </p:nvSpPr>
            <p:spPr>
              <a:xfrm rot="4262276" flipV="1">
                <a:off x="4849222" y="29964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Trapezoid 80"/>
              <p:cNvSpPr/>
              <p:nvPr/>
            </p:nvSpPr>
            <p:spPr>
              <a:xfrm rot="5400000" flipV="1">
                <a:off x="4949425" y="36534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Trapezoid 81"/>
              <p:cNvSpPr/>
              <p:nvPr/>
            </p:nvSpPr>
            <p:spPr>
              <a:xfrm rot="2809858" flipV="1">
                <a:off x="4426623" y="23528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Trapezoid 82"/>
              <p:cNvSpPr/>
              <p:nvPr/>
            </p:nvSpPr>
            <p:spPr>
              <a:xfrm rot="1503232" flipV="1">
                <a:off x="3808876" y="19451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cxnSp>
        <p:nvCxnSpPr>
          <p:cNvPr id="93" name="Straight Connector 92"/>
          <p:cNvCxnSpPr>
            <a:endCxn id="90" idx="0"/>
          </p:cNvCxnSpPr>
          <p:nvPr/>
        </p:nvCxnSpPr>
        <p:spPr>
          <a:xfrm flipV="1">
            <a:off x="6718126" y="3064627"/>
            <a:ext cx="5264" cy="93564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2" idx="0"/>
            <a:endCxn id="83" idx="0"/>
          </p:cNvCxnSpPr>
          <p:nvPr/>
        </p:nvCxnSpPr>
        <p:spPr>
          <a:xfrm>
            <a:off x="5834424" y="3675316"/>
            <a:ext cx="1772667" cy="66687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78" idx="0"/>
          </p:cNvCxnSpPr>
          <p:nvPr/>
        </p:nvCxnSpPr>
        <p:spPr>
          <a:xfrm flipH="1">
            <a:off x="6385953" y="4017237"/>
            <a:ext cx="337437" cy="87200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844305" y="3075147"/>
            <a:ext cx="1788068" cy="1836796"/>
            <a:chOff x="5844305" y="2859124"/>
            <a:chExt cx="1788068" cy="1836796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6735707" y="2859124"/>
              <a:ext cx="5264" cy="93564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844305" y="3455658"/>
              <a:ext cx="1788068" cy="6951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40971" y="3811734"/>
              <a:ext cx="350813" cy="88418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8-Point Star 95"/>
          <p:cNvSpPr/>
          <p:nvPr/>
        </p:nvSpPr>
        <p:spPr>
          <a:xfrm>
            <a:off x="6451899" y="3744442"/>
            <a:ext cx="542980" cy="545589"/>
          </a:xfrm>
          <a:prstGeom prst="star8">
            <a:avLst>
              <a:gd name="adj" fmla="val 141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1" name="Group 120"/>
          <p:cNvGrpSpPr/>
          <p:nvPr/>
        </p:nvGrpSpPr>
        <p:grpSpPr>
          <a:xfrm>
            <a:off x="351329" y="2973416"/>
            <a:ext cx="3678898" cy="1224136"/>
            <a:chOff x="1109126" y="2348880"/>
            <a:chExt cx="3678898" cy="1224136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8-Point Star 129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1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2123728" y="2348880"/>
              <a:ext cx="2664296" cy="122413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267744" y="2580799"/>
              <a:ext cx="1303101" cy="760298"/>
              <a:chOff x="5076056" y="1183686"/>
              <a:chExt cx="864096" cy="504160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220072" y="1183686"/>
                <a:ext cx="504732" cy="504160"/>
              </a:xfrm>
              <a:custGeom>
                <a:avLst/>
                <a:gdLst>
                  <a:gd name="connsiteX0" fmla="*/ 0 w 447608"/>
                  <a:gd name="connsiteY0" fmla="*/ 470023 h 470023"/>
                  <a:gd name="connsiteX1" fmla="*/ 25577 w 447608"/>
                  <a:gd name="connsiteY1" fmla="*/ 236627 h 470023"/>
                  <a:gd name="connsiteX2" fmla="*/ 76732 w 447608"/>
                  <a:gd name="connsiteY2" fmla="*/ 34 h 470023"/>
                  <a:gd name="connsiteX3" fmla="*/ 159860 w 447608"/>
                  <a:gd name="connsiteY3" fmla="*/ 217444 h 470023"/>
                  <a:gd name="connsiteX4" fmla="*/ 220607 w 447608"/>
                  <a:gd name="connsiteY4" fmla="*/ 22414 h 470023"/>
                  <a:gd name="connsiteX5" fmla="*/ 310128 w 447608"/>
                  <a:gd name="connsiteY5" fmla="*/ 239824 h 470023"/>
                  <a:gd name="connsiteX6" fmla="*/ 386861 w 447608"/>
                  <a:gd name="connsiteY6" fmla="*/ 409276 h 470023"/>
                  <a:gd name="connsiteX7" fmla="*/ 447608 w 447608"/>
                  <a:gd name="connsiteY7" fmla="*/ 457234 h 47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08" h="470023">
                    <a:moveTo>
                      <a:pt x="0" y="470023"/>
                    </a:moveTo>
                    <a:cubicBezTo>
                      <a:pt x="6394" y="392490"/>
                      <a:pt x="12788" y="314958"/>
                      <a:pt x="25577" y="236627"/>
                    </a:cubicBezTo>
                    <a:cubicBezTo>
                      <a:pt x="38366" y="158296"/>
                      <a:pt x="54352" y="3231"/>
                      <a:pt x="76732" y="34"/>
                    </a:cubicBezTo>
                    <a:cubicBezTo>
                      <a:pt x="99113" y="-3163"/>
                      <a:pt x="135881" y="213714"/>
                      <a:pt x="159860" y="217444"/>
                    </a:cubicBezTo>
                    <a:cubicBezTo>
                      <a:pt x="183839" y="221174"/>
                      <a:pt x="195562" y="18684"/>
                      <a:pt x="220607" y="22414"/>
                    </a:cubicBezTo>
                    <a:cubicBezTo>
                      <a:pt x="245652" y="26144"/>
                      <a:pt x="282419" y="175347"/>
                      <a:pt x="310128" y="239824"/>
                    </a:cubicBezTo>
                    <a:cubicBezTo>
                      <a:pt x="337837" y="304301"/>
                      <a:pt x="363948" y="373041"/>
                      <a:pt x="386861" y="409276"/>
                    </a:cubicBezTo>
                    <a:cubicBezTo>
                      <a:pt x="409774" y="445511"/>
                      <a:pt x="428691" y="451372"/>
                      <a:pt x="447608" y="457234"/>
                    </a:cubicBezTo>
                  </a:path>
                </a:pathLst>
              </a:custGeom>
              <a:noFill/>
              <a:ln w="57150">
                <a:gradFill flip="none" rotWithShape="1">
                  <a:gsLst>
                    <a:gs pos="0">
                      <a:srgbClr val="FFC000"/>
                    </a:gs>
                    <a:gs pos="5000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27" name="Straight Connector 126"/>
              <p:cNvCxnSpPr>
                <a:stCxn id="126" idx="0"/>
              </p:cNvCxnSpPr>
              <p:nvPr/>
            </p:nvCxnSpPr>
            <p:spPr>
              <a:xfrm flipH="1">
                <a:off x="5076056" y="1687846"/>
                <a:ext cx="144016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6" idx="7"/>
              </p:cNvCxnSpPr>
              <p:nvPr/>
            </p:nvCxnSpPr>
            <p:spPr>
              <a:xfrm>
                <a:off x="5724804" y="1674128"/>
                <a:ext cx="215348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10-Point Star 124"/>
            <p:cNvSpPr/>
            <p:nvPr/>
          </p:nvSpPr>
          <p:spPr>
            <a:xfrm>
              <a:off x="3408467" y="2487018"/>
              <a:ext cx="1263060" cy="792087"/>
            </a:xfrm>
            <a:prstGeom prst="star10">
              <a:avLst>
                <a:gd name="adj" fmla="val 35235"/>
                <a:gd name="hf" fmla="val 10514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>
                  <a:latin typeface="Impact" panose="020B0806030902050204" pitchFamily="34" charset="0"/>
                </a:rPr>
                <a:t>Pile-up</a:t>
              </a: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1329" y="4437111"/>
            <a:ext cx="3692119" cy="1224136"/>
            <a:chOff x="1109126" y="3789040"/>
            <a:chExt cx="3692119" cy="122413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109126" y="3933056"/>
              <a:ext cx="903824" cy="936104"/>
              <a:chOff x="1131756" y="2492896"/>
              <a:chExt cx="903824" cy="936104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8-Point Star 142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2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2123728" y="3789040"/>
              <a:ext cx="2664296" cy="122413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4592" y="4534879"/>
              <a:ext cx="340671" cy="2152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314592" y="4051441"/>
              <a:ext cx="340671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99792" y="397478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Event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99792" y="445782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Event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687341" y="4195930"/>
              <a:ext cx="110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Impact" panose="020B0806030902050204" pitchFamily="34" charset="0"/>
                </a:rPr>
                <a:t>Seen as 1</a:t>
              </a:r>
              <a:endParaRPr lang="nl-NL" dirty="0">
                <a:latin typeface="Impact" panose="020B0806030902050204" pitchFamily="34" charset="0"/>
              </a:endParaRPr>
            </a:p>
          </p:txBody>
        </p:sp>
        <p:sp>
          <p:nvSpPr>
            <p:cNvPr id="140" name="Flowchart: Manual Input 139"/>
            <p:cNvSpPr/>
            <p:nvPr/>
          </p:nvSpPr>
          <p:spPr>
            <a:xfrm rot="16200000" flipH="1">
              <a:off x="3964889" y="4176821"/>
              <a:ext cx="370689" cy="1302022"/>
            </a:xfrm>
            <a:prstGeom prst="flowChartManualInpu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Flowchart: Manual Input 140"/>
            <p:cNvSpPr/>
            <p:nvPr/>
          </p:nvSpPr>
          <p:spPr>
            <a:xfrm rot="16200000">
              <a:off x="3956772" y="3328202"/>
              <a:ext cx="360481" cy="1302022"/>
            </a:xfrm>
            <a:prstGeom prst="flowChartManualInpu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85952" y="1706323"/>
            <a:ext cx="705831" cy="1654136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Elbow Connector 35"/>
          <p:cNvCxnSpPr>
            <a:stCxn id="17" idx="1"/>
            <a:endCxn id="123" idx="3"/>
          </p:cNvCxnSpPr>
          <p:nvPr/>
        </p:nvCxnSpPr>
        <p:spPr>
          <a:xfrm rot="10800000" flipV="1">
            <a:off x="4030228" y="2533390"/>
            <a:ext cx="2355725" cy="1052093"/>
          </a:xfrm>
          <a:prstGeom prst="bentConnector3">
            <a:avLst/>
          </a:prstGeom>
          <a:ln w="76200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5959988" y="5007976"/>
            <a:ext cx="538407" cy="423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nl-NL" baseline="-2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994879" y="5021305"/>
            <a:ext cx="538407" cy="423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nl-NL" baseline="-2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5" y="5517231"/>
            <a:ext cx="4608512" cy="592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Time Gap Between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Determined by Interaction Rate</a:t>
            </a:r>
            <a:endParaRPr lang="nl-N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365931" y="4416599"/>
            <a:ext cx="2664296" cy="12241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Which Hit Belongs To Which Event?</a:t>
            </a:r>
            <a:endParaRPr lang="nl-NL" sz="2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3724E-6 L 0.49652 -3.0372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7" grpId="0" animBg="1"/>
      <p:bldP spid="145" grpId="0" animBg="1"/>
      <p:bldP spid="146" grpId="0" animBg="1"/>
      <p:bldP spid="12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89867" y="2659137"/>
            <a:ext cx="1223963" cy="4333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ＭＳ Ｐゴシック"/>
                <a:cs typeface="+mn-cs"/>
              </a:rPr>
              <a:t>Event 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89867" y="3300942"/>
            <a:ext cx="1223963" cy="4318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ＭＳ Ｐゴシック"/>
                <a:cs typeface="+mn-cs"/>
              </a:rPr>
              <a:t>Event 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9867" y="3941159"/>
            <a:ext cx="1223963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ＭＳ Ｐゴシック"/>
                <a:cs typeface="+mn-cs"/>
              </a:rPr>
              <a:t>Event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45630" y="2732162"/>
            <a:ext cx="1070818" cy="287338"/>
            <a:chOff x="2205038" y="2876178"/>
            <a:chExt cx="2184399" cy="287338"/>
          </a:xfrm>
        </p:grpSpPr>
        <p:cxnSp>
          <p:nvCxnSpPr>
            <p:cNvPr id="96" name="Gerade Verbindung 144"/>
            <p:cNvCxnSpPr>
              <a:cxnSpLocks noChangeShapeType="1"/>
            </p:cNvCxnSpPr>
            <p:nvPr/>
          </p:nvCxnSpPr>
          <p:spPr bwMode="auto">
            <a:xfrm rot="5400000">
              <a:off x="2061369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Gerade Verbindung 146"/>
            <p:cNvCxnSpPr>
              <a:cxnSpLocks noChangeShapeType="1"/>
            </p:cNvCxnSpPr>
            <p:nvPr/>
          </p:nvCxnSpPr>
          <p:spPr bwMode="auto">
            <a:xfrm rot="5400000">
              <a:off x="2700705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Gerade Verbindung 147"/>
            <p:cNvCxnSpPr>
              <a:cxnSpLocks noChangeShapeType="1"/>
            </p:cNvCxnSpPr>
            <p:nvPr/>
          </p:nvCxnSpPr>
          <p:spPr bwMode="auto">
            <a:xfrm rot="5400000">
              <a:off x="2274481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Gerade Verbindung 148"/>
            <p:cNvCxnSpPr>
              <a:cxnSpLocks noChangeShapeType="1"/>
            </p:cNvCxnSpPr>
            <p:nvPr/>
          </p:nvCxnSpPr>
          <p:spPr bwMode="auto">
            <a:xfrm rot="5400000">
              <a:off x="2629960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Gerade Verbindung 149"/>
            <p:cNvCxnSpPr>
              <a:cxnSpLocks noChangeShapeType="1"/>
            </p:cNvCxnSpPr>
            <p:nvPr/>
          </p:nvCxnSpPr>
          <p:spPr bwMode="auto">
            <a:xfrm rot="5400000">
              <a:off x="3511310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Gerade Verbindung 150"/>
            <p:cNvCxnSpPr>
              <a:cxnSpLocks noChangeShapeType="1"/>
            </p:cNvCxnSpPr>
            <p:nvPr/>
          </p:nvCxnSpPr>
          <p:spPr bwMode="auto">
            <a:xfrm rot="5400000">
              <a:off x="2860539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Gerade Verbindung 151"/>
            <p:cNvCxnSpPr>
              <a:cxnSpLocks noChangeShapeType="1"/>
            </p:cNvCxnSpPr>
            <p:nvPr/>
          </p:nvCxnSpPr>
          <p:spPr bwMode="auto">
            <a:xfrm rot="5400000">
              <a:off x="3712988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Gerade Verbindung 153"/>
            <p:cNvCxnSpPr>
              <a:cxnSpLocks noChangeShapeType="1"/>
            </p:cNvCxnSpPr>
            <p:nvPr/>
          </p:nvCxnSpPr>
          <p:spPr bwMode="auto">
            <a:xfrm rot="5400000">
              <a:off x="3926100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Gerade Verbindung 154"/>
            <p:cNvCxnSpPr>
              <a:cxnSpLocks noChangeShapeType="1"/>
            </p:cNvCxnSpPr>
            <p:nvPr/>
          </p:nvCxnSpPr>
          <p:spPr bwMode="auto">
            <a:xfrm rot="5400000">
              <a:off x="4032656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Gerade Verbindung 156"/>
            <p:cNvCxnSpPr>
              <a:cxnSpLocks noChangeShapeType="1"/>
            </p:cNvCxnSpPr>
            <p:nvPr/>
          </p:nvCxnSpPr>
          <p:spPr bwMode="auto">
            <a:xfrm rot="5400000">
              <a:off x="4245768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3344440" y="3371321"/>
            <a:ext cx="1004938" cy="288925"/>
            <a:chOff x="4261123" y="3523878"/>
            <a:chExt cx="2234809" cy="288925"/>
          </a:xfrm>
        </p:grpSpPr>
        <p:cxnSp>
          <p:nvCxnSpPr>
            <p:cNvPr id="113" name="Gerade Verbindung 162"/>
            <p:cNvCxnSpPr>
              <a:cxnSpLocks noChangeShapeType="1"/>
            </p:cNvCxnSpPr>
            <p:nvPr/>
          </p:nvCxnSpPr>
          <p:spPr bwMode="auto">
            <a:xfrm rot="5400000">
              <a:off x="4835226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Gerade Verbindung 163"/>
            <p:cNvCxnSpPr>
              <a:cxnSpLocks noChangeShapeType="1"/>
            </p:cNvCxnSpPr>
            <p:nvPr/>
          </p:nvCxnSpPr>
          <p:spPr bwMode="auto">
            <a:xfrm rot="5400000">
              <a:off x="4116660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Gerade Verbindung 164"/>
            <p:cNvCxnSpPr>
              <a:cxnSpLocks noChangeShapeType="1"/>
            </p:cNvCxnSpPr>
            <p:nvPr/>
          </p:nvCxnSpPr>
          <p:spPr bwMode="auto">
            <a:xfrm rot="5400000">
              <a:off x="5168335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Gerade Verbindung 165"/>
            <p:cNvCxnSpPr>
              <a:cxnSpLocks noChangeShapeType="1"/>
            </p:cNvCxnSpPr>
            <p:nvPr/>
          </p:nvCxnSpPr>
          <p:spPr bwMode="auto">
            <a:xfrm rot="5400000">
              <a:off x="5957091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Gerade Verbindung 166"/>
            <p:cNvCxnSpPr>
              <a:cxnSpLocks noChangeShapeType="1"/>
            </p:cNvCxnSpPr>
            <p:nvPr/>
          </p:nvCxnSpPr>
          <p:spPr bwMode="auto">
            <a:xfrm rot="5400000">
              <a:off x="5431253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Gerade Verbindung 167"/>
            <p:cNvCxnSpPr>
              <a:cxnSpLocks noChangeShapeType="1"/>
            </p:cNvCxnSpPr>
            <p:nvPr/>
          </p:nvCxnSpPr>
          <p:spPr bwMode="auto">
            <a:xfrm rot="5400000">
              <a:off x="5562713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Gerade Verbindung 168"/>
            <p:cNvCxnSpPr>
              <a:cxnSpLocks noChangeShapeType="1"/>
            </p:cNvCxnSpPr>
            <p:nvPr/>
          </p:nvCxnSpPr>
          <p:spPr bwMode="auto">
            <a:xfrm rot="5400000">
              <a:off x="6351469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Gerade Verbindung 169"/>
            <p:cNvCxnSpPr>
              <a:cxnSpLocks noChangeShapeType="1"/>
            </p:cNvCxnSpPr>
            <p:nvPr/>
          </p:nvCxnSpPr>
          <p:spPr bwMode="auto">
            <a:xfrm rot="5400000">
              <a:off x="5825631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5093427" y="4012067"/>
            <a:ext cx="830143" cy="288925"/>
            <a:chOff x="6446176" y="4171578"/>
            <a:chExt cx="1567079" cy="288925"/>
          </a:xfrm>
        </p:grpSpPr>
        <p:cxnSp>
          <p:nvCxnSpPr>
            <p:cNvPr id="123" name="Gerade Verbindung 172"/>
            <p:cNvCxnSpPr/>
            <p:nvPr/>
          </p:nvCxnSpPr>
          <p:spPr bwMode="auto">
            <a:xfrm rot="5400000">
              <a:off x="6301713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6" name="Gerade Verbindung 175"/>
            <p:cNvCxnSpPr/>
            <p:nvPr/>
          </p:nvCxnSpPr>
          <p:spPr bwMode="auto">
            <a:xfrm rot="5400000">
              <a:off x="6857881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7" name="Gerade Verbindung 176"/>
            <p:cNvCxnSpPr/>
            <p:nvPr/>
          </p:nvCxnSpPr>
          <p:spPr bwMode="auto">
            <a:xfrm rot="5400000">
              <a:off x="6453293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8" name="Gerade Verbindung 177"/>
            <p:cNvCxnSpPr/>
            <p:nvPr/>
          </p:nvCxnSpPr>
          <p:spPr bwMode="auto">
            <a:xfrm rot="5400000">
              <a:off x="7262468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9" name="Gerade Verbindung 178"/>
            <p:cNvCxnSpPr/>
            <p:nvPr/>
          </p:nvCxnSpPr>
          <p:spPr bwMode="auto">
            <a:xfrm rot="5400000">
              <a:off x="7868792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0" name="Gerade Verbindung 179"/>
            <p:cNvCxnSpPr/>
            <p:nvPr/>
          </p:nvCxnSpPr>
          <p:spPr bwMode="auto">
            <a:xfrm rot="5400000">
              <a:off x="7464205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1" name="Gerade Verbindung 180"/>
            <p:cNvCxnSpPr/>
            <p:nvPr/>
          </p:nvCxnSpPr>
          <p:spPr bwMode="auto">
            <a:xfrm rot="5400000">
              <a:off x="7565630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35" name="Rectangle 134"/>
          <p:cNvSpPr/>
          <p:nvPr/>
        </p:nvSpPr>
        <p:spPr bwMode="auto">
          <a:xfrm>
            <a:off x="689867" y="5661496"/>
            <a:ext cx="1223963" cy="4318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Impact" panose="020B0806030902050204" pitchFamily="34" charset="0"/>
                <a:ea typeface="ＭＳ Ｐゴシック"/>
                <a:cs typeface="+mn-cs"/>
              </a:rPr>
              <a:t>Data</a:t>
            </a:r>
            <a:endParaRPr lang="en-US" sz="2400" kern="0" dirty="0">
              <a:solidFill>
                <a:schemeClr val="bg1"/>
              </a:solidFill>
              <a:latin typeface="Impact" panose="020B0806030902050204" pitchFamily="34" charset="0"/>
              <a:ea typeface="ＭＳ Ｐゴシック"/>
              <a:cs typeface="+mn-cs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3701006" y="5078696"/>
            <a:ext cx="293688" cy="407987"/>
          </a:xfrm>
          <a:prstGeom prst="downArrow">
            <a:avLst/>
          </a:prstGeom>
          <a:solidFill>
            <a:srgbClr val="00B05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84401" y="6019307"/>
            <a:ext cx="3412070" cy="650053"/>
            <a:chOff x="2984401" y="5731275"/>
            <a:chExt cx="3412070" cy="650053"/>
          </a:xfrm>
        </p:grpSpPr>
        <p:grpSp>
          <p:nvGrpSpPr>
            <p:cNvPr id="16" name="Group 15"/>
            <p:cNvGrpSpPr/>
            <p:nvPr/>
          </p:nvGrpSpPr>
          <p:grpSpPr>
            <a:xfrm>
              <a:off x="3177529" y="5909210"/>
              <a:ext cx="530375" cy="472118"/>
              <a:chOff x="3886489" y="5877272"/>
              <a:chExt cx="530375" cy="47211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05275" y="5877272"/>
                <a:ext cx="216000" cy="0"/>
              </a:xfrm>
              <a:prstGeom prst="straightConnector1">
                <a:avLst/>
              </a:prstGeom>
              <a:ln w="28575">
                <a:solidFill>
                  <a:srgbClr val="CC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886489" y="5949280"/>
                <a:ext cx="5303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i="1" dirty="0" smtClean="0">
                    <a:solidFill>
                      <a:srgbClr val="CC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anose="020B0604030504040204" pitchFamily="34" charset="0"/>
                  </a:rPr>
                  <a:t>∆</a:t>
                </a:r>
                <a:r>
                  <a:rPr lang="el-GR" sz="2000" i="1" dirty="0" smtClean="0">
                    <a:solidFill>
                      <a:srgbClr val="CC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anose="020B0604030504040204" pitchFamily="34" charset="0"/>
                  </a:rPr>
                  <a:t>τ</a:t>
                </a:r>
                <a:endParaRPr lang="nl-NL" sz="2000" i="1" dirty="0">
                  <a:solidFill>
                    <a:srgbClr val="CC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76" name="Group 175"/>
            <p:cNvGrpSpPr>
              <a:grpSpLocks/>
            </p:cNvGrpSpPr>
            <p:nvPr/>
          </p:nvGrpSpPr>
          <p:grpSpPr bwMode="auto">
            <a:xfrm>
              <a:off x="2984401" y="5731275"/>
              <a:ext cx="3412070" cy="138437"/>
              <a:chOff x="3898739" y="6015364"/>
              <a:chExt cx="3410973" cy="138392"/>
            </a:xfrm>
          </p:grpSpPr>
          <p:sp>
            <p:nvSpPr>
              <p:cNvPr id="177" name="Left Bracket 176"/>
              <p:cNvSpPr/>
              <p:nvPr/>
            </p:nvSpPr>
            <p:spPr>
              <a:xfrm rot="16200000">
                <a:off x="4049628" y="5864475"/>
                <a:ext cx="130133" cy="431911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78" name="Left Bracket 177"/>
              <p:cNvSpPr/>
              <p:nvPr/>
            </p:nvSpPr>
            <p:spPr>
              <a:xfrm rot="16200000">
                <a:off x="4826941" y="5705988"/>
                <a:ext cx="123787" cy="755233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79" name="Left Bracket 178"/>
              <p:cNvSpPr/>
              <p:nvPr/>
            </p:nvSpPr>
            <p:spPr>
              <a:xfrm rot="16200000">
                <a:off x="6560865" y="5404910"/>
                <a:ext cx="130133" cy="1367560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2300750" y="5733727"/>
            <a:ext cx="1070818" cy="287338"/>
            <a:chOff x="2205038" y="2876178"/>
            <a:chExt cx="2184399" cy="287338"/>
          </a:xfrm>
        </p:grpSpPr>
        <p:cxnSp>
          <p:nvCxnSpPr>
            <p:cNvPr id="211" name="Gerade Verbindung 144"/>
            <p:cNvCxnSpPr>
              <a:cxnSpLocks noChangeShapeType="1"/>
            </p:cNvCxnSpPr>
            <p:nvPr/>
          </p:nvCxnSpPr>
          <p:spPr bwMode="auto">
            <a:xfrm rot="5400000">
              <a:off x="2061369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Gerade Verbindung 146"/>
            <p:cNvCxnSpPr>
              <a:cxnSpLocks noChangeShapeType="1"/>
            </p:cNvCxnSpPr>
            <p:nvPr/>
          </p:nvCxnSpPr>
          <p:spPr bwMode="auto">
            <a:xfrm rot="5400000">
              <a:off x="2700705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Gerade Verbindung 147"/>
            <p:cNvCxnSpPr>
              <a:cxnSpLocks noChangeShapeType="1"/>
            </p:cNvCxnSpPr>
            <p:nvPr/>
          </p:nvCxnSpPr>
          <p:spPr bwMode="auto">
            <a:xfrm rot="5400000">
              <a:off x="2274481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Gerade Verbindung 148"/>
            <p:cNvCxnSpPr>
              <a:cxnSpLocks noChangeShapeType="1"/>
            </p:cNvCxnSpPr>
            <p:nvPr/>
          </p:nvCxnSpPr>
          <p:spPr bwMode="auto">
            <a:xfrm rot="5400000">
              <a:off x="2629960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Gerade Verbindung 149"/>
            <p:cNvCxnSpPr>
              <a:cxnSpLocks noChangeShapeType="1"/>
            </p:cNvCxnSpPr>
            <p:nvPr/>
          </p:nvCxnSpPr>
          <p:spPr bwMode="auto">
            <a:xfrm rot="5400000">
              <a:off x="3511310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" name="Gerade Verbindung 150"/>
            <p:cNvCxnSpPr>
              <a:cxnSpLocks noChangeShapeType="1"/>
            </p:cNvCxnSpPr>
            <p:nvPr/>
          </p:nvCxnSpPr>
          <p:spPr bwMode="auto">
            <a:xfrm rot="5400000">
              <a:off x="2860539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Gerade Verbindung 151"/>
            <p:cNvCxnSpPr>
              <a:cxnSpLocks noChangeShapeType="1"/>
            </p:cNvCxnSpPr>
            <p:nvPr/>
          </p:nvCxnSpPr>
          <p:spPr bwMode="auto">
            <a:xfrm rot="5400000">
              <a:off x="3712988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" name="Gerade Verbindung 153"/>
            <p:cNvCxnSpPr>
              <a:cxnSpLocks noChangeShapeType="1"/>
            </p:cNvCxnSpPr>
            <p:nvPr/>
          </p:nvCxnSpPr>
          <p:spPr bwMode="auto">
            <a:xfrm rot="5400000">
              <a:off x="3926100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" name="Gerade Verbindung 154"/>
            <p:cNvCxnSpPr>
              <a:cxnSpLocks noChangeShapeType="1"/>
            </p:cNvCxnSpPr>
            <p:nvPr/>
          </p:nvCxnSpPr>
          <p:spPr bwMode="auto">
            <a:xfrm rot="5400000">
              <a:off x="4032656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" name="Gerade Verbindung 156"/>
            <p:cNvCxnSpPr>
              <a:cxnSpLocks noChangeShapeType="1"/>
            </p:cNvCxnSpPr>
            <p:nvPr/>
          </p:nvCxnSpPr>
          <p:spPr bwMode="auto">
            <a:xfrm rot="5400000">
              <a:off x="4245768" y="3019847"/>
              <a:ext cx="287338" cy="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1" name="Group 220"/>
          <p:cNvGrpSpPr/>
          <p:nvPr/>
        </p:nvGrpSpPr>
        <p:grpSpPr>
          <a:xfrm>
            <a:off x="3315425" y="5733727"/>
            <a:ext cx="1004938" cy="288925"/>
            <a:chOff x="4261123" y="3523878"/>
            <a:chExt cx="2234809" cy="288925"/>
          </a:xfrm>
        </p:grpSpPr>
        <p:cxnSp>
          <p:nvCxnSpPr>
            <p:cNvPr id="222" name="Gerade Verbindung 162"/>
            <p:cNvCxnSpPr>
              <a:cxnSpLocks noChangeShapeType="1"/>
            </p:cNvCxnSpPr>
            <p:nvPr/>
          </p:nvCxnSpPr>
          <p:spPr bwMode="auto">
            <a:xfrm rot="5400000">
              <a:off x="4835226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Gerade Verbindung 163"/>
            <p:cNvCxnSpPr>
              <a:cxnSpLocks noChangeShapeType="1"/>
            </p:cNvCxnSpPr>
            <p:nvPr/>
          </p:nvCxnSpPr>
          <p:spPr bwMode="auto">
            <a:xfrm rot="5400000">
              <a:off x="4116660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Gerade Verbindung 164"/>
            <p:cNvCxnSpPr>
              <a:cxnSpLocks noChangeShapeType="1"/>
            </p:cNvCxnSpPr>
            <p:nvPr/>
          </p:nvCxnSpPr>
          <p:spPr bwMode="auto">
            <a:xfrm rot="5400000">
              <a:off x="5168335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Gerade Verbindung 165"/>
            <p:cNvCxnSpPr>
              <a:cxnSpLocks noChangeShapeType="1"/>
            </p:cNvCxnSpPr>
            <p:nvPr/>
          </p:nvCxnSpPr>
          <p:spPr bwMode="auto">
            <a:xfrm rot="5400000">
              <a:off x="5957091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Gerade Verbindung 166"/>
            <p:cNvCxnSpPr>
              <a:cxnSpLocks noChangeShapeType="1"/>
            </p:cNvCxnSpPr>
            <p:nvPr/>
          </p:nvCxnSpPr>
          <p:spPr bwMode="auto">
            <a:xfrm rot="5400000">
              <a:off x="5431253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Gerade Verbindung 167"/>
            <p:cNvCxnSpPr>
              <a:cxnSpLocks noChangeShapeType="1"/>
            </p:cNvCxnSpPr>
            <p:nvPr/>
          </p:nvCxnSpPr>
          <p:spPr bwMode="auto">
            <a:xfrm rot="5400000">
              <a:off x="5562713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Gerade Verbindung 168"/>
            <p:cNvCxnSpPr>
              <a:cxnSpLocks noChangeShapeType="1"/>
            </p:cNvCxnSpPr>
            <p:nvPr/>
          </p:nvCxnSpPr>
          <p:spPr bwMode="auto">
            <a:xfrm rot="5400000">
              <a:off x="6351469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Gerade Verbindung 169"/>
            <p:cNvCxnSpPr>
              <a:cxnSpLocks noChangeShapeType="1"/>
            </p:cNvCxnSpPr>
            <p:nvPr/>
          </p:nvCxnSpPr>
          <p:spPr bwMode="auto">
            <a:xfrm rot="5400000">
              <a:off x="5825631" y="3668341"/>
              <a:ext cx="288925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544" y="1988840"/>
            <a:ext cx="8281988" cy="400413"/>
            <a:chOff x="470363" y="2503492"/>
            <a:chExt cx="8280920" cy="400110"/>
          </a:xfrm>
        </p:grpSpPr>
        <p:cxnSp>
          <p:nvCxnSpPr>
            <p:cNvPr id="13330" name="Straight Arrow Connector 70"/>
            <p:cNvCxnSpPr>
              <a:cxnSpLocks noChangeShapeType="1"/>
            </p:cNvCxnSpPr>
            <p:nvPr/>
          </p:nvCxnSpPr>
          <p:spPr bwMode="auto">
            <a:xfrm>
              <a:off x="470363" y="2903602"/>
              <a:ext cx="8280920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TextBox 71"/>
            <p:cNvSpPr txBox="1">
              <a:spLocks noChangeArrowheads="1"/>
            </p:cNvSpPr>
            <p:nvPr/>
          </p:nvSpPr>
          <p:spPr bwMode="auto">
            <a:xfrm>
              <a:off x="7786114" y="2503492"/>
              <a:ext cx="806527" cy="39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nl-NL" sz="2000" dirty="0">
                  <a:solidFill>
                    <a:srgbClr val="000000"/>
                  </a:solidFill>
                  <a:latin typeface="OCR A Extended" panose="02010509020102010303" pitchFamily="50" charset="0"/>
                  <a:ea typeface="MS PGothic" pitchFamily="34" charset="-128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68" name="Rectangle 267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9" name="Picture 2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270" name="Rectangle 269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1" name="TextBox 270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11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Structure of the Data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5433878" y="4652813"/>
            <a:ext cx="910441" cy="288925"/>
            <a:chOff x="6597756" y="4171578"/>
            <a:chExt cx="1718661" cy="288925"/>
          </a:xfrm>
        </p:grpSpPr>
        <p:cxnSp>
          <p:nvCxnSpPr>
            <p:cNvPr id="276" name="Gerade Verbindung 175"/>
            <p:cNvCxnSpPr/>
            <p:nvPr/>
          </p:nvCxnSpPr>
          <p:spPr bwMode="auto">
            <a:xfrm rot="5400000">
              <a:off x="6857881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7" name="Gerade Verbindung 176"/>
            <p:cNvCxnSpPr/>
            <p:nvPr/>
          </p:nvCxnSpPr>
          <p:spPr bwMode="auto">
            <a:xfrm rot="5400000">
              <a:off x="6453293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8" name="Gerade Verbindung 177"/>
            <p:cNvCxnSpPr/>
            <p:nvPr/>
          </p:nvCxnSpPr>
          <p:spPr bwMode="auto">
            <a:xfrm rot="5400000">
              <a:off x="7262468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9" name="Gerade Verbindung 178"/>
            <p:cNvCxnSpPr/>
            <p:nvPr/>
          </p:nvCxnSpPr>
          <p:spPr bwMode="auto">
            <a:xfrm rot="5400000">
              <a:off x="7868792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0" name="Gerade Verbindung 179"/>
            <p:cNvCxnSpPr/>
            <p:nvPr/>
          </p:nvCxnSpPr>
          <p:spPr bwMode="auto">
            <a:xfrm rot="5400000">
              <a:off x="7464205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1" name="Gerade Verbindung 180"/>
            <p:cNvCxnSpPr/>
            <p:nvPr/>
          </p:nvCxnSpPr>
          <p:spPr bwMode="auto">
            <a:xfrm rot="5400000">
              <a:off x="7565630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2" name="Gerade Verbindung 181"/>
            <p:cNvCxnSpPr/>
            <p:nvPr/>
          </p:nvCxnSpPr>
          <p:spPr bwMode="auto">
            <a:xfrm rot="5400000">
              <a:off x="8171954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3" name="Gerade Verbindung 182"/>
            <p:cNvCxnSpPr/>
            <p:nvPr/>
          </p:nvCxnSpPr>
          <p:spPr bwMode="auto">
            <a:xfrm rot="5400000">
              <a:off x="7767367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84" name="Rectangle 283"/>
          <p:cNvSpPr/>
          <p:nvPr/>
        </p:nvSpPr>
        <p:spPr>
          <a:xfrm>
            <a:off x="689867" y="4581376"/>
            <a:ext cx="1223963" cy="431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ＭＳ Ｐゴシック"/>
                <a:cs typeface="+mn-cs"/>
              </a:rPr>
              <a:t>Event </a:t>
            </a:r>
            <a:r>
              <a:rPr lang="en-US" sz="2400" kern="0" dirty="0" smtClean="0">
                <a:solidFill>
                  <a:schemeClr val="bg1"/>
                </a:solidFill>
                <a:latin typeface="Impact" panose="020B0806030902050204" pitchFamily="34" charset="0"/>
                <a:ea typeface="ＭＳ Ｐゴシック"/>
                <a:cs typeface="+mn-cs"/>
              </a:rPr>
              <a:t>4</a:t>
            </a:r>
            <a:endParaRPr lang="en-US" sz="2400" kern="0" dirty="0">
              <a:solidFill>
                <a:schemeClr val="bg1"/>
              </a:solidFill>
              <a:latin typeface="Impact" panose="020B0806030902050204" pitchFamily="34" charset="0"/>
              <a:ea typeface="ＭＳ Ｐゴシック"/>
              <a:cs typeface="+mn-cs"/>
            </a:endParaRPr>
          </a:p>
        </p:txBody>
      </p:sp>
      <p:grpSp>
        <p:nvGrpSpPr>
          <p:cNvPr id="295" name="Group 294"/>
          <p:cNvGrpSpPr/>
          <p:nvPr/>
        </p:nvGrpSpPr>
        <p:grpSpPr>
          <a:xfrm>
            <a:off x="5433878" y="5733729"/>
            <a:ext cx="910441" cy="288925"/>
            <a:chOff x="6597756" y="4171578"/>
            <a:chExt cx="1718661" cy="288925"/>
          </a:xfrm>
        </p:grpSpPr>
        <p:cxnSp>
          <p:nvCxnSpPr>
            <p:cNvPr id="297" name="Gerade Verbindung 175"/>
            <p:cNvCxnSpPr/>
            <p:nvPr/>
          </p:nvCxnSpPr>
          <p:spPr bwMode="auto">
            <a:xfrm rot="5400000">
              <a:off x="6857881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98" name="Gerade Verbindung 176"/>
            <p:cNvCxnSpPr/>
            <p:nvPr/>
          </p:nvCxnSpPr>
          <p:spPr bwMode="auto">
            <a:xfrm rot="5400000">
              <a:off x="6453293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99" name="Gerade Verbindung 177"/>
            <p:cNvCxnSpPr/>
            <p:nvPr/>
          </p:nvCxnSpPr>
          <p:spPr bwMode="auto">
            <a:xfrm rot="5400000">
              <a:off x="7262468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00" name="Gerade Verbindung 178"/>
            <p:cNvCxnSpPr/>
            <p:nvPr/>
          </p:nvCxnSpPr>
          <p:spPr bwMode="auto">
            <a:xfrm rot="5400000">
              <a:off x="7868792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01" name="Gerade Verbindung 179"/>
            <p:cNvCxnSpPr/>
            <p:nvPr/>
          </p:nvCxnSpPr>
          <p:spPr bwMode="auto">
            <a:xfrm rot="5400000">
              <a:off x="7464205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02" name="Gerade Verbindung 180"/>
            <p:cNvCxnSpPr/>
            <p:nvPr/>
          </p:nvCxnSpPr>
          <p:spPr bwMode="auto">
            <a:xfrm rot="5400000">
              <a:off x="7565630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03" name="Gerade Verbindung 181"/>
            <p:cNvCxnSpPr/>
            <p:nvPr/>
          </p:nvCxnSpPr>
          <p:spPr bwMode="auto">
            <a:xfrm rot="5400000">
              <a:off x="8171954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04" name="Gerade Verbindung 182"/>
            <p:cNvCxnSpPr/>
            <p:nvPr/>
          </p:nvCxnSpPr>
          <p:spPr bwMode="auto">
            <a:xfrm rot="5400000">
              <a:off x="7767367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85" name="Group 284"/>
          <p:cNvGrpSpPr/>
          <p:nvPr/>
        </p:nvGrpSpPr>
        <p:grpSpPr>
          <a:xfrm>
            <a:off x="5093428" y="5733728"/>
            <a:ext cx="830142" cy="288925"/>
            <a:chOff x="6446176" y="4171578"/>
            <a:chExt cx="1567079" cy="288925"/>
          </a:xfrm>
        </p:grpSpPr>
        <p:cxnSp>
          <p:nvCxnSpPr>
            <p:cNvPr id="286" name="Gerade Verbindung 172"/>
            <p:cNvCxnSpPr/>
            <p:nvPr/>
          </p:nvCxnSpPr>
          <p:spPr bwMode="auto">
            <a:xfrm rot="5400000">
              <a:off x="6301713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7" name="Gerade Verbindung 175"/>
            <p:cNvCxnSpPr/>
            <p:nvPr/>
          </p:nvCxnSpPr>
          <p:spPr bwMode="auto">
            <a:xfrm rot="5400000">
              <a:off x="6857881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8" name="Gerade Verbindung 176"/>
            <p:cNvCxnSpPr/>
            <p:nvPr/>
          </p:nvCxnSpPr>
          <p:spPr bwMode="auto">
            <a:xfrm rot="5400000">
              <a:off x="6453293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89" name="Gerade Verbindung 177"/>
            <p:cNvCxnSpPr/>
            <p:nvPr/>
          </p:nvCxnSpPr>
          <p:spPr bwMode="auto">
            <a:xfrm rot="5400000">
              <a:off x="7262468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90" name="Gerade Verbindung 178"/>
            <p:cNvCxnSpPr/>
            <p:nvPr/>
          </p:nvCxnSpPr>
          <p:spPr bwMode="auto">
            <a:xfrm rot="5400000">
              <a:off x="7868792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91" name="Gerade Verbindung 179"/>
            <p:cNvCxnSpPr/>
            <p:nvPr/>
          </p:nvCxnSpPr>
          <p:spPr bwMode="auto">
            <a:xfrm rot="5400000">
              <a:off x="7464205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92" name="Gerade Verbindung 180"/>
            <p:cNvCxnSpPr/>
            <p:nvPr/>
          </p:nvCxnSpPr>
          <p:spPr bwMode="auto">
            <a:xfrm rot="5400000">
              <a:off x="7565630" y="4316041"/>
              <a:ext cx="288925" cy="0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635896" y="6309320"/>
            <a:ext cx="5430995" cy="360040"/>
            <a:chOff x="3635896" y="6309320"/>
            <a:chExt cx="5430995" cy="360040"/>
          </a:xfrm>
        </p:grpSpPr>
        <p:sp>
          <p:nvSpPr>
            <p:cNvPr id="3" name="Right Arrow 2"/>
            <p:cNvSpPr/>
            <p:nvPr/>
          </p:nvSpPr>
          <p:spPr>
            <a:xfrm flipH="1">
              <a:off x="3635896" y="6341396"/>
              <a:ext cx="326042" cy="295887"/>
            </a:xfrm>
            <a:prstGeom prst="rightArrow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61938" y="6309320"/>
              <a:ext cx="5104953" cy="36004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Impact" panose="020B0806030902050204" pitchFamily="34" charset="0"/>
                </a:rPr>
                <a:t>Threshold for cutting data stream into </a:t>
              </a:r>
              <a:r>
                <a:rPr lang="en-US" dirty="0" err="1" smtClean="0">
                  <a:latin typeface="Impact" panose="020B0806030902050204" pitchFamily="34" charset="0"/>
                </a:rPr>
                <a:t>timebunches</a:t>
              </a:r>
              <a:endParaRPr lang="nl-NL" dirty="0">
                <a:latin typeface="Impact" panose="020B0806030902050204" pitchFamily="34" charset="0"/>
              </a:endParaRP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12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- Methods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76" y="1961016"/>
            <a:ext cx="3413740" cy="675896"/>
            <a:chOff x="385177" y="1961016"/>
            <a:chExt cx="2818672" cy="675896"/>
          </a:xfrm>
        </p:grpSpPr>
        <p:sp>
          <p:nvSpPr>
            <p:cNvPr id="48" name="Rectangle 47"/>
            <p:cNvSpPr/>
            <p:nvPr/>
          </p:nvSpPr>
          <p:spPr>
            <a:xfrm>
              <a:off x="385177" y="1961016"/>
              <a:ext cx="2808312" cy="6758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 cap="sq">
              <a:solidFill>
                <a:schemeClr val="accent1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5153" y="2038007"/>
              <a:ext cx="1625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</a:rPr>
                <a:t>“Standard”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5539" y="2033022"/>
              <a:ext cx="599615" cy="509975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367181" cy="703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2604234" y="2038007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367180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51061"/>
            <a:ext cx="1048318" cy="92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123728" y="3317086"/>
            <a:ext cx="504056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2" name="Group 271"/>
          <p:cNvGrpSpPr/>
          <p:nvPr/>
        </p:nvGrpSpPr>
        <p:grpSpPr>
          <a:xfrm>
            <a:off x="3092371" y="3095829"/>
            <a:ext cx="1066646" cy="1064889"/>
            <a:chOff x="513024" y="4125077"/>
            <a:chExt cx="1009775" cy="1008112"/>
          </a:xfrm>
        </p:grpSpPr>
        <p:grpSp>
          <p:nvGrpSpPr>
            <p:cNvPr id="273" name="Group 272"/>
            <p:cNvGrpSpPr/>
            <p:nvPr/>
          </p:nvGrpSpPr>
          <p:grpSpPr>
            <a:xfrm>
              <a:off x="513024" y="4125077"/>
              <a:ext cx="1009775" cy="1008112"/>
              <a:chOff x="3884003" y="2321824"/>
              <a:chExt cx="2380185" cy="2376264"/>
            </a:xfrm>
            <a:solidFill>
              <a:schemeClr val="tx2"/>
            </a:solidFill>
          </p:grpSpPr>
          <p:sp>
            <p:nvSpPr>
              <p:cNvPr id="278" name="Rectangle 277"/>
              <p:cNvSpPr/>
              <p:nvPr/>
            </p:nvSpPr>
            <p:spPr>
              <a:xfrm>
                <a:off x="4676091" y="3113912"/>
                <a:ext cx="792088" cy="792088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472100" y="3113912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3887912" y="3113912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680012" y="2321824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680012" y="3906000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3887912" y="3906000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471073" y="3906000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5472100" y="2321824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3884003" y="2321824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4" name="Right Arrow 273"/>
            <p:cNvSpPr/>
            <p:nvPr/>
          </p:nvSpPr>
          <p:spPr>
            <a:xfrm>
              <a:off x="583967" y="4539121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5" name="Right Arrow 274"/>
            <p:cNvSpPr/>
            <p:nvPr/>
          </p:nvSpPr>
          <p:spPr>
            <a:xfrm flipH="1">
              <a:off x="1187624" y="4539121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6" name="Right Arrow 275"/>
            <p:cNvSpPr/>
            <p:nvPr/>
          </p:nvSpPr>
          <p:spPr>
            <a:xfrm rot="16200000" flipH="1">
              <a:off x="886196" y="4238445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7" name="Right Arrow 276"/>
            <p:cNvSpPr/>
            <p:nvPr/>
          </p:nvSpPr>
          <p:spPr>
            <a:xfrm rot="5400000" flipH="1">
              <a:off x="886196" y="4839688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5719" y="5085184"/>
            <a:ext cx="2300095" cy="369332"/>
            <a:chOff x="1135719" y="5214192"/>
            <a:chExt cx="2300095" cy="369332"/>
          </a:xfrm>
        </p:grpSpPr>
        <p:sp>
          <p:nvSpPr>
            <p:cNvPr id="15" name="Plus 14"/>
            <p:cNvSpPr/>
            <p:nvPr/>
          </p:nvSpPr>
          <p:spPr>
            <a:xfrm>
              <a:off x="1135719" y="5214192"/>
              <a:ext cx="360040" cy="360040"/>
            </a:xfrm>
            <a:prstGeom prst="mathPlus">
              <a:avLst>
                <a:gd name="adj1" fmla="val 2352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1338" y="5214192"/>
              <a:ext cx="1804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CR A Extended" panose="02010509020102010303" pitchFamily="50" charset="0"/>
                  <a:cs typeface="Consolas" panose="020B0609020204030204" pitchFamily="49" charset="0"/>
                </a:rPr>
                <a:t>Well tested</a:t>
              </a:r>
              <a:endParaRPr lang="nl-NL" dirty="0"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1723" y="5635606"/>
            <a:ext cx="2260995" cy="369332"/>
            <a:chOff x="1171723" y="5764614"/>
            <a:chExt cx="2260995" cy="369332"/>
          </a:xfrm>
        </p:grpSpPr>
        <p:sp>
          <p:nvSpPr>
            <p:cNvPr id="16" name="Minus 15"/>
            <p:cNvSpPr/>
            <p:nvPr/>
          </p:nvSpPr>
          <p:spPr>
            <a:xfrm>
              <a:off x="1171723" y="5841268"/>
              <a:ext cx="288032" cy="216024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1628242" y="5764614"/>
              <a:ext cx="1804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CR A Extended" panose="02010509020102010303" pitchFamily="50" charset="0"/>
                  <a:cs typeface="Consolas" panose="020B0609020204030204" pitchFamily="49" charset="0"/>
                </a:rPr>
                <a:t>Slow</a:t>
              </a:r>
              <a:endParaRPr lang="nl-NL" dirty="0"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72460" y="6139370"/>
            <a:ext cx="6207853" cy="369332"/>
            <a:chOff x="1171723" y="5764614"/>
            <a:chExt cx="6207853" cy="369332"/>
          </a:xfrm>
        </p:grpSpPr>
        <p:sp>
          <p:nvSpPr>
            <p:cNvPr id="73" name="Minus 72"/>
            <p:cNvSpPr/>
            <p:nvPr/>
          </p:nvSpPr>
          <p:spPr>
            <a:xfrm>
              <a:off x="1171723" y="5841268"/>
              <a:ext cx="288032" cy="216024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28242" y="5764614"/>
              <a:ext cx="575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CR A Extended" panose="02010509020102010303" pitchFamily="50" charset="0"/>
                  <a:cs typeface="Consolas" panose="020B0609020204030204" pitchFamily="49" charset="0"/>
                </a:rPr>
                <a:t>Fails if e.g. 2 comes first, and then 8</a:t>
              </a:r>
              <a:endParaRPr lang="nl-NL" dirty="0"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4735963" y="2686090"/>
            <a:ext cx="354963" cy="354963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70732"/>
              </p:ext>
            </p:extLst>
          </p:nvPr>
        </p:nvGraphicFramePr>
        <p:xfrm>
          <a:off x="4608224" y="3295219"/>
          <a:ext cx="1980000" cy="19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788384" y="3429000"/>
            <a:ext cx="1663708" cy="1676068"/>
            <a:chOff x="4721942" y="3512892"/>
            <a:chExt cx="1686936" cy="1699469"/>
          </a:xfrm>
        </p:grpSpPr>
        <p:sp>
          <p:nvSpPr>
            <p:cNvPr id="94" name="Right Arrow 93"/>
            <p:cNvSpPr/>
            <p:nvPr/>
          </p:nvSpPr>
          <p:spPr>
            <a:xfrm>
              <a:off x="4721942" y="4265346"/>
              <a:ext cx="498130" cy="24377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Right Arrow 97"/>
            <p:cNvSpPr/>
            <p:nvPr/>
          </p:nvSpPr>
          <p:spPr>
            <a:xfrm rot="10800000">
              <a:off x="5910748" y="4265347"/>
              <a:ext cx="498130" cy="24377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Right Arrow 98"/>
            <p:cNvSpPr/>
            <p:nvPr/>
          </p:nvSpPr>
          <p:spPr>
            <a:xfrm rot="5400000">
              <a:off x="5308918" y="3640070"/>
              <a:ext cx="498130" cy="24377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ight Arrow 99"/>
            <p:cNvSpPr/>
            <p:nvPr/>
          </p:nvSpPr>
          <p:spPr>
            <a:xfrm rot="16200000">
              <a:off x="5308918" y="4841409"/>
              <a:ext cx="498130" cy="24377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5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13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- Methods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77" y="1961016"/>
            <a:ext cx="2818672" cy="675896"/>
            <a:chOff x="385177" y="1961016"/>
            <a:chExt cx="2818672" cy="675896"/>
          </a:xfrm>
        </p:grpSpPr>
        <p:sp>
          <p:nvSpPr>
            <p:cNvPr id="48" name="Rectangle 47"/>
            <p:cNvSpPr/>
            <p:nvPr/>
          </p:nvSpPr>
          <p:spPr>
            <a:xfrm>
              <a:off x="385177" y="1961016"/>
              <a:ext cx="2808312" cy="6758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 cap="sq">
              <a:solidFill>
                <a:schemeClr val="accent3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5154" y="2038007"/>
              <a:ext cx="1609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</a:rPr>
                <a:t>Online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5539" y="2033022"/>
              <a:ext cx="599615" cy="509975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367181" cy="703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2604234" y="2038007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367180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9790"/>
            <a:ext cx="1058886" cy="93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914349" y="2932897"/>
            <a:ext cx="2112519" cy="1148717"/>
            <a:chOff x="5914349" y="2932897"/>
            <a:chExt cx="2112519" cy="1148717"/>
          </a:xfrm>
        </p:grpSpPr>
        <p:sp>
          <p:nvSpPr>
            <p:cNvPr id="185" name="Right Arrow 184"/>
            <p:cNvSpPr/>
            <p:nvPr/>
          </p:nvSpPr>
          <p:spPr>
            <a:xfrm>
              <a:off x="5914349" y="3327236"/>
              <a:ext cx="601867" cy="360040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6876256" y="2932897"/>
              <a:ext cx="1150612" cy="1148717"/>
              <a:chOff x="513024" y="4125077"/>
              <a:chExt cx="1009775" cy="1008112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513024" y="4125077"/>
                <a:ext cx="1009775" cy="1008112"/>
                <a:chOff x="3884003" y="2321824"/>
                <a:chExt cx="2380185" cy="2376264"/>
              </a:xfrm>
              <a:solidFill>
                <a:schemeClr val="tx2"/>
              </a:solidFill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4676091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5472100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3887912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680012" y="2321824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680012" y="3906000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3887912" y="3906000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5471073" y="3906000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5472100" y="2321824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3884003" y="2321824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236" name="Right Arrow 235"/>
              <p:cNvSpPr/>
              <p:nvPr/>
            </p:nvSpPr>
            <p:spPr>
              <a:xfrm>
                <a:off x="583967" y="4539121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7" name="Right Arrow 236"/>
              <p:cNvSpPr/>
              <p:nvPr/>
            </p:nvSpPr>
            <p:spPr>
              <a:xfrm flipH="1">
                <a:off x="1187624" y="4539121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8" name="Right Arrow 237"/>
              <p:cNvSpPr/>
              <p:nvPr/>
            </p:nvSpPr>
            <p:spPr>
              <a:xfrm rot="16200000" flipH="1">
                <a:off x="886196" y="4238445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9" name="Right Arrow 238"/>
              <p:cNvSpPr/>
              <p:nvPr/>
            </p:nvSpPr>
            <p:spPr>
              <a:xfrm rot="5400000" flipH="1">
                <a:off x="886196" y="4839688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004840" y="3212976"/>
            <a:ext cx="3652167" cy="523220"/>
            <a:chOff x="2004840" y="3212976"/>
            <a:chExt cx="3652167" cy="523220"/>
          </a:xfrm>
        </p:grpSpPr>
        <p:sp>
          <p:nvSpPr>
            <p:cNvPr id="5" name="Right Arrow 4"/>
            <p:cNvSpPr/>
            <p:nvPr/>
          </p:nvSpPr>
          <p:spPr>
            <a:xfrm>
              <a:off x="2004840" y="3308122"/>
              <a:ext cx="601867" cy="360040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96929" y="3212976"/>
              <a:ext cx="2860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[ 2, 4, 5, 6, 8 ]</a:t>
              </a:r>
              <a:endParaRPr lang="nl-NL" sz="2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8" name="Right Bracket 7"/>
          <p:cNvSpPr/>
          <p:nvPr/>
        </p:nvSpPr>
        <p:spPr>
          <a:xfrm rot="5400000">
            <a:off x="3409888" y="3512911"/>
            <a:ext cx="216023" cy="526530"/>
          </a:xfrm>
          <a:prstGeom prst="rightBracket">
            <a:avLst>
              <a:gd name="adj" fmla="val 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Right Bracket 182"/>
          <p:cNvSpPr/>
          <p:nvPr/>
        </p:nvSpPr>
        <p:spPr>
          <a:xfrm rot="16200000">
            <a:off x="3910879" y="2946089"/>
            <a:ext cx="193217" cy="438961"/>
          </a:xfrm>
          <a:prstGeom prst="rightBracket">
            <a:avLst>
              <a:gd name="adj" fmla="val 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5" name="Group 254"/>
          <p:cNvGrpSpPr/>
          <p:nvPr/>
        </p:nvGrpSpPr>
        <p:grpSpPr>
          <a:xfrm>
            <a:off x="2051720" y="4090044"/>
            <a:ext cx="4354459" cy="707108"/>
            <a:chOff x="-297203" y="5314180"/>
            <a:chExt cx="4354459" cy="707108"/>
          </a:xfrm>
          <a:solidFill>
            <a:schemeClr val="accent3">
              <a:lumMod val="50000"/>
            </a:schemeClr>
          </a:solidFill>
        </p:grpSpPr>
        <p:sp>
          <p:nvSpPr>
            <p:cNvPr id="256" name="Rectangle 255"/>
            <p:cNvSpPr/>
            <p:nvPr/>
          </p:nvSpPr>
          <p:spPr>
            <a:xfrm>
              <a:off x="-297203" y="5517232"/>
              <a:ext cx="4354459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Impact" panose="020B0806030902050204" pitchFamily="34" charset="0"/>
                </a:rPr>
                <a:t>Build </a:t>
              </a:r>
              <a:r>
                <a:rPr lang="en-US" sz="2800" dirty="0" err="1" smtClean="0">
                  <a:latin typeface="Impact" panose="020B0806030902050204" pitchFamily="34" charset="0"/>
                </a:rPr>
                <a:t>neighbour</a:t>
              </a:r>
              <a:r>
                <a:rPr lang="en-US" sz="2800" dirty="0" smtClean="0">
                  <a:latin typeface="Impact" panose="020B0806030902050204" pitchFamily="34" charset="0"/>
                </a:rPr>
                <a:t> relations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257" name="Isosceles Triangle 256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5719" y="5204900"/>
            <a:ext cx="2296999" cy="369332"/>
            <a:chOff x="1135719" y="5204900"/>
            <a:chExt cx="2296999" cy="369332"/>
          </a:xfrm>
        </p:grpSpPr>
        <p:sp>
          <p:nvSpPr>
            <p:cNvPr id="46" name="Plus 45"/>
            <p:cNvSpPr/>
            <p:nvPr/>
          </p:nvSpPr>
          <p:spPr>
            <a:xfrm>
              <a:off x="1135719" y="5214192"/>
              <a:ext cx="360040" cy="360040"/>
            </a:xfrm>
            <a:prstGeom prst="mathPlus">
              <a:avLst>
                <a:gd name="adj1" fmla="val 2352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28242" y="5204900"/>
              <a:ext cx="1804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CR A Extended" panose="02010509020102010303" pitchFamily="50" charset="0"/>
                  <a:cs typeface="Consolas" panose="020B0609020204030204" pitchFamily="49" charset="0"/>
                </a:rPr>
                <a:t>Fast</a:t>
              </a:r>
              <a:endParaRPr lang="nl-NL" dirty="0"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71723" y="5764614"/>
            <a:ext cx="3156853" cy="369332"/>
            <a:chOff x="1171723" y="5764614"/>
            <a:chExt cx="3156853" cy="369332"/>
          </a:xfrm>
        </p:grpSpPr>
        <p:sp>
          <p:nvSpPr>
            <p:cNvPr id="47" name="Minus 46"/>
            <p:cNvSpPr/>
            <p:nvPr/>
          </p:nvSpPr>
          <p:spPr>
            <a:xfrm>
              <a:off x="1171723" y="5841268"/>
              <a:ext cx="288032" cy="216024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28242" y="5764614"/>
              <a:ext cx="270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CR A Extended" panose="02010509020102010303" pitchFamily="50" charset="0"/>
                  <a:cs typeface="Consolas" panose="020B0609020204030204" pitchFamily="49" charset="0"/>
                </a:rPr>
                <a:t>Many iterations</a:t>
              </a:r>
              <a:endParaRPr lang="nl-NL" dirty="0"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58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14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- Methods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77" y="1961016"/>
            <a:ext cx="3395988" cy="675896"/>
            <a:chOff x="385177" y="1961016"/>
            <a:chExt cx="2818672" cy="675896"/>
          </a:xfrm>
        </p:grpSpPr>
        <p:sp>
          <p:nvSpPr>
            <p:cNvPr id="48" name="Rectangle 47"/>
            <p:cNvSpPr/>
            <p:nvPr/>
          </p:nvSpPr>
          <p:spPr>
            <a:xfrm>
              <a:off x="385177" y="1961016"/>
              <a:ext cx="2808312" cy="675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5154" y="2038007"/>
              <a:ext cx="1609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</a:rPr>
                <a:t>Distributed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5539" y="2033022"/>
              <a:ext cx="599615" cy="509975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367181" cy="703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2604234" y="2038007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367180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470727" y="4717932"/>
            <a:ext cx="1371265" cy="1159202"/>
            <a:chOff x="1470727" y="4717932"/>
            <a:chExt cx="1371265" cy="1159202"/>
          </a:xfrm>
        </p:grpSpPr>
        <p:sp>
          <p:nvSpPr>
            <p:cNvPr id="4" name="Block Arc 3"/>
            <p:cNvSpPr/>
            <p:nvPr/>
          </p:nvSpPr>
          <p:spPr>
            <a:xfrm rot="10800000">
              <a:off x="1470727" y="4717932"/>
              <a:ext cx="1317692" cy="1159202"/>
            </a:xfrm>
            <a:prstGeom prst="blockArc">
              <a:avLst>
                <a:gd name="adj1" fmla="val 11536926"/>
                <a:gd name="adj2" fmla="val 21599865"/>
                <a:gd name="adj3" fmla="val 1494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460599" y="5216405"/>
              <a:ext cx="381393" cy="260142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l 8"/>
            <p:cNvSpPr/>
            <p:nvPr/>
          </p:nvSpPr>
          <p:spPr>
            <a:xfrm>
              <a:off x="1823979" y="5033486"/>
              <a:ext cx="552101" cy="55575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16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39635" y="4760908"/>
            <a:ext cx="1371265" cy="1159202"/>
            <a:chOff x="3539635" y="4760908"/>
            <a:chExt cx="1371265" cy="1159202"/>
          </a:xfrm>
        </p:grpSpPr>
        <p:sp>
          <p:nvSpPr>
            <p:cNvPr id="214" name="Block Arc 213"/>
            <p:cNvSpPr/>
            <p:nvPr/>
          </p:nvSpPr>
          <p:spPr>
            <a:xfrm rot="10800000">
              <a:off x="3539635" y="4760908"/>
              <a:ext cx="1317692" cy="1159202"/>
            </a:xfrm>
            <a:prstGeom prst="blockArc">
              <a:avLst>
                <a:gd name="adj1" fmla="val 11536926"/>
                <a:gd name="adj2" fmla="val 21599865"/>
                <a:gd name="adj3" fmla="val 1494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5" name="Isosceles Triangle 214"/>
            <p:cNvSpPr/>
            <p:nvPr/>
          </p:nvSpPr>
          <p:spPr>
            <a:xfrm>
              <a:off x="4529507" y="5259381"/>
              <a:ext cx="381393" cy="26014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1" name="Oval 220"/>
            <p:cNvSpPr/>
            <p:nvPr/>
          </p:nvSpPr>
          <p:spPr>
            <a:xfrm>
              <a:off x="3893625" y="5062632"/>
              <a:ext cx="552101" cy="5557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8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4589" y="4725144"/>
            <a:ext cx="1371265" cy="1159202"/>
            <a:chOff x="6094589" y="4725144"/>
            <a:chExt cx="1371265" cy="1159202"/>
          </a:xfrm>
        </p:grpSpPr>
        <p:sp>
          <p:nvSpPr>
            <p:cNvPr id="216" name="Block Arc 215"/>
            <p:cNvSpPr/>
            <p:nvPr/>
          </p:nvSpPr>
          <p:spPr>
            <a:xfrm rot="10800000">
              <a:off x="6094589" y="4725144"/>
              <a:ext cx="1317692" cy="1159202"/>
            </a:xfrm>
            <a:prstGeom prst="blockArc">
              <a:avLst>
                <a:gd name="adj1" fmla="val 11536926"/>
                <a:gd name="adj2" fmla="val 21599865"/>
                <a:gd name="adj3" fmla="val 1494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7" name="Isosceles Triangle 216"/>
            <p:cNvSpPr/>
            <p:nvPr/>
          </p:nvSpPr>
          <p:spPr>
            <a:xfrm>
              <a:off x="7084461" y="5223617"/>
              <a:ext cx="381393" cy="260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2" name="Oval 221"/>
            <p:cNvSpPr/>
            <p:nvPr/>
          </p:nvSpPr>
          <p:spPr>
            <a:xfrm>
              <a:off x="6490479" y="5033812"/>
              <a:ext cx="552101" cy="55575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All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1278" y="2987279"/>
            <a:ext cx="8425425" cy="3717559"/>
            <a:chOff x="351278" y="2987279"/>
            <a:chExt cx="8425425" cy="3717559"/>
          </a:xfrm>
        </p:grpSpPr>
        <p:grpSp>
          <p:nvGrpSpPr>
            <p:cNvPr id="51" name="Group 50"/>
            <p:cNvGrpSpPr/>
            <p:nvPr/>
          </p:nvGrpSpPr>
          <p:grpSpPr>
            <a:xfrm>
              <a:off x="2306692" y="4137481"/>
              <a:ext cx="1415558" cy="707779"/>
              <a:chOff x="3059832" y="3356992"/>
              <a:chExt cx="2448272" cy="12241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059832" y="3356992"/>
                <a:ext cx="2448272" cy="122413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179841" y="3480973"/>
                <a:ext cx="441049" cy="441049"/>
                <a:chOff x="2555776" y="1844824"/>
                <a:chExt cx="576064" cy="576064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Rectangle 91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latin typeface="OCR A Extended" panose="02010509020102010303" pitchFamily="50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3179841" y="3969060"/>
                <a:ext cx="441049" cy="441049"/>
                <a:chOff x="2555776" y="1844824"/>
                <a:chExt cx="576064" cy="576064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latin typeface="OCR A Extended" panose="02010509020102010303" pitchFamily="50" charset="0"/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4691180" y="4170985"/>
                <a:ext cx="730357" cy="30205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5">
                        <a:lumMod val="50000"/>
                      </a:schemeClr>
                    </a:solidFill>
                    <a:latin typeface="OCR A Extended" panose="02010509020102010303" pitchFamily="50" charset="0"/>
                    <a:cs typeface="Arial" panose="020B0604020202020204" pitchFamily="34" charset="0"/>
                  </a:rPr>
                  <a:t>0101</a:t>
                </a:r>
                <a:endParaRPr lang="nl-NL" sz="1200" dirty="0">
                  <a:solidFill>
                    <a:schemeClr val="accent5">
                      <a:lumMod val="50000"/>
                    </a:schemeClr>
                  </a:solidFill>
                  <a:latin typeface="OCR A Extended" panose="02010509020102010303" pitchFamily="50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H="1">
                <a:off x="4355976" y="3536104"/>
                <a:ext cx="1152128" cy="0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4226362" y="3480973"/>
                <a:ext cx="129614" cy="55131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20890" y="3480973"/>
                <a:ext cx="605472" cy="0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4139952" y="3429000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4291170" y="3508538"/>
                <a:ext cx="212430" cy="345212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822602" y="3853750"/>
                <a:ext cx="468567" cy="0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3750594" y="3804760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3923626" y="3681144"/>
                <a:ext cx="473759" cy="2977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292080" y="3536104"/>
                <a:ext cx="0" cy="385918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5220072" y="3866891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3822602" y="3684121"/>
                <a:ext cx="807521" cy="807521"/>
                <a:chOff x="3051965" y="738228"/>
                <a:chExt cx="2235200" cy="2235200"/>
              </a:xfrm>
            </p:grpSpPr>
            <p:sp>
              <p:nvSpPr>
                <p:cNvPr id="81" name="Shape 80"/>
                <p:cNvSpPr/>
                <p:nvPr/>
              </p:nvSpPr>
              <p:spPr>
                <a:xfrm>
                  <a:off x="3051965" y="738228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2" name="Oval 81"/>
                <p:cNvSpPr/>
                <p:nvPr/>
              </p:nvSpPr>
              <p:spPr>
                <a:xfrm>
                  <a:off x="3503301" y="1207756"/>
                  <a:ext cx="1332527" cy="129614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latin typeface="OCR A Extended" panose="02010509020102010303" pitchFamily="50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4503600" y="3429000"/>
                <a:ext cx="644464" cy="644464"/>
                <a:chOff x="3051965" y="738228"/>
                <a:chExt cx="2235200" cy="2235200"/>
              </a:xfrm>
            </p:grpSpPr>
            <p:sp>
              <p:nvSpPr>
                <p:cNvPr id="78" name="Shape 77"/>
                <p:cNvSpPr/>
                <p:nvPr/>
              </p:nvSpPr>
              <p:spPr>
                <a:xfrm>
                  <a:off x="3051965" y="738228"/>
                  <a:ext cx="2235200" cy="223520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0" name="Oval 79"/>
                <p:cNvSpPr/>
                <p:nvPr/>
              </p:nvSpPr>
              <p:spPr>
                <a:xfrm>
                  <a:off x="3503301" y="1207756"/>
                  <a:ext cx="1332527" cy="129614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latin typeface="OCR A Extended" panose="02010509020102010303" pitchFamily="50" charset="0"/>
                  </a:endParaRPr>
                </a:p>
              </p:txBody>
            </p:sp>
          </p:grpSp>
          <p:cxnSp>
            <p:nvCxnSpPr>
              <p:cNvPr id="76" name="Straight Connector 75"/>
              <p:cNvCxnSpPr/>
              <p:nvPr/>
            </p:nvCxnSpPr>
            <p:spPr>
              <a:xfrm flipV="1">
                <a:off x="3750594" y="4244716"/>
                <a:ext cx="0" cy="336412"/>
              </a:xfrm>
              <a:prstGeom prst="line">
                <a:avLst/>
              </a:prstGeom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678586" y="4121895"/>
                <a:ext cx="144016" cy="1353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>
                  <a:latin typeface="OCR A Extended" panose="02010509020102010303" pitchFamily="50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459512" y="3693239"/>
              <a:ext cx="1904314" cy="1596263"/>
              <a:chOff x="2989411" y="3392996"/>
              <a:chExt cx="2448273" cy="2052228"/>
            </a:xfrm>
          </p:grpSpPr>
          <p:sp>
            <p:nvSpPr>
              <p:cNvPr id="94" name="Flowchart: Manual Operation 93"/>
              <p:cNvSpPr/>
              <p:nvPr/>
            </p:nvSpPr>
            <p:spPr>
              <a:xfrm flipV="1">
                <a:off x="3167844" y="3789040"/>
                <a:ext cx="2088232" cy="1008112"/>
              </a:xfrm>
              <a:prstGeom prst="flowChartManualOperat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2989411" y="4622082"/>
                <a:ext cx="646485" cy="656924"/>
                <a:chOff x="2857690" y="4622082"/>
                <a:chExt cx="646485" cy="656924"/>
              </a:xfrm>
              <a:solidFill>
                <a:schemeClr val="accent2"/>
              </a:solidFill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2857690" y="5115900"/>
                  <a:ext cx="490174" cy="163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 rot="17621933">
                  <a:off x="3090129" y="4856108"/>
                  <a:ext cx="648072" cy="1800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4788024" y="4622260"/>
                <a:ext cx="649660" cy="656924"/>
                <a:chOff x="2857690" y="4622082"/>
                <a:chExt cx="646485" cy="656924"/>
              </a:xfrm>
              <a:solidFill>
                <a:schemeClr val="accent2"/>
              </a:solidFill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2857690" y="5115900"/>
                  <a:ext cx="490174" cy="1631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 rot="17621933">
                  <a:off x="3090129" y="4856108"/>
                  <a:ext cx="648072" cy="1800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4130566" y="4725144"/>
                <a:ext cx="162000" cy="7200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099649" y="3392996"/>
                <a:ext cx="199582" cy="396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3442550" y="4359372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145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 flipV="1">
                <a:off x="4496573" y="4570421"/>
                <a:ext cx="0" cy="226731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4438779" y="4359373"/>
                <a:ext cx="57794" cy="233317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362475" y="4654841"/>
                <a:ext cx="0" cy="142311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3800756" y="4683786"/>
                <a:ext cx="0" cy="113366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141" idx="2"/>
              </p:cNvCxnSpPr>
              <p:nvPr/>
            </p:nvCxnSpPr>
            <p:spPr>
              <a:xfrm flipV="1">
                <a:off x="3800756" y="4455408"/>
                <a:ext cx="180028" cy="241642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800756" y="4740469"/>
                <a:ext cx="195180" cy="0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3885176" y="4280669"/>
                <a:ext cx="0" cy="312021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479585" y="4111830"/>
                <a:ext cx="516351" cy="0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35" idx="1"/>
              </p:cNvCxnSpPr>
              <p:nvPr/>
            </p:nvCxnSpPr>
            <p:spPr>
              <a:xfrm flipV="1">
                <a:off x="3631917" y="3942991"/>
                <a:ext cx="364019" cy="168840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347864" y="4613230"/>
                <a:ext cx="0" cy="183922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3980784" y="3861048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99231" y="4602786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288431" y="4552051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3885176" y="3904029"/>
                <a:ext cx="553602" cy="788123"/>
                <a:chOff x="4016933" y="3453611"/>
                <a:chExt cx="944153" cy="1344122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4016933" y="3990212"/>
                  <a:ext cx="807521" cy="807521"/>
                  <a:chOff x="3141682" y="752097"/>
                  <a:chExt cx="2235200" cy="2235200"/>
                </a:xfrm>
              </p:grpSpPr>
              <p:sp>
                <p:nvSpPr>
                  <p:cNvPr id="140" name="Shape 139"/>
                  <p:cNvSpPr/>
                  <p:nvPr/>
                </p:nvSpPr>
                <p:spPr>
                  <a:xfrm>
                    <a:off x="3141682" y="752097"/>
                    <a:ext cx="2235200" cy="2235200"/>
                  </a:xfrm>
                  <a:prstGeom prst="gear9">
                    <a:avLst>
                      <a:gd name="adj1" fmla="val 13402"/>
                      <a:gd name="adj2" fmla="val 2679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3593020" y="1221624"/>
                    <a:ext cx="1332529" cy="129614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4316622" y="3453611"/>
                  <a:ext cx="644464" cy="644464"/>
                  <a:chOff x="1841882" y="-220652"/>
                  <a:chExt cx="2235200" cy="2235200"/>
                </a:xfrm>
              </p:grpSpPr>
              <p:sp>
                <p:nvSpPr>
                  <p:cNvPr id="138" name="Shape 137"/>
                  <p:cNvSpPr/>
                  <p:nvPr/>
                </p:nvSpPr>
                <p:spPr>
                  <a:xfrm>
                    <a:off x="1841882" y="-220652"/>
                    <a:ext cx="2235200" cy="2235200"/>
                  </a:xfrm>
                  <a:prstGeom prst="gear9">
                    <a:avLst>
                      <a:gd name="adj1" fmla="val 13402"/>
                      <a:gd name="adj2" fmla="val 2679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2293217" y="248871"/>
                    <a:ext cx="1332525" cy="129614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3589707" y="3942991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Rectangle 134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15" name="Oval 114"/>
              <p:cNvSpPr/>
              <p:nvPr/>
            </p:nvSpPr>
            <p:spPr>
              <a:xfrm>
                <a:off x="4379346" y="4279224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498211" y="4613230"/>
                <a:ext cx="505837" cy="0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4644008" y="3861048"/>
                <a:ext cx="0" cy="759034"/>
              </a:xfrm>
              <a:prstGeom prst="line">
                <a:avLst/>
              </a:prstGeom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4992515" y="4552051"/>
                <a:ext cx="118865" cy="1223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4592864" y="4359372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Rectangle 129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4496573" y="3942991"/>
                <a:ext cx="337678" cy="337678"/>
                <a:chOff x="2555776" y="1844824"/>
                <a:chExt cx="576064" cy="576064"/>
              </a:xfrm>
              <a:solidFill>
                <a:schemeClr val="accent2">
                  <a:lumMod val="50000"/>
                </a:schemeClr>
              </a:solidFill>
            </p:grpSpPr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Rectangle 124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6990474" y="3738182"/>
              <a:ext cx="1613974" cy="1506376"/>
              <a:chOff x="2843808" y="2276873"/>
              <a:chExt cx="2160240" cy="2016224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131840" y="2564904"/>
                <a:ext cx="1584176" cy="144016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275856" y="2708920"/>
                <a:ext cx="1296144" cy="11521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139952" y="2794296"/>
                <a:ext cx="337678" cy="337678"/>
                <a:chOff x="2555776" y="1844824"/>
                <a:chExt cx="576064" cy="576064"/>
              </a:xfrm>
              <a:solidFill>
                <a:schemeClr val="accent3">
                  <a:lumMod val="50000"/>
                </a:schemeClr>
              </a:solidFill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Rectangle 208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3347864" y="3444391"/>
                <a:ext cx="337678" cy="337678"/>
                <a:chOff x="2555776" y="1844824"/>
                <a:chExt cx="576064" cy="576064"/>
              </a:xfrm>
              <a:solidFill>
                <a:schemeClr val="accent3">
                  <a:lumMod val="50000"/>
                </a:schemeClr>
              </a:solidFill>
            </p:grpSpPr>
            <p:cxnSp>
              <p:nvCxnSpPr>
                <p:cNvPr id="200" name="Straight Connector 199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Rectangle 203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56" name="Rectangle 155"/>
              <p:cNvSpPr/>
              <p:nvPr/>
            </p:nvSpPr>
            <p:spPr>
              <a:xfrm>
                <a:off x="2843808" y="3226708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843808" y="2893824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6" y="3554954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716016" y="3226708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716016" y="2893824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716016" y="3557030"/>
                <a:ext cx="288032" cy="1165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5400000">
                <a:off x="3762372" y="2335422"/>
                <a:ext cx="288032" cy="17093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 rot="5400000">
                <a:off x="3779911" y="3760240"/>
                <a:ext cx="288032" cy="777681"/>
                <a:chOff x="2996208" y="3046224"/>
                <a:chExt cx="288032" cy="777681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2996208" y="3379108"/>
                  <a:ext cx="288032" cy="11655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2996208" y="3046224"/>
                  <a:ext cx="288032" cy="11655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2996208" y="3707354"/>
                  <a:ext cx="288032" cy="11655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64" name="Straight Connector 163"/>
              <p:cNvCxnSpPr/>
              <p:nvPr/>
            </p:nvCxnSpPr>
            <p:spPr>
              <a:xfrm flipV="1">
                <a:off x="3789216" y="3655440"/>
                <a:ext cx="0" cy="205608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3789216" y="3615305"/>
                <a:ext cx="206720" cy="142939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4049022" y="3758244"/>
                <a:ext cx="0" cy="102804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4139952" y="3226708"/>
                <a:ext cx="432048" cy="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4211960" y="3226708"/>
                <a:ext cx="0" cy="130284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4355976" y="3371123"/>
                <a:ext cx="216024" cy="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75856" y="3342130"/>
                <a:ext cx="259230" cy="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3951071" y="3555353"/>
                <a:ext cx="113875" cy="11575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4158648" y="3313247"/>
                <a:ext cx="113875" cy="11575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454452" y="3284253"/>
                <a:ext cx="113875" cy="11575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74" name="Straight Connector 173"/>
              <p:cNvCxnSpPr>
                <a:stCxn id="173" idx="3"/>
              </p:cNvCxnSpPr>
              <p:nvPr/>
            </p:nvCxnSpPr>
            <p:spPr>
              <a:xfrm flipV="1">
                <a:off x="3471129" y="3120939"/>
                <a:ext cx="214413" cy="262115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3390074" y="3190750"/>
                <a:ext cx="0" cy="152512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3275856" y="2783261"/>
                <a:ext cx="720080" cy="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/>
              <p:nvPr/>
            </p:nvGrpSpPr>
            <p:grpSpPr>
              <a:xfrm>
                <a:off x="3347864" y="2783261"/>
                <a:ext cx="337678" cy="337678"/>
                <a:chOff x="2555776" y="1844824"/>
                <a:chExt cx="576064" cy="576064"/>
              </a:xfrm>
              <a:solidFill>
                <a:schemeClr val="accent3">
                  <a:lumMod val="50000"/>
                </a:schemeClr>
              </a:solidFill>
            </p:grpSpPr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Rectangle 195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139952" y="3444391"/>
                <a:ext cx="337678" cy="337678"/>
                <a:chOff x="2555776" y="1844824"/>
                <a:chExt cx="576064" cy="576064"/>
              </a:xfrm>
              <a:solidFill>
                <a:schemeClr val="accent3">
                  <a:lumMod val="50000"/>
                </a:schemeClr>
              </a:solidFill>
            </p:grpSpPr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2555776" y="2060848"/>
                  <a:ext cx="576064" cy="1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2555776" y="2204864"/>
                  <a:ext cx="576064" cy="0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2915816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771800" y="1844824"/>
                  <a:ext cx="0" cy="576064"/>
                </a:xfrm>
                <a:prstGeom prst="line">
                  <a:avLst/>
                </a:prstGeom>
                <a:grpFill/>
                <a:ln w="571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Rectangle 190"/>
                <p:cNvSpPr/>
                <p:nvPr/>
              </p:nvSpPr>
              <p:spPr>
                <a:xfrm>
                  <a:off x="2627784" y="1916832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79" name="Straight Connector 178"/>
              <p:cNvCxnSpPr>
                <a:endCxn id="186" idx="5"/>
              </p:cNvCxnSpPr>
              <p:nvPr/>
            </p:nvCxnSpPr>
            <p:spPr>
              <a:xfrm>
                <a:off x="3789216" y="2794296"/>
                <a:ext cx="234346" cy="299196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oup 179"/>
              <p:cNvGrpSpPr/>
              <p:nvPr/>
            </p:nvGrpSpPr>
            <p:grpSpPr>
              <a:xfrm>
                <a:off x="3635896" y="2861044"/>
                <a:ext cx="483027" cy="687650"/>
                <a:chOff x="3656925" y="2760571"/>
                <a:chExt cx="553602" cy="788123"/>
              </a:xfrm>
            </p:grpSpPr>
            <p:sp>
              <p:nvSpPr>
                <p:cNvPr id="181" name="Shape 180"/>
                <p:cNvSpPr/>
                <p:nvPr/>
              </p:nvSpPr>
              <p:spPr>
                <a:xfrm>
                  <a:off x="3656925" y="3075206"/>
                  <a:ext cx="473488" cy="473488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2" name="Oval 181"/>
                <p:cNvSpPr/>
                <p:nvPr/>
              </p:nvSpPr>
              <p:spPr>
                <a:xfrm>
                  <a:off x="3752533" y="3174667"/>
                  <a:ext cx="282273" cy="274565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4" name="Shape 183"/>
                <p:cNvSpPr/>
                <p:nvPr/>
              </p:nvSpPr>
              <p:spPr>
                <a:xfrm>
                  <a:off x="3832647" y="2760571"/>
                  <a:ext cx="377880" cy="377880"/>
                </a:xfrm>
                <a:prstGeom prst="gear9">
                  <a:avLst>
                    <a:gd name="adj1" fmla="val 13402"/>
                    <a:gd name="adj2" fmla="val 2679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6" name="Oval 185"/>
                <p:cNvSpPr/>
                <p:nvPr/>
              </p:nvSpPr>
              <p:spPr>
                <a:xfrm>
                  <a:off x="3908949" y="2839948"/>
                  <a:ext cx="225275" cy="219124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210" name="Trapezoid 209"/>
            <p:cNvSpPr/>
            <p:nvPr/>
          </p:nvSpPr>
          <p:spPr>
            <a:xfrm rot="5400000" flipV="1">
              <a:off x="1043484" y="3912576"/>
              <a:ext cx="348571" cy="1212419"/>
            </a:xfrm>
            <a:prstGeom prst="trapezoid">
              <a:avLst>
                <a:gd name="adj" fmla="val 12026"/>
              </a:avLst>
            </a:prstGeom>
            <a:ln>
              <a:noFill/>
              <a:miter lim="800000"/>
            </a:ln>
            <a:scene3d>
              <a:camera prst="perspectiveRelaxed">
                <a:rot lat="19773601" lon="0" rev="0"/>
              </a:camera>
              <a:lightRig rig="brightRoom" dir="t">
                <a:rot lat="0" lon="0" rev="0"/>
              </a:lightRig>
            </a:scene3d>
            <a:sp3d extrusionH="406400" contourW="19050" prstMaterial="clear">
              <a:contourClr>
                <a:schemeClr val="accent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6453" y="3148163"/>
              <a:ext cx="142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Crystals</a:t>
              </a:r>
              <a:endParaRPr lang="nl-NL" dirty="0">
                <a:latin typeface="Arial Black" panose="020B0A04020102020204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95736" y="314096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Arial Black" panose="020B0A04020102020204" pitchFamily="34" charset="0"/>
                </a:rPr>
                <a:t>Digitisation</a:t>
              </a:r>
              <a:endParaRPr lang="nl-NL" dirty="0">
                <a:latin typeface="Arial Black" panose="020B0A04020102020204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408348" y="2996952"/>
              <a:ext cx="198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Data Concentration</a:t>
              </a:r>
              <a:endParaRPr lang="nl-NL" dirty="0">
                <a:latin typeface="Arial Black" panose="020B0A04020102020204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792008" y="2987279"/>
              <a:ext cx="198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Black" panose="020B0A04020102020204" pitchFamily="34" charset="0"/>
                </a:rPr>
                <a:t>Online Event Building</a:t>
              </a:r>
              <a:endParaRPr lang="nl-NL" dirty="0">
                <a:latin typeface="Arial Black" panose="020B0A0402010202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51278" y="6128774"/>
              <a:ext cx="643421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OCR A Extended" panose="02010509020102010303" pitchFamily="50" charset="0"/>
                  <a:cs typeface="Consolas" panose="020B0609020204030204" pitchFamily="49" charset="0"/>
                </a:rPr>
                <a:t>Impression of the Readout Chain of the Detector</a:t>
              </a:r>
              <a:endParaRPr lang="nl-NL" dirty="0">
                <a:solidFill>
                  <a:schemeClr val="tx1"/>
                </a:solidFill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1000" y="2038007"/>
            <a:ext cx="2991280" cy="523220"/>
            <a:chOff x="4101000" y="2038007"/>
            <a:chExt cx="2991280" cy="523220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4108971" y="2120011"/>
              <a:ext cx="325039" cy="34098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1700" y="2038007"/>
              <a:ext cx="247058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Setting the Stage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0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15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- Methods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77" y="1961016"/>
            <a:ext cx="3395988" cy="675896"/>
            <a:chOff x="385177" y="1961016"/>
            <a:chExt cx="2818672" cy="675896"/>
          </a:xfrm>
        </p:grpSpPr>
        <p:sp>
          <p:nvSpPr>
            <p:cNvPr id="48" name="Rectangle 47"/>
            <p:cNvSpPr/>
            <p:nvPr/>
          </p:nvSpPr>
          <p:spPr>
            <a:xfrm>
              <a:off x="385177" y="1961016"/>
              <a:ext cx="2808312" cy="675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5154" y="2038007"/>
              <a:ext cx="1609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</a:rPr>
                <a:t>Distributed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5539" y="2033022"/>
              <a:ext cx="599615" cy="509975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367181" cy="703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2604234" y="2038007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367180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9" name="Oval 28"/>
          <p:cNvSpPr/>
          <p:nvPr/>
        </p:nvSpPr>
        <p:spPr>
          <a:xfrm>
            <a:off x="502215" y="2979030"/>
            <a:ext cx="2455724" cy="21989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 29"/>
          <p:cNvSpPr/>
          <p:nvPr/>
        </p:nvSpPr>
        <p:spPr>
          <a:xfrm>
            <a:off x="1190017" y="3804975"/>
            <a:ext cx="1080120" cy="547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05780"/>
              </p:ext>
            </p:extLst>
          </p:nvPr>
        </p:nvGraphicFramePr>
        <p:xfrm>
          <a:off x="502215" y="2965697"/>
          <a:ext cx="2455724" cy="22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31"/>
                <a:gridCol w="613931"/>
                <a:gridCol w="613931"/>
                <a:gridCol w="613931"/>
              </a:tblGrid>
              <a:tr h="553060"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060"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060"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060"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5373216"/>
            <a:ext cx="24557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OCR A Extended" panose="02010509020102010303" pitchFamily="50" charset="0"/>
                <a:cs typeface="Consolas" panose="020B0609020204030204" pitchFamily="49" charset="0"/>
              </a:rPr>
              <a:t>Example: Forward </a:t>
            </a:r>
          </a:p>
          <a:p>
            <a:r>
              <a:rPr lang="en-US" dirty="0" smtClean="0">
                <a:solidFill>
                  <a:schemeClr val="tx1"/>
                </a:solidFill>
                <a:latin typeface="OCR A Extended" panose="02010509020102010303" pitchFamily="50" charset="0"/>
                <a:cs typeface="Consolas" panose="020B0609020204030204" pitchFamily="49" charset="0"/>
              </a:rPr>
              <a:t>Endcap (Impression)</a:t>
            </a:r>
            <a:endParaRPr lang="nl-NL" dirty="0">
              <a:solidFill>
                <a:schemeClr val="tx1"/>
              </a:solidFill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29854" y="3038135"/>
            <a:ext cx="5572308" cy="936104"/>
            <a:chOff x="1109126" y="2492896"/>
            <a:chExt cx="5572308" cy="936104"/>
          </a:xfrm>
        </p:grpSpPr>
        <p:grpSp>
          <p:nvGrpSpPr>
            <p:cNvPr id="51" name="Group 50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8-Point Star 58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2123728" y="2578233"/>
              <a:ext cx="4557706" cy="76542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Each Data Concentrator reads out ~128 Crystals</a:t>
              </a:r>
              <a:endParaRPr lang="nl-NL" sz="2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29854" y="4221088"/>
            <a:ext cx="5572308" cy="936104"/>
            <a:chOff x="1109126" y="2492896"/>
            <a:chExt cx="5572308" cy="936104"/>
          </a:xfrm>
        </p:grpSpPr>
        <p:grpSp>
          <p:nvGrpSpPr>
            <p:cNvPr id="67" name="Group 66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1" name="8-Point Star 70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123728" y="2636913"/>
              <a:ext cx="4557706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Possible to look for clusters at this level</a:t>
              </a:r>
              <a:endParaRPr lang="nl-NL" sz="2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01000" y="2038007"/>
            <a:ext cx="2991280" cy="523220"/>
            <a:chOff x="4101000" y="2038007"/>
            <a:chExt cx="2991280" cy="523220"/>
          </a:xfrm>
        </p:grpSpPr>
        <p:sp>
          <p:nvSpPr>
            <p:cNvPr id="76" name="Isosceles Triangle 75"/>
            <p:cNvSpPr/>
            <p:nvPr/>
          </p:nvSpPr>
          <p:spPr>
            <a:xfrm rot="5400000">
              <a:off x="4108971" y="2120011"/>
              <a:ext cx="325039" cy="34098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21700" y="2038007"/>
              <a:ext cx="247058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What is it?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55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16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- Methods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77" y="1961016"/>
            <a:ext cx="3395988" cy="675896"/>
            <a:chOff x="385177" y="1961016"/>
            <a:chExt cx="2818672" cy="675896"/>
          </a:xfrm>
        </p:grpSpPr>
        <p:sp>
          <p:nvSpPr>
            <p:cNvPr id="48" name="Rectangle 47"/>
            <p:cNvSpPr/>
            <p:nvPr/>
          </p:nvSpPr>
          <p:spPr>
            <a:xfrm>
              <a:off x="385177" y="1961016"/>
              <a:ext cx="2808312" cy="675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5154" y="2038007"/>
              <a:ext cx="1609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</a:rPr>
                <a:t>Distributed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5539" y="2033022"/>
              <a:ext cx="599615" cy="509975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367181" cy="703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2604234" y="2038007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367180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753604" y="2996950"/>
            <a:ext cx="1340855" cy="134085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tangle 52"/>
          <p:cNvSpPr/>
          <p:nvPr/>
        </p:nvSpPr>
        <p:spPr>
          <a:xfrm>
            <a:off x="412749" y="2996951"/>
            <a:ext cx="1340855" cy="134085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tangle 55"/>
          <p:cNvSpPr/>
          <p:nvPr/>
        </p:nvSpPr>
        <p:spPr>
          <a:xfrm>
            <a:off x="1753604" y="4338933"/>
            <a:ext cx="1340855" cy="134085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tangle 56"/>
          <p:cNvSpPr/>
          <p:nvPr/>
        </p:nvSpPr>
        <p:spPr>
          <a:xfrm>
            <a:off x="412749" y="4338934"/>
            <a:ext cx="1340855" cy="134085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709872" y="3180757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tangle 72"/>
          <p:cNvSpPr/>
          <p:nvPr/>
        </p:nvSpPr>
        <p:spPr>
          <a:xfrm>
            <a:off x="1136819" y="3548367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ectangle 75"/>
          <p:cNvSpPr/>
          <p:nvPr/>
        </p:nvSpPr>
        <p:spPr>
          <a:xfrm>
            <a:off x="953889" y="3732172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Rectangle 76"/>
          <p:cNvSpPr/>
          <p:nvPr/>
        </p:nvSpPr>
        <p:spPr>
          <a:xfrm>
            <a:off x="1136819" y="3732172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tangle 77"/>
          <p:cNvSpPr/>
          <p:nvPr/>
        </p:nvSpPr>
        <p:spPr>
          <a:xfrm>
            <a:off x="1317129" y="3732172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Rectangle 79"/>
          <p:cNvSpPr/>
          <p:nvPr/>
        </p:nvSpPr>
        <p:spPr>
          <a:xfrm>
            <a:off x="1134198" y="3915977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ectangle 80"/>
          <p:cNvSpPr/>
          <p:nvPr/>
        </p:nvSpPr>
        <p:spPr>
          <a:xfrm>
            <a:off x="1753604" y="4528661"/>
            <a:ext cx="180310" cy="18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Rectangle 81"/>
          <p:cNvSpPr/>
          <p:nvPr/>
        </p:nvSpPr>
        <p:spPr>
          <a:xfrm>
            <a:off x="1570674" y="4712466"/>
            <a:ext cx="180310" cy="1838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Rectangle 82"/>
          <p:cNvSpPr/>
          <p:nvPr/>
        </p:nvSpPr>
        <p:spPr>
          <a:xfrm>
            <a:off x="1753604" y="4712466"/>
            <a:ext cx="180310" cy="18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Rectangle 83"/>
          <p:cNvSpPr/>
          <p:nvPr/>
        </p:nvSpPr>
        <p:spPr>
          <a:xfrm>
            <a:off x="1933914" y="4712466"/>
            <a:ext cx="180310" cy="18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Rectangle 84"/>
          <p:cNvSpPr/>
          <p:nvPr/>
        </p:nvSpPr>
        <p:spPr>
          <a:xfrm>
            <a:off x="1750983" y="4896271"/>
            <a:ext cx="180310" cy="18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Rectangle 86"/>
          <p:cNvSpPr/>
          <p:nvPr/>
        </p:nvSpPr>
        <p:spPr>
          <a:xfrm>
            <a:off x="617096" y="5173477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tangle 87"/>
          <p:cNvSpPr/>
          <p:nvPr/>
        </p:nvSpPr>
        <p:spPr>
          <a:xfrm>
            <a:off x="800027" y="5173477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tangle 89"/>
          <p:cNvSpPr/>
          <p:nvPr/>
        </p:nvSpPr>
        <p:spPr>
          <a:xfrm>
            <a:off x="797406" y="5357282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tangle 90"/>
          <p:cNvSpPr/>
          <p:nvPr/>
        </p:nvSpPr>
        <p:spPr>
          <a:xfrm>
            <a:off x="2333876" y="3576098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3" name="Rectangle 92"/>
          <p:cNvSpPr/>
          <p:nvPr/>
        </p:nvSpPr>
        <p:spPr>
          <a:xfrm>
            <a:off x="2333876" y="3759903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4" name="Rectangle 93"/>
          <p:cNvSpPr/>
          <p:nvPr/>
        </p:nvSpPr>
        <p:spPr>
          <a:xfrm>
            <a:off x="2514186" y="3759903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5" name="Rectangle 94"/>
          <p:cNvSpPr/>
          <p:nvPr/>
        </p:nvSpPr>
        <p:spPr>
          <a:xfrm>
            <a:off x="2692391" y="5265379"/>
            <a:ext cx="180310" cy="183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1535366" y="4495976"/>
            <a:ext cx="616785" cy="6167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6" name="Oval 95"/>
          <p:cNvSpPr/>
          <p:nvPr/>
        </p:nvSpPr>
        <p:spPr>
          <a:xfrm>
            <a:off x="1518959" y="4669136"/>
            <a:ext cx="270465" cy="2704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7" name="Group 96"/>
          <p:cNvGrpSpPr/>
          <p:nvPr/>
        </p:nvGrpSpPr>
        <p:grpSpPr>
          <a:xfrm>
            <a:off x="3362204" y="2887970"/>
            <a:ext cx="5530276" cy="936104"/>
            <a:chOff x="1109126" y="2492896"/>
            <a:chExt cx="5530276" cy="936104"/>
          </a:xfrm>
        </p:grpSpPr>
        <p:grpSp>
          <p:nvGrpSpPr>
            <p:cNvPr id="98" name="Group 97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8-Point Star 100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1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2139080" y="2568592"/>
              <a:ext cx="4500322" cy="78471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Look for clusters using the Online algorithm in each DC</a:t>
              </a:r>
              <a:endParaRPr lang="nl-NL" sz="2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362204" y="3861048"/>
            <a:ext cx="5530276" cy="936104"/>
            <a:chOff x="1109126" y="2492896"/>
            <a:chExt cx="5530276" cy="936104"/>
          </a:xfrm>
        </p:grpSpPr>
        <p:grpSp>
          <p:nvGrpSpPr>
            <p:cNvPr id="104" name="Group 103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8-Point Star 106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2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2139080" y="2568592"/>
              <a:ext cx="4500322" cy="78471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Might not be a “real” cluster &gt;&gt;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First specify 3D location (</a:t>
              </a:r>
              <a:r>
                <a:rPr lang="en-US" sz="2000" dirty="0" err="1" smtClean="0">
                  <a:solidFill>
                    <a:schemeClr val="tx1"/>
                  </a:solidFill>
                  <a:latin typeface="Impact" panose="020B0806030902050204" pitchFamily="34" charset="0"/>
                </a:rPr>
                <a:t>x,y,t</a:t>
              </a:r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) and radius</a:t>
              </a:r>
              <a:endParaRPr lang="nl-NL" sz="2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362204" y="4869160"/>
            <a:ext cx="5530276" cy="936104"/>
            <a:chOff x="1109126" y="2492896"/>
            <a:chExt cx="5530276" cy="936104"/>
          </a:xfrm>
        </p:grpSpPr>
        <p:grpSp>
          <p:nvGrpSpPr>
            <p:cNvPr id="110" name="Group 109"/>
            <p:cNvGrpSpPr/>
            <p:nvPr/>
          </p:nvGrpSpPr>
          <p:grpSpPr>
            <a:xfrm>
              <a:off x="1109126" y="2492896"/>
              <a:ext cx="903824" cy="936104"/>
              <a:chOff x="1131756" y="2492896"/>
              <a:chExt cx="903824" cy="936104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8-Point Star 112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3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2139080" y="2568592"/>
                  <a:ext cx="4500322" cy="784711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At the next level, merge preclusters if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&lt;(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nl-NL" sz="2000" b="1" dirty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080" y="2568592"/>
                  <a:ext cx="4500322" cy="7847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76200">
                  <a:solidFill>
                    <a:srgbClr val="FFC000"/>
                  </a:solidFill>
                  <a:miter lim="800000"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 118"/>
          <p:cNvGrpSpPr/>
          <p:nvPr/>
        </p:nvGrpSpPr>
        <p:grpSpPr>
          <a:xfrm>
            <a:off x="4101000" y="2038007"/>
            <a:ext cx="2991280" cy="523220"/>
            <a:chOff x="4101000" y="2038007"/>
            <a:chExt cx="2991280" cy="523220"/>
          </a:xfrm>
        </p:grpSpPr>
        <p:sp>
          <p:nvSpPr>
            <p:cNvPr id="120" name="Isosceles Triangle 119"/>
            <p:cNvSpPr/>
            <p:nvPr/>
          </p:nvSpPr>
          <p:spPr>
            <a:xfrm rot="5400000">
              <a:off x="4108971" y="2120011"/>
              <a:ext cx="325039" cy="34098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621700" y="2038007"/>
              <a:ext cx="247058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How?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12749" y="5732421"/>
            <a:ext cx="2792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CR A Extended" panose="02010509020102010303" pitchFamily="50" charset="0"/>
                <a:cs typeface="Consolas" panose="020B0609020204030204" pitchFamily="49" charset="0"/>
              </a:rPr>
              <a:t>Example: Clusters in 4 Data Concentrators</a:t>
            </a:r>
            <a:endParaRPr lang="nl-NL" dirty="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150" y="4437112"/>
            <a:ext cx="452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r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1</a:t>
            </a:r>
            <a:endParaRPr lang="nl-NL" sz="20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066768" y="4711660"/>
            <a:ext cx="452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r</a:t>
            </a:r>
            <a:r>
              <a:rPr lang="en-US" sz="2000" b="1" baseline="-25000" dirty="0" smtClean="0">
                <a:solidFill>
                  <a:srgbClr val="0070C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2</a:t>
            </a:r>
            <a:endParaRPr lang="nl-NL" sz="2000" b="1" dirty="0">
              <a:solidFill>
                <a:srgbClr val="0070C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6" grpId="0" animBg="1"/>
      <p:bldP spid="8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17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- Methods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177" y="1961016"/>
            <a:ext cx="3395988" cy="675896"/>
            <a:chOff x="385177" y="1961016"/>
            <a:chExt cx="2818672" cy="675896"/>
          </a:xfrm>
        </p:grpSpPr>
        <p:sp>
          <p:nvSpPr>
            <p:cNvPr id="48" name="Rectangle 47"/>
            <p:cNvSpPr/>
            <p:nvPr/>
          </p:nvSpPr>
          <p:spPr>
            <a:xfrm>
              <a:off x="385177" y="1961016"/>
              <a:ext cx="2808312" cy="675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95154" y="2038007"/>
              <a:ext cx="1609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</a:rPr>
                <a:t>Distributed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5539" y="2033022"/>
              <a:ext cx="599615" cy="509975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367181" cy="7037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2604234" y="2038007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367180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15" name="Plus 114"/>
          <p:cNvSpPr/>
          <p:nvPr/>
        </p:nvSpPr>
        <p:spPr>
          <a:xfrm>
            <a:off x="467544" y="3078252"/>
            <a:ext cx="360040" cy="360040"/>
          </a:xfrm>
          <a:prstGeom prst="mathPlus">
            <a:avLst>
              <a:gd name="adj1" fmla="val 2352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Minus 115"/>
          <p:cNvSpPr/>
          <p:nvPr/>
        </p:nvSpPr>
        <p:spPr>
          <a:xfrm>
            <a:off x="503548" y="4288450"/>
            <a:ext cx="288032" cy="216024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TextBox 116"/>
          <p:cNvSpPr txBox="1"/>
          <p:nvPr/>
        </p:nvSpPr>
        <p:spPr>
          <a:xfrm>
            <a:off x="960066" y="3068960"/>
            <a:ext cx="692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R A Extended" panose="02010509020102010303" pitchFamily="50" charset="0"/>
                <a:cs typeface="Consolas" panose="020B0609020204030204" pitchFamily="49" charset="0"/>
              </a:rPr>
              <a:t>Each DC has a small sample of the dataset → Fast</a:t>
            </a:r>
            <a:endParaRPr lang="nl-NL" dirty="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60067" y="4211796"/>
            <a:ext cx="529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CR A Extended" panose="02010509020102010303" pitchFamily="50" charset="0"/>
                <a:cs typeface="Consolas" panose="020B0609020204030204" pitchFamily="49" charset="0"/>
              </a:rPr>
              <a:t>Some additional operations</a:t>
            </a:r>
            <a:endParaRPr lang="nl-NL" dirty="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sp>
        <p:nvSpPr>
          <p:cNvPr id="67" name="Plus 66"/>
          <p:cNvSpPr/>
          <p:nvPr/>
        </p:nvSpPr>
        <p:spPr>
          <a:xfrm>
            <a:off x="467544" y="3635732"/>
            <a:ext cx="360040" cy="360040"/>
          </a:xfrm>
          <a:prstGeom prst="mathPlus">
            <a:avLst>
              <a:gd name="adj1" fmla="val 2352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TextBox 67"/>
          <p:cNvSpPr txBox="1"/>
          <p:nvPr/>
        </p:nvSpPr>
        <p:spPr>
          <a:xfrm>
            <a:off x="960066" y="3626440"/>
            <a:ext cx="813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CR A Extended" panose="02010509020102010303" pitchFamily="50" charset="0"/>
                <a:cs typeface="Consolas" panose="020B0609020204030204" pitchFamily="49" charset="0"/>
              </a:rPr>
              <a:t>The next stage can use preclusters instead of hits → </a:t>
            </a:r>
            <a:r>
              <a:rPr lang="en-US" dirty="0">
                <a:latin typeface="OCR A Extended" panose="02010509020102010303" pitchFamily="50" charset="0"/>
                <a:cs typeface="Consolas" panose="020B0609020204030204" pitchFamily="49" charset="0"/>
              </a:rPr>
              <a:t>Fast</a:t>
            </a:r>
            <a:endParaRPr lang="nl-NL" dirty="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sp>
        <p:nvSpPr>
          <p:cNvPr id="69" name="Minus 68"/>
          <p:cNvSpPr/>
          <p:nvPr/>
        </p:nvSpPr>
        <p:spPr>
          <a:xfrm>
            <a:off x="503548" y="4801798"/>
            <a:ext cx="288032" cy="216024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xtBox 70"/>
          <p:cNvSpPr txBox="1"/>
          <p:nvPr/>
        </p:nvSpPr>
        <p:spPr>
          <a:xfrm>
            <a:off x="960067" y="4725144"/>
            <a:ext cx="78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CR A Extended" panose="02010509020102010303" pitchFamily="50" charset="0"/>
                <a:cs typeface="Consolas" panose="020B0609020204030204" pitchFamily="49" charset="0"/>
              </a:rPr>
              <a:t>If preclusters have very elliptical shapes, the radius will be greatly overestimated</a:t>
            </a:r>
            <a:endParaRPr lang="nl-NL" dirty="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101000" y="2038007"/>
            <a:ext cx="2991280" cy="523220"/>
            <a:chOff x="4101000" y="2038007"/>
            <a:chExt cx="2991280" cy="523220"/>
          </a:xfrm>
        </p:grpSpPr>
        <p:sp>
          <p:nvSpPr>
            <p:cNvPr id="86" name="Isosceles Triangle 85"/>
            <p:cNvSpPr/>
            <p:nvPr/>
          </p:nvSpPr>
          <p:spPr>
            <a:xfrm rot="5400000">
              <a:off x="4108971" y="2120011"/>
              <a:ext cx="325039" cy="34098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621700" y="2038007"/>
              <a:ext cx="2470580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Pros and Cons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04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18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 – Methods (Summary)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28184" y="1988840"/>
            <a:ext cx="2808312" cy="4464496"/>
            <a:chOff x="6228184" y="1988840"/>
            <a:chExt cx="2808312" cy="4464496"/>
          </a:xfrm>
        </p:grpSpPr>
        <p:sp>
          <p:nvSpPr>
            <p:cNvPr id="49" name="Rectangle 48"/>
            <p:cNvSpPr/>
            <p:nvPr/>
          </p:nvSpPr>
          <p:spPr>
            <a:xfrm>
              <a:off x="6228184" y="1988840"/>
              <a:ext cx="2808312" cy="4464496"/>
            </a:xfrm>
            <a:prstGeom prst="rect">
              <a:avLst/>
            </a:prstGeom>
            <a:solidFill>
              <a:schemeClr val="bg1"/>
            </a:solidFill>
            <a:ln w="76200" cap="sq">
              <a:solidFill>
                <a:srgbClr val="FFC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27799" y="2072965"/>
              <a:ext cx="1609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Distributed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228184" y="2067982"/>
              <a:ext cx="599615" cy="512684"/>
              <a:chOff x="1399373" y="4293096"/>
              <a:chExt cx="370339" cy="308311"/>
            </a:xfrm>
            <a:solidFill>
              <a:srgbClr val="FFC000"/>
            </a:solidFill>
          </p:grpSpPr>
          <p:sp>
            <p:nvSpPr>
              <p:cNvPr id="52" name="Rectangle 51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02531" y="4529399"/>
                <a:ext cx="22870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flipH="1">
              <a:off x="8436879" y="2072965"/>
              <a:ext cx="599615" cy="504992"/>
              <a:chOff x="1399373" y="4293096"/>
              <a:chExt cx="370339" cy="308311"/>
            </a:xfrm>
            <a:solidFill>
              <a:srgbClr val="FFC000"/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402531" y="4529399"/>
                <a:ext cx="22870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6309149" y="2708920"/>
              <a:ext cx="26463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" indent="-144000">
                <a:buFont typeface="Wingdings" panose="05000000000000000000" pitchFamily="2" charset="2"/>
                <a:buChar char="§"/>
              </a:pPr>
              <a:r>
                <a:rPr lang="en-US" dirty="0">
                  <a:latin typeface="Impact" panose="020B0806030902050204" pitchFamily="34" charset="0"/>
                </a:rPr>
                <a:t>Same as Online, but first map hits onto Data Concentrators (closer to real readout)</a:t>
              </a:r>
              <a:endParaRPr lang="en-GB" dirty="0">
                <a:latin typeface="Impact" panose="020B080603090205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18445" y="4071817"/>
              <a:ext cx="2455724" cy="21989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l 21"/>
            <p:cNvSpPr/>
            <p:nvPr/>
          </p:nvSpPr>
          <p:spPr>
            <a:xfrm>
              <a:off x="7106247" y="4897762"/>
              <a:ext cx="1080120" cy="5470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91496"/>
              </p:ext>
            </p:extLst>
          </p:nvPr>
        </p:nvGraphicFramePr>
        <p:xfrm>
          <a:off x="6418445" y="4058484"/>
          <a:ext cx="2455724" cy="22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31"/>
                <a:gridCol w="613931"/>
                <a:gridCol w="613931"/>
                <a:gridCol w="613931"/>
              </a:tblGrid>
              <a:tr h="553060"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060"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060"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060"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500" dirty="0"/>
                    </a:p>
                  </a:txBody>
                  <a:tcPr marL="77969" marR="77969" marT="38985" marB="38985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203849" y="1988840"/>
            <a:ext cx="2818672" cy="4464496"/>
            <a:chOff x="3203849" y="1988840"/>
            <a:chExt cx="2818672" cy="4464496"/>
          </a:xfrm>
        </p:grpSpPr>
        <p:sp>
          <p:nvSpPr>
            <p:cNvPr id="48" name="Rectangle 47"/>
            <p:cNvSpPr/>
            <p:nvPr/>
          </p:nvSpPr>
          <p:spPr>
            <a:xfrm>
              <a:off x="3203849" y="1988840"/>
              <a:ext cx="2808312" cy="4464496"/>
            </a:xfrm>
            <a:prstGeom prst="rect">
              <a:avLst/>
            </a:prstGeom>
            <a:solidFill>
              <a:schemeClr val="bg1"/>
            </a:solidFill>
            <a:ln w="76200" cap="sq">
              <a:solidFill>
                <a:schemeClr val="accent3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13826" y="2065831"/>
              <a:ext cx="1609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Online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214211" y="2060848"/>
              <a:ext cx="599615" cy="512684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02531" y="4529399"/>
                <a:ext cx="22870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5422906" y="2065831"/>
              <a:ext cx="599615" cy="504992"/>
              <a:chOff x="1399373" y="4293096"/>
              <a:chExt cx="370339" cy="30831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1399373" y="4293096"/>
                <a:ext cx="370339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02531" y="4411247"/>
                <a:ext cx="29222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02531" y="4529399"/>
                <a:ext cx="228705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3295176" y="2715936"/>
              <a:ext cx="264637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" indent="-144000">
                <a:buFont typeface="Wingdings" panose="05000000000000000000" pitchFamily="2" charset="2"/>
                <a:buChar char="§"/>
              </a:pPr>
              <a:r>
                <a:rPr lang="en-GB" dirty="0" smtClean="0">
                  <a:latin typeface="Impact" panose="020B0806030902050204" pitchFamily="34" charset="0"/>
                </a:rPr>
                <a:t>Builds neighbour relations for all hits in the current input stream</a:t>
              </a:r>
            </a:p>
            <a:p>
              <a:pPr marL="144000" indent="-144000">
                <a:buFont typeface="Wingdings" panose="05000000000000000000" pitchFamily="2" charset="2"/>
                <a:buChar char="§"/>
              </a:pPr>
              <a:r>
                <a:rPr lang="en-GB" dirty="0" smtClean="0">
                  <a:latin typeface="Impact" panose="020B0806030902050204" pitchFamily="34" charset="0"/>
                </a:rPr>
                <a:t>Uses that info to merge hits into clusters</a:t>
              </a:r>
              <a:endParaRPr lang="en-GB" dirty="0">
                <a:latin typeface="Impact" panose="020B0806030902050204" pitchFamily="34" charset="0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3473937" y="5390136"/>
              <a:ext cx="882039" cy="880586"/>
              <a:chOff x="513024" y="4125077"/>
              <a:chExt cx="1009775" cy="1008112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513024" y="4125077"/>
                <a:ext cx="1009775" cy="1008112"/>
                <a:chOff x="3884003" y="2321824"/>
                <a:chExt cx="2380185" cy="2376264"/>
              </a:xfrm>
              <a:solidFill>
                <a:schemeClr val="tx2"/>
              </a:solidFill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4676091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5472100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3887912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4680012" y="2321824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4680012" y="3906000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3887912" y="3906000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5471073" y="3906000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472100" y="2321824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3884003" y="2321824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39" name="Right Arrow 138"/>
              <p:cNvSpPr/>
              <p:nvPr/>
            </p:nvSpPr>
            <p:spPr>
              <a:xfrm>
                <a:off x="583967" y="4539121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Right Arrow 139"/>
              <p:cNvSpPr/>
              <p:nvPr/>
            </p:nvSpPr>
            <p:spPr>
              <a:xfrm flipH="1">
                <a:off x="1187624" y="4539121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Right Arrow 140"/>
              <p:cNvSpPr/>
              <p:nvPr/>
            </p:nvSpPr>
            <p:spPr>
              <a:xfrm rot="16200000" flipH="1">
                <a:off x="886196" y="4238445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Right Arrow 141"/>
              <p:cNvSpPr/>
              <p:nvPr/>
            </p:nvSpPr>
            <p:spPr>
              <a:xfrm rot="5400000" flipH="1">
                <a:off x="886196" y="4839688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4786362" y="5390137"/>
              <a:ext cx="882039" cy="880586"/>
              <a:chOff x="513024" y="4125077"/>
              <a:chExt cx="1009775" cy="1008112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513024" y="4125077"/>
                <a:ext cx="1009775" cy="1008112"/>
                <a:chOff x="3884003" y="2321824"/>
                <a:chExt cx="2380185" cy="2376264"/>
              </a:xfrm>
              <a:solidFill>
                <a:schemeClr val="tx2"/>
              </a:solidFill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4676091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5472100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3887912" y="3113912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4680012" y="2321824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4680012" y="3906000"/>
                  <a:ext cx="792088" cy="7920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3887912" y="3906000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5471073" y="3906000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5472100" y="2321824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3884003" y="2321824"/>
                  <a:ext cx="792088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54" name="Right Arrow 153"/>
              <p:cNvSpPr/>
              <p:nvPr/>
            </p:nvSpPr>
            <p:spPr>
              <a:xfrm>
                <a:off x="583967" y="4539121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Right Arrow 154"/>
              <p:cNvSpPr/>
              <p:nvPr/>
            </p:nvSpPr>
            <p:spPr>
              <a:xfrm flipH="1">
                <a:off x="1187624" y="4539121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Right Arrow 155"/>
              <p:cNvSpPr/>
              <p:nvPr/>
            </p:nvSpPr>
            <p:spPr>
              <a:xfrm rot="16200000" flipH="1">
                <a:off x="886196" y="4238445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Right Arrow 156"/>
              <p:cNvSpPr/>
              <p:nvPr/>
            </p:nvSpPr>
            <p:spPr>
              <a:xfrm rot="5400000" flipH="1">
                <a:off x="886196" y="4839688"/>
                <a:ext cx="265094" cy="180022"/>
              </a:xfrm>
              <a:prstGeom prst="right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4" name="Down Arrow 23"/>
            <p:cNvSpPr/>
            <p:nvPr/>
          </p:nvSpPr>
          <p:spPr>
            <a:xfrm>
              <a:off x="4427984" y="4869160"/>
              <a:ext cx="286370" cy="355416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83181"/>
              </p:ext>
            </p:extLst>
          </p:nvPr>
        </p:nvGraphicFramePr>
        <p:xfrm>
          <a:off x="3339464" y="4451903"/>
          <a:ext cx="2537082" cy="28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98"/>
                <a:gridCol w="281898"/>
                <a:gridCol w="281898"/>
                <a:gridCol w="281898"/>
                <a:gridCol w="281898"/>
                <a:gridCol w="281898"/>
                <a:gridCol w="281898"/>
                <a:gridCol w="281898"/>
                <a:gridCol w="281898"/>
              </a:tblGrid>
              <a:tr h="28970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1603" marR="71603" marT="35801" marB="3580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988840"/>
            <a:ext cx="2808312" cy="4464496"/>
          </a:xfrm>
          <a:prstGeom prst="rect">
            <a:avLst/>
          </a:prstGeom>
          <a:solidFill>
            <a:schemeClr val="bg1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TextBox 79"/>
          <p:cNvSpPr txBox="1"/>
          <p:nvPr/>
        </p:nvSpPr>
        <p:spPr>
          <a:xfrm>
            <a:off x="786695" y="2073610"/>
            <a:ext cx="160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“Standard”</a:t>
            </a:r>
            <a:endParaRPr lang="nl-NL" sz="2400" dirty="0">
              <a:latin typeface="Impact" panose="020B080603090205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87080" y="2068627"/>
            <a:ext cx="599615" cy="512684"/>
            <a:chOff x="1399373" y="4293096"/>
            <a:chExt cx="370339" cy="308311"/>
          </a:xfrm>
          <a:solidFill>
            <a:schemeClr val="accent1">
              <a:lumMod val="75000"/>
            </a:schemeClr>
          </a:solidFill>
        </p:grpSpPr>
        <p:sp>
          <p:nvSpPr>
            <p:cNvPr id="88" name="Rectangle 87"/>
            <p:cNvSpPr/>
            <p:nvPr/>
          </p:nvSpPr>
          <p:spPr>
            <a:xfrm>
              <a:off x="1399373" y="4293096"/>
              <a:ext cx="370339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02531" y="4411247"/>
              <a:ext cx="292225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402531" y="4529399"/>
              <a:ext cx="228705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1" name="Group 90"/>
          <p:cNvGrpSpPr/>
          <p:nvPr/>
        </p:nvGrpSpPr>
        <p:grpSpPr>
          <a:xfrm flipH="1">
            <a:off x="2395775" y="2073610"/>
            <a:ext cx="599615" cy="504992"/>
            <a:chOff x="1399373" y="4293096"/>
            <a:chExt cx="370339" cy="308311"/>
          </a:xfrm>
          <a:solidFill>
            <a:schemeClr val="accent1">
              <a:lumMod val="75000"/>
            </a:schemeClr>
          </a:solidFill>
        </p:grpSpPr>
        <p:sp>
          <p:nvSpPr>
            <p:cNvPr id="92" name="Rectangle 91"/>
            <p:cNvSpPr/>
            <p:nvPr/>
          </p:nvSpPr>
          <p:spPr>
            <a:xfrm>
              <a:off x="1399373" y="4293096"/>
              <a:ext cx="370339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402531" y="4411247"/>
              <a:ext cx="292225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402531" y="4529399"/>
              <a:ext cx="228705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Rectangle 3"/>
          <p:cNvSpPr/>
          <p:nvPr/>
        </p:nvSpPr>
        <p:spPr>
          <a:xfrm>
            <a:off x="269436" y="2722196"/>
            <a:ext cx="2646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Wingdings" panose="05000000000000000000" pitchFamily="2" charset="2"/>
              <a:buChar char="§"/>
            </a:pPr>
            <a:r>
              <a:rPr lang="en-GB" dirty="0" smtClean="0">
                <a:latin typeface="Impact" panose="020B0806030902050204" pitchFamily="34" charset="0"/>
              </a:rPr>
              <a:t>Treats each new hit as a cluster, and adds neighbouring hits to it</a:t>
            </a:r>
            <a:endParaRPr lang="en-GB" dirty="0">
              <a:latin typeface="Impact" panose="020B080603090205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015" y="4071817"/>
            <a:ext cx="918869" cy="917356"/>
            <a:chOff x="513024" y="4125077"/>
            <a:chExt cx="1009775" cy="1008112"/>
          </a:xfrm>
        </p:grpSpPr>
        <p:grpSp>
          <p:nvGrpSpPr>
            <p:cNvPr id="96" name="Group 95"/>
            <p:cNvGrpSpPr/>
            <p:nvPr/>
          </p:nvGrpSpPr>
          <p:grpSpPr>
            <a:xfrm>
              <a:off x="513024" y="4125077"/>
              <a:ext cx="1009775" cy="1008112"/>
              <a:chOff x="3884003" y="2321824"/>
              <a:chExt cx="2380185" cy="2376264"/>
            </a:xfrm>
            <a:solidFill>
              <a:schemeClr val="tx2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4676091" y="3113912"/>
                <a:ext cx="792088" cy="792088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472100" y="3113912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887912" y="3113912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680012" y="2321824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680012" y="3906000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887912" y="3906000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471073" y="3906000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72100" y="2321824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884003" y="2321824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583967" y="4539121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Right Arrow 116"/>
            <p:cNvSpPr/>
            <p:nvPr/>
          </p:nvSpPr>
          <p:spPr>
            <a:xfrm flipH="1">
              <a:off x="1187624" y="4539121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Right Arrow 117"/>
            <p:cNvSpPr/>
            <p:nvPr/>
          </p:nvSpPr>
          <p:spPr>
            <a:xfrm rot="16200000" flipH="1">
              <a:off x="886196" y="4238445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Right Arrow 118"/>
            <p:cNvSpPr/>
            <p:nvPr/>
          </p:nvSpPr>
          <p:spPr>
            <a:xfrm rot="5400000" flipH="1">
              <a:off x="886196" y="4839688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708914" y="4581128"/>
            <a:ext cx="918869" cy="917356"/>
            <a:chOff x="513024" y="4125077"/>
            <a:chExt cx="1009775" cy="1008112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3024" y="4125077"/>
              <a:ext cx="1009775" cy="1008112"/>
              <a:chOff x="3884003" y="2321824"/>
              <a:chExt cx="2380185" cy="2376264"/>
            </a:xfrm>
            <a:solidFill>
              <a:schemeClr val="tx2"/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4676091" y="3113912"/>
                <a:ext cx="792088" cy="792088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472100" y="3113912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887912" y="3113912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680012" y="2321824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680012" y="3906000"/>
                <a:ext cx="792088" cy="7920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87912" y="3906000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471073" y="3906000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472100" y="2321824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884003" y="2321824"/>
                <a:ext cx="792088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2" name="Right Arrow 121"/>
            <p:cNvSpPr/>
            <p:nvPr/>
          </p:nvSpPr>
          <p:spPr>
            <a:xfrm>
              <a:off x="583967" y="4539121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Right Arrow 122"/>
            <p:cNvSpPr/>
            <p:nvPr/>
          </p:nvSpPr>
          <p:spPr>
            <a:xfrm flipH="1">
              <a:off x="1187624" y="4539121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Right Arrow 123"/>
            <p:cNvSpPr/>
            <p:nvPr/>
          </p:nvSpPr>
          <p:spPr>
            <a:xfrm rot="16200000" flipH="1">
              <a:off x="886196" y="4238445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Right Arrow 124"/>
            <p:cNvSpPr/>
            <p:nvPr/>
          </p:nvSpPr>
          <p:spPr>
            <a:xfrm rot="5400000" flipH="1">
              <a:off x="886196" y="4839688"/>
              <a:ext cx="265094" cy="18002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65708" y="2464381"/>
            <a:ext cx="3960440" cy="1539175"/>
            <a:chOff x="2771800" y="2465888"/>
            <a:chExt cx="3960440" cy="1539175"/>
          </a:xfrm>
        </p:grpSpPr>
        <p:sp>
          <p:nvSpPr>
            <p:cNvPr id="5" name="Round Same Side Corner Rectangle 4"/>
            <p:cNvSpPr/>
            <p:nvPr/>
          </p:nvSpPr>
          <p:spPr>
            <a:xfrm flipV="1">
              <a:off x="2771800" y="2465888"/>
              <a:ext cx="3960440" cy="1539175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5816" y="2492896"/>
              <a:ext cx="367240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/>
            <p:cNvGrpSpPr/>
            <p:nvPr/>
          </p:nvGrpSpPr>
          <p:grpSpPr>
            <a:xfrm flipH="1">
              <a:off x="5274945" y="2708920"/>
              <a:ext cx="1322850" cy="956391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74" name="Rectangle 173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915816" y="2728461"/>
              <a:ext cx="1322850" cy="955058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43808" y="2636912"/>
              <a:ext cx="3744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TEST – PART 1:</a:t>
              </a:r>
            </a:p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Ability to reconstruct events</a:t>
              </a:r>
              <a:endParaRPr lang="nl-NL" sz="2400" b="1" dirty="0">
                <a:latin typeface="OCR A Extended" panose="02010509020102010303" pitchFamily="50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19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Methods (Preliminary)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772816"/>
            <a:ext cx="8967457" cy="936104"/>
            <a:chOff x="107504" y="1772816"/>
            <a:chExt cx="8967457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Example channel: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𝟓𝟎𝟎𝟎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acc>
                        <m:accPr>
                          <m:chr m:val="⃑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𝑮𝒆𝑽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a14:m>
                  <a:endParaRPr lang="nl-NL" sz="2400" b="1" dirty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b="-30667"/>
                  </a:stretch>
                </a:blipFill>
                <a:ln w="76200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0" name="Group 109"/>
            <p:cNvGrpSpPr/>
            <p:nvPr/>
          </p:nvGrpSpPr>
          <p:grpSpPr>
            <a:xfrm>
              <a:off x="107504" y="1772816"/>
              <a:ext cx="903824" cy="936104"/>
              <a:chOff x="1131756" y="2492896"/>
              <a:chExt cx="903824" cy="93610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8-Point Star 111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171137" y="1772816"/>
              <a:ext cx="903824" cy="936104"/>
              <a:chOff x="1131756" y="2492896"/>
              <a:chExt cx="903824" cy="936104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8-Point Star 27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3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847" r="5071"/>
          <a:stretch/>
        </p:blipFill>
        <p:spPr>
          <a:xfrm>
            <a:off x="418" y="1781298"/>
            <a:ext cx="9143582" cy="541435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xtBox 41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PANDA Experiment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arallelogram 2"/>
          <p:cNvSpPr/>
          <p:nvPr/>
        </p:nvSpPr>
        <p:spPr>
          <a:xfrm rot="5400000" flipH="1">
            <a:off x="2285745" y="3735034"/>
            <a:ext cx="1512168" cy="2052228"/>
          </a:xfrm>
          <a:prstGeom prst="parallelogram">
            <a:avLst>
              <a:gd name="adj" fmla="val 13364"/>
            </a:avLst>
          </a:prstGeom>
          <a:noFill/>
          <a:ln w="38100">
            <a:solidFill>
              <a:srgbClr val="C0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" y="2564904"/>
            <a:ext cx="9144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20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Methods (Preliminary)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5533" y="2465888"/>
            <a:ext cx="3960440" cy="1539175"/>
            <a:chOff x="2771800" y="2465888"/>
            <a:chExt cx="3960440" cy="1539175"/>
          </a:xfrm>
        </p:grpSpPr>
        <p:sp>
          <p:nvSpPr>
            <p:cNvPr id="28" name="Round Same Side Corner Rectangle 27"/>
            <p:cNvSpPr/>
            <p:nvPr/>
          </p:nvSpPr>
          <p:spPr>
            <a:xfrm flipV="1">
              <a:off x="2771800" y="2465888"/>
              <a:ext cx="3960440" cy="1539175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915816" y="2492896"/>
              <a:ext cx="367240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 flipH="1">
              <a:off x="5274945" y="2708920"/>
              <a:ext cx="1322850" cy="956391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6" name="Rectangle 35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915816" y="2728461"/>
              <a:ext cx="1322850" cy="955058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843808" y="2636912"/>
              <a:ext cx="3744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TEST – PART 1:</a:t>
              </a:r>
            </a:p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Ability to reconstruct events</a:t>
              </a:r>
              <a:endParaRPr lang="nl-NL" sz="2400" b="1" dirty="0">
                <a:latin typeface="OCR A Extended" panose="02010509020102010303" pitchFamily="50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7504" y="1772816"/>
            <a:ext cx="8967457" cy="936104"/>
            <a:chOff x="107504" y="1772816"/>
            <a:chExt cx="8967457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Example channel: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𝟓𝟎𝟎𝟎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acc>
                        <m:accPr>
                          <m:chr m:val="⃑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𝑮𝒆𝑽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a14:m>
                  <a:endParaRPr lang="nl-NL" sz="2400" b="1" dirty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b="-30667"/>
                  </a:stretch>
                </a:blipFill>
                <a:ln w="76200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/>
            <p:cNvGrpSpPr/>
            <p:nvPr/>
          </p:nvGrpSpPr>
          <p:grpSpPr>
            <a:xfrm>
              <a:off x="107504" y="1772816"/>
              <a:ext cx="903824" cy="936104"/>
              <a:chOff x="1131756" y="2492896"/>
              <a:chExt cx="903824" cy="936104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8-Point Star 52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8171137" y="1772816"/>
              <a:ext cx="903824" cy="936104"/>
              <a:chOff x="1131756" y="2492896"/>
              <a:chExt cx="903824" cy="93610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8-Point Star 49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" y="2564904"/>
            <a:ext cx="9144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7" y="2285732"/>
            <a:ext cx="8500216" cy="455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21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Methods (Preliminary)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560422" y="53685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nl-NL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7504" y="1772816"/>
            <a:ext cx="8967457" cy="936104"/>
            <a:chOff x="107504" y="1772816"/>
            <a:chExt cx="8967457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Example channel: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𝟓𝟎𝟎𝟎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acc>
                        <m:accPr>
                          <m:chr m:val="⃑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𝑮𝒆𝑽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a14:m>
                  <a:endParaRPr lang="nl-NL" sz="2400" b="1" dirty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667" b="-30667"/>
                  </a:stretch>
                </a:blipFill>
                <a:ln w="76200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107504" y="1772816"/>
              <a:ext cx="903824" cy="936104"/>
              <a:chOff x="1131756" y="2492896"/>
              <a:chExt cx="903824" cy="93610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8-Point Star 24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171137" y="1772816"/>
              <a:ext cx="903824" cy="936104"/>
              <a:chOff x="1131756" y="2492896"/>
              <a:chExt cx="903824" cy="93610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8-Point Star 21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7" y="2285732"/>
            <a:ext cx="8500216" cy="455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22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Methods (Preliminary)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65708" y="2465888"/>
            <a:ext cx="3960440" cy="1539175"/>
            <a:chOff x="2771800" y="2465888"/>
            <a:chExt cx="3960440" cy="1539175"/>
          </a:xfrm>
        </p:grpSpPr>
        <p:sp>
          <p:nvSpPr>
            <p:cNvPr id="18" name="Round Same Side Corner Rectangle 17"/>
            <p:cNvSpPr/>
            <p:nvPr/>
          </p:nvSpPr>
          <p:spPr>
            <a:xfrm flipV="1">
              <a:off x="2771800" y="2465888"/>
              <a:ext cx="3960440" cy="1539175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15816" y="2492896"/>
              <a:ext cx="367240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 flipH="1">
              <a:off x="5274945" y="2708920"/>
              <a:ext cx="1322850" cy="956391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915816" y="2728461"/>
              <a:ext cx="1322850" cy="955058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43808" y="2636912"/>
              <a:ext cx="3744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TEST – PART 2:</a:t>
              </a:r>
            </a:p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Time needed to reconstruct events</a:t>
              </a:r>
              <a:endParaRPr lang="nl-NL" sz="2400" b="1" dirty="0">
                <a:latin typeface="OCR A Extended" panose="02010509020102010303" pitchFamily="50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504" y="1772816"/>
            <a:ext cx="8967457" cy="936104"/>
            <a:chOff x="107504" y="1772816"/>
            <a:chExt cx="8967457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Example channel: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𝟓𝟎𝟎𝟎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acc>
                        <m:accPr>
                          <m:chr m:val="⃑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𝑮𝒆𝑽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a14:m>
                  <a:endParaRPr lang="nl-NL" sz="2400" b="1" dirty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b="-30667"/>
                  </a:stretch>
                </a:blipFill>
                <a:ln w="76200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107504" y="1772816"/>
              <a:ext cx="903824" cy="936104"/>
              <a:chOff x="1131756" y="2492896"/>
              <a:chExt cx="903824" cy="93610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8-Point Star 36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171137" y="1772816"/>
              <a:ext cx="903824" cy="936104"/>
              <a:chOff x="1131756" y="2492896"/>
              <a:chExt cx="903824" cy="936104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8-Point Star 33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23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Methods (Preliminary)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65708" y="2465888"/>
            <a:ext cx="3960440" cy="1539175"/>
            <a:chOff x="2771800" y="2465888"/>
            <a:chExt cx="3960440" cy="1539175"/>
          </a:xfrm>
        </p:grpSpPr>
        <p:sp>
          <p:nvSpPr>
            <p:cNvPr id="18" name="Round Same Side Corner Rectangle 17"/>
            <p:cNvSpPr/>
            <p:nvPr/>
          </p:nvSpPr>
          <p:spPr>
            <a:xfrm flipV="1">
              <a:off x="2771800" y="2465888"/>
              <a:ext cx="3960440" cy="1539175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15816" y="2492896"/>
              <a:ext cx="367240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 flipH="1">
              <a:off x="5274945" y="2708920"/>
              <a:ext cx="1322850" cy="956391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915816" y="2728461"/>
              <a:ext cx="1322850" cy="955058"/>
              <a:chOff x="1399373" y="4293096"/>
              <a:chExt cx="370339" cy="3066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1399373" y="4293096"/>
                <a:ext cx="370339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02531" y="4427216"/>
                <a:ext cx="292225" cy="36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2531" y="4564108"/>
                <a:ext cx="367181" cy="356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43808" y="2636912"/>
              <a:ext cx="3744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TEST – PART 2:</a:t>
              </a:r>
            </a:p>
            <a:p>
              <a:pPr algn="ctr"/>
              <a:r>
                <a:rPr lang="en-US" sz="2400" b="1" dirty="0" smtClean="0">
                  <a:latin typeface="OCR A Extended" panose="02010509020102010303" pitchFamily="50" charset="0"/>
                </a:rPr>
                <a:t>Time needed to reconstruct events</a:t>
              </a:r>
              <a:endParaRPr lang="nl-NL" sz="2400" b="1" dirty="0">
                <a:latin typeface="OCR A Extended" panose="02010509020102010303" pitchFamily="50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7504" y="1772816"/>
            <a:ext cx="8967457" cy="936104"/>
            <a:chOff x="107504" y="1772816"/>
            <a:chExt cx="8967457" cy="93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solidFill>
                  <a:schemeClr val="accent3"/>
                </a:solidFill>
                <a:ln w="762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Example channel: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𝟓𝟎𝟎𝟎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𝜸𝜸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acc>
                        <m:accPr>
                          <m:chr m:val="⃑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𝑮𝒆𝑽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a14:m>
                  <a:endParaRPr lang="nl-NL" sz="2400" b="1" dirty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32" y="2012153"/>
                  <a:ext cx="7684992" cy="4537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b="-30667"/>
                  </a:stretch>
                </a:blipFill>
                <a:ln w="76200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107504" y="1772816"/>
              <a:ext cx="903824" cy="936104"/>
              <a:chOff x="1131756" y="2492896"/>
              <a:chExt cx="903824" cy="93610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8-Point Star 37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171137" y="1772816"/>
              <a:ext cx="903824" cy="936104"/>
              <a:chOff x="1131756" y="2492896"/>
              <a:chExt cx="903824" cy="93610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8-Point Star 34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i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8753" y="2564904"/>
            <a:ext cx="8837743" cy="4293096"/>
            <a:chOff x="198753" y="2564904"/>
            <a:chExt cx="8837743" cy="4293096"/>
          </a:xfrm>
        </p:grpSpPr>
        <p:sp>
          <p:nvSpPr>
            <p:cNvPr id="29" name="Rectangle 28"/>
            <p:cNvSpPr/>
            <p:nvPr/>
          </p:nvSpPr>
          <p:spPr>
            <a:xfrm>
              <a:off x="6100133" y="2766730"/>
              <a:ext cx="2864355" cy="44624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TIMEBASED @20 MHz</a:t>
              </a:r>
              <a:endParaRPr lang="nl-NL" sz="24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graphicFrame>
          <p:nvGraphicFramePr>
            <p:cNvPr id="47" name="Chart 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6079320"/>
                </p:ext>
              </p:extLst>
            </p:nvPr>
          </p:nvGraphicFramePr>
          <p:xfrm>
            <a:off x="198753" y="2564904"/>
            <a:ext cx="8765735" cy="4293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7493845" y="4273351"/>
              <a:ext cx="15426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93845" y="4653136"/>
              <a:ext cx="15426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Precluster merging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93845" y="5024209"/>
              <a:ext cx="154265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Precluster finding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6588224" y="3653240"/>
              <a:ext cx="854164" cy="78387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516216" y="4791635"/>
              <a:ext cx="926172" cy="55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516216" y="5162708"/>
              <a:ext cx="926172" cy="570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9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24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414" y="1916832"/>
            <a:ext cx="86127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OCR A Extended" panose="02010509020102010303" pitchFamily="50" charset="0"/>
              </a:rPr>
              <a:t>Different methods for cluster finding are being developed/evaluated.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OCR A Extended" panose="02010509020102010303" pitchFamily="50" charset="0"/>
              </a:rPr>
              <a:t>All </a:t>
            </a:r>
            <a:r>
              <a:rPr lang="en-US" sz="2000" dirty="0">
                <a:latin typeface="OCR A Extended" panose="02010509020102010303" pitchFamily="50" charset="0"/>
              </a:rPr>
              <a:t>methods yield a similar number of </a:t>
            </a:r>
            <a:r>
              <a:rPr lang="en-US" sz="2000" dirty="0" smtClean="0">
                <a:latin typeface="OCR A Extended" panose="02010509020102010303" pitchFamily="50" charset="0"/>
              </a:rPr>
              <a:t>events.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OCR A Extended" panose="02010509020102010303" pitchFamily="50" charset="0"/>
              </a:rPr>
              <a:t>Online Cluster Finding is the </a:t>
            </a:r>
            <a:r>
              <a:rPr lang="en-US" sz="2000" dirty="0" smtClean="0">
                <a:latin typeface="OCR A Extended" panose="02010509020102010303" pitchFamily="50" charset="0"/>
              </a:rPr>
              <a:t>fastest.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OCR A Extended" panose="02010509020102010303" pitchFamily="50" charset="0"/>
              </a:rPr>
              <a:t>Processing time for all methods is comparable, but the two </a:t>
            </a:r>
            <a:r>
              <a:rPr lang="en-US" sz="2000" dirty="0" smtClean="0">
                <a:latin typeface="OCR A Extended" panose="02010509020102010303" pitchFamily="50" charset="0"/>
              </a:rPr>
              <a:t>steps (precluster forming and merging) </a:t>
            </a:r>
            <a:r>
              <a:rPr lang="en-US" sz="2000" dirty="0">
                <a:latin typeface="OCR A Extended" panose="02010509020102010303" pitchFamily="50" charset="0"/>
              </a:rPr>
              <a:t>in distributed </a:t>
            </a:r>
            <a:r>
              <a:rPr lang="en-US" sz="2000" dirty="0" smtClean="0">
                <a:latin typeface="OCR A Extended" panose="02010509020102010303" pitchFamily="50" charset="0"/>
              </a:rPr>
              <a:t>cluster finding </a:t>
            </a:r>
            <a:r>
              <a:rPr lang="en-US" sz="2000" dirty="0">
                <a:latin typeface="OCR A Extended" panose="02010509020102010303" pitchFamily="50" charset="0"/>
              </a:rPr>
              <a:t>are separately considerably </a:t>
            </a:r>
            <a:r>
              <a:rPr lang="en-US" sz="2000" dirty="0" smtClean="0">
                <a:latin typeface="OCR A Extended" panose="02010509020102010303" pitchFamily="50" charset="0"/>
              </a:rPr>
              <a:t>faster. </a:t>
            </a:r>
            <a:endParaRPr lang="en-US" sz="2000" dirty="0">
              <a:latin typeface="OCR A Extended" panose="02010509020102010303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25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414" y="1916832"/>
            <a:ext cx="86127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OCR A Extended" panose="02010509020102010303" pitchFamily="50" charset="0"/>
              </a:rPr>
              <a:t>Optimize algorithms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OCR A Extended" panose="02010509020102010303" pitchFamily="50" charset="0"/>
              </a:rPr>
              <a:t>Expand to more complicated </a:t>
            </a:r>
            <a:r>
              <a:rPr lang="en-US" sz="2000" dirty="0" smtClean="0">
                <a:latin typeface="OCR A Extended" panose="02010509020102010303" pitchFamily="50" charset="0"/>
              </a:rPr>
              <a:t>channel, e.g. </a:t>
            </a:r>
            <a:r>
              <a:rPr lang="en-US" sz="2000" dirty="0" err="1" smtClean="0">
                <a:latin typeface="OCR A Extended" panose="02010509020102010303" pitchFamily="50" charset="0"/>
              </a:rPr>
              <a:t>h</a:t>
            </a:r>
            <a:r>
              <a:rPr lang="en-US" sz="2000" baseline="-25000" dirty="0" err="1" smtClean="0">
                <a:latin typeface="OCR A Extended" panose="02010509020102010303" pitchFamily="50" charset="0"/>
              </a:rPr>
              <a:t>c</a:t>
            </a:r>
            <a:r>
              <a:rPr lang="en-US" sz="2000" baseline="-25000" dirty="0" smtClean="0">
                <a:latin typeface="OCR A Extended" panose="02010509020102010303" pitchFamily="50" charset="0"/>
              </a:rPr>
              <a:t> </a:t>
            </a:r>
            <a:r>
              <a:rPr lang="en-US" sz="2000" dirty="0" smtClean="0">
                <a:latin typeface="OCR A Extended" panose="02010509020102010303" pitchFamily="50" charset="0"/>
              </a:rPr>
              <a:t>→ 7γ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OCR A Extended" panose="02010509020102010303" pitchFamily="50" charset="0"/>
              </a:rPr>
              <a:t>Include </a:t>
            </a:r>
            <a:r>
              <a:rPr lang="en-US" sz="2000" dirty="0" smtClean="0">
                <a:latin typeface="OCR A Extended" panose="02010509020102010303" pitchFamily="50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OCR A Extended" panose="02010509020102010303" pitchFamily="50" charset="0"/>
              </a:rPr>
              <a:t>Investigate effect of bump </a:t>
            </a:r>
            <a:r>
              <a:rPr lang="en-US" sz="2000" dirty="0" smtClean="0">
                <a:latin typeface="OCR A Extended" panose="02010509020102010303" pitchFamily="50" charset="0"/>
              </a:rPr>
              <a:t>splitting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OCR A Extended" panose="020105090201020103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OCR A Extended" panose="02010509020102010303" pitchFamily="50" charset="0"/>
              </a:rPr>
              <a:t>IMPORTANT SIDENOTE: Speed comparison done on CPU, may (probably will) differ on FPGA</a:t>
            </a:r>
            <a:endParaRPr lang="en-US" sz="2000" dirty="0">
              <a:latin typeface="OCR A Extended" panose="02010509020102010303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1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84429"/>
            <a:ext cx="4904037" cy="36735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24967"/>
            <a:ext cx="9144000" cy="1439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158179" y="1220559"/>
            <a:ext cx="895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nl-NL" sz="3600" dirty="0" smtClean="0">
                <a:solidFill>
                  <a:schemeClr val="bg1"/>
                </a:solidFill>
                <a:latin typeface="Verdana" pitchFamily="34" charset="0"/>
              </a:rPr>
              <a:t>Thank you for your attention.</a:t>
            </a:r>
          </a:p>
          <a:p>
            <a:r>
              <a:rPr lang="en-GB" altLang="nl-NL" sz="3600" dirty="0" smtClean="0">
                <a:solidFill>
                  <a:schemeClr val="bg1"/>
                </a:solidFill>
                <a:latin typeface="Verdana" pitchFamily="34" charset="0"/>
              </a:rPr>
              <a:t>Here’s a cluster of pandas.</a:t>
            </a:r>
            <a:endParaRPr lang="en-GB" altLang="nl-NL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26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250825" y="1268413"/>
            <a:ext cx="7705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dirty="0" smtClean="0">
                <a:latin typeface="Verdana" pitchFamily="34" charset="0"/>
              </a:rPr>
              <a:t>Backup: Split-offs</a:t>
            </a:r>
            <a:endParaRPr lang="nl-NL" altLang="nl-NL" sz="3600" dirty="0">
              <a:latin typeface="Verdana" pitchFamily="34" charset="0"/>
            </a:endParaRP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8061" y="2262869"/>
            <a:ext cx="2402774" cy="4656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nl-NL">
                <a:noFill/>
              </a:rPr>
              <a:t> 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41725" y="2746375"/>
            <a:ext cx="5394325" cy="4111625"/>
            <a:chOff x="3641725" y="2746375"/>
            <a:chExt cx="5394325" cy="41116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25" y="2746375"/>
              <a:ext cx="5394325" cy="411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5940152" y="5157192"/>
              <a:ext cx="288032" cy="288032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914377" y="2996952"/>
            <a:ext cx="3025775" cy="576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914377" y="3717057"/>
            <a:ext cx="3025775" cy="576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14377" y="4437162"/>
            <a:ext cx="3025775" cy="576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914377" y="5157267"/>
            <a:ext cx="3025775" cy="576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914377" y="5877372"/>
            <a:ext cx="3025775" cy="576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31172" y="5445349"/>
            <a:ext cx="2914377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939492" y="4828702"/>
            <a:ext cx="2390733" cy="1233293"/>
            <a:chOff x="3718647" y="2924944"/>
            <a:chExt cx="2389596" cy="1233511"/>
          </a:xfrm>
        </p:grpSpPr>
        <p:grpSp>
          <p:nvGrpSpPr>
            <p:cNvPr id="55" name="Group 32"/>
            <p:cNvGrpSpPr>
              <a:grpSpLocks/>
            </p:cNvGrpSpPr>
            <p:nvPr/>
          </p:nvGrpSpPr>
          <p:grpSpPr bwMode="auto">
            <a:xfrm>
              <a:off x="3718647" y="3212976"/>
              <a:ext cx="1194798" cy="590154"/>
              <a:chOff x="3718647" y="3212976"/>
              <a:chExt cx="853353" cy="50405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3718647" y="3356836"/>
                <a:ext cx="421584" cy="14510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718647" y="3501943"/>
                <a:ext cx="421584" cy="7187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4140231" y="3213085"/>
                <a:ext cx="431784" cy="143751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140231" y="3356836"/>
                <a:ext cx="431784" cy="7187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140231" y="3573818"/>
                <a:ext cx="431784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140231" y="3573818"/>
                <a:ext cx="431784" cy="143751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65"/>
            <p:cNvGrpSpPr>
              <a:grpSpLocks/>
            </p:cNvGrpSpPr>
            <p:nvPr/>
          </p:nvGrpSpPr>
          <p:grpSpPr bwMode="auto">
            <a:xfrm>
              <a:off x="4913445" y="2924944"/>
              <a:ext cx="1194798" cy="1233511"/>
              <a:chOff x="4913445" y="2924944"/>
              <a:chExt cx="1194798" cy="1233511"/>
            </a:xfrm>
          </p:grpSpPr>
          <p:grpSp>
            <p:nvGrpSpPr>
              <p:cNvPr id="57" name="Group 37"/>
              <p:cNvGrpSpPr>
                <a:grpSpLocks/>
              </p:cNvGrpSpPr>
              <p:nvPr/>
            </p:nvGrpSpPr>
            <p:grpSpPr bwMode="auto">
              <a:xfrm>
                <a:off x="4913445" y="2924944"/>
                <a:ext cx="1194798" cy="504056"/>
                <a:chOff x="3718647" y="3212976"/>
                <a:chExt cx="853353" cy="504056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718663" y="3358236"/>
                  <a:ext cx="421584" cy="1429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718663" y="3501136"/>
                  <a:ext cx="421584" cy="714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4140247" y="3213748"/>
                  <a:ext cx="431784" cy="144488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140247" y="3358236"/>
                  <a:ext cx="431784" cy="714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140247" y="3572586"/>
                  <a:ext cx="431784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140247" y="3572586"/>
                  <a:ext cx="431784" cy="144488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44"/>
              <p:cNvGrpSpPr>
                <a:grpSpLocks/>
              </p:cNvGrpSpPr>
              <p:nvPr/>
            </p:nvGrpSpPr>
            <p:grpSpPr bwMode="auto">
              <a:xfrm>
                <a:off x="4913447" y="3501008"/>
                <a:ext cx="1187277" cy="657447"/>
                <a:chOff x="3724019" y="3212976"/>
                <a:chExt cx="847981" cy="50405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3724033" y="3356226"/>
                  <a:ext cx="415918" cy="83995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724033" y="3440221"/>
                  <a:ext cx="415918" cy="1326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139951" y="3212581"/>
                  <a:ext cx="431784" cy="143645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139951" y="3356226"/>
                  <a:ext cx="431784" cy="71822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139951" y="3505957"/>
                  <a:ext cx="393252" cy="66954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139951" y="3572911"/>
                  <a:ext cx="431784" cy="143645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8" name="Straight Connector 7"/>
          <p:cNvCxnSpPr/>
          <p:nvPr/>
        </p:nvCxnSpPr>
        <p:spPr>
          <a:xfrm flipV="1">
            <a:off x="4103687" y="3212977"/>
            <a:ext cx="1764457" cy="215704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5976005" y="2967283"/>
            <a:ext cx="2628443" cy="1949535"/>
            <a:chOff x="832604" y="4038985"/>
            <a:chExt cx="2628443" cy="1949535"/>
          </a:xfrm>
        </p:grpSpPr>
        <p:sp>
          <p:nvSpPr>
            <p:cNvPr id="81" name="Curved Down Arrow 80"/>
            <p:cNvSpPr/>
            <p:nvPr/>
          </p:nvSpPr>
          <p:spPr>
            <a:xfrm rot="15814620" flipV="1">
              <a:off x="492399" y="4454753"/>
              <a:ext cx="1476900" cy="645363"/>
            </a:xfrm>
            <a:prstGeom prst="curvedDownArrow">
              <a:avLst>
                <a:gd name="adj1" fmla="val 31559"/>
                <a:gd name="adj2" fmla="val 70725"/>
                <a:gd name="adj3" fmla="val 40042"/>
              </a:avLst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2604" y="4873051"/>
              <a:ext cx="1224136" cy="111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228799" y="4788734"/>
              <a:ext cx="2232248" cy="55773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“Split-off”</a:t>
              </a:r>
              <a:endPara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9750" y="950525"/>
            <a:ext cx="128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Tiemens</a:t>
            </a:r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8384" y="950525"/>
            <a:ext cx="100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fld id="{A9188C6E-3AF2-4546-B013-BEC4211F747B}" type="slidenum">
              <a:rPr lang="nl-NL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69957" y="2224494"/>
                <a:ext cx="4751622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𝛾𝛾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nl-NL" sz="2800" dirty="0" smtClean="0"/>
                  <a:t> 	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 </m:t>
                    </m:r>
                  </m:oMath>
                </a14:m>
                <a:r>
                  <a:rPr lang="nl-NL" sz="2800" dirty="0" smtClean="0"/>
                  <a:t>GeV/c</a:t>
                </a:r>
                <a:endParaRPr lang="nl-NL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7" y="2224494"/>
                <a:ext cx="4751622" cy="556434"/>
              </a:xfrm>
              <a:prstGeom prst="rect">
                <a:avLst/>
              </a:prstGeom>
              <a:blipFill rotWithShape="1">
                <a:blip r:embed="rId5"/>
                <a:stretch>
                  <a:fillRect t="-9890" r="-1538" b="-252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799256" y="3216541"/>
            <a:ext cx="5068889" cy="2192586"/>
          </a:xfrm>
          <a:custGeom>
            <a:avLst/>
            <a:gdLst>
              <a:gd name="connsiteX0" fmla="*/ 115909 w 5151549"/>
              <a:gd name="connsiteY0" fmla="*/ 2189409 h 2189409"/>
              <a:gd name="connsiteX1" fmla="*/ 656822 w 5151549"/>
              <a:gd name="connsiteY1" fmla="*/ 1056068 h 2189409"/>
              <a:gd name="connsiteX2" fmla="*/ 5151549 w 5151549"/>
              <a:gd name="connsiteY2" fmla="*/ 0 h 2189409"/>
              <a:gd name="connsiteX0" fmla="*/ 54812 w 5090452"/>
              <a:gd name="connsiteY0" fmla="*/ 2189409 h 2189409"/>
              <a:gd name="connsiteX1" fmla="*/ 864407 w 5090452"/>
              <a:gd name="connsiteY1" fmla="*/ 746975 h 2189409"/>
              <a:gd name="connsiteX2" fmla="*/ 5090452 w 5090452"/>
              <a:gd name="connsiteY2" fmla="*/ 0 h 2189409"/>
              <a:gd name="connsiteX0" fmla="*/ 26736 w 5062376"/>
              <a:gd name="connsiteY0" fmla="*/ 2189409 h 2189409"/>
              <a:gd name="connsiteX1" fmla="*/ 836331 w 5062376"/>
              <a:gd name="connsiteY1" fmla="*/ 746975 h 2189409"/>
              <a:gd name="connsiteX2" fmla="*/ 5062376 w 5062376"/>
              <a:gd name="connsiteY2" fmla="*/ 0 h 2189409"/>
              <a:gd name="connsiteX0" fmla="*/ 0 w 5035640"/>
              <a:gd name="connsiteY0" fmla="*/ 2189409 h 2189409"/>
              <a:gd name="connsiteX1" fmla="*/ 809595 w 5035640"/>
              <a:gd name="connsiteY1" fmla="*/ 746975 h 2189409"/>
              <a:gd name="connsiteX2" fmla="*/ 5035640 w 5035640"/>
              <a:gd name="connsiteY2" fmla="*/ 0 h 2189409"/>
              <a:gd name="connsiteX0" fmla="*/ 0 w 5035640"/>
              <a:gd name="connsiteY0" fmla="*/ 2189409 h 2189409"/>
              <a:gd name="connsiteX1" fmla="*/ 963129 w 5035640"/>
              <a:gd name="connsiteY1" fmla="*/ 695460 h 2189409"/>
              <a:gd name="connsiteX2" fmla="*/ 5035640 w 5035640"/>
              <a:gd name="connsiteY2" fmla="*/ 0 h 2189409"/>
              <a:gd name="connsiteX0" fmla="*/ 0 w 5035640"/>
              <a:gd name="connsiteY0" fmla="*/ 2189409 h 2189409"/>
              <a:gd name="connsiteX1" fmla="*/ 963129 w 5035640"/>
              <a:gd name="connsiteY1" fmla="*/ 695460 h 2189409"/>
              <a:gd name="connsiteX2" fmla="*/ 5035640 w 5035640"/>
              <a:gd name="connsiteY2" fmla="*/ 0 h 2189409"/>
              <a:gd name="connsiteX0" fmla="*/ 0 w 5035640"/>
              <a:gd name="connsiteY0" fmla="*/ 2192586 h 2192586"/>
              <a:gd name="connsiteX1" fmla="*/ 963129 w 5035640"/>
              <a:gd name="connsiteY1" fmla="*/ 698637 h 2192586"/>
              <a:gd name="connsiteX2" fmla="*/ 5035640 w 5035640"/>
              <a:gd name="connsiteY2" fmla="*/ 3177 h 21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640" h="2192586">
                <a:moveTo>
                  <a:pt x="0" y="2192586"/>
                </a:moveTo>
                <a:cubicBezTo>
                  <a:pt x="106708" y="1756851"/>
                  <a:pt x="443716" y="1076418"/>
                  <a:pt x="963129" y="698637"/>
                </a:cubicBezTo>
                <a:cubicBezTo>
                  <a:pt x="1482542" y="320856"/>
                  <a:pt x="3745278" y="-37606"/>
                  <a:pt x="5035640" y="3177"/>
                </a:cubicBezTo>
              </a:path>
            </a:pathLst>
          </a:custGeom>
          <a:noFill/>
          <a:ln w="3810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994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50" grpId="0" animBg="1"/>
      <p:bldP spid="51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50824" y="1268413"/>
            <a:ext cx="8497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dirty="0" smtClean="0">
                <a:latin typeface="Verdana" pitchFamily="34" charset="0"/>
              </a:rPr>
              <a:t>Backup: Simulation details</a:t>
            </a:r>
            <a:endParaRPr lang="nl-NL" altLang="nl-NL" sz="36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0" y="950525"/>
            <a:ext cx="128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Tiemens</a:t>
            </a:r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950525"/>
            <a:ext cx="100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fld id="{A9188C6E-3AF2-4546-B013-BEC4211F747B}" type="slidenum">
              <a:rPr lang="nl-NL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5987" y="2026682"/>
            <a:ext cx="129104" cy="485410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9831" y="2912275"/>
            <a:ext cx="2443966" cy="534450"/>
            <a:chOff x="1065006" y="15844352"/>
            <a:chExt cx="3633821" cy="794649"/>
          </a:xfrm>
        </p:grpSpPr>
        <p:grpSp>
          <p:nvGrpSpPr>
            <p:cNvPr id="11" name="Group 10"/>
            <p:cNvGrpSpPr/>
            <p:nvPr/>
          </p:nvGrpSpPr>
          <p:grpSpPr>
            <a:xfrm>
              <a:off x="1065006" y="15860484"/>
              <a:ext cx="1211274" cy="778517"/>
              <a:chOff x="3203848" y="4674535"/>
              <a:chExt cx="2232248" cy="145581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276280" y="15852418"/>
              <a:ext cx="1211274" cy="778517"/>
              <a:chOff x="3203848" y="4674535"/>
              <a:chExt cx="2232248" cy="145581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487553" y="15844352"/>
              <a:ext cx="1211274" cy="778517"/>
              <a:chOff x="3203848" y="4674535"/>
              <a:chExt cx="2232248" cy="145581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4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619831" y="4130552"/>
            <a:ext cx="2429807" cy="535299"/>
            <a:chOff x="1091791" y="17808746"/>
            <a:chExt cx="3607036" cy="794649"/>
          </a:xfrm>
        </p:grpSpPr>
        <p:grpSp>
          <p:nvGrpSpPr>
            <p:cNvPr id="24" name="Group 23"/>
            <p:cNvGrpSpPr/>
            <p:nvPr/>
          </p:nvGrpSpPr>
          <p:grpSpPr>
            <a:xfrm>
              <a:off x="1091791" y="17824878"/>
              <a:ext cx="1211274" cy="778517"/>
              <a:chOff x="3203848" y="4674535"/>
              <a:chExt cx="2232248" cy="145581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303064" y="17816812"/>
              <a:ext cx="1211274" cy="778517"/>
              <a:chOff x="3203848" y="4674535"/>
              <a:chExt cx="2232248" cy="145581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0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487553" y="17808746"/>
              <a:ext cx="1211274" cy="778517"/>
              <a:chOff x="3203848" y="4674535"/>
              <a:chExt cx="2232248" cy="1455810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Connector 35"/>
          <p:cNvCxnSpPr/>
          <p:nvPr/>
        </p:nvCxnSpPr>
        <p:spPr>
          <a:xfrm>
            <a:off x="1717834" y="4728851"/>
            <a:ext cx="261744" cy="60621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979578" y="4660417"/>
            <a:ext cx="567500" cy="67464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784447" y="2900638"/>
            <a:ext cx="1056389" cy="567096"/>
            <a:chOff x="7275317" y="15836286"/>
            <a:chExt cx="1465251" cy="786583"/>
          </a:xfrm>
        </p:grpSpPr>
        <p:grpSp>
          <p:nvGrpSpPr>
            <p:cNvPr id="39" name="Group 38"/>
            <p:cNvGrpSpPr/>
            <p:nvPr/>
          </p:nvGrpSpPr>
          <p:grpSpPr>
            <a:xfrm>
              <a:off x="7275317" y="15844352"/>
              <a:ext cx="1211274" cy="778517"/>
              <a:chOff x="3203848" y="4674535"/>
              <a:chExt cx="2232248" cy="145581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4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7529294" y="15836286"/>
              <a:ext cx="1211274" cy="778517"/>
              <a:chOff x="3203848" y="4674535"/>
              <a:chExt cx="2232248" cy="1455810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3671900" y="4674535"/>
                <a:ext cx="882961" cy="1455810"/>
              </a:xfrm>
              <a:custGeom>
                <a:avLst/>
                <a:gdLst>
                  <a:gd name="connsiteX0" fmla="*/ 0 w 1390918"/>
                  <a:gd name="connsiteY0" fmla="*/ 1456993 h 1456993"/>
                  <a:gd name="connsiteX1" fmla="*/ 167425 w 1390918"/>
                  <a:gd name="connsiteY1" fmla="*/ 594108 h 1456993"/>
                  <a:gd name="connsiteX2" fmla="*/ 412124 w 1390918"/>
                  <a:gd name="connsiteY2" fmla="*/ 1680 h 1456993"/>
                  <a:gd name="connsiteX3" fmla="*/ 901521 w 1390918"/>
                  <a:gd name="connsiteY3" fmla="*/ 774412 h 1456993"/>
                  <a:gd name="connsiteX4" fmla="*/ 1223493 w 1390918"/>
                  <a:gd name="connsiteY4" fmla="*/ 1341083 h 1456993"/>
                  <a:gd name="connsiteX5" fmla="*/ 1390918 w 1390918"/>
                  <a:gd name="connsiteY5" fmla="*/ 1431235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223493 w 1619297"/>
                  <a:gd name="connsiteY4" fmla="*/ 1341083 h 1456993"/>
                  <a:gd name="connsiteX5" fmla="*/ 1619297 w 1619297"/>
                  <a:gd name="connsiteY5" fmla="*/ 1441909 h 1456993"/>
                  <a:gd name="connsiteX0" fmla="*/ 0 w 1619297"/>
                  <a:gd name="connsiteY0" fmla="*/ 1456993 h 1456993"/>
                  <a:gd name="connsiteX1" fmla="*/ 167425 w 1619297"/>
                  <a:gd name="connsiteY1" fmla="*/ 594108 h 1456993"/>
                  <a:gd name="connsiteX2" fmla="*/ 412124 w 1619297"/>
                  <a:gd name="connsiteY2" fmla="*/ 1680 h 1456993"/>
                  <a:gd name="connsiteX3" fmla="*/ 901521 w 1619297"/>
                  <a:gd name="connsiteY3" fmla="*/ 774412 h 1456993"/>
                  <a:gd name="connsiteX4" fmla="*/ 1360519 w 1619297"/>
                  <a:gd name="connsiteY4" fmla="*/ 1337525 h 1456993"/>
                  <a:gd name="connsiteX5" fmla="*/ 1619297 w 1619297"/>
                  <a:gd name="connsiteY5" fmla="*/ 1441909 h 1456993"/>
                  <a:gd name="connsiteX0" fmla="*/ 0 w 1619297"/>
                  <a:gd name="connsiteY0" fmla="*/ 1456872 h 1456872"/>
                  <a:gd name="connsiteX1" fmla="*/ 167425 w 1619297"/>
                  <a:gd name="connsiteY1" fmla="*/ 593987 h 1456872"/>
                  <a:gd name="connsiteX2" fmla="*/ 412124 w 1619297"/>
                  <a:gd name="connsiteY2" fmla="*/ 1559 h 1456872"/>
                  <a:gd name="connsiteX3" fmla="*/ 829744 w 1619297"/>
                  <a:gd name="connsiteY3" fmla="*/ 767175 h 1456872"/>
                  <a:gd name="connsiteX4" fmla="*/ 1360519 w 1619297"/>
                  <a:gd name="connsiteY4" fmla="*/ 1337404 h 1456872"/>
                  <a:gd name="connsiteX5" fmla="*/ 1619297 w 1619297"/>
                  <a:gd name="connsiteY5" fmla="*/ 1441788 h 1456872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360519 w 1619297"/>
                  <a:gd name="connsiteY4" fmla="*/ 1336342 h 1455810"/>
                  <a:gd name="connsiteX5" fmla="*/ 1619297 w 1619297"/>
                  <a:gd name="connsiteY5" fmla="*/ 1440726 h 1455810"/>
                  <a:gd name="connsiteX0" fmla="*/ 0 w 1619297"/>
                  <a:gd name="connsiteY0" fmla="*/ 1455810 h 1455810"/>
                  <a:gd name="connsiteX1" fmla="*/ 167425 w 1619297"/>
                  <a:gd name="connsiteY1" fmla="*/ 592925 h 1455810"/>
                  <a:gd name="connsiteX2" fmla="*/ 412124 w 1619297"/>
                  <a:gd name="connsiteY2" fmla="*/ 497 h 1455810"/>
                  <a:gd name="connsiteX3" fmla="*/ 829744 w 1619297"/>
                  <a:gd name="connsiteY3" fmla="*/ 687838 h 1455810"/>
                  <a:gd name="connsiteX4" fmla="*/ 1282217 w 1619297"/>
                  <a:gd name="connsiteY4" fmla="*/ 1279414 h 1455810"/>
                  <a:gd name="connsiteX5" fmla="*/ 1619297 w 1619297"/>
                  <a:gd name="connsiteY5" fmla="*/ 1440726 h 145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97" h="1455810">
                    <a:moveTo>
                      <a:pt x="0" y="1455810"/>
                    </a:moveTo>
                    <a:cubicBezTo>
                      <a:pt x="49369" y="1145643"/>
                      <a:pt x="98738" y="835477"/>
                      <a:pt x="167425" y="592925"/>
                    </a:cubicBezTo>
                    <a:cubicBezTo>
                      <a:pt x="236112" y="350373"/>
                      <a:pt x="301738" y="-15322"/>
                      <a:pt x="412124" y="497"/>
                    </a:cubicBezTo>
                    <a:cubicBezTo>
                      <a:pt x="522510" y="16316"/>
                      <a:pt x="684729" y="474685"/>
                      <a:pt x="829744" y="687838"/>
                    </a:cubicBezTo>
                    <a:cubicBezTo>
                      <a:pt x="974759" y="900991"/>
                      <a:pt x="1150625" y="1153933"/>
                      <a:pt x="1282217" y="1279414"/>
                    </a:cubicBezTo>
                    <a:cubicBezTo>
                      <a:pt x="1413809" y="1404895"/>
                      <a:pt x="1576367" y="1450385"/>
                      <a:pt x="1619297" y="1440726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3203848" y="6130345"/>
                <a:ext cx="46805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5"/>
              </p:cNvCxnSpPr>
              <p:nvPr/>
            </p:nvCxnSpPr>
            <p:spPr>
              <a:xfrm>
                <a:off x="4554861" y="6115261"/>
                <a:ext cx="88123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ight Arrow 46"/>
          <p:cNvSpPr/>
          <p:nvPr/>
        </p:nvSpPr>
        <p:spPr>
          <a:xfrm>
            <a:off x="6267744" y="3040118"/>
            <a:ext cx="418079" cy="278720"/>
          </a:xfrm>
          <a:prstGeom prst="rightArrow">
            <a:avLst/>
          </a:prstGeom>
          <a:solidFill>
            <a:srgbClr val="CC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010913" y="2879219"/>
            <a:ext cx="996558" cy="581445"/>
            <a:chOff x="5076056" y="1183686"/>
            <a:chExt cx="864096" cy="504160"/>
          </a:xfrm>
        </p:grpSpPr>
        <p:sp>
          <p:nvSpPr>
            <p:cNvPr id="49" name="Freeform 48"/>
            <p:cNvSpPr/>
            <p:nvPr/>
          </p:nvSpPr>
          <p:spPr>
            <a:xfrm>
              <a:off x="5220072" y="1183686"/>
              <a:ext cx="504732" cy="504160"/>
            </a:xfrm>
            <a:custGeom>
              <a:avLst/>
              <a:gdLst>
                <a:gd name="connsiteX0" fmla="*/ 0 w 447608"/>
                <a:gd name="connsiteY0" fmla="*/ 470023 h 470023"/>
                <a:gd name="connsiteX1" fmla="*/ 25577 w 447608"/>
                <a:gd name="connsiteY1" fmla="*/ 236627 h 470023"/>
                <a:gd name="connsiteX2" fmla="*/ 76732 w 447608"/>
                <a:gd name="connsiteY2" fmla="*/ 34 h 470023"/>
                <a:gd name="connsiteX3" fmla="*/ 159860 w 447608"/>
                <a:gd name="connsiteY3" fmla="*/ 217444 h 470023"/>
                <a:gd name="connsiteX4" fmla="*/ 220607 w 447608"/>
                <a:gd name="connsiteY4" fmla="*/ 22414 h 470023"/>
                <a:gd name="connsiteX5" fmla="*/ 310128 w 447608"/>
                <a:gd name="connsiteY5" fmla="*/ 239824 h 470023"/>
                <a:gd name="connsiteX6" fmla="*/ 386861 w 447608"/>
                <a:gd name="connsiteY6" fmla="*/ 409276 h 470023"/>
                <a:gd name="connsiteX7" fmla="*/ 447608 w 447608"/>
                <a:gd name="connsiteY7" fmla="*/ 457234 h 4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08" h="470023">
                  <a:moveTo>
                    <a:pt x="0" y="470023"/>
                  </a:moveTo>
                  <a:cubicBezTo>
                    <a:pt x="6394" y="392490"/>
                    <a:pt x="12788" y="314958"/>
                    <a:pt x="25577" y="236627"/>
                  </a:cubicBezTo>
                  <a:cubicBezTo>
                    <a:pt x="38366" y="158296"/>
                    <a:pt x="54352" y="3231"/>
                    <a:pt x="76732" y="34"/>
                  </a:cubicBezTo>
                  <a:cubicBezTo>
                    <a:pt x="99113" y="-3163"/>
                    <a:pt x="135881" y="213714"/>
                    <a:pt x="159860" y="217444"/>
                  </a:cubicBezTo>
                  <a:cubicBezTo>
                    <a:pt x="183839" y="221174"/>
                    <a:pt x="195562" y="18684"/>
                    <a:pt x="220607" y="22414"/>
                  </a:cubicBezTo>
                  <a:cubicBezTo>
                    <a:pt x="245652" y="26144"/>
                    <a:pt x="282419" y="175347"/>
                    <a:pt x="310128" y="239824"/>
                  </a:cubicBezTo>
                  <a:cubicBezTo>
                    <a:pt x="337837" y="304301"/>
                    <a:pt x="363948" y="373041"/>
                    <a:pt x="386861" y="409276"/>
                  </a:cubicBezTo>
                  <a:cubicBezTo>
                    <a:pt x="409774" y="445511"/>
                    <a:pt x="428691" y="451372"/>
                    <a:pt x="447608" y="457234"/>
                  </a:cubicBezTo>
                </a:path>
              </a:pathLst>
            </a:custGeom>
            <a:noFill/>
            <a:ln w="28575">
              <a:gradFill flip="none" rotWithShape="1">
                <a:gsLst>
                  <a:gs pos="0">
                    <a:srgbClr val="CC0000"/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 flipH="1">
              <a:off x="5076056" y="1687846"/>
              <a:ext cx="144016" cy="0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7"/>
            </p:cNvCxnSpPr>
            <p:nvPr/>
          </p:nvCxnSpPr>
          <p:spPr>
            <a:xfrm>
              <a:off x="5724804" y="1674128"/>
              <a:ext cx="21534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5400000">
            <a:off x="559003" y="5776315"/>
            <a:ext cx="400112" cy="89834"/>
            <a:chOff x="3281805" y="4221288"/>
            <a:chExt cx="642323" cy="144216"/>
          </a:xfrm>
        </p:grpSpPr>
        <p:sp>
          <p:nvSpPr>
            <p:cNvPr id="53" name="Oval 52"/>
            <p:cNvSpPr/>
            <p:nvPr/>
          </p:nvSpPr>
          <p:spPr>
            <a:xfrm>
              <a:off x="3281805" y="4221288"/>
              <a:ext cx="144216" cy="14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526160" y="4221288"/>
              <a:ext cx="144216" cy="14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79912" y="4221288"/>
              <a:ext cx="144216" cy="14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5200" y="2144191"/>
            <a:ext cx="412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1: Event Generation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52059" y="2144191"/>
            <a:ext cx="419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Signal Interaction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85923" y="5379130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EMC Hits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0717" y="4009525"/>
            <a:ext cx="4365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3960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Occurs when particles enter the same detector element within its response time.</a:t>
            </a:r>
          </a:p>
          <a:p>
            <a:pPr marL="396000" indent="-3960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 Distributed.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8093" y="3534474"/>
            <a:ext cx="1811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1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8093" y="4755480"/>
            <a:ext cx="177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2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20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50824" y="1268413"/>
            <a:ext cx="8497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dirty="0" smtClean="0">
                <a:latin typeface="Verdana" pitchFamily="34" charset="0"/>
              </a:rPr>
              <a:t>Backup: Simulation details</a:t>
            </a:r>
            <a:endParaRPr lang="nl-NL" altLang="nl-NL" sz="36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0" y="950525"/>
            <a:ext cx="128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Tiemens</a:t>
            </a:r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950525"/>
            <a:ext cx="100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fld id="{A9188C6E-3AF2-4546-B013-BEC4211F747B}" type="slidenum">
              <a:rPr lang="nl-NL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504" y="2051556"/>
            <a:ext cx="428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Feature Extraction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20432" y="2816223"/>
            <a:ext cx="720080" cy="462814"/>
            <a:chOff x="3203848" y="4674535"/>
            <a:chExt cx="2232248" cy="1455810"/>
          </a:xfrm>
        </p:grpSpPr>
        <p:sp>
          <p:nvSpPr>
            <p:cNvPr id="64" name="Freeform 63"/>
            <p:cNvSpPr/>
            <p:nvPr/>
          </p:nvSpPr>
          <p:spPr>
            <a:xfrm>
              <a:off x="3671900" y="4674535"/>
              <a:ext cx="882961" cy="1455810"/>
            </a:xfrm>
            <a:custGeom>
              <a:avLst/>
              <a:gdLst>
                <a:gd name="connsiteX0" fmla="*/ 0 w 1390918"/>
                <a:gd name="connsiteY0" fmla="*/ 1456993 h 1456993"/>
                <a:gd name="connsiteX1" fmla="*/ 167425 w 1390918"/>
                <a:gd name="connsiteY1" fmla="*/ 594108 h 1456993"/>
                <a:gd name="connsiteX2" fmla="*/ 412124 w 1390918"/>
                <a:gd name="connsiteY2" fmla="*/ 1680 h 1456993"/>
                <a:gd name="connsiteX3" fmla="*/ 901521 w 1390918"/>
                <a:gd name="connsiteY3" fmla="*/ 774412 h 1456993"/>
                <a:gd name="connsiteX4" fmla="*/ 1223493 w 1390918"/>
                <a:gd name="connsiteY4" fmla="*/ 1341083 h 1456993"/>
                <a:gd name="connsiteX5" fmla="*/ 1390918 w 1390918"/>
                <a:gd name="connsiteY5" fmla="*/ 1431235 h 1456993"/>
                <a:gd name="connsiteX0" fmla="*/ 0 w 1619297"/>
                <a:gd name="connsiteY0" fmla="*/ 1456993 h 1456993"/>
                <a:gd name="connsiteX1" fmla="*/ 167425 w 1619297"/>
                <a:gd name="connsiteY1" fmla="*/ 594108 h 1456993"/>
                <a:gd name="connsiteX2" fmla="*/ 412124 w 1619297"/>
                <a:gd name="connsiteY2" fmla="*/ 1680 h 1456993"/>
                <a:gd name="connsiteX3" fmla="*/ 901521 w 1619297"/>
                <a:gd name="connsiteY3" fmla="*/ 774412 h 1456993"/>
                <a:gd name="connsiteX4" fmla="*/ 1223493 w 1619297"/>
                <a:gd name="connsiteY4" fmla="*/ 1341083 h 1456993"/>
                <a:gd name="connsiteX5" fmla="*/ 1619297 w 1619297"/>
                <a:gd name="connsiteY5" fmla="*/ 1441909 h 1456993"/>
                <a:gd name="connsiteX0" fmla="*/ 0 w 1619297"/>
                <a:gd name="connsiteY0" fmla="*/ 1456993 h 1456993"/>
                <a:gd name="connsiteX1" fmla="*/ 167425 w 1619297"/>
                <a:gd name="connsiteY1" fmla="*/ 594108 h 1456993"/>
                <a:gd name="connsiteX2" fmla="*/ 412124 w 1619297"/>
                <a:gd name="connsiteY2" fmla="*/ 1680 h 1456993"/>
                <a:gd name="connsiteX3" fmla="*/ 901521 w 1619297"/>
                <a:gd name="connsiteY3" fmla="*/ 774412 h 1456993"/>
                <a:gd name="connsiteX4" fmla="*/ 1360519 w 1619297"/>
                <a:gd name="connsiteY4" fmla="*/ 1337525 h 1456993"/>
                <a:gd name="connsiteX5" fmla="*/ 1619297 w 1619297"/>
                <a:gd name="connsiteY5" fmla="*/ 1441909 h 1456993"/>
                <a:gd name="connsiteX0" fmla="*/ 0 w 1619297"/>
                <a:gd name="connsiteY0" fmla="*/ 1456872 h 1456872"/>
                <a:gd name="connsiteX1" fmla="*/ 167425 w 1619297"/>
                <a:gd name="connsiteY1" fmla="*/ 593987 h 1456872"/>
                <a:gd name="connsiteX2" fmla="*/ 412124 w 1619297"/>
                <a:gd name="connsiteY2" fmla="*/ 1559 h 1456872"/>
                <a:gd name="connsiteX3" fmla="*/ 829744 w 1619297"/>
                <a:gd name="connsiteY3" fmla="*/ 767175 h 1456872"/>
                <a:gd name="connsiteX4" fmla="*/ 1360519 w 1619297"/>
                <a:gd name="connsiteY4" fmla="*/ 1337404 h 1456872"/>
                <a:gd name="connsiteX5" fmla="*/ 1619297 w 1619297"/>
                <a:gd name="connsiteY5" fmla="*/ 1441788 h 1456872"/>
                <a:gd name="connsiteX0" fmla="*/ 0 w 1619297"/>
                <a:gd name="connsiteY0" fmla="*/ 1455810 h 1455810"/>
                <a:gd name="connsiteX1" fmla="*/ 167425 w 1619297"/>
                <a:gd name="connsiteY1" fmla="*/ 592925 h 1455810"/>
                <a:gd name="connsiteX2" fmla="*/ 412124 w 1619297"/>
                <a:gd name="connsiteY2" fmla="*/ 497 h 1455810"/>
                <a:gd name="connsiteX3" fmla="*/ 829744 w 1619297"/>
                <a:gd name="connsiteY3" fmla="*/ 687838 h 1455810"/>
                <a:gd name="connsiteX4" fmla="*/ 1360519 w 1619297"/>
                <a:gd name="connsiteY4" fmla="*/ 1336342 h 1455810"/>
                <a:gd name="connsiteX5" fmla="*/ 1619297 w 1619297"/>
                <a:gd name="connsiteY5" fmla="*/ 1440726 h 1455810"/>
                <a:gd name="connsiteX0" fmla="*/ 0 w 1619297"/>
                <a:gd name="connsiteY0" fmla="*/ 1455810 h 1455810"/>
                <a:gd name="connsiteX1" fmla="*/ 167425 w 1619297"/>
                <a:gd name="connsiteY1" fmla="*/ 592925 h 1455810"/>
                <a:gd name="connsiteX2" fmla="*/ 412124 w 1619297"/>
                <a:gd name="connsiteY2" fmla="*/ 497 h 1455810"/>
                <a:gd name="connsiteX3" fmla="*/ 829744 w 1619297"/>
                <a:gd name="connsiteY3" fmla="*/ 687838 h 1455810"/>
                <a:gd name="connsiteX4" fmla="*/ 1282217 w 1619297"/>
                <a:gd name="connsiteY4" fmla="*/ 1279414 h 1455810"/>
                <a:gd name="connsiteX5" fmla="*/ 1619297 w 1619297"/>
                <a:gd name="connsiteY5" fmla="*/ 1440726 h 14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97" h="1455810">
                  <a:moveTo>
                    <a:pt x="0" y="1455810"/>
                  </a:moveTo>
                  <a:cubicBezTo>
                    <a:pt x="49369" y="1145643"/>
                    <a:pt x="98738" y="835477"/>
                    <a:pt x="167425" y="592925"/>
                  </a:cubicBezTo>
                  <a:cubicBezTo>
                    <a:pt x="236112" y="350373"/>
                    <a:pt x="301738" y="-15322"/>
                    <a:pt x="412124" y="497"/>
                  </a:cubicBezTo>
                  <a:cubicBezTo>
                    <a:pt x="522510" y="16316"/>
                    <a:pt x="684729" y="474685"/>
                    <a:pt x="829744" y="687838"/>
                  </a:cubicBezTo>
                  <a:cubicBezTo>
                    <a:pt x="974759" y="900991"/>
                    <a:pt x="1150625" y="1153933"/>
                    <a:pt x="1282217" y="1279414"/>
                  </a:cubicBezTo>
                  <a:cubicBezTo>
                    <a:pt x="1413809" y="1404895"/>
                    <a:pt x="1576367" y="1450385"/>
                    <a:pt x="1619297" y="1440726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3203848" y="6130345"/>
              <a:ext cx="4680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4" idx="5"/>
            </p:cNvCxnSpPr>
            <p:nvPr/>
          </p:nvCxnSpPr>
          <p:spPr>
            <a:xfrm>
              <a:off x="4554861" y="6115261"/>
              <a:ext cx="8812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228936" y="4118314"/>
            <a:ext cx="720080" cy="462814"/>
            <a:chOff x="3203848" y="4674535"/>
            <a:chExt cx="2232248" cy="1455810"/>
          </a:xfrm>
        </p:grpSpPr>
        <p:sp>
          <p:nvSpPr>
            <p:cNvPr id="68" name="Freeform 67"/>
            <p:cNvSpPr/>
            <p:nvPr/>
          </p:nvSpPr>
          <p:spPr>
            <a:xfrm>
              <a:off x="3671900" y="4674535"/>
              <a:ext cx="882961" cy="1455810"/>
            </a:xfrm>
            <a:custGeom>
              <a:avLst/>
              <a:gdLst>
                <a:gd name="connsiteX0" fmla="*/ 0 w 1390918"/>
                <a:gd name="connsiteY0" fmla="*/ 1456993 h 1456993"/>
                <a:gd name="connsiteX1" fmla="*/ 167425 w 1390918"/>
                <a:gd name="connsiteY1" fmla="*/ 594108 h 1456993"/>
                <a:gd name="connsiteX2" fmla="*/ 412124 w 1390918"/>
                <a:gd name="connsiteY2" fmla="*/ 1680 h 1456993"/>
                <a:gd name="connsiteX3" fmla="*/ 901521 w 1390918"/>
                <a:gd name="connsiteY3" fmla="*/ 774412 h 1456993"/>
                <a:gd name="connsiteX4" fmla="*/ 1223493 w 1390918"/>
                <a:gd name="connsiteY4" fmla="*/ 1341083 h 1456993"/>
                <a:gd name="connsiteX5" fmla="*/ 1390918 w 1390918"/>
                <a:gd name="connsiteY5" fmla="*/ 1431235 h 1456993"/>
                <a:gd name="connsiteX0" fmla="*/ 0 w 1619297"/>
                <a:gd name="connsiteY0" fmla="*/ 1456993 h 1456993"/>
                <a:gd name="connsiteX1" fmla="*/ 167425 w 1619297"/>
                <a:gd name="connsiteY1" fmla="*/ 594108 h 1456993"/>
                <a:gd name="connsiteX2" fmla="*/ 412124 w 1619297"/>
                <a:gd name="connsiteY2" fmla="*/ 1680 h 1456993"/>
                <a:gd name="connsiteX3" fmla="*/ 901521 w 1619297"/>
                <a:gd name="connsiteY3" fmla="*/ 774412 h 1456993"/>
                <a:gd name="connsiteX4" fmla="*/ 1223493 w 1619297"/>
                <a:gd name="connsiteY4" fmla="*/ 1341083 h 1456993"/>
                <a:gd name="connsiteX5" fmla="*/ 1619297 w 1619297"/>
                <a:gd name="connsiteY5" fmla="*/ 1441909 h 1456993"/>
                <a:gd name="connsiteX0" fmla="*/ 0 w 1619297"/>
                <a:gd name="connsiteY0" fmla="*/ 1456993 h 1456993"/>
                <a:gd name="connsiteX1" fmla="*/ 167425 w 1619297"/>
                <a:gd name="connsiteY1" fmla="*/ 594108 h 1456993"/>
                <a:gd name="connsiteX2" fmla="*/ 412124 w 1619297"/>
                <a:gd name="connsiteY2" fmla="*/ 1680 h 1456993"/>
                <a:gd name="connsiteX3" fmla="*/ 901521 w 1619297"/>
                <a:gd name="connsiteY3" fmla="*/ 774412 h 1456993"/>
                <a:gd name="connsiteX4" fmla="*/ 1360519 w 1619297"/>
                <a:gd name="connsiteY4" fmla="*/ 1337525 h 1456993"/>
                <a:gd name="connsiteX5" fmla="*/ 1619297 w 1619297"/>
                <a:gd name="connsiteY5" fmla="*/ 1441909 h 1456993"/>
                <a:gd name="connsiteX0" fmla="*/ 0 w 1619297"/>
                <a:gd name="connsiteY0" fmla="*/ 1456872 h 1456872"/>
                <a:gd name="connsiteX1" fmla="*/ 167425 w 1619297"/>
                <a:gd name="connsiteY1" fmla="*/ 593987 h 1456872"/>
                <a:gd name="connsiteX2" fmla="*/ 412124 w 1619297"/>
                <a:gd name="connsiteY2" fmla="*/ 1559 h 1456872"/>
                <a:gd name="connsiteX3" fmla="*/ 829744 w 1619297"/>
                <a:gd name="connsiteY3" fmla="*/ 767175 h 1456872"/>
                <a:gd name="connsiteX4" fmla="*/ 1360519 w 1619297"/>
                <a:gd name="connsiteY4" fmla="*/ 1337404 h 1456872"/>
                <a:gd name="connsiteX5" fmla="*/ 1619297 w 1619297"/>
                <a:gd name="connsiteY5" fmla="*/ 1441788 h 1456872"/>
                <a:gd name="connsiteX0" fmla="*/ 0 w 1619297"/>
                <a:gd name="connsiteY0" fmla="*/ 1455810 h 1455810"/>
                <a:gd name="connsiteX1" fmla="*/ 167425 w 1619297"/>
                <a:gd name="connsiteY1" fmla="*/ 592925 h 1455810"/>
                <a:gd name="connsiteX2" fmla="*/ 412124 w 1619297"/>
                <a:gd name="connsiteY2" fmla="*/ 497 h 1455810"/>
                <a:gd name="connsiteX3" fmla="*/ 829744 w 1619297"/>
                <a:gd name="connsiteY3" fmla="*/ 687838 h 1455810"/>
                <a:gd name="connsiteX4" fmla="*/ 1360519 w 1619297"/>
                <a:gd name="connsiteY4" fmla="*/ 1336342 h 1455810"/>
                <a:gd name="connsiteX5" fmla="*/ 1619297 w 1619297"/>
                <a:gd name="connsiteY5" fmla="*/ 1440726 h 1455810"/>
                <a:gd name="connsiteX0" fmla="*/ 0 w 1619297"/>
                <a:gd name="connsiteY0" fmla="*/ 1455810 h 1455810"/>
                <a:gd name="connsiteX1" fmla="*/ 167425 w 1619297"/>
                <a:gd name="connsiteY1" fmla="*/ 592925 h 1455810"/>
                <a:gd name="connsiteX2" fmla="*/ 412124 w 1619297"/>
                <a:gd name="connsiteY2" fmla="*/ 497 h 1455810"/>
                <a:gd name="connsiteX3" fmla="*/ 829744 w 1619297"/>
                <a:gd name="connsiteY3" fmla="*/ 687838 h 1455810"/>
                <a:gd name="connsiteX4" fmla="*/ 1282217 w 1619297"/>
                <a:gd name="connsiteY4" fmla="*/ 1279414 h 1455810"/>
                <a:gd name="connsiteX5" fmla="*/ 1619297 w 1619297"/>
                <a:gd name="connsiteY5" fmla="*/ 1440726 h 14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97" h="1455810">
                  <a:moveTo>
                    <a:pt x="0" y="1455810"/>
                  </a:moveTo>
                  <a:cubicBezTo>
                    <a:pt x="49369" y="1145643"/>
                    <a:pt x="98738" y="835477"/>
                    <a:pt x="167425" y="592925"/>
                  </a:cubicBezTo>
                  <a:cubicBezTo>
                    <a:pt x="236112" y="350373"/>
                    <a:pt x="301738" y="-15322"/>
                    <a:pt x="412124" y="497"/>
                  </a:cubicBezTo>
                  <a:cubicBezTo>
                    <a:pt x="522510" y="16316"/>
                    <a:pt x="684729" y="474685"/>
                    <a:pt x="829744" y="687838"/>
                  </a:cubicBezTo>
                  <a:cubicBezTo>
                    <a:pt x="974759" y="900991"/>
                    <a:pt x="1150625" y="1153933"/>
                    <a:pt x="1282217" y="1279414"/>
                  </a:cubicBezTo>
                  <a:cubicBezTo>
                    <a:pt x="1413809" y="1404895"/>
                    <a:pt x="1576367" y="1450385"/>
                    <a:pt x="1619297" y="1440726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3203848" y="6130345"/>
              <a:ext cx="4680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8" idx="5"/>
            </p:cNvCxnSpPr>
            <p:nvPr/>
          </p:nvCxnSpPr>
          <p:spPr>
            <a:xfrm>
              <a:off x="4554861" y="6115261"/>
              <a:ext cx="8812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309056" y="4113519"/>
            <a:ext cx="720080" cy="462814"/>
            <a:chOff x="3203848" y="4674535"/>
            <a:chExt cx="2232248" cy="1455810"/>
          </a:xfrm>
        </p:grpSpPr>
        <p:sp>
          <p:nvSpPr>
            <p:cNvPr id="72" name="Freeform 71"/>
            <p:cNvSpPr/>
            <p:nvPr/>
          </p:nvSpPr>
          <p:spPr>
            <a:xfrm>
              <a:off x="3671900" y="4674535"/>
              <a:ext cx="882961" cy="1455810"/>
            </a:xfrm>
            <a:custGeom>
              <a:avLst/>
              <a:gdLst>
                <a:gd name="connsiteX0" fmla="*/ 0 w 1390918"/>
                <a:gd name="connsiteY0" fmla="*/ 1456993 h 1456993"/>
                <a:gd name="connsiteX1" fmla="*/ 167425 w 1390918"/>
                <a:gd name="connsiteY1" fmla="*/ 594108 h 1456993"/>
                <a:gd name="connsiteX2" fmla="*/ 412124 w 1390918"/>
                <a:gd name="connsiteY2" fmla="*/ 1680 h 1456993"/>
                <a:gd name="connsiteX3" fmla="*/ 901521 w 1390918"/>
                <a:gd name="connsiteY3" fmla="*/ 774412 h 1456993"/>
                <a:gd name="connsiteX4" fmla="*/ 1223493 w 1390918"/>
                <a:gd name="connsiteY4" fmla="*/ 1341083 h 1456993"/>
                <a:gd name="connsiteX5" fmla="*/ 1390918 w 1390918"/>
                <a:gd name="connsiteY5" fmla="*/ 1431235 h 1456993"/>
                <a:gd name="connsiteX0" fmla="*/ 0 w 1619297"/>
                <a:gd name="connsiteY0" fmla="*/ 1456993 h 1456993"/>
                <a:gd name="connsiteX1" fmla="*/ 167425 w 1619297"/>
                <a:gd name="connsiteY1" fmla="*/ 594108 h 1456993"/>
                <a:gd name="connsiteX2" fmla="*/ 412124 w 1619297"/>
                <a:gd name="connsiteY2" fmla="*/ 1680 h 1456993"/>
                <a:gd name="connsiteX3" fmla="*/ 901521 w 1619297"/>
                <a:gd name="connsiteY3" fmla="*/ 774412 h 1456993"/>
                <a:gd name="connsiteX4" fmla="*/ 1223493 w 1619297"/>
                <a:gd name="connsiteY4" fmla="*/ 1341083 h 1456993"/>
                <a:gd name="connsiteX5" fmla="*/ 1619297 w 1619297"/>
                <a:gd name="connsiteY5" fmla="*/ 1441909 h 1456993"/>
                <a:gd name="connsiteX0" fmla="*/ 0 w 1619297"/>
                <a:gd name="connsiteY0" fmla="*/ 1456993 h 1456993"/>
                <a:gd name="connsiteX1" fmla="*/ 167425 w 1619297"/>
                <a:gd name="connsiteY1" fmla="*/ 594108 h 1456993"/>
                <a:gd name="connsiteX2" fmla="*/ 412124 w 1619297"/>
                <a:gd name="connsiteY2" fmla="*/ 1680 h 1456993"/>
                <a:gd name="connsiteX3" fmla="*/ 901521 w 1619297"/>
                <a:gd name="connsiteY3" fmla="*/ 774412 h 1456993"/>
                <a:gd name="connsiteX4" fmla="*/ 1360519 w 1619297"/>
                <a:gd name="connsiteY4" fmla="*/ 1337525 h 1456993"/>
                <a:gd name="connsiteX5" fmla="*/ 1619297 w 1619297"/>
                <a:gd name="connsiteY5" fmla="*/ 1441909 h 1456993"/>
                <a:gd name="connsiteX0" fmla="*/ 0 w 1619297"/>
                <a:gd name="connsiteY0" fmla="*/ 1456872 h 1456872"/>
                <a:gd name="connsiteX1" fmla="*/ 167425 w 1619297"/>
                <a:gd name="connsiteY1" fmla="*/ 593987 h 1456872"/>
                <a:gd name="connsiteX2" fmla="*/ 412124 w 1619297"/>
                <a:gd name="connsiteY2" fmla="*/ 1559 h 1456872"/>
                <a:gd name="connsiteX3" fmla="*/ 829744 w 1619297"/>
                <a:gd name="connsiteY3" fmla="*/ 767175 h 1456872"/>
                <a:gd name="connsiteX4" fmla="*/ 1360519 w 1619297"/>
                <a:gd name="connsiteY4" fmla="*/ 1337404 h 1456872"/>
                <a:gd name="connsiteX5" fmla="*/ 1619297 w 1619297"/>
                <a:gd name="connsiteY5" fmla="*/ 1441788 h 1456872"/>
                <a:gd name="connsiteX0" fmla="*/ 0 w 1619297"/>
                <a:gd name="connsiteY0" fmla="*/ 1455810 h 1455810"/>
                <a:gd name="connsiteX1" fmla="*/ 167425 w 1619297"/>
                <a:gd name="connsiteY1" fmla="*/ 592925 h 1455810"/>
                <a:gd name="connsiteX2" fmla="*/ 412124 w 1619297"/>
                <a:gd name="connsiteY2" fmla="*/ 497 h 1455810"/>
                <a:gd name="connsiteX3" fmla="*/ 829744 w 1619297"/>
                <a:gd name="connsiteY3" fmla="*/ 687838 h 1455810"/>
                <a:gd name="connsiteX4" fmla="*/ 1360519 w 1619297"/>
                <a:gd name="connsiteY4" fmla="*/ 1336342 h 1455810"/>
                <a:gd name="connsiteX5" fmla="*/ 1619297 w 1619297"/>
                <a:gd name="connsiteY5" fmla="*/ 1440726 h 1455810"/>
                <a:gd name="connsiteX0" fmla="*/ 0 w 1619297"/>
                <a:gd name="connsiteY0" fmla="*/ 1455810 h 1455810"/>
                <a:gd name="connsiteX1" fmla="*/ 167425 w 1619297"/>
                <a:gd name="connsiteY1" fmla="*/ 592925 h 1455810"/>
                <a:gd name="connsiteX2" fmla="*/ 412124 w 1619297"/>
                <a:gd name="connsiteY2" fmla="*/ 497 h 1455810"/>
                <a:gd name="connsiteX3" fmla="*/ 829744 w 1619297"/>
                <a:gd name="connsiteY3" fmla="*/ 687838 h 1455810"/>
                <a:gd name="connsiteX4" fmla="*/ 1282217 w 1619297"/>
                <a:gd name="connsiteY4" fmla="*/ 1279414 h 1455810"/>
                <a:gd name="connsiteX5" fmla="*/ 1619297 w 1619297"/>
                <a:gd name="connsiteY5" fmla="*/ 1440726 h 14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97" h="1455810">
                  <a:moveTo>
                    <a:pt x="0" y="1455810"/>
                  </a:moveTo>
                  <a:cubicBezTo>
                    <a:pt x="49369" y="1145643"/>
                    <a:pt x="98738" y="835477"/>
                    <a:pt x="167425" y="592925"/>
                  </a:cubicBezTo>
                  <a:cubicBezTo>
                    <a:pt x="236112" y="350373"/>
                    <a:pt x="301738" y="-15322"/>
                    <a:pt x="412124" y="497"/>
                  </a:cubicBezTo>
                  <a:cubicBezTo>
                    <a:pt x="522510" y="16316"/>
                    <a:pt x="684729" y="474685"/>
                    <a:pt x="829744" y="687838"/>
                  </a:cubicBezTo>
                  <a:cubicBezTo>
                    <a:pt x="974759" y="900991"/>
                    <a:pt x="1150625" y="1153933"/>
                    <a:pt x="1282217" y="1279414"/>
                  </a:cubicBezTo>
                  <a:cubicBezTo>
                    <a:pt x="1413809" y="1404895"/>
                    <a:pt x="1576367" y="1450385"/>
                    <a:pt x="1619297" y="1440726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3203848" y="6130345"/>
              <a:ext cx="4680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2" idx="5"/>
            </p:cNvCxnSpPr>
            <p:nvPr/>
          </p:nvCxnSpPr>
          <p:spPr>
            <a:xfrm>
              <a:off x="4554861" y="6115261"/>
              <a:ext cx="8812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ight Arrow 74"/>
          <p:cNvSpPr/>
          <p:nvPr/>
        </p:nvSpPr>
        <p:spPr>
          <a:xfrm>
            <a:off x="2701147" y="4221036"/>
            <a:ext cx="324036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500744" y="4076968"/>
            <a:ext cx="864096" cy="504160"/>
            <a:chOff x="5076056" y="1183686"/>
            <a:chExt cx="864096" cy="504160"/>
          </a:xfrm>
        </p:grpSpPr>
        <p:sp>
          <p:nvSpPr>
            <p:cNvPr id="77" name="Freeform 76"/>
            <p:cNvSpPr/>
            <p:nvPr/>
          </p:nvSpPr>
          <p:spPr>
            <a:xfrm>
              <a:off x="5220072" y="1183686"/>
              <a:ext cx="504732" cy="504160"/>
            </a:xfrm>
            <a:custGeom>
              <a:avLst/>
              <a:gdLst>
                <a:gd name="connsiteX0" fmla="*/ 0 w 447608"/>
                <a:gd name="connsiteY0" fmla="*/ 470023 h 470023"/>
                <a:gd name="connsiteX1" fmla="*/ 25577 w 447608"/>
                <a:gd name="connsiteY1" fmla="*/ 236627 h 470023"/>
                <a:gd name="connsiteX2" fmla="*/ 76732 w 447608"/>
                <a:gd name="connsiteY2" fmla="*/ 34 h 470023"/>
                <a:gd name="connsiteX3" fmla="*/ 159860 w 447608"/>
                <a:gd name="connsiteY3" fmla="*/ 217444 h 470023"/>
                <a:gd name="connsiteX4" fmla="*/ 220607 w 447608"/>
                <a:gd name="connsiteY4" fmla="*/ 22414 h 470023"/>
                <a:gd name="connsiteX5" fmla="*/ 310128 w 447608"/>
                <a:gd name="connsiteY5" fmla="*/ 239824 h 470023"/>
                <a:gd name="connsiteX6" fmla="*/ 386861 w 447608"/>
                <a:gd name="connsiteY6" fmla="*/ 409276 h 470023"/>
                <a:gd name="connsiteX7" fmla="*/ 447608 w 447608"/>
                <a:gd name="connsiteY7" fmla="*/ 457234 h 4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08" h="470023">
                  <a:moveTo>
                    <a:pt x="0" y="470023"/>
                  </a:moveTo>
                  <a:cubicBezTo>
                    <a:pt x="6394" y="392490"/>
                    <a:pt x="12788" y="314958"/>
                    <a:pt x="25577" y="236627"/>
                  </a:cubicBezTo>
                  <a:cubicBezTo>
                    <a:pt x="38366" y="158296"/>
                    <a:pt x="54352" y="3231"/>
                    <a:pt x="76732" y="34"/>
                  </a:cubicBezTo>
                  <a:cubicBezTo>
                    <a:pt x="99113" y="-3163"/>
                    <a:pt x="135881" y="213714"/>
                    <a:pt x="159860" y="217444"/>
                  </a:cubicBezTo>
                  <a:cubicBezTo>
                    <a:pt x="183839" y="221174"/>
                    <a:pt x="195562" y="18684"/>
                    <a:pt x="220607" y="22414"/>
                  </a:cubicBezTo>
                  <a:cubicBezTo>
                    <a:pt x="245652" y="26144"/>
                    <a:pt x="282419" y="175347"/>
                    <a:pt x="310128" y="239824"/>
                  </a:cubicBezTo>
                  <a:cubicBezTo>
                    <a:pt x="337837" y="304301"/>
                    <a:pt x="363948" y="373041"/>
                    <a:pt x="386861" y="409276"/>
                  </a:cubicBezTo>
                  <a:cubicBezTo>
                    <a:pt x="409774" y="445511"/>
                    <a:pt x="428691" y="451372"/>
                    <a:pt x="447608" y="45723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 flipH="1">
              <a:off x="5076056" y="1687846"/>
              <a:ext cx="14401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7"/>
            </p:cNvCxnSpPr>
            <p:nvPr/>
          </p:nvCxnSpPr>
          <p:spPr>
            <a:xfrm>
              <a:off x="5724804" y="1674128"/>
              <a:ext cx="21534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220072" y="2051556"/>
            <a:ext cx="108013" cy="48064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504" y="2708920"/>
            <a:ext cx="105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pulse: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736456" y="3281612"/>
            <a:ext cx="0" cy="147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665282" y="3356992"/>
            <a:ext cx="14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319992" y="2816223"/>
            <a:ext cx="72008" cy="462814"/>
            <a:chOff x="2123728" y="1232047"/>
            <a:chExt cx="72008" cy="46281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159732" y="1234622"/>
              <a:ext cx="0" cy="460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123728" y="1690066"/>
              <a:ext cx="700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23728" y="12320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1736874" y="2814003"/>
            <a:ext cx="5756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55996" y="284829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7504" y="4005064"/>
            <a:ext cx="119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Pile-up pulse: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Plus 90"/>
          <p:cNvSpPr/>
          <p:nvPr/>
        </p:nvSpPr>
        <p:spPr>
          <a:xfrm>
            <a:off x="3949016" y="4148183"/>
            <a:ext cx="360092" cy="360092"/>
          </a:xfrm>
          <a:prstGeom prst="mathPlus">
            <a:avLst>
              <a:gd name="adj1" fmla="val 163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4525080" y="3789040"/>
            <a:ext cx="0" cy="216024"/>
          </a:xfrm>
          <a:prstGeom prst="line">
            <a:avLst/>
          </a:prstGeom>
          <a:ln w="285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444960" y="3789040"/>
            <a:ext cx="0" cy="216024"/>
          </a:xfrm>
          <a:prstGeom prst="line">
            <a:avLst/>
          </a:prstGeom>
          <a:ln w="285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318682" y="3784245"/>
            <a:ext cx="3206398" cy="0"/>
          </a:xfrm>
          <a:prstGeom prst="line">
            <a:avLst/>
          </a:prstGeom>
          <a:ln w="285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318682" y="3356992"/>
            <a:ext cx="182062" cy="1"/>
          </a:xfrm>
          <a:prstGeom prst="straightConnector1">
            <a:avLst/>
          </a:prstGeom>
          <a:ln w="28575" cap="sq">
            <a:solidFill>
              <a:schemeClr val="accent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27584" y="3438292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x2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301701" y="3356993"/>
            <a:ext cx="0" cy="427252"/>
          </a:xfrm>
          <a:prstGeom prst="line">
            <a:avLst/>
          </a:prstGeom>
          <a:ln w="28575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364089" y="2051556"/>
            <a:ext cx="374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4: Advanced event prebuilding and event reconstruction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64177" y="5003884"/>
            <a:ext cx="372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Pile-up detection and recovery</a:t>
            </a:r>
            <a:endParaRPr lang="nl-NL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1847187" y="4651395"/>
            <a:ext cx="0" cy="37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129062" y="4651395"/>
            <a:ext cx="0" cy="37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652117" y="3573016"/>
            <a:ext cx="259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…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Down Arrow 102"/>
          <p:cNvSpPr/>
          <p:nvPr/>
        </p:nvSpPr>
        <p:spPr>
          <a:xfrm>
            <a:off x="6084165" y="4077072"/>
            <a:ext cx="234027" cy="32927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6391" y="43651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Down Arrow 104"/>
          <p:cNvSpPr/>
          <p:nvPr/>
        </p:nvSpPr>
        <p:spPr>
          <a:xfrm>
            <a:off x="6084165" y="4899926"/>
            <a:ext cx="234027" cy="32927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6" name="Bent-Up Arrow 105"/>
          <p:cNvSpPr/>
          <p:nvPr/>
        </p:nvSpPr>
        <p:spPr>
          <a:xfrm rot="5400000" flipV="1">
            <a:off x="6723223" y="4819493"/>
            <a:ext cx="680274" cy="777921"/>
          </a:xfrm>
          <a:prstGeom prst="bentUpArrow">
            <a:avLst>
              <a:gd name="adj1" fmla="val 15533"/>
              <a:gd name="adj2" fmla="val 18373"/>
              <a:gd name="adj3" fmla="val 212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 rot="5400000">
            <a:off x="7230186" y="4245035"/>
            <a:ext cx="306226" cy="68755"/>
            <a:chOff x="3281805" y="4221288"/>
            <a:chExt cx="642323" cy="144216"/>
          </a:xfrm>
        </p:grpSpPr>
        <p:sp>
          <p:nvSpPr>
            <p:cNvPr id="108" name="Oval 107"/>
            <p:cNvSpPr/>
            <p:nvPr/>
          </p:nvSpPr>
          <p:spPr>
            <a:xfrm>
              <a:off x="3281805" y="4221288"/>
              <a:ext cx="144216" cy="14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526160" y="4221288"/>
              <a:ext cx="144216" cy="14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779912" y="4221288"/>
              <a:ext cx="144216" cy="1442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939449" y="5205450"/>
                <a:ext cx="644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nl-NL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449" y="5205450"/>
                <a:ext cx="644279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2642" b="-118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474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004048" y="1196974"/>
            <a:ext cx="4139952" cy="1970469"/>
            <a:chOff x="5004048" y="1196974"/>
            <a:chExt cx="4139952" cy="197046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004048" y="1196975"/>
              <a:ext cx="1510361" cy="1393031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0834" y="2708920"/>
              <a:ext cx="1443575" cy="458523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8" t="12574" r="24168" b="20693"/>
            <a:stretch/>
          </p:blipFill>
          <p:spPr bwMode="auto">
            <a:xfrm>
              <a:off x="6514409" y="1196974"/>
              <a:ext cx="2629591" cy="1970469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8-Point Star 6"/>
          <p:cNvSpPr/>
          <p:nvPr/>
        </p:nvSpPr>
        <p:spPr>
          <a:xfrm>
            <a:off x="1487488" y="4137025"/>
            <a:ext cx="696912" cy="695325"/>
          </a:xfrm>
          <a:prstGeom prst="star8">
            <a:avLst>
              <a:gd name="adj" fmla="val 2238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84400" y="3429000"/>
            <a:ext cx="1524000" cy="8524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84400" y="4562475"/>
            <a:ext cx="1524000" cy="8112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 rot="19832824">
            <a:off x="3814763" y="2811463"/>
            <a:ext cx="1512887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9832824">
            <a:off x="3567113" y="2409825"/>
            <a:ext cx="1512887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19832824">
            <a:off x="4057650" y="3248025"/>
            <a:ext cx="151288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15614" y="5314950"/>
            <a:ext cx="1466455" cy="706438"/>
            <a:chOff x="1121662" y="5314180"/>
            <a:chExt cx="1527513" cy="707108"/>
          </a:xfrm>
          <a:solidFill>
            <a:schemeClr val="accent6">
              <a:lumMod val="75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1121662" y="5517573"/>
              <a:ext cx="1527513" cy="5037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Impact" panose="020B0806030902050204" pitchFamily="34" charset="0"/>
                </a:rPr>
                <a:t>Event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763752" y="5314180"/>
              <a:ext cx="215897" cy="2161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9792" y="5314180"/>
            <a:ext cx="4248472" cy="707108"/>
            <a:chOff x="-243338" y="5314180"/>
            <a:chExt cx="4248472" cy="707108"/>
          </a:xfrm>
          <a:solidFill>
            <a:schemeClr val="accent1">
              <a:lumMod val="75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-243338" y="5517232"/>
              <a:ext cx="424847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Impact" panose="020B0806030902050204" pitchFamily="34" charset="0"/>
                </a:rPr>
                <a:t>Particle hits EMC crystals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5536" y="2630394"/>
            <a:ext cx="2353462" cy="1023311"/>
            <a:chOff x="634362" y="4833811"/>
            <a:chExt cx="2353462" cy="1023311"/>
          </a:xfrm>
          <a:solidFill>
            <a:schemeClr val="accent2">
              <a:lumMod val="75000"/>
            </a:schemeClr>
          </a:solidFill>
        </p:grpSpPr>
        <p:sp>
          <p:nvSpPr>
            <p:cNvPr id="39" name="Curved Down Arrow 38"/>
            <p:cNvSpPr/>
            <p:nvPr/>
          </p:nvSpPr>
          <p:spPr>
            <a:xfrm rot="2354096">
              <a:off x="1078507" y="5266572"/>
              <a:ext cx="1631007" cy="590550"/>
            </a:xfrm>
            <a:prstGeom prst="curvedDownArrow">
              <a:avLst>
                <a:gd name="adj1" fmla="val 31559"/>
                <a:gd name="adj2" fmla="val 70725"/>
                <a:gd name="adj3" fmla="val 40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4362" y="4833811"/>
              <a:ext cx="2353462" cy="5577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Impact" panose="020B080603090205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Rate: 20 MHz</a:t>
              </a:r>
              <a:endParaRPr lang="nl-NL" sz="28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xtBox 41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Production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mph" presetSubtype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250825" y="1268413"/>
            <a:ext cx="828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dirty="0" smtClean="0">
                <a:latin typeface="Verdana" pitchFamily="34" charset="0"/>
              </a:rPr>
              <a:t>Backup: “Bump splitting”</a:t>
            </a:r>
            <a:endParaRPr lang="nl-NL" altLang="nl-NL" sz="3600" dirty="0"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43213" y="2252663"/>
            <a:ext cx="1860550" cy="17700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24325" y="3179763"/>
            <a:ext cx="1860550" cy="17700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01401" y="5157192"/>
            <a:ext cx="4797829" cy="1089041"/>
            <a:chOff x="-513048" y="5314180"/>
            <a:chExt cx="4797829" cy="1089041"/>
          </a:xfrm>
          <a:solidFill>
            <a:schemeClr val="accent1"/>
          </a:solidFill>
        </p:grpSpPr>
        <p:sp>
          <p:nvSpPr>
            <p:cNvPr id="41" name="Rectangle 40"/>
            <p:cNvSpPr/>
            <p:nvPr/>
          </p:nvSpPr>
          <p:spPr>
            <a:xfrm>
              <a:off x="-513048" y="5517231"/>
              <a:ext cx="4797829" cy="8859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Verdana" panose="020B0604030504040204" pitchFamily="34" charset="0"/>
                </a:rPr>
                <a:t>Effect of such overlapping clusters not yet investigated</a:t>
              </a:r>
              <a:endParaRPr lang="nl-NL" sz="24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9750" y="950525"/>
            <a:ext cx="128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Tiemens</a:t>
            </a:r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28384" y="950525"/>
            <a:ext cx="100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fld id="{A9188C6E-3AF2-4546-B013-BEC4211F747B}" type="slidenum">
              <a:rPr lang="nl-NL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3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184400" y="5314180"/>
            <a:ext cx="5339928" cy="707108"/>
            <a:chOff x="-744563" y="5314180"/>
            <a:chExt cx="5339928" cy="707108"/>
          </a:xfrm>
          <a:solidFill>
            <a:schemeClr val="accent1">
              <a:lumMod val="75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-744563" y="5517232"/>
              <a:ext cx="5339928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Impact" panose="020B0806030902050204" pitchFamily="34" charset="0"/>
                </a:rPr>
                <a:t>And creates a particle SHOWER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84400" y="2409825"/>
            <a:ext cx="3386138" cy="1871663"/>
            <a:chOff x="2183677" y="2409354"/>
            <a:chExt cx="3387237" cy="1871564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183677" y="3428475"/>
              <a:ext cx="1524495" cy="85244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53" name="Group 30"/>
            <p:cNvGrpSpPr>
              <a:grpSpLocks/>
            </p:cNvGrpSpPr>
            <p:nvPr/>
          </p:nvGrpSpPr>
          <p:grpSpPr bwMode="auto">
            <a:xfrm>
              <a:off x="3567568" y="2409354"/>
              <a:ext cx="2003346" cy="1199665"/>
              <a:chOff x="3567568" y="2409354"/>
              <a:chExt cx="2003346" cy="1199665"/>
            </a:xfrm>
          </p:grpSpPr>
          <p:sp>
            <p:nvSpPr>
              <p:cNvPr id="27" name="Rectangle 26"/>
              <p:cNvSpPr/>
              <p:nvPr/>
            </p:nvSpPr>
            <p:spPr>
              <a:xfrm rot="19832824">
                <a:off x="3814569" y="2810971"/>
                <a:ext cx="1513378" cy="3603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832824">
                <a:off x="3566839" y="2409354"/>
                <a:ext cx="1513378" cy="36034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9832824">
                <a:off x="4057535" y="3249098"/>
                <a:ext cx="1513379" cy="3603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777589" y="5314180"/>
            <a:ext cx="4074482" cy="707108"/>
            <a:chOff x="-165541" y="5314180"/>
            <a:chExt cx="4074482" cy="707108"/>
          </a:xfrm>
          <a:solidFill>
            <a:schemeClr val="accent1">
              <a:lumMod val="75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-165541" y="5517232"/>
              <a:ext cx="407448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Impact" panose="020B0806030902050204" pitchFamily="34" charset="0"/>
                </a:rPr>
                <a:t>Particle hits EMC crystals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2205038"/>
            <a:ext cx="6743700" cy="2663825"/>
            <a:chOff x="-10743" y="2204864"/>
            <a:chExt cx="6742983" cy="266429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-10743" y="3500493"/>
              <a:ext cx="3358793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08375" y="2204864"/>
              <a:ext cx="3023865" cy="7923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Verdana" panose="020B060403050404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08375" y="3105135"/>
              <a:ext cx="3023865" cy="792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Verdana" panose="020B060403050404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08375" y="4076857"/>
              <a:ext cx="3023865" cy="792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17925" y="3213100"/>
            <a:ext cx="1195388" cy="590550"/>
            <a:chOff x="3718647" y="3212976"/>
            <a:chExt cx="853353" cy="504056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3718647" y="3356605"/>
              <a:ext cx="421577" cy="14498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18647" y="3501589"/>
              <a:ext cx="421577" cy="7181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140224" y="3212976"/>
              <a:ext cx="431776" cy="14362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40224" y="3356605"/>
              <a:ext cx="431776" cy="7181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40224" y="3573403"/>
              <a:ext cx="43177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40224" y="3573403"/>
              <a:ext cx="431776" cy="14362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913313" y="2916238"/>
            <a:ext cx="1195387" cy="1233487"/>
            <a:chOff x="4913445" y="2924944"/>
            <a:chExt cx="1194798" cy="1233511"/>
          </a:xfrm>
        </p:grpSpPr>
        <p:grpSp>
          <p:nvGrpSpPr>
            <p:cNvPr id="9228" name="Group 45"/>
            <p:cNvGrpSpPr>
              <a:grpSpLocks/>
            </p:cNvGrpSpPr>
            <p:nvPr/>
          </p:nvGrpSpPr>
          <p:grpSpPr bwMode="auto">
            <a:xfrm>
              <a:off x="4913445" y="2924944"/>
              <a:ext cx="1194798" cy="504056"/>
              <a:chOff x="3718647" y="3212976"/>
              <a:chExt cx="853353" cy="504056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3718647" y="3357441"/>
                <a:ext cx="421577" cy="14446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718647" y="3501907"/>
                <a:ext cx="421577" cy="7143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140224" y="3212976"/>
                <a:ext cx="431776" cy="14446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140224" y="3357441"/>
                <a:ext cx="431776" cy="71439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140224" y="3573345"/>
                <a:ext cx="431776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140224" y="3573345"/>
                <a:ext cx="431776" cy="14446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29" name="Group 46"/>
            <p:cNvGrpSpPr>
              <a:grpSpLocks/>
            </p:cNvGrpSpPr>
            <p:nvPr/>
          </p:nvGrpSpPr>
          <p:grpSpPr bwMode="auto">
            <a:xfrm>
              <a:off x="4913447" y="3501008"/>
              <a:ext cx="1187277" cy="657447"/>
              <a:chOff x="3724019" y="3212976"/>
              <a:chExt cx="847981" cy="5040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3724018" y="3356759"/>
                <a:ext cx="415910" cy="8398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724018" y="3440742"/>
                <a:ext cx="415910" cy="13266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139928" y="3213136"/>
                <a:ext cx="431777" cy="14362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139928" y="3356759"/>
                <a:ext cx="431777" cy="7181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139928" y="3501599"/>
                <a:ext cx="431777" cy="71811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139928" y="3573410"/>
                <a:ext cx="431777" cy="14362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2415915" y="5314180"/>
            <a:ext cx="4797829" cy="707108"/>
            <a:chOff x="-513048" y="5314180"/>
            <a:chExt cx="4797829" cy="707108"/>
          </a:xfrm>
          <a:solidFill>
            <a:schemeClr val="accent1">
              <a:lumMod val="75000"/>
            </a:schemeClr>
          </a:solidFill>
        </p:grpSpPr>
        <p:sp>
          <p:nvSpPr>
            <p:cNvPr id="61" name="Rectangle 60"/>
            <p:cNvSpPr/>
            <p:nvPr/>
          </p:nvSpPr>
          <p:spPr>
            <a:xfrm>
              <a:off x="-513048" y="5517232"/>
              <a:ext cx="4797829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Impact" panose="020B0806030902050204" pitchFamily="34" charset="0"/>
                </a:rPr>
                <a:t>Which spreads out laterally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xtBox 66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Shower Production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717925" y="2205038"/>
            <a:ext cx="3025775" cy="2663825"/>
            <a:chOff x="3718647" y="2204864"/>
            <a:chExt cx="3024336" cy="2664296"/>
          </a:xfrm>
        </p:grpSpPr>
        <p:grpSp>
          <p:nvGrpSpPr>
            <p:cNvPr id="10269" name="Group 18"/>
            <p:cNvGrpSpPr>
              <a:grpSpLocks/>
            </p:cNvGrpSpPr>
            <p:nvPr/>
          </p:nvGrpSpPr>
          <p:grpSpPr bwMode="auto">
            <a:xfrm>
              <a:off x="3718647" y="2204864"/>
              <a:ext cx="3024336" cy="2664296"/>
              <a:chOff x="3707904" y="2204864"/>
              <a:chExt cx="3024336" cy="266429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707904" y="2204864"/>
                <a:ext cx="3024336" cy="7923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707904" y="3105135"/>
                <a:ext cx="3024336" cy="7923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07904" y="4076857"/>
                <a:ext cx="3024336" cy="7923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0270" name="Group 32"/>
            <p:cNvGrpSpPr>
              <a:grpSpLocks/>
            </p:cNvGrpSpPr>
            <p:nvPr/>
          </p:nvGrpSpPr>
          <p:grpSpPr bwMode="auto">
            <a:xfrm>
              <a:off x="3718647" y="3212976"/>
              <a:ext cx="1194798" cy="590154"/>
              <a:chOff x="3718647" y="3212976"/>
              <a:chExt cx="853353" cy="504056"/>
            </a:xfrm>
          </p:grpSpPr>
          <p:cxnSp>
            <p:nvCxnSpPr>
              <p:cNvPr id="6" name="Straight Connector 5"/>
              <p:cNvCxnSpPr>
                <a:stCxn id="22" idx="1"/>
              </p:cNvCxnSpPr>
              <p:nvPr/>
            </p:nvCxnSpPr>
            <p:spPr>
              <a:xfrm flipV="1">
                <a:off x="3718647" y="3356836"/>
                <a:ext cx="421584" cy="14510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22" idx="1"/>
              </p:cNvCxnSpPr>
              <p:nvPr/>
            </p:nvCxnSpPr>
            <p:spPr>
              <a:xfrm>
                <a:off x="3718647" y="3501943"/>
                <a:ext cx="421584" cy="7187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140231" y="3213085"/>
                <a:ext cx="431784" cy="143751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40231" y="3356836"/>
                <a:ext cx="431784" cy="7187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40231" y="3573818"/>
                <a:ext cx="431784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40231" y="3573818"/>
                <a:ext cx="431784" cy="143751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71" name="Group 65"/>
            <p:cNvGrpSpPr>
              <a:grpSpLocks/>
            </p:cNvGrpSpPr>
            <p:nvPr/>
          </p:nvGrpSpPr>
          <p:grpSpPr bwMode="auto">
            <a:xfrm>
              <a:off x="4913445" y="2924944"/>
              <a:ext cx="1194798" cy="1233511"/>
              <a:chOff x="4913445" y="2924944"/>
              <a:chExt cx="1194798" cy="1233511"/>
            </a:xfrm>
          </p:grpSpPr>
          <p:grpSp>
            <p:nvGrpSpPr>
              <p:cNvPr id="10272" name="Group 37"/>
              <p:cNvGrpSpPr>
                <a:grpSpLocks/>
              </p:cNvGrpSpPr>
              <p:nvPr/>
            </p:nvGrpSpPr>
            <p:grpSpPr bwMode="auto">
              <a:xfrm>
                <a:off x="4913445" y="2924944"/>
                <a:ext cx="1194798" cy="504056"/>
                <a:chOff x="3718647" y="3212976"/>
                <a:chExt cx="853353" cy="50405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718663" y="3358236"/>
                  <a:ext cx="421584" cy="1429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718663" y="3501136"/>
                  <a:ext cx="421584" cy="714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140247" y="3213748"/>
                  <a:ext cx="431784" cy="144488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140247" y="3358236"/>
                  <a:ext cx="431784" cy="714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140247" y="3572586"/>
                  <a:ext cx="431784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4140247" y="3572586"/>
                  <a:ext cx="431784" cy="144488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3" name="Group 44"/>
              <p:cNvGrpSpPr>
                <a:grpSpLocks/>
              </p:cNvGrpSpPr>
              <p:nvPr/>
            </p:nvGrpSpPr>
            <p:grpSpPr bwMode="auto">
              <a:xfrm>
                <a:off x="4913447" y="3501008"/>
                <a:ext cx="1187277" cy="657447"/>
                <a:chOff x="3724019" y="3212976"/>
                <a:chExt cx="847981" cy="504056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724033" y="3356226"/>
                  <a:ext cx="415918" cy="83995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724033" y="3440221"/>
                  <a:ext cx="415918" cy="1326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4139951" y="3212581"/>
                  <a:ext cx="431784" cy="143645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139951" y="3356226"/>
                  <a:ext cx="431784" cy="71822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4139951" y="3505957"/>
                  <a:ext cx="393252" cy="66954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139951" y="3572911"/>
                  <a:ext cx="431784" cy="143645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Group 71"/>
          <p:cNvGrpSpPr/>
          <p:nvPr/>
        </p:nvGrpSpPr>
        <p:grpSpPr>
          <a:xfrm>
            <a:off x="5131877" y="2240868"/>
            <a:ext cx="232211" cy="2592288"/>
            <a:chOff x="4552686" y="2240868"/>
            <a:chExt cx="232211" cy="2592288"/>
          </a:xfrm>
          <a:solidFill>
            <a:schemeClr val="accent5">
              <a:lumMod val="75000"/>
            </a:schemeClr>
          </a:solidFill>
        </p:grpSpPr>
        <p:grpSp>
          <p:nvGrpSpPr>
            <p:cNvPr id="59" name="Group 58"/>
            <p:cNvGrpSpPr/>
            <p:nvPr/>
          </p:nvGrpSpPr>
          <p:grpSpPr>
            <a:xfrm>
              <a:off x="4552688" y="2240868"/>
              <a:ext cx="232209" cy="720080"/>
              <a:chOff x="6860072" y="2276872"/>
              <a:chExt cx="133273" cy="720080"/>
            </a:xfrm>
            <a:grpFill/>
          </p:grpSpPr>
          <p:sp>
            <p:nvSpPr>
              <p:cNvPr id="57" name="Rectangle 56"/>
              <p:cNvSpPr/>
              <p:nvPr/>
            </p:nvSpPr>
            <p:spPr>
              <a:xfrm>
                <a:off x="6860072" y="2276872"/>
                <a:ext cx="133273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860072" y="2672916"/>
                <a:ext cx="133273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552687" y="3140968"/>
              <a:ext cx="232209" cy="720080"/>
              <a:chOff x="6860072" y="2276872"/>
              <a:chExt cx="133273" cy="720080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6860072" y="2276872"/>
                <a:ext cx="133273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60072" y="2672916"/>
                <a:ext cx="133273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552686" y="4113076"/>
              <a:ext cx="232209" cy="720080"/>
              <a:chOff x="6860072" y="2276872"/>
              <a:chExt cx="133273" cy="720080"/>
            </a:xfrm>
            <a:grpFill/>
          </p:grpSpPr>
          <p:sp>
            <p:nvSpPr>
              <p:cNvPr id="64" name="Rectangle 63"/>
              <p:cNvSpPr/>
              <p:nvPr/>
            </p:nvSpPr>
            <p:spPr>
              <a:xfrm>
                <a:off x="6860072" y="2276872"/>
                <a:ext cx="133273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860072" y="2672916"/>
                <a:ext cx="133273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600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2037757" y="5292287"/>
            <a:ext cx="4797829" cy="1161049"/>
            <a:chOff x="-513048" y="5314180"/>
            <a:chExt cx="4797829" cy="1161049"/>
          </a:xfrm>
          <a:solidFill>
            <a:schemeClr val="accent2">
              <a:lumMod val="75000"/>
            </a:schemeClr>
          </a:solidFill>
        </p:grpSpPr>
        <p:sp>
          <p:nvSpPr>
            <p:cNvPr id="74" name="Rectangle 73"/>
            <p:cNvSpPr/>
            <p:nvPr/>
          </p:nvSpPr>
          <p:spPr>
            <a:xfrm>
              <a:off x="-513048" y="5517231"/>
              <a:ext cx="4797829" cy="9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Impact" panose="020B0806030902050204" pitchFamily="34" charset="0"/>
                </a:rPr>
                <a:t>Creating hits in </a:t>
              </a:r>
              <a:r>
                <a:rPr lang="en-US" sz="2800" dirty="0" err="1">
                  <a:latin typeface="Impact" panose="020B0806030902050204" pitchFamily="34" charset="0"/>
                </a:rPr>
                <a:t>neighbouring</a:t>
              </a:r>
              <a:r>
                <a:rPr lang="en-US" sz="2800" dirty="0">
                  <a:latin typeface="Impact" panose="020B0806030902050204" pitchFamily="34" charset="0"/>
                </a:rPr>
                <a:t> crystals as well</a:t>
              </a:r>
              <a:endParaRPr lang="nl-NL" sz="2800" dirty="0">
                <a:latin typeface="Impact" panose="020B0806030902050204" pitchFamily="34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4367213" y="2473325"/>
            <a:ext cx="709612" cy="1900238"/>
            <a:chOff x="6061279" y="2476251"/>
            <a:chExt cx="708288" cy="1899272"/>
          </a:xfrm>
        </p:grpSpPr>
        <p:grpSp>
          <p:nvGrpSpPr>
            <p:cNvPr id="10255" name="Group 76"/>
            <p:cNvGrpSpPr>
              <a:grpSpLocks/>
            </p:cNvGrpSpPr>
            <p:nvPr/>
          </p:nvGrpSpPr>
          <p:grpSpPr bwMode="auto">
            <a:xfrm rot="-1114248">
              <a:off x="6061279" y="2476251"/>
              <a:ext cx="691639" cy="421540"/>
              <a:chOff x="3718647" y="3212976"/>
              <a:chExt cx="853353" cy="360041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3718717" y="3355384"/>
                <a:ext cx="420329" cy="14500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717727" y="3500398"/>
                <a:ext cx="420331" cy="71827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4137764" y="3211266"/>
                <a:ext cx="432061" cy="14365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138629" y="3355356"/>
                <a:ext cx="432061" cy="73181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4137878" y="3470334"/>
                <a:ext cx="432061" cy="10164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138013" y="3571939"/>
                <a:ext cx="43206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6" name="Group 85"/>
            <p:cNvGrpSpPr>
              <a:grpSpLocks/>
            </p:cNvGrpSpPr>
            <p:nvPr/>
          </p:nvGrpSpPr>
          <p:grpSpPr bwMode="auto">
            <a:xfrm rot="1478352">
              <a:off x="6077928" y="4077982"/>
              <a:ext cx="691639" cy="297541"/>
              <a:chOff x="3718647" y="3318885"/>
              <a:chExt cx="853353" cy="254132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3718831" y="3356141"/>
                <a:ext cx="420329" cy="14500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717096" y="3500632"/>
                <a:ext cx="420329" cy="7182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0121648">
                <a:off x="4126978" y="3317546"/>
                <a:ext cx="261973" cy="4065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138157" y="3355949"/>
                <a:ext cx="432059" cy="71826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137986" y="3470809"/>
                <a:ext cx="432059" cy="10164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137673" y="3573167"/>
                <a:ext cx="432059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4256088" y="2636588"/>
            <a:ext cx="387350" cy="1717924"/>
            <a:chOff x="5912836" y="2660482"/>
            <a:chExt cx="387356" cy="1718390"/>
          </a:xfrm>
        </p:grpSpPr>
        <p:sp>
          <p:nvSpPr>
            <p:cNvPr id="76" name="Oval 75"/>
            <p:cNvSpPr/>
            <p:nvPr/>
          </p:nvSpPr>
          <p:spPr>
            <a:xfrm>
              <a:off x="5939823" y="2660482"/>
              <a:ext cx="360369" cy="360461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Verdana" panose="020B0604030504040204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912836" y="4018411"/>
              <a:ext cx="360368" cy="360461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364163" y="2248545"/>
            <a:ext cx="1656109" cy="460375"/>
            <a:chOff x="5364088" y="1915091"/>
            <a:chExt cx="1655337" cy="459856"/>
          </a:xfrm>
        </p:grpSpPr>
        <p:cxnSp>
          <p:nvCxnSpPr>
            <p:cNvPr id="99" name="Straight Arrow Connector 98"/>
            <p:cNvCxnSpPr/>
            <p:nvPr/>
          </p:nvCxnSpPr>
          <p:spPr>
            <a:xfrm flipH="1">
              <a:off x="5364088" y="2132334"/>
              <a:ext cx="441119" cy="2426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2" name="TextBox 100"/>
            <p:cNvSpPr txBox="1">
              <a:spLocks noChangeArrowheads="1"/>
            </p:cNvSpPr>
            <p:nvPr/>
          </p:nvSpPr>
          <p:spPr bwMode="auto">
            <a:xfrm>
              <a:off x="5805783" y="1915091"/>
              <a:ext cx="1213642" cy="399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nl-NL" sz="2000" dirty="0" smtClean="0">
                  <a:latin typeface="OCR A Extended" panose="02010509020102010303" pitchFamily="50" charset="0"/>
                  <a:cs typeface="Consolas" panose="020B0609020204030204" pitchFamily="49" charset="0"/>
                </a:rPr>
                <a:t>LAAPDs</a:t>
              </a:r>
              <a:endParaRPr lang="nl-NL" altLang="nl-NL" sz="2000" dirty="0">
                <a:latin typeface="OCR A Extended" panose="02010509020102010303" pitchFamily="50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15334" y="2637358"/>
            <a:ext cx="3019502" cy="2807866"/>
            <a:chOff x="6124498" y="2295097"/>
            <a:chExt cx="3019502" cy="280786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2" t="38964" r="64272" b="32038"/>
            <a:stretch/>
          </p:blipFill>
          <p:spPr>
            <a:xfrm>
              <a:off x="6124498" y="2295097"/>
              <a:ext cx="3019502" cy="2807866"/>
            </a:xfrm>
            <a:prstGeom prst="rect">
              <a:avLst/>
            </a:prstGeom>
          </p:spPr>
        </p:pic>
        <p:cxnSp>
          <p:nvCxnSpPr>
            <p:cNvPr id="71" name="Straight Arrow Connector 70"/>
            <p:cNvCxnSpPr/>
            <p:nvPr/>
          </p:nvCxnSpPr>
          <p:spPr>
            <a:xfrm flipV="1">
              <a:off x="8114979" y="4238867"/>
              <a:ext cx="878243" cy="288032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 rot="20513039">
              <a:off x="8228128" y="4399411"/>
              <a:ext cx="885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ＭＳ Ｐゴシック"/>
                </a:rPr>
                <a:t>2 cm</a:t>
              </a:r>
              <a:endParaRPr 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 flipV="1">
              <a:off x="7701065" y="4011122"/>
              <a:ext cx="137340" cy="371761"/>
            </a:xfrm>
            <a:prstGeom prst="straightConnector1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 rot="20513039">
              <a:off x="6882583" y="4175363"/>
              <a:ext cx="885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ＭＳ Ｐゴシック"/>
                </a:rPr>
                <a:t>1 cm</a:t>
              </a:r>
              <a:endParaRPr 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TextBox 97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Shower Production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95926" y="1268760"/>
            <a:ext cx="3678898" cy="936104"/>
            <a:chOff x="5495926" y="1268760"/>
            <a:chExt cx="3678898" cy="936104"/>
          </a:xfrm>
        </p:grpSpPr>
        <p:sp>
          <p:nvSpPr>
            <p:cNvPr id="108" name="Rectangle 107"/>
            <p:cNvSpPr/>
            <p:nvPr/>
          </p:nvSpPr>
          <p:spPr>
            <a:xfrm>
              <a:off x="5947838" y="1508097"/>
              <a:ext cx="3226986" cy="453740"/>
            </a:xfrm>
            <a:prstGeom prst="rect">
              <a:avLst/>
            </a:prstGeom>
            <a:solidFill>
              <a:schemeClr val="accent3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Impact" panose="020B0806030902050204" pitchFamily="34" charset="0"/>
                </a:rPr>
                <a:t>         Hit ≡ Crystal with E &gt; </a:t>
              </a:r>
              <a:r>
                <a:rPr lang="en-US" sz="2000" dirty="0" err="1" smtClean="0">
                  <a:solidFill>
                    <a:schemeClr val="tx1"/>
                  </a:solidFill>
                  <a:latin typeface="Impact" panose="020B0806030902050204" pitchFamily="34" charset="0"/>
                </a:rPr>
                <a:t>E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Impact" panose="020B0806030902050204" pitchFamily="34" charset="0"/>
                </a:rPr>
                <a:t>thr</a:t>
              </a:r>
              <a:endParaRPr lang="nl-NL" sz="2000" dirty="0"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5495926" y="1268760"/>
              <a:ext cx="903824" cy="936104"/>
              <a:chOff x="1131756" y="2492896"/>
              <a:chExt cx="903824" cy="936104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259632" y="2636912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8-Point Star 114"/>
              <p:cNvSpPr/>
              <p:nvPr/>
            </p:nvSpPr>
            <p:spPr>
              <a:xfrm>
                <a:off x="1131756" y="2492896"/>
                <a:ext cx="903824" cy="936104"/>
              </a:xfrm>
              <a:prstGeom prst="star8">
                <a:avLst>
                  <a:gd name="adj" fmla="val 2007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358643" y="2735923"/>
                <a:ext cx="450050" cy="450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?</a:t>
                </a:r>
                <a:endParaRPr lang="nl-NL" sz="2400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4477E-6 L -0.18229 -3.6447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051050" y="2205038"/>
            <a:ext cx="3025775" cy="2663825"/>
            <a:chOff x="3707904" y="2204864"/>
            <a:chExt cx="3024336" cy="2664296"/>
          </a:xfrm>
        </p:grpSpPr>
        <p:sp>
          <p:nvSpPr>
            <p:cNvPr id="21" name="Rectangle 20"/>
            <p:cNvSpPr/>
            <p:nvPr/>
          </p:nvSpPr>
          <p:spPr>
            <a:xfrm>
              <a:off x="3707904" y="2204864"/>
              <a:ext cx="3024336" cy="7923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Verdana" panose="020B060403050404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07904" y="3105135"/>
              <a:ext cx="3024336" cy="792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Verdana" panose="020B060403050404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07904" y="4076857"/>
              <a:ext cx="3024336" cy="792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43609" y="5314937"/>
            <a:ext cx="5112568" cy="1089041"/>
            <a:chOff x="-634412" y="5314180"/>
            <a:chExt cx="5112568" cy="1089041"/>
          </a:xfrm>
          <a:solidFill>
            <a:schemeClr val="accent1">
              <a:lumMod val="50000"/>
            </a:schemeClr>
          </a:solidFill>
        </p:grpSpPr>
        <p:sp>
          <p:nvSpPr>
            <p:cNvPr id="74" name="Rectangle 73"/>
            <p:cNvSpPr/>
            <p:nvPr/>
          </p:nvSpPr>
          <p:spPr>
            <a:xfrm>
              <a:off x="-634412" y="5517231"/>
              <a:ext cx="5112568" cy="8859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Impact" panose="020B0806030902050204" pitchFamily="34" charset="0"/>
                </a:rPr>
                <a:t>This creates groups of hits in the EMC, </a:t>
              </a:r>
              <a:r>
                <a:rPr lang="en-US" sz="2400" dirty="0" smtClean="0">
                  <a:latin typeface="Impact" panose="020B0806030902050204" pitchFamily="34" charset="0"/>
                </a:rPr>
                <a:t>defined as CLUSTERS</a:t>
              </a:r>
              <a:endParaRPr lang="nl-NL" sz="2400" dirty="0">
                <a:latin typeface="Impact" panose="020B0806030902050204" pitchFamily="34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1763747" y="5314180"/>
              <a:ext cx="215906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051050" y="2205038"/>
            <a:ext cx="84455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51050" y="3105150"/>
            <a:ext cx="84455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51050" y="4076700"/>
            <a:ext cx="84455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41663" y="2205038"/>
            <a:ext cx="84455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41663" y="3105150"/>
            <a:ext cx="84455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41663" y="4076700"/>
            <a:ext cx="84455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32275" y="2211388"/>
            <a:ext cx="84455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32275" y="3111500"/>
            <a:ext cx="844550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232275" y="4084638"/>
            <a:ext cx="844550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48064" y="2339975"/>
            <a:ext cx="3605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2000" dirty="0">
                <a:latin typeface="OCR A Extended" panose="02010509020102010303" pitchFamily="50" charset="0"/>
                <a:cs typeface="Consolas" panose="020B0609020204030204" pitchFamily="49" charset="0"/>
              </a:rPr>
              <a:t>(Cross-sectional view)</a:t>
            </a:r>
            <a:endParaRPr lang="nl-NL" altLang="nl-NL" sz="2000" dirty="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Forming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6" grpId="0" animBg="1"/>
      <p:bldP spid="77" grpId="0" animBg="1"/>
      <p:bldP spid="7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051050" y="3105150"/>
            <a:ext cx="844550" cy="792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41663" y="2205038"/>
            <a:ext cx="844550" cy="7921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41663" y="3105150"/>
            <a:ext cx="844550" cy="792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41663" y="4076700"/>
            <a:ext cx="844550" cy="792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32275" y="3111500"/>
            <a:ext cx="844550" cy="792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1050" y="2205038"/>
            <a:ext cx="3025775" cy="2671762"/>
            <a:chOff x="2051050" y="2205038"/>
            <a:chExt cx="3025775" cy="2671762"/>
          </a:xfrm>
        </p:grpSpPr>
        <p:sp>
          <p:nvSpPr>
            <p:cNvPr id="53" name="Rectangle 52"/>
            <p:cNvSpPr/>
            <p:nvPr/>
          </p:nvSpPr>
          <p:spPr>
            <a:xfrm>
              <a:off x="2051050" y="2205038"/>
              <a:ext cx="844550" cy="7921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51050" y="4076700"/>
              <a:ext cx="844550" cy="7921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32275" y="2211388"/>
              <a:ext cx="844550" cy="7921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32275" y="4084638"/>
              <a:ext cx="844550" cy="7921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6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95736" y="2348880"/>
            <a:ext cx="2808312" cy="2333674"/>
            <a:chOff x="2224116" y="2339975"/>
            <a:chExt cx="2780112" cy="2333674"/>
          </a:xfrm>
        </p:grpSpPr>
        <p:sp>
          <p:nvSpPr>
            <p:cNvPr id="12305" name="TextBox 2"/>
            <p:cNvSpPr txBox="1">
              <a:spLocks noChangeArrowheads="1"/>
            </p:cNvSpPr>
            <p:nvPr/>
          </p:nvSpPr>
          <p:spPr bwMode="auto">
            <a:xfrm>
              <a:off x="2224116" y="2339975"/>
              <a:ext cx="2780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nl-NL" sz="2400" dirty="0">
                  <a:latin typeface="Arial Black" panose="020B0A04020102020204" pitchFamily="34" charset="0"/>
                  <a:cs typeface="Arial" panose="020B0604020202020204" pitchFamily="34" charset="0"/>
                </a:rPr>
                <a:t>1	  </a:t>
              </a:r>
              <a:r>
                <a:rPr lang="en-US" altLang="nl-NL" sz="24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>
                  <a:latin typeface="Arial Black" panose="020B0A04020102020204" pitchFamily="34" charset="0"/>
                  <a:cs typeface="Arial" panose="020B0604020202020204" pitchFamily="34" charset="0"/>
                </a:rPr>
                <a:t>	   </a:t>
              </a:r>
              <a:r>
                <a:rPr lang="en-US" altLang="nl-NL" sz="24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3</a:t>
              </a:r>
              <a:endParaRPr lang="nl-NL" altLang="nl-NL" sz="24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06" name="TextBox 78"/>
            <p:cNvSpPr txBox="1">
              <a:spLocks noChangeArrowheads="1"/>
            </p:cNvSpPr>
            <p:nvPr/>
          </p:nvSpPr>
          <p:spPr bwMode="auto">
            <a:xfrm>
              <a:off x="2224116" y="3247251"/>
              <a:ext cx="2780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nl-NL" sz="2400" dirty="0">
                  <a:latin typeface="Arial Black" panose="020B0A04020102020204" pitchFamily="34" charset="0"/>
                  <a:cs typeface="Arial" panose="020B0604020202020204" pitchFamily="34" charset="0"/>
                </a:rPr>
                <a:t>4	  </a:t>
              </a:r>
              <a:r>
                <a:rPr lang="en-US" altLang="nl-NL" sz="24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  <a:r>
                <a:rPr lang="en-US" altLang="nl-NL" sz="2400" dirty="0">
                  <a:latin typeface="Arial Black" panose="020B0A04020102020204" pitchFamily="34" charset="0"/>
                  <a:cs typeface="Arial" panose="020B0604020202020204" pitchFamily="34" charset="0"/>
                </a:rPr>
                <a:t>	    6</a:t>
              </a:r>
              <a:endParaRPr lang="nl-NL" altLang="nl-NL" sz="24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07" name="TextBox 79"/>
            <p:cNvSpPr txBox="1">
              <a:spLocks noChangeArrowheads="1"/>
            </p:cNvSpPr>
            <p:nvPr/>
          </p:nvSpPr>
          <p:spPr bwMode="auto">
            <a:xfrm>
              <a:off x="2224116" y="4211984"/>
              <a:ext cx="2780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nl-NL" sz="2400" dirty="0">
                  <a:latin typeface="Arial Black" panose="020B0A04020102020204" pitchFamily="34" charset="0"/>
                  <a:cs typeface="Arial" panose="020B0604020202020204" pitchFamily="34" charset="0"/>
                </a:rPr>
                <a:t>7	  </a:t>
              </a:r>
              <a:r>
                <a:rPr lang="en-US" altLang="nl-NL" sz="24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  <a:r>
                <a:rPr lang="en-US" altLang="nl-NL" sz="2400" dirty="0">
                  <a:latin typeface="Arial Black" panose="020B0A04020102020204" pitchFamily="34" charset="0"/>
                  <a:cs typeface="Arial" panose="020B0604020202020204" pitchFamily="34" charset="0"/>
                </a:rPr>
                <a:t>	    9</a:t>
              </a:r>
              <a:endParaRPr lang="nl-NL" altLang="nl-NL" sz="24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58945" y="4005064"/>
                <a:ext cx="39135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𝑐𝑙𝑢𝑠𝑡𝑒𝑟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945" y="4005064"/>
                <a:ext cx="3913584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Box 2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7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48064" y="2339975"/>
            <a:ext cx="3605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2000">
                <a:latin typeface="OCR A Extended" panose="02010509020102010303" pitchFamily="50" charset="0"/>
                <a:cs typeface="Consolas" panose="020B0609020204030204" pitchFamily="49" charset="0"/>
              </a:rPr>
              <a:t>(Cross-sectional view)</a:t>
            </a:r>
            <a:endParaRPr lang="nl-NL" altLang="nl-NL" sz="2000">
              <a:latin typeface="OCR A Extended" panose="02010509020102010303" pitchFamily="50" charset="0"/>
              <a:cs typeface="Consolas" panose="020B0609020204030204" pitchFamily="49" charset="0"/>
            </a:endParaRPr>
          </a:p>
        </p:txBody>
      </p:sp>
      <p:sp>
        <p:nvSpPr>
          <p:cNvPr id="33" name="10-Point Star 32"/>
          <p:cNvSpPr/>
          <p:nvPr/>
        </p:nvSpPr>
        <p:spPr>
          <a:xfrm>
            <a:off x="2248332" y="2799023"/>
            <a:ext cx="2631212" cy="1404416"/>
          </a:xfrm>
          <a:prstGeom prst="star10">
            <a:avLst>
              <a:gd name="adj" fmla="val 35235"/>
              <a:gd name="hf" fmla="val 10514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EM Particle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Energy</a:t>
            </a:r>
            <a:endParaRPr lang="nl-NL" sz="2400" dirty="0">
              <a:latin typeface="Impact" panose="020B080603090205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3.05556E-6 0.1312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5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11927 -2.59259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-0.1416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11927 3.3333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7" grpId="0" animBg="1"/>
      <p:bldP spid="67" grpId="1" animBg="1"/>
      <p:bldP spid="69" grpId="0" animBg="1"/>
      <p:bldP spid="69" grpId="1" animBg="1"/>
      <p:bldP spid="77" grpId="0" animBg="1"/>
      <p:bldP spid="77" grpId="1" animBg="1"/>
      <p:bldP spid="2" grpId="0"/>
      <p:bldP spid="29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58945" y="4005064"/>
                <a:ext cx="39135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𝑐𝑙𝑢𝑠𝑡𝑒𝑟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945" y="4005064"/>
                <a:ext cx="3913584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803883" y="2420888"/>
            <a:ext cx="2380185" cy="2376264"/>
            <a:chOff x="3884003" y="2321824"/>
            <a:chExt cx="2380185" cy="2376264"/>
          </a:xfrm>
          <a:solidFill>
            <a:schemeClr val="tx2"/>
          </a:solidFill>
          <a:scene3d>
            <a:camera prst="isometricLeftDown"/>
            <a:lightRig rig="threePt" dir="t"/>
          </a:scene3d>
        </p:grpSpPr>
        <p:sp>
          <p:nvSpPr>
            <p:cNvPr id="23" name="Rectangle 22"/>
            <p:cNvSpPr/>
            <p:nvPr/>
          </p:nvSpPr>
          <p:spPr>
            <a:xfrm>
              <a:off x="4676091" y="3113912"/>
              <a:ext cx="792088" cy="79208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72100" y="3113912"/>
              <a:ext cx="792088" cy="79208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87912" y="3113912"/>
              <a:ext cx="792088" cy="79208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80012" y="2321824"/>
              <a:ext cx="792088" cy="79208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80012" y="3906000"/>
              <a:ext cx="792088" cy="79208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87912" y="3906000"/>
              <a:ext cx="792088" cy="7920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71073" y="3906000"/>
              <a:ext cx="792088" cy="7920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72100" y="2321824"/>
              <a:ext cx="792088" cy="7920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84003" y="2321824"/>
              <a:ext cx="792088" cy="7920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843808" y="3601025"/>
            <a:ext cx="1152128" cy="64902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303748" y="4203064"/>
            <a:ext cx="612068" cy="36000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43808" y="3312040"/>
            <a:ext cx="576064" cy="93800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843808" y="2952001"/>
            <a:ext cx="1148207" cy="12980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43808" y="3888104"/>
            <a:ext cx="1728192" cy="36004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43808" y="4250049"/>
            <a:ext cx="115212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79712" y="4248144"/>
            <a:ext cx="648072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  <a:scene3d>
            <a:camera prst="isometricLeftDown"/>
            <a:lightRig rig="flat" dir="t">
              <a:rot lat="0" lon="0" rev="5400000"/>
            </a:lightRig>
          </a:scene3d>
          <a:sp3d prstMaterial="clear">
            <a:bevelT h="2438400" prst="angle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38"/>
          <p:cNvSpPr/>
          <p:nvPr/>
        </p:nvSpPr>
        <p:spPr>
          <a:xfrm>
            <a:off x="1979712" y="4250049"/>
            <a:ext cx="64807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  <a:scene3d>
            <a:camera prst="isometricLeftDown"/>
            <a:lightRig rig="flat" dir="t">
              <a:rot lat="0" lon="0" rev="5400000"/>
            </a:lightRig>
          </a:scene3d>
          <a:sp3d prstMaterial="clear">
            <a:bevelT h="2438400" prst="angle"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827584" y="4563064"/>
            <a:ext cx="1476164" cy="83720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39752" y="5686963"/>
            <a:ext cx="333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And that is that.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0112" y="5686963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Or is it?</a:t>
            </a:r>
            <a:endParaRPr lang="nl-NL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7584" y="4981669"/>
            <a:ext cx="738082" cy="41860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4725144"/>
                <a:ext cx="1341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5144"/>
                <a:ext cx="134145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TextBox 57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Finding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844824"/>
            <a:ext cx="9144000" cy="37444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2" name="Group 71"/>
          <p:cNvGrpSpPr/>
          <p:nvPr/>
        </p:nvGrpSpPr>
        <p:grpSpPr>
          <a:xfrm>
            <a:off x="755576" y="2424499"/>
            <a:ext cx="3528392" cy="2232248"/>
            <a:chOff x="611560" y="2996952"/>
            <a:chExt cx="3528392" cy="2232248"/>
          </a:xfrm>
        </p:grpSpPr>
        <p:sp>
          <p:nvSpPr>
            <p:cNvPr id="73" name="Rectangle 72"/>
            <p:cNvSpPr/>
            <p:nvPr/>
          </p:nvSpPr>
          <p:spPr>
            <a:xfrm>
              <a:off x="611560" y="2996952"/>
              <a:ext cx="3528392" cy="22322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76200" cap="sq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8-Point Star 73"/>
            <p:cNvSpPr/>
            <p:nvPr/>
          </p:nvSpPr>
          <p:spPr>
            <a:xfrm>
              <a:off x="1657908" y="3665990"/>
              <a:ext cx="1435695" cy="1419194"/>
            </a:xfrm>
            <a:prstGeom prst="star8">
              <a:avLst>
                <a:gd name="adj" fmla="val 1720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827584" y="4365104"/>
              <a:ext cx="1440160" cy="0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2483768" y="4365104"/>
              <a:ext cx="1368152" cy="0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160238" y="4437112"/>
                  <a:ext cx="4711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nl-NL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238" y="4437112"/>
                  <a:ext cx="471155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082998" y="4437112"/>
                  <a:ext cx="4711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nl-NL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nl-NL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98" y="4437112"/>
                  <a:ext cx="47115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971600" y="3132257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Impact" panose="020B0806030902050204" pitchFamily="34" charset="0"/>
                </a:rPr>
                <a:t>Rate: 20 MHz</a:t>
              </a:r>
              <a:endParaRPr lang="nl-NL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16016" y="2424499"/>
            <a:ext cx="3528392" cy="2232248"/>
            <a:chOff x="4572000" y="2996952"/>
            <a:chExt cx="3528392" cy="2232248"/>
          </a:xfrm>
        </p:grpSpPr>
        <p:sp>
          <p:nvSpPr>
            <p:cNvPr id="84" name="Rectangle 83"/>
            <p:cNvSpPr/>
            <p:nvPr/>
          </p:nvSpPr>
          <p:spPr>
            <a:xfrm>
              <a:off x="4572000" y="2996952"/>
              <a:ext cx="3528392" cy="22322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 cap="sq">
              <a:solidFill>
                <a:schemeClr val="accent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8-Point Star 84"/>
            <p:cNvSpPr/>
            <p:nvPr/>
          </p:nvSpPr>
          <p:spPr>
            <a:xfrm>
              <a:off x="5618348" y="3521974"/>
              <a:ext cx="1435695" cy="1419194"/>
            </a:xfrm>
            <a:prstGeom prst="star8">
              <a:avLst>
                <a:gd name="adj" fmla="val 1720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5148064" y="4221088"/>
              <a:ext cx="1188132" cy="10483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336196" y="4221088"/>
              <a:ext cx="1188132" cy="0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5508104" y="3429000"/>
              <a:ext cx="828092" cy="792088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6336195" y="3068960"/>
              <a:ext cx="1" cy="1152128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6336196" y="3429000"/>
              <a:ext cx="828092" cy="792088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5508104" y="4221088"/>
              <a:ext cx="828092" cy="792088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6336196" y="4221088"/>
              <a:ext cx="828092" cy="792088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336196" y="4221088"/>
              <a:ext cx="0" cy="936104"/>
            </a:xfrm>
            <a:prstGeom prst="straightConnector1">
              <a:avLst/>
            </a:prstGeom>
            <a:ln w="762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932040" y="3132257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Impact" panose="020B0806030902050204" pitchFamily="34" charset="0"/>
                </a:rPr>
                <a:t>pp → anything</a:t>
              </a:r>
              <a:endParaRPr lang="nl-NL" sz="32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364088" y="3284984"/>
              <a:ext cx="180000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18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61925" cy="627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8514130" y="8782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| </a:t>
            </a:r>
            <a:fld id="{01A9E421-6657-40DF-A0FE-62EC23B0ADAD}" type="slidenum">
              <a:rPr lang="en-US" sz="1200" smtClean="0">
                <a:solidFill>
                  <a:schemeClr val="bg1"/>
                </a:solidFill>
                <a:latin typeface="Georgia" panose="02040502050405020303" pitchFamily="18" charset="0"/>
              </a:rPr>
              <a:t>9</a:t>
            </a:fld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878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Tiemens</a:t>
            </a:r>
            <a:endParaRPr lang="nl-NL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96" y="1824990"/>
            <a:ext cx="4315827" cy="4313095"/>
            <a:chOff x="597618" y="1649380"/>
            <a:chExt cx="5126510" cy="5123265"/>
          </a:xfrm>
        </p:grpSpPr>
        <p:grpSp>
          <p:nvGrpSpPr>
            <p:cNvPr id="19" name="Group 18"/>
            <p:cNvGrpSpPr/>
            <p:nvPr/>
          </p:nvGrpSpPr>
          <p:grpSpPr>
            <a:xfrm>
              <a:off x="735642" y="1649380"/>
              <a:ext cx="4988486" cy="2778731"/>
              <a:chOff x="735642" y="1649380"/>
              <a:chExt cx="4988486" cy="2778731"/>
            </a:xfrm>
          </p:grpSpPr>
          <p:sp>
            <p:nvSpPr>
              <p:cNvPr id="30" name="Trapezoid 29"/>
              <p:cNvSpPr/>
              <p:nvPr/>
            </p:nvSpPr>
            <p:spPr>
              <a:xfrm rot="4262276" flipV="1">
                <a:off x="4696822" y="28440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5400000" flipV="1">
                <a:off x="4797025" y="35010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2809858" flipV="1">
                <a:off x="4274223" y="22004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Trapezoid 37"/>
              <p:cNvSpPr/>
              <p:nvPr/>
            </p:nvSpPr>
            <p:spPr>
              <a:xfrm rot="1503232" flipV="1">
                <a:off x="3656476" y="17927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 rot="16200000">
                <a:off x="1019506" y="1365516"/>
                <a:ext cx="2067652" cy="2635379"/>
                <a:chOff x="3808876" y="1945132"/>
                <a:chExt cx="2067652" cy="2635379"/>
              </a:xfrm>
            </p:grpSpPr>
            <p:sp>
              <p:nvSpPr>
                <p:cNvPr id="40" name="Trapezoid 39"/>
                <p:cNvSpPr/>
                <p:nvPr/>
              </p:nvSpPr>
              <p:spPr>
                <a:xfrm rot="4262276" flipV="1">
                  <a:off x="4849222" y="29964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" name="Trapezoid 40"/>
                <p:cNvSpPr/>
                <p:nvPr/>
              </p:nvSpPr>
              <p:spPr>
                <a:xfrm rot="5400000" flipV="1">
                  <a:off x="4949425" y="36534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" name="Trapezoid 41"/>
                <p:cNvSpPr/>
                <p:nvPr/>
              </p:nvSpPr>
              <p:spPr>
                <a:xfrm rot="2809858" flipV="1">
                  <a:off x="4426623" y="23528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Trapezoid 42"/>
                <p:cNvSpPr/>
                <p:nvPr/>
              </p:nvSpPr>
              <p:spPr>
                <a:xfrm rot="1503232" flipV="1">
                  <a:off x="3808876" y="19451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 rot="10800000">
              <a:off x="597618" y="3993914"/>
              <a:ext cx="4988486" cy="2778731"/>
              <a:chOff x="735642" y="1649380"/>
              <a:chExt cx="4988486" cy="2778731"/>
            </a:xfrm>
          </p:grpSpPr>
          <p:sp>
            <p:nvSpPr>
              <p:cNvPr id="21" name="Trapezoid 20"/>
              <p:cNvSpPr/>
              <p:nvPr/>
            </p:nvSpPr>
            <p:spPr>
              <a:xfrm rot="4262276" flipV="1">
                <a:off x="4696822" y="2844061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Trapezoid 21"/>
              <p:cNvSpPr/>
              <p:nvPr/>
            </p:nvSpPr>
            <p:spPr>
              <a:xfrm rot="5400000" flipV="1">
                <a:off x="4797025" y="3501008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Trapezoid 22"/>
              <p:cNvSpPr/>
              <p:nvPr/>
            </p:nvSpPr>
            <p:spPr>
              <a:xfrm rot="2809858" flipV="1">
                <a:off x="4274223" y="2200427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Trapezoid 23"/>
              <p:cNvSpPr/>
              <p:nvPr/>
            </p:nvSpPr>
            <p:spPr>
              <a:xfrm rot="1503232" flipV="1">
                <a:off x="3656476" y="1792732"/>
                <a:ext cx="414046" cy="1440160"/>
              </a:xfrm>
              <a:prstGeom prst="trapezoid">
                <a:avLst>
                  <a:gd name="adj" fmla="val 12026"/>
                </a:avLst>
              </a:prstGeom>
              <a:ln>
                <a:noFill/>
                <a:miter lim="800000"/>
              </a:ln>
              <a:scene3d>
                <a:camera prst="perspectiveRelaxed">
                  <a:rot lat="19773601" lon="0" rev="0"/>
                </a:camera>
                <a:lightRig rig="brightRoom" dir="t">
                  <a:rot lat="0" lon="0" rev="0"/>
                </a:lightRig>
              </a:scene3d>
              <a:sp3d extrusionH="406400" contourW="19050" prstMaterial="clear">
                <a:contourClr>
                  <a:schemeClr val="accent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6200000">
                <a:off x="1019506" y="1365516"/>
                <a:ext cx="2067652" cy="2635379"/>
                <a:chOff x="3808876" y="1945132"/>
                <a:chExt cx="2067652" cy="2635379"/>
              </a:xfrm>
            </p:grpSpPr>
            <p:sp>
              <p:nvSpPr>
                <p:cNvPr id="26" name="Trapezoid 25"/>
                <p:cNvSpPr/>
                <p:nvPr/>
              </p:nvSpPr>
              <p:spPr>
                <a:xfrm rot="4262276" flipV="1">
                  <a:off x="4849222" y="29964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Trapezoid 26"/>
                <p:cNvSpPr/>
                <p:nvPr/>
              </p:nvSpPr>
              <p:spPr>
                <a:xfrm rot="5400000" flipV="1">
                  <a:off x="4949425" y="36534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8" name="Trapezoid 27"/>
                <p:cNvSpPr/>
                <p:nvPr/>
              </p:nvSpPr>
              <p:spPr>
                <a:xfrm rot="2809858" flipV="1">
                  <a:off x="4426623" y="23528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Trapezoid 28"/>
                <p:cNvSpPr/>
                <p:nvPr/>
              </p:nvSpPr>
              <p:spPr>
                <a:xfrm rot="1503232" flipV="1">
                  <a:off x="3808876" y="19451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cxnSp>
        <p:nvCxnSpPr>
          <p:cNvPr id="8" name="Straight Connector 7"/>
          <p:cNvCxnSpPr>
            <a:endCxn id="41" idx="0"/>
          </p:cNvCxnSpPr>
          <p:nvPr/>
        </p:nvCxnSpPr>
        <p:spPr>
          <a:xfrm flipV="1">
            <a:off x="2190778" y="3037409"/>
            <a:ext cx="5264" cy="93564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1" idx="0"/>
            <a:endCxn id="30" idx="0"/>
          </p:cNvCxnSpPr>
          <p:nvPr/>
        </p:nvCxnSpPr>
        <p:spPr>
          <a:xfrm flipV="1">
            <a:off x="1299376" y="3633943"/>
            <a:ext cx="1788068" cy="69518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6" idx="0"/>
          </p:cNvCxnSpPr>
          <p:nvPr/>
        </p:nvCxnSpPr>
        <p:spPr>
          <a:xfrm>
            <a:off x="2196042" y="3990019"/>
            <a:ext cx="350813" cy="88418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-Point Star 5"/>
          <p:cNvSpPr/>
          <p:nvPr/>
        </p:nvSpPr>
        <p:spPr>
          <a:xfrm>
            <a:off x="1924551" y="3717224"/>
            <a:ext cx="542980" cy="545589"/>
          </a:xfrm>
          <a:prstGeom prst="star8">
            <a:avLst>
              <a:gd name="adj" fmla="val 1413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4562844" y="1852209"/>
            <a:ext cx="4315827" cy="4313095"/>
            <a:chOff x="4562844" y="1636185"/>
            <a:chExt cx="4315827" cy="4313095"/>
          </a:xfrm>
        </p:grpSpPr>
        <p:grpSp>
          <p:nvGrpSpPr>
            <p:cNvPr id="72" name="Group 71"/>
            <p:cNvGrpSpPr/>
            <p:nvPr/>
          </p:nvGrpSpPr>
          <p:grpSpPr>
            <a:xfrm>
              <a:off x="4562844" y="1636185"/>
              <a:ext cx="4315827" cy="4313095"/>
              <a:chOff x="597618" y="1649380"/>
              <a:chExt cx="5126510" cy="5123265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35642" y="1649380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84" name="Trapezoid 83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5" name="Trapezoid 84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7" name="Trapezoid 86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89" name="Trapezoid 88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0" name="Trapezoid 89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" name="Trapezoid 90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2" name="Trapezoid 91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>
              <a:xfrm rot="10800000">
                <a:off x="597618" y="3993914"/>
                <a:ext cx="4988486" cy="2778731"/>
                <a:chOff x="735642" y="1649380"/>
                <a:chExt cx="4988486" cy="2778731"/>
              </a:xfrm>
            </p:grpSpPr>
            <p:sp>
              <p:nvSpPr>
                <p:cNvPr id="75" name="Trapezoid 74"/>
                <p:cNvSpPr/>
                <p:nvPr/>
              </p:nvSpPr>
              <p:spPr>
                <a:xfrm rot="4262276" flipV="1">
                  <a:off x="4696822" y="2844061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6" name="Trapezoid 75"/>
                <p:cNvSpPr/>
                <p:nvPr/>
              </p:nvSpPr>
              <p:spPr>
                <a:xfrm rot="5400000" flipV="1">
                  <a:off x="4797025" y="3501008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 rot="2809858" flipV="1">
                  <a:off x="4274223" y="2200427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8" name="Trapezoid 77"/>
                <p:cNvSpPr/>
                <p:nvPr/>
              </p:nvSpPr>
              <p:spPr>
                <a:xfrm rot="1503232" flipV="1">
                  <a:off x="3656476" y="1792732"/>
                  <a:ext cx="414046" cy="1440160"/>
                </a:xfrm>
                <a:prstGeom prst="trapezoid">
                  <a:avLst>
                    <a:gd name="adj" fmla="val 12026"/>
                  </a:avLst>
                </a:prstGeom>
                <a:ln>
                  <a:noFill/>
                  <a:miter lim="800000"/>
                </a:ln>
                <a:scene3d>
                  <a:camera prst="perspectiveRelaxed">
                    <a:rot lat="19773601" lon="0" rev="0"/>
                  </a:camera>
                  <a:lightRig rig="brightRoom" dir="t">
                    <a:rot lat="0" lon="0" rev="0"/>
                  </a:lightRig>
                </a:scene3d>
                <a:sp3d extrusionH="406400" contourW="19050" prstMaterial="clear">
                  <a:contourClr>
                    <a:schemeClr val="accent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 rot="16200000">
                  <a:off x="1019506" y="1365516"/>
                  <a:ext cx="2067652" cy="2635379"/>
                  <a:chOff x="3808876" y="1945132"/>
                  <a:chExt cx="2067652" cy="2635379"/>
                </a:xfrm>
              </p:grpSpPr>
              <p:sp>
                <p:nvSpPr>
                  <p:cNvPr id="80" name="Trapezoid 79"/>
                  <p:cNvSpPr/>
                  <p:nvPr/>
                </p:nvSpPr>
                <p:spPr>
                  <a:xfrm rot="4262276" flipV="1">
                    <a:off x="4849222" y="2996461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1" name="Trapezoid 80"/>
                  <p:cNvSpPr/>
                  <p:nvPr/>
                </p:nvSpPr>
                <p:spPr>
                  <a:xfrm rot="5400000" flipV="1">
                    <a:off x="4949425" y="3653408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" name="Trapezoid 81"/>
                  <p:cNvSpPr/>
                  <p:nvPr/>
                </p:nvSpPr>
                <p:spPr>
                  <a:xfrm rot="2809858" flipV="1">
                    <a:off x="4426623" y="2352827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" name="Trapezoid 82"/>
                  <p:cNvSpPr/>
                  <p:nvPr/>
                </p:nvSpPr>
                <p:spPr>
                  <a:xfrm rot="1503232" flipV="1">
                    <a:off x="3808876" y="1945132"/>
                    <a:ext cx="414046" cy="1440160"/>
                  </a:xfrm>
                  <a:prstGeom prst="trapezoid">
                    <a:avLst>
                      <a:gd name="adj" fmla="val 12026"/>
                    </a:avLst>
                  </a:prstGeom>
                  <a:ln>
                    <a:noFill/>
                    <a:miter lim="800000"/>
                  </a:ln>
                  <a:scene3d>
                    <a:camera prst="perspectiveRelaxed">
                      <a:rot lat="19773601" lon="0" rev="0"/>
                    </a:camera>
                    <a:lightRig rig="brightRoom" dir="t">
                      <a:rot lat="0" lon="0" rev="0"/>
                    </a:lightRig>
                  </a:scene3d>
                  <a:sp3d extrusionH="406400" contourW="19050" prstMaterial="clear">
                    <a:contourClr>
                      <a:schemeClr val="accent1">
                        <a:lumMod val="75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  <p:cxnSp>
          <p:nvCxnSpPr>
            <p:cNvPr id="93" name="Straight Connector 92"/>
            <p:cNvCxnSpPr>
              <a:endCxn id="90" idx="0"/>
            </p:cNvCxnSpPr>
            <p:nvPr/>
          </p:nvCxnSpPr>
          <p:spPr>
            <a:xfrm flipV="1">
              <a:off x="6718126" y="2848604"/>
              <a:ext cx="5264" cy="9356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0"/>
              <a:endCxn id="83" idx="0"/>
            </p:cNvCxnSpPr>
            <p:nvPr/>
          </p:nvCxnSpPr>
          <p:spPr>
            <a:xfrm>
              <a:off x="5834424" y="3459293"/>
              <a:ext cx="1772667" cy="66687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78" idx="0"/>
            </p:cNvCxnSpPr>
            <p:nvPr/>
          </p:nvCxnSpPr>
          <p:spPr>
            <a:xfrm flipH="1">
              <a:off x="6385953" y="3801214"/>
              <a:ext cx="337437" cy="87200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8-Point Star 95"/>
            <p:cNvSpPr/>
            <p:nvPr/>
          </p:nvSpPr>
          <p:spPr>
            <a:xfrm>
              <a:off x="6451899" y="3528419"/>
              <a:ext cx="542980" cy="545589"/>
            </a:xfrm>
            <a:prstGeom prst="star8">
              <a:avLst>
                <a:gd name="adj" fmla="val 1413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53266" y="5213123"/>
            <a:ext cx="1485551" cy="423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EVENT 1</a:t>
            </a:r>
            <a:endParaRPr lang="nl-N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47735" y="5226452"/>
            <a:ext cx="1485551" cy="423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EVENT 2</a:t>
            </a:r>
            <a:endParaRPr lang="nl-N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9992" y="1863988"/>
            <a:ext cx="0" cy="4445332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0-Point Star 16"/>
          <p:cNvSpPr/>
          <p:nvPr/>
        </p:nvSpPr>
        <p:spPr>
          <a:xfrm>
            <a:off x="3020908" y="2492897"/>
            <a:ext cx="3024336" cy="2448271"/>
          </a:xfrm>
          <a:prstGeom prst="star10">
            <a:avLst>
              <a:gd name="adj" fmla="val 35235"/>
              <a:gd name="hf" fmla="val 10514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No Interaction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Between 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Signals</a:t>
            </a:r>
            <a:endParaRPr lang="nl-NL" sz="2400" dirty="0">
              <a:latin typeface="Impact" panose="020B080603090205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503" y="1228690"/>
            <a:ext cx="738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Structure of the Data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2" y="188640"/>
            <a:ext cx="2221196" cy="5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1104</Words>
  <Application>Microsoft Office PowerPoint</Application>
  <PresentationFormat>On-screen Show (4:3)</PresentationFormat>
  <Paragraphs>276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P254522</dc:creator>
  <cp:lastModifiedBy>P254522</cp:lastModifiedBy>
  <cp:revision>210</cp:revision>
  <dcterms:created xsi:type="dcterms:W3CDTF">2014-08-27T08:24:51Z</dcterms:created>
  <dcterms:modified xsi:type="dcterms:W3CDTF">2016-02-18T10:02:18Z</dcterms:modified>
</cp:coreProperties>
</file>