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935" r:id="rId1"/>
  </p:sldMasterIdLst>
  <p:notesMasterIdLst>
    <p:notesMasterId r:id="rId26"/>
  </p:notesMasterIdLst>
  <p:sldIdLst>
    <p:sldId id="258" r:id="rId2"/>
    <p:sldId id="305" r:id="rId3"/>
    <p:sldId id="328" r:id="rId4"/>
    <p:sldId id="307" r:id="rId5"/>
    <p:sldId id="329" r:id="rId6"/>
    <p:sldId id="311" r:id="rId7"/>
    <p:sldId id="309" r:id="rId8"/>
    <p:sldId id="310" r:id="rId9"/>
    <p:sldId id="317" r:id="rId10"/>
    <p:sldId id="324" r:id="rId11"/>
    <p:sldId id="325" r:id="rId12"/>
    <p:sldId id="326" r:id="rId13"/>
    <p:sldId id="312" r:id="rId14"/>
    <p:sldId id="313" r:id="rId15"/>
    <p:sldId id="314" r:id="rId16"/>
    <p:sldId id="316" r:id="rId17"/>
    <p:sldId id="327" r:id="rId18"/>
    <p:sldId id="315" r:id="rId19"/>
    <p:sldId id="321" r:id="rId20"/>
    <p:sldId id="320" r:id="rId21"/>
    <p:sldId id="323" r:id="rId22"/>
    <p:sldId id="322" r:id="rId23"/>
    <p:sldId id="318" r:id="rId24"/>
    <p:sldId id="304" r:id="rId2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420" autoAdjust="0"/>
  </p:normalViewPr>
  <p:slideViewPr>
    <p:cSldViewPr showGuides="1">
      <p:cViewPr>
        <p:scale>
          <a:sx n="120" d="100"/>
          <a:sy n="120" d="100"/>
        </p:scale>
        <p:origin x="-7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34" y="0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C77DE-AC82-44CE-98DE-69469CE67D7B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848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AE0C6-F00E-44A6-AAD5-7911C5D0C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39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34" y="65"/>
            <a:ext cx="8839114" cy="6629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160172" cy="8771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7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432" y="6324600"/>
            <a:ext cx="2019528" cy="336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96" y="649494"/>
            <a:ext cx="4648199" cy="468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8642640" cy="447193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60475" indent="0">
              <a:buFont typeface="Arial" panose="020B0604020202020204" pitchFamily="34" charset="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572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60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62314"/>
            <a:ext cx="419252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102076"/>
            <a:ext cx="41925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76828"/>
            <a:ext cx="41941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16590"/>
            <a:ext cx="41941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5342" y="65"/>
            <a:ext cx="3071004" cy="662933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6085342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01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7800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6602373"/>
            <a:ext cx="2133600" cy="1788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98151F-1DE3-476A-8028-5E7ADDCA83F3}" type="datetime1">
              <a:rPr lang="en-US"/>
              <a:pPr>
                <a:defRPr/>
              </a:pPr>
              <a:t>10/26/2015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0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825" cy="6857868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2910" y="177800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27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32996" y="6513051"/>
            <a:ext cx="1384078" cy="188451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SNS_color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273800"/>
            <a:ext cx="2127504" cy="354584"/>
          </a:xfrm>
          <a:prstGeom prst="rect">
            <a:avLst/>
          </a:prstGeom>
        </p:spPr>
      </p:pic>
      <p:sp>
        <p:nvSpPr>
          <p:cNvPr id="10" name="Rectangle 256"/>
          <p:cNvSpPr txBox="1">
            <a:spLocks noChangeArrowheads="1"/>
          </p:cNvSpPr>
          <p:nvPr/>
        </p:nvSpPr>
        <p:spPr>
          <a:xfrm>
            <a:off x="3645122" y="6553200"/>
            <a:ext cx="1384078" cy="188451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A. Aleksandrov</a:t>
            </a:r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86.png"/><Relationship Id="rId21" Type="http://schemas.openxmlformats.org/officeDocument/2006/relationships/image" Target="../media/image89.png"/><Relationship Id="rId20" Type="http://schemas.openxmlformats.org/officeDocument/2006/relationships/image" Target="../media/image88.png"/><Relationship Id="rId1" Type="http://schemas.openxmlformats.org/officeDocument/2006/relationships/slideLayout" Target="../slideLayouts/slideLayout6.xml"/><Relationship Id="rId24" Type="http://schemas.openxmlformats.org/officeDocument/2006/relationships/image" Target="../media/image92.png"/><Relationship Id="rId23" Type="http://schemas.openxmlformats.org/officeDocument/2006/relationships/image" Target="../media/image91.png"/><Relationship Id="rId19" Type="http://schemas.openxmlformats.org/officeDocument/2006/relationships/image" Target="../media/image87.png"/><Relationship Id="rId22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3.png"/><Relationship Id="rId21" Type="http://schemas.openxmlformats.org/officeDocument/2006/relationships/image" Target="../media/image96.png"/><Relationship Id="rId25" Type="http://schemas.openxmlformats.org/officeDocument/2006/relationships/image" Target="../media/image100.png"/><Relationship Id="rId20" Type="http://schemas.openxmlformats.org/officeDocument/2006/relationships/image" Target="../media/image9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24" Type="http://schemas.openxmlformats.org/officeDocument/2006/relationships/image" Target="../media/image99.png"/><Relationship Id="rId15" Type="http://schemas.openxmlformats.org/officeDocument/2006/relationships/image" Target="../media/image82.png"/><Relationship Id="rId5" Type="http://schemas.openxmlformats.org/officeDocument/2006/relationships/image" Target="../media/image69.png"/><Relationship Id="rId23" Type="http://schemas.openxmlformats.org/officeDocument/2006/relationships/image" Target="../media/image98.png"/><Relationship Id="rId19" Type="http://schemas.openxmlformats.org/officeDocument/2006/relationships/image" Target="../media/image94.png"/><Relationship Id="rId22" Type="http://schemas.openxmlformats.org/officeDocument/2006/relationships/image" Target="../media/image9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image" Target="../media/image16.png"/><Relationship Id="rId17" Type="http://schemas.openxmlformats.org/officeDocument/2006/relationships/image" Target="../media/image3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26.png"/><Relationship Id="rId15" Type="http://schemas.openxmlformats.org/officeDocument/2006/relationships/image" Target="../media/image30.pn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7" Type="http://schemas.openxmlformats.org/officeDocument/2006/relationships/image" Target="../media/image3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685800"/>
            <a:ext cx="4796624" cy="1557349"/>
          </a:xfrm>
        </p:spPr>
        <p:txBody>
          <a:bodyPr/>
          <a:lstStyle/>
          <a:p>
            <a:r>
              <a:rPr lang="en-US" sz="2800" dirty="0"/>
              <a:t>Measurement of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6D </a:t>
            </a:r>
            <a:r>
              <a:rPr lang="en-US" sz="2800" dirty="0"/>
              <a:t>Beam Distributions at Low Beam Energy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581400"/>
            <a:ext cx="4293522" cy="1438997"/>
          </a:xfrm>
        </p:spPr>
        <p:txBody>
          <a:bodyPr/>
          <a:lstStyle/>
          <a:p>
            <a:r>
              <a:rPr lang="en-US" i="1" dirty="0" smtClean="0"/>
              <a:t>A. Aleksandrov</a:t>
            </a:r>
            <a:endParaRPr lang="en-US" i="1" dirty="0"/>
          </a:p>
          <a:p>
            <a:r>
              <a:rPr lang="en-US" sz="2000" dirty="0"/>
              <a:t>Oak Ridge National </a:t>
            </a:r>
            <a:r>
              <a:rPr lang="en-US" sz="2000" dirty="0" smtClean="0"/>
              <a:t>Laboratory,</a:t>
            </a:r>
          </a:p>
          <a:p>
            <a:r>
              <a:rPr lang="en-US" sz="2000" dirty="0" smtClean="0"/>
              <a:t>USA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27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 time estimate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5471152" y="742441"/>
            <a:ext cx="2102739" cy="2181906"/>
            <a:chOff x="6126861" y="953835"/>
            <a:chExt cx="2102739" cy="2181906"/>
          </a:xfrm>
        </p:grpSpPr>
        <p:grpSp>
          <p:nvGrpSpPr>
            <p:cNvPr id="38" name="Group 37"/>
            <p:cNvGrpSpPr/>
            <p:nvPr/>
          </p:nvGrpSpPr>
          <p:grpSpPr>
            <a:xfrm>
              <a:off x="6172200" y="953835"/>
              <a:ext cx="2057400" cy="1905000"/>
              <a:chOff x="3048000" y="1676400"/>
              <a:chExt cx="1836751" cy="1624120"/>
            </a:xfrm>
          </p:grpSpPr>
          <p:sp>
            <p:nvSpPr>
              <p:cNvPr id="3" name="Cube 2"/>
              <p:cNvSpPr/>
              <p:nvPr/>
            </p:nvSpPr>
            <p:spPr>
              <a:xfrm>
                <a:off x="3048000" y="1676400"/>
                <a:ext cx="1828800" cy="1597152"/>
              </a:xfrm>
              <a:prstGeom prst="cube">
                <a:avLst/>
              </a:prstGeom>
              <a:solidFill>
                <a:schemeClr val="bg2"/>
              </a:solidFill>
              <a:ln>
                <a:solidFill>
                  <a:schemeClr val="accent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" name="Straight Connector 4"/>
              <p:cNvCxnSpPr/>
              <p:nvPr/>
            </p:nvCxnSpPr>
            <p:spPr>
              <a:xfrm>
                <a:off x="3276600" y="2065351"/>
                <a:ext cx="0" cy="1216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3509176" y="2076417"/>
                <a:ext cx="0" cy="1216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3733800" y="2084368"/>
                <a:ext cx="0" cy="1216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3961075" y="2084368"/>
                <a:ext cx="0" cy="1216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4191000" y="2084368"/>
                <a:ext cx="0" cy="1216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3276600" y="1676400"/>
                <a:ext cx="381000" cy="381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3509176" y="1691971"/>
                <a:ext cx="381000" cy="381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3733800" y="1676400"/>
                <a:ext cx="381000" cy="381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3962400" y="1676400"/>
                <a:ext cx="381000" cy="381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4191000" y="1676400"/>
                <a:ext cx="381000" cy="381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3048000" y="3073444"/>
                <a:ext cx="1447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3048000" y="2819400"/>
                <a:ext cx="1447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3048000" y="2590800"/>
                <a:ext cx="1447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3048000" y="2362200"/>
                <a:ext cx="1447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3150374" y="1981200"/>
                <a:ext cx="1447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3263349" y="1866900"/>
                <a:ext cx="1447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3360751" y="1752600"/>
                <a:ext cx="1447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 flipV="1">
                <a:off x="4592544" y="1973249"/>
                <a:ext cx="5630" cy="1219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 flipV="1">
                <a:off x="4705189" y="1852653"/>
                <a:ext cx="5630" cy="1219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 flipV="1">
                <a:off x="4810872" y="1745980"/>
                <a:ext cx="5630" cy="1219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4495800" y="2673427"/>
                <a:ext cx="381000" cy="3931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>
                <a:off x="4493812" y="2426274"/>
                <a:ext cx="381000" cy="3931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4495800" y="2197674"/>
                <a:ext cx="381000" cy="3931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4503751" y="1957347"/>
                <a:ext cx="381000" cy="3931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/>
            <p:cNvSpPr txBox="1"/>
            <p:nvPr/>
          </p:nvSpPr>
          <p:spPr>
            <a:xfrm>
              <a:off x="6126861" y="2849509"/>
              <a:ext cx="1636988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/>
                <a:t>1    2    ……..     m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10440" y="990600"/>
            <a:ext cx="3464695" cy="1312423"/>
            <a:chOff x="748120" y="1146126"/>
            <a:chExt cx="3464695" cy="13124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748120" y="1159351"/>
                  <a:ext cx="19326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𝑏𝑖𝑛𝑠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</m:t>
                        </m:r>
                        <m:sSubSup>
                          <m:sSub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/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𝐷</m:t>
                            </m:r>
                          </m:sup>
                        </m:sSubSup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120" y="1159351"/>
                  <a:ext cx="1932684" cy="36933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b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Box 41"/>
            <p:cNvSpPr txBox="1"/>
            <p:nvPr/>
          </p:nvSpPr>
          <p:spPr>
            <a:xfrm>
              <a:off x="748120" y="1813199"/>
              <a:ext cx="1371600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accent1"/>
                  </a:solidFill>
                </a:rPr>
                <a:t>Total number of bins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114612" y="1784518"/>
              <a:ext cx="1557220" cy="674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accent1"/>
                  </a:solidFill>
                </a:rPr>
                <a:t>Number of steps per degree of freedom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V="1">
              <a:off x="1295400" y="1602837"/>
              <a:ext cx="0" cy="23055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H="1" flipV="1">
              <a:off x="2119720" y="1432358"/>
              <a:ext cx="394880" cy="31811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2893222" y="1146126"/>
              <a:ext cx="1319593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accent1"/>
                  </a:solidFill>
                </a:rPr>
                <a:t>dimensionality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H="1">
              <a:off x="2317160" y="1279916"/>
              <a:ext cx="53467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15351" y="2511474"/>
                <a:ext cx="3313536" cy="313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600" dirty="0" smtClean="0"/>
                  <a:t>For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</a:rPr>
                          <m:t>𝑚</m:t>
                        </m:r>
                        <m:r>
                          <a:rPr lang="en-US" sz="1600" b="0" i="1" smtClean="0">
                            <a:latin typeface="Cambria Math"/>
                          </a:rPr>
                          <m:t>=10, 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𝐷</m:t>
                        </m:r>
                        <m:r>
                          <a:rPr lang="en-US" sz="1600" b="0" i="1" smtClean="0">
                            <a:latin typeface="Cambria Math"/>
                          </a:rPr>
                          <m:t>=6         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𝑏𝑖𝑛𝑠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/>
                          </a:rPr>
                          <m:t>=10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51" y="2511474"/>
                <a:ext cx="3313536" cy="313932"/>
              </a:xfrm>
              <a:prstGeom prst="rect">
                <a:avLst/>
              </a:prstGeom>
              <a:blipFill rotWithShape="1">
                <a:blip r:embed="rId20"/>
                <a:stretch>
                  <a:fillRect l="-921" t="-13725" b="-2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04800" y="3044874"/>
                <a:ext cx="5209952" cy="412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600" dirty="0" smtClean="0"/>
                  <a:t>Total scan time at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/>
                      </a:rPr>
                      <m:t>1 </m:t>
                    </m:r>
                    <m:f>
                      <m:fPr>
                        <m:ctrlPr>
                          <a:rPr lang="en-US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/>
                          </a:rPr>
                          <m:t>𝑠𝑡𝑒𝑝</m:t>
                        </m:r>
                      </m:num>
                      <m:den>
                        <m:r>
                          <a:rPr lang="en-US" sz="1600" b="0" i="1" smtClean="0">
                            <a:latin typeface="Cambria Math"/>
                          </a:rPr>
                          <m:t>𝑠𝑒𝑐</m:t>
                        </m:r>
                      </m:den>
                    </m:f>
                    <m:r>
                      <a:rPr lang="en-US" sz="1600" b="0" i="0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16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</a:rPr>
                          <m:t>   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𝑡𝑜𝑡𝑎𝑙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/>
                          </a:rPr>
                          <m:t>=10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</a:rPr>
                          <m:t>6</m:t>
                        </m:r>
                      </m:sup>
                    </m:sSup>
                    <m:r>
                      <a:rPr lang="en-US" sz="1600" b="0" i="1" smtClean="0">
                        <a:latin typeface="Cambria Math"/>
                      </a:rPr>
                      <m:t> </m:t>
                    </m:r>
                    <m:r>
                      <a:rPr lang="en-US" sz="1600" b="0" i="1" smtClean="0">
                        <a:latin typeface="Cambria Math"/>
                      </a:rPr>
                      <m:t>𝑠𝑒𝑐</m:t>
                    </m:r>
                    <m:r>
                      <a:rPr lang="en-US" sz="1600" b="0" i="1" smtClean="0">
                        <a:latin typeface="Cambria Math"/>
                      </a:rPr>
                      <m:t>=280 </m:t>
                    </m:r>
                    <m:r>
                      <a:rPr lang="en-US" sz="1600" b="0" i="1" smtClean="0">
                        <a:latin typeface="Cambria Math"/>
                      </a:rPr>
                      <m:t>h𝑜𝑢𝑟𝑠</m:t>
                    </m:r>
                  </m:oMath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44874"/>
                <a:ext cx="5209952" cy="412805"/>
              </a:xfrm>
              <a:prstGeom prst="rect">
                <a:avLst/>
              </a:prstGeom>
              <a:blipFill rotWithShape="1">
                <a:blip r:embed="rId21"/>
                <a:stretch>
                  <a:fillRect l="-117"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04801" y="3566073"/>
                <a:ext cx="5209952" cy="412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600" dirty="0" smtClean="0"/>
                  <a:t>Total scan time at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/>
                      </a:rPr>
                      <m:t>10 </m:t>
                    </m:r>
                    <m:f>
                      <m:fPr>
                        <m:ctrlPr>
                          <a:rPr lang="en-US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/>
                          </a:rPr>
                          <m:t>𝑠𝑡𝑒𝑝</m:t>
                        </m:r>
                      </m:num>
                      <m:den>
                        <m:r>
                          <a:rPr lang="en-US" sz="1600" b="0" i="1" smtClean="0">
                            <a:latin typeface="Cambria Math"/>
                          </a:rPr>
                          <m:t>𝑠𝑒𝑐</m:t>
                        </m:r>
                      </m:den>
                    </m:f>
                    <m:r>
                      <a:rPr lang="en-US" sz="1600" b="0" i="0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16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</a:rPr>
                          <m:t>   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𝑡𝑜𝑡𝑎𝑙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/>
                          </a:rPr>
                          <m:t>=10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sz="1600" b="0" i="1" smtClean="0">
                        <a:latin typeface="Cambria Math"/>
                      </a:rPr>
                      <m:t> </m:t>
                    </m:r>
                    <m:r>
                      <a:rPr lang="en-US" sz="1600" b="0" i="1" smtClean="0">
                        <a:latin typeface="Cambria Math"/>
                      </a:rPr>
                      <m:t>𝑠𝑒𝑐</m:t>
                    </m:r>
                    <m:r>
                      <a:rPr lang="en-US" sz="1600" b="0" i="1" smtClean="0">
                        <a:latin typeface="Cambria Math"/>
                      </a:rPr>
                      <m:t>=28 </m:t>
                    </m:r>
                    <m:r>
                      <a:rPr lang="en-US" sz="1600" b="0" i="1" smtClean="0">
                        <a:latin typeface="Cambria Math"/>
                      </a:rPr>
                      <m:t>h𝑜𝑢𝑟𝑠</m:t>
                    </m:r>
                  </m:oMath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1" y="3566073"/>
                <a:ext cx="5209952" cy="412805"/>
              </a:xfrm>
              <a:prstGeom prst="rect">
                <a:avLst/>
              </a:prstGeom>
              <a:blipFill rotWithShape="1">
                <a:blip r:embed="rId22"/>
                <a:stretch>
                  <a:fillRect l="-117"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949202" y="3945788"/>
            <a:ext cx="2132249" cy="1680720"/>
            <a:chOff x="5949202" y="3945788"/>
            <a:chExt cx="2132249" cy="1680720"/>
          </a:xfrm>
        </p:grpSpPr>
        <p:grpSp>
          <p:nvGrpSpPr>
            <p:cNvPr id="68" name="Group 67"/>
            <p:cNvGrpSpPr/>
            <p:nvPr/>
          </p:nvGrpSpPr>
          <p:grpSpPr>
            <a:xfrm>
              <a:off x="6212790" y="3945788"/>
              <a:ext cx="1868661" cy="1680720"/>
              <a:chOff x="6711446" y="3886200"/>
              <a:chExt cx="1868661" cy="1680720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6711446" y="3886200"/>
                <a:ext cx="1685492" cy="1680720"/>
                <a:chOff x="6781800" y="3653280"/>
                <a:chExt cx="1685492" cy="1680720"/>
              </a:xfrm>
            </p:grpSpPr>
            <p:sp>
              <p:nvSpPr>
                <p:cNvPr id="60" name="Rectangle 59"/>
                <p:cNvSpPr/>
                <p:nvPr/>
              </p:nvSpPr>
              <p:spPr>
                <a:xfrm>
                  <a:off x="6781800" y="3653281"/>
                  <a:ext cx="1685492" cy="1680719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chemeClr val="accent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0"/>
                  </a:lightRig>
                </a:scene3d>
                <a:sp3d>
                  <a:contourClr>
                    <a:schemeClr val="lt1"/>
                  </a:contourClr>
                </a:sp3d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endParaRPr 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6781800" y="3653280"/>
                  <a:ext cx="1685492" cy="1680719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accent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0"/>
                  </a:lightRig>
                </a:scene3d>
                <a:sp3d>
                  <a:contourClr>
                    <a:schemeClr val="lt1"/>
                  </a:contourClr>
                </a:sp3d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endParaRPr lang="en-US" dirty="0" smtClean="0">
                    <a:solidFill>
                      <a:schemeClr val="tx1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7430057" y="4306568"/>
                    <a:ext cx="1150050" cy="3416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9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○</m:t>
                              </m:r>
                            </m:sub>
                          </m:sSub>
                        </m:oMath>
                      </m:oMathPara>
                    </a14:m>
                    <a:endParaRPr lang="en-US" dirty="0" smtClean="0"/>
                  </a:p>
                </p:txBody>
              </p:sp>
            </mc:Choice>
            <mc:Fallback xmlns="">
              <p:sp>
                <p:nvSpPr>
                  <p:cNvPr id="64" name="TextBox 6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30057" y="4306568"/>
                    <a:ext cx="1150050" cy="341632"/>
                  </a:xfrm>
                  <a:prstGeom prst="rect">
                    <a:avLst/>
                  </a:prstGeom>
                  <a:blipFill rotWithShape="1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5949202" y="3945788"/>
                  <a:ext cx="804921" cy="3416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□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9202" y="3945788"/>
                  <a:ext cx="804921" cy="341632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57123" y="4572000"/>
                <a:ext cx="4572001" cy="701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○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□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𝐷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l-GR" sz="1600" b="0" i="1" smtClean="0">
                              <a:latin typeface="Cambria Math"/>
                            </a:rPr>
                            <m:t>Γ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type m:val="skw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/>
                            </a:rPr>
                            <m:t>+1)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𝐷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 .79 ;  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𝐷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=2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 .52 ;  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𝐷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=3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 .081; 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𝐷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=6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23" y="4572000"/>
                <a:ext cx="4572001" cy="701859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910470" y="5731234"/>
            <a:ext cx="460536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Tens of hours total scan time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909777" y="5029200"/>
            <a:ext cx="1128823" cy="244659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74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9" grpId="0"/>
      <p:bldP spid="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strength estimate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6327" y="1143000"/>
                <a:ext cx="8610600" cy="867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latin typeface="Cambria Math"/>
                      </a:rPr>
                      <m:t>i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exp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⁡(−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  <m:sSubSup>
                              <m:sSubSup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𝑥</m:t>
                                </m:r>
                              </m:sub>
                              <m:sup/>
                            </m:sSubSup>
                          </m:den>
                        </m:f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′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  <m:sSubSup>
                              <m:sSub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sub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  <m:sup/>
                            </m:sSubSup>
                          </m:den>
                        </m:f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  <m:sSubSup>
                              <m:sSub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𝑦</m:t>
                                </m:r>
                              </m:sub>
                              <m:sup/>
                            </m:sSubSup>
                          </m:den>
                        </m:f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  <m:sSubSup>
                              <m:sSub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sub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  <m:sup/>
                            </m:sSubSup>
                          </m:den>
                        </m:f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  <m:sSubSup>
                              <m:sSub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𝑤</m:t>
                                </m:r>
                              </m:sub>
                              <m:sup/>
                            </m:sSubSup>
                          </m:den>
                        </m:f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 smtClean="0">
                                    <a:latin typeface="Cambria Math"/>
                                    <a:ea typeface="Cambria Math"/>
                                  </a:rPr>
                                  <m:t>𝜑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  <m:sSubSup>
                              <m:sSub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sz="2000" i="1" smtClean="0">
                                    <a:latin typeface="Cambria Math"/>
                                    <a:ea typeface="Cambria Math"/>
                                  </a:rPr>
                                  <m:t>𝜑</m:t>
                                </m:r>
                              </m:sub>
                              <m:sup/>
                            </m:sSubSup>
                          </m:den>
                        </m:f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8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sub>
                          <m:sup/>
                        </m:sSubSup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′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′</m:t>
                            </m:r>
                          </m:sub>
                          <m:sup/>
                        </m:sSubSup>
                      </m:den>
                    </m:f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sub>
                          <m:sup/>
                        </m:sSubSup>
                      </m:den>
                    </m:f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b>
                          <m:sup/>
                        </m:sSubSup>
                      </m:den>
                    </m:f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𝑤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𝑤</m:t>
                            </m:r>
                          </m:sub>
                          <m:sup/>
                        </m:sSubSup>
                      </m:den>
                    </m:f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e>
                          <m:sub>
                            <m:r>
                              <a:rPr lang="en-US" sz="2000" i="1" smtClean="0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i="1" smtClean="0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sub>
                          <m:sup/>
                        </m:sSubSup>
                      </m:den>
                    </m:f>
                    <m:r>
                      <a:rPr lang="en-US" sz="2000" i="1">
                        <a:latin typeface="Cambria Math"/>
                        <a:ea typeface="Cambria Math"/>
                      </a:rPr>
                      <m:t>≈</m:t>
                    </m:r>
                    <m:f>
                      <m:fPr>
                        <m:ctrlPr>
                          <a:rPr lang="en-US" sz="20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  <a:ea typeface="Cambria Math"/>
                              </a:rPr>
                              <m:t>exp</m:t>
                            </m:r>
                          </m:fName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(…)</m:t>
                            </m:r>
                          </m:e>
                        </m:func>
                      </m:num>
                      <m:den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8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20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f>
                          <m:fPr>
                            <m:type m:val="skw"/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6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27" y="1143000"/>
                <a:ext cx="8610600" cy="867353"/>
              </a:xfrm>
              <a:prstGeom prst="rect">
                <a:avLst/>
              </a:prstGeom>
              <a:blipFill rotWithShape="1">
                <a:blip r:embed="rId15"/>
                <a:stretch>
                  <a:fillRect t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353485" y="2552820"/>
            <a:ext cx="6872578" cy="361436"/>
            <a:chOff x="559667" y="2458591"/>
            <a:chExt cx="6872578" cy="3614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559667" y="2458591"/>
                  <a:ext cx="1682768" cy="3416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dirty="0" smtClean="0"/>
                    <a:t>For     </a:t>
                  </a:r>
                  <a14:m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𝜎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i="1">
                          <a:latin typeface="Cambria Math"/>
                        </a:rPr>
                        <m:t>.2 </m:t>
                      </m:r>
                    </m:oMath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667" y="2458591"/>
                  <a:ext cx="1682768" cy="34163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l="-2536" t="-135714" r="-725" b="-1910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645841" y="2478395"/>
                  <a:ext cx="2786404" cy="3416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≈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2.6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∙10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−7</m:t>
                          </m:r>
                        </m:sup>
                      </m:sSup>
                      <m:r>
                        <a:rPr lang="en-US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exp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⁡(…)</m:t>
                      </m:r>
                    </m:oMath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5841" y="2478395"/>
                  <a:ext cx="2786404" cy="34163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r="-438" b="-160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/>
            <p:cNvSpPr txBox="1"/>
            <p:nvPr/>
          </p:nvSpPr>
          <p:spPr>
            <a:xfrm>
              <a:off x="2343678" y="2464867"/>
              <a:ext cx="2377575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/>
                <a:t>current after all 6 slits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8600" y="3285214"/>
                <a:ext cx="4998421" cy="341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/>
                  <a:t>Number </a:t>
                </a:r>
                <a:r>
                  <a:rPr lang="en-US" dirty="0"/>
                  <a:t>of particles </a:t>
                </a:r>
                <a:r>
                  <a:rPr lang="en-US" dirty="0" smtClean="0"/>
                  <a:t>in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32 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 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≈50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285214"/>
                <a:ext cx="4998421" cy="341632"/>
              </a:xfrm>
              <a:prstGeom prst="rect">
                <a:avLst/>
              </a:prstGeom>
              <a:blipFill rotWithShape="1">
                <a:blip r:embed="rId5"/>
                <a:stretch>
                  <a:fillRect l="-366" t="-1607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105400" y="3276600"/>
                <a:ext cx="2863091" cy="341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/>
                  <a:t> beam pulse 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≈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13</m:t>
                        </m:r>
                      </m:sup>
                    </m:sSup>
                    <m:r>
                      <a:rPr lang="en-US" i="1" smtClean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276600"/>
                <a:ext cx="2863091" cy="341632"/>
              </a:xfrm>
              <a:prstGeom prst="rect">
                <a:avLst/>
              </a:prstGeom>
              <a:blipFill rotWithShape="1">
                <a:blip r:embed="rId6"/>
                <a:stretch>
                  <a:fillRect t="-16071" b="-26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36327" y="3937998"/>
                <a:ext cx="8290346" cy="674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/>
                  <a:t>Number </a:t>
                </a:r>
                <a:r>
                  <a:rPr lang="en-US" dirty="0"/>
                  <a:t>of particles </a:t>
                </a:r>
                <a:r>
                  <a:rPr lang="en-US" dirty="0" smtClean="0"/>
                  <a:t>after 6 slits: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𝐹𝐶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≈2.6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∙10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6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at the distribution center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r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endParaRPr lang="en-US" sz="2400" dirty="0"/>
              </a:p>
              <a:p>
                <a:pPr algn="ctr">
                  <a:lnSpc>
                    <a:spcPct val="90000"/>
                  </a:lnSpc>
                </a:pPr>
                <a:endParaRPr lang="en-US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27" y="3937998"/>
                <a:ext cx="8290346" cy="674031"/>
              </a:xfrm>
              <a:prstGeom prst="rect">
                <a:avLst/>
              </a:prstGeom>
              <a:blipFill rotWithShape="1">
                <a:blip r:embed="rId11"/>
                <a:stretch>
                  <a:fillRect l="-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3716130" y="4005804"/>
            <a:ext cx="1584060" cy="346153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083698" y="4821974"/>
            <a:ext cx="3106204" cy="1269354"/>
            <a:chOff x="2332930" y="4572000"/>
            <a:chExt cx="3106204" cy="12693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332930" y="4572000"/>
                  <a:ext cx="2897908" cy="424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𝐹𝐶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3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∙10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dirty="0" smtClean="0"/>
                    <a:t> at 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1 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𝜎</m:t>
                      </m:r>
                    </m:oMath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2930" y="4572000"/>
                  <a:ext cx="2897908" cy="424732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b="-1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388683" y="5007130"/>
                  <a:ext cx="2325700" cy="424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𝐹𝐶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16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dirty="0" smtClean="0"/>
                    <a:t> at 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2 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𝜎</m:t>
                      </m:r>
                    </m:oMath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8683" y="5007130"/>
                  <a:ext cx="2325700" cy="424732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b="-1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406574" y="5416622"/>
                  <a:ext cx="3032560" cy="424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𝐹𝐶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4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9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∙10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−6</m:t>
                          </m:r>
                        </m:sup>
                      </m:sSup>
                    </m:oMath>
                  </a14:m>
                  <a:r>
                    <a:rPr lang="en-US" dirty="0" smtClean="0"/>
                    <a:t>  at 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3 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𝜎</m:t>
                      </m:r>
                    </m:oMath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6574" y="5416622"/>
                  <a:ext cx="3032560" cy="424732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b="-202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/>
            <p:cNvCxnSpPr/>
            <p:nvPr/>
          </p:nvCxnSpPr>
          <p:spPr>
            <a:xfrm flipV="1">
              <a:off x="2406574" y="5334000"/>
              <a:ext cx="2394026" cy="9786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611618" y="4729383"/>
            <a:ext cx="2839368" cy="1289291"/>
            <a:chOff x="5562937" y="4552063"/>
            <a:chExt cx="2839368" cy="12892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562937" y="4552063"/>
                  <a:ext cx="2839368" cy="424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𝐹𝐶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5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∙10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dirty="0" smtClean="0"/>
                    <a:t> at 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r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2 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𝜎</m:t>
                      </m:r>
                    </m:oMath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2937" y="4552063"/>
                  <a:ext cx="2839368" cy="424732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 b="-202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588585" y="4987193"/>
                  <a:ext cx="2788072" cy="424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𝐹𝐶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9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∙10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p>
                    </m:oMath>
                  </a14:m>
                  <a:r>
                    <a:rPr lang="en-US" dirty="0" smtClean="0"/>
                    <a:t> at 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r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3 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𝜎</m:t>
                      </m:r>
                    </m:oMath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8585" y="4987193"/>
                  <a:ext cx="2788072" cy="424732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 b="-1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5588585" y="5396685"/>
                  <a:ext cx="2376163" cy="424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𝐹𝐶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9.7</m:t>
                      </m:r>
                    </m:oMath>
                  </a14:m>
                  <a:r>
                    <a:rPr lang="en-US" dirty="0" smtClean="0"/>
                    <a:t>  at 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r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5 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𝜎</m:t>
                      </m:r>
                    </m:oMath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8585" y="5396685"/>
                  <a:ext cx="2376163" cy="424732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 b="-1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Connector 23"/>
            <p:cNvCxnSpPr/>
            <p:nvPr/>
          </p:nvCxnSpPr>
          <p:spPr>
            <a:xfrm flipV="1">
              <a:off x="5715000" y="5743492"/>
              <a:ext cx="2394026" cy="9786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712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739140" y="1103985"/>
            <a:ext cx="4953000" cy="1828800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 flipH="1">
            <a:off x="1066800" y="1473621"/>
            <a:ext cx="4297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smtClean="0">
                <a:solidFill>
                  <a:schemeClr val="accent1"/>
                </a:solidFill>
              </a:rPr>
              <a:t>Many hours of beam time allocated for single experiment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accent1"/>
                </a:solidFill>
              </a:rPr>
              <a:t>i</a:t>
            </a:r>
            <a:r>
              <a:rPr lang="en-US" sz="2000" dirty="0" smtClean="0">
                <a:solidFill>
                  <a:schemeClr val="accent1"/>
                </a:solidFill>
              </a:rPr>
              <a:t>s big challenge for any large scale accelerator facility  </a:t>
            </a:r>
            <a:endParaRPr lang="en-US" sz="2000" dirty="0" smtClean="0">
              <a:solidFill>
                <a:schemeClr val="accent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193111" y="3429000"/>
            <a:ext cx="4953000" cy="1828800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3520771" y="4161501"/>
            <a:ext cx="4297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smtClean="0">
                <a:solidFill>
                  <a:schemeClr val="accent1"/>
                </a:solidFill>
              </a:rPr>
              <a:t>Only feasible at a dedicated facility</a:t>
            </a:r>
            <a:endParaRPr lang="en-US" sz="20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06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788690" cy="851002"/>
          </a:xfrm>
        </p:spPr>
        <p:txBody>
          <a:bodyPr/>
          <a:lstStyle/>
          <a:p>
            <a:r>
              <a:rPr lang="en-US" sz="2800" b="1" dirty="0" smtClean="0"/>
              <a:t>SNS Integrated Test Stand Facility (ITSF) </a:t>
            </a:r>
            <a:r>
              <a:rPr lang="en-US" sz="3200" b="1" dirty="0"/>
              <a:t/>
            </a:r>
            <a:br>
              <a:rPr lang="en-US" sz="3200" b="1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8200"/>
            <a:ext cx="7772400" cy="5560658"/>
          </a:xfrm>
        </p:spPr>
      </p:pic>
      <p:sp>
        <p:nvSpPr>
          <p:cNvPr id="5" name="TextBox 4"/>
          <p:cNvSpPr txBox="1"/>
          <p:nvPr/>
        </p:nvSpPr>
        <p:spPr>
          <a:xfrm>
            <a:off x="661390" y="2286000"/>
            <a:ext cx="130035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Ion Source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55137" y="2115184"/>
            <a:ext cx="67197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RFQ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5200" y="1438409"/>
            <a:ext cx="88582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MEBT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809125"/>
              </p:ext>
            </p:extLst>
          </p:nvPr>
        </p:nvGraphicFramePr>
        <p:xfrm>
          <a:off x="6400800" y="838200"/>
          <a:ext cx="198120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990600"/>
              </a:tblGrid>
              <a:tr h="39174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Particles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4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39174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Energy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2.5 MeV</a:t>
                      </a:r>
                      <a:endParaRPr lang="en-US" sz="1400" dirty="0"/>
                    </a:p>
                  </a:txBody>
                  <a:tcPr/>
                </a:tc>
              </a:tr>
              <a:tr h="39174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Current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&lt; 50 mA</a:t>
                      </a:r>
                      <a:endParaRPr lang="en-US" sz="1400" dirty="0"/>
                    </a:p>
                  </a:txBody>
                  <a:tcPr/>
                </a:tc>
              </a:tr>
              <a:tr h="49766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Pulse width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&lt; 1 </a:t>
                      </a:r>
                      <a:r>
                        <a:rPr lang="en-US" sz="1400" dirty="0" err="1" smtClean="0"/>
                        <a:t>ms</a:t>
                      </a:r>
                      <a:endParaRPr lang="en-US" sz="1400" dirty="0"/>
                    </a:p>
                  </a:txBody>
                  <a:tcPr/>
                </a:tc>
              </a:tr>
              <a:tr h="39174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Rep rate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&lt; 60 Hz</a:t>
                      </a:r>
                      <a:endParaRPr lang="en-US" sz="1400" dirty="0"/>
                    </a:p>
                  </a:txBody>
                  <a:tcPr/>
                </a:tc>
              </a:tr>
              <a:tr h="35325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Power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&lt; 7.5 kW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71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C:\PTC\TempFiles\1010105 ITSF MODERATOR TEST LINE\TIFF Files\101010500-m8u-8330-a355-10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462032"/>
            <a:ext cx="5695784" cy="60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124200" y="6662738"/>
            <a:ext cx="2895600" cy="1825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500" smtClean="0">
                <a:solidFill>
                  <a:schemeClr val="tx2"/>
                </a:solidFill>
                <a:latin typeface="Times New Roman" pitchFamily="18" charset="0"/>
              </a:rPr>
              <a:t>Presentation_name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93750" y="0"/>
            <a:ext cx="54986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ITSF Diagnostics Beam Line Layout 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019411" y="3352800"/>
            <a:ext cx="17287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  <a:latin typeface="Arial" charset="0"/>
              </a:rPr>
              <a:t>BUNCH SHAPE MONITOR</a:t>
            </a:r>
            <a:endParaRPr lang="en-US" sz="900" dirty="0"/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auto">
          <a:xfrm>
            <a:off x="6728733" y="2642165"/>
            <a:ext cx="227171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  <a:latin typeface="Arial" charset="0"/>
              </a:rPr>
              <a:t>90-DEG. BENDING MAGNETS</a:t>
            </a:r>
            <a:endParaRPr lang="en-US" sz="9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Line 35"/>
          <p:cNvSpPr>
            <a:spLocks noChangeShapeType="1"/>
          </p:cNvSpPr>
          <p:nvPr/>
        </p:nvSpPr>
        <p:spPr bwMode="auto">
          <a:xfrm flipH="1">
            <a:off x="4749738" y="2757582"/>
            <a:ext cx="1978993" cy="13574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35"/>
          <p:cNvSpPr>
            <a:spLocks noChangeShapeType="1"/>
          </p:cNvSpPr>
          <p:nvPr/>
        </p:nvSpPr>
        <p:spPr bwMode="auto">
          <a:xfrm flipH="1" flipV="1">
            <a:off x="5638799" y="3352800"/>
            <a:ext cx="1295401" cy="11331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000195" y="1962387"/>
            <a:ext cx="1728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  <a:latin typeface="Arial" charset="0"/>
              </a:rPr>
              <a:t>MEBT BEAM STOP WITH </a:t>
            </a:r>
            <a:r>
              <a:rPr lang="en-US" sz="900" b="1" dirty="0" smtClean="0">
                <a:solidFill>
                  <a:srgbClr val="FF0000"/>
                </a:solidFill>
              </a:rPr>
              <a:t>RADIATION </a:t>
            </a:r>
            <a:r>
              <a:rPr lang="en-US" sz="900" b="1" dirty="0" smtClean="0">
                <a:solidFill>
                  <a:srgbClr val="FF0000"/>
                </a:solidFill>
                <a:latin typeface="Arial" charset="0"/>
              </a:rPr>
              <a:t>SHIELDING</a:t>
            </a:r>
            <a:endParaRPr lang="en-US" sz="900" dirty="0"/>
          </a:p>
        </p:txBody>
      </p:sp>
      <p:sp>
        <p:nvSpPr>
          <p:cNvPr id="21" name="Line 35"/>
          <p:cNvSpPr>
            <a:spLocks noChangeShapeType="1"/>
          </p:cNvSpPr>
          <p:nvPr/>
        </p:nvSpPr>
        <p:spPr bwMode="auto">
          <a:xfrm flipH="1" flipV="1">
            <a:off x="5638800" y="1676399"/>
            <a:ext cx="2140857" cy="257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243926" y="3886200"/>
            <a:ext cx="236667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  <a:latin typeface="Arial" charset="0"/>
              </a:rPr>
              <a:t>VIEW SCREEN AND FARADAY CUP</a:t>
            </a:r>
            <a:endParaRPr lang="en-US" sz="900" dirty="0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93750" y="1974428"/>
            <a:ext cx="17287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  <a:latin typeface="Arial" charset="0"/>
              </a:rPr>
              <a:t>QUADROUPOLES</a:t>
            </a:r>
            <a:endParaRPr lang="en-US" sz="900" dirty="0"/>
          </a:p>
        </p:txBody>
      </p:sp>
      <p:sp>
        <p:nvSpPr>
          <p:cNvPr id="24" name="Line 35"/>
          <p:cNvSpPr>
            <a:spLocks noChangeShapeType="1"/>
          </p:cNvSpPr>
          <p:nvPr/>
        </p:nvSpPr>
        <p:spPr bwMode="auto">
          <a:xfrm>
            <a:off x="1066799" y="2205260"/>
            <a:ext cx="228600" cy="137614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35"/>
          <p:cNvSpPr>
            <a:spLocks noChangeShapeType="1"/>
          </p:cNvSpPr>
          <p:nvPr/>
        </p:nvSpPr>
        <p:spPr bwMode="auto">
          <a:xfrm flipV="1">
            <a:off x="4663441" y="2331719"/>
            <a:ext cx="172596" cy="6526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35"/>
          <p:cNvSpPr>
            <a:spLocks noChangeShapeType="1"/>
          </p:cNvSpPr>
          <p:nvPr/>
        </p:nvSpPr>
        <p:spPr bwMode="auto">
          <a:xfrm flipH="1" flipV="1">
            <a:off x="3352800" y="2757582"/>
            <a:ext cx="2891126" cy="12647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1423904" y="1143000"/>
            <a:ext cx="147169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  <a:latin typeface="Arial" charset="0"/>
              </a:rPr>
              <a:t>MOVABLE SLITS</a:t>
            </a:r>
            <a:endParaRPr lang="en-US" sz="900" dirty="0"/>
          </a:p>
        </p:txBody>
      </p:sp>
      <p:sp>
        <p:nvSpPr>
          <p:cNvPr id="47" name="Line 35"/>
          <p:cNvSpPr>
            <a:spLocks noChangeShapeType="1"/>
          </p:cNvSpPr>
          <p:nvPr/>
        </p:nvSpPr>
        <p:spPr bwMode="auto">
          <a:xfrm>
            <a:off x="1828799" y="1373832"/>
            <a:ext cx="228599" cy="108410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35"/>
          <p:cNvSpPr>
            <a:spLocks noChangeShapeType="1"/>
          </p:cNvSpPr>
          <p:nvPr/>
        </p:nvSpPr>
        <p:spPr bwMode="auto">
          <a:xfrm>
            <a:off x="1828798" y="1373831"/>
            <a:ext cx="914401" cy="58855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35"/>
          <p:cNvSpPr>
            <a:spLocks noChangeShapeType="1"/>
          </p:cNvSpPr>
          <p:nvPr/>
        </p:nvSpPr>
        <p:spPr bwMode="auto">
          <a:xfrm>
            <a:off x="1828797" y="1373831"/>
            <a:ext cx="2438402" cy="126833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35"/>
          <p:cNvSpPr>
            <a:spLocks noChangeShapeType="1"/>
          </p:cNvSpPr>
          <p:nvPr/>
        </p:nvSpPr>
        <p:spPr bwMode="auto">
          <a:xfrm>
            <a:off x="1066799" y="2205260"/>
            <a:ext cx="457201" cy="137614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2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ITSF MEBT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28664"/>
            <a:ext cx="7258048" cy="5443536"/>
          </a:xfrm>
        </p:spPr>
      </p:pic>
    </p:spTree>
    <p:extLst>
      <p:ext uri="{BB962C8B-B14F-4D97-AF65-F5344CB8AC3E}">
        <p14:creationId xmlns:p14="http://schemas.microsoft.com/office/powerpoint/2010/main" val="40127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X-Y Slit arrangement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27"/>
          <a:stretch/>
        </p:blipFill>
        <p:spPr>
          <a:xfrm>
            <a:off x="5105400" y="533400"/>
            <a:ext cx="3352800" cy="562553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13"/>
          <a:stretch/>
        </p:blipFill>
        <p:spPr>
          <a:xfrm>
            <a:off x="143122" y="652007"/>
            <a:ext cx="4792921" cy="42247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07327" y="5559287"/>
            <a:ext cx="266451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200-by-200 </a:t>
            </a:r>
            <a:r>
              <a:rPr lang="el-GR" dirty="0" smtClean="0"/>
              <a:t>μ</a:t>
            </a:r>
            <a:r>
              <a:rPr lang="en-US" dirty="0" smtClean="0"/>
              <a:t>m aperture</a:t>
            </a:r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 flipV="1">
            <a:off x="3871839" y="3657600"/>
            <a:ext cx="2605161" cy="20725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3"/>
          </p:cNvCxnSpPr>
          <p:nvPr/>
        </p:nvCxnSpPr>
        <p:spPr>
          <a:xfrm flipH="1" flipV="1">
            <a:off x="2743200" y="2362200"/>
            <a:ext cx="1128639" cy="33679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75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864890" cy="880369"/>
          </a:xfrm>
        </p:spPr>
        <p:txBody>
          <a:bodyPr/>
          <a:lstStyle/>
          <a:p>
            <a:r>
              <a:rPr lang="en-US" dirty="0" smtClean="0"/>
              <a:t>Simulated scan of ‘K </a:t>
            </a:r>
            <a:r>
              <a:rPr lang="en-US" dirty="0"/>
              <a:t>- V like’ </a:t>
            </a:r>
            <a:r>
              <a:rPr lang="en-US" dirty="0" smtClean="0"/>
              <a:t>distribution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8117109" cy="544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8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880369"/>
          </a:xfrm>
        </p:spPr>
        <p:txBody>
          <a:bodyPr/>
          <a:lstStyle/>
          <a:p>
            <a:r>
              <a:rPr lang="en-US" dirty="0" smtClean="0"/>
              <a:t>Equipment for E-</a:t>
            </a:r>
            <a:r>
              <a:rPr lang="el-GR" dirty="0" smtClean="0"/>
              <a:t>φ</a:t>
            </a:r>
            <a:r>
              <a:rPr lang="en-US" dirty="0" smtClean="0"/>
              <a:t> degrees of freedom measurement to be installed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5080000" cy="3810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219200"/>
            <a:ext cx="3257550" cy="434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5071881"/>
            <a:ext cx="211827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90</a:t>
            </a:r>
            <a:r>
              <a:rPr lang="en-US" dirty="0" smtClean="0">
                <a:latin typeface="Calibri"/>
              </a:rPr>
              <a:t>⁰ bending magnet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57200" y="5656028"/>
            <a:ext cx="51816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‘RF deflector’ type longitudinal profile monitor, aka ‘Feschenko device’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105400" y="3962400"/>
            <a:ext cx="1676400" cy="1693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28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8795040" cy="4471932"/>
          </a:xfrm>
        </p:spPr>
        <p:txBody>
          <a:bodyPr/>
          <a:lstStyle/>
          <a:p>
            <a:r>
              <a:rPr lang="en-US" dirty="0" smtClean="0"/>
              <a:t>Ion Source					</a:t>
            </a:r>
            <a:r>
              <a:rPr lang="en-US" dirty="0" smtClean="0">
                <a:solidFill>
                  <a:schemeClr val="tx2"/>
                </a:solidFill>
              </a:rPr>
              <a:t>operational</a:t>
            </a:r>
          </a:p>
          <a:p>
            <a:r>
              <a:rPr lang="en-US" dirty="0" smtClean="0"/>
              <a:t>RFQ						</a:t>
            </a:r>
            <a:r>
              <a:rPr lang="en-US" dirty="0" smtClean="0">
                <a:solidFill>
                  <a:schemeClr val="tx2"/>
                </a:solidFill>
              </a:rPr>
              <a:t>operational</a:t>
            </a:r>
          </a:p>
          <a:p>
            <a:r>
              <a:rPr lang="en-US" dirty="0" smtClean="0"/>
              <a:t>Straight beam line       			</a:t>
            </a:r>
            <a:r>
              <a:rPr lang="en-US" dirty="0" smtClean="0">
                <a:solidFill>
                  <a:schemeClr val="tx2"/>
                </a:solidFill>
              </a:rPr>
              <a:t>operational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/>
              <a:t>Safety systems, documentation 		</a:t>
            </a:r>
            <a:r>
              <a:rPr lang="en-US" dirty="0" smtClean="0">
                <a:solidFill>
                  <a:schemeClr val="accent3"/>
                </a:solidFill>
              </a:rPr>
              <a:t>in progress </a:t>
            </a:r>
          </a:p>
          <a:p>
            <a:r>
              <a:rPr lang="en-US" dirty="0" smtClean="0"/>
              <a:t>DOE approval                                        </a:t>
            </a:r>
            <a:r>
              <a:rPr lang="en-US" dirty="0" smtClean="0">
                <a:solidFill>
                  <a:srgbClr val="FF0000"/>
                </a:solidFill>
              </a:rPr>
              <a:t>eventually</a:t>
            </a:r>
            <a:r>
              <a:rPr lang="en-US" dirty="0" smtClean="0"/>
              <a:t>  </a:t>
            </a:r>
          </a:p>
          <a:p>
            <a:r>
              <a:rPr lang="en-US" dirty="0" smtClean="0"/>
              <a:t>90</a:t>
            </a:r>
            <a:r>
              <a:rPr lang="en-US" dirty="0" smtClean="0">
                <a:latin typeface="Calibri"/>
              </a:rPr>
              <a:t>⁰ bend beam line</a:t>
            </a:r>
            <a:r>
              <a:rPr lang="en-US" dirty="0" smtClean="0"/>
              <a:t> 				</a:t>
            </a:r>
            <a:r>
              <a:rPr lang="en-US" dirty="0" smtClean="0">
                <a:solidFill>
                  <a:srgbClr val="0070C0"/>
                </a:solidFill>
              </a:rPr>
              <a:t>spring 2016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83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109240" cy="4471932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What</a:t>
            </a:r>
          </a:p>
          <a:p>
            <a:pPr lvl="1"/>
            <a:r>
              <a:rPr lang="en-US" dirty="0" smtClean="0"/>
              <a:t>Why</a:t>
            </a:r>
          </a:p>
          <a:p>
            <a:pPr lvl="1"/>
            <a:r>
              <a:rPr lang="en-US" dirty="0" smtClean="0"/>
              <a:t>How</a:t>
            </a:r>
          </a:p>
          <a:p>
            <a:pPr lvl="1"/>
            <a:r>
              <a:rPr lang="en-US" dirty="0" smtClean="0"/>
              <a:t>Challenges</a:t>
            </a:r>
          </a:p>
          <a:p>
            <a:r>
              <a:rPr lang="en-US" dirty="0" smtClean="0"/>
              <a:t>Practical Implementation</a:t>
            </a:r>
          </a:p>
          <a:p>
            <a:pPr lvl="1"/>
            <a:r>
              <a:rPr lang="en-US" dirty="0" smtClean="0"/>
              <a:t>SNS Integrated Test Stand Facility</a:t>
            </a:r>
          </a:p>
          <a:p>
            <a:pPr lvl="1"/>
            <a:r>
              <a:rPr lang="en-US" dirty="0" smtClean="0"/>
              <a:t>6D distribution measurement tools</a:t>
            </a:r>
          </a:p>
          <a:p>
            <a:r>
              <a:rPr lang="en-US" dirty="0" smtClean="0"/>
              <a:t>Status and Plans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26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Speeding up W-</a:t>
            </a:r>
            <a:r>
              <a:rPr lang="el-GR" dirty="0" smtClean="0"/>
              <a:t>φ</a:t>
            </a:r>
            <a:r>
              <a:rPr lang="en-US" dirty="0" smtClean="0"/>
              <a:t> plane measurement  </a:t>
            </a:r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219638" y="1152882"/>
            <a:ext cx="3845688" cy="3571518"/>
            <a:chOff x="361122" y="1295400"/>
            <a:chExt cx="5209777" cy="4550404"/>
          </a:xfrm>
        </p:grpSpPr>
        <p:sp>
          <p:nvSpPr>
            <p:cNvPr id="23" name="Pie 22"/>
            <p:cNvSpPr/>
            <p:nvPr/>
          </p:nvSpPr>
          <p:spPr>
            <a:xfrm rot="5400000">
              <a:off x="1063984" y="1368784"/>
              <a:ext cx="1682032" cy="1676400"/>
            </a:xfrm>
            <a:prstGeom prst="pie">
              <a:avLst>
                <a:gd name="adj1" fmla="val 10800000"/>
                <a:gd name="adj2" fmla="val 16200000"/>
              </a:avLst>
            </a:prstGeom>
            <a:solidFill>
              <a:schemeClr val="accent5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41298" y="1783081"/>
              <a:ext cx="1447800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25" name="Trapezoid 24"/>
            <p:cNvSpPr/>
            <p:nvPr/>
          </p:nvSpPr>
          <p:spPr>
            <a:xfrm>
              <a:off x="2076618" y="2222885"/>
              <a:ext cx="434672" cy="990600"/>
            </a:xfrm>
            <a:prstGeom prst="trapezoid">
              <a:avLst>
                <a:gd name="adj" fmla="val 43293"/>
              </a:avLst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676400" y="3232204"/>
              <a:ext cx="990600" cy="0"/>
              <a:chOff x="1676400" y="3352800"/>
              <a:chExt cx="990600" cy="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1676400" y="3352800"/>
                <a:ext cx="457200" cy="0"/>
              </a:xfrm>
              <a:prstGeom prst="line">
                <a:avLst/>
              </a:prstGeom>
              <a:ln w="254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2209800" y="3352800"/>
                <a:ext cx="457200" cy="0"/>
              </a:xfrm>
              <a:prstGeom prst="line">
                <a:avLst/>
              </a:prstGeom>
              <a:ln w="254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Straight Connector 31"/>
            <p:cNvCxnSpPr>
              <a:stCxn id="25" idx="0"/>
            </p:cNvCxnSpPr>
            <p:nvPr/>
          </p:nvCxnSpPr>
          <p:spPr>
            <a:xfrm flipH="1">
              <a:off x="2076618" y="2222885"/>
              <a:ext cx="217336" cy="1739515"/>
            </a:xfrm>
            <a:prstGeom prst="line">
              <a:avLst/>
            </a:prstGeom>
            <a:ln w="63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1808922" y="3505200"/>
              <a:ext cx="76200" cy="9144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440388" y="3505200"/>
              <a:ext cx="76200" cy="9144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676400" y="4648200"/>
              <a:ext cx="990600" cy="0"/>
              <a:chOff x="1676400" y="3352800"/>
              <a:chExt cx="990600" cy="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1676400" y="3352800"/>
                <a:ext cx="457200" cy="0"/>
              </a:xfrm>
              <a:prstGeom prst="line">
                <a:avLst/>
              </a:prstGeom>
              <a:ln w="254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2209800" y="3352800"/>
                <a:ext cx="457200" cy="0"/>
              </a:xfrm>
              <a:prstGeom prst="line">
                <a:avLst/>
              </a:prstGeom>
              <a:ln w="254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Connector 37"/>
            <p:cNvCxnSpPr/>
            <p:nvPr/>
          </p:nvCxnSpPr>
          <p:spPr>
            <a:xfrm>
              <a:off x="2076621" y="3930179"/>
              <a:ext cx="133179" cy="1251421"/>
            </a:xfrm>
            <a:prstGeom prst="line">
              <a:avLst/>
            </a:prstGeom>
            <a:ln w="63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Block Arc 39"/>
            <p:cNvSpPr/>
            <p:nvPr/>
          </p:nvSpPr>
          <p:spPr>
            <a:xfrm rot="10800000">
              <a:off x="1885122" y="4724400"/>
              <a:ext cx="685800" cy="685800"/>
            </a:xfrm>
            <a:prstGeom prst="blockArc">
              <a:avLst>
                <a:gd name="adj1" fmla="val 10800000"/>
                <a:gd name="adj2" fmla="val 0"/>
                <a:gd name="adj3" fmla="val 10217"/>
              </a:avLst>
            </a:prstGeom>
            <a:solidFill>
              <a:schemeClr val="accent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484089" y="1295400"/>
              <a:ext cx="942908" cy="3594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 smtClean="0"/>
                <a:t>magnet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168202" y="2928557"/>
              <a:ext cx="2402697" cy="329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00" dirty="0"/>
                <a:t>e</a:t>
              </a:r>
              <a:r>
                <a:rPr lang="en-US" sz="1200" dirty="0" smtClean="0"/>
                <a:t>nergy selection slit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61122" y="4626442"/>
              <a:ext cx="1524000" cy="590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00" dirty="0" smtClean="0"/>
                <a:t>time selection slit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539294" y="5486401"/>
              <a:ext cx="1451061" cy="3594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 smtClean="0"/>
                <a:t>Faraday Cup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573350" y="3750478"/>
              <a:ext cx="1383742" cy="3594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 smtClean="0"/>
                <a:t>RF deflector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489637" y="1089149"/>
            <a:ext cx="2351847" cy="3353163"/>
            <a:chOff x="4387225" y="1391284"/>
            <a:chExt cx="3250033" cy="4681714"/>
          </a:xfrm>
        </p:grpSpPr>
        <p:sp>
          <p:nvSpPr>
            <p:cNvPr id="48" name="Pie 47"/>
            <p:cNvSpPr/>
            <p:nvPr/>
          </p:nvSpPr>
          <p:spPr>
            <a:xfrm rot="5400000">
              <a:off x="5397689" y="1464668"/>
              <a:ext cx="1682032" cy="1676400"/>
            </a:xfrm>
            <a:prstGeom prst="pie">
              <a:avLst>
                <a:gd name="adj1" fmla="val 10800000"/>
                <a:gd name="adj2" fmla="val 16200000"/>
              </a:avLst>
            </a:prstGeom>
            <a:solidFill>
              <a:schemeClr val="accent5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775003" y="1878965"/>
              <a:ext cx="1447800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50" name="Trapezoid 49"/>
            <p:cNvSpPr/>
            <p:nvPr/>
          </p:nvSpPr>
          <p:spPr>
            <a:xfrm>
              <a:off x="6327910" y="2318768"/>
              <a:ext cx="606290" cy="2405632"/>
            </a:xfrm>
            <a:prstGeom prst="trapezoid">
              <a:avLst>
                <a:gd name="adj" fmla="val 43293"/>
              </a:avLst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248400" y="3601084"/>
              <a:ext cx="762000" cy="9144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 flipV="1">
              <a:off x="6010105" y="4724400"/>
              <a:ext cx="1279142" cy="19684"/>
            </a:xfrm>
            <a:prstGeom prst="line">
              <a:avLst/>
            </a:prstGeom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6941234" y="1391284"/>
              <a:ext cx="696024" cy="258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 smtClean="0"/>
                <a:t>magnet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387225" y="4697077"/>
              <a:ext cx="1523998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00" dirty="0"/>
                <a:t>v</a:t>
              </a:r>
              <a:r>
                <a:rPr lang="en-US" sz="1200" dirty="0" smtClean="0"/>
                <a:t>iew screen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844692" y="5753568"/>
              <a:ext cx="1761527" cy="319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/>
                <a:t>i</a:t>
              </a:r>
              <a:r>
                <a:rPr lang="en-US" sz="1200" dirty="0" smtClean="0"/>
                <a:t>maging camera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889790" y="3887468"/>
              <a:ext cx="1021433" cy="258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 smtClean="0"/>
                <a:t>RF deflector</a:t>
              </a:r>
            </a:p>
          </p:txBody>
        </p:sp>
        <p:sp>
          <p:nvSpPr>
            <p:cNvPr id="70" name="Flowchart: Magnetic Disk 69"/>
            <p:cNvSpPr/>
            <p:nvPr/>
          </p:nvSpPr>
          <p:spPr>
            <a:xfrm>
              <a:off x="6563127" y="5181600"/>
              <a:ext cx="324654" cy="612648"/>
            </a:xfrm>
            <a:prstGeom prst="flowChartMagneticDisk">
              <a:avLst/>
            </a:prstGeom>
            <a:solidFill>
              <a:schemeClr val="accent5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509764" y="1145426"/>
            <a:ext cx="2203946" cy="3794797"/>
            <a:chOff x="3401790" y="1207994"/>
            <a:chExt cx="2203946" cy="3616087"/>
          </a:xfrm>
        </p:grpSpPr>
        <p:grpSp>
          <p:nvGrpSpPr>
            <p:cNvPr id="39" name="Group 38"/>
            <p:cNvGrpSpPr/>
            <p:nvPr/>
          </p:nvGrpSpPr>
          <p:grpSpPr>
            <a:xfrm>
              <a:off x="3401790" y="1207994"/>
              <a:ext cx="2203946" cy="2623985"/>
              <a:chOff x="441298" y="1295400"/>
              <a:chExt cx="2985699" cy="3647784"/>
            </a:xfrm>
          </p:grpSpPr>
          <p:sp>
            <p:nvSpPr>
              <p:cNvPr id="47" name="Pie 46"/>
              <p:cNvSpPr/>
              <p:nvPr/>
            </p:nvSpPr>
            <p:spPr>
              <a:xfrm rot="5400000">
                <a:off x="1063984" y="1368784"/>
                <a:ext cx="1682032" cy="1676400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chemeClr val="accent5"/>
              </a:solidFill>
              <a:ln>
                <a:solidFill>
                  <a:schemeClr val="accent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441298" y="1783081"/>
                <a:ext cx="1447800" cy="457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Trapezoid 51"/>
              <p:cNvSpPr/>
              <p:nvPr/>
            </p:nvSpPr>
            <p:spPr>
              <a:xfrm>
                <a:off x="2076618" y="2222885"/>
                <a:ext cx="434672" cy="990600"/>
              </a:xfrm>
              <a:prstGeom prst="trapezoid">
                <a:avLst>
                  <a:gd name="adj" fmla="val 43293"/>
                </a:avLst>
              </a:prstGeom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1676400" y="3232204"/>
                <a:ext cx="990600" cy="0"/>
                <a:chOff x="1676400" y="3352800"/>
                <a:chExt cx="990600" cy="0"/>
              </a:xfrm>
            </p:grpSpPr>
            <p:cxnSp>
              <p:nvCxnSpPr>
                <p:cNvPr id="75" name="Straight Connector 74"/>
                <p:cNvCxnSpPr/>
                <p:nvPr/>
              </p:nvCxnSpPr>
              <p:spPr>
                <a:xfrm>
                  <a:off x="1676400" y="3352800"/>
                  <a:ext cx="457200" cy="0"/>
                </a:xfrm>
                <a:prstGeom prst="line">
                  <a:avLst/>
                </a:prstGeom>
                <a:ln w="2540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2209800" y="3352800"/>
                  <a:ext cx="457200" cy="0"/>
                </a:xfrm>
                <a:prstGeom prst="line">
                  <a:avLst/>
                </a:prstGeom>
                <a:ln w="2540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5" name="Straight Connector 54"/>
              <p:cNvCxnSpPr>
                <a:stCxn id="52" idx="0"/>
              </p:cNvCxnSpPr>
              <p:nvPr/>
            </p:nvCxnSpPr>
            <p:spPr>
              <a:xfrm flipH="1">
                <a:off x="1885120" y="2222885"/>
                <a:ext cx="408834" cy="2720299"/>
              </a:xfrm>
              <a:prstGeom prst="line">
                <a:avLst/>
              </a:prstGeom>
              <a:ln w="635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Rectangle 55"/>
              <p:cNvSpPr/>
              <p:nvPr/>
            </p:nvSpPr>
            <p:spPr>
              <a:xfrm>
                <a:off x="1808922" y="3505200"/>
                <a:ext cx="76200" cy="914400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2440388" y="3505200"/>
                <a:ext cx="76200" cy="914400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contourClr>
                  <a:schemeClr val="lt1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2484089" y="1295400"/>
                <a:ext cx="942908" cy="3594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 smtClean="0"/>
                  <a:t>magnet</a:t>
                </a:r>
              </a:p>
            </p:txBody>
          </p:sp>
        </p:grpSp>
        <p:cxnSp>
          <p:nvCxnSpPr>
            <p:cNvPr id="77" name="Straight Connector 76"/>
            <p:cNvCxnSpPr/>
            <p:nvPr/>
          </p:nvCxnSpPr>
          <p:spPr>
            <a:xfrm flipV="1">
              <a:off x="4244423" y="3831976"/>
              <a:ext cx="925636" cy="15931"/>
            </a:xfrm>
            <a:prstGeom prst="line">
              <a:avLst/>
            </a:prstGeom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4110281" y="4577724"/>
              <a:ext cx="1274709" cy="246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/>
                <a:t>i</a:t>
              </a:r>
              <a:r>
                <a:rPr lang="en-US" sz="1200" dirty="0" smtClean="0"/>
                <a:t>maging camera</a:t>
              </a:r>
            </a:p>
          </p:txBody>
        </p:sp>
        <p:sp>
          <p:nvSpPr>
            <p:cNvPr id="79" name="Flowchart: Magnetic Disk 78"/>
            <p:cNvSpPr/>
            <p:nvPr/>
          </p:nvSpPr>
          <p:spPr>
            <a:xfrm>
              <a:off x="4630169" y="4114800"/>
              <a:ext cx="234932" cy="495849"/>
            </a:xfrm>
            <a:prstGeom prst="flowChartMagneticDisk">
              <a:avLst/>
            </a:prstGeom>
            <a:solidFill>
              <a:schemeClr val="accent5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604418" y="3855673"/>
              <a:ext cx="1102823" cy="209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00" dirty="0"/>
                <a:t>v</a:t>
              </a:r>
              <a:r>
                <a:rPr lang="en-US" sz="1200" dirty="0" smtClean="0"/>
                <a:t>iew screen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686439" y="4679455"/>
            <a:ext cx="2374554" cy="1495722"/>
            <a:chOff x="6686439" y="4679455"/>
            <a:chExt cx="2374554" cy="1495722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7427528" y="4255521"/>
              <a:ext cx="1209531" cy="205739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686439" y="4898650"/>
              <a:ext cx="3337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/>
                <a:t>φ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862865" y="5867400"/>
              <a:ext cx="35458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W</a:t>
              </a:r>
              <a:endParaRPr lang="en-US" sz="14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42688" y="4710183"/>
            <a:ext cx="1462260" cy="391039"/>
            <a:chOff x="1978011" y="5083316"/>
            <a:chExt cx="1462260" cy="391039"/>
          </a:xfrm>
        </p:grpSpPr>
        <p:sp>
          <p:nvSpPr>
            <p:cNvPr id="7" name="Right Arrow 6"/>
            <p:cNvSpPr/>
            <p:nvPr/>
          </p:nvSpPr>
          <p:spPr>
            <a:xfrm>
              <a:off x="2134755" y="5083316"/>
              <a:ext cx="1141845" cy="104807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78011" y="5188123"/>
              <a:ext cx="1462260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accent1"/>
                  </a:solidFill>
                </a:rPr>
                <a:t>~10 times faster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41334" y="4194389"/>
            <a:ext cx="1462260" cy="391039"/>
            <a:chOff x="5541334" y="4194389"/>
            <a:chExt cx="1462260" cy="391039"/>
          </a:xfrm>
        </p:grpSpPr>
        <p:sp>
          <p:nvSpPr>
            <p:cNvPr id="82" name="Right Arrow 81"/>
            <p:cNvSpPr/>
            <p:nvPr/>
          </p:nvSpPr>
          <p:spPr>
            <a:xfrm>
              <a:off x="5698078" y="4194389"/>
              <a:ext cx="1141845" cy="104807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541334" y="4299196"/>
              <a:ext cx="1462260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accent1"/>
                  </a:solidFill>
                </a:rPr>
                <a:t>~10 times faster</a:t>
              </a:r>
            </a:p>
          </p:txBody>
        </p:sp>
      </p:grpSp>
      <p:sp>
        <p:nvSpPr>
          <p:cNvPr id="84" name="Content Placeholder 2"/>
          <p:cNvSpPr>
            <a:spLocks noGrp="1"/>
          </p:cNvSpPr>
          <p:nvPr>
            <p:ph idx="1"/>
          </p:nvPr>
        </p:nvSpPr>
        <p:spPr>
          <a:xfrm>
            <a:off x="282285" y="5410200"/>
            <a:ext cx="5990179" cy="1343756"/>
          </a:xfrm>
        </p:spPr>
        <p:txBody>
          <a:bodyPr/>
          <a:lstStyle/>
          <a:p>
            <a:r>
              <a:rPr lang="en-US" sz="1800" dirty="0" smtClean="0"/>
              <a:t>2D optical readout has advantages and disadvantages </a:t>
            </a:r>
          </a:p>
          <a:p>
            <a:pPr lvl="1"/>
            <a:r>
              <a:rPr lang="en-US" sz="1400" dirty="0" smtClean="0">
                <a:solidFill>
                  <a:schemeClr val="tx2"/>
                </a:solidFill>
              </a:rPr>
              <a:t>faster</a:t>
            </a:r>
            <a:endParaRPr lang="en-US" sz="1400" dirty="0" smtClean="0">
              <a:solidFill>
                <a:srgbClr val="C00000"/>
              </a:solidFill>
            </a:endParaRPr>
          </a:p>
          <a:p>
            <a:pPr lvl="1"/>
            <a:r>
              <a:rPr lang="en-US" sz="1400" dirty="0" smtClean="0">
                <a:solidFill>
                  <a:srgbClr val="C00000"/>
                </a:solidFill>
              </a:rPr>
              <a:t>smaller dynamic range of charge-to-light-to-charge </a:t>
            </a:r>
            <a:r>
              <a:rPr lang="en-US" sz="1400" dirty="0" smtClean="0">
                <a:solidFill>
                  <a:srgbClr val="C00000"/>
                </a:solidFill>
              </a:rPr>
              <a:t>conversion</a:t>
            </a:r>
          </a:p>
        </p:txBody>
      </p:sp>
    </p:spTree>
    <p:extLst>
      <p:ext uri="{BB962C8B-B14F-4D97-AF65-F5344CB8AC3E}">
        <p14:creationId xmlns:p14="http://schemas.microsoft.com/office/powerpoint/2010/main" val="132184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modification is simple </a:t>
            </a:r>
            <a:endParaRPr lang="en-US" dirty="0"/>
          </a:p>
        </p:txBody>
      </p:sp>
      <p:pic>
        <p:nvPicPr>
          <p:cNvPr id="3074" name="Picture 2" descr="C:\Users\sxa\Dropbox\Camera Uploads\2015-10-12 00.56.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6172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67115" y="1676400"/>
            <a:ext cx="2601994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/>
              <a:t>Slit mounted on this flange</a:t>
            </a:r>
          </a:p>
          <a:p>
            <a:pPr algn="ctr">
              <a:lnSpc>
                <a:spcPct val="90000"/>
              </a:lnSpc>
            </a:pPr>
            <a:r>
              <a:rPr lang="en-US" sz="1600" dirty="0"/>
              <a:t>t</a:t>
            </a:r>
            <a:r>
              <a:rPr lang="en-US" sz="1600" dirty="0" smtClean="0"/>
              <a:t>o be replaced </a:t>
            </a:r>
          </a:p>
          <a:p>
            <a:pPr algn="ctr">
              <a:lnSpc>
                <a:spcPct val="90000"/>
              </a:lnSpc>
            </a:pPr>
            <a:r>
              <a:rPr lang="en-US" sz="1600" dirty="0"/>
              <a:t>w</a:t>
            </a:r>
            <a:r>
              <a:rPr lang="en-US" sz="1600" dirty="0" smtClean="0"/>
              <a:t>ith </a:t>
            </a:r>
            <a:r>
              <a:rPr lang="en-US" sz="1600" dirty="0"/>
              <a:t>v</a:t>
            </a:r>
            <a:r>
              <a:rPr lang="en-US" sz="1600" dirty="0" smtClean="0"/>
              <a:t>iew screen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486400" y="2054965"/>
            <a:ext cx="1524000" cy="5678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33026" y="3352800"/>
            <a:ext cx="2270173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/>
              <a:t>SEM and Faraday Cup</a:t>
            </a:r>
          </a:p>
          <a:p>
            <a:pPr algn="ctr">
              <a:lnSpc>
                <a:spcPct val="90000"/>
              </a:lnSpc>
            </a:pPr>
            <a:r>
              <a:rPr lang="en-US" sz="1600" dirty="0"/>
              <a:t>t</a:t>
            </a:r>
            <a:r>
              <a:rPr lang="en-US" sz="1600" dirty="0" smtClean="0"/>
              <a:t>o be replaced </a:t>
            </a:r>
          </a:p>
          <a:p>
            <a:pPr algn="ctr">
              <a:lnSpc>
                <a:spcPct val="90000"/>
              </a:lnSpc>
            </a:pPr>
            <a:r>
              <a:rPr lang="en-US" sz="1600" dirty="0"/>
              <a:t>w</a:t>
            </a:r>
            <a:r>
              <a:rPr lang="en-US" sz="1600" dirty="0" smtClean="0"/>
              <a:t>ith digital camera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962400" y="3731365"/>
            <a:ext cx="3048000" cy="3785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53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642640" cy="5000917"/>
          </a:xfrm>
        </p:spPr>
        <p:txBody>
          <a:bodyPr/>
          <a:lstStyle/>
          <a:p>
            <a:r>
              <a:rPr lang="en-US" dirty="0" smtClean="0"/>
              <a:t>Optimize 6D phase space measuring system for maximum resolution and dynamic range</a:t>
            </a:r>
          </a:p>
          <a:p>
            <a:r>
              <a:rPr lang="en-US" dirty="0" smtClean="0"/>
              <a:t>Develop algorithm for generating particle distributions for loading to PIC codes</a:t>
            </a:r>
          </a:p>
          <a:p>
            <a:r>
              <a:rPr lang="en-US" dirty="0" smtClean="0"/>
              <a:t>Search for high-dimensional correlations in the measured distribution</a:t>
            </a:r>
          </a:p>
          <a:p>
            <a:r>
              <a:rPr lang="en-US" dirty="0" smtClean="0"/>
              <a:t>Develop and verify methods of generating 6D distributions from low-dimensional projections </a:t>
            </a:r>
          </a:p>
          <a:p>
            <a:r>
              <a:rPr lang="en-US" dirty="0" smtClean="0"/>
              <a:t>Repeat LEDA beam dynamics experiment with newly developed diagnostics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2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5447872" y="3820349"/>
            <a:ext cx="3642867" cy="1752600"/>
          </a:xfrm>
          <a:prstGeom prst="ellipse">
            <a:avLst/>
          </a:prstGeom>
          <a:solidFill>
            <a:schemeClr val="accent3">
              <a:lumMod val="40000"/>
              <a:lumOff val="60000"/>
              <a:alpha val="47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00" y="76200"/>
            <a:ext cx="8881800" cy="722762"/>
          </a:xfrm>
        </p:spPr>
        <p:txBody>
          <a:bodyPr/>
          <a:lstStyle/>
          <a:p>
            <a:r>
              <a:rPr lang="en-US" sz="2400" dirty="0" smtClean="0"/>
              <a:t>US National Science Foundation Grant with University of Tennessee (</a:t>
            </a:r>
            <a:r>
              <a:rPr lang="en-US" sz="2000" dirty="0" smtClean="0"/>
              <a:t>Sarah Cousineau is PI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096" y="3609403"/>
            <a:ext cx="5759978" cy="2904076"/>
          </a:xfrm>
        </p:spPr>
        <p:txBody>
          <a:bodyPr/>
          <a:lstStyle/>
          <a:p>
            <a:r>
              <a:rPr lang="en-US" sz="2000" dirty="0" smtClean="0"/>
              <a:t>Proposal highlights:</a:t>
            </a:r>
          </a:p>
          <a:p>
            <a:pPr lvl="1"/>
            <a:r>
              <a:rPr lang="en-US" sz="2000" dirty="0" smtClean="0"/>
              <a:t>Direct 6D </a:t>
            </a:r>
            <a:r>
              <a:rPr lang="en-US" sz="2000" dirty="0"/>
              <a:t>phase space </a:t>
            </a:r>
            <a:r>
              <a:rPr lang="en-US" sz="2000" dirty="0" smtClean="0"/>
              <a:t>measurement.</a:t>
            </a:r>
            <a:endParaRPr lang="en-US" sz="2000" dirty="0"/>
          </a:p>
          <a:p>
            <a:pPr lvl="1"/>
            <a:r>
              <a:rPr lang="en-US" sz="2000" dirty="0"/>
              <a:t>Study </a:t>
            </a:r>
            <a:r>
              <a:rPr lang="en-US" sz="2000" dirty="0" smtClean="0"/>
              <a:t>halo formation in FODO structure.</a:t>
            </a:r>
          </a:p>
          <a:p>
            <a:pPr lvl="1"/>
            <a:r>
              <a:rPr lang="en-US" sz="2000" dirty="0" smtClean="0"/>
              <a:t>Benchmark codes (community resource), evaluate diagnostics.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Funding for 1 postdoc, 1 graduate student, 3 undergraduates for 3 years beginning in September 2015. </a:t>
            </a:r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609601" y="944246"/>
            <a:ext cx="6558517" cy="3012502"/>
            <a:chOff x="575733" y="944246"/>
            <a:chExt cx="6705600" cy="3094354"/>
          </a:xfrm>
        </p:grpSpPr>
        <p:grpSp>
          <p:nvGrpSpPr>
            <p:cNvPr id="7" name="Group 6"/>
            <p:cNvGrpSpPr/>
            <p:nvPr/>
          </p:nvGrpSpPr>
          <p:grpSpPr>
            <a:xfrm>
              <a:off x="575733" y="944246"/>
              <a:ext cx="6705600" cy="3094354"/>
              <a:chOff x="0" y="0"/>
              <a:chExt cx="4919228" cy="210334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0" y="0"/>
                <a:ext cx="4919228" cy="2103340"/>
                <a:chOff x="0" y="0"/>
                <a:chExt cx="4919228" cy="2103340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43372" y="28437"/>
                  <a:ext cx="304800" cy="838200"/>
                </a:xfrm>
                <a:prstGeom prst="rect">
                  <a:avLst/>
                </a:prstGeom>
                <a:solidFill>
                  <a:srgbClr val="800000"/>
                </a:solidFill>
                <a:ln w="12700">
                  <a:solidFill>
                    <a:srgbClr val="4D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>
                      <a:effectLst/>
                      <a:ea typeface="Times New Roman"/>
                      <a:cs typeface="Times New Roman"/>
                    </a:rPr>
                    <a:t> </a:t>
                  </a:r>
                  <a:endParaRPr lang="en-US" sz="1200">
                    <a:effectLst/>
                    <a:ea typeface="ＭＳ 明朝"/>
                    <a:cs typeface="Times New Roman"/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2024572" y="417458"/>
                  <a:ext cx="2362200" cy="45719"/>
                </a:xfrm>
                <a:prstGeom prst="rect">
                  <a:avLst/>
                </a:prstGeom>
                <a:solidFill>
                  <a:srgbClr val="800000"/>
                </a:solidFill>
                <a:ln w="12700">
                  <a:solidFill>
                    <a:srgbClr val="4D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>
                      <a:effectLst/>
                      <a:ea typeface="Times New Roman"/>
                      <a:cs typeface="Times New Roman"/>
                    </a:rPr>
                    <a:t> </a:t>
                  </a:r>
                  <a:endParaRPr lang="en-US" sz="1200">
                    <a:effectLst/>
                    <a:ea typeface="ＭＳ 明朝"/>
                    <a:cs typeface="Times New Roman"/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1655604" y="1025455"/>
                  <a:ext cx="2400300" cy="45719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>
                      <a:effectLst/>
                      <a:ea typeface="Times New Roman"/>
                      <a:cs typeface="Times New Roman"/>
                    </a:rPr>
                    <a:t> </a:t>
                  </a:r>
                  <a:endParaRPr lang="en-US" sz="1200">
                    <a:effectLst/>
                    <a:ea typeface="ＭＳ 明朝"/>
                    <a:cs typeface="Times New Roman"/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348172" y="333237"/>
                  <a:ext cx="1905000" cy="228600"/>
                </a:xfrm>
                <a:prstGeom prst="rect">
                  <a:avLst/>
                </a:prstGeom>
                <a:solidFill>
                  <a:srgbClr val="800000"/>
                </a:solidFill>
                <a:ln w="12700">
                  <a:solidFill>
                    <a:srgbClr val="4D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>
                      <a:effectLst/>
                      <a:ea typeface="Times New Roman"/>
                      <a:cs typeface="Times New Roman"/>
                    </a:rPr>
                    <a:t> </a:t>
                  </a:r>
                  <a:endParaRPr lang="en-US" sz="1200">
                    <a:effectLst/>
                    <a:ea typeface="ＭＳ 明朝"/>
                    <a:cs typeface="Times New Roman"/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4402814" y="304160"/>
                  <a:ext cx="304800" cy="274721"/>
                </a:xfrm>
                <a:prstGeom prst="rect">
                  <a:avLst/>
                </a:prstGeom>
                <a:solidFill>
                  <a:srgbClr val="800000"/>
                </a:solidFill>
                <a:ln w="12700">
                  <a:solidFill>
                    <a:srgbClr val="4D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>
                      <a:effectLst/>
                      <a:ea typeface="Times New Roman"/>
                      <a:cs typeface="Times New Roman"/>
                    </a:rPr>
                    <a:t> </a:t>
                  </a:r>
                  <a:endParaRPr lang="en-US" sz="1200">
                    <a:effectLst/>
                    <a:ea typeface="ＭＳ 明朝"/>
                    <a:cs typeface="Times New Roman"/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1388904" y="917771"/>
                  <a:ext cx="266700" cy="274721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>
                      <a:effectLst/>
                      <a:ea typeface="Times New Roman"/>
                      <a:cs typeface="Times New Roman"/>
                    </a:rPr>
                    <a:t> </a:t>
                  </a:r>
                  <a:endParaRPr lang="en-US" sz="1200">
                    <a:effectLst/>
                    <a:ea typeface="ＭＳ 明朝"/>
                    <a:cs typeface="Times New Roman"/>
                  </a:endParaRPr>
                </a:p>
              </p:txBody>
            </p:sp>
            <p:sp>
              <p:nvSpPr>
                <p:cNvPr id="29" name="Text Box 36"/>
                <p:cNvSpPr txBox="1"/>
                <p:nvPr/>
              </p:nvSpPr>
              <p:spPr>
                <a:xfrm>
                  <a:off x="884041" y="0"/>
                  <a:ext cx="595630" cy="3594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800" kern="1200">
                      <a:solidFill>
                        <a:srgbClr val="000000"/>
                      </a:solidFill>
                      <a:effectLst/>
                      <a:latin typeface="Cambria"/>
                      <a:ea typeface="ＭＳ 明朝"/>
                      <a:cs typeface="Times New Roman"/>
                    </a:rPr>
                    <a:t>RFQ</a:t>
                  </a:r>
                  <a:endParaRPr lang="en-US" sz="1000">
                    <a:effectLst/>
                    <a:latin typeface="Times"/>
                    <a:ea typeface="ＭＳ 明朝"/>
                    <a:cs typeface="Times New Roman"/>
                  </a:endParaRPr>
                </a:p>
              </p:txBody>
            </p:sp>
            <p:sp>
              <p:nvSpPr>
                <p:cNvPr id="30" name="Text Box 37"/>
                <p:cNvSpPr txBox="1"/>
                <p:nvPr/>
              </p:nvSpPr>
              <p:spPr>
                <a:xfrm>
                  <a:off x="0" y="887618"/>
                  <a:ext cx="370840" cy="3594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800" kern="1200">
                      <a:solidFill>
                        <a:srgbClr val="000000"/>
                      </a:solidFill>
                      <a:effectLst/>
                      <a:latin typeface="Cambria"/>
                      <a:ea typeface="ＭＳ 明朝"/>
                      <a:cs typeface="Times New Roman"/>
                    </a:rPr>
                    <a:t>IS</a:t>
                  </a:r>
                  <a:endParaRPr lang="en-US" sz="1000">
                    <a:effectLst/>
                    <a:latin typeface="Times"/>
                    <a:ea typeface="ＭＳ 明朝"/>
                    <a:cs typeface="Times New Roman"/>
                  </a:endParaRPr>
                </a:p>
              </p:txBody>
            </p:sp>
            <p:sp>
              <p:nvSpPr>
                <p:cNvPr id="31" name="Text Box 38"/>
                <p:cNvSpPr txBox="1"/>
                <p:nvPr/>
              </p:nvSpPr>
              <p:spPr>
                <a:xfrm>
                  <a:off x="2598360" y="60515"/>
                  <a:ext cx="977265" cy="3594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800" kern="1200">
                      <a:solidFill>
                        <a:srgbClr val="000000"/>
                      </a:solidFill>
                      <a:effectLst/>
                      <a:latin typeface="Cambria"/>
                      <a:ea typeface="ＭＳ 明朝"/>
                      <a:cs typeface="Times New Roman"/>
                    </a:rPr>
                    <a:t>MEBT-1</a:t>
                  </a:r>
                  <a:endParaRPr lang="en-US" sz="1000">
                    <a:effectLst/>
                    <a:latin typeface="Times"/>
                    <a:ea typeface="ＭＳ 明朝"/>
                    <a:cs typeface="Times New Roman"/>
                  </a:endParaRPr>
                </a:p>
              </p:txBody>
            </p:sp>
            <p:sp>
              <p:nvSpPr>
                <p:cNvPr id="32" name="Text Box 39"/>
                <p:cNvSpPr txBox="1"/>
                <p:nvPr/>
              </p:nvSpPr>
              <p:spPr>
                <a:xfrm>
                  <a:off x="2252461" y="1196457"/>
                  <a:ext cx="754380" cy="3594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800" kern="1200">
                      <a:solidFill>
                        <a:srgbClr val="000000"/>
                      </a:solidFill>
                      <a:effectLst/>
                      <a:latin typeface="Cambria"/>
                      <a:ea typeface="ＭＳ 明朝"/>
                      <a:cs typeface="Times New Roman"/>
                    </a:rPr>
                    <a:t>FODO</a:t>
                  </a:r>
                  <a:endParaRPr lang="en-US" sz="1000">
                    <a:effectLst/>
                    <a:latin typeface="Times"/>
                    <a:ea typeface="ＭＳ 明朝"/>
                    <a:cs typeface="Times New Roman"/>
                  </a:endParaRPr>
                </a:p>
              </p:txBody>
            </p:sp>
            <p:sp>
              <p:nvSpPr>
                <p:cNvPr id="33" name="Text Box 40"/>
                <p:cNvSpPr txBox="1"/>
                <p:nvPr/>
              </p:nvSpPr>
              <p:spPr>
                <a:xfrm>
                  <a:off x="954637" y="1025455"/>
                  <a:ext cx="921545" cy="3594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800" kern="1200" dirty="0" smtClean="0">
                      <a:solidFill>
                        <a:srgbClr val="000000"/>
                      </a:solidFill>
                      <a:effectLst/>
                      <a:latin typeface="Cambria"/>
                      <a:ea typeface="ＭＳ 明朝"/>
                      <a:cs typeface="Times New Roman"/>
                    </a:rPr>
                    <a:t>4-D emittance</a:t>
                  </a:r>
                  <a:endParaRPr lang="en-US" sz="1000" dirty="0">
                    <a:effectLst/>
                    <a:latin typeface="Times"/>
                    <a:ea typeface="ＭＳ 明朝"/>
                    <a:cs typeface="Times New Roman"/>
                  </a:endParaRPr>
                </a:p>
              </p:txBody>
            </p:sp>
            <p:sp>
              <p:nvSpPr>
                <p:cNvPr id="34" name="Round Single Corner Rectangle 33"/>
                <p:cNvSpPr/>
                <p:nvPr/>
              </p:nvSpPr>
              <p:spPr>
                <a:xfrm>
                  <a:off x="3598704" y="1589778"/>
                  <a:ext cx="352454" cy="65525"/>
                </a:xfrm>
                <a:prstGeom prst="round1Rect">
                  <a:avLst/>
                </a:prstGeom>
                <a:solidFill>
                  <a:srgbClr val="722619"/>
                </a:solidFill>
                <a:ln w="12700">
                  <a:solidFill>
                    <a:srgbClr val="4D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>
                      <a:effectLst/>
                      <a:ea typeface="Times New Roman"/>
                      <a:cs typeface="Times New Roman"/>
                    </a:rPr>
                    <a:t> </a:t>
                  </a:r>
                  <a:endParaRPr lang="en-US" sz="1200">
                    <a:effectLst/>
                    <a:ea typeface="ＭＳ 明朝"/>
                    <a:cs typeface="Times New Roman"/>
                  </a:endParaRPr>
                </a:p>
              </p:txBody>
            </p:sp>
            <p:sp>
              <p:nvSpPr>
                <p:cNvPr id="35" name="Text Box 42"/>
                <p:cNvSpPr txBox="1"/>
                <p:nvPr/>
              </p:nvSpPr>
              <p:spPr>
                <a:xfrm>
                  <a:off x="3973713" y="1475960"/>
                  <a:ext cx="945515" cy="6273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800" kern="1200" dirty="0">
                      <a:solidFill>
                        <a:srgbClr val="000000"/>
                      </a:solidFill>
                      <a:effectLst/>
                      <a:latin typeface="Cambria"/>
                      <a:ea typeface="ＭＳ 明朝"/>
                      <a:cs typeface="Times New Roman"/>
                    </a:rPr>
                    <a:t>existing</a:t>
                  </a:r>
                  <a:endParaRPr lang="en-US" sz="1000" dirty="0">
                    <a:effectLst/>
                    <a:latin typeface="Times"/>
                    <a:ea typeface="ＭＳ 明朝"/>
                    <a:cs typeface="Times New Roman"/>
                  </a:endParaRPr>
                </a:p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800" kern="1200" dirty="0">
                      <a:solidFill>
                        <a:srgbClr val="000000"/>
                      </a:solidFill>
                      <a:effectLst/>
                      <a:latin typeface="Cambria"/>
                      <a:ea typeface="ＭＳ 明朝"/>
                      <a:cs typeface="Times New Roman"/>
                    </a:rPr>
                    <a:t>future</a:t>
                  </a:r>
                  <a:endParaRPr lang="en-US" sz="1000" dirty="0">
                    <a:effectLst/>
                    <a:latin typeface="Times"/>
                    <a:ea typeface="ＭＳ 明朝"/>
                    <a:cs typeface="Times New Roman"/>
                  </a:endParaRPr>
                </a:p>
              </p:txBody>
            </p:sp>
            <p:sp>
              <p:nvSpPr>
                <p:cNvPr id="36" name="Round Single Corner Rectangle 35"/>
                <p:cNvSpPr/>
                <p:nvPr/>
              </p:nvSpPr>
              <p:spPr>
                <a:xfrm>
                  <a:off x="3628954" y="1789650"/>
                  <a:ext cx="352454" cy="65525"/>
                </a:xfrm>
                <a:prstGeom prst="round1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>
                      <a:effectLst/>
                      <a:ea typeface="Times New Roman"/>
                      <a:cs typeface="Times New Roman"/>
                    </a:rPr>
                    <a:t> </a:t>
                  </a:r>
                  <a:endParaRPr lang="en-US" sz="1200">
                    <a:effectLst/>
                    <a:ea typeface="ＭＳ 明朝"/>
                    <a:cs typeface="Times New Roman"/>
                  </a:endParaRPr>
                </a:p>
              </p:txBody>
            </p:sp>
          </p:grpSp>
          <p:sp>
            <p:nvSpPr>
              <p:cNvPr id="9" name="Block Arc 8"/>
              <p:cNvSpPr/>
              <p:nvPr/>
            </p:nvSpPr>
            <p:spPr>
              <a:xfrm rot="5400000">
                <a:off x="3699852" y="484594"/>
                <a:ext cx="730686" cy="520029"/>
              </a:xfrm>
              <a:prstGeom prst="blockArc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799982" y="925793"/>
                <a:ext cx="76200" cy="274721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952382" y="925794"/>
                <a:ext cx="76200" cy="274721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110799" y="925794"/>
                <a:ext cx="76200" cy="274721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269213" y="925794"/>
                <a:ext cx="76200" cy="274721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21613" y="925795"/>
                <a:ext cx="76200" cy="274721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580030" y="925795"/>
                <a:ext cx="76200" cy="274721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746466" y="917773"/>
                <a:ext cx="76200" cy="274721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898866" y="917774"/>
                <a:ext cx="76200" cy="274721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057283" y="917774"/>
                <a:ext cx="76200" cy="274721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211687" y="925794"/>
                <a:ext cx="76200" cy="274721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364087" y="925795"/>
                <a:ext cx="76200" cy="274721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effectLst/>
                    <a:ea typeface="Times New Roman"/>
                    <a:cs typeface="Times New Roman"/>
                  </a:rPr>
                  <a:t> </a:t>
                </a:r>
                <a:endParaRPr lang="en-US" sz="1200" dirty="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522504" y="925795"/>
                <a:ext cx="76200" cy="274721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200">
                  <a:effectLst/>
                  <a:ea typeface="ＭＳ 明朝"/>
                  <a:cs typeface="Times New Roman"/>
                </a:endParaRPr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5528733" y="1066800"/>
              <a:ext cx="990600" cy="1981200"/>
            </a:xfrm>
            <a:prstGeom prst="rect">
              <a:avLst/>
            </a:prstGeom>
            <a:noFill/>
            <a:ln w="19050" cmpd="sng">
              <a:solidFill>
                <a:srgbClr val="FF0000"/>
              </a:solidFill>
              <a:prstDash val="sysDash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537818" y="4572000"/>
            <a:ext cx="4571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5670898" y="4151885"/>
            <a:ext cx="338109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LEDA style beam dynamics experiment </a:t>
            </a: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To be designed, built and commissioned at ITSF </a:t>
            </a:r>
          </a:p>
        </p:txBody>
      </p:sp>
      <p:cxnSp>
        <p:nvCxnSpPr>
          <p:cNvPr id="39" name="Straight Arrow Connector 38"/>
          <p:cNvCxnSpPr>
            <a:stCxn id="6" idx="1"/>
          </p:cNvCxnSpPr>
          <p:nvPr/>
        </p:nvCxnSpPr>
        <p:spPr>
          <a:xfrm flipH="1" flipV="1">
            <a:off x="3888992" y="3291332"/>
            <a:ext cx="2092366" cy="7856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Left Brace 43"/>
          <p:cNvSpPr/>
          <p:nvPr/>
        </p:nvSpPr>
        <p:spPr>
          <a:xfrm rot="16200000">
            <a:off x="3633931" y="1833980"/>
            <a:ext cx="381801" cy="2962239"/>
          </a:xfrm>
          <a:prstGeom prst="leftBrace">
            <a:avLst>
              <a:gd name="adj1" fmla="val 8333"/>
              <a:gd name="adj2" fmla="val 513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7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514600"/>
            <a:ext cx="6248400" cy="484748"/>
          </a:xfrm>
        </p:spPr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38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28678" cy="880369"/>
          </a:xfrm>
        </p:spPr>
        <p:txBody>
          <a:bodyPr/>
          <a:lstStyle/>
          <a:p>
            <a:r>
              <a:rPr lang="en-US" dirty="0"/>
              <a:t>We will measure charge distribution function in 6D beam phase space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228600" y="990600"/>
                <a:ext cx="8763000" cy="2590800"/>
              </a:xfrm>
              <a:prstGeom prst="rect">
                <a:avLst/>
              </a:prstGeom>
            </p:spPr>
            <p:txBody>
              <a:bodyPr/>
              <a:lstStyle>
                <a:lvl1pPr marL="230188" indent="-230188" algn="l" rtl="0" eaLnBrk="1" fontAlgn="base" hangingPunct="1">
                  <a:lnSpc>
                    <a:spcPct val="90000"/>
                  </a:lnSpc>
                  <a:spcBef>
                    <a:spcPts val="14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5475" indent="-279400" algn="l" rtl="0" eaLnBrk="1" fontAlgn="base" hangingPunct="1">
                  <a:lnSpc>
                    <a:spcPct val="90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30188" algn="l" rtl="0" eaLnBrk="1" fontAlgn="base" hangingPunct="1">
                  <a:lnSpc>
                    <a:spcPct val="90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4588" indent="-173038" algn="l" rtl="0" eaLnBrk="1" fontAlgn="base" hangingPunct="1">
                  <a:lnSpc>
                    <a:spcPct val="90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–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82725" indent="-222250" algn="l" rtl="0" eaLnBrk="1" fontAlgn="base" hangingPunct="1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»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𝑥</m:t>
                    </m:r>
                    <m:r>
                      <a:rPr lang="en-US" sz="240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𝑤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l-GR" sz="2400" i="1">
                        <a:latin typeface="Cambria Math"/>
                      </a:rPr>
                      <m:t>φ</m:t>
                    </m:r>
                  </m:oMath>
                </a14:m>
                <a:r>
                  <a:rPr lang="en-US" sz="2400" i="1" dirty="0" smtClean="0">
                    <a:latin typeface="Cambria Math"/>
                  </a:rPr>
                  <a:t>  - </a:t>
                </a:r>
                <a:r>
                  <a:rPr lang="en-US" sz="2400" dirty="0" smtClean="0"/>
                  <a:t>coordinates in phase space</a:t>
                </a:r>
              </a:p>
              <a:p>
                <a:pPr marL="0" indent="0">
                  <a:lnSpc>
                    <a:spcPct val="200000"/>
                  </a:lnSpc>
                  <a:buFont typeface="Arial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-  2D distribution function </a:t>
                </a:r>
              </a:p>
              <a:p>
                <a:pPr marL="0" indent="0">
                  <a:buFont typeface="Arial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 smtClean="0">
                            <a:latin typeface="Cambria Math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1" smtClean="0">
                            <a:latin typeface="Cambria Math"/>
                          </a:rPr>
                          <m:t>,</m:t>
                        </m:r>
                        <m:r>
                          <a:rPr lang="en-US" sz="2400" i="1" smtClean="0">
                            <a:latin typeface="Cambria Math"/>
                          </a:rPr>
                          <m:t>𝑦</m:t>
                        </m:r>
                        <m:r>
                          <a:rPr lang="en-US" sz="2400" i="1" smtClean="0">
                            <a:latin typeface="Cambria Math"/>
                          </a:rPr>
                          <m:t>,</m:t>
                        </m:r>
                        <m:r>
                          <a:rPr lang="en-US" sz="2400" i="1" smtClean="0">
                            <a:latin typeface="Cambria Math"/>
                          </a:rPr>
                          <m:t>𝑦</m:t>
                        </m:r>
                        <m:r>
                          <a:rPr lang="en-US" sz="2400" i="1" smtClean="0">
                            <a:latin typeface="Cambria Math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dirty="0" smtClean="0"/>
                  <a:t> - 4D distribution function  </a:t>
                </a:r>
              </a:p>
              <a:p>
                <a:pPr marL="0" indent="0">
                  <a:buFont typeface="Arial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 smtClean="0">
                            <a:latin typeface="Cambria Math"/>
                          </a:rPr>
                          <m:t>6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1" smtClean="0">
                            <a:latin typeface="Cambria Math"/>
                          </a:rPr>
                          <m:t>,</m:t>
                        </m:r>
                        <m:r>
                          <a:rPr lang="en-US" sz="2400" i="1" smtClean="0">
                            <a:latin typeface="Cambria Math"/>
                          </a:rPr>
                          <m:t>𝑤</m:t>
                        </m:r>
                        <m:r>
                          <a:rPr lang="en-US" sz="2400" i="1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/>
                          </a:rPr>
                          <m:t>φ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- 6D </a:t>
                </a:r>
                <a:r>
                  <a:rPr lang="en-US" sz="2400" dirty="0"/>
                  <a:t>distribution </a:t>
                </a:r>
                <a:r>
                  <a:rPr lang="en-US" sz="2400" dirty="0" smtClean="0"/>
                  <a:t>function</a:t>
                </a:r>
                <a:endParaRPr lang="en-US" sz="2400" dirty="0" smtClean="0"/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990600"/>
                <a:ext cx="8763000" cy="2590800"/>
              </a:xfrm>
              <a:prstGeom prst="rect">
                <a:avLst/>
              </a:prstGeom>
              <a:blipFill rotWithShape="1">
                <a:blip r:embed="rId2"/>
                <a:stretch>
                  <a:fillRect l="-626" t="-3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00800" y="1371600"/>
            <a:ext cx="2691338" cy="193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5105400" y="19812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329138" y="3423037"/>
                <a:ext cx="8763000" cy="2749163"/>
              </a:xfrm>
              <a:prstGeom prst="rect">
                <a:avLst/>
              </a:prstGeom>
            </p:spPr>
            <p:txBody>
              <a:bodyPr/>
              <a:lstStyle>
                <a:lvl1pPr marL="230188" indent="-230188" algn="l" rtl="0" eaLnBrk="1" fontAlgn="base" hangingPunct="1">
                  <a:lnSpc>
                    <a:spcPct val="90000"/>
                  </a:lnSpc>
                  <a:spcBef>
                    <a:spcPts val="14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5475" indent="-279400" algn="l" rtl="0" eaLnBrk="1" fontAlgn="base" hangingPunct="1">
                  <a:lnSpc>
                    <a:spcPct val="90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30188" algn="l" rtl="0" eaLnBrk="1" fontAlgn="base" hangingPunct="1">
                  <a:lnSpc>
                    <a:spcPct val="90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4588" indent="-173038" algn="l" rtl="0" eaLnBrk="1" fontAlgn="base" hangingPunct="1">
                  <a:lnSpc>
                    <a:spcPct val="90000"/>
                  </a:lnSpc>
                  <a:spcBef>
                    <a:spcPts val="8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–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82725" indent="-222250" algn="l" rtl="0" eaLnBrk="1" fontAlgn="base" hangingPunct="1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»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200000"/>
                  </a:lnSpc>
                  <a:buFont typeface="Arial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 smtClean="0">
                            <a:latin typeface="Cambria Math"/>
                          </a:rPr>
                          <m:t>3∗2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𝑤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400" i="1">
                            <a:latin typeface="Cambria Math"/>
                          </a:rPr>
                          <m:t>φ</m:t>
                        </m:r>
                      </m:e>
                    </m:d>
                    <m:r>
                      <a:rPr lang="en-US" sz="240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/>
                      </a:rPr>
                      <m:t>·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smtClean="0">
                            <a:latin typeface="Cambria Math"/>
                          </a:rPr>
                          <m:t>𝑦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/>
                          </a:rPr>
                          <m:t>·</m:t>
                        </m:r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𝑤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400" i="1">
                            <a:latin typeface="Cambria Math"/>
                          </a:rPr>
                          <m:t>φ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</a:p>
              <a:p>
                <a:pPr marL="0" indent="0">
                  <a:buFont typeface="Arial" charset="0"/>
                  <a:buNone/>
                </a:pPr>
                <a:r>
                  <a:rPr lang="en-US" sz="2400" dirty="0"/>
                  <a:t>sometimes </a:t>
                </a:r>
                <a:r>
                  <a:rPr lang="en-US" sz="2400" dirty="0" smtClean="0"/>
                  <a:t>called 6D but</a:t>
                </a:r>
              </a:p>
              <a:p>
                <a:pPr marL="0" indent="0">
                  <a:lnSpc>
                    <a:spcPct val="100000"/>
                  </a:lnSpc>
                  <a:buFont typeface="Arial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3∗2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𝑤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φ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</a:rPr>
                          <m:t>6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 smtClean="0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𝑤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φ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lnSpc>
                    <a:spcPct val="100000"/>
                  </a:lnSpc>
                  <a:buFont typeface="Arial" charset="0"/>
                  <a:buNone/>
                </a:pPr>
                <a:r>
                  <a:rPr lang="en-US" sz="2400" dirty="0" smtClean="0"/>
                  <a:t>except for special case of no any correlations between degrees of freedom</a:t>
                </a:r>
              </a:p>
            </p:txBody>
          </p:sp>
        </mc:Choice>
        <mc:Fallback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38" y="3423037"/>
                <a:ext cx="8763000" cy="2749163"/>
              </a:xfrm>
              <a:prstGeom prst="rect">
                <a:avLst/>
              </a:prstGeom>
              <a:blipFill rotWithShape="1">
                <a:blip r:embed="rId4"/>
                <a:stretch>
                  <a:fillRect l="-1113" r="-1461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609600" y="41910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28600" y="2895600"/>
            <a:ext cx="2514600" cy="533400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84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2464090" cy="487954"/>
          </a:xfrm>
        </p:spPr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3886200" cy="266601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294" y="3550564"/>
            <a:ext cx="4438305" cy="27070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67397"/>
            <a:ext cx="3872953" cy="2362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838200"/>
            <a:ext cx="4447066" cy="271236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2362200" y="177800"/>
            <a:ext cx="5791200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dirty="0" smtClean="0"/>
              <a:t>‘K - V like’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8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28678" cy="827919"/>
          </a:xfrm>
        </p:spPr>
        <p:txBody>
          <a:bodyPr/>
          <a:lstStyle/>
          <a:p>
            <a:r>
              <a:rPr lang="en-US" sz="2800" dirty="0"/>
              <a:t>Realistic initial distribution is needed for PIC simulation of beam dynamics in linac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05836" y="1143000"/>
            <a:ext cx="8861963" cy="990600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End-to-end simulation starting from ion source plasma surface</a:t>
            </a:r>
          </a:p>
          <a:p>
            <a:pPr lvl="1"/>
            <a:r>
              <a:rPr lang="en-US" sz="2000" dirty="0" smtClean="0"/>
              <a:t>No comments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05835" y="1981200"/>
            <a:ext cx="8938165" cy="1905000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4D distribution measurement after ion source + PIC simulation through RFQ</a:t>
            </a:r>
          </a:p>
          <a:p>
            <a:pPr lvl="1"/>
            <a:r>
              <a:rPr lang="en-US" sz="2000" dirty="0" smtClean="0"/>
              <a:t>Accurate 4D measurement at RFQ entrance is difficult</a:t>
            </a:r>
          </a:p>
          <a:p>
            <a:pPr lvl="1"/>
            <a:r>
              <a:rPr lang="en-US" sz="2000" dirty="0" smtClean="0"/>
              <a:t>Beam dynamics simulation in RFQ is most challenging part of  linac simulation: strong space charge, many cells, no diagnostics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4450" y="3906742"/>
            <a:ext cx="8642640" cy="1828799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6D distribution reconstruction from 2D emittances measured after RFQ</a:t>
            </a:r>
          </a:p>
          <a:p>
            <a:pPr lvl="1"/>
            <a:r>
              <a:rPr lang="en-US" sz="2000" dirty="0" smtClean="0"/>
              <a:t>Absence of correlations between degrees of freedom is assumed without experimental validation </a:t>
            </a:r>
          </a:p>
          <a:p>
            <a:pPr lvl="1"/>
            <a:r>
              <a:rPr lang="en-US" sz="2000" dirty="0" smtClean="0"/>
              <a:t>Dedicated experiment (LEDA) did not support this approach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5497" y="5791200"/>
            <a:ext cx="8642640" cy="533400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Direct measurement of 6D distribution after RFQ</a:t>
            </a:r>
            <a:endParaRPr lang="en-US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533400" y="5705061"/>
            <a:ext cx="6781800" cy="533400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4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877163"/>
          </a:xfrm>
        </p:spPr>
        <p:txBody>
          <a:bodyPr/>
          <a:lstStyle/>
          <a:p>
            <a:r>
              <a:rPr lang="en-US" dirty="0" smtClean="0"/>
              <a:t>2D distribution measurement (emittance) using slit-slit technique </a:t>
            </a:r>
            <a:endParaRPr lang="en-US" dirty="0"/>
          </a:p>
        </p:txBody>
      </p:sp>
      <p:grpSp>
        <p:nvGrpSpPr>
          <p:cNvPr id="2048" name="Group 2047"/>
          <p:cNvGrpSpPr/>
          <p:nvPr/>
        </p:nvGrpSpPr>
        <p:grpSpPr>
          <a:xfrm>
            <a:off x="304800" y="1219200"/>
            <a:ext cx="5257800" cy="3886200"/>
            <a:chOff x="304800" y="905262"/>
            <a:chExt cx="5257800" cy="3886200"/>
          </a:xfrm>
        </p:grpSpPr>
        <p:grpSp>
          <p:nvGrpSpPr>
            <p:cNvPr id="3" name="Group 2"/>
            <p:cNvGrpSpPr/>
            <p:nvPr/>
          </p:nvGrpSpPr>
          <p:grpSpPr>
            <a:xfrm>
              <a:off x="304800" y="905262"/>
              <a:ext cx="5257800" cy="3886200"/>
              <a:chOff x="1143000" y="1143000"/>
              <a:chExt cx="5638800" cy="4357254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3000" y="1143000"/>
                <a:ext cx="5638800" cy="4357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4" name="Straight Arrow Connector 3"/>
              <p:cNvCxnSpPr/>
              <p:nvPr/>
            </p:nvCxnSpPr>
            <p:spPr>
              <a:xfrm>
                <a:off x="3048000" y="3321627"/>
                <a:ext cx="14676" cy="54523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triangl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Arrow Connector 4"/>
              <p:cNvCxnSpPr/>
              <p:nvPr/>
            </p:nvCxnSpPr>
            <p:spPr>
              <a:xfrm>
                <a:off x="4876800" y="3124200"/>
                <a:ext cx="14676" cy="54523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triangl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/>
              <p:cNvSpPr txBox="1"/>
              <p:nvPr/>
            </p:nvSpPr>
            <p:spPr>
              <a:xfrm rot="21137890">
                <a:off x="2265414" y="3925617"/>
                <a:ext cx="1056640" cy="266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050" b="1" dirty="0" smtClean="0"/>
                  <a:t>SLIT_Y_1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 rot="21137890">
                <a:off x="4050230" y="3792555"/>
                <a:ext cx="1056640" cy="266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050" b="1" dirty="0" smtClean="0"/>
                  <a:t>SLIT_Y_2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 rot="21113029">
                <a:off x="5659579" y="3526752"/>
                <a:ext cx="1056640" cy="414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000" b="1" dirty="0" smtClean="0"/>
                  <a:t>FARADAY CUP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 rot="21132636">
              <a:off x="467966" y="3147208"/>
              <a:ext cx="105664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b="1" dirty="0" smtClean="0"/>
                <a:t>BEAM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868741" y="2981058"/>
              <a:ext cx="505861" cy="70803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1981200" y="2743201"/>
              <a:ext cx="1600200" cy="2732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3697786" y="2606572"/>
              <a:ext cx="1026614" cy="1366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1752600" y="2209800"/>
              <a:ext cx="1676400" cy="2286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 rot="21137890">
              <a:off x="2091263" y="2090922"/>
              <a:ext cx="985245" cy="237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50" b="1" dirty="0" smtClean="0"/>
                <a:t>L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965143" y="3680085"/>
                  <a:ext cx="1371600" cy="3416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143" y="3680085"/>
                  <a:ext cx="1371600" cy="3416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971769" y="4041595"/>
                  <a:ext cx="1905000" cy="5175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𝐿</m:t>
                            </m:r>
                          </m:den>
                        </m:f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69" y="4041595"/>
                  <a:ext cx="1905000" cy="517578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b="-82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 rot="16200000">
                  <a:off x="1922193" y="2972963"/>
                  <a:ext cx="609600" cy="3416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922193" y="2972963"/>
                  <a:ext cx="609600" cy="3416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r="-17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 rot="16200000">
                  <a:off x="3624090" y="2786400"/>
                  <a:ext cx="609600" cy="3416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624090" y="2786400"/>
                  <a:ext cx="609600" cy="3416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2481090" y="1066800"/>
                  <a:ext cx="2895600" cy="5557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𝐹𝐶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′)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𝐿</m:t>
                            </m:r>
                          </m:den>
                        </m:f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1090" y="1066800"/>
                  <a:ext cx="2895600" cy="55573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51" name="Picture 2050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213814"/>
            <a:ext cx="3429000" cy="40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7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7950490" cy="880369"/>
          </a:xfrm>
        </p:spPr>
        <p:txBody>
          <a:bodyPr/>
          <a:lstStyle/>
          <a:p>
            <a:r>
              <a:rPr lang="en-US" dirty="0" smtClean="0"/>
              <a:t>4D </a:t>
            </a:r>
            <a:r>
              <a:rPr lang="en-US" dirty="0"/>
              <a:t>distribution </a:t>
            </a:r>
            <a:r>
              <a:rPr lang="en-US" dirty="0" smtClean="0"/>
              <a:t>measurement </a:t>
            </a:r>
            <a:r>
              <a:rPr lang="en-US" dirty="0"/>
              <a:t>using </a:t>
            </a:r>
            <a:r>
              <a:rPr lang="en-US" dirty="0" smtClean="0"/>
              <a:t>four slits arrangement 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52151" y="1143716"/>
            <a:ext cx="8229600" cy="4032480"/>
            <a:chOff x="-25400" y="686440"/>
            <a:chExt cx="9144000" cy="3936406"/>
          </a:xfrm>
        </p:grpSpPr>
        <p:pic>
          <p:nvPicPr>
            <p:cNvPr id="22" name="Picture 4" descr="C:\PTC\TempFiles\PICTURES\Scr05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25400" y="686440"/>
              <a:ext cx="9144000" cy="3936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 rot="21113029">
              <a:off x="5815076" y="2700887"/>
              <a:ext cx="1219200" cy="360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b="1" dirty="0" smtClean="0"/>
                <a:t>FARADAY CUP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 rot="21191952">
              <a:off x="1763619" y="3437484"/>
              <a:ext cx="1219200" cy="225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b="1" dirty="0" smtClean="0"/>
                <a:t>SLIT_X_1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 rot="21137890">
              <a:off x="595686" y="3596298"/>
              <a:ext cx="1219200" cy="2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50" b="1" dirty="0" smtClean="0"/>
                <a:t>SLIT_Y_1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 rot="21150565">
              <a:off x="4050247" y="3115055"/>
              <a:ext cx="1219200" cy="225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b="1" dirty="0" smtClean="0"/>
                <a:t>SLIT_X_2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21146409">
              <a:off x="2878043" y="3277285"/>
              <a:ext cx="1219200" cy="225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b="1" dirty="0" smtClean="0"/>
                <a:t>SLIT_Y_2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3976557" y="1828800"/>
              <a:ext cx="345755" cy="350249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3433819" y="1959618"/>
              <a:ext cx="16934" cy="586797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 rot="21132636">
              <a:off x="164296" y="3274165"/>
              <a:ext cx="1219200" cy="225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b="1" dirty="0" smtClean="0"/>
                <a:t>BEAM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520600" y="3036528"/>
              <a:ext cx="583686" cy="7620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1719288" y="2156324"/>
              <a:ext cx="345755" cy="350249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1104286" y="2287142"/>
              <a:ext cx="16934" cy="586797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485330" y="3500818"/>
                <a:ext cx="2895600" cy="605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𝐹𝐶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′)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330" y="3500818"/>
                <a:ext cx="2895600" cy="60510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46541" y="5791200"/>
                <a:ext cx="1905000" cy="517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541" y="5791200"/>
                <a:ext cx="1905000" cy="517578"/>
              </a:xfrm>
              <a:prstGeom prst="rect">
                <a:avLst/>
              </a:prstGeom>
              <a:blipFill rotWithShape="1">
                <a:blip r:embed="rId5"/>
                <a:stretch>
                  <a:fillRect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46541" y="5330025"/>
                <a:ext cx="1371600" cy="341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541" y="5330025"/>
                <a:ext cx="1371600" cy="341632"/>
              </a:xfrm>
              <a:prstGeom prst="rect">
                <a:avLst/>
              </a:prstGeom>
              <a:blipFill rotWithShape="1">
                <a:blip r:embed="rId6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601541" y="5807022"/>
                <a:ext cx="1905000" cy="524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541" y="5807022"/>
                <a:ext cx="1905000" cy="524374"/>
              </a:xfrm>
              <a:prstGeom prst="rect">
                <a:avLst/>
              </a:prstGeom>
              <a:blipFill rotWithShape="1">
                <a:blip r:embed="rId7"/>
                <a:stretch>
                  <a:fillRect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590800" y="5348497"/>
                <a:ext cx="1371600" cy="361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5348497"/>
                <a:ext cx="1371600" cy="361381"/>
              </a:xfrm>
              <a:prstGeom prst="rect">
                <a:avLst/>
              </a:prstGeom>
              <a:blipFill rotWithShape="1"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572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77800"/>
            <a:ext cx="9067800" cy="877163"/>
          </a:xfrm>
        </p:spPr>
        <p:txBody>
          <a:bodyPr/>
          <a:lstStyle/>
          <a:p>
            <a:r>
              <a:rPr lang="en-US" dirty="0" smtClean="0"/>
              <a:t>6D </a:t>
            </a:r>
            <a:r>
              <a:rPr lang="en-US" dirty="0"/>
              <a:t>distribution </a:t>
            </a:r>
            <a:r>
              <a:rPr lang="en-US" dirty="0" smtClean="0"/>
              <a:t>measurement arrangement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30269" y="863197"/>
            <a:ext cx="7950200" cy="5449967"/>
            <a:chOff x="25400" y="493633"/>
            <a:chExt cx="9144000" cy="5669280"/>
          </a:xfrm>
        </p:grpSpPr>
        <p:pic>
          <p:nvPicPr>
            <p:cNvPr id="4" name="Picture 2" descr="C:\PTC\TempFiles\PICTURES\mebt_emittance_scanner-FULL_3.tif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476"/>
            <a:stretch/>
          </p:blipFill>
          <p:spPr bwMode="auto">
            <a:xfrm>
              <a:off x="25400" y="493633"/>
              <a:ext cx="9144000" cy="5669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310738" y="1224477"/>
              <a:ext cx="1219200" cy="240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b="1" dirty="0" smtClean="0"/>
                <a:t>SLIT_X_1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2399" y="1224477"/>
              <a:ext cx="1219200" cy="240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b="1" dirty="0" smtClean="0"/>
                <a:t>SLIT_Y_1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69856" y="945546"/>
              <a:ext cx="1219200" cy="240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b="1" dirty="0" smtClean="0"/>
                <a:t>SLIT_X_2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43149" y="945546"/>
              <a:ext cx="1219200" cy="240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b="1" dirty="0" smtClean="0"/>
                <a:t>SLIT_Y_2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601144" y="1433227"/>
              <a:ext cx="209738" cy="316511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990600" y="1475134"/>
              <a:ext cx="0" cy="402455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21243651">
              <a:off x="1597180" y="1954944"/>
              <a:ext cx="1219200" cy="384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b="1" dirty="0" err="1" smtClean="0">
                  <a:solidFill>
                    <a:srgbClr val="0070C0"/>
                  </a:solidFill>
                </a:rPr>
                <a:t>dx</a:t>
              </a:r>
              <a:r>
                <a:rPr lang="en-US" sz="1000" b="1" dirty="0" err="1" smtClean="0">
                  <a:solidFill>
                    <a:srgbClr val="0070C0"/>
                  </a:solidFill>
                  <a:sym typeface="Symbol"/>
                </a:rPr>
                <a:t>dy</a:t>
              </a:r>
              <a:endParaRPr lang="en-US" sz="1000" b="1" dirty="0" smtClean="0">
                <a:solidFill>
                  <a:srgbClr val="0070C0"/>
                </a:solidFill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1000" b="1" dirty="0" smtClean="0">
                  <a:solidFill>
                    <a:srgbClr val="0070C0"/>
                  </a:solidFill>
                </a:rPr>
                <a:t>BEAMLET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21279443">
              <a:off x="3568254" y="1673677"/>
              <a:ext cx="1349953" cy="384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b="1" dirty="0" err="1" smtClean="0">
                  <a:solidFill>
                    <a:srgbClr val="0070C0"/>
                  </a:solidFill>
                </a:rPr>
                <a:t>dx</a:t>
              </a:r>
              <a:r>
                <a:rPr lang="en-US" sz="1000" b="1" dirty="0" err="1" smtClean="0">
                  <a:solidFill>
                    <a:srgbClr val="0070C0"/>
                  </a:solidFill>
                  <a:sym typeface="Symbol"/>
                </a:rPr>
                <a:t>dydx</a:t>
              </a:r>
              <a:r>
                <a:rPr lang="en-US" sz="1000" b="1" dirty="0" smtClean="0">
                  <a:solidFill>
                    <a:srgbClr val="0070C0"/>
                  </a:solidFill>
                  <a:sym typeface="Symbol"/>
                </a:rPr>
                <a:t>´</a:t>
              </a:r>
              <a:r>
                <a:rPr lang="en-US" sz="1000" b="1" dirty="0" err="1" smtClean="0">
                  <a:solidFill>
                    <a:srgbClr val="0070C0"/>
                  </a:solidFill>
                  <a:sym typeface="Symbol"/>
                </a:rPr>
                <a:t>dy</a:t>
              </a:r>
              <a:r>
                <a:rPr lang="en-US" sz="1000" b="1" dirty="0" smtClean="0">
                  <a:solidFill>
                    <a:srgbClr val="0070C0"/>
                  </a:solidFill>
                  <a:sym typeface="Symbol"/>
                </a:rPr>
                <a:t>´</a:t>
              </a:r>
              <a:endParaRPr lang="en-US" sz="1000" b="1" dirty="0" smtClean="0">
                <a:solidFill>
                  <a:srgbClr val="0070C0"/>
                </a:solidFill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1000" b="1" dirty="0" smtClean="0">
                  <a:solidFill>
                    <a:srgbClr val="0070C0"/>
                  </a:solidFill>
                </a:rPr>
                <a:t>BEAMLET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55739" y="2252247"/>
              <a:ext cx="390879" cy="79664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403395" y="1154561"/>
              <a:ext cx="209738" cy="316511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835081" y="1189028"/>
              <a:ext cx="0" cy="402455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7010400" y="1983580"/>
              <a:ext cx="381000" cy="3810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772400" y="4038600"/>
              <a:ext cx="1219200" cy="240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b="1" dirty="0" smtClean="0"/>
                <a:t>SLIT_X_4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15000" y="2488441"/>
              <a:ext cx="1219200" cy="240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b="1" dirty="0" smtClean="0"/>
                <a:t>SLIT_X_3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20000" y="2895600"/>
              <a:ext cx="1219200" cy="240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b="1" dirty="0" smtClean="0"/>
                <a:t>RF deflector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51815" y="648294"/>
              <a:ext cx="1219200" cy="384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b="1" dirty="0" smtClean="0"/>
                <a:t>BENDING MAGNET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7315200" y="4688680"/>
              <a:ext cx="381000" cy="3810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517375" y="3588180"/>
            <a:ext cx="509626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Magnetic spectrometer for energy determination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2009" y="4362130"/>
            <a:ext cx="467241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RF deflector or other time resolving device for temporal degree of freedom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4896016" y="2921014"/>
            <a:ext cx="393430" cy="5024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259746" y="4745655"/>
            <a:ext cx="1981200" cy="210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837316" y="5638800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 smtClean="0"/>
              <a:t>FARADAY CUP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0688" y="5837316"/>
            <a:ext cx="536557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Looks simple, why don’t we see it everywhere?</a:t>
            </a:r>
            <a:endParaRPr lang="en-US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78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/>
              <a:t>C</a:t>
            </a:r>
            <a:r>
              <a:rPr lang="en-US" dirty="0" smtClean="0"/>
              <a:t>urse of dimensionality” problem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6560" y="990600"/>
                <a:ext cx="8642640" cy="1676400"/>
              </a:xfrm>
            </p:spPr>
            <p:txBody>
              <a:bodyPr/>
              <a:lstStyle/>
              <a:p>
                <a:r>
                  <a:rPr lang="en-US" sz="2400" dirty="0" smtClean="0"/>
                  <a:t>High-dimensional spaces have very large volume: V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~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</a:p>
              <a:p>
                <a:pPr lvl="1"/>
                <a:r>
                  <a:rPr lang="en-US" sz="2000" dirty="0" smtClean="0"/>
                  <a:t>Large scan time </a:t>
                </a:r>
              </a:p>
              <a:p>
                <a:pPr lvl="1"/>
                <a:r>
                  <a:rPr lang="en-US" sz="2000" dirty="0" smtClean="0"/>
                  <a:t>Low charge density</a:t>
                </a:r>
              </a:p>
              <a:p>
                <a:pPr lvl="1"/>
                <a:r>
                  <a:rPr lang="en-US" sz="2000" dirty="0" smtClean="0"/>
                  <a:t>Large data </a:t>
                </a:r>
                <a:r>
                  <a:rPr lang="en-US" sz="2000" dirty="0" smtClean="0"/>
                  <a:t>sets</a:t>
                </a:r>
                <a:endParaRPr lang="en-US" sz="20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6560" y="990600"/>
                <a:ext cx="8642640" cy="1676400"/>
              </a:xfrm>
              <a:blipFill rotWithShape="1">
                <a:blip r:embed="rId2"/>
                <a:stretch>
                  <a:fillRect l="-917" t="-2182"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381000" y="2743200"/>
            <a:ext cx="8642640" cy="3505200"/>
            <a:chOff x="323353" y="2819400"/>
            <a:chExt cx="8642640" cy="3505200"/>
          </a:xfrm>
        </p:grpSpPr>
        <p:sp>
          <p:nvSpPr>
            <p:cNvPr id="8" name="Content Placeholder 2"/>
            <p:cNvSpPr txBox="1">
              <a:spLocks/>
            </p:cNvSpPr>
            <p:nvPr/>
          </p:nvSpPr>
          <p:spPr bwMode="auto">
            <a:xfrm>
              <a:off x="323353" y="2819400"/>
              <a:ext cx="8642640" cy="350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230188" indent="-230188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25475" indent="-279400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-23018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144588" indent="-1730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260475" indent="0" algn="l" rtl="0" eaLnBrk="1" fontAlgn="base" hangingPunct="1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None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/>
                <a:t>Same </a:t>
              </a:r>
              <a:r>
                <a:rPr lang="en-US" sz="2400" dirty="0" smtClean="0"/>
                <a:t>setup can measure all lower dimension projections</a:t>
              </a:r>
            </a:p>
            <a:p>
              <a:pPr marL="346075" lvl="1" indent="0">
                <a:buFont typeface="Arial" charset="0"/>
                <a:buNone/>
              </a:pPr>
              <a:r>
                <a:rPr lang="en-US" sz="2000" dirty="0" smtClean="0"/>
                <a:t>x - x’</a:t>
              </a:r>
            </a:p>
            <a:p>
              <a:pPr marL="346075" lvl="1" indent="0">
                <a:buFont typeface="Arial" charset="0"/>
                <a:buNone/>
              </a:pPr>
              <a:r>
                <a:rPr lang="en-US" sz="2000" dirty="0" smtClean="0"/>
                <a:t>x – y</a:t>
              </a:r>
            </a:p>
            <a:p>
              <a:pPr marL="346075" lvl="1" indent="0">
                <a:buFont typeface="Arial" charset="0"/>
                <a:buNone/>
              </a:pPr>
              <a:r>
                <a:rPr lang="en-US" sz="2000" dirty="0"/>
                <a:t>x - </a:t>
              </a:r>
              <a:r>
                <a:rPr lang="el-GR" sz="2000" dirty="0"/>
                <a:t>φ</a:t>
              </a:r>
              <a:endParaRPr lang="en-US" sz="2000" dirty="0"/>
            </a:p>
            <a:p>
              <a:pPr marL="346075" lvl="1" indent="0">
                <a:buFont typeface="Arial" charset="0"/>
                <a:buNone/>
              </a:pPr>
              <a:r>
                <a:rPr lang="en-US" sz="2000" dirty="0" smtClean="0"/>
                <a:t>x - w</a:t>
              </a:r>
            </a:p>
            <a:p>
              <a:pPr marL="346075" lvl="1" indent="0">
                <a:buFont typeface="Arial" charset="0"/>
                <a:buNone/>
              </a:pPr>
              <a:r>
                <a:rPr lang="en-US" sz="2000" dirty="0" smtClean="0"/>
                <a:t>x’ - y - x</a:t>
              </a:r>
            </a:p>
            <a:p>
              <a:pPr marL="346075" lvl="1" indent="0">
                <a:buFont typeface="Arial" charset="0"/>
                <a:buNone/>
              </a:pPr>
              <a:r>
                <a:rPr lang="en-US" sz="2000" dirty="0" smtClean="0"/>
                <a:t>x’ - </a:t>
              </a:r>
              <a:r>
                <a:rPr lang="el-GR" sz="2000" dirty="0" smtClean="0"/>
                <a:t>φ</a:t>
              </a:r>
              <a:r>
                <a:rPr lang="en-US" sz="2000" dirty="0" smtClean="0"/>
                <a:t> - x</a:t>
              </a:r>
              <a:endParaRPr lang="en-US" sz="2000" dirty="0"/>
            </a:p>
            <a:p>
              <a:pPr marL="346075" lvl="1" indent="0">
                <a:buFont typeface="Arial" charset="0"/>
                <a:buNone/>
              </a:pPr>
              <a:r>
                <a:rPr lang="en-US" sz="2000" dirty="0" smtClean="0"/>
                <a:t>x’ - w - x    </a:t>
              </a:r>
            </a:p>
            <a:p>
              <a:pPr marL="346075" lvl="1" indent="0">
                <a:buFont typeface="Arial" charset="0"/>
                <a:buNone/>
              </a:pPr>
              <a:r>
                <a:rPr lang="en-US" sz="1800" dirty="0" smtClean="0"/>
                <a:t>….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738147" y="5017273"/>
              <a:ext cx="533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43780" y="5410200"/>
              <a:ext cx="533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43780" y="5791200"/>
              <a:ext cx="533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256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-Template_HFIR-SNS">
  <a:themeElements>
    <a:clrScheme name="ORNL Corporate Color Palette FINAL">
      <a:dk1>
        <a:sysClr val="windowText" lastClr="000000"/>
      </a:dk1>
      <a:lt1>
        <a:sysClr val="window" lastClr="FFFFFF"/>
      </a:lt1>
      <a:dk2>
        <a:srgbClr val="18783D"/>
      </a:dk2>
      <a:lt2>
        <a:srgbClr val="FFFFFF"/>
      </a:lt2>
      <a:accent1>
        <a:srgbClr val="2A6EBB"/>
      </a:accent1>
      <a:accent2>
        <a:srgbClr val="69BE28"/>
      </a:accent2>
      <a:accent3>
        <a:srgbClr val="E37222"/>
      </a:accent3>
      <a:accent4>
        <a:srgbClr val="3CB6CE"/>
      </a:accent4>
      <a:accent5>
        <a:srgbClr val="983222"/>
      </a:accent5>
      <a:accent6>
        <a:srgbClr val="FECB00"/>
      </a:accent6>
      <a:hlink>
        <a:srgbClr val="2A6EBB"/>
      </a:hlink>
      <a:folHlink>
        <a:srgbClr val="207C47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Powerpoint-Template_HFIR-SNS.potx</Template>
  <TotalTime>0</TotalTime>
  <Words>1461</Words>
  <Application>Microsoft Office PowerPoint</Application>
  <PresentationFormat>On-screen Show (4:3)</PresentationFormat>
  <Paragraphs>227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Powerpoint-Template_HFIR-SNS</vt:lpstr>
      <vt:lpstr>Measurement of  6D Beam Distributions at Low Beam Energy</vt:lpstr>
      <vt:lpstr>Outline</vt:lpstr>
      <vt:lpstr>We will measure charge distribution function in 6D beam phase space</vt:lpstr>
      <vt:lpstr>Example:</vt:lpstr>
      <vt:lpstr>Realistic initial distribution is needed for PIC simulation of beam dynamics in linac </vt:lpstr>
      <vt:lpstr>2D distribution measurement (emittance) using slit-slit technique </vt:lpstr>
      <vt:lpstr>4D distribution measurement using four slits arrangement </vt:lpstr>
      <vt:lpstr>6D distribution measurement arrangement</vt:lpstr>
      <vt:lpstr>“Curse of dimensionality” problem</vt:lpstr>
      <vt:lpstr>Scan time estimate</vt:lpstr>
      <vt:lpstr>Signal strength estimate</vt:lpstr>
      <vt:lpstr>PowerPoint Presentation</vt:lpstr>
      <vt:lpstr>SNS Integrated Test Stand Facility (ITSF)  </vt:lpstr>
      <vt:lpstr>PowerPoint Presentation</vt:lpstr>
      <vt:lpstr>ITSF MEBT</vt:lpstr>
      <vt:lpstr>X-Y Slit arrangement</vt:lpstr>
      <vt:lpstr>Simulated scan of ‘K - V like’ distribution</vt:lpstr>
      <vt:lpstr>Equipment for E-φ degrees of freedom measurement to be installed</vt:lpstr>
      <vt:lpstr>Status</vt:lpstr>
      <vt:lpstr>Speeding up W-φ plane measurement  </vt:lpstr>
      <vt:lpstr>Detector modification is simple </vt:lpstr>
      <vt:lpstr>Research goals</vt:lpstr>
      <vt:lpstr>US National Science Foundation Grant with University of Tennessee (Sarah Cousineau is PI)</vt:lpstr>
      <vt:lpstr>Thank you for your attention!</vt:lpstr>
    </vt:vector>
  </TitlesOfParts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2015-10-29T18:28:50Z</dcterms:created>
  <dcterms:modified xsi:type="dcterms:W3CDTF">2015-10-29T18:38:46Z</dcterms:modified>
</cp:coreProperties>
</file>