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5"/>
  </p:notesMasterIdLst>
  <p:sldIdLst>
    <p:sldId id="256" r:id="rId5"/>
    <p:sldId id="274" r:id="rId6"/>
    <p:sldId id="314" r:id="rId7"/>
    <p:sldId id="315" r:id="rId8"/>
    <p:sldId id="316" r:id="rId9"/>
    <p:sldId id="317" r:id="rId10"/>
    <p:sldId id="318" r:id="rId11"/>
    <p:sldId id="319" r:id="rId12"/>
    <p:sldId id="321" r:id="rId13"/>
    <p:sldId id="324" r:id="rId14"/>
    <p:sldId id="325" r:id="rId15"/>
    <p:sldId id="326" r:id="rId16"/>
    <p:sldId id="327" r:id="rId17"/>
    <p:sldId id="328" r:id="rId18"/>
    <p:sldId id="329" r:id="rId19"/>
    <p:sldId id="313" r:id="rId20"/>
    <p:sldId id="333" r:id="rId21"/>
    <p:sldId id="330" r:id="rId22"/>
    <p:sldId id="331" r:id="rId23"/>
    <p:sldId id="332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FF8000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20" autoAdjust="0"/>
  </p:normalViewPr>
  <p:slideViewPr>
    <p:cSldViewPr showGuides="1">
      <p:cViewPr varScale="1">
        <p:scale>
          <a:sx n="128" d="100"/>
          <a:sy n="128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611D6-067C-DB44-8701-2DB6AF25686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0814A-0072-BA4B-9D1C-BF7321E92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10/28/2015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0650" y="135413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1650" y="135413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0650" y="369728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1650" y="369728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Presentation_name</a:t>
            </a:r>
          </a:p>
        </p:txBody>
      </p:sp>
    </p:spTree>
    <p:extLst>
      <p:ext uri="{BB962C8B-B14F-4D97-AF65-F5344CB8AC3E}">
        <p14:creationId xmlns:p14="http://schemas.microsoft.com/office/powerpoint/2010/main" val="83242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3746277" cy="152400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Longitudinal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Twiss in SNS Linac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5893722" cy="1560427"/>
          </a:xfrm>
        </p:spPr>
        <p:txBody>
          <a:bodyPr/>
          <a:lstStyle/>
          <a:p>
            <a:r>
              <a:rPr lang="en-US" sz="2800" dirty="0"/>
              <a:t>Using Stripline BPMs </a:t>
            </a:r>
            <a:r>
              <a:rPr lang="en-US" sz="2800" dirty="0" smtClean="0"/>
              <a:t>to Measure the Longitudinal</a:t>
            </a:r>
            <a:br>
              <a:rPr lang="en-US" sz="2800" dirty="0" smtClean="0"/>
            </a:br>
            <a:r>
              <a:rPr lang="en-US" sz="2800" dirty="0" smtClean="0"/>
              <a:t>Twiss </a:t>
            </a:r>
            <a:r>
              <a:rPr lang="en-US" sz="2800" dirty="0"/>
              <a:t>Parameters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the SNS linac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28600" y="2514600"/>
            <a:ext cx="4598322" cy="18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2278" y="2142403"/>
            <a:ext cx="4522122" cy="387739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 smtClean="0"/>
              <a:t>Andrei Shishlo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ORNL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SNS Project </a:t>
            </a: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Florence, Italy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November </a:t>
            </a:r>
            <a:r>
              <a:rPr lang="en-US" sz="18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Longitudinal Twiss Analysis with SCL RF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371600" y="850900"/>
            <a:ext cx="1876425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CCL4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933950" y="879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BPM1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076950" y="879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BPM2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1650" y="9255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800" smtClean="0"/>
              <a:t>…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820025" y="879475"/>
            <a:ext cx="8191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BPM{n}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857250" y="1079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257550" y="1079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562600" y="1069975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305675" y="1079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3810000" y="736600"/>
            <a:ext cx="495300" cy="733425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410075" y="106045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12725" y="1573213"/>
            <a:ext cx="8616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defRPr sz="2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We can include a controllable element in the lattice and get more data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The </a:t>
            </a:r>
            <a:r>
              <a:rPr lang="en-US" sz="1800" dirty="0" err="1" smtClean="0">
                <a:solidFill>
                  <a:srgbClr val="0000FF"/>
                </a:solidFill>
              </a:rPr>
              <a:t>Twiss</a:t>
            </a:r>
            <a:r>
              <a:rPr lang="en-US" sz="1800" dirty="0" smtClean="0">
                <a:solidFill>
                  <a:srgbClr val="0000FF"/>
                </a:solidFill>
              </a:rPr>
              <a:t> errors should be reduced.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For 5 </a:t>
            </a:r>
            <a:r>
              <a:rPr lang="en-US" sz="1800" dirty="0" err="1" smtClean="0">
                <a:solidFill>
                  <a:srgbClr val="0000FF"/>
                </a:solidFill>
              </a:rPr>
              <a:t>deg</a:t>
            </a:r>
            <a:r>
              <a:rPr lang="en-US" sz="1800" dirty="0" smtClean="0">
                <a:solidFill>
                  <a:srgbClr val="0000FF"/>
                </a:solidFill>
              </a:rPr>
              <a:t> step, matrix will be (72x14)x3.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5861050" y="2516188"/>
            <a:ext cx="31257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defRPr sz="2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tx1"/>
                </a:solidFill>
              </a:rPr>
              <a:t>Results (XAL units):</a:t>
            </a:r>
          </a:p>
          <a:p>
            <a:pPr>
              <a:defRPr/>
            </a:pPr>
            <a:r>
              <a:rPr lang="en-US" sz="1800" smtClean="0">
                <a:solidFill>
                  <a:schemeClr val="tx1"/>
                </a:solidFill>
              </a:rPr>
              <a:t>Alpha = 0.56 +- 0.02</a:t>
            </a:r>
          </a:p>
          <a:p>
            <a:pPr>
              <a:defRPr/>
            </a:pPr>
            <a:r>
              <a:rPr lang="en-US" sz="1800" smtClean="0">
                <a:solidFill>
                  <a:schemeClr val="tx1"/>
                </a:solidFill>
              </a:rPr>
              <a:t>Beta = 5.33 +- 0.13</a:t>
            </a:r>
          </a:p>
          <a:p>
            <a:pPr>
              <a:defRPr/>
            </a:pPr>
            <a:r>
              <a:rPr lang="en-US" sz="1800" smtClean="0">
                <a:solidFill>
                  <a:schemeClr val="tx1"/>
                </a:solidFill>
              </a:rPr>
              <a:t>Emitt = (0.928 +- 0.012)*10</a:t>
            </a:r>
            <a:r>
              <a:rPr lang="en-US" sz="1800" baseline="30000" smtClean="0">
                <a:solidFill>
                  <a:schemeClr val="tx1"/>
                </a:solidFill>
              </a:rPr>
              <a:t>-6</a:t>
            </a:r>
            <a:endParaRPr lang="en-US" sz="1800" smtClean="0">
              <a:solidFill>
                <a:schemeClr val="tx1"/>
              </a:solidFill>
            </a:endParaRPr>
          </a:p>
        </p:txBody>
      </p:sp>
      <p:cxnSp>
        <p:nvCxnSpPr>
          <p:cNvPr id="19473" name="Straight Arrow Connector 20"/>
          <p:cNvCxnSpPr>
            <a:cxnSpLocks noChangeShapeType="1"/>
          </p:cNvCxnSpPr>
          <p:nvPr/>
        </p:nvCxnSpPr>
        <p:spPr bwMode="auto">
          <a:xfrm flipH="1" flipV="1">
            <a:off x="5410200" y="5702300"/>
            <a:ext cx="450850" cy="3429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74" name="TextBox 22"/>
          <p:cNvSpPr txBox="1">
            <a:spLocks noChangeArrowheads="1"/>
          </p:cNvSpPr>
          <p:nvPr/>
        </p:nvSpPr>
        <p:spPr bwMode="auto">
          <a:xfrm>
            <a:off x="6038850" y="604520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Defocusing</a:t>
            </a:r>
          </a:p>
        </p:txBody>
      </p:sp>
      <p:cxnSp>
        <p:nvCxnSpPr>
          <p:cNvPr id="19475" name="Straight Arrow Connector 23"/>
          <p:cNvCxnSpPr>
            <a:cxnSpLocks noChangeShapeType="1"/>
          </p:cNvCxnSpPr>
          <p:nvPr/>
        </p:nvCxnSpPr>
        <p:spPr bwMode="auto">
          <a:xfrm flipH="1" flipV="1">
            <a:off x="2794000" y="4737100"/>
            <a:ext cx="225425" cy="3429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2251075"/>
            <a:ext cx="576738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77" name="TextBox 26"/>
          <p:cNvSpPr txBox="1">
            <a:spLocks noChangeArrowheads="1"/>
          </p:cNvSpPr>
          <p:nvPr/>
        </p:nvSpPr>
        <p:spPr bwMode="auto">
          <a:xfrm>
            <a:off x="2492375" y="508000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Over focusing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1050" y="4017963"/>
            <a:ext cx="30670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+mn-ea"/>
              </a:rPr>
              <a:t>A. Shishlo, A. Aleksandrov,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+mn-ea"/>
              </a:rPr>
              <a:t>Phys. ST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+mn-ea"/>
              </a:rPr>
              <a:t>Accel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+mn-ea"/>
              </a:rPr>
              <a:t>. and Beams 16, 062801 (2013).</a:t>
            </a:r>
          </a:p>
        </p:txBody>
      </p:sp>
    </p:spTree>
    <p:extLst>
      <p:ext uri="{BB962C8B-B14F-4D97-AF65-F5344CB8AC3E}">
        <p14:creationId xmlns:p14="http://schemas.microsoft.com/office/powerpoint/2010/main" val="23058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SCL Twiss for CCL4 Phase Scan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7350" y="3998913"/>
            <a:ext cx="8229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kern="0" smtClean="0"/>
              <a:t>We want to verify our method with something different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kern="0" smtClean="0"/>
              <a:t>Studies performed on 09.22.2012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kern="0" smtClean="0"/>
              <a:t>Simultaneous BSM-410 measurements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kern="0" smtClean="0"/>
              <a:t>Peak beam current 35 mA </a:t>
            </a:r>
            <a:endParaRPr lang="en-US" altLang="en-US" sz="2000" kern="0" dirty="0" smtClean="0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800100" y="1149350"/>
            <a:ext cx="2533650" cy="5429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CCL4</a:t>
            </a:r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5019675" y="121602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BPM1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162675" y="121602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BPM2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937375" y="12620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800" smtClean="0"/>
              <a:t>…</a:t>
            </a:r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7905750" y="1216025"/>
            <a:ext cx="8191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BPM{n}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276225" y="13970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3343275" y="141605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5648325" y="1406525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7391400" y="141605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3895725" y="1073150"/>
            <a:ext cx="495300" cy="733425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4495800" y="13970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>
            <a:off x="2533650" y="930275"/>
            <a:ext cx="409575" cy="990600"/>
          </a:xfrm>
          <a:prstGeom prst="roundRect">
            <a:avLst>
              <a:gd name="adj" fmla="val 16667"/>
            </a:avLst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BSM</a:t>
            </a:r>
          </a:p>
        </p:txBody>
      </p:sp>
      <p:sp>
        <p:nvSpPr>
          <p:cNvPr id="20497" name="AutoShape 16"/>
          <p:cNvSpPr>
            <a:spLocks noChangeArrowheads="1"/>
          </p:cNvSpPr>
          <p:nvPr/>
        </p:nvSpPr>
        <p:spPr bwMode="auto">
          <a:xfrm>
            <a:off x="1609725" y="1806575"/>
            <a:ext cx="314325" cy="495300"/>
          </a:xfrm>
          <a:prstGeom prst="upArrow">
            <a:avLst>
              <a:gd name="adj1" fmla="val 50000"/>
              <a:gd name="adj2" fmla="val 39394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>
            <a:off x="3924300" y="1844675"/>
            <a:ext cx="314325" cy="495300"/>
          </a:xfrm>
          <a:prstGeom prst="upArrow">
            <a:avLst>
              <a:gd name="adj1" fmla="val 50000"/>
              <a:gd name="adj2" fmla="val 39394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576263" y="2319338"/>
            <a:ext cx="2435225" cy="923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sz="1800" dirty="0" smtClean="0"/>
              <a:t>CCL4 Phase Scan</a:t>
            </a:r>
          </a:p>
          <a:p>
            <a:pPr algn="ctr">
              <a:defRPr/>
            </a:pPr>
            <a:r>
              <a:rPr lang="en-US" altLang="en-US" sz="1800" dirty="0" smtClean="0"/>
              <a:t>-20 </a:t>
            </a:r>
            <a:r>
              <a:rPr lang="en-US" altLang="en-US" sz="1800" dirty="0"/>
              <a:t>↔</a:t>
            </a:r>
            <a:r>
              <a:rPr lang="en-US" altLang="en-US" sz="1800" dirty="0" smtClean="0"/>
              <a:t> +40 </a:t>
            </a:r>
            <a:r>
              <a:rPr lang="en-US" altLang="en-US" sz="1800" dirty="0" err="1" smtClean="0"/>
              <a:t>deg</a:t>
            </a:r>
            <a:r>
              <a:rPr lang="en-US" altLang="en-US" sz="1800" dirty="0" smtClean="0"/>
              <a:t> </a:t>
            </a:r>
          </a:p>
          <a:p>
            <a:pPr algn="ctr">
              <a:defRPr/>
            </a:pPr>
            <a:r>
              <a:rPr lang="en-US" altLang="en-US" sz="1800" dirty="0" smtClean="0"/>
              <a:t>Design phase = 0 </a:t>
            </a:r>
            <a:r>
              <a:rPr lang="en-US" altLang="en-US" sz="1800" dirty="0" err="1" smtClean="0"/>
              <a:t>deg</a:t>
            </a:r>
            <a:endParaRPr lang="en-US" altLang="en-US" sz="1800" dirty="0" smtClean="0"/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3722688" y="2338388"/>
            <a:ext cx="2333625" cy="669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defRPr sz="2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0" smtClean="0">
                <a:solidFill>
                  <a:schemeClr val="tx1"/>
                </a:solidFill>
              </a:rPr>
              <a:t>SCL01a Phase Scan</a:t>
            </a:r>
          </a:p>
          <a:p>
            <a:pPr algn="ctr">
              <a:defRPr/>
            </a:pPr>
            <a:r>
              <a:rPr lang="en-US" sz="1800" b="0" smtClean="0">
                <a:solidFill>
                  <a:schemeClr val="tx1"/>
                </a:solidFill>
              </a:rPr>
              <a:t>For Long. Twiss</a:t>
            </a:r>
          </a:p>
        </p:txBody>
      </p:sp>
    </p:spTree>
    <p:extLst>
      <p:ext uri="{BB962C8B-B14F-4D97-AF65-F5344CB8AC3E}">
        <p14:creationId xmlns:p14="http://schemas.microsoft.com/office/powerpoint/2010/main" val="14384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CCL Bunch Length for Two Methods</a:t>
            </a:r>
          </a:p>
        </p:txBody>
      </p:sp>
      <p:pic>
        <p:nvPicPr>
          <p:cNvPr id="21508" name="Picture 2" descr="C:\Users\shi\SHISHLO\SHISHLO\DOCUMENTS\PUBLICATIONS\Phys_Rev_SCL_Long_Twiss_2012\Figures\Figure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609600"/>
            <a:ext cx="5761037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74700" y="5216525"/>
            <a:ext cx="768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Results are very close. It proves the applicability of the new method.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157288" y="5621338"/>
            <a:ext cx="692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Limitations: assumption of Gaussian distribution in the bunch.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If we are far from the matched case (design) the bunch could be non Gaussian.</a:t>
            </a:r>
          </a:p>
        </p:txBody>
      </p:sp>
      <p:cxnSp>
        <p:nvCxnSpPr>
          <p:cNvPr id="21511" name="Straight Arrow Connector 3"/>
          <p:cNvCxnSpPr>
            <a:cxnSpLocks noChangeShapeType="1"/>
          </p:cNvCxnSpPr>
          <p:nvPr/>
        </p:nvCxnSpPr>
        <p:spPr bwMode="auto">
          <a:xfrm>
            <a:off x="3949700" y="3759200"/>
            <a:ext cx="0" cy="6223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12" name="TextBox 4"/>
          <p:cNvSpPr txBox="1">
            <a:spLocks noChangeArrowheads="1"/>
          </p:cNvSpPr>
          <p:nvPr/>
        </p:nvSpPr>
        <p:spPr bwMode="auto">
          <a:xfrm>
            <a:off x="3441700" y="33909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Design</a:t>
            </a:r>
            <a:r>
              <a:rPr lang="en-US" altLang="en-US" sz="1800" b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3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</a:rPr>
              <a:t>Longitudinal Twiss along SCL (1)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38150" y="1671638"/>
            <a:ext cx="8229600" cy="4533900"/>
          </a:xfrm>
        </p:spPr>
        <p:txBody>
          <a:bodyPr/>
          <a:lstStyle/>
          <a:p>
            <a:r>
              <a:rPr lang="en-US" altLang="en-US" sz="2000" smtClean="0"/>
              <a:t>We can use each cavity in SCL as the measuring point for the longitudinal Twiss</a:t>
            </a:r>
          </a:p>
          <a:p>
            <a:r>
              <a:rPr lang="en-US" altLang="en-US" sz="2000" smtClean="0"/>
              <a:t>Data were collected in April, 2013</a:t>
            </a:r>
          </a:p>
          <a:p>
            <a:r>
              <a:rPr lang="en-US" altLang="en-US" sz="2000" smtClean="0"/>
              <a:t>Only cavities in the first 12 cryomodules were scanned (34 cavities)</a:t>
            </a:r>
          </a:p>
          <a:p>
            <a:r>
              <a:rPr lang="en-US" altLang="en-US" sz="2000" smtClean="0"/>
              <a:t>The BPM amplitude calibration was calculated by using the same scan data, so only about half of BPMs were calibrated properly.</a:t>
            </a:r>
          </a:p>
          <a:p>
            <a:r>
              <a:rPr lang="en-US" altLang="en-US" sz="2000" smtClean="0"/>
              <a:t>For the first cavity we used the analysis described, but for all downstream cavities we assumed a constant normalized emittance. It means we fitted </a:t>
            </a:r>
            <a:r>
              <a:rPr lang="el-GR" altLang="en-US" sz="2000" smtClean="0"/>
              <a:t>α</a:t>
            </a:r>
            <a:r>
              <a:rPr lang="en-US" altLang="en-US" sz="2000" smtClean="0"/>
              <a:t>, </a:t>
            </a:r>
            <a:r>
              <a:rPr lang="el-GR" altLang="en-US" sz="2000" smtClean="0"/>
              <a:t>β</a:t>
            </a:r>
            <a:r>
              <a:rPr lang="en-US" altLang="en-US" sz="2000" smtClean="0"/>
              <a:t> Twiss parameters only and un-normalized BPM amplitudes. 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940050" y="879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BPM1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461250" y="9255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800" smtClean="0"/>
              <a:t>…</a:t>
            </a: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8099425" y="879475"/>
            <a:ext cx="8191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BPM{n}</a:t>
            </a:r>
          </a:p>
        </p:txBody>
      </p:sp>
      <p:sp>
        <p:nvSpPr>
          <p:cNvPr id="22536" name="AutoShape 13"/>
          <p:cNvSpPr>
            <a:spLocks noChangeArrowheads="1"/>
          </p:cNvSpPr>
          <p:nvPr/>
        </p:nvSpPr>
        <p:spPr bwMode="auto">
          <a:xfrm>
            <a:off x="469900" y="660400"/>
            <a:ext cx="495300" cy="825500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01a</a:t>
            </a:r>
          </a:p>
        </p:txBody>
      </p:sp>
      <p:sp>
        <p:nvSpPr>
          <p:cNvPr id="22537" name="AutoShape 13"/>
          <p:cNvSpPr>
            <a:spLocks noChangeArrowheads="1"/>
          </p:cNvSpPr>
          <p:nvPr/>
        </p:nvSpPr>
        <p:spPr bwMode="auto">
          <a:xfrm>
            <a:off x="1257300" y="660400"/>
            <a:ext cx="495300" cy="825500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01b</a:t>
            </a:r>
          </a:p>
        </p:txBody>
      </p:sp>
      <p:sp>
        <p:nvSpPr>
          <p:cNvPr id="22538" name="AutoShape 13"/>
          <p:cNvSpPr>
            <a:spLocks noChangeArrowheads="1"/>
          </p:cNvSpPr>
          <p:nvPr/>
        </p:nvSpPr>
        <p:spPr bwMode="auto">
          <a:xfrm>
            <a:off x="2044700" y="660400"/>
            <a:ext cx="495300" cy="825500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01c</a:t>
            </a: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996950" y="1073150"/>
            <a:ext cx="2381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1797050" y="1073150"/>
            <a:ext cx="2381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2571750" y="1060450"/>
            <a:ext cx="349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638550" y="1060450"/>
            <a:ext cx="349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3" name="AutoShape 5"/>
          <p:cNvSpPr>
            <a:spLocks noChangeArrowheads="1"/>
          </p:cNvSpPr>
          <p:nvPr/>
        </p:nvSpPr>
        <p:spPr bwMode="auto">
          <a:xfrm>
            <a:off x="6496050" y="879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BPM2</a:t>
            </a:r>
          </a:p>
        </p:txBody>
      </p:sp>
      <p:sp>
        <p:nvSpPr>
          <p:cNvPr id="22544" name="AutoShape 13"/>
          <p:cNvSpPr>
            <a:spLocks noChangeArrowheads="1"/>
          </p:cNvSpPr>
          <p:nvPr/>
        </p:nvSpPr>
        <p:spPr bwMode="auto">
          <a:xfrm>
            <a:off x="4025900" y="660400"/>
            <a:ext cx="495300" cy="825500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02a</a:t>
            </a:r>
          </a:p>
        </p:txBody>
      </p:sp>
      <p:sp>
        <p:nvSpPr>
          <p:cNvPr id="22545" name="AutoShape 13"/>
          <p:cNvSpPr>
            <a:spLocks noChangeArrowheads="1"/>
          </p:cNvSpPr>
          <p:nvPr/>
        </p:nvSpPr>
        <p:spPr bwMode="auto">
          <a:xfrm>
            <a:off x="4813300" y="660400"/>
            <a:ext cx="495300" cy="825500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02b</a:t>
            </a:r>
          </a:p>
        </p:txBody>
      </p:sp>
      <p:sp>
        <p:nvSpPr>
          <p:cNvPr id="22546" name="AutoShape 13"/>
          <p:cNvSpPr>
            <a:spLocks noChangeArrowheads="1"/>
          </p:cNvSpPr>
          <p:nvPr/>
        </p:nvSpPr>
        <p:spPr bwMode="auto">
          <a:xfrm>
            <a:off x="5600700" y="660400"/>
            <a:ext cx="495300" cy="825500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SCL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RF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02c</a:t>
            </a:r>
          </a:p>
        </p:txBody>
      </p:sp>
      <p:sp>
        <p:nvSpPr>
          <p:cNvPr id="22547" name="Line 14"/>
          <p:cNvSpPr>
            <a:spLocks noChangeShapeType="1"/>
          </p:cNvSpPr>
          <p:nvPr/>
        </p:nvSpPr>
        <p:spPr bwMode="auto">
          <a:xfrm>
            <a:off x="4552950" y="1073150"/>
            <a:ext cx="2381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8" name="Line 14"/>
          <p:cNvSpPr>
            <a:spLocks noChangeShapeType="1"/>
          </p:cNvSpPr>
          <p:nvPr/>
        </p:nvSpPr>
        <p:spPr bwMode="auto">
          <a:xfrm>
            <a:off x="5353050" y="1073150"/>
            <a:ext cx="2381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9" name="Line 14"/>
          <p:cNvSpPr>
            <a:spLocks noChangeShapeType="1"/>
          </p:cNvSpPr>
          <p:nvPr/>
        </p:nvSpPr>
        <p:spPr bwMode="auto">
          <a:xfrm>
            <a:off x="6127750" y="1060450"/>
            <a:ext cx="349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50" name="Line 14"/>
          <p:cNvSpPr>
            <a:spLocks noChangeShapeType="1"/>
          </p:cNvSpPr>
          <p:nvPr/>
        </p:nvSpPr>
        <p:spPr bwMode="auto">
          <a:xfrm>
            <a:off x="7766050" y="1060450"/>
            <a:ext cx="349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</a:rPr>
              <a:t>Longitudinal Twiss along SCL (2)</a:t>
            </a: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650875"/>
            <a:ext cx="8229600" cy="299402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8150" y="3741738"/>
            <a:ext cx="8229600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charset="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smtClean="0"/>
              <a:t>We have measurements at the entrance of each cavity, and we can calculate Twiss by using Online Model and the initial Twiss</a:t>
            </a:r>
          </a:p>
          <a:p>
            <a:pPr>
              <a:defRPr/>
            </a:pPr>
            <a:r>
              <a:rPr lang="en-US" sz="2000" kern="0" dirty="0" smtClean="0"/>
              <a:t>Results are in a good agreement</a:t>
            </a:r>
          </a:p>
          <a:p>
            <a:pPr>
              <a:defRPr/>
            </a:pPr>
            <a:r>
              <a:rPr lang="en-US" sz="2000" kern="0" dirty="0" smtClean="0"/>
              <a:t>The existing discrepancies grow with the distance from the beginning. Probably OM is not very good for very unmatched beams. </a:t>
            </a:r>
          </a:p>
          <a:p>
            <a:pPr>
              <a:defRPr/>
            </a:pPr>
            <a:r>
              <a:rPr lang="en-US" sz="2000" kern="0" dirty="0" smtClean="0"/>
              <a:t>In longitudinal direction we have a very unmatched beam. The matching will be done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8626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/>
              <a:t>of “Z” Twiss </a:t>
            </a:r>
            <a:r>
              <a:rPr lang="en-US" dirty="0" smtClean="0"/>
              <a:t>Analysis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5" y="1018478"/>
            <a:ext cx="4990985" cy="3820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13354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2014.08.10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35290" y="2005162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61DC4"/>
                </a:solidFill>
              </a:rPr>
              <a:t>Longitudinal beam size</a:t>
            </a:r>
          </a:p>
          <a:p>
            <a:r>
              <a:rPr lang="en-US" b="1" dirty="0" smtClean="0">
                <a:solidFill>
                  <a:srgbClr val="061DC4"/>
                </a:solidFill>
              </a:rPr>
              <a:t>Peak current 24 mA</a:t>
            </a:r>
          </a:p>
          <a:p>
            <a:r>
              <a:rPr lang="en-US" b="1" dirty="0" smtClean="0">
                <a:solidFill>
                  <a:srgbClr val="061DC4"/>
                </a:solidFill>
              </a:rPr>
              <a:t>Production beam</a:t>
            </a:r>
            <a:endParaRPr lang="en-US" b="1" dirty="0">
              <a:solidFill>
                <a:srgbClr val="061DC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1027" y="990600"/>
            <a:ext cx="8507919" cy="0"/>
          </a:xfrm>
          <a:prstGeom prst="line">
            <a:avLst/>
          </a:prstGeom>
          <a:ln w="50800"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7886" y="508867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Beam un-matched </a:t>
            </a:r>
            <a:r>
              <a:rPr lang="en-US" dirty="0" smtClean="0"/>
              <a:t>longitudinally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Agreement Model/Measurements is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42640" cy="447193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non-invasive method of measurements of Longitudinal Twiss parameters with stripline BPMs is developed</a:t>
            </a:r>
          </a:p>
          <a:p>
            <a:r>
              <a:rPr lang="en-US" dirty="0" smtClean="0"/>
              <a:t>The method was validated on SNS SCL linac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590800"/>
            <a:ext cx="5334000" cy="1248162"/>
          </a:xfrm>
        </p:spPr>
        <p:txBody>
          <a:bodyPr/>
          <a:lstStyle/>
          <a:p>
            <a:pPr algn="ctr"/>
            <a:r>
              <a:rPr lang="en-US" sz="4400" dirty="0" smtClean="0"/>
              <a:t>Latest Attempt J-PARC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311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595438" y="2391709"/>
            <a:ext cx="39687" cy="652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dirty="0" smtClean="0"/>
              <a:t>J-PARC BPMs</a:t>
            </a:r>
            <a:r>
              <a:rPr lang="en-US" dirty="0" smtClean="0"/>
              <a:t>’ Signals</a:t>
            </a:r>
            <a:endParaRPr lang="en-US" dirty="0"/>
          </a:p>
        </p:txBody>
      </p:sp>
      <p:cxnSp>
        <p:nvCxnSpPr>
          <p:cNvPr id="22" name="Straight Connector 28"/>
          <p:cNvCxnSpPr>
            <a:cxnSpLocks noChangeShapeType="1"/>
          </p:cNvCxnSpPr>
          <p:nvPr/>
        </p:nvCxnSpPr>
        <p:spPr bwMode="auto">
          <a:xfrm flipH="1">
            <a:off x="1471613" y="909430"/>
            <a:ext cx="1" cy="32861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31"/>
          <p:cNvCxnSpPr>
            <a:cxnSpLocks noChangeShapeType="1"/>
          </p:cNvCxnSpPr>
          <p:nvPr/>
        </p:nvCxnSpPr>
        <p:spPr bwMode="auto">
          <a:xfrm flipH="1">
            <a:off x="2914814" y="899905"/>
            <a:ext cx="1" cy="32861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35"/>
          <p:cNvCxnSpPr>
            <a:cxnSpLocks noChangeShapeType="1"/>
          </p:cNvCxnSpPr>
          <p:nvPr/>
        </p:nvCxnSpPr>
        <p:spPr bwMode="auto">
          <a:xfrm>
            <a:off x="1471614" y="1073738"/>
            <a:ext cx="144319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1396187" y="694877"/>
            <a:ext cx="1616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BPM’s Length</a:t>
            </a:r>
            <a:endParaRPr lang="en-US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1711202"/>
            <a:ext cx="1079141" cy="1524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50095" y="1520700"/>
            <a:ext cx="133847" cy="1905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50095" y="1368298"/>
            <a:ext cx="1957510" cy="1524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73759" y="1520700"/>
            <a:ext cx="133847" cy="1905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73759" y="1720728"/>
            <a:ext cx="1079141" cy="1524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flipV="1">
            <a:off x="304800" y="2282709"/>
            <a:ext cx="3848099" cy="514356"/>
            <a:chOff x="704849" y="2533650"/>
            <a:chExt cx="4381500" cy="51435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704849" y="2886075"/>
              <a:ext cx="1228725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1781174" y="2686050"/>
              <a:ext cx="152400" cy="21411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781174" y="2533650"/>
              <a:ext cx="333375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2285999" y="2543176"/>
              <a:ext cx="1163938" cy="1428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3857624" y="2671573"/>
              <a:ext cx="152400" cy="22859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7624" y="2895600"/>
              <a:ext cx="1228725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1579563" y="2340055"/>
            <a:ext cx="1288540" cy="904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>
            <a:off x="1471613" y="3039409"/>
            <a:ext cx="293687" cy="3857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7" name="Straight Connector 22"/>
          <p:cNvCxnSpPr>
            <a:cxnSpLocks noChangeShapeType="1"/>
          </p:cNvCxnSpPr>
          <p:nvPr/>
        </p:nvCxnSpPr>
        <p:spPr bwMode="auto">
          <a:xfrm>
            <a:off x="2270677" y="1301622"/>
            <a:ext cx="0" cy="21241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ight Arrow 18"/>
          <p:cNvSpPr/>
          <p:nvPr/>
        </p:nvSpPr>
        <p:spPr bwMode="auto">
          <a:xfrm>
            <a:off x="326231" y="1899968"/>
            <a:ext cx="1069956" cy="3873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dirty="0"/>
              <a:t>   Beam</a:t>
            </a: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 flipV="1">
            <a:off x="2914815" y="2659141"/>
            <a:ext cx="292790" cy="1524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2791903" y="2430543"/>
            <a:ext cx="39687" cy="652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4327744" y="1396283"/>
            <a:ext cx="2807559" cy="1048353"/>
            <a:chOff x="4876800" y="838200"/>
            <a:chExt cx="2807559" cy="1048353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4876800" y="838200"/>
              <a:ext cx="0" cy="877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4876800" y="1524245"/>
              <a:ext cx="259080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435572" y="1544921"/>
              <a:ext cx="24878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29200" y="1018393"/>
              <a:ext cx="104078" cy="505607"/>
            </a:xfrm>
            <a:custGeom>
              <a:avLst/>
              <a:gdLst>
                <a:gd name="connsiteX0" fmla="*/ 0 w 208156"/>
                <a:gd name="connsiteY0" fmla="*/ 498173 h 505607"/>
                <a:gd name="connsiteX1" fmla="*/ 59473 w 208156"/>
                <a:gd name="connsiteY1" fmla="*/ 66992 h 505607"/>
                <a:gd name="connsiteX2" fmla="*/ 74341 w 208156"/>
                <a:gd name="connsiteY2" fmla="*/ 22387 h 505607"/>
                <a:gd name="connsiteX3" fmla="*/ 126380 w 208156"/>
                <a:gd name="connsiteY3" fmla="*/ 85 h 505607"/>
                <a:gd name="connsiteX4" fmla="*/ 141249 w 208156"/>
                <a:gd name="connsiteY4" fmla="*/ 29822 h 505607"/>
                <a:gd name="connsiteX5" fmla="*/ 156117 w 208156"/>
                <a:gd name="connsiteY5" fmla="*/ 89295 h 505607"/>
                <a:gd name="connsiteX6" fmla="*/ 208156 w 208156"/>
                <a:gd name="connsiteY6" fmla="*/ 505607 h 5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156" h="505607">
                  <a:moveTo>
                    <a:pt x="0" y="498173"/>
                  </a:moveTo>
                  <a:cubicBezTo>
                    <a:pt x="23541" y="322231"/>
                    <a:pt x="47083" y="146290"/>
                    <a:pt x="59473" y="66992"/>
                  </a:cubicBezTo>
                  <a:cubicBezTo>
                    <a:pt x="71863" y="-12306"/>
                    <a:pt x="63190" y="33538"/>
                    <a:pt x="74341" y="22387"/>
                  </a:cubicBezTo>
                  <a:cubicBezTo>
                    <a:pt x="85492" y="11236"/>
                    <a:pt x="115229" y="-1154"/>
                    <a:pt x="126380" y="85"/>
                  </a:cubicBezTo>
                  <a:cubicBezTo>
                    <a:pt x="137531" y="1324"/>
                    <a:pt x="136293" y="14954"/>
                    <a:pt x="141249" y="29822"/>
                  </a:cubicBezTo>
                  <a:cubicBezTo>
                    <a:pt x="146205" y="44690"/>
                    <a:pt x="144966" y="9997"/>
                    <a:pt x="156117" y="89295"/>
                  </a:cubicBezTo>
                  <a:cubicBezTo>
                    <a:pt x="167268" y="168593"/>
                    <a:pt x="187712" y="337100"/>
                    <a:pt x="208156" y="505607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096000" y="1018393"/>
              <a:ext cx="104078" cy="505607"/>
            </a:xfrm>
            <a:custGeom>
              <a:avLst/>
              <a:gdLst>
                <a:gd name="connsiteX0" fmla="*/ 0 w 208156"/>
                <a:gd name="connsiteY0" fmla="*/ 498173 h 505607"/>
                <a:gd name="connsiteX1" fmla="*/ 59473 w 208156"/>
                <a:gd name="connsiteY1" fmla="*/ 66992 h 505607"/>
                <a:gd name="connsiteX2" fmla="*/ 74341 w 208156"/>
                <a:gd name="connsiteY2" fmla="*/ 22387 h 505607"/>
                <a:gd name="connsiteX3" fmla="*/ 126380 w 208156"/>
                <a:gd name="connsiteY3" fmla="*/ 85 h 505607"/>
                <a:gd name="connsiteX4" fmla="*/ 141249 w 208156"/>
                <a:gd name="connsiteY4" fmla="*/ 29822 h 505607"/>
                <a:gd name="connsiteX5" fmla="*/ 156117 w 208156"/>
                <a:gd name="connsiteY5" fmla="*/ 89295 h 505607"/>
                <a:gd name="connsiteX6" fmla="*/ 208156 w 208156"/>
                <a:gd name="connsiteY6" fmla="*/ 505607 h 5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156" h="505607">
                  <a:moveTo>
                    <a:pt x="0" y="498173"/>
                  </a:moveTo>
                  <a:cubicBezTo>
                    <a:pt x="23541" y="322231"/>
                    <a:pt x="47083" y="146290"/>
                    <a:pt x="59473" y="66992"/>
                  </a:cubicBezTo>
                  <a:cubicBezTo>
                    <a:pt x="71863" y="-12306"/>
                    <a:pt x="63190" y="33538"/>
                    <a:pt x="74341" y="22387"/>
                  </a:cubicBezTo>
                  <a:cubicBezTo>
                    <a:pt x="85492" y="11236"/>
                    <a:pt x="115229" y="-1154"/>
                    <a:pt x="126380" y="85"/>
                  </a:cubicBezTo>
                  <a:cubicBezTo>
                    <a:pt x="137531" y="1324"/>
                    <a:pt x="136293" y="14954"/>
                    <a:pt x="141249" y="29822"/>
                  </a:cubicBezTo>
                  <a:cubicBezTo>
                    <a:pt x="146205" y="44690"/>
                    <a:pt x="144966" y="9997"/>
                    <a:pt x="156117" y="89295"/>
                  </a:cubicBezTo>
                  <a:cubicBezTo>
                    <a:pt x="167268" y="168593"/>
                    <a:pt x="187712" y="337100"/>
                    <a:pt x="208156" y="505607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211122" y="1018393"/>
              <a:ext cx="104078" cy="505607"/>
            </a:xfrm>
            <a:custGeom>
              <a:avLst/>
              <a:gdLst>
                <a:gd name="connsiteX0" fmla="*/ 0 w 208156"/>
                <a:gd name="connsiteY0" fmla="*/ 498173 h 505607"/>
                <a:gd name="connsiteX1" fmla="*/ 59473 w 208156"/>
                <a:gd name="connsiteY1" fmla="*/ 66992 h 505607"/>
                <a:gd name="connsiteX2" fmla="*/ 74341 w 208156"/>
                <a:gd name="connsiteY2" fmla="*/ 22387 h 505607"/>
                <a:gd name="connsiteX3" fmla="*/ 126380 w 208156"/>
                <a:gd name="connsiteY3" fmla="*/ 85 h 505607"/>
                <a:gd name="connsiteX4" fmla="*/ 141249 w 208156"/>
                <a:gd name="connsiteY4" fmla="*/ 29822 h 505607"/>
                <a:gd name="connsiteX5" fmla="*/ 156117 w 208156"/>
                <a:gd name="connsiteY5" fmla="*/ 89295 h 505607"/>
                <a:gd name="connsiteX6" fmla="*/ 208156 w 208156"/>
                <a:gd name="connsiteY6" fmla="*/ 505607 h 5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156" h="505607">
                  <a:moveTo>
                    <a:pt x="0" y="498173"/>
                  </a:moveTo>
                  <a:cubicBezTo>
                    <a:pt x="23541" y="322231"/>
                    <a:pt x="47083" y="146290"/>
                    <a:pt x="59473" y="66992"/>
                  </a:cubicBezTo>
                  <a:cubicBezTo>
                    <a:pt x="71863" y="-12306"/>
                    <a:pt x="63190" y="33538"/>
                    <a:pt x="74341" y="22387"/>
                  </a:cubicBezTo>
                  <a:cubicBezTo>
                    <a:pt x="85492" y="11236"/>
                    <a:pt x="115229" y="-1154"/>
                    <a:pt x="126380" y="85"/>
                  </a:cubicBezTo>
                  <a:cubicBezTo>
                    <a:pt x="137531" y="1324"/>
                    <a:pt x="136293" y="14954"/>
                    <a:pt x="141249" y="29822"/>
                  </a:cubicBezTo>
                  <a:cubicBezTo>
                    <a:pt x="146205" y="44690"/>
                    <a:pt x="144966" y="9997"/>
                    <a:pt x="156117" y="89295"/>
                  </a:cubicBezTo>
                  <a:cubicBezTo>
                    <a:pt x="167268" y="168593"/>
                    <a:pt x="187712" y="337100"/>
                    <a:pt x="208156" y="505607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5133278" y="1175266"/>
              <a:ext cx="962722" cy="20362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415900" y="877568"/>
              <a:ext cx="32573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</a:t>
              </a: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5651022" y="990600"/>
            <a:ext cx="216378" cy="45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94523" y="959990"/>
            <a:ext cx="8130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bunch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122641" y="4724400"/>
            <a:ext cx="46173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2400070" y="4218792"/>
            <a:ext cx="104078" cy="505607"/>
          </a:xfrm>
          <a:custGeom>
            <a:avLst/>
            <a:gdLst>
              <a:gd name="connsiteX0" fmla="*/ 0 w 208156"/>
              <a:gd name="connsiteY0" fmla="*/ 498173 h 505607"/>
              <a:gd name="connsiteX1" fmla="*/ 59473 w 208156"/>
              <a:gd name="connsiteY1" fmla="*/ 66992 h 505607"/>
              <a:gd name="connsiteX2" fmla="*/ 74341 w 208156"/>
              <a:gd name="connsiteY2" fmla="*/ 22387 h 505607"/>
              <a:gd name="connsiteX3" fmla="*/ 126380 w 208156"/>
              <a:gd name="connsiteY3" fmla="*/ 85 h 505607"/>
              <a:gd name="connsiteX4" fmla="*/ 141249 w 208156"/>
              <a:gd name="connsiteY4" fmla="*/ 29822 h 505607"/>
              <a:gd name="connsiteX5" fmla="*/ 156117 w 208156"/>
              <a:gd name="connsiteY5" fmla="*/ 89295 h 505607"/>
              <a:gd name="connsiteX6" fmla="*/ 208156 w 208156"/>
              <a:gd name="connsiteY6" fmla="*/ 505607 h 5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56" h="505607">
                <a:moveTo>
                  <a:pt x="0" y="498173"/>
                </a:moveTo>
                <a:cubicBezTo>
                  <a:pt x="23541" y="322231"/>
                  <a:pt x="47083" y="146290"/>
                  <a:pt x="59473" y="66992"/>
                </a:cubicBezTo>
                <a:cubicBezTo>
                  <a:pt x="71863" y="-12306"/>
                  <a:pt x="63190" y="33538"/>
                  <a:pt x="74341" y="22387"/>
                </a:cubicBezTo>
                <a:cubicBezTo>
                  <a:pt x="85492" y="11236"/>
                  <a:pt x="115229" y="-1154"/>
                  <a:pt x="126380" y="85"/>
                </a:cubicBezTo>
                <a:cubicBezTo>
                  <a:pt x="137531" y="1324"/>
                  <a:pt x="136293" y="14954"/>
                  <a:pt x="141249" y="29822"/>
                </a:cubicBezTo>
                <a:cubicBezTo>
                  <a:pt x="146205" y="44690"/>
                  <a:pt x="144966" y="9997"/>
                  <a:pt x="156117" y="89295"/>
                </a:cubicBezTo>
                <a:cubicBezTo>
                  <a:pt x="167268" y="168593"/>
                  <a:pt x="187712" y="337100"/>
                  <a:pt x="208156" y="505607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flipV="1">
            <a:off x="2920952" y="4724400"/>
            <a:ext cx="85194" cy="505608"/>
          </a:xfrm>
          <a:custGeom>
            <a:avLst/>
            <a:gdLst>
              <a:gd name="connsiteX0" fmla="*/ 0 w 208156"/>
              <a:gd name="connsiteY0" fmla="*/ 498173 h 505607"/>
              <a:gd name="connsiteX1" fmla="*/ 59473 w 208156"/>
              <a:gd name="connsiteY1" fmla="*/ 66992 h 505607"/>
              <a:gd name="connsiteX2" fmla="*/ 74341 w 208156"/>
              <a:gd name="connsiteY2" fmla="*/ 22387 h 505607"/>
              <a:gd name="connsiteX3" fmla="*/ 126380 w 208156"/>
              <a:gd name="connsiteY3" fmla="*/ 85 h 505607"/>
              <a:gd name="connsiteX4" fmla="*/ 141249 w 208156"/>
              <a:gd name="connsiteY4" fmla="*/ 29822 h 505607"/>
              <a:gd name="connsiteX5" fmla="*/ 156117 w 208156"/>
              <a:gd name="connsiteY5" fmla="*/ 89295 h 505607"/>
              <a:gd name="connsiteX6" fmla="*/ 208156 w 208156"/>
              <a:gd name="connsiteY6" fmla="*/ 505607 h 5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56" h="505607">
                <a:moveTo>
                  <a:pt x="0" y="498173"/>
                </a:moveTo>
                <a:cubicBezTo>
                  <a:pt x="23541" y="322231"/>
                  <a:pt x="47083" y="146290"/>
                  <a:pt x="59473" y="66992"/>
                </a:cubicBezTo>
                <a:cubicBezTo>
                  <a:pt x="71863" y="-12306"/>
                  <a:pt x="63190" y="33538"/>
                  <a:pt x="74341" y="22387"/>
                </a:cubicBezTo>
                <a:cubicBezTo>
                  <a:pt x="85492" y="11236"/>
                  <a:pt x="115229" y="-1154"/>
                  <a:pt x="126380" y="85"/>
                </a:cubicBezTo>
                <a:cubicBezTo>
                  <a:pt x="137531" y="1324"/>
                  <a:pt x="136293" y="14954"/>
                  <a:pt x="141249" y="29822"/>
                </a:cubicBezTo>
                <a:cubicBezTo>
                  <a:pt x="146205" y="44690"/>
                  <a:pt x="144966" y="9997"/>
                  <a:pt x="156117" y="89295"/>
                </a:cubicBezTo>
                <a:cubicBezTo>
                  <a:pt x="167268" y="168593"/>
                  <a:pt x="187712" y="337100"/>
                  <a:pt x="208156" y="505607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452109" y="4447217"/>
            <a:ext cx="511440" cy="1218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68615"/>
              </p:ext>
            </p:extLst>
          </p:nvPr>
        </p:nvGraphicFramePr>
        <p:xfrm>
          <a:off x="2383846" y="3419768"/>
          <a:ext cx="1313864" cy="65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838080" imgH="419040" progId="Equation.3">
                  <p:embed/>
                </p:oleObj>
              </mc:Choice>
              <mc:Fallback>
                <p:oleObj name="Equation" r:id="rId3" imgW="838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846" y="3419768"/>
                        <a:ext cx="1313864" cy="65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Arrow Connector 91"/>
          <p:cNvCxnSpPr/>
          <p:nvPr/>
        </p:nvCxnSpPr>
        <p:spPr>
          <a:xfrm flipH="1">
            <a:off x="2963549" y="4274914"/>
            <a:ext cx="7434" cy="44948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Down Arrow 94"/>
          <p:cNvSpPr/>
          <p:nvPr/>
        </p:nvSpPr>
        <p:spPr>
          <a:xfrm>
            <a:off x="2707829" y="4114800"/>
            <a:ext cx="45719" cy="304800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4228870" y="4218793"/>
            <a:ext cx="104078" cy="505607"/>
          </a:xfrm>
          <a:custGeom>
            <a:avLst/>
            <a:gdLst>
              <a:gd name="connsiteX0" fmla="*/ 0 w 208156"/>
              <a:gd name="connsiteY0" fmla="*/ 498173 h 505607"/>
              <a:gd name="connsiteX1" fmla="*/ 59473 w 208156"/>
              <a:gd name="connsiteY1" fmla="*/ 66992 h 505607"/>
              <a:gd name="connsiteX2" fmla="*/ 74341 w 208156"/>
              <a:gd name="connsiteY2" fmla="*/ 22387 h 505607"/>
              <a:gd name="connsiteX3" fmla="*/ 126380 w 208156"/>
              <a:gd name="connsiteY3" fmla="*/ 85 h 505607"/>
              <a:gd name="connsiteX4" fmla="*/ 141249 w 208156"/>
              <a:gd name="connsiteY4" fmla="*/ 29822 h 505607"/>
              <a:gd name="connsiteX5" fmla="*/ 156117 w 208156"/>
              <a:gd name="connsiteY5" fmla="*/ 89295 h 505607"/>
              <a:gd name="connsiteX6" fmla="*/ 208156 w 208156"/>
              <a:gd name="connsiteY6" fmla="*/ 505607 h 5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56" h="505607">
                <a:moveTo>
                  <a:pt x="0" y="498173"/>
                </a:moveTo>
                <a:cubicBezTo>
                  <a:pt x="23541" y="322231"/>
                  <a:pt x="47083" y="146290"/>
                  <a:pt x="59473" y="66992"/>
                </a:cubicBezTo>
                <a:cubicBezTo>
                  <a:pt x="71863" y="-12306"/>
                  <a:pt x="63190" y="33538"/>
                  <a:pt x="74341" y="22387"/>
                </a:cubicBezTo>
                <a:cubicBezTo>
                  <a:pt x="85492" y="11236"/>
                  <a:pt x="115229" y="-1154"/>
                  <a:pt x="126380" y="85"/>
                </a:cubicBezTo>
                <a:cubicBezTo>
                  <a:pt x="137531" y="1324"/>
                  <a:pt x="136293" y="14954"/>
                  <a:pt x="141249" y="29822"/>
                </a:cubicBezTo>
                <a:cubicBezTo>
                  <a:pt x="146205" y="44690"/>
                  <a:pt x="144966" y="9997"/>
                  <a:pt x="156117" y="89295"/>
                </a:cubicBezTo>
                <a:cubicBezTo>
                  <a:pt x="167268" y="168593"/>
                  <a:pt x="187712" y="337100"/>
                  <a:pt x="208156" y="505607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flipV="1">
            <a:off x="4749752" y="4724401"/>
            <a:ext cx="85194" cy="505608"/>
          </a:xfrm>
          <a:custGeom>
            <a:avLst/>
            <a:gdLst>
              <a:gd name="connsiteX0" fmla="*/ 0 w 208156"/>
              <a:gd name="connsiteY0" fmla="*/ 498173 h 505607"/>
              <a:gd name="connsiteX1" fmla="*/ 59473 w 208156"/>
              <a:gd name="connsiteY1" fmla="*/ 66992 h 505607"/>
              <a:gd name="connsiteX2" fmla="*/ 74341 w 208156"/>
              <a:gd name="connsiteY2" fmla="*/ 22387 h 505607"/>
              <a:gd name="connsiteX3" fmla="*/ 126380 w 208156"/>
              <a:gd name="connsiteY3" fmla="*/ 85 h 505607"/>
              <a:gd name="connsiteX4" fmla="*/ 141249 w 208156"/>
              <a:gd name="connsiteY4" fmla="*/ 29822 h 505607"/>
              <a:gd name="connsiteX5" fmla="*/ 156117 w 208156"/>
              <a:gd name="connsiteY5" fmla="*/ 89295 h 505607"/>
              <a:gd name="connsiteX6" fmla="*/ 208156 w 208156"/>
              <a:gd name="connsiteY6" fmla="*/ 505607 h 5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56" h="505607">
                <a:moveTo>
                  <a:pt x="0" y="498173"/>
                </a:moveTo>
                <a:cubicBezTo>
                  <a:pt x="23541" y="322231"/>
                  <a:pt x="47083" y="146290"/>
                  <a:pt x="59473" y="66992"/>
                </a:cubicBezTo>
                <a:cubicBezTo>
                  <a:pt x="71863" y="-12306"/>
                  <a:pt x="63190" y="33538"/>
                  <a:pt x="74341" y="22387"/>
                </a:cubicBezTo>
                <a:cubicBezTo>
                  <a:pt x="85492" y="11236"/>
                  <a:pt x="115229" y="-1154"/>
                  <a:pt x="126380" y="85"/>
                </a:cubicBezTo>
                <a:cubicBezTo>
                  <a:pt x="137531" y="1324"/>
                  <a:pt x="136293" y="14954"/>
                  <a:pt x="141249" y="29822"/>
                </a:cubicBezTo>
                <a:cubicBezTo>
                  <a:pt x="146205" y="44690"/>
                  <a:pt x="144966" y="9997"/>
                  <a:pt x="156117" y="89295"/>
                </a:cubicBezTo>
                <a:cubicBezTo>
                  <a:pt x="167268" y="168593"/>
                  <a:pt x="187712" y="337100"/>
                  <a:pt x="208156" y="505607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981470" y="4218793"/>
            <a:ext cx="104078" cy="505607"/>
          </a:xfrm>
          <a:custGeom>
            <a:avLst/>
            <a:gdLst>
              <a:gd name="connsiteX0" fmla="*/ 0 w 208156"/>
              <a:gd name="connsiteY0" fmla="*/ 498173 h 505607"/>
              <a:gd name="connsiteX1" fmla="*/ 59473 w 208156"/>
              <a:gd name="connsiteY1" fmla="*/ 66992 h 505607"/>
              <a:gd name="connsiteX2" fmla="*/ 74341 w 208156"/>
              <a:gd name="connsiteY2" fmla="*/ 22387 h 505607"/>
              <a:gd name="connsiteX3" fmla="*/ 126380 w 208156"/>
              <a:gd name="connsiteY3" fmla="*/ 85 h 505607"/>
              <a:gd name="connsiteX4" fmla="*/ 141249 w 208156"/>
              <a:gd name="connsiteY4" fmla="*/ 29822 h 505607"/>
              <a:gd name="connsiteX5" fmla="*/ 156117 w 208156"/>
              <a:gd name="connsiteY5" fmla="*/ 89295 h 505607"/>
              <a:gd name="connsiteX6" fmla="*/ 208156 w 208156"/>
              <a:gd name="connsiteY6" fmla="*/ 505607 h 5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56" h="505607">
                <a:moveTo>
                  <a:pt x="0" y="498173"/>
                </a:moveTo>
                <a:cubicBezTo>
                  <a:pt x="23541" y="322231"/>
                  <a:pt x="47083" y="146290"/>
                  <a:pt x="59473" y="66992"/>
                </a:cubicBezTo>
                <a:cubicBezTo>
                  <a:pt x="71863" y="-12306"/>
                  <a:pt x="63190" y="33538"/>
                  <a:pt x="74341" y="22387"/>
                </a:cubicBezTo>
                <a:cubicBezTo>
                  <a:pt x="85492" y="11236"/>
                  <a:pt x="115229" y="-1154"/>
                  <a:pt x="126380" y="85"/>
                </a:cubicBezTo>
                <a:cubicBezTo>
                  <a:pt x="137531" y="1324"/>
                  <a:pt x="136293" y="14954"/>
                  <a:pt x="141249" y="29822"/>
                </a:cubicBezTo>
                <a:cubicBezTo>
                  <a:pt x="146205" y="44690"/>
                  <a:pt x="144966" y="9997"/>
                  <a:pt x="156117" y="89295"/>
                </a:cubicBezTo>
                <a:cubicBezTo>
                  <a:pt x="167268" y="168593"/>
                  <a:pt x="187712" y="337100"/>
                  <a:pt x="208156" y="505607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 flipV="1">
            <a:off x="6502352" y="4724401"/>
            <a:ext cx="85194" cy="505608"/>
          </a:xfrm>
          <a:custGeom>
            <a:avLst/>
            <a:gdLst>
              <a:gd name="connsiteX0" fmla="*/ 0 w 208156"/>
              <a:gd name="connsiteY0" fmla="*/ 498173 h 505607"/>
              <a:gd name="connsiteX1" fmla="*/ 59473 w 208156"/>
              <a:gd name="connsiteY1" fmla="*/ 66992 h 505607"/>
              <a:gd name="connsiteX2" fmla="*/ 74341 w 208156"/>
              <a:gd name="connsiteY2" fmla="*/ 22387 h 505607"/>
              <a:gd name="connsiteX3" fmla="*/ 126380 w 208156"/>
              <a:gd name="connsiteY3" fmla="*/ 85 h 505607"/>
              <a:gd name="connsiteX4" fmla="*/ 141249 w 208156"/>
              <a:gd name="connsiteY4" fmla="*/ 29822 h 505607"/>
              <a:gd name="connsiteX5" fmla="*/ 156117 w 208156"/>
              <a:gd name="connsiteY5" fmla="*/ 89295 h 505607"/>
              <a:gd name="connsiteX6" fmla="*/ 208156 w 208156"/>
              <a:gd name="connsiteY6" fmla="*/ 505607 h 5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56" h="505607">
                <a:moveTo>
                  <a:pt x="0" y="498173"/>
                </a:moveTo>
                <a:cubicBezTo>
                  <a:pt x="23541" y="322231"/>
                  <a:pt x="47083" y="146290"/>
                  <a:pt x="59473" y="66992"/>
                </a:cubicBezTo>
                <a:cubicBezTo>
                  <a:pt x="71863" y="-12306"/>
                  <a:pt x="63190" y="33538"/>
                  <a:pt x="74341" y="22387"/>
                </a:cubicBezTo>
                <a:cubicBezTo>
                  <a:pt x="85492" y="11236"/>
                  <a:pt x="115229" y="-1154"/>
                  <a:pt x="126380" y="85"/>
                </a:cubicBezTo>
                <a:cubicBezTo>
                  <a:pt x="137531" y="1324"/>
                  <a:pt x="136293" y="14954"/>
                  <a:pt x="141249" y="29822"/>
                </a:cubicBezTo>
                <a:cubicBezTo>
                  <a:pt x="146205" y="44690"/>
                  <a:pt x="144966" y="9997"/>
                  <a:pt x="156117" y="89295"/>
                </a:cubicBezTo>
                <a:cubicBezTo>
                  <a:pt x="167268" y="168593"/>
                  <a:pt x="187712" y="337100"/>
                  <a:pt x="208156" y="505607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3034024" y="5008838"/>
            <a:ext cx="1715728" cy="2036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97710" y="5059193"/>
            <a:ext cx="325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37813" y="4635572"/>
            <a:ext cx="2487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00200" y="2408468"/>
            <a:ext cx="29527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580263" y="2401751"/>
            <a:ext cx="29527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B</a:t>
            </a:r>
            <a:endParaRPr lang="en-US" sz="1200" b="1" dirty="0" smtClean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015546" y="4218792"/>
            <a:ext cx="328614" cy="200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268223" y="3834752"/>
            <a:ext cx="10759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Signal from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/>
              <a:t>A end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2548946" y="4876800"/>
            <a:ext cx="315258" cy="423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06192" y="5299153"/>
            <a:ext cx="10759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Signal from </a:t>
            </a:r>
          </a:p>
          <a:p>
            <a:pPr algn="ctr">
              <a:lnSpc>
                <a:spcPct val="90000"/>
              </a:lnSpc>
            </a:pPr>
            <a:r>
              <a:rPr lang="en-US" sz="1200" b="1" dirty="0"/>
              <a:t>B</a:t>
            </a:r>
            <a:r>
              <a:rPr lang="en-US" sz="1200" b="1" dirty="0" smtClean="0"/>
              <a:t> end</a:t>
            </a:r>
          </a:p>
        </p:txBody>
      </p:sp>
      <p:sp>
        <p:nvSpPr>
          <p:cNvPr id="120" name="Oval 119"/>
          <p:cNvSpPr/>
          <p:nvPr/>
        </p:nvSpPr>
        <p:spPr>
          <a:xfrm>
            <a:off x="1524000" y="2011796"/>
            <a:ext cx="360056" cy="121804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068944" y="2011796"/>
            <a:ext cx="360056" cy="121804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09769"/>
              </p:ext>
            </p:extLst>
          </p:nvPr>
        </p:nvGraphicFramePr>
        <p:xfrm>
          <a:off x="5922460" y="3058537"/>
          <a:ext cx="199216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1104840" imgH="419040" progId="Equation.3">
                  <p:embed/>
                </p:oleObj>
              </mc:Choice>
              <mc:Fallback>
                <p:oleObj name="Equation" r:id="rId5" imgW="1104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460" y="3058537"/>
                        <a:ext cx="199216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6134" y="5895876"/>
            <a:ext cx="75772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0066FF"/>
                </a:solidFill>
              </a:rPr>
              <a:t>Signal from the B-end is late because it takes time for the bunch to reach this end and time for signal to go back.</a:t>
            </a:r>
          </a:p>
        </p:txBody>
      </p:sp>
    </p:spTree>
    <p:extLst>
      <p:ext uri="{BB962C8B-B14F-4D97-AF65-F5344CB8AC3E}">
        <p14:creationId xmlns:p14="http://schemas.microsoft.com/office/powerpoint/2010/main" val="16967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Bunch Length and Amplitude of Harmonic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61370"/>
              </p:ext>
            </p:extLst>
          </p:nvPr>
        </p:nvGraphicFramePr>
        <p:xfrm>
          <a:off x="2438400" y="914400"/>
          <a:ext cx="39354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577960" imgH="482400" progId="Equation.3">
                  <p:embed/>
                </p:oleObj>
              </mc:Choice>
              <mc:Fallback>
                <p:oleObj name="Equation" r:id="rId3" imgW="2577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93541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17735"/>
              </p:ext>
            </p:extLst>
          </p:nvPr>
        </p:nvGraphicFramePr>
        <p:xfrm>
          <a:off x="1008063" y="1676400"/>
          <a:ext cx="649600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3987720" imgH="520560" progId="Equation.3">
                  <p:embed/>
                </p:oleObj>
              </mc:Choice>
              <mc:Fallback>
                <p:oleObj name="Equation" r:id="rId5" imgW="39877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1676400"/>
                        <a:ext cx="649600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98493"/>
              </p:ext>
            </p:extLst>
          </p:nvPr>
        </p:nvGraphicFramePr>
        <p:xfrm>
          <a:off x="609600" y="2682875"/>
          <a:ext cx="249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152280" imgH="177480" progId="Equation.3">
                  <p:embed/>
                </p:oleObj>
              </mc:Choice>
              <mc:Fallback>
                <p:oleObj name="Equation" r:id="rId7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82875"/>
                        <a:ext cx="2492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667000"/>
            <a:ext cx="43524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- constant defined by the BPM geometry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71366"/>
              </p:ext>
            </p:extLst>
          </p:nvPr>
        </p:nvGraphicFramePr>
        <p:xfrm>
          <a:off x="5691188" y="2590800"/>
          <a:ext cx="6016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9" imgW="368280" imgH="228600" progId="Equation.3">
                  <p:embed/>
                </p:oleObj>
              </mc:Choice>
              <mc:Fallback>
                <p:oleObj name="Equation" r:id="rId9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2590800"/>
                        <a:ext cx="6016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10713" y="2655568"/>
            <a:ext cx="22236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- total bunch charge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2290"/>
              </p:ext>
            </p:extLst>
          </p:nvPr>
        </p:nvGraphicFramePr>
        <p:xfrm>
          <a:off x="609600" y="3048000"/>
          <a:ext cx="3111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1" imgW="190440" imgH="215640" progId="Equation.3">
                  <p:embed/>
                </p:oleObj>
              </mc:Choice>
              <mc:Fallback>
                <p:oleObj name="Equation" r:id="rId11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3111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2914" y="3087368"/>
            <a:ext cx="22236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- RMS bunch length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655337"/>
              </p:ext>
            </p:extLst>
          </p:nvPr>
        </p:nvGraphicFramePr>
        <p:xfrm>
          <a:off x="904875" y="3429000"/>
          <a:ext cx="71913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3" imgW="4711680" imgH="558720" progId="Equation.3">
                  <p:embed/>
                </p:oleObj>
              </mc:Choice>
              <mc:Fallback>
                <p:oleObj name="Equation" r:id="rId13" imgW="47116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429000"/>
                        <a:ext cx="71913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89146" y="4800600"/>
            <a:ext cx="4283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(*)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881927"/>
              </p:ext>
            </p:extLst>
          </p:nvPr>
        </p:nvGraphicFramePr>
        <p:xfrm>
          <a:off x="838200" y="4518025"/>
          <a:ext cx="7326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5" imgW="4800600" imgH="558720" progId="Equation.3">
                  <p:embed/>
                </p:oleObj>
              </mc:Choice>
              <mc:Fallback>
                <p:oleObj name="Equation" r:id="rId15" imgW="48006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18025"/>
                        <a:ext cx="73263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2527" y="5486400"/>
            <a:ext cx="847047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Formulas (1) and (2) give us the ability to calculate the RMS bunch length if we know the </a:t>
            </a:r>
            <a:r>
              <a:rPr lang="en-US" b="1" dirty="0" err="1" smtClean="0"/>
              <a:t>Const</a:t>
            </a:r>
            <a:r>
              <a:rPr lang="en-US" b="1" dirty="0" smtClean="0"/>
              <a:t> and have the BPM waveform. 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66FF"/>
                </a:solidFill>
              </a:rPr>
              <a:t>It means we need a calibration!</a:t>
            </a:r>
          </a:p>
        </p:txBody>
      </p:sp>
    </p:spTree>
    <p:extLst>
      <p:ext uri="{BB962C8B-B14F-4D97-AF65-F5344CB8AC3E}">
        <p14:creationId xmlns:p14="http://schemas.microsoft.com/office/powerpoint/2010/main" val="313491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447800"/>
            <a:ext cx="27432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42640" cy="4471932"/>
          </a:xfrm>
        </p:spPr>
        <p:txBody>
          <a:bodyPr/>
          <a:lstStyle/>
          <a:p>
            <a:r>
              <a:rPr lang="en-US" dirty="0" smtClean="0"/>
              <a:t>Physics picture description</a:t>
            </a:r>
          </a:p>
          <a:p>
            <a:r>
              <a:rPr lang="en-US" dirty="0" smtClean="0"/>
              <a:t>Harmonics analysis</a:t>
            </a:r>
          </a:p>
          <a:p>
            <a:r>
              <a:rPr lang="en-US" dirty="0" smtClean="0"/>
              <a:t>Short RF cavity +drift+ BPM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 SNS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J-PARC BPM ACS21B:BPM Signals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0466"/>
            <a:ext cx="4031550" cy="2861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007005" cy="2896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180" y="685800"/>
            <a:ext cx="29075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All ACS Cavities are OFF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1224" y="685800"/>
            <a:ext cx="27921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All ACS Cavities are 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2260910" y="3048000"/>
            <a:ext cx="76200" cy="533400"/>
          </a:xfrm>
          <a:prstGeom prst="downArrow">
            <a:avLst/>
          </a:prstGeom>
          <a:solidFill>
            <a:srgbClr val="0033CC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674004" y="3429000"/>
            <a:ext cx="53898" cy="152400"/>
          </a:xfrm>
          <a:prstGeom prst="downArrow">
            <a:avLst/>
          </a:prstGeom>
          <a:solidFill>
            <a:srgbClr val="0033CC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642640" cy="2442815"/>
          </a:xfrm>
        </p:spPr>
        <p:txBody>
          <a:bodyPr/>
          <a:lstStyle/>
          <a:p>
            <a:pPr marL="274320">
              <a:spcBef>
                <a:spcPts val="600"/>
              </a:spcBef>
            </a:pPr>
            <a:r>
              <a:rPr lang="en-US" sz="2000" b="1" dirty="0" smtClean="0"/>
              <a:t>J-PARC BPMs</a:t>
            </a:r>
            <a:r>
              <a:rPr lang="en-US" sz="2000" b="1" dirty="0" smtClean="0"/>
              <a:t>’ show the energy dependency in the peak positions</a:t>
            </a:r>
          </a:p>
          <a:p>
            <a:pPr marL="274320">
              <a:spcBef>
                <a:spcPts val="600"/>
              </a:spcBef>
            </a:pPr>
            <a:r>
              <a:rPr lang="en-US" sz="2000" b="1" dirty="0" smtClean="0"/>
              <a:t>It is not exactly an expected time shift: probably termination is not perfect</a:t>
            </a:r>
            <a:endParaRPr lang="en-US" sz="2000" b="1" dirty="0" smtClean="0"/>
          </a:p>
          <a:p>
            <a:pPr marL="274320">
              <a:spcBef>
                <a:spcPts val="600"/>
              </a:spcBef>
            </a:pPr>
            <a:r>
              <a:rPr lang="en-US" sz="2000" b="1" dirty="0" smtClean="0"/>
              <a:t>Correction factors are needed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534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228600" y="3757665"/>
            <a:ext cx="4267200" cy="264313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Longitudinal Bunch Distribution from Stripline BPMs. Is it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4114800" cy="4495800"/>
          </a:xfrm>
        </p:spPr>
        <p:txBody>
          <a:bodyPr/>
          <a:lstStyle/>
          <a:p>
            <a:r>
              <a:rPr lang="en-US" sz="2000" b="1" dirty="0" smtClean="0"/>
              <a:t>If </a:t>
            </a:r>
            <a:r>
              <a:rPr lang="en-US" sz="2000" b="1" dirty="0" smtClean="0">
                <a:solidFill>
                  <a:srgbClr val="0000FF"/>
                </a:solidFill>
              </a:rPr>
              <a:t>v=c</a:t>
            </a:r>
            <a:r>
              <a:rPr lang="en-US" sz="2000" b="1" dirty="0" smtClean="0"/>
              <a:t> the signal will be proportional to </a:t>
            </a:r>
            <a:r>
              <a:rPr lang="el-GR" sz="2000" b="1" dirty="0" smtClean="0">
                <a:solidFill>
                  <a:srgbClr val="0000FF"/>
                </a:solidFill>
              </a:rPr>
              <a:t>ρ</a:t>
            </a:r>
            <a:r>
              <a:rPr lang="en-US" sz="2000" b="1" dirty="0" smtClean="0">
                <a:solidFill>
                  <a:srgbClr val="0000FF"/>
                </a:solidFill>
              </a:rPr>
              <a:t>(z)</a:t>
            </a:r>
          </a:p>
          <a:p>
            <a:r>
              <a:rPr lang="en-US" sz="2000" b="1" dirty="0" smtClean="0"/>
              <a:t>Our case </a:t>
            </a:r>
            <a:r>
              <a:rPr lang="en-US" sz="2000" b="1" dirty="0" smtClean="0">
                <a:solidFill>
                  <a:srgbClr val="0000FF"/>
                </a:solidFill>
              </a:rPr>
              <a:t>v&lt;c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0000FF"/>
                </a:solidFill>
              </a:rPr>
              <a:t>r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</a:rPr>
              <a:t> &lt;&lt;R</a:t>
            </a:r>
            <a:endParaRPr lang="en-US" dirty="0" smtClean="0"/>
          </a:p>
          <a:p>
            <a:r>
              <a:rPr lang="en-US" sz="2000" b="1" dirty="0" smtClean="0"/>
              <a:t>There is now direct way to interpret the stripline BPM signal as the bunch density</a:t>
            </a:r>
          </a:p>
          <a:p>
            <a:r>
              <a:rPr lang="en-US" sz="2000" b="1" dirty="0"/>
              <a:t>B</a:t>
            </a:r>
            <a:r>
              <a:rPr lang="en-US" sz="2000" b="1" dirty="0" smtClean="0"/>
              <a:t>unch usually too short for the frequency bandwidth of the existing electronics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No, it is not possible!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What can we do?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0978"/>
            <a:ext cx="4114800" cy="20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94497" y="1066800"/>
            <a:ext cx="4377503" cy="2514600"/>
            <a:chOff x="194497" y="1066800"/>
            <a:chExt cx="4377503" cy="2514600"/>
          </a:xfrm>
        </p:grpSpPr>
        <p:grpSp>
          <p:nvGrpSpPr>
            <p:cNvPr id="27" name="Group 26"/>
            <p:cNvGrpSpPr/>
            <p:nvPr/>
          </p:nvGrpSpPr>
          <p:grpSpPr>
            <a:xfrm>
              <a:off x="381000" y="1066800"/>
              <a:ext cx="3505200" cy="613317"/>
              <a:chOff x="381000" y="1066800"/>
              <a:chExt cx="3505200" cy="61331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81000" y="13716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352800" y="1527717"/>
                <a:ext cx="533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19200" y="1603916"/>
                <a:ext cx="2133600" cy="724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371600" y="1371600"/>
                <a:ext cx="1752600" cy="0"/>
              </a:xfrm>
              <a:prstGeom prst="line">
                <a:avLst/>
              </a:prstGeom>
              <a:ln w="1270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048000" y="1371600"/>
                <a:ext cx="457200" cy="228600"/>
              </a:xfrm>
              <a:prstGeom prst="line">
                <a:avLst/>
              </a:prstGeom>
              <a:ln w="1270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295400" y="1066800"/>
                <a:ext cx="0" cy="53340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685800" y="2057400"/>
              <a:ext cx="914400" cy="4572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flipV="1">
              <a:off x="381000" y="2968083"/>
              <a:ext cx="3505200" cy="613317"/>
              <a:chOff x="381000" y="1066800"/>
              <a:chExt cx="3505200" cy="61331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81000" y="13716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352800" y="1527717"/>
                <a:ext cx="533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219200" y="1603916"/>
                <a:ext cx="2133600" cy="724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371600" y="1371600"/>
                <a:ext cx="1752600" cy="0"/>
              </a:xfrm>
              <a:prstGeom prst="line">
                <a:avLst/>
              </a:prstGeom>
              <a:ln w="1270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048000" y="1371600"/>
                <a:ext cx="457200" cy="228600"/>
              </a:xfrm>
              <a:prstGeom prst="line">
                <a:avLst/>
              </a:prstGeom>
              <a:ln w="1270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1295400" y="1066800"/>
                <a:ext cx="0" cy="53340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ight Arrow 27"/>
            <p:cNvSpPr/>
            <p:nvPr/>
          </p:nvSpPr>
          <p:spPr>
            <a:xfrm>
              <a:off x="1676400" y="2209800"/>
              <a:ext cx="685800" cy="152400"/>
            </a:xfrm>
            <a:prstGeom prst="rightArrow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962400" y="1676399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962400" y="29718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076700" y="1333500"/>
              <a:ext cx="0" cy="306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083205" y="2971800"/>
              <a:ext cx="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092381" y="1325475"/>
              <a:ext cx="47961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2R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57200" y="2057400"/>
              <a:ext cx="342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7200" y="2286000"/>
              <a:ext cx="171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541067" y="2286000"/>
              <a:ext cx="1858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541067" y="1904071"/>
              <a:ext cx="1858" cy="153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94497" y="1980735"/>
              <a:ext cx="34657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r</a:t>
              </a:r>
              <a:r>
                <a:rPr lang="en-US" baseline="-25000" dirty="0" smtClean="0"/>
                <a:t>0</a:t>
              </a:r>
              <a:endParaRPr lang="en-US" dirty="0" smtClean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57200" y="5886069"/>
            <a:ext cx="412170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From Alex Chao’s </a:t>
            </a:r>
            <a:r>
              <a:rPr lang="en-US" dirty="0"/>
              <a:t>book </a:t>
            </a:r>
            <a:endParaRPr lang="en-US" dirty="0" smtClean="0"/>
          </a:p>
          <a:p>
            <a:pPr algn="ctr">
              <a:lnSpc>
                <a:spcPct val="90000"/>
              </a:lnSpc>
            </a:pPr>
            <a:r>
              <a:rPr lang="en-US" dirty="0" smtClean="0"/>
              <a:t>“Collective </a:t>
            </a:r>
            <a:r>
              <a:rPr lang="en-US" dirty="0"/>
              <a:t>Instabilities in </a:t>
            </a:r>
            <a:r>
              <a:rPr lang="en-US" dirty="0" smtClean="0"/>
              <a:t>Accelerators”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22669" y="914400"/>
            <a:ext cx="7873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signal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19200" y="3392168"/>
            <a:ext cx="7873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4998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124200" y="4837432"/>
            <a:ext cx="2667000" cy="102996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of Particular Harmonic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2903" y="685800"/>
            <a:ext cx="6134821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J. H. </a:t>
            </a:r>
            <a:r>
              <a:rPr lang="en-US" dirty="0" err="1" smtClean="0">
                <a:solidFill>
                  <a:srgbClr val="0000FF"/>
                </a:solidFill>
              </a:rPr>
              <a:t>Cuperus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Nucl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 err="1">
                <a:solidFill>
                  <a:srgbClr val="0000FF"/>
                </a:solidFill>
              </a:rPr>
              <a:t>Instrum</a:t>
            </a:r>
            <a:r>
              <a:rPr lang="en-US" dirty="0">
                <a:solidFill>
                  <a:srgbClr val="0000FF"/>
                </a:solidFill>
              </a:rPr>
              <a:t>. Methods 145, 219 (1977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</a:rPr>
              <a:t>MONITORING OF PARTICLE BEAMS AT HIGH FREQUENCIES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962232"/>
              </p:ext>
            </p:extLst>
          </p:nvPr>
        </p:nvGraphicFramePr>
        <p:xfrm>
          <a:off x="465696" y="1249032"/>
          <a:ext cx="1515504" cy="107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3" imgW="914400" imgH="647640" progId="Equation.3">
                  <p:embed/>
                </p:oleObj>
              </mc:Choice>
              <mc:Fallback>
                <p:oleObj name="Equation" r:id="rId3" imgW="91440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696" y="1249032"/>
                        <a:ext cx="1515504" cy="1073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430998"/>
            <a:ext cx="641714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- Harmonics of sum of electrodes BPMs signal at frequency 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01077649"/>
              </p:ext>
            </p:extLst>
          </p:nvPr>
        </p:nvGraphicFramePr>
        <p:xfrm>
          <a:off x="2286000" y="1752600"/>
          <a:ext cx="3365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5" imgW="203040" imgH="228600" progId="Equation.3">
                  <p:embed/>
                </p:oleObj>
              </mc:Choice>
              <mc:Fallback>
                <p:oleObj name="Equation" r:id="rId5" imgW="203040" imgH="228600" progId="Equation.3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52600"/>
                        <a:ext cx="3365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29769653"/>
              </p:ext>
            </p:extLst>
          </p:nvPr>
        </p:nvGraphicFramePr>
        <p:xfrm>
          <a:off x="2286000" y="2209800"/>
          <a:ext cx="2524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09800"/>
                        <a:ext cx="25241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83906586"/>
              </p:ext>
            </p:extLst>
          </p:nvPr>
        </p:nvGraphicFramePr>
        <p:xfrm>
          <a:off x="8077200" y="1486720"/>
          <a:ext cx="252413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486720"/>
                        <a:ext cx="252413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15923810"/>
              </p:ext>
            </p:extLst>
          </p:nvPr>
        </p:nvGraphicFramePr>
        <p:xfrm>
          <a:off x="2136775" y="2514600"/>
          <a:ext cx="4841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1" imgW="291960" imgH="203040" progId="Equation.3">
                  <p:embed/>
                </p:oleObj>
              </mc:Choice>
              <mc:Fallback>
                <p:oleObj name="Equation" r:id="rId11" imgW="291960" imgH="20304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2514600"/>
                        <a:ext cx="4841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20268" y="1752600"/>
            <a:ext cx="616066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- Fourier harmonics of the longitudinal density distribution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9484" y="2172968"/>
            <a:ext cx="28648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- radius of the beam pipe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05" y="2514600"/>
            <a:ext cx="27622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- relativistic parameters   </a:t>
            </a:r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99246955"/>
              </p:ext>
            </p:extLst>
          </p:nvPr>
        </p:nvGraphicFramePr>
        <p:xfrm>
          <a:off x="3295497" y="5069145"/>
          <a:ext cx="8620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13" imgW="520560" imgH="215640" progId="Equation.3">
                  <p:embed/>
                </p:oleObj>
              </mc:Choice>
              <mc:Fallback>
                <p:oleObj name="Equation" r:id="rId13" imgW="520560" imgH="215640" progId="Equation.3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497" y="5069145"/>
                        <a:ext cx="8620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09897" y="4932301"/>
            <a:ext cx="15813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Let’s assume this for easy interpretation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3200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Citation</a:t>
            </a:r>
            <a:r>
              <a:rPr lang="en-US" b="1" dirty="0" smtClean="0">
                <a:solidFill>
                  <a:srgbClr val="0000FF"/>
                </a:solidFill>
              </a:rPr>
              <a:t>: “The response </a:t>
            </a:r>
            <a:r>
              <a:rPr lang="en-US" b="1" dirty="0">
                <a:solidFill>
                  <a:srgbClr val="0000FF"/>
                </a:solidFill>
              </a:rPr>
              <a:t>to higher harmonics is </a:t>
            </a:r>
            <a:r>
              <a:rPr lang="en-US" b="1" dirty="0" smtClean="0">
                <a:solidFill>
                  <a:srgbClr val="0000FF"/>
                </a:solidFill>
              </a:rPr>
              <a:t>limited, and measurement </a:t>
            </a:r>
            <a:r>
              <a:rPr lang="en-US" b="1" dirty="0">
                <a:solidFill>
                  <a:srgbClr val="0000FF"/>
                </a:solidFill>
              </a:rPr>
              <a:t>of the bunch form is not possible</a:t>
            </a:r>
            <a:r>
              <a:rPr lang="en-US" b="1" dirty="0" smtClean="0">
                <a:solidFill>
                  <a:srgbClr val="0000FF"/>
                </a:solidFill>
              </a:rPr>
              <a:t>.”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6847" y="4066817"/>
            <a:ext cx="576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We are not going to use the higher harmonics</a:t>
            </a:r>
          </a:p>
        </p:txBody>
      </p:sp>
    </p:spTree>
    <p:extLst>
      <p:ext uri="{BB962C8B-B14F-4D97-AF65-F5344CB8AC3E}">
        <p14:creationId xmlns:p14="http://schemas.microsoft.com/office/powerpoint/2010/main" val="27523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66800" y="5707062"/>
            <a:ext cx="6858000" cy="57806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209800" y="4127499"/>
            <a:ext cx="4619625" cy="1152525"/>
          </a:xfrm>
          <a:prstGeom prst="rect">
            <a:avLst/>
          </a:prstGeom>
          <a:solidFill>
            <a:schemeClr val="accent1">
              <a:alpha val="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of Gaussian Distribution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45139"/>
              </p:ext>
            </p:extLst>
          </p:nvPr>
        </p:nvGraphicFramePr>
        <p:xfrm>
          <a:off x="1552575" y="685800"/>
          <a:ext cx="43910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3" imgW="2197100" imgH="508000" progId="Equation.3">
                  <p:embed/>
                </p:oleObj>
              </mc:Choice>
              <mc:Fallback>
                <p:oleObj name="Equation" r:id="rId3" imgW="21971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685800"/>
                        <a:ext cx="439102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946775" y="668687"/>
            <a:ext cx="2511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Gaussian Longitudinal Distribution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04875" y="2039937"/>
            <a:ext cx="7200900" cy="1447800"/>
          </a:xfrm>
          <a:prstGeom prst="rect">
            <a:avLst/>
          </a:prstGeom>
          <a:solidFill>
            <a:schemeClr val="accent1">
              <a:alpha val="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289401"/>
              </p:ext>
            </p:extLst>
          </p:nvPr>
        </p:nvGraphicFramePr>
        <p:xfrm>
          <a:off x="2319338" y="2181225"/>
          <a:ext cx="443071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5" imgW="2311200" imgH="558720" progId="Equation.3">
                  <p:embed/>
                </p:oleObj>
              </mc:Choice>
              <mc:Fallback>
                <p:oleObj name="Equation" r:id="rId5" imgW="2311200" imgH="558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2181225"/>
                        <a:ext cx="4430712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17829" y="1600200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BPM </a:t>
            </a:r>
            <a:r>
              <a:rPr lang="en-US" altLang="en-US" b="1" dirty="0" smtClean="0">
                <a:solidFill>
                  <a:srgbClr val="0000FF"/>
                </a:solidFill>
              </a:rPr>
              <a:t>harmonic after </a:t>
            </a:r>
            <a:r>
              <a:rPr lang="en-US" altLang="en-US" b="1" dirty="0">
                <a:solidFill>
                  <a:srgbClr val="0000FF"/>
                </a:solidFill>
              </a:rPr>
              <a:t>Fourier transformation</a:t>
            </a:r>
            <a:r>
              <a:rPr lang="en-US" altLang="en-US" dirty="0"/>
              <a:t>  </a:t>
            </a:r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02888"/>
              </p:ext>
            </p:extLst>
          </p:nvPr>
        </p:nvGraphicFramePr>
        <p:xfrm>
          <a:off x="2384425" y="3541712"/>
          <a:ext cx="6286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7" imgW="203040" imgH="241200" progId="Equation.3">
                  <p:embed/>
                </p:oleObj>
              </mc:Choice>
              <mc:Fallback>
                <p:oleObj name="Equation" r:id="rId7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3541712"/>
                        <a:ext cx="6286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117850" y="3619500"/>
            <a:ext cx="374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- Longitudinal bunch size in deg.</a:t>
            </a:r>
          </a:p>
        </p:txBody>
      </p:sp>
      <p:graphicFrame>
        <p:nvGraphicFramePr>
          <p:cNvPr id="12" name="Object 2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63842726"/>
              </p:ext>
            </p:extLst>
          </p:nvPr>
        </p:nvGraphicFramePr>
        <p:xfrm>
          <a:off x="4572000" y="5280025"/>
          <a:ext cx="1053421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9" imgW="583920" imgH="241200" progId="Equation.3">
                  <p:embed/>
                </p:oleObj>
              </mc:Choice>
              <mc:Fallback>
                <p:oleObj name="Equation" r:id="rId9" imgW="583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80025"/>
                        <a:ext cx="1053421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641866"/>
              </p:ext>
            </p:extLst>
          </p:nvPr>
        </p:nvGraphicFramePr>
        <p:xfrm>
          <a:off x="2970213" y="4106863"/>
          <a:ext cx="31940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1" imgW="1434960" imgH="520560" progId="Equation.3">
                  <p:embed/>
                </p:oleObj>
              </mc:Choice>
              <mc:Fallback>
                <p:oleObj name="Equation" r:id="rId11" imgW="143496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4106863"/>
                        <a:ext cx="31940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19986" y="5365430"/>
            <a:ext cx="321113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Problem: </a:t>
            </a:r>
            <a:r>
              <a:rPr lang="en-US" b="1" dirty="0" smtClean="0"/>
              <a:t>for short bunches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2642" y="5365430"/>
            <a:ext cx="226215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r</a:t>
            </a:r>
            <a:r>
              <a:rPr lang="en-US" b="1" dirty="0" smtClean="0"/>
              <a:t>esults are useless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163462" y="5638800"/>
            <a:ext cx="6761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FF"/>
                </a:solidFill>
              </a:rPr>
              <a:t>F</a:t>
            </a:r>
            <a:r>
              <a:rPr lang="en-US" altLang="en-US" b="1" dirty="0" smtClean="0">
                <a:solidFill>
                  <a:srgbClr val="0000FF"/>
                </a:solidFill>
              </a:rPr>
              <a:t>or long bunches </a:t>
            </a:r>
          </a:p>
          <a:p>
            <a:pPr algn="ctr"/>
            <a:r>
              <a:rPr lang="en-US" altLang="en-US" b="1" dirty="0" smtClean="0">
                <a:solidFill>
                  <a:srgbClr val="0000FF"/>
                </a:solidFill>
              </a:rPr>
              <a:t>BPM </a:t>
            </a:r>
            <a:r>
              <a:rPr lang="en-US" altLang="en-US" b="1" dirty="0">
                <a:solidFill>
                  <a:srgbClr val="0000FF"/>
                </a:solidFill>
              </a:rPr>
              <a:t>is an analog of a Wire Scanner for the longitudinal size</a:t>
            </a:r>
          </a:p>
        </p:txBody>
      </p:sp>
    </p:spTree>
    <p:extLst>
      <p:ext uri="{BB962C8B-B14F-4D97-AF65-F5344CB8AC3E}">
        <p14:creationId xmlns:p14="http://schemas.microsoft.com/office/powerpoint/2010/main" val="4359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Linac Structure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0450" y="2740025"/>
            <a:ext cx="464325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defRPr sz="2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</a:rPr>
              <a:t>Length: 330 m (Superconducting part 230 m)</a:t>
            </a:r>
          </a:p>
          <a:p>
            <a:pPr>
              <a:defRPr/>
            </a:pPr>
            <a:endParaRPr lang="en-US" sz="1800" dirty="0" smtClean="0">
              <a:solidFill>
                <a:schemeClr val="tx1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</a:rPr>
              <a:t>Production parameters: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  <a:latin typeface="Times New Roman" charset="0"/>
              </a:rPr>
              <a:t>Peak current: 38 mA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  <a:latin typeface="Times New Roman" charset="0"/>
              </a:rPr>
              <a:t>Repetition rate: 60 Hz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  <a:latin typeface="Times New Roman" charset="0"/>
              </a:rPr>
              <a:t>Macro-pulse length: 1 </a:t>
            </a:r>
            <a:r>
              <a:rPr lang="en-US" sz="1800" dirty="0" err="1" smtClean="0">
                <a:solidFill>
                  <a:srgbClr val="0000FF"/>
                </a:solidFill>
                <a:latin typeface="Times New Roman" charset="0"/>
              </a:rPr>
              <a:t>ms</a:t>
            </a:r>
            <a:endParaRPr lang="en-US" sz="1800" dirty="0" smtClean="0">
              <a:solidFill>
                <a:srgbClr val="0000FF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  <a:latin typeface="Times New Roman" charset="0"/>
              </a:rPr>
              <a:t>Final Energy: 940 MeV (1000 MeV design)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  <a:latin typeface="Times New Roman" charset="0"/>
              </a:rPr>
              <a:t>Average power: 1.4 MW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73100"/>
            <a:ext cx="832643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51175" y="609600"/>
            <a:ext cx="25781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defRPr sz="2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Symbol" charset="0"/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smtClean="0">
                <a:solidFill>
                  <a:srgbClr val="0000FF"/>
                </a:solidFill>
              </a:rPr>
              <a:t>SNS H</a:t>
            </a:r>
            <a:r>
              <a:rPr lang="en-US" sz="3200" baseline="30000" smtClean="0">
                <a:solidFill>
                  <a:srgbClr val="0000FF"/>
                </a:solidFill>
              </a:rPr>
              <a:t>-</a:t>
            </a:r>
            <a:r>
              <a:rPr lang="en-US" sz="3200" smtClean="0">
                <a:solidFill>
                  <a:srgbClr val="0000FF"/>
                </a:solidFill>
              </a:rPr>
              <a:t> linac</a:t>
            </a: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47942" y="5248870"/>
            <a:ext cx="4493538" cy="64633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charset="0"/>
              <a:buChar char="–"/>
              <a:defRPr sz="24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charset="0"/>
              <a:buChar char="–"/>
              <a:defRPr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00FF"/>
                </a:solidFill>
              </a:rPr>
              <a:t> Important  for us Linac Diagnostics</a:t>
            </a:r>
            <a:r>
              <a:rPr lang="en-US" altLang="en-US" sz="1800" b="0" dirty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00FF"/>
                </a:solidFill>
              </a:rPr>
              <a:t>BPM - Beam Position 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and Phase Monitors</a:t>
            </a:r>
            <a:endParaRPr lang="en-US" altLang="en-US" sz="1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Longitudinal Twiss Analysis </a:t>
            </a:r>
          </a:p>
        </p:txBody>
      </p:sp>
      <p:graphicFrame>
        <p:nvGraphicFramePr>
          <p:cNvPr id="694297" name="Object 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" y="1414463"/>
          <a:ext cx="27098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1346040" imgH="507960" progId="Equation.3">
                  <p:embed/>
                </p:oleObj>
              </mc:Choice>
              <mc:Fallback>
                <p:oleObj name="Equation" r:id="rId3" imgW="1346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14463"/>
                        <a:ext cx="2709863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30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89313" y="1443038"/>
          <a:ext cx="5410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5" imgW="3962160" imgH="279360" progId="Equation.3">
                  <p:embed/>
                </p:oleObj>
              </mc:Choice>
              <mc:Fallback>
                <p:oleObj name="Equation" r:id="rId5" imgW="3962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1443038"/>
                        <a:ext cx="54102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304" name="Object 3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75075" y="2198688"/>
          <a:ext cx="42227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7" imgW="2501640" imgH="736560" progId="Equation.3">
                  <p:embed/>
                </p:oleObj>
              </mc:Choice>
              <mc:Fallback>
                <p:oleObj name="Equation" r:id="rId7" imgW="25016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2198688"/>
                        <a:ext cx="422275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88" name="AutoShape 16"/>
          <p:cNvSpPr>
            <a:spLocks noChangeArrowheads="1"/>
          </p:cNvSpPr>
          <p:nvPr/>
        </p:nvSpPr>
        <p:spPr bwMode="auto">
          <a:xfrm>
            <a:off x="762000" y="838200"/>
            <a:ext cx="1876425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CCL4</a:t>
            </a:r>
          </a:p>
        </p:txBody>
      </p:sp>
      <p:sp>
        <p:nvSpPr>
          <p:cNvPr id="694289" name="AutoShape 17"/>
          <p:cNvSpPr>
            <a:spLocks noChangeArrowheads="1"/>
          </p:cNvSpPr>
          <p:nvPr/>
        </p:nvSpPr>
        <p:spPr bwMode="auto">
          <a:xfrm>
            <a:off x="3171825" y="8667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BPM1</a:t>
            </a:r>
          </a:p>
        </p:txBody>
      </p:sp>
      <p:sp>
        <p:nvSpPr>
          <p:cNvPr id="694290" name="AutoShape 18"/>
          <p:cNvSpPr>
            <a:spLocks noChangeArrowheads="1"/>
          </p:cNvSpPr>
          <p:nvPr/>
        </p:nvSpPr>
        <p:spPr bwMode="auto">
          <a:xfrm>
            <a:off x="4314825" y="8667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BPM2</a:t>
            </a:r>
          </a:p>
        </p:txBody>
      </p:sp>
      <p:sp>
        <p:nvSpPr>
          <p:cNvPr id="694291" name="Text Box 19"/>
          <p:cNvSpPr txBox="1">
            <a:spLocks noChangeArrowheads="1"/>
          </p:cNvSpPr>
          <p:nvPr/>
        </p:nvSpPr>
        <p:spPr bwMode="auto">
          <a:xfrm>
            <a:off x="5089525" y="9128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694292" name="AutoShape 20"/>
          <p:cNvSpPr>
            <a:spLocks noChangeArrowheads="1"/>
          </p:cNvSpPr>
          <p:nvPr/>
        </p:nvSpPr>
        <p:spPr bwMode="auto">
          <a:xfrm>
            <a:off x="6057900" y="866775"/>
            <a:ext cx="8191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BPM{n}</a:t>
            </a:r>
          </a:p>
        </p:txBody>
      </p:sp>
      <p:sp>
        <p:nvSpPr>
          <p:cNvPr id="694293" name="Line 21"/>
          <p:cNvSpPr>
            <a:spLocks noChangeShapeType="1"/>
          </p:cNvSpPr>
          <p:nvPr/>
        </p:nvSpPr>
        <p:spPr bwMode="auto">
          <a:xfrm>
            <a:off x="247650" y="10668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294" name="Line 22"/>
          <p:cNvSpPr>
            <a:spLocks noChangeShapeType="1"/>
          </p:cNvSpPr>
          <p:nvPr/>
        </p:nvSpPr>
        <p:spPr bwMode="auto">
          <a:xfrm>
            <a:off x="2647950" y="10668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295" name="Line 23"/>
          <p:cNvSpPr>
            <a:spLocks noChangeShapeType="1"/>
          </p:cNvSpPr>
          <p:nvPr/>
        </p:nvSpPr>
        <p:spPr bwMode="auto">
          <a:xfrm>
            <a:off x="3800475" y="1057275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296" name="Line 24"/>
          <p:cNvSpPr>
            <a:spLocks noChangeShapeType="1"/>
          </p:cNvSpPr>
          <p:nvPr/>
        </p:nvSpPr>
        <p:spPr bwMode="auto">
          <a:xfrm>
            <a:off x="5543550" y="10668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4306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14338" y="3255963"/>
          <a:ext cx="37369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9" imgW="1815840" imgH="761760" progId="Equation.3">
                  <p:embed/>
                </p:oleObj>
              </mc:Choice>
              <mc:Fallback>
                <p:oleObj name="Equation" r:id="rId9" imgW="1815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3255963"/>
                        <a:ext cx="373697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309" name="AutoShape 37"/>
          <p:cNvSpPr>
            <a:spLocks/>
          </p:cNvSpPr>
          <p:nvPr/>
        </p:nvSpPr>
        <p:spPr bwMode="auto">
          <a:xfrm>
            <a:off x="209550" y="1447800"/>
            <a:ext cx="123825" cy="914400"/>
          </a:xfrm>
          <a:prstGeom prst="leftBrace">
            <a:avLst>
              <a:gd name="adj1" fmla="val 61538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94310" name="Object 38"/>
          <p:cNvGraphicFramePr>
            <a:graphicFrameLocks noChangeAspect="1"/>
          </p:cNvGraphicFramePr>
          <p:nvPr/>
        </p:nvGraphicFramePr>
        <p:xfrm>
          <a:off x="1471613" y="4846638"/>
          <a:ext cx="61944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1" imgW="3009600" imgH="761760" progId="Equation.3">
                  <p:embed/>
                </p:oleObj>
              </mc:Choice>
              <mc:Fallback>
                <p:oleObj name="Equation" r:id="rId11" imgW="30096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846638"/>
                        <a:ext cx="619442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311" name="Text Box 39"/>
          <p:cNvSpPr txBox="1">
            <a:spLocks noChangeArrowheads="1"/>
          </p:cNvSpPr>
          <p:nvPr/>
        </p:nvSpPr>
        <p:spPr bwMode="auto">
          <a:xfrm>
            <a:off x="5870575" y="17986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694312" name="Text Box 40"/>
          <p:cNvSpPr txBox="1">
            <a:spLocks noChangeArrowheads="1"/>
          </p:cNvSpPr>
          <p:nvPr/>
        </p:nvSpPr>
        <p:spPr bwMode="auto">
          <a:xfrm>
            <a:off x="4832350" y="3665538"/>
            <a:ext cx="3711575" cy="944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n – number of BPMs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or we can do n measurements with one BPM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355" y="2743369"/>
            <a:ext cx="27238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Standard LSM Problem</a:t>
            </a: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1782267" y="3085001"/>
            <a:ext cx="656133" cy="648799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/>
              <a:t>SCL Entrance Longitudinal Twiss Analysis </a:t>
            </a:r>
          </a:p>
        </p:txBody>
      </p:sp>
      <p:sp>
        <p:nvSpPr>
          <p:cNvPr id="763908" name="AutoShape 4"/>
          <p:cNvSpPr>
            <a:spLocks noChangeArrowheads="1"/>
          </p:cNvSpPr>
          <p:nvPr/>
        </p:nvSpPr>
        <p:spPr bwMode="auto">
          <a:xfrm>
            <a:off x="1371600" y="647700"/>
            <a:ext cx="1876425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CCL4</a:t>
            </a:r>
          </a:p>
        </p:txBody>
      </p:sp>
      <p:sp>
        <p:nvSpPr>
          <p:cNvPr id="763909" name="AutoShape 5"/>
          <p:cNvSpPr>
            <a:spLocks noChangeArrowheads="1"/>
          </p:cNvSpPr>
          <p:nvPr/>
        </p:nvSpPr>
        <p:spPr bwMode="auto">
          <a:xfrm>
            <a:off x="3781425" y="6762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BPM1</a:t>
            </a:r>
          </a:p>
        </p:txBody>
      </p:sp>
      <p:sp>
        <p:nvSpPr>
          <p:cNvPr id="763910" name="AutoShape 6"/>
          <p:cNvSpPr>
            <a:spLocks noChangeArrowheads="1"/>
          </p:cNvSpPr>
          <p:nvPr/>
        </p:nvSpPr>
        <p:spPr bwMode="auto">
          <a:xfrm>
            <a:off x="4924425" y="6762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BPM2</a:t>
            </a:r>
          </a:p>
        </p:txBody>
      </p:sp>
      <p:sp>
        <p:nvSpPr>
          <p:cNvPr id="763911" name="Text Box 7"/>
          <p:cNvSpPr txBox="1">
            <a:spLocks noChangeArrowheads="1"/>
          </p:cNvSpPr>
          <p:nvPr/>
        </p:nvSpPr>
        <p:spPr bwMode="auto">
          <a:xfrm>
            <a:off x="5699125" y="7223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763912" name="AutoShape 8"/>
          <p:cNvSpPr>
            <a:spLocks noChangeArrowheads="1"/>
          </p:cNvSpPr>
          <p:nvPr/>
        </p:nvSpPr>
        <p:spPr bwMode="auto">
          <a:xfrm>
            <a:off x="6667500" y="676275"/>
            <a:ext cx="8191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BPM{n}</a:t>
            </a:r>
          </a:p>
        </p:txBody>
      </p:sp>
      <p:sp>
        <p:nvSpPr>
          <p:cNvPr id="763913" name="Line 9"/>
          <p:cNvSpPr>
            <a:spLocks noChangeShapeType="1"/>
          </p:cNvSpPr>
          <p:nvPr/>
        </p:nvSpPr>
        <p:spPr bwMode="auto">
          <a:xfrm>
            <a:off x="857250" y="8763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14" name="Line 10"/>
          <p:cNvSpPr>
            <a:spLocks noChangeShapeType="1"/>
          </p:cNvSpPr>
          <p:nvPr/>
        </p:nvSpPr>
        <p:spPr bwMode="auto">
          <a:xfrm>
            <a:off x="3257550" y="8763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15" name="Line 11"/>
          <p:cNvSpPr>
            <a:spLocks noChangeShapeType="1"/>
          </p:cNvSpPr>
          <p:nvPr/>
        </p:nvSpPr>
        <p:spPr bwMode="auto">
          <a:xfrm>
            <a:off x="4410075" y="866775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16" name="Line 12"/>
          <p:cNvSpPr>
            <a:spLocks noChangeShapeType="1"/>
          </p:cNvSpPr>
          <p:nvPr/>
        </p:nvSpPr>
        <p:spPr bwMode="auto">
          <a:xfrm>
            <a:off x="6153150" y="8763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23" name="Text Box 19"/>
          <p:cNvSpPr txBox="1">
            <a:spLocks noChangeArrowheads="1"/>
          </p:cNvSpPr>
          <p:nvPr/>
        </p:nvSpPr>
        <p:spPr bwMode="auto">
          <a:xfrm>
            <a:off x="6661150" y="1855788"/>
            <a:ext cx="229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All SCL RF are OFF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Statistics: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40 measurements 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13 BPMs</a:t>
            </a:r>
          </a:p>
        </p:txBody>
      </p:sp>
      <p:graphicFrame>
        <p:nvGraphicFramePr>
          <p:cNvPr id="763924" name="Object 20"/>
          <p:cNvGraphicFramePr>
            <a:graphicFrameLocks noGrp="1" noChangeAspect="1"/>
          </p:cNvGraphicFramePr>
          <p:nvPr>
            <p:ph sz="half" idx="2"/>
          </p:nvPr>
        </p:nvGraphicFramePr>
        <p:xfrm>
          <a:off x="338138" y="1409700"/>
          <a:ext cx="6364287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409700"/>
                        <a:ext cx="6364287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6642100" y="3725863"/>
            <a:ext cx="24192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FF0000"/>
                </a:solidFill>
              </a:rPr>
              <a:t>Does not work!</a:t>
            </a: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Errors </a:t>
            </a:r>
            <a:r>
              <a:rPr lang="en-US" altLang="en-US" sz="2000" b="1" dirty="0">
                <a:solidFill>
                  <a:srgbClr val="FF0000"/>
                </a:solidFill>
              </a:rPr>
              <a:t>are too big!</a:t>
            </a:r>
          </a:p>
        </p:txBody>
      </p:sp>
    </p:spTree>
    <p:extLst>
      <p:ext uri="{BB962C8B-B14F-4D97-AF65-F5344CB8AC3E}">
        <p14:creationId xmlns:p14="http://schemas.microsoft.com/office/powerpoint/2010/main" val="4318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799399" y="1676400"/>
            <a:ext cx="2116001" cy="15816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52800" y="1676400"/>
            <a:ext cx="2116001" cy="15816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599" y="1694968"/>
            <a:ext cx="2116001" cy="15816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Cavity as Measuring Device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95350" y="723900"/>
            <a:ext cx="1876425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CCL4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57700" y="752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BPM1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600700" y="752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BPM2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75400" y="7985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…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343775" y="752475"/>
            <a:ext cx="8191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8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BPM{n}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81000" y="952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781300" y="952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086350" y="942975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829425" y="952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333750" y="609600"/>
            <a:ext cx="495300" cy="733425"/>
          </a:xfrm>
          <a:prstGeom prst="roundRect">
            <a:avLst>
              <a:gd name="adj" fmla="val 16667"/>
            </a:avLst>
          </a:prstGeom>
          <a:solidFill>
            <a:srgbClr val="339966">
              <a:alpha val="3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SCL</a:t>
            </a:r>
          </a:p>
          <a:p>
            <a:pPr algn="ctr"/>
            <a:r>
              <a:rPr lang="en-US" altLang="en-US"/>
              <a:t>RF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933825" y="93345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981200"/>
            <a:ext cx="0" cy="11430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" y="2588941"/>
            <a:ext cx="189547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200" y="1694968"/>
            <a:ext cx="41389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/>
              <a:t>dE</a:t>
            </a:r>
            <a:endParaRPr lang="en-US" sz="1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412694" y="2609368"/>
            <a:ext cx="3129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φ</a:t>
            </a:r>
            <a:endParaRPr lang="en-US" sz="1400" b="1" dirty="0" smtClean="0"/>
          </a:p>
        </p:txBody>
      </p:sp>
      <p:sp>
        <p:nvSpPr>
          <p:cNvPr id="25" name="Oval 24"/>
          <p:cNvSpPr/>
          <p:nvPr/>
        </p:nvSpPr>
        <p:spPr>
          <a:xfrm>
            <a:off x="1524000" y="1981200"/>
            <a:ext cx="69276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840000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360999" y="1981200"/>
            <a:ext cx="0" cy="11430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46599" y="2588941"/>
            <a:ext cx="189547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79999" y="1694968"/>
            <a:ext cx="41389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/>
              <a:t>dE</a:t>
            </a:r>
            <a:endParaRPr lang="en-US" sz="1400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173493" y="2609368"/>
            <a:ext cx="3129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φ</a:t>
            </a:r>
            <a:endParaRPr lang="en-US" sz="1400" b="1" dirty="0" smtClean="0"/>
          </a:p>
        </p:txBody>
      </p:sp>
      <p:sp>
        <p:nvSpPr>
          <p:cNvPr id="33" name="Oval 32"/>
          <p:cNvSpPr/>
          <p:nvPr/>
        </p:nvSpPr>
        <p:spPr>
          <a:xfrm>
            <a:off x="4350324" y="1981200"/>
            <a:ext cx="69276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300000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789999" y="1981200"/>
            <a:ext cx="0" cy="11430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75599" y="2588941"/>
            <a:ext cx="189547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08999" y="1694968"/>
            <a:ext cx="41389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/>
              <a:t>dE</a:t>
            </a:r>
            <a:endParaRPr lang="en-US" sz="14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8602493" y="2609368"/>
            <a:ext cx="3129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φ</a:t>
            </a:r>
            <a:endParaRPr lang="en-US" sz="1400" b="1" dirty="0" smtClean="0"/>
          </a:p>
        </p:txBody>
      </p:sp>
      <p:sp>
        <p:nvSpPr>
          <p:cNvPr id="38" name="Oval 37"/>
          <p:cNvSpPr/>
          <p:nvPr/>
        </p:nvSpPr>
        <p:spPr>
          <a:xfrm>
            <a:off x="7713799" y="1828800"/>
            <a:ext cx="69276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720000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924300" y="2209800"/>
            <a:ext cx="5334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438650" y="2971800"/>
            <a:ext cx="371475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867400" y="2362200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…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143000" y="2667000"/>
            <a:ext cx="0" cy="3810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81200" y="2133600"/>
            <a:ext cx="0" cy="3810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rved Up Arrow 50"/>
          <p:cNvSpPr/>
          <p:nvPr/>
        </p:nvSpPr>
        <p:spPr>
          <a:xfrm>
            <a:off x="2286000" y="3291468"/>
            <a:ext cx="1819275" cy="457200"/>
          </a:xfrm>
          <a:prstGeom prst="curvedUpArrow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4943476" y="3291468"/>
            <a:ext cx="2524124" cy="457200"/>
          </a:xfrm>
          <a:prstGeom prst="curvedUpArrow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47829" y="3349252"/>
            <a:ext cx="9925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RF Kick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75758" y="3208003"/>
            <a:ext cx="9156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Drifting</a:t>
            </a:r>
          </a:p>
        </p:txBody>
      </p:sp>
      <p:cxnSp>
        <p:nvCxnSpPr>
          <p:cNvPr id="58" name="Elbow Connector 57"/>
          <p:cNvCxnSpPr/>
          <p:nvPr/>
        </p:nvCxnSpPr>
        <p:spPr>
          <a:xfrm rot="5400000" flipH="1" flipV="1">
            <a:off x="2367360" y="1024335"/>
            <a:ext cx="694531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V="1">
            <a:off x="3986270" y="1038284"/>
            <a:ext cx="728663" cy="5475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6200000" flipV="1">
            <a:off x="7044668" y="1034490"/>
            <a:ext cx="728663" cy="5475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41427" y="5467832"/>
            <a:ext cx="222739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41427" y="3867632"/>
            <a:ext cx="0" cy="1600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41427" y="3784927"/>
            <a:ext cx="192772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1427" y="4851727"/>
            <a:ext cx="730173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371600" y="4667732"/>
            <a:ext cx="1345628" cy="564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85621" y="4089727"/>
            <a:ext cx="1952779" cy="28623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Maximal </a:t>
            </a:r>
            <a:r>
              <a:rPr lang="en-US" sz="1400" b="1" dirty="0" err="1" smtClean="0"/>
              <a:t>debunching</a:t>
            </a:r>
            <a:endParaRPr lang="en-US" sz="1400" b="1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2949941" y="5324716"/>
            <a:ext cx="27443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z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2055" y="3581400"/>
            <a:ext cx="39305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/>
              <a:t>σ</a:t>
            </a:r>
            <a:r>
              <a:rPr lang="en-US" sz="1400" b="1" baseline="-25000" dirty="0" err="1"/>
              <a:t>φ</a:t>
            </a:r>
            <a:endParaRPr lang="en-US" sz="1400" b="1" baseline="-250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1225806" y="4641695"/>
            <a:ext cx="1883850" cy="286232"/>
          </a:xfrm>
          <a:prstGeom prst="rect">
            <a:avLst/>
          </a:prstGeom>
          <a:noFill/>
          <a:scene3d>
            <a:camera prst="orthographicFront">
              <a:rot lat="0" lon="0" rev="126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Over-focusing in RF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641427" y="5467833"/>
            <a:ext cx="1" cy="37449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56162" y="5867400"/>
            <a:ext cx="20056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RF cavity position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3257550" y="4338985"/>
            <a:ext cx="5734049" cy="1680815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RF transforms longitudinal phases space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We have good models for short RF cavities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The RF transport matrix is known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2430</TotalTime>
  <Words>1024</Words>
  <Application>Microsoft Office PowerPoint</Application>
  <PresentationFormat>On-screen Show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Powerpoint-Template_HFIR-SNS</vt:lpstr>
      <vt:lpstr>Equation</vt:lpstr>
      <vt:lpstr>Graph</vt:lpstr>
      <vt:lpstr>Using Stripline BPMs to Measure the Longitudinal Twiss Parameters  in the SNS linac</vt:lpstr>
      <vt:lpstr>Outline</vt:lpstr>
      <vt:lpstr>Longitudinal Bunch Distribution from Stripline BPMs. Is it possible?</vt:lpstr>
      <vt:lpstr>Amplitude of Particular Harmonic</vt:lpstr>
      <vt:lpstr>Harmonic of Gaussian Distribution</vt:lpstr>
      <vt:lpstr>SNS Linac Structure</vt:lpstr>
      <vt:lpstr>Longitudinal Twiss Analysis </vt:lpstr>
      <vt:lpstr>SCL Entrance Longitudinal Twiss Analysis </vt:lpstr>
      <vt:lpstr>RF Cavity as Measuring Device</vt:lpstr>
      <vt:lpstr>Longitudinal Twiss Analysis with SCL RF</vt:lpstr>
      <vt:lpstr>SCL Twiss for CCL4 Phase Scan </vt:lpstr>
      <vt:lpstr>CCL Bunch Length for Two Methods</vt:lpstr>
      <vt:lpstr>Longitudinal Twiss along SCL (1)</vt:lpstr>
      <vt:lpstr>Longitudinal Twiss along SCL (2)</vt:lpstr>
      <vt:lpstr>Results of “Z” Twiss Analysis 2014</vt:lpstr>
      <vt:lpstr>Conclusions </vt:lpstr>
      <vt:lpstr>Latest Attempt J-PARC</vt:lpstr>
      <vt:lpstr>J-PARC BPMs’ Signals</vt:lpstr>
      <vt:lpstr>Bunch Length and Amplitude of Harmonic</vt:lpstr>
      <vt:lpstr>J-PARC BPM ACS21B:BPM Signals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Manning</dc:creator>
  <cp:lastModifiedBy>Shishlo, Andrei P.</cp:lastModifiedBy>
  <cp:revision>93</cp:revision>
  <cp:lastPrinted>2015-07-21T17:20:33Z</cp:lastPrinted>
  <dcterms:created xsi:type="dcterms:W3CDTF">2014-04-28T13:33:12Z</dcterms:created>
  <dcterms:modified xsi:type="dcterms:W3CDTF">2015-10-28T21:13:19Z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