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2" r:id="rId1"/>
  </p:sldMasterIdLst>
  <p:notesMasterIdLst>
    <p:notesMasterId r:id="rId28"/>
  </p:notesMasterIdLst>
  <p:handoutMasterIdLst>
    <p:handoutMasterId r:id="rId29"/>
  </p:handoutMasterIdLst>
  <p:sldIdLst>
    <p:sldId id="633" r:id="rId2"/>
    <p:sldId id="640" r:id="rId3"/>
    <p:sldId id="664" r:id="rId4"/>
    <p:sldId id="665" r:id="rId5"/>
    <p:sldId id="649" r:id="rId6"/>
    <p:sldId id="624" r:id="rId7"/>
    <p:sldId id="601" r:id="rId8"/>
    <p:sldId id="608" r:id="rId9"/>
    <p:sldId id="603" r:id="rId10"/>
    <p:sldId id="643" r:id="rId11"/>
    <p:sldId id="607" r:id="rId12"/>
    <p:sldId id="679" r:id="rId13"/>
    <p:sldId id="673" r:id="rId14"/>
    <p:sldId id="667" r:id="rId15"/>
    <p:sldId id="676" r:id="rId16"/>
    <p:sldId id="591" r:id="rId17"/>
    <p:sldId id="666" r:id="rId18"/>
    <p:sldId id="657" r:id="rId19"/>
    <p:sldId id="645" r:id="rId20"/>
    <p:sldId id="593" r:id="rId21"/>
    <p:sldId id="678" r:id="rId22"/>
    <p:sldId id="669" r:id="rId23"/>
    <p:sldId id="670" r:id="rId24"/>
    <p:sldId id="675" r:id="rId25"/>
    <p:sldId id="672" r:id="rId26"/>
    <p:sldId id="680" r:id="rId27"/>
  </p:sldIdLst>
  <p:sldSz cx="9144000" cy="6858000" type="screen4x3"/>
  <p:notesSz cx="6994525" cy="9278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FCC00"/>
    <a:srgbClr val="FF0000"/>
    <a:srgbClr val="FF9933"/>
    <a:srgbClr val="FFFF00"/>
    <a:srgbClr val="FFFF9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9" autoAdjust="0"/>
    <p:restoredTop sz="81216" autoAdjust="0"/>
  </p:normalViewPr>
  <p:slideViewPr>
    <p:cSldViewPr snapToGrid="0">
      <p:cViewPr varScale="1">
        <p:scale>
          <a:sx n="75" d="100"/>
          <a:sy n="75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74" tIns="46487" rIns="92974" bIns="46487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74" tIns="46487" rIns="92974" bIns="46487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74" tIns="46487" rIns="92974" bIns="46487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5388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74" tIns="46487" rIns="92974" bIns="46487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/>
            </a:lvl1pPr>
          </a:lstStyle>
          <a:p>
            <a:pPr>
              <a:defRPr/>
            </a:pPr>
            <a:fld id="{201D4206-A922-6546-B95D-6DF37AED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66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86CCC0D-94CB-3F4C-9E6E-60E569AB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1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latin typeface="Calibri" charset="0"/>
              </a:rPr>
              <a:t>(can’t afford time and expense to achieve</a:t>
            </a:r>
            <a:r>
              <a:rPr lang="en-US" baseline="0" dirty="0" smtClean="0">
                <a:latin typeface="Calibri" charset="0"/>
              </a:rPr>
              <a:t> design goals </a:t>
            </a:r>
            <a:r>
              <a:rPr lang="en-US" dirty="0" smtClean="0">
                <a:latin typeface="Calibri" charset="0"/>
              </a:rPr>
              <a:t>without beginning operations phase)</a:t>
            </a: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latin typeface="Calibri" charset="0"/>
              </a:rPr>
              <a:t>Not covering: ring injection</a:t>
            </a:r>
            <a:r>
              <a:rPr lang="en-US" baseline="0" dirty="0" smtClean="0">
                <a:latin typeface="Calibri" charset="0"/>
              </a:rPr>
              <a:t> or non-measurement devices that diagnostics groups may also deploy (scrapers, collimators, choppers, beam stops, </a:t>
            </a:r>
            <a:r>
              <a:rPr lang="en-US" baseline="0" dirty="0" err="1" smtClean="0">
                <a:latin typeface="Calibri" charset="0"/>
              </a:rPr>
              <a:t>etc</a:t>
            </a:r>
            <a:endParaRPr lang="en-US" dirty="0" smtClean="0">
              <a:latin typeface="Calibri" charset="0"/>
            </a:endParaRP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CCC0D-94CB-3F4C-9E6E-60E569AB58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07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</a:t>
            </a:r>
            <a:r>
              <a:rPr lang="en-US" baseline="0" dirty="0" smtClean="0"/>
              <a:t> processing does not subtract background waveform. Threshold is a </a:t>
            </a:r>
            <a:r>
              <a:rPr lang="en-US" baseline="0" dirty="0" err="1" smtClean="0"/>
              <a:t>scaler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Upgrade: digital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CCC0D-94CB-3F4C-9E6E-60E569AB58A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37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lower frequency</a:t>
            </a:r>
            <a:r>
              <a:rPr lang="en-US" baseline="0" dirty="0" smtClean="0"/>
              <a:t> devices (DC through super-audio) are the most challenging. Many inductively coupled sources of interference, including switch-mode modulators.</a:t>
            </a:r>
          </a:p>
          <a:p>
            <a:r>
              <a:rPr lang="en-US" baseline="0" dirty="0" smtClean="0"/>
              <a:t>Most BCMs could have been lower bandwidth devices with better S/N.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CCC0D-94CB-3F4C-9E6E-60E569AB58A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33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114232-5DB2-DE4E-9AB0-5E7AF42D436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devices happed to perform OK with safe beam, but in retrospect, more emphasis on this regime might help.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CCC0D-94CB-3F4C-9E6E-60E569AB58A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17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13BCAA-27D0-1F42-8B83-5654D6AF02C8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in SNS and other machines</a:t>
            </a:r>
          </a:p>
          <a:p>
            <a:r>
              <a:rPr lang="en-US" dirty="0" smtClean="0"/>
              <a:t>BNL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linac</a:t>
            </a:r>
            <a:r>
              <a:rPr lang="en-US" baseline="0" dirty="0" smtClean="0"/>
              <a:t> to booster: orbit correction app provided similar function, nearly on day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CCC0D-94CB-3F4C-9E6E-60E569AB58A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82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B52CD4-3E79-954C-9ADC-89AA13EE753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Still kept</a:t>
            </a:r>
            <a:r>
              <a:rPr lang="en-US" baseline="0" dirty="0" smtClean="0"/>
              <a:t> many wire scanners and also built the energy degrader faraday cups just in case.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Woefully incomplete, but</a:t>
            </a:r>
            <a:r>
              <a:rPr lang="en-US" baseline="0" dirty="0" smtClean="0"/>
              <a:t> highlights are there, and reasonable consistent with consensus.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CCC0D-94CB-3F4C-9E6E-60E569AB58A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76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CCC0D-94CB-3F4C-9E6E-60E569AB58A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6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751056-AB2F-C54F-BE4A-3664F7BD9966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5800"/>
            <a:ext cx="4672012" cy="3505200"/>
          </a:xfrm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8549F2-8EF1-5E42-B2B4-20B839498A4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7AC22E-92E0-8E4A-9083-F0076D0335B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7B9818-6AA8-7844-BB58-8E99605FB21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CCC0D-94CB-3F4C-9E6E-60E569AB58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37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9C4AB3-8293-3B43-A38F-2D7255985A3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Over 10 unique</a:t>
            </a:r>
            <a:r>
              <a:rPr lang="en-US" baseline="0" dirty="0" smtClean="0"/>
              <a:t> classes of measurement; many more types of devices deployed to support this,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compete by any measure. Just a few vignettes to highlight experiences, both good and bad.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CCC0D-94CB-3F4C-9E6E-60E569AB58A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78017A-40AD-2F40-9ADD-C2C1FE438406}" type="datetime1">
              <a:rPr lang="sv-SE"/>
              <a:pPr>
                <a:defRPr/>
              </a:pPr>
              <a:t>06/11/15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ED3A6F-4971-2448-A763-45CF65A3C1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18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sv-SE" smtClean="0">
              <a:solidFill>
                <a:srgbClr val="0094CA"/>
              </a:solidFill>
              <a:latin typeface="Calibri" charset="0"/>
            </a:endParaRPr>
          </a:p>
        </p:txBody>
      </p:sp>
      <p:pic>
        <p:nvPicPr>
          <p:cNvPr id="5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49EF68-9564-EE4E-B201-8421A2E6C264}" type="datetime1">
              <a:rPr lang="sv-SE"/>
              <a:pPr>
                <a:defRPr/>
              </a:pPr>
              <a:t>06/11/15</a:t>
            </a:fld>
            <a:endParaRPr lang="sv-S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99186-E0CE-7A4E-A87D-2F32BAD319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51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sv-SE" smtClean="0">
              <a:solidFill>
                <a:srgbClr val="0094CA"/>
              </a:solidFill>
              <a:latin typeface="Calibri" charset="0"/>
            </a:endParaRPr>
          </a:p>
        </p:txBody>
      </p:sp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FB78E-A6CD-B544-8862-F8844D488346}" type="datetime1">
              <a:rPr lang="sv-SE"/>
              <a:pPr>
                <a:defRPr/>
              </a:pPr>
              <a:t>06/11/15</a:t>
            </a:fld>
            <a:endParaRPr lang="sv-S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DD8508-498A-FD4C-99A3-8DC0E3A499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352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sv-SE" smtClean="0">
              <a:solidFill>
                <a:srgbClr val="0094CA"/>
              </a:solidFill>
              <a:latin typeface="Calibri" charset="0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8313" y="260350"/>
            <a:ext cx="713898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smtClean="0">
                <a:solidFill>
                  <a:schemeClr val="bg1"/>
                </a:solidFill>
                <a:latin typeface="Calibri" charset="0"/>
              </a:rPr>
              <a:t>Click to edit Master title style</a:t>
            </a:r>
            <a:endParaRPr lang="sv-SE" sz="320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81748C-FAAD-3E4D-8A15-EF69E446E00F}" type="datetime1">
              <a:rPr lang="sv-SE"/>
              <a:pPr>
                <a:defRPr/>
              </a:pPr>
              <a:t>06/11/15</a:t>
            </a:fld>
            <a:endParaRPr lang="sv-SE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3D58C8-C1D7-2D40-BC08-E29FACF1AC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57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29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739140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54153"/>
      </p:ext>
    </p:extLst>
  </p:cSld>
  <p:clrMapOvr>
    <a:masterClrMapping/>
  </p:clrMapOvr>
  <p:transition xmlns:p14="http://schemas.microsoft.com/office/powerpoint/2010/main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739140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58816"/>
      </p:ext>
    </p:extLst>
  </p:cSld>
  <p:clrMapOvr>
    <a:masterClrMapping/>
  </p:clrMapOvr>
  <p:transition xmlns:p14="http://schemas.microsoft.com/office/powerpoint/2010/main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-25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3988" y="1346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16388" y="1346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24700" y="6572250"/>
            <a:ext cx="1905000" cy="457200"/>
          </a:xfrm>
        </p:spPr>
        <p:txBody>
          <a:bodyPr anchor="t"/>
          <a:lstStyle>
            <a:lvl1pPr>
              <a:defRPr smtClean="0"/>
            </a:lvl1pPr>
          </a:lstStyle>
          <a:p>
            <a:pPr>
              <a:defRPr/>
            </a:pPr>
            <a:fld id="{A47937F0-48B2-7D4C-A0B9-B4BE349F5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72250"/>
            <a:ext cx="2895600" cy="457200"/>
          </a:xfrm>
        </p:spPr>
        <p:txBody>
          <a:bodyPr rtlCol="0"/>
          <a:lstStyle>
            <a:lvl1pPr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Controls Brown Bag, October 5, 2006</a:t>
            </a:r>
          </a:p>
        </p:txBody>
      </p:sp>
    </p:spTree>
    <p:extLst>
      <p:ext uri="{BB962C8B-B14F-4D97-AF65-F5344CB8AC3E}">
        <p14:creationId xmlns:p14="http://schemas.microsoft.com/office/powerpoint/2010/main" val="23062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21262F12-8E98-B74C-9147-E8F26E7307B1}" type="datetime1">
              <a:rPr lang="sv-SE"/>
              <a:pPr>
                <a:defRPr/>
              </a:pPr>
              <a:t>06/11/15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F2A018B-C241-334F-B08C-DF2A46EDD7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 Box 52"/>
          <p:cNvSpPr txBox="1">
            <a:spLocks noChangeArrowheads="1"/>
          </p:cNvSpPr>
          <p:nvPr userDrawn="1"/>
        </p:nvSpPr>
        <p:spPr bwMode="auto">
          <a:xfrm>
            <a:off x="0" y="6637338"/>
            <a:ext cx="35560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 smtClean="0">
                <a:latin typeface="Calibri"/>
              </a:rPr>
              <a:t>T. Shea, 2015-11-07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-eng.lbl.gov/~oshatz/SNS/sns-fes_photos/wire_scanners/mebt_ws_installed.jpg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 txBox="1">
            <a:spLocks noChangeArrowheads="1"/>
          </p:cNvSpPr>
          <p:nvPr/>
        </p:nvSpPr>
        <p:spPr bwMode="auto">
          <a:xfrm>
            <a:off x="7681913" y="5999163"/>
            <a:ext cx="1301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>
              <a:solidFill>
                <a:srgbClr val="1F497D"/>
              </a:solidFill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Lessons learned on the Minimum diagnostics requirements for beam commissioning and characterization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Thomas Shea</a:t>
            </a:r>
          </a:p>
          <a:p>
            <a:pPr eaLnBrk="1" hangingPunct="1"/>
            <a:r>
              <a:rPr lang="en-US">
                <a:latin typeface="Calibri" charset="0"/>
              </a:rPr>
              <a:t>ESS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Subset of Diagnostics </a:t>
            </a:r>
            <a:r>
              <a:rPr lang="en-US" dirty="0" smtClean="0">
                <a:latin typeface="Calibri" charset="0"/>
              </a:rPr>
              <a:t>in Operation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During </a:t>
            </a:r>
            <a:r>
              <a:rPr lang="en-US" dirty="0" smtClean="0">
                <a:latin typeface="Calibri" charset="0"/>
              </a:rPr>
              <a:t>DTL1 Commissioning</a:t>
            </a:r>
            <a:endParaRPr lang="en-US" dirty="0">
              <a:latin typeface="Calibri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8" b="3831"/>
          <a:stretch/>
        </p:blipFill>
        <p:spPr bwMode="auto">
          <a:xfrm>
            <a:off x="0" y="1385556"/>
            <a:ext cx="9144000" cy="53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2600" b="1">
              <a:solidFill>
                <a:srgbClr val="1F497D"/>
              </a:solidFill>
            </a:endParaRP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2552700" y="3170238"/>
            <a:ext cx="5927725" cy="2071687"/>
            <a:chOff x="5376" y="8717"/>
            <a:chExt cx="9111" cy="3311"/>
          </a:xfrm>
        </p:grpSpPr>
        <p:pic>
          <p:nvPicPr>
            <p:cNvPr id="2051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8717"/>
              <a:ext cx="9111" cy="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5" name="Line 5"/>
            <p:cNvSpPr>
              <a:spLocks noChangeShapeType="1"/>
            </p:cNvSpPr>
            <p:nvPr/>
          </p:nvSpPr>
          <p:spPr bwMode="auto">
            <a:xfrm>
              <a:off x="5852" y="10779"/>
              <a:ext cx="1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6"/>
            <p:cNvSpPr>
              <a:spLocks noChangeShapeType="1"/>
            </p:cNvSpPr>
            <p:nvPr/>
          </p:nvSpPr>
          <p:spPr bwMode="auto">
            <a:xfrm>
              <a:off x="8152" y="10779"/>
              <a:ext cx="1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7"/>
            <p:cNvSpPr>
              <a:spLocks noChangeShapeType="1"/>
            </p:cNvSpPr>
            <p:nvPr/>
          </p:nvSpPr>
          <p:spPr bwMode="auto">
            <a:xfrm>
              <a:off x="6645" y="10779"/>
              <a:ext cx="1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8"/>
            <p:cNvSpPr>
              <a:spLocks noChangeShapeType="1"/>
            </p:cNvSpPr>
            <p:nvPr/>
          </p:nvSpPr>
          <p:spPr bwMode="auto">
            <a:xfrm>
              <a:off x="10452" y="10779"/>
              <a:ext cx="1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9"/>
            <p:cNvSpPr>
              <a:spLocks noChangeShapeType="1"/>
            </p:cNvSpPr>
            <p:nvPr/>
          </p:nvSpPr>
          <p:spPr bwMode="auto">
            <a:xfrm flipH="1" flipV="1">
              <a:off x="11215" y="9480"/>
              <a:ext cx="218" cy="2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10"/>
            <p:cNvSpPr>
              <a:spLocks noChangeShapeType="1"/>
            </p:cNvSpPr>
            <p:nvPr/>
          </p:nvSpPr>
          <p:spPr bwMode="auto">
            <a:xfrm flipH="1">
              <a:off x="12474" y="9361"/>
              <a:ext cx="79" cy="2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4" name="Line 12"/>
          <p:cNvSpPr>
            <a:spLocks noChangeShapeType="1"/>
          </p:cNvSpPr>
          <p:nvPr/>
        </p:nvSpPr>
        <p:spPr bwMode="auto">
          <a:xfrm flipH="1">
            <a:off x="4037013" y="3917950"/>
            <a:ext cx="384175" cy="576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989" name="Text Box 13"/>
          <p:cNvSpPr txBox="1">
            <a:spLocks noChangeArrowheads="1"/>
          </p:cNvSpPr>
          <p:nvPr/>
        </p:nvSpPr>
        <p:spPr bwMode="auto">
          <a:xfrm>
            <a:off x="3810000" y="2736850"/>
            <a:ext cx="2049463" cy="1431925"/>
          </a:xfrm>
          <a:prstGeom prst="rect">
            <a:avLst/>
          </a:prstGeom>
          <a:solidFill>
            <a:srgbClr val="D6FD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200" b="1">
                <a:solidFill>
                  <a:srgbClr val="1F497D"/>
                </a:solidFill>
                <a:latin typeface="Times New Roman" charset="0"/>
                <a:cs typeface="Arial" charset="0"/>
              </a:rPr>
              <a:t>CCL</a:t>
            </a:r>
          </a:p>
          <a:p>
            <a:pPr algn="ctr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10 Position  9 Wire  </a:t>
            </a:r>
          </a:p>
          <a:p>
            <a:pPr algn="ctr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 8 Neutron, 3 BSM,</a:t>
            </a:r>
          </a:p>
          <a:p>
            <a:pPr algn="ctr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2 Thermal</a:t>
            </a:r>
          </a:p>
          <a:p>
            <a:pPr algn="ctr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28 Loss   3 Bunch   </a:t>
            </a:r>
          </a:p>
          <a:p>
            <a:pPr algn="ctr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 Faraday Cup    1 Current</a:t>
            </a:r>
          </a:p>
          <a:p>
            <a:pPr algn="ctr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 Dump</a:t>
            </a:r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 flipH="1" flipV="1">
            <a:off x="4913313" y="4600575"/>
            <a:ext cx="234950" cy="449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H="1" flipV="1">
            <a:off x="6408738" y="4419600"/>
            <a:ext cx="288925" cy="555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7"/>
          <p:cNvSpPr>
            <a:spLocks noChangeShapeType="1"/>
          </p:cNvSpPr>
          <p:nvPr/>
        </p:nvSpPr>
        <p:spPr bwMode="auto">
          <a:xfrm flipV="1">
            <a:off x="3797300" y="4641850"/>
            <a:ext cx="417513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8"/>
          <p:cNvSpPr>
            <a:spLocks noChangeShapeType="1"/>
          </p:cNvSpPr>
          <p:nvPr/>
        </p:nvSpPr>
        <p:spPr bwMode="auto">
          <a:xfrm>
            <a:off x="2438400" y="4108450"/>
            <a:ext cx="242888" cy="407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9"/>
          <p:cNvSpPr>
            <a:spLocks noChangeShapeType="1"/>
          </p:cNvSpPr>
          <p:nvPr/>
        </p:nvSpPr>
        <p:spPr bwMode="auto">
          <a:xfrm flipV="1">
            <a:off x="2681288" y="4641850"/>
            <a:ext cx="519112" cy="419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996" name="Text Box 20"/>
          <p:cNvSpPr txBox="1">
            <a:spLocks noChangeArrowheads="1"/>
          </p:cNvSpPr>
          <p:nvPr/>
        </p:nvSpPr>
        <p:spPr bwMode="auto">
          <a:xfrm>
            <a:off x="431800" y="1898650"/>
            <a:ext cx="1925638" cy="2867025"/>
          </a:xfrm>
          <a:prstGeom prst="rect">
            <a:avLst/>
          </a:prstGeom>
          <a:solidFill>
            <a:srgbClr val="E5FEC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200" b="1">
                <a:solidFill>
                  <a:srgbClr val="1F497D"/>
                </a:solidFill>
                <a:latin typeface="Times New Roman" charset="0"/>
                <a:cs typeface="Arial" charset="0"/>
              </a:rPr>
              <a:t>MEBT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6 Position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2 Current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5 Wires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2 Thermal Neutron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 Emittance Horizontal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 Emittance Vertical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 Fast Faraday Cup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 Mode-locked Laser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 Faraday/Beam Stop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D-box video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D-box emittance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D-box beam stop 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D-box aperture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Differential BCM</a:t>
            </a:r>
          </a:p>
        </p:txBody>
      </p:sp>
      <p:sp>
        <p:nvSpPr>
          <p:cNvPr id="510997" name="Text Box 21"/>
          <p:cNvSpPr txBox="1">
            <a:spLocks noChangeArrowheads="1"/>
          </p:cNvSpPr>
          <p:nvPr/>
        </p:nvSpPr>
        <p:spPr bwMode="auto">
          <a:xfrm>
            <a:off x="438150" y="4876800"/>
            <a:ext cx="2239963" cy="1066800"/>
          </a:xfrm>
          <a:prstGeom prst="rect">
            <a:avLst/>
          </a:prstGeom>
          <a:solidFill>
            <a:srgbClr val="D6FD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1200" b="1">
                <a:solidFill>
                  <a:srgbClr val="1F497D"/>
                </a:solidFill>
                <a:latin typeface="Times New Roman" charset="0"/>
                <a:cs typeface="Arial" charset="0"/>
              </a:rPr>
              <a:t>DTL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10 Position   5 Wire   12 Loss  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5 Faraday Cup     6 Current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6 Thermal and 12 PMT Neutron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Differential BCM</a:t>
            </a:r>
          </a:p>
        </p:txBody>
      </p:sp>
      <p:sp>
        <p:nvSpPr>
          <p:cNvPr id="511006" name="Text Box 30"/>
          <p:cNvSpPr txBox="1">
            <a:spLocks noChangeArrowheads="1"/>
          </p:cNvSpPr>
          <p:nvPr/>
        </p:nvSpPr>
        <p:spPr bwMode="auto">
          <a:xfrm>
            <a:off x="4413250" y="4986338"/>
            <a:ext cx="1495425" cy="1149350"/>
          </a:xfrm>
          <a:prstGeom prst="rect">
            <a:avLst/>
          </a:prstGeom>
          <a:solidFill>
            <a:srgbClr val="D6FDB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200" b="1">
                <a:solidFill>
                  <a:srgbClr val="1F497D"/>
                </a:solidFill>
                <a:latin typeface="Times New Roman" charset="0"/>
                <a:cs typeface="Arial" charset="0"/>
              </a:rPr>
              <a:t>SCL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32 Position  86 Loss 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8 Laser Wire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7 PMT Neutron</a:t>
            </a:r>
          </a:p>
        </p:txBody>
      </p:sp>
      <p:sp>
        <p:nvSpPr>
          <p:cNvPr id="20494" name="Line 31"/>
          <p:cNvSpPr>
            <a:spLocks noChangeShapeType="1"/>
          </p:cNvSpPr>
          <p:nvPr/>
        </p:nvSpPr>
        <p:spPr bwMode="auto">
          <a:xfrm>
            <a:off x="584200" y="1041400"/>
            <a:ext cx="6972300" cy="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5" name="Line 32"/>
          <p:cNvSpPr>
            <a:spLocks noChangeShapeType="1"/>
          </p:cNvSpPr>
          <p:nvPr/>
        </p:nvSpPr>
        <p:spPr bwMode="auto">
          <a:xfrm rot="-5400000">
            <a:off x="576262" y="12398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6" name="Line 33"/>
          <p:cNvSpPr>
            <a:spLocks noChangeShapeType="1"/>
          </p:cNvSpPr>
          <p:nvPr/>
        </p:nvSpPr>
        <p:spPr bwMode="auto">
          <a:xfrm rot="-5400000">
            <a:off x="1846262" y="12398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7" name="Line 34"/>
          <p:cNvSpPr>
            <a:spLocks noChangeShapeType="1"/>
          </p:cNvSpPr>
          <p:nvPr/>
        </p:nvSpPr>
        <p:spPr bwMode="auto">
          <a:xfrm rot="-5400000">
            <a:off x="3205162" y="12525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8" name="Line 35"/>
          <p:cNvSpPr>
            <a:spLocks noChangeShapeType="1"/>
          </p:cNvSpPr>
          <p:nvPr/>
        </p:nvSpPr>
        <p:spPr bwMode="auto">
          <a:xfrm rot="-5400000">
            <a:off x="5905500" y="1244600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9" name="Line 36"/>
          <p:cNvSpPr>
            <a:spLocks noChangeShapeType="1"/>
          </p:cNvSpPr>
          <p:nvPr/>
        </p:nvSpPr>
        <p:spPr bwMode="auto">
          <a:xfrm rot="-5400000">
            <a:off x="4572000" y="1244600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00" name="Line 37"/>
          <p:cNvSpPr>
            <a:spLocks noChangeShapeType="1"/>
          </p:cNvSpPr>
          <p:nvPr/>
        </p:nvSpPr>
        <p:spPr bwMode="auto">
          <a:xfrm rot="-5400000">
            <a:off x="7242175" y="1241425"/>
            <a:ext cx="3873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01" name="Text Box 38"/>
          <p:cNvSpPr txBox="1">
            <a:spLocks noChangeArrowheads="1"/>
          </p:cNvSpPr>
          <p:nvPr/>
        </p:nvSpPr>
        <p:spPr bwMode="auto">
          <a:xfrm>
            <a:off x="10033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2002</a:t>
            </a:r>
          </a:p>
        </p:txBody>
      </p:sp>
      <p:sp>
        <p:nvSpPr>
          <p:cNvPr id="20502" name="Text Box 39"/>
          <p:cNvSpPr txBox="1">
            <a:spLocks noChangeArrowheads="1"/>
          </p:cNvSpPr>
          <p:nvPr/>
        </p:nvSpPr>
        <p:spPr bwMode="auto">
          <a:xfrm>
            <a:off x="2336800" y="11620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2003</a:t>
            </a:r>
          </a:p>
        </p:txBody>
      </p:sp>
      <p:sp>
        <p:nvSpPr>
          <p:cNvPr id="20503" name="Text Box 40"/>
          <p:cNvSpPr txBox="1">
            <a:spLocks noChangeArrowheads="1"/>
          </p:cNvSpPr>
          <p:nvPr/>
        </p:nvSpPr>
        <p:spPr bwMode="auto">
          <a:xfrm>
            <a:off x="3721100" y="11620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2004</a:t>
            </a:r>
          </a:p>
        </p:txBody>
      </p:sp>
      <p:sp>
        <p:nvSpPr>
          <p:cNvPr id="20504" name="Text Box 41"/>
          <p:cNvSpPr txBox="1">
            <a:spLocks noChangeArrowheads="1"/>
          </p:cNvSpPr>
          <p:nvPr/>
        </p:nvSpPr>
        <p:spPr bwMode="auto">
          <a:xfrm>
            <a:off x="5016500" y="11620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2005</a:t>
            </a:r>
          </a:p>
        </p:txBody>
      </p:sp>
      <p:sp>
        <p:nvSpPr>
          <p:cNvPr id="20505" name="Text Box 42"/>
          <p:cNvSpPr txBox="1">
            <a:spLocks noChangeArrowheads="1"/>
          </p:cNvSpPr>
          <p:nvPr/>
        </p:nvSpPr>
        <p:spPr bwMode="auto">
          <a:xfrm>
            <a:off x="6388100" y="11620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2006</a:t>
            </a:r>
          </a:p>
        </p:txBody>
      </p:sp>
      <p:sp>
        <p:nvSpPr>
          <p:cNvPr id="20506" name="Rectangle 48"/>
          <p:cNvSpPr>
            <a:spLocks noChangeArrowheads="1"/>
          </p:cNvSpPr>
          <p:nvPr/>
        </p:nvSpPr>
        <p:spPr bwMode="auto">
          <a:xfrm>
            <a:off x="5516563" y="927100"/>
            <a:ext cx="309562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1F497D"/>
                </a:solidFill>
              </a:rPr>
              <a:t>7</a:t>
            </a:r>
          </a:p>
        </p:txBody>
      </p:sp>
      <p:sp>
        <p:nvSpPr>
          <p:cNvPr id="510992" name="Text Box 16"/>
          <p:cNvSpPr txBox="1">
            <a:spLocks noChangeArrowheads="1"/>
          </p:cNvSpPr>
          <p:nvPr/>
        </p:nvSpPr>
        <p:spPr bwMode="auto">
          <a:xfrm>
            <a:off x="2825750" y="5689600"/>
            <a:ext cx="1587500" cy="666750"/>
          </a:xfrm>
          <a:prstGeom prst="rect">
            <a:avLst/>
          </a:prstGeom>
          <a:solidFill>
            <a:srgbClr val="D6FD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200" b="1">
                <a:solidFill>
                  <a:srgbClr val="1F497D"/>
                </a:solidFill>
                <a:latin typeface="Times New Roman" charset="0"/>
                <a:cs typeface="Arial" charset="0"/>
              </a:rPr>
              <a:t>CCL/SCL Transition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2 Position   1 Wire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 Loss   1 Current</a:t>
            </a:r>
          </a:p>
        </p:txBody>
      </p:sp>
      <p:sp>
        <p:nvSpPr>
          <p:cNvPr id="511028" name="Text Box 52"/>
          <p:cNvSpPr txBox="1">
            <a:spLocks noChangeArrowheads="1"/>
          </p:cNvSpPr>
          <p:nvPr/>
        </p:nvSpPr>
        <p:spPr bwMode="auto">
          <a:xfrm>
            <a:off x="6007100" y="4927600"/>
            <a:ext cx="1538288" cy="1074738"/>
          </a:xfrm>
          <a:prstGeom prst="rect">
            <a:avLst/>
          </a:prstGeom>
          <a:solidFill>
            <a:srgbClr val="D6FDB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200" b="1">
                <a:solidFill>
                  <a:srgbClr val="1F497D"/>
                </a:solidFill>
                <a:latin typeface="Times New Roman" charset="0"/>
                <a:cs typeface="Arial" charset="0"/>
              </a:rPr>
              <a:t>HEBT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11 Position    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5  Wire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17 BLM, 3 FBLM    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2 Current </a:t>
            </a:r>
          </a:p>
        </p:txBody>
      </p:sp>
      <p:sp>
        <p:nvSpPr>
          <p:cNvPr id="511029" name="Text Box 53"/>
          <p:cNvSpPr txBox="1">
            <a:spLocks noChangeArrowheads="1"/>
          </p:cNvSpPr>
          <p:nvPr/>
        </p:nvSpPr>
        <p:spPr bwMode="auto">
          <a:xfrm>
            <a:off x="7734300" y="5389563"/>
            <a:ext cx="1154113" cy="838200"/>
          </a:xfrm>
          <a:prstGeom prst="rect">
            <a:avLst/>
          </a:prstGeom>
          <a:solidFill>
            <a:srgbClr val="D6FD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200" b="1">
                <a:solidFill>
                  <a:srgbClr val="1F497D"/>
                </a:solidFill>
                <a:latin typeface="Times New Roman" charset="0"/>
                <a:cs typeface="Arial" charset="0"/>
              </a:rPr>
              <a:t>LDump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6 Loss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6 Position</a:t>
            </a:r>
          </a:p>
          <a:p>
            <a:pPr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 Wire ,1 BCM</a:t>
            </a:r>
          </a:p>
        </p:txBody>
      </p:sp>
      <p:pic>
        <p:nvPicPr>
          <p:cNvPr id="20510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1" b="12857"/>
          <a:stretch>
            <a:fillRect/>
          </a:stretch>
        </p:blipFill>
        <p:spPr bwMode="auto">
          <a:xfrm>
            <a:off x="6194425" y="1568450"/>
            <a:ext cx="27368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1" name="Text Box 55"/>
          <p:cNvSpPr txBox="1">
            <a:spLocks noChangeArrowheads="1"/>
          </p:cNvSpPr>
          <p:nvPr/>
        </p:nvSpPr>
        <p:spPr bwMode="auto">
          <a:xfrm>
            <a:off x="4157160" y="1489731"/>
            <a:ext cx="2070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dirty="0">
                <a:solidFill>
                  <a:srgbClr val="1F497D"/>
                </a:solidFill>
              </a:rPr>
              <a:t>Superconducting </a:t>
            </a:r>
            <a:r>
              <a:rPr lang="en-US" sz="1800" dirty="0" err="1">
                <a:solidFill>
                  <a:srgbClr val="1F497D"/>
                </a:solidFill>
              </a:rPr>
              <a:t>Linac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7138988" cy="14176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atin typeface="Calibri" charset="0"/>
              </a:rPr>
              <a:t>Complete </a:t>
            </a:r>
            <a:r>
              <a:rPr lang="en-US" dirty="0" err="1">
                <a:latin typeface="Calibri" charset="0"/>
              </a:rPr>
              <a:t>Linac</a:t>
            </a:r>
            <a:r>
              <a:rPr lang="en-US" dirty="0">
                <a:latin typeface="Calibri" charset="0"/>
              </a:rPr>
              <a:t>: 326 Devices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Commissioned August 2005</a:t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028" grpId="0" animBg="1"/>
      <p:bldP spid="5110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0"/>
          <a:stretch/>
        </p:blipFill>
        <p:spPr bwMode="auto">
          <a:xfrm>
            <a:off x="0" y="1148982"/>
            <a:ext cx="9144000" cy="57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083" y="0"/>
            <a:ext cx="7711351" cy="1073393"/>
          </a:xfrm>
        </p:spPr>
        <p:txBody>
          <a:bodyPr anchor="t"/>
          <a:lstStyle/>
          <a:p>
            <a:r>
              <a:rPr lang="en-US" dirty="0" smtClean="0"/>
              <a:t>Commissioning </a:t>
            </a:r>
            <a:r>
              <a:rPr lang="en-US" dirty="0" smtClean="0"/>
              <a:t>Display: Integrated </a:t>
            </a:r>
            <a:r>
              <a:rPr lang="en-US" dirty="0" smtClean="0"/>
              <a:t>Accelerator, Target and Neutron Diagnostics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5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Story time!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Challenges: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Background in BLM signals</a:t>
            </a:r>
            <a:endParaRPr lang="en-US" dirty="0">
              <a:latin typeface="Calibri" charset="0"/>
            </a:endParaRPr>
          </a:p>
        </p:txBody>
      </p:sp>
      <p:pic>
        <p:nvPicPr>
          <p:cNvPr id="7" name="Picture 6" descr="SlideFromNAPAC-1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78" y="1436727"/>
            <a:ext cx="8820472" cy="5237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8542" y="6421859"/>
            <a:ext cx="10054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Zhukov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</a:rPr>
              <a:t/>
            </a:r>
            <a:br>
              <a:rPr lang="en-US" sz="4400">
                <a:solidFill>
                  <a:schemeClr val="tx2"/>
                </a:solidFill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graphicFrame>
        <p:nvGraphicFramePr>
          <p:cNvPr id="2180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6549"/>
              </p:ext>
            </p:extLst>
          </p:nvPr>
        </p:nvGraphicFramePr>
        <p:xfrm>
          <a:off x="91920" y="1985997"/>
          <a:ext cx="8991600" cy="4551709"/>
        </p:xfrm>
        <a:graphic>
          <a:graphicData uri="http://schemas.openxmlformats.org/drawingml/2006/table">
            <a:tbl>
              <a:tblPr/>
              <a:tblGrid>
                <a:gridCol w="1466850"/>
                <a:gridCol w="1466850"/>
                <a:gridCol w="2373313"/>
                <a:gridCol w="3684587"/>
              </a:tblGrid>
              <a:tr h="417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Signal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Frequency 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Comments on Noise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Tens of mV into 50 ohms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Few Hz to hundreds of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Must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heavily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filter waveform and baseline subtract to reduce noise to few percent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Hundreds of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&lt; 35kHz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Noise on fast channel = 30% beam loss. Slow channel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Faraday Cup/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Beam Stops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Hundreds of mV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DC – few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Same issues as BCM low frequency range, but stronger signal.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Wire Scanners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microAmps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&lt; 40 kHz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Noisy waveforms, but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requirements exceeded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by analysis and averaging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BPM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Ten mV into 50 ohms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Few MHz around RF (402.5 and 805 MHz)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Near 402.5 MHz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RF systems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measure 805 MHz, and vise versa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223449" y="1437363"/>
            <a:ext cx="85329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c. 2004, In </a:t>
            </a:r>
            <a:r>
              <a:rPr lang="en-US" dirty="0"/>
              <a:t>order of decreasing impact. Efforts focused on BCM and Loss systems</a:t>
            </a:r>
          </a:p>
        </p:txBody>
      </p:sp>
      <p:sp>
        <p:nvSpPr>
          <p:cNvPr id="24616" name="Rectangle 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Challenges: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Electromagnetic Interference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1"/>
          <a:stretch>
            <a:fillRect/>
          </a:stretch>
        </p:blipFill>
        <p:spPr bwMode="auto">
          <a:xfrm>
            <a:off x="867195" y="1924253"/>
            <a:ext cx="27305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0" y="2781209"/>
            <a:ext cx="22034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completed_b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765675"/>
            <a:ext cx="18669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1u1h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862513"/>
            <a:ext cx="2616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1800" y="6240463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1F497D"/>
                </a:solidFill>
              </a:rPr>
              <a:t>Electrodes - LBNL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953000" y="6288088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1F497D"/>
                </a:solidFill>
              </a:rPr>
              <a:t>Electronics, NAD software - LANL</a:t>
            </a:r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2525713" y="5541963"/>
            <a:ext cx="1970087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2590800" y="5602288"/>
            <a:ext cx="2628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1F497D"/>
                </a:solidFill>
              </a:rPr>
              <a:t>Cables &amp; install</a:t>
            </a:r>
            <a:br>
              <a:rPr lang="en-US" sz="2000">
                <a:solidFill>
                  <a:srgbClr val="1F497D"/>
                </a:solidFill>
              </a:rPr>
            </a:br>
            <a:r>
              <a:rPr lang="en-US" sz="2000">
                <a:solidFill>
                  <a:srgbClr val="1F497D"/>
                </a:solidFill>
              </a:rPr>
              <a:t> - LBNL</a:t>
            </a:r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 flipH="1" flipV="1">
            <a:off x="3628871" y="4051680"/>
            <a:ext cx="3001128" cy="62448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H="1" flipV="1">
            <a:off x="2163841" y="4347537"/>
            <a:ext cx="4343400" cy="85566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13" name="Picture 14" descr="BPM_electronics_labeled_Jul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876800"/>
            <a:ext cx="186848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5" descr="LabVIEW_waveforms_Nov01_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600575"/>
            <a:ext cx="23622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Rectangle 16"/>
          <p:cNvSpPr>
            <a:spLocks noChangeArrowheads="1"/>
          </p:cNvSpPr>
          <p:nvPr/>
        </p:nvSpPr>
        <p:spPr bwMode="auto">
          <a:xfrm rot="669205">
            <a:off x="3446514" y="4293948"/>
            <a:ext cx="194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</a:rPr>
              <a:t>Channel Access</a:t>
            </a:r>
          </a:p>
        </p:txBody>
      </p:sp>
      <p:sp>
        <p:nvSpPr>
          <p:cNvPr id="494610" name="Comment 18"/>
          <p:cNvSpPr>
            <a:spLocks noChangeArrowheads="1"/>
          </p:cNvSpPr>
          <p:nvPr/>
        </p:nvSpPr>
        <p:spPr bwMode="auto">
          <a:xfrm>
            <a:off x="4216322" y="1951094"/>
            <a:ext cx="1828800" cy="2024063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i="1" dirty="0">
                <a:solidFill>
                  <a:srgbClr val="1F497D"/>
                </a:solidFill>
                <a:cs typeface="+mn-cs"/>
              </a:rPr>
              <a:t>the orbit app worked live from ORNL - simply initialize with the Process Variable names</a:t>
            </a:r>
          </a:p>
        </p:txBody>
      </p:sp>
      <p:sp>
        <p:nvSpPr>
          <p:cNvPr id="25617" name="Rectangle 22"/>
          <p:cNvSpPr>
            <a:spLocks noChangeArrowheads="1"/>
          </p:cNvSpPr>
          <p:nvPr/>
        </p:nvSpPr>
        <p:spPr bwMode="auto">
          <a:xfrm>
            <a:off x="136655" y="4190909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EPICS screen</a:t>
            </a:r>
          </a:p>
        </p:txBody>
      </p:sp>
      <p:sp>
        <p:nvSpPr>
          <p:cNvPr id="25618" name="Rectangle 23"/>
          <p:cNvSpPr>
            <a:spLocks noChangeArrowheads="1"/>
          </p:cNvSpPr>
          <p:nvPr/>
        </p:nvSpPr>
        <p:spPr bwMode="auto">
          <a:xfrm>
            <a:off x="2678476" y="3999801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38988" cy="1417638"/>
          </a:xfrm>
        </p:spPr>
        <p:txBody>
          <a:bodyPr/>
          <a:lstStyle/>
          <a:p>
            <a:r>
              <a:rPr lang="en-US" dirty="0" smtClean="0"/>
              <a:t>Integration:</a:t>
            </a:r>
            <a:br>
              <a:rPr lang="en-US" dirty="0" smtClean="0"/>
            </a:br>
            <a:r>
              <a:rPr lang="en-US" dirty="0" smtClean="0"/>
              <a:t>Beam Dynamics and Diagnostics meet </a:t>
            </a:r>
            <a:br>
              <a:rPr lang="en-US" dirty="0" smtClean="0"/>
            </a:br>
            <a:r>
              <a:rPr lang="en-US" dirty="0" smtClean="0"/>
              <a:t>at the Application Layer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42936" y="1661738"/>
            <a:ext cx="2553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Network Attached Devices:</a:t>
            </a:r>
          </a:p>
          <a:p>
            <a:endParaRPr lang="en-US" dirty="0"/>
          </a:p>
          <a:p>
            <a:r>
              <a:rPr lang="en-US" dirty="0" smtClean="0"/>
              <a:t>1 week to integrate all MEBT diagnostics at LBNL (from 4 labs) with timing and EPICS screens</a:t>
            </a:r>
            <a:endParaRPr lang="en-US" dirty="0"/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745591" y="6519446"/>
            <a:ext cx="19754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* W. </a:t>
            </a:r>
            <a:r>
              <a:rPr lang="en-US" sz="1600" dirty="0" err="1"/>
              <a:t>Blokland</a:t>
            </a:r>
            <a:r>
              <a:rPr lang="en-US" sz="1600" dirty="0"/>
              <a:t>, 2001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290" y="1430148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“99% complete is 100% failure” *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Protection:</a:t>
            </a:r>
            <a:br>
              <a:rPr lang="en-US" dirty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Commission </a:t>
            </a:r>
            <a:r>
              <a:rPr lang="en-US" dirty="0">
                <a:latin typeface="Calibri" charset="0"/>
              </a:rPr>
              <a:t>with tiny “safe” pulses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047196" cy="2026847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Specify performance </a:t>
            </a:r>
            <a:r>
              <a:rPr lang="en-US" sz="2000" dirty="0">
                <a:latin typeface="Calibri" charset="0"/>
              </a:rPr>
              <a:t>with </a:t>
            </a:r>
            <a:r>
              <a:rPr lang="en-US" sz="2000" dirty="0" smtClean="0">
                <a:latin typeface="Calibri" charset="0"/>
              </a:rPr>
              <a:t>low current, short pulse </a:t>
            </a:r>
            <a:r>
              <a:rPr lang="en-US" sz="2000" dirty="0" smtClean="0">
                <a:latin typeface="Calibri" charset="0"/>
              </a:rPr>
              <a:t>(</a:t>
            </a:r>
            <a:r>
              <a:rPr lang="en-US" sz="2000" dirty="0">
                <a:latin typeface="Calibri" charset="0"/>
              </a:rPr>
              <a:t>“safe”) </a:t>
            </a:r>
            <a:r>
              <a:rPr lang="en-US" sz="2000" dirty="0" smtClean="0">
                <a:latin typeface="Calibri" charset="0"/>
              </a:rPr>
              <a:t>beam such that </a:t>
            </a:r>
            <a:r>
              <a:rPr lang="en-US" sz="2000" dirty="0" smtClean="0">
                <a:latin typeface="Calibri" charset="0"/>
              </a:rPr>
              <a:t>beam can </a:t>
            </a:r>
            <a:r>
              <a:rPr lang="en-US" sz="2000" dirty="0" smtClean="0">
                <a:latin typeface="Calibri" charset="0"/>
              </a:rPr>
              <a:t>be lost most anywhere without causing damage</a:t>
            </a:r>
            <a:endParaRPr lang="en-US" sz="2000" dirty="0">
              <a:latin typeface="Calibri" charset="0"/>
            </a:endParaRPr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Bonus: Allows tuning RF resonators without impact of beam loading</a:t>
            </a:r>
            <a:endParaRPr lang="en-US" sz="2000" dirty="0">
              <a:latin typeface="Calibri" charset="0"/>
            </a:endParaRPr>
          </a:p>
        </p:txBody>
      </p:sp>
      <p:pic>
        <p:nvPicPr>
          <p:cNvPr id="27651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" b="7950"/>
          <a:stretch>
            <a:fillRect/>
          </a:stretch>
        </p:blipFill>
        <p:spPr bwMode="auto">
          <a:xfrm>
            <a:off x="1083646" y="4272830"/>
            <a:ext cx="4244259" cy="2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376" y="2055763"/>
            <a:ext cx="2419441" cy="4710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4463" y="1466532"/>
            <a:ext cx="242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SNS vector receiver</a:t>
            </a:r>
            <a:br>
              <a:rPr lang="en-US" dirty="0" smtClean="0"/>
            </a:br>
            <a:r>
              <a:rPr lang="en-US" dirty="0" smtClean="0"/>
              <a:t>&lt; 1 µs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8581" y="3576822"/>
            <a:ext cx="299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1990 BNL </a:t>
            </a:r>
            <a:r>
              <a:rPr lang="en-US" dirty="0" err="1" smtClean="0"/>
              <a:t>Linac</a:t>
            </a:r>
            <a:r>
              <a:rPr lang="en-US" dirty="0" smtClean="0"/>
              <a:t> to Booster position electronics, 200 ns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Protection:</a:t>
            </a:r>
            <a:br>
              <a:rPr lang="en-US" dirty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Target and Dumps</a:t>
            </a:r>
            <a:endParaRPr lang="en-US" dirty="0">
              <a:latin typeface="Calibri" charset="0"/>
            </a:endParaRPr>
          </a:p>
        </p:txBody>
      </p:sp>
      <p:sp>
        <p:nvSpPr>
          <p:cNvPr id="28674" name="Content Placeholder 3"/>
          <p:cNvSpPr>
            <a:spLocks noGrp="1"/>
          </p:cNvSpPr>
          <p:nvPr>
            <p:ph idx="1"/>
          </p:nvPr>
        </p:nvSpPr>
        <p:spPr>
          <a:xfrm>
            <a:off x="105842" y="1433899"/>
            <a:ext cx="5443307" cy="42807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Calibri" charset="0"/>
              </a:rPr>
              <a:t>Backstory on target diagnostics: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 charset="0"/>
              </a:rPr>
              <a:t>Early in the project, removed virtually all beam instrumentation from target station – accelerator folks did not have to deploy diagnostics in nuclear environment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 charset="0"/>
              </a:rPr>
              <a:t>Convinced target folks that we could easily predict beam parameters and detect errant conditions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 charset="0"/>
              </a:rPr>
              <a:t>Left only thermocouple halo monitor (which works but not for low power beam), but still installed temporary imaging system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>
                <a:latin typeface="Calibri" charset="0"/>
              </a:rPr>
              <a:t>Surprise! Tilted beam</a:t>
            </a:r>
            <a:r>
              <a:rPr lang="en-US" sz="1800" dirty="0" smtClean="0">
                <a:latin typeface="Calibri" charset="0"/>
              </a:rPr>
              <a:t>.</a:t>
            </a:r>
            <a:r>
              <a:rPr lang="en-US" sz="1800" dirty="0">
                <a:latin typeface="Calibri" charset="0"/>
              </a:rPr>
              <a:t> </a:t>
            </a:r>
            <a:r>
              <a:rPr lang="en-US" sz="1800" dirty="0" smtClean="0">
                <a:latin typeface="Calibri" charset="0"/>
              </a:rPr>
              <a:t>Problem traced to skew quad moment from </a:t>
            </a:r>
            <a:r>
              <a:rPr lang="en-US" sz="1800" dirty="0" err="1" smtClean="0">
                <a:latin typeface="Calibri" charset="0"/>
              </a:rPr>
              <a:t>Lambertson</a:t>
            </a:r>
            <a:r>
              <a:rPr lang="en-US" sz="1800" dirty="0" smtClean="0">
                <a:latin typeface="Calibri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 charset="0"/>
              </a:rPr>
              <a:t>Permanent imaging system now deployed</a:t>
            </a:r>
          </a:p>
        </p:txBody>
      </p:sp>
      <p:sp>
        <p:nvSpPr>
          <p:cNvPr id="456710" name="Text Box 6"/>
          <p:cNvSpPr txBox="1">
            <a:spLocks noChangeArrowheads="1"/>
          </p:cNvSpPr>
          <p:nvPr/>
        </p:nvSpPr>
        <p:spPr bwMode="auto">
          <a:xfrm>
            <a:off x="5721746" y="1441107"/>
            <a:ext cx="3325689" cy="8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dirty="0">
                <a:latin typeface="+mn-lt"/>
              </a:rPr>
              <a:t>Tilted beam on the </a:t>
            </a:r>
            <a:r>
              <a:rPr lang="en-US" b="1" dirty="0" smtClean="0">
                <a:latin typeface="+mn-lt"/>
              </a:rPr>
              <a:t>temporary</a:t>
            </a:r>
            <a:r>
              <a:rPr lang="en-US" dirty="0" smtClean="0">
                <a:latin typeface="+mn-lt"/>
              </a:rPr>
              <a:t> target </a:t>
            </a:r>
            <a:r>
              <a:rPr lang="en-US" dirty="0">
                <a:latin typeface="+mn-lt"/>
              </a:rPr>
              <a:t>view </a:t>
            </a:r>
            <a:r>
              <a:rPr lang="en-US" dirty="0" smtClean="0">
                <a:latin typeface="+mn-lt"/>
              </a:rPr>
              <a:t>screen. Also, centroid 6 mm from predicted position</a:t>
            </a:r>
            <a:endParaRPr lang="en-US" dirty="0">
              <a:latin typeface="+mn-lt"/>
            </a:endParaRPr>
          </a:p>
        </p:txBody>
      </p:sp>
      <p:sp>
        <p:nvSpPr>
          <p:cNvPr id="28688" name="TextBox 14"/>
          <p:cNvSpPr txBox="1">
            <a:spLocks noChangeArrowheads="1"/>
          </p:cNvSpPr>
          <p:nvPr/>
        </p:nvSpPr>
        <p:spPr bwMode="auto">
          <a:xfrm>
            <a:off x="5021375" y="6581775"/>
            <a:ext cx="74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M. Plum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t="6250" r="14117" b="16667"/>
          <a:stretch>
            <a:fillRect/>
          </a:stretch>
        </p:blipFill>
        <p:spPr bwMode="auto">
          <a:xfrm>
            <a:off x="5564633" y="2275804"/>
            <a:ext cx="3446236" cy="249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4" descr="IMGP2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38" y="4880509"/>
            <a:ext cx="2636654" cy="197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36082" y="5527598"/>
            <a:ext cx="5881795" cy="12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smtClean="0"/>
              <a:t>Dump story: In 2008, destroyed momentum </a:t>
            </a:r>
            <a:r>
              <a:rPr lang="en-US" sz="1800" dirty="0"/>
              <a:t>dump </a:t>
            </a:r>
            <a:r>
              <a:rPr lang="en-US" sz="1800" dirty="0" smtClean="0"/>
              <a:t>with too </a:t>
            </a:r>
            <a:r>
              <a:rPr lang="en-US" sz="1800" dirty="0"/>
              <a:t>much </a:t>
            </a:r>
            <a:r>
              <a:rPr lang="en-US" sz="1800" dirty="0" smtClean="0"/>
              <a:t>beam </a:t>
            </a:r>
            <a:r>
              <a:rPr lang="en-US" sz="1800" dirty="0"/>
              <a:t>power (8-10 kW vs. 2 kW rated power</a:t>
            </a:r>
            <a:r>
              <a:rPr lang="en-US" sz="1800" dirty="0" smtClean="0"/>
              <a:t>)</a:t>
            </a:r>
          </a:p>
          <a:p>
            <a:pPr>
              <a:defRPr/>
            </a:pPr>
            <a:r>
              <a:rPr lang="en-US" sz="1800" dirty="0" smtClean="0"/>
              <a:t>Developed </a:t>
            </a:r>
            <a:r>
              <a:rPr lang="en-US" sz="1800" dirty="0"/>
              <a:t>new beam current monitor to measure </a:t>
            </a:r>
            <a:r>
              <a:rPr lang="en-US" sz="1800" dirty="0" smtClean="0"/>
              <a:t>small </a:t>
            </a:r>
            <a:r>
              <a:rPr lang="en-US" sz="1800" dirty="0"/>
              <a:t>beam current to dump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493713" y="0"/>
            <a:ext cx="6665912" cy="144145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Verification: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Difference Orbits</a:t>
            </a:r>
            <a:endParaRPr lang="en-US" dirty="0">
              <a:latin typeface="Calibri" charset="0"/>
            </a:endParaRPr>
          </a:p>
        </p:txBody>
      </p:sp>
      <p:sp>
        <p:nvSpPr>
          <p:cNvPr id="1177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0CF78B-8E15-184F-8CDE-464D4279290D}" type="slidenum">
              <a:rPr lang="sv-SE" sz="1200">
                <a:latin typeface="Calibri" charset="0"/>
              </a:rPr>
              <a:pPr/>
              <a:t>19</a:t>
            </a:fld>
            <a:endParaRPr lang="sv-SE" sz="1200" dirty="0">
              <a:latin typeface="Calibri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1" r="1598" b="150"/>
          <a:stretch/>
        </p:blipFill>
        <p:spPr bwMode="auto">
          <a:xfrm>
            <a:off x="0" y="1730375"/>
            <a:ext cx="686435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2425" y="1853130"/>
            <a:ext cx="2441575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Quickly verify optics and BPMs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Difference </a:t>
            </a: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orbit: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App uses online model, live and saved BPM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readbacks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kick strength is free parameter, …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BPMs: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~mm precision in this mode, data on each pulse, self trigger within wide timing gate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Outline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Motivation and </a:t>
            </a:r>
            <a:r>
              <a:rPr lang="en-US" dirty="0" smtClean="0">
                <a:latin typeface="Calibri" charset="0"/>
              </a:rPr>
              <a:t>Scope</a:t>
            </a:r>
            <a:endParaRPr lang="en-US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Overview </a:t>
            </a:r>
            <a:r>
              <a:rPr lang="en-US" dirty="0">
                <a:latin typeface="Calibri" charset="0"/>
              </a:rPr>
              <a:t>of SNS </a:t>
            </a:r>
            <a:r>
              <a:rPr lang="en-US" dirty="0" err="1">
                <a:latin typeface="Calibri" charset="0"/>
              </a:rPr>
              <a:t>Linac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Commissioning Runs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From Berkeley in 2002 to ORNL in 2006</a:t>
            </a:r>
            <a:endParaRPr lang="en-US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Stories </a:t>
            </a:r>
            <a:r>
              <a:rPr lang="en-US" dirty="0">
                <a:latin typeface="Calibri" charset="0"/>
              </a:rPr>
              <a:t>and Lessons, organized by theme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Challenges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Integration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Protection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Development</a:t>
            </a:r>
            <a:endParaRPr lang="en-US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Verification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Human </a:t>
            </a:r>
            <a:r>
              <a:rPr lang="en-US" dirty="0">
                <a:latin typeface="Calibri" charset="0"/>
              </a:rPr>
              <a:t>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Conclusions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138988" cy="14176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Development: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SNS BPM </a:t>
            </a:r>
            <a:r>
              <a:rPr lang="en-US" dirty="0">
                <a:latin typeface="Calibri" charset="0"/>
              </a:rPr>
              <a:t>P</a:t>
            </a:r>
            <a:r>
              <a:rPr lang="en-US" dirty="0" smtClean="0">
                <a:latin typeface="Calibri" charset="0"/>
              </a:rPr>
              <a:t>osition/Phase Measurement</a:t>
            </a:r>
            <a:endParaRPr lang="en-US" dirty="0">
              <a:latin typeface="Calibri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821488" y="351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91" y="4961541"/>
            <a:ext cx="2815009" cy="189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0" descr="hist_p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38" y="4844078"/>
            <a:ext cx="3040658" cy="179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3252571" y="4536106"/>
            <a:ext cx="2862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1.8 deg. at Berkeley</a:t>
            </a:r>
            <a:r>
              <a:rPr lang="en-US" sz="1800" dirty="0"/>
              <a:t>, 2002</a:t>
            </a:r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6879039" y="4361637"/>
            <a:ext cx="2073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0.1 deg. at ORNL</a:t>
            </a:r>
            <a:r>
              <a:rPr lang="en-US" sz="1800" dirty="0"/>
              <a:t>, 2 years later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2455" y="1430191"/>
            <a:ext cx="5346084" cy="16901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/>
              <a:t>“We know that BPMs in proton </a:t>
            </a:r>
            <a:r>
              <a:rPr lang="en-US" sz="2400" b="1" dirty="0" err="1" smtClean="0"/>
              <a:t>linacs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don’t work”*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Worked even embedded within DTL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Measure harmonic away from RF (like @BNL </a:t>
            </a:r>
            <a:r>
              <a:rPr lang="en-US" sz="2000" dirty="0" err="1" smtClean="0"/>
              <a:t>Linac</a:t>
            </a:r>
            <a:r>
              <a:rPr lang="en-US" sz="2000" dirty="0" smtClean="0"/>
              <a:t> to Booster line)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Vector receivers</a:t>
            </a:r>
            <a:r>
              <a:rPr lang="en-US" sz="2000" dirty="0"/>
              <a:t> </a:t>
            </a:r>
            <a:r>
              <a:rPr lang="en-US" sz="2000" dirty="0" smtClean="0"/>
              <a:t>(I-Q at SNS): retain phase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5817" y="6510228"/>
            <a:ext cx="218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R. </a:t>
            </a:r>
            <a:r>
              <a:rPr lang="en-US" dirty="0" err="1" smtClean="0"/>
              <a:t>Siemann</a:t>
            </a:r>
            <a:r>
              <a:rPr lang="en-US" dirty="0" smtClean="0"/>
              <a:t>, 2000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407" y="1476522"/>
            <a:ext cx="3705173" cy="2827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099" y="3139205"/>
            <a:ext cx="3010113" cy="342088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normAutofit/>
          </a:bodyPr>
          <a:lstStyle/>
          <a:p>
            <a:r>
              <a:rPr lang="en-US" dirty="0" smtClean="0"/>
              <a:t>Results: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Scrap dedicated phase monitors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Didn’t really need measurements with energy degrader-faraday cups for DTL </a:t>
            </a:r>
            <a:r>
              <a:rPr lang="en-US" dirty="0" smtClean="0"/>
              <a:t>tuning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Diagnostics engineers helped design LLRF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With automated tuning apps, 8 hours reduced to 32 min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Development:</a:t>
            </a:r>
            <a:br>
              <a:rPr lang="en-US" dirty="0" smtClean="0"/>
            </a:br>
            <a:r>
              <a:rPr lang="en-US" dirty="0" smtClean="0"/>
              <a:t>H- Laser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8" y="1600200"/>
            <a:ext cx="4690532" cy="19896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Photo-</a:t>
            </a:r>
            <a:r>
              <a:rPr lang="en-US" dirty="0" smtClean="0"/>
              <a:t>neutralization- Detected </a:t>
            </a:r>
            <a:r>
              <a:rPr lang="en-US" dirty="0" smtClean="0"/>
              <a:t>current from liberated electrons vs. photon beam position</a:t>
            </a:r>
          </a:p>
          <a:p>
            <a:r>
              <a:rPr lang="en-US" dirty="0" smtClean="0"/>
              <a:t>Virtually non-invasive</a:t>
            </a:r>
          </a:p>
          <a:p>
            <a:r>
              <a:rPr lang="en-US" dirty="0" smtClean="0"/>
              <a:t>Result: </a:t>
            </a:r>
            <a:r>
              <a:rPr lang="en-US" dirty="0" smtClean="0"/>
              <a:t>didn’t build invasive </a:t>
            </a:r>
            <a:r>
              <a:rPr lang="en-US" dirty="0" smtClean="0"/>
              <a:t>wire scanners near SC cavities – risk reduction.</a:t>
            </a:r>
            <a:endParaRPr lang="en-US" dirty="0"/>
          </a:p>
        </p:txBody>
      </p:sp>
      <p:pic>
        <p:nvPicPr>
          <p:cNvPr id="4" name="Picture 4" descr="laserMatc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495675"/>
            <a:ext cx="82200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30500" y="655320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 smtClean="0">
                <a:solidFill>
                  <a:srgbClr val="1F497D"/>
                </a:solidFill>
                <a:latin typeface="Helvetica" charset="0"/>
              </a:rPr>
              <a:t>J</a:t>
            </a:r>
            <a:r>
              <a:rPr lang="en-US" sz="1600" i="1" dirty="0">
                <a:solidFill>
                  <a:srgbClr val="1F497D"/>
                </a:solidFill>
                <a:latin typeface="Helvetica" charset="0"/>
              </a:rPr>
              <a:t>. </a:t>
            </a:r>
            <a:r>
              <a:rPr lang="en-US" sz="1600" i="1" dirty="0" err="1" smtClean="0">
                <a:solidFill>
                  <a:srgbClr val="1F497D"/>
                </a:solidFill>
                <a:latin typeface="Helvetica" charset="0"/>
              </a:rPr>
              <a:t>Galambos</a:t>
            </a:r>
            <a:r>
              <a:rPr lang="en-US" sz="1600" i="1" dirty="0" smtClean="0">
                <a:solidFill>
                  <a:srgbClr val="1F497D"/>
                </a:solidFill>
                <a:latin typeface="Helvetica" charset="0"/>
              </a:rPr>
              <a:t>. </a:t>
            </a:r>
            <a:r>
              <a:rPr lang="en-US" sz="1600" i="1" dirty="0" err="1" smtClean="0">
                <a:solidFill>
                  <a:srgbClr val="1F497D"/>
                </a:solidFill>
                <a:latin typeface="Helvetica" charset="0"/>
              </a:rPr>
              <a:t>Assadi</a:t>
            </a:r>
            <a:r>
              <a:rPr lang="en-US" sz="1600" i="1" dirty="0" smtClean="0">
                <a:solidFill>
                  <a:srgbClr val="1F497D"/>
                </a:solidFill>
                <a:latin typeface="Helvetica" charset="0"/>
              </a:rPr>
              <a:t>, et. al.</a:t>
            </a:r>
            <a:endParaRPr lang="en-US" sz="1600" i="1" dirty="0">
              <a:solidFill>
                <a:srgbClr val="1F497D"/>
              </a:solidFill>
              <a:latin typeface="Helvetica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11" y="1488011"/>
            <a:ext cx="4166789" cy="228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437911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Human Performance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341750" y="1888806"/>
            <a:ext cx="4463648" cy="47737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 charset="0"/>
              </a:rPr>
              <a:t>Configuration errors</a:t>
            </a:r>
          </a:p>
          <a:p>
            <a:pPr lvl="1"/>
            <a:r>
              <a:rPr lang="en-US" dirty="0" smtClean="0">
                <a:latin typeface="Calibri" charset="0"/>
              </a:rPr>
              <a:t>Complex controls integration in RHIC</a:t>
            </a:r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Shortcuts under pressure</a:t>
            </a:r>
          </a:p>
          <a:p>
            <a:pPr lvl="1"/>
            <a:r>
              <a:rPr lang="en-US" dirty="0" smtClean="0">
                <a:latin typeface="Calibri" charset="0"/>
              </a:rPr>
              <a:t>Noise filters on machine protect </a:t>
            </a:r>
            <a:r>
              <a:rPr lang="en-US" dirty="0" smtClean="0">
                <a:latin typeface="Calibri" charset="0"/>
              </a:rPr>
              <a:t>inputs: now a suspected contributor to </a:t>
            </a:r>
            <a:r>
              <a:rPr lang="en-US" dirty="0" smtClean="0">
                <a:latin typeface="Calibri" charset="0"/>
              </a:rPr>
              <a:t>SC cavity </a:t>
            </a:r>
            <a:r>
              <a:rPr lang="en-US" dirty="0" smtClean="0">
                <a:latin typeface="Calibri" charset="0"/>
              </a:rPr>
              <a:t>degradation -&gt; fixed this and also deployed differential BCM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Commission </a:t>
            </a:r>
            <a:r>
              <a:rPr lang="en-US" dirty="0">
                <a:latin typeface="Calibri" charset="0"/>
              </a:rPr>
              <a:t>early and often, but not too often</a:t>
            </a:r>
          </a:p>
          <a:p>
            <a:pPr lvl="1"/>
            <a:r>
              <a:rPr lang="en-US" dirty="0" smtClean="0">
                <a:latin typeface="Calibri" charset="0"/>
              </a:rPr>
              <a:t>Enough s</a:t>
            </a:r>
            <a:r>
              <a:rPr lang="en-US" dirty="0" smtClean="0">
                <a:latin typeface="Calibri" charset="0"/>
              </a:rPr>
              <a:t>taff </a:t>
            </a:r>
            <a:r>
              <a:rPr lang="en-US" dirty="0" smtClean="0">
                <a:latin typeface="Calibri" charset="0"/>
              </a:rPr>
              <a:t>to install and integrate diagnostics, then support operations phase</a:t>
            </a:r>
          </a:p>
          <a:p>
            <a:pPr lvl="1"/>
            <a:r>
              <a:rPr lang="en-US" dirty="0" smtClean="0">
                <a:latin typeface="Calibri" charset="0"/>
              </a:rPr>
              <a:t>24 by 7 commissioning adds too much peak load</a:t>
            </a:r>
          </a:p>
        </p:txBody>
      </p:sp>
      <p:sp>
        <p:nvSpPr>
          <p:cNvPr id="118787" name="TextBox 3"/>
          <p:cNvSpPr txBox="1">
            <a:spLocks noChangeArrowheads="1"/>
          </p:cNvSpPr>
          <p:nvPr/>
        </p:nvSpPr>
        <p:spPr bwMode="auto">
          <a:xfrm>
            <a:off x="5156088" y="1794194"/>
            <a:ext cx="3810256" cy="474513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RHIC commissioning, </a:t>
            </a:r>
            <a:br>
              <a:rPr lang="en-US" sz="2000" dirty="0"/>
            </a:br>
            <a:r>
              <a:rPr lang="en-US" sz="2000" dirty="0"/>
              <a:t>Aug 16, 1999 Owl shift </a:t>
            </a:r>
            <a:r>
              <a:rPr lang="en-US" sz="2000" dirty="0" err="1"/>
              <a:t>loglook</a:t>
            </a:r>
            <a:r>
              <a:rPr lang="en-US" sz="2000" dirty="0"/>
              <a:t> entry:</a:t>
            </a:r>
          </a:p>
          <a:p>
            <a:endParaRPr lang="en-US" sz="2000" dirty="0"/>
          </a:p>
          <a:p>
            <a:r>
              <a:rPr lang="en-US" sz="2000" dirty="0">
                <a:latin typeface="Courier" charset="0"/>
                <a:cs typeface="Courier" charset="0"/>
              </a:rPr>
              <a:t>“…BPM reading in general</a:t>
            </a:r>
          </a:p>
          <a:p>
            <a:r>
              <a:rPr lang="en-US" sz="2000" dirty="0">
                <a:latin typeface="Courier" charset="0"/>
                <a:cs typeface="Courier" charset="0"/>
              </a:rPr>
              <a:t>were difficult to interpret since some BPMS read data from other BPMs/plans/rings. We corrected the large orbit deviation at yo9-bv1… No progress, however, at the main Losses…”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402639" y="2103957"/>
            <a:ext cx="1639712" cy="94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Early Operations and Performance Ramp</a:t>
            </a:r>
            <a:endParaRPr lang="en-US" dirty="0">
              <a:latin typeface="Calibri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119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>
                <a:latin typeface="Calibri" charset="0"/>
              </a:rPr>
              <a:t>SNS chose to ramp power rapidly rather than staying conservative</a:t>
            </a:r>
          </a:p>
          <a:p>
            <a:r>
              <a:rPr lang="en-US" dirty="0">
                <a:latin typeface="Calibri" charset="0"/>
              </a:rPr>
              <a:t>Shook out issues </a:t>
            </a:r>
            <a:r>
              <a:rPr lang="en-US" dirty="0" smtClean="0">
                <a:latin typeface="Calibri" charset="0"/>
              </a:rPr>
              <a:t>during a period when </a:t>
            </a:r>
            <a:r>
              <a:rPr lang="en-US" dirty="0">
                <a:latin typeface="Calibri" charset="0"/>
              </a:rPr>
              <a:t>lower availability was tolerated. Only a few years of this will be </a:t>
            </a:r>
            <a:r>
              <a:rPr lang="en-US" dirty="0" smtClean="0">
                <a:latin typeface="Calibri" charset="0"/>
              </a:rPr>
              <a:t>tolerated by user community: </a:t>
            </a:r>
            <a:r>
              <a:rPr lang="en-US" dirty="0">
                <a:latin typeface="Calibri" charset="0"/>
              </a:rPr>
              <a:t>work </a:t>
            </a:r>
            <a:r>
              <a:rPr lang="en-US" dirty="0" smtClean="0">
                <a:latin typeface="Calibri" charset="0"/>
              </a:rPr>
              <a:t>fast!</a:t>
            </a:r>
            <a:endParaRPr lang="en-US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Diagnostics</a:t>
            </a:r>
            <a:r>
              <a:rPr lang="en-US" dirty="0">
                <a:latin typeface="Calibri" charset="0"/>
              </a:rPr>
              <a:t>: T</a:t>
            </a:r>
            <a:r>
              <a:rPr lang="en-US" dirty="0" smtClean="0">
                <a:latin typeface="Calibri" charset="0"/>
              </a:rPr>
              <a:t>he </a:t>
            </a:r>
            <a:r>
              <a:rPr lang="en-US" dirty="0">
                <a:latin typeface="Calibri" charset="0"/>
              </a:rPr>
              <a:t>minimum for commissioning may not be </a:t>
            </a:r>
            <a:r>
              <a:rPr lang="en-US" dirty="0" smtClean="0">
                <a:latin typeface="Calibri" charset="0"/>
              </a:rPr>
              <a:t>enough for this phase </a:t>
            </a:r>
            <a:r>
              <a:rPr lang="en-US" dirty="0">
                <a:latin typeface="Calibri" charset="0"/>
              </a:rPr>
              <a:t>and there is limited time for </a:t>
            </a:r>
            <a:r>
              <a:rPr lang="en-US" dirty="0" smtClean="0">
                <a:latin typeface="Calibri" charset="0"/>
              </a:rPr>
              <a:t>new development</a:t>
            </a:r>
            <a:r>
              <a:rPr lang="en-US" dirty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06" y="3412164"/>
            <a:ext cx="5072257" cy="338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(biased) Conclusions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20" y="1499188"/>
            <a:ext cx="904298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/>
              <a:t>D</a:t>
            </a:r>
            <a:r>
              <a:rPr lang="en-US" sz="1800" dirty="0" smtClean="0"/>
              <a:t>iagnostics </a:t>
            </a:r>
            <a:r>
              <a:rPr lang="en-US" sz="1800" dirty="0" smtClean="0"/>
              <a:t>requirements for an SNS-like </a:t>
            </a:r>
            <a:r>
              <a:rPr lang="en-US" sz="1800" dirty="0" err="1" smtClean="0"/>
              <a:t>linac</a:t>
            </a:r>
            <a:r>
              <a:rPr lang="en-US" sz="1800" dirty="0" smtClean="0"/>
              <a:t> and target are (</a:t>
            </a:r>
            <a:r>
              <a:rPr lang="en-US" sz="1800" b="1" dirty="0" smtClean="0"/>
              <a:t>just the highlights</a:t>
            </a:r>
            <a:r>
              <a:rPr lang="en-US" sz="1800" dirty="0" smtClean="0"/>
              <a:t>):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 smtClean="0"/>
              <a:t>For commissioning only, at a relaxed pace: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BPM with phase and calibrated amplitude, co-designed with LLRF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BLM (with background mitigation) and diff BCM integrated into machine protect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BCM for reporting and target/dump protection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Target/dump imaging and halo monitoring, capable of verifying interface requirements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A sprinkling of profile monitors (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for front end)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All integrated with high level physics apps; verified performance with “safe” beam pulses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Require dedicated diagnostics shifts for verification and calibration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 smtClean="0"/>
              <a:t>If Commissioning and/or Performance Ramp is on an aggressive schedule, consider: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More beam distribution measurements (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, longitudinal and transverse profile, </a:t>
            </a:r>
            <a:r>
              <a:rPr lang="en-US" sz="1800" dirty="0"/>
              <a:t>with extended dynamic range</a:t>
            </a:r>
            <a:r>
              <a:rPr lang="en-US" sz="1800" dirty="0" smtClean="0"/>
              <a:t>) measurements to support </a:t>
            </a:r>
            <a:r>
              <a:rPr lang="en-US" sz="1800" dirty="0" err="1" smtClean="0"/>
              <a:t>multiparticle</a:t>
            </a:r>
            <a:r>
              <a:rPr lang="en-US" sz="1800" dirty="0" smtClean="0"/>
              <a:t> model verification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Diversity and redundancy for virtually all measurements, with focus on protection and non-invasive measurements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Suite of automated verification/tuning applications, and on-line data analysis tools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 smtClean="0"/>
              <a:t>De-focus (just a couple of examples)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Dedicated phase monitors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Energy degrader/faraday cups for setting RF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Bonus slide:</a:t>
            </a:r>
            <a:br>
              <a:rPr lang="en-US" dirty="0" smtClean="0">
                <a:latin typeface="Calibri" charset="0"/>
              </a:rPr>
            </a:br>
            <a:r>
              <a:rPr lang="en-US" b="1" dirty="0" smtClean="0">
                <a:latin typeface="Calibri" charset="0"/>
              </a:rPr>
              <a:t>Minimum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Accelerator Diagnostics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93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For </a:t>
            </a:r>
            <a:r>
              <a:rPr lang="en-US" dirty="0" smtClean="0">
                <a:latin typeface="Calibri" charset="0"/>
              </a:rPr>
              <a:t>a </a:t>
            </a:r>
            <a:r>
              <a:rPr lang="en-US" dirty="0" smtClean="0">
                <a:latin typeface="Calibri" charset="0"/>
              </a:rPr>
              <a:t>commissioning a hadron </a:t>
            </a:r>
            <a:r>
              <a:rPr lang="en-US" dirty="0" err="1">
                <a:latin typeface="Calibri" charset="0"/>
              </a:rPr>
              <a:t>linac</a:t>
            </a:r>
            <a:r>
              <a:rPr lang="en-US" dirty="0">
                <a:latin typeface="Calibri" charset="0"/>
              </a:rPr>
              <a:t> feeding a target station and ultimately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>
                <a:latin typeface="Calibri" charset="0"/>
              </a:rPr>
              <a:t>user </a:t>
            </a:r>
            <a:r>
              <a:rPr lang="en-US" dirty="0" smtClean="0">
                <a:latin typeface="Calibri" charset="0"/>
              </a:rPr>
              <a:t>instruments</a:t>
            </a:r>
            <a:r>
              <a:rPr lang="en-US" dirty="0" smtClean="0">
                <a:latin typeface="Calibri" charset="0"/>
              </a:rPr>
              <a:t>, the minimum is</a:t>
            </a:r>
            <a:r>
              <a:rPr lang="is-IS" dirty="0" smtClean="0">
                <a:latin typeface="Calibri" charset="0"/>
              </a:rPr>
              <a:t>… </a:t>
            </a:r>
          </a:p>
          <a:p>
            <a:pPr marL="0" indent="0" algn="ctr">
              <a:buNone/>
            </a:pPr>
            <a:r>
              <a:rPr lang="is-IS" sz="3200" b="1" dirty="0" smtClean="0">
                <a:latin typeface="Calibri" charset="0"/>
              </a:rPr>
              <a:t>none</a:t>
            </a:r>
            <a:r>
              <a:rPr lang="en-US" sz="3200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With no schedule pressure, scan and t</a:t>
            </a:r>
            <a:r>
              <a:rPr lang="en-US" dirty="0" smtClean="0">
                <a:latin typeface="Calibri" charset="0"/>
              </a:rPr>
              <a:t>widdle </a:t>
            </a:r>
            <a:r>
              <a:rPr lang="en-US" dirty="0">
                <a:latin typeface="Calibri" charset="0"/>
              </a:rPr>
              <a:t>knobs while asking users what they </a:t>
            </a:r>
            <a:r>
              <a:rPr lang="en-US" dirty="0" smtClean="0">
                <a:latin typeface="Calibri" charset="0"/>
              </a:rPr>
              <a:t>see. </a:t>
            </a:r>
            <a:r>
              <a:rPr lang="en-US" dirty="0">
                <a:latin typeface="Calibri" charset="0"/>
              </a:rPr>
              <a:t>F</a:t>
            </a:r>
            <a:r>
              <a:rPr lang="en-US" dirty="0" smtClean="0">
                <a:latin typeface="Calibri" charset="0"/>
              </a:rPr>
              <a:t>ix </a:t>
            </a:r>
            <a:r>
              <a:rPr lang="en-US" dirty="0">
                <a:latin typeface="Calibri" charset="0"/>
              </a:rPr>
              <a:t>components when </a:t>
            </a:r>
            <a:r>
              <a:rPr lang="en-US" dirty="0" smtClean="0">
                <a:latin typeface="Calibri" charset="0"/>
              </a:rPr>
              <a:t>the beam </a:t>
            </a:r>
            <a:r>
              <a:rPr lang="en-US" dirty="0">
                <a:latin typeface="Calibri" charset="0"/>
              </a:rPr>
              <a:t>destroys them. </a:t>
            </a:r>
            <a:endParaRPr lang="en-US" dirty="0" smtClean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Suggest a more nuanced approach to determine</a:t>
            </a:r>
            <a:endParaRPr lang="en-US" dirty="0">
              <a:latin typeface="Calibri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Calibri" charset="0"/>
              </a:rPr>
              <a:t>appropriate diagnostics</a:t>
            </a:r>
            <a:endParaRPr lang="en-US" b="1" dirty="0" smtClean="0">
              <a:latin typeface="Calibri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35003" y="4436533"/>
            <a:ext cx="7772400" cy="199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Particular thanks to many Diagnostics and Beam Dynamics colleagues at BNL, LANL, LBNL, and ORNL.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Input from :M. Plum, J. </a:t>
            </a:r>
            <a:r>
              <a:rPr lang="en-US" sz="2000" dirty="0" err="1" smtClean="0"/>
              <a:t>Galambos</a:t>
            </a:r>
            <a:r>
              <a:rPr lang="en-US" sz="2000" dirty="0" smtClean="0"/>
              <a:t>, A. </a:t>
            </a:r>
            <a:r>
              <a:rPr lang="en-US" sz="2000" dirty="0" err="1" smtClean="0"/>
              <a:t>Aleksandrov</a:t>
            </a:r>
            <a:r>
              <a:rPr lang="en-US" sz="2000" dirty="0" smtClean="0"/>
              <a:t>, W. </a:t>
            </a:r>
            <a:r>
              <a:rPr lang="en-US" sz="2000" dirty="0" err="1" smtClean="0"/>
              <a:t>Blokland</a:t>
            </a:r>
            <a:r>
              <a:rPr lang="en-US" sz="2000" dirty="0" smtClean="0"/>
              <a:t>, A </a:t>
            </a:r>
            <a:r>
              <a:rPr lang="en-US" sz="2000" dirty="0" err="1" smtClean="0"/>
              <a:t>Shishlo</a:t>
            </a:r>
            <a:r>
              <a:rPr lang="en-US" sz="2000" dirty="0" smtClean="0"/>
              <a:t>, A. Zhukov, T. </a:t>
            </a:r>
            <a:r>
              <a:rPr lang="en-US" sz="2000" dirty="0" err="1" smtClean="0"/>
              <a:t>Satogata</a:t>
            </a:r>
            <a:r>
              <a:rPr lang="en-US" sz="2000" dirty="0" smtClean="0"/>
              <a:t>, S. </a:t>
            </a:r>
            <a:r>
              <a:rPr lang="en-US" sz="2000" dirty="0" err="1" smtClean="0"/>
              <a:t>Assadi</a:t>
            </a:r>
            <a:r>
              <a:rPr lang="en-US" sz="2000" dirty="0" smtClean="0"/>
              <a:t>, J. Staples, A. </a:t>
            </a:r>
            <a:r>
              <a:rPr lang="en-US" sz="2000" dirty="0" err="1" smtClean="0"/>
              <a:t>Ratti</a:t>
            </a:r>
            <a:r>
              <a:rPr lang="en-US" sz="2000" dirty="0" smtClean="0"/>
              <a:t>, J. Power, D. Purcell, C. </a:t>
            </a:r>
            <a:r>
              <a:rPr lang="en-US" sz="2000" dirty="0" err="1" smtClean="0"/>
              <a:t>Deibele</a:t>
            </a:r>
            <a:r>
              <a:rPr lang="en-US" sz="2000" dirty="0" smtClean="0"/>
              <a:t>, T. </a:t>
            </a:r>
            <a:r>
              <a:rPr lang="en-US" sz="2000" dirty="0" err="1" smtClean="0"/>
              <a:t>McManamy</a:t>
            </a:r>
            <a:r>
              <a:rPr lang="en-US" sz="2000" dirty="0" smtClean="0"/>
              <a:t>, C. Goetz, R. </a:t>
            </a:r>
            <a:r>
              <a:rPr lang="en-US" sz="2000" dirty="0" err="1" smtClean="0"/>
              <a:t>Witkover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587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Motivation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 charset="0"/>
              </a:rPr>
              <a:t>Document some </a:t>
            </a:r>
            <a:r>
              <a:rPr lang="en-US" sz="2400" dirty="0" smtClean="0">
                <a:latin typeface="Calibri" charset="0"/>
              </a:rPr>
              <a:t>lessons </a:t>
            </a:r>
            <a:r>
              <a:rPr lang="en-US" sz="2400" dirty="0">
                <a:latin typeface="Calibri" charset="0"/>
              </a:rPr>
              <a:t>from commissioned machines (like SNS) that </a:t>
            </a:r>
            <a:r>
              <a:rPr lang="en-US" sz="2400" dirty="0" smtClean="0">
                <a:latin typeface="Calibri" charset="0"/>
              </a:rPr>
              <a:t>can be applied </a:t>
            </a:r>
            <a:r>
              <a:rPr lang="en-US" sz="2400" dirty="0">
                <a:latin typeface="Calibri" charset="0"/>
              </a:rPr>
              <a:t>to new machines (like ESS</a:t>
            </a:r>
            <a:r>
              <a:rPr lang="en-US" sz="2400" dirty="0" smtClean="0">
                <a:latin typeface="Calibri" charset="0"/>
              </a:rPr>
              <a:t>)</a:t>
            </a:r>
            <a:endParaRPr lang="en-US" sz="2400" dirty="0">
              <a:latin typeface="Calibri" charset="0"/>
            </a:endParaRPr>
          </a:p>
          <a:p>
            <a:pPr lvl="1"/>
            <a:endParaRPr lang="en-US" sz="2000" dirty="0" smtClean="0">
              <a:latin typeface="Calibri" charset="0"/>
            </a:endParaRPr>
          </a:p>
          <a:p>
            <a:pPr lvl="1"/>
            <a:endParaRPr lang="en-US" sz="2000" dirty="0">
              <a:latin typeface="Calibri" charset="0"/>
            </a:endParaRPr>
          </a:p>
          <a:p>
            <a:pPr lvl="1"/>
            <a:endParaRPr lang="en-US" sz="2000" dirty="0" smtClean="0"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6589" y="6120961"/>
            <a:ext cx="8277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latin typeface="Calibri" charset="0"/>
              </a:rPr>
              <a:t>Others: approaching 100%. </a:t>
            </a:r>
            <a:br>
              <a:rPr lang="en-US" sz="2000" dirty="0" smtClean="0">
                <a:latin typeface="Calibri" charset="0"/>
              </a:rPr>
            </a:br>
            <a:r>
              <a:rPr lang="en-US" sz="2000" dirty="0" smtClean="0">
                <a:latin typeface="Calibri" charset="0"/>
              </a:rPr>
              <a:t>Most compare beam dynamics predictions to diagnostics’ measurements</a:t>
            </a:r>
            <a:endParaRPr lang="en-US" sz="2000" dirty="0"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1656" y="26570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Calibri" charset="0"/>
              </a:rPr>
              <a:t>Percentage of figures in commissioning papers that include data from diagnostics: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56" y="3348791"/>
            <a:ext cx="4572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Scope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Definition of commissioning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 charset="0"/>
              </a:rPr>
              <a:t>Technical demonstration with </a:t>
            </a:r>
            <a:r>
              <a:rPr lang="en-US" dirty="0" smtClean="0">
                <a:latin typeface="Calibri" charset="0"/>
              </a:rPr>
              <a:t>initial beam</a:t>
            </a:r>
            <a:endParaRPr lang="en-US" dirty="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Calibri" charset="0"/>
              </a:rPr>
              <a:t>Readiness </a:t>
            </a:r>
            <a:r>
              <a:rPr lang="en-US" dirty="0">
                <a:latin typeface="Calibri" charset="0"/>
              </a:rPr>
              <a:t>for early operations and performance ramp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 charset="0"/>
              </a:rPr>
              <a:t>Not the achievement of design goals </a:t>
            </a:r>
            <a:endParaRPr lang="en-US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Calibri" charset="0"/>
              </a:rPr>
              <a:t>Hadron </a:t>
            </a:r>
            <a:r>
              <a:rPr lang="en-US" dirty="0" err="1" smtClean="0">
                <a:latin typeface="Calibri" charset="0"/>
              </a:rPr>
              <a:t>Linacs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I</a:t>
            </a:r>
            <a:r>
              <a:rPr lang="en-US" dirty="0" smtClean="0">
                <a:latin typeface="Calibri" charset="0"/>
              </a:rPr>
              <a:t>ncluding </a:t>
            </a:r>
            <a:r>
              <a:rPr lang="en-US" dirty="0">
                <a:latin typeface="Calibri" charset="0"/>
              </a:rPr>
              <a:t>single pass transport line to destination (usually a target)</a:t>
            </a:r>
          </a:p>
          <a:p>
            <a:pPr lvl="1"/>
            <a:r>
              <a:rPr lang="en-US" dirty="0">
                <a:latin typeface="Calibri" charset="0"/>
              </a:rPr>
              <a:t>Primarily SNS</a:t>
            </a:r>
          </a:p>
          <a:p>
            <a:pPr lvl="1"/>
            <a:r>
              <a:rPr lang="en-US" dirty="0">
                <a:latin typeface="Calibri" charset="0"/>
              </a:rPr>
              <a:t>Some additional examples from BNL </a:t>
            </a:r>
            <a:r>
              <a:rPr lang="en-US" dirty="0" err="1">
                <a:latin typeface="Calibri" charset="0"/>
              </a:rPr>
              <a:t>linac</a:t>
            </a:r>
            <a:r>
              <a:rPr lang="en-US" dirty="0">
                <a:latin typeface="Calibri" charset="0"/>
              </a:rPr>
              <a:t>, LAMPF, RHIC transport lines and single pass </a:t>
            </a:r>
            <a:r>
              <a:rPr lang="en-US" dirty="0" smtClean="0">
                <a:latin typeface="Calibri" charset="0"/>
              </a:rPr>
              <a:t>commissioning</a:t>
            </a:r>
          </a:p>
          <a:p>
            <a:endParaRPr lang="en-US" dirty="0" smtClean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86" descr="HEBT-Ring-RTB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6"/>
          <a:stretch>
            <a:fillRect/>
          </a:stretch>
        </p:blipFill>
        <p:spPr bwMode="auto">
          <a:xfrm>
            <a:off x="4764088" y="1616075"/>
            <a:ext cx="4379912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3" name="Line 3"/>
          <p:cNvSpPr>
            <a:spLocks noChangeShapeType="1"/>
          </p:cNvSpPr>
          <p:nvPr/>
        </p:nvSpPr>
        <p:spPr bwMode="auto">
          <a:xfrm>
            <a:off x="534988" y="4246563"/>
            <a:ext cx="47688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11619" name="Rectangle 4"/>
          <p:cNvSpPr>
            <a:spLocks noGrp="1" noChangeArrowheads="1"/>
          </p:cNvSpPr>
          <p:nvPr>
            <p:ph type="title"/>
          </p:nvPr>
        </p:nvSpPr>
        <p:spPr>
          <a:xfrm>
            <a:off x="153988" y="152400"/>
            <a:ext cx="8229600" cy="838200"/>
          </a:xfrm>
        </p:spPr>
        <p:txBody>
          <a:bodyPr/>
          <a:lstStyle/>
          <a:p>
            <a:r>
              <a:rPr lang="en-US">
                <a:latin typeface="Calibri" charset="0"/>
              </a:rPr>
              <a:t>SNS Accelerator Complex</a:t>
            </a: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0" y="2151063"/>
            <a:ext cx="20605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6C3A"/>
                </a:solidFill>
                <a:cs typeface="Arial" charset="0"/>
              </a:rPr>
              <a:t>Front-End: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600" b="1">
                <a:solidFill>
                  <a:srgbClr val="006C3A"/>
                </a:solidFill>
                <a:cs typeface="Arial" charset="0"/>
              </a:rPr>
              <a:t>Produce a 1-msec long, chopped,</a:t>
            </a:r>
            <a:br>
              <a:rPr lang="en-US" sz="1600" b="1">
                <a:solidFill>
                  <a:srgbClr val="006C3A"/>
                </a:solidFill>
                <a:cs typeface="Arial" charset="0"/>
              </a:rPr>
            </a:br>
            <a:r>
              <a:rPr lang="en-US" sz="1600" b="1">
                <a:solidFill>
                  <a:srgbClr val="006C3A"/>
                </a:solidFill>
                <a:cs typeface="Arial" charset="0"/>
              </a:rPr>
              <a:t>H</a:t>
            </a:r>
            <a:r>
              <a:rPr lang="en-US" sz="1600" b="1" baseline="30000">
                <a:solidFill>
                  <a:srgbClr val="006C3A"/>
                </a:solidFill>
                <a:cs typeface="Arial" charset="0"/>
              </a:rPr>
              <a:t>-</a:t>
            </a:r>
            <a:r>
              <a:rPr lang="en-US" sz="1600" b="1">
                <a:solidFill>
                  <a:srgbClr val="006C3A"/>
                </a:solidFill>
                <a:cs typeface="Arial" charset="0"/>
              </a:rPr>
              <a:t> beam </a:t>
            </a:r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2043113" y="2117725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4F81BD"/>
                </a:solidFill>
                <a:cs typeface="Arial" charset="0"/>
              </a:rPr>
              <a:t>1 GeV LINAC</a:t>
            </a:r>
            <a:endParaRPr lang="en-US" sz="1600" b="1">
              <a:solidFill>
                <a:srgbClr val="4F81BD"/>
              </a:solidFill>
              <a:cs typeface="Arial" charset="0"/>
            </a:endParaRPr>
          </a:p>
        </p:txBody>
      </p:sp>
      <p:sp>
        <p:nvSpPr>
          <p:cNvPr id="111622" name="Text Box 7"/>
          <p:cNvSpPr txBox="1">
            <a:spLocks noChangeArrowheads="1"/>
          </p:cNvSpPr>
          <p:nvPr/>
        </p:nvSpPr>
        <p:spPr bwMode="auto">
          <a:xfrm>
            <a:off x="3552825" y="2106613"/>
            <a:ext cx="23622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800040"/>
                </a:solidFill>
                <a:cs typeface="Arial" charset="0"/>
              </a:rPr>
              <a:t>Accumulator Ring: </a:t>
            </a:r>
            <a:r>
              <a:rPr lang="en-US" sz="1600" b="1">
                <a:solidFill>
                  <a:srgbClr val="800040"/>
                </a:solidFill>
                <a:cs typeface="Arial" charset="0"/>
              </a:rPr>
              <a:t>Compress 1 msec long pulse to 700 nsec</a:t>
            </a:r>
          </a:p>
        </p:txBody>
      </p:sp>
      <p:sp>
        <p:nvSpPr>
          <p:cNvPr id="527368" name="Line 8"/>
          <p:cNvSpPr>
            <a:spLocks noChangeShapeType="1"/>
          </p:cNvSpPr>
          <p:nvPr/>
        </p:nvSpPr>
        <p:spPr bwMode="auto">
          <a:xfrm>
            <a:off x="5781675" y="2316163"/>
            <a:ext cx="1101725" cy="100012"/>
          </a:xfrm>
          <a:prstGeom prst="line">
            <a:avLst/>
          </a:prstGeom>
          <a:noFill/>
          <a:ln w="19050">
            <a:solidFill>
              <a:srgbClr val="800040"/>
            </a:solidFill>
            <a:round/>
            <a:headEnd/>
            <a:tailEnd type="stealth" w="sm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11624" name="Text Box 16"/>
          <p:cNvSpPr txBox="1">
            <a:spLocks noChangeArrowheads="1"/>
          </p:cNvSpPr>
          <p:nvPr/>
        </p:nvSpPr>
        <p:spPr bwMode="auto">
          <a:xfrm>
            <a:off x="5943600" y="4884738"/>
            <a:ext cx="1239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cs typeface="Arial" charset="0"/>
              </a:rPr>
              <a:t>7.5 kW beam dump</a:t>
            </a:r>
          </a:p>
        </p:txBody>
      </p:sp>
      <p:sp>
        <p:nvSpPr>
          <p:cNvPr id="111625" name="Text Box 17"/>
          <p:cNvSpPr txBox="1">
            <a:spLocks noChangeArrowheads="1"/>
          </p:cNvSpPr>
          <p:nvPr/>
        </p:nvSpPr>
        <p:spPr bwMode="auto">
          <a:xfrm>
            <a:off x="8083550" y="3397250"/>
            <a:ext cx="5969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RTBT</a:t>
            </a:r>
          </a:p>
        </p:txBody>
      </p:sp>
      <p:sp>
        <p:nvSpPr>
          <p:cNvPr id="111626" name="Text Box 18"/>
          <p:cNvSpPr txBox="1">
            <a:spLocks noChangeArrowheads="1"/>
          </p:cNvSpPr>
          <p:nvPr/>
        </p:nvSpPr>
        <p:spPr bwMode="auto">
          <a:xfrm>
            <a:off x="5667375" y="3868738"/>
            <a:ext cx="5969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HEBT</a:t>
            </a:r>
          </a:p>
        </p:txBody>
      </p:sp>
      <p:sp>
        <p:nvSpPr>
          <p:cNvPr id="111627" name="Text Box 19"/>
          <p:cNvSpPr txBox="1">
            <a:spLocks noChangeArrowheads="1"/>
          </p:cNvSpPr>
          <p:nvPr/>
        </p:nvSpPr>
        <p:spPr bwMode="auto">
          <a:xfrm>
            <a:off x="6527800" y="2492375"/>
            <a:ext cx="596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>
                <a:solidFill>
                  <a:srgbClr val="FFFFFF"/>
                </a:solidFill>
                <a:cs typeface="Arial" charset="0"/>
              </a:rPr>
              <a:t>Injection</a:t>
            </a:r>
          </a:p>
        </p:txBody>
      </p:sp>
      <p:sp>
        <p:nvSpPr>
          <p:cNvPr id="111628" name="Text Box 20"/>
          <p:cNvSpPr txBox="1">
            <a:spLocks noChangeArrowheads="1"/>
          </p:cNvSpPr>
          <p:nvPr/>
        </p:nvSpPr>
        <p:spPr bwMode="auto">
          <a:xfrm>
            <a:off x="7077075" y="2293938"/>
            <a:ext cx="596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600">
                <a:solidFill>
                  <a:srgbClr val="FFFFFF"/>
                </a:solidFill>
                <a:cs typeface="Arial" charset="0"/>
              </a:rPr>
              <a:t>Extraction</a:t>
            </a:r>
          </a:p>
        </p:txBody>
      </p:sp>
      <p:sp>
        <p:nvSpPr>
          <p:cNvPr id="111629" name="Text Box 21"/>
          <p:cNvSpPr txBox="1">
            <a:spLocks noChangeArrowheads="1"/>
          </p:cNvSpPr>
          <p:nvPr/>
        </p:nvSpPr>
        <p:spPr bwMode="auto">
          <a:xfrm>
            <a:off x="6697663" y="2892425"/>
            <a:ext cx="596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>
                <a:solidFill>
                  <a:srgbClr val="FFFFFF"/>
                </a:solidFill>
                <a:cs typeface="Arial" charset="0"/>
              </a:rPr>
              <a:t>RF</a:t>
            </a:r>
          </a:p>
        </p:txBody>
      </p:sp>
      <p:sp>
        <p:nvSpPr>
          <p:cNvPr id="111630" name="Text Box 22"/>
          <p:cNvSpPr txBox="1">
            <a:spLocks noChangeArrowheads="1"/>
          </p:cNvSpPr>
          <p:nvPr/>
        </p:nvSpPr>
        <p:spPr bwMode="auto">
          <a:xfrm>
            <a:off x="6788150" y="1997075"/>
            <a:ext cx="596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>
                <a:solidFill>
                  <a:srgbClr val="FFFFFF"/>
                </a:solidFill>
                <a:cs typeface="Arial" charset="0"/>
              </a:rPr>
              <a:t>Collimators</a:t>
            </a:r>
          </a:p>
        </p:txBody>
      </p:sp>
      <p:sp>
        <p:nvSpPr>
          <p:cNvPr id="111631" name="Rectangle 23"/>
          <p:cNvSpPr>
            <a:spLocks noChangeArrowheads="1"/>
          </p:cNvSpPr>
          <p:nvPr/>
        </p:nvSpPr>
        <p:spPr bwMode="auto">
          <a:xfrm>
            <a:off x="6643688" y="47625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32" name="Text Box 83"/>
          <p:cNvSpPr txBox="1">
            <a:spLocks noChangeArrowheads="1"/>
          </p:cNvSpPr>
          <p:nvPr/>
        </p:nvSpPr>
        <p:spPr bwMode="auto">
          <a:xfrm>
            <a:off x="7315200" y="5351463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4F81BD"/>
                </a:solidFill>
                <a:cs typeface="Arial" charset="0"/>
              </a:rPr>
              <a:t>Liquid Hg Target</a:t>
            </a:r>
          </a:p>
        </p:txBody>
      </p:sp>
      <p:sp>
        <p:nvSpPr>
          <p:cNvPr id="111633" name="Text Box 16"/>
          <p:cNvSpPr txBox="1">
            <a:spLocks noChangeArrowheads="1"/>
          </p:cNvSpPr>
          <p:nvPr/>
        </p:nvSpPr>
        <p:spPr bwMode="auto">
          <a:xfrm>
            <a:off x="7075488" y="3806825"/>
            <a:ext cx="106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cs typeface="Arial" charset="0"/>
              </a:rPr>
              <a:t>7.5 kW beam dump</a:t>
            </a:r>
          </a:p>
        </p:txBody>
      </p:sp>
      <p:sp>
        <p:nvSpPr>
          <p:cNvPr id="87" name="Line 11"/>
          <p:cNvSpPr>
            <a:spLocks noChangeShapeType="1"/>
          </p:cNvSpPr>
          <p:nvPr/>
        </p:nvSpPr>
        <p:spPr bwMode="auto">
          <a:xfrm>
            <a:off x="6477000" y="4351338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88" name="Line 11"/>
          <p:cNvSpPr>
            <a:spLocks noChangeShapeType="1"/>
          </p:cNvSpPr>
          <p:nvPr/>
        </p:nvSpPr>
        <p:spPr bwMode="auto">
          <a:xfrm flipH="1">
            <a:off x="7696200" y="3763963"/>
            <a:ext cx="334963" cy="13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11636" name="Text Box 16"/>
          <p:cNvSpPr txBox="1">
            <a:spLocks noChangeArrowheads="1"/>
          </p:cNvSpPr>
          <p:nvPr/>
        </p:nvSpPr>
        <p:spPr bwMode="auto">
          <a:xfrm>
            <a:off x="5619750" y="1563688"/>
            <a:ext cx="152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cs typeface="Arial" charset="0"/>
              </a:rPr>
              <a:t>150 kW injection dump</a:t>
            </a:r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534988" y="4246563"/>
            <a:ext cx="47688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H="1" flipV="1">
            <a:off x="5181600" y="3775075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11639" name="Rectangle 84"/>
          <p:cNvSpPr>
            <a:spLocks noChangeArrowheads="1"/>
          </p:cNvSpPr>
          <p:nvPr/>
        </p:nvSpPr>
        <p:spPr bwMode="auto">
          <a:xfrm>
            <a:off x="4724400" y="3436938"/>
            <a:ext cx="8731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1000 MeV</a:t>
            </a: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488950" y="4241800"/>
            <a:ext cx="4768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auto">
          <a:xfrm>
            <a:off x="-46038" y="3635375"/>
            <a:ext cx="917576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  <a:ea typeface="+mn-ea"/>
                <a:cs typeface="Arial" charset="0"/>
              </a:rPr>
              <a:t>Ion Source</a:t>
            </a:r>
          </a:p>
        </p:txBody>
      </p:sp>
      <p:sp>
        <p:nvSpPr>
          <p:cNvPr id="38" name="Rectangle 56"/>
          <p:cNvSpPr>
            <a:spLocks noChangeArrowheads="1"/>
          </p:cNvSpPr>
          <p:nvPr/>
        </p:nvSpPr>
        <p:spPr bwMode="auto">
          <a:xfrm>
            <a:off x="301625" y="4087813"/>
            <a:ext cx="200025" cy="280987"/>
          </a:xfrm>
          <a:prstGeom prst="rect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39" name="Rectangle 57"/>
          <p:cNvSpPr>
            <a:spLocks noChangeArrowheads="1"/>
          </p:cNvSpPr>
          <p:nvPr/>
        </p:nvSpPr>
        <p:spPr bwMode="auto">
          <a:xfrm>
            <a:off x="1304925" y="4100513"/>
            <a:ext cx="688975" cy="26352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0" name="Rectangle 58"/>
          <p:cNvSpPr>
            <a:spLocks noChangeArrowheads="1"/>
          </p:cNvSpPr>
          <p:nvPr/>
        </p:nvSpPr>
        <p:spPr bwMode="auto">
          <a:xfrm>
            <a:off x="831850" y="3446463"/>
            <a:ext cx="7493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  <a:ea typeface="+mn-ea"/>
                <a:cs typeface="Arial" charset="0"/>
              </a:rPr>
              <a:t>2.5 MeV</a:t>
            </a:r>
          </a:p>
        </p:txBody>
      </p:sp>
      <p:sp>
        <p:nvSpPr>
          <p:cNvPr id="41" name="Rectangle 59"/>
          <p:cNvSpPr>
            <a:spLocks noChangeArrowheads="1"/>
          </p:cNvSpPr>
          <p:nvPr/>
        </p:nvSpPr>
        <p:spPr bwMode="auto">
          <a:xfrm>
            <a:off x="2047875" y="4105275"/>
            <a:ext cx="590550" cy="258763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2" name="Line 60"/>
          <p:cNvSpPr>
            <a:spLocks noChangeShapeType="1"/>
          </p:cNvSpPr>
          <p:nvPr/>
        </p:nvSpPr>
        <p:spPr bwMode="auto">
          <a:xfrm flipH="1" flipV="1">
            <a:off x="1279525" y="37084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3" name="Rectangle 62"/>
          <p:cNvSpPr>
            <a:spLocks noChangeArrowheads="1"/>
          </p:cNvSpPr>
          <p:nvPr/>
        </p:nvSpPr>
        <p:spPr bwMode="auto">
          <a:xfrm>
            <a:off x="1622425" y="3446463"/>
            <a:ext cx="7064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  <a:ea typeface="+mn-ea"/>
                <a:cs typeface="Arial" charset="0"/>
              </a:rPr>
              <a:t>87 MeV</a:t>
            </a: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2065338" y="4095750"/>
            <a:ext cx="546100" cy="271463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1" hangingPunct="1">
              <a:defRPr/>
            </a:pPr>
            <a:r>
              <a:rPr lang="en-US" sz="1200" b="1">
                <a:solidFill>
                  <a:srgbClr val="F4F4F4"/>
                </a:solidFill>
                <a:ea typeface="+mn-ea"/>
                <a:cs typeface="Arial" charset="0"/>
              </a:rPr>
              <a:t>CCL</a:t>
            </a:r>
          </a:p>
        </p:txBody>
      </p:sp>
      <p:sp>
        <p:nvSpPr>
          <p:cNvPr id="45" name="Rectangle 64"/>
          <p:cNvSpPr>
            <a:spLocks noChangeArrowheads="1"/>
          </p:cNvSpPr>
          <p:nvPr/>
        </p:nvSpPr>
        <p:spPr bwMode="auto">
          <a:xfrm>
            <a:off x="2698750" y="4103688"/>
            <a:ext cx="1133475" cy="2667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6" name="Rectangle 65"/>
          <p:cNvSpPr>
            <a:spLocks noChangeArrowheads="1"/>
          </p:cNvSpPr>
          <p:nvPr/>
        </p:nvSpPr>
        <p:spPr bwMode="auto">
          <a:xfrm>
            <a:off x="3886200" y="4110038"/>
            <a:ext cx="1185863" cy="2603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7" name="Rectangle 66"/>
          <p:cNvSpPr>
            <a:spLocks noChangeArrowheads="1"/>
          </p:cNvSpPr>
          <p:nvPr/>
        </p:nvSpPr>
        <p:spPr bwMode="auto">
          <a:xfrm>
            <a:off x="2784475" y="4087813"/>
            <a:ext cx="933450" cy="301625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44450" rIns="18288" bIns="44450">
            <a:spAutoFit/>
          </a:bodyPr>
          <a:lstStyle/>
          <a:p>
            <a:pPr algn="ctr" eaLnBrk="1" hangingPunct="1">
              <a:defRPr/>
            </a:pPr>
            <a:r>
              <a:rPr lang="en-US" sz="1200" b="1">
                <a:solidFill>
                  <a:srgbClr val="F4F4F4"/>
                </a:solidFill>
                <a:ea typeface="+mn-ea"/>
                <a:cs typeface="Arial" charset="0"/>
              </a:rPr>
              <a:t>SRF,</a:t>
            </a:r>
            <a:r>
              <a:rPr lang="en-US" sz="1400" b="1">
                <a:solidFill>
                  <a:srgbClr val="F4F4F4"/>
                </a:solidFill>
                <a:latin typeface="Arial Unicode MS" charset="0"/>
                <a:ea typeface="+mn-ea"/>
                <a:cs typeface="Arial" charset="0"/>
              </a:rPr>
              <a:t> </a:t>
            </a:r>
            <a:r>
              <a:rPr lang="en-US" sz="1400" b="1">
                <a:solidFill>
                  <a:srgbClr val="F4F4F4"/>
                </a:solidFill>
                <a:latin typeface="Symbol" charset="0"/>
                <a:ea typeface="+mn-ea"/>
                <a:cs typeface="Arial" charset="0"/>
              </a:rPr>
              <a:t>b</a:t>
            </a:r>
            <a:r>
              <a:rPr lang="en-US" sz="1400" b="1">
                <a:solidFill>
                  <a:srgbClr val="F4F4F4"/>
                </a:solidFill>
                <a:ea typeface="+mn-ea"/>
                <a:cs typeface="Arial" charset="0"/>
              </a:rPr>
              <a:t>=</a:t>
            </a:r>
            <a:r>
              <a:rPr lang="en-US" sz="1200" b="1">
                <a:solidFill>
                  <a:srgbClr val="F4F4F4"/>
                </a:solidFill>
                <a:ea typeface="+mn-ea"/>
                <a:cs typeface="Arial" charset="0"/>
              </a:rPr>
              <a:t>0.61</a:t>
            </a:r>
            <a:endParaRPr lang="en-US" sz="1400" b="1">
              <a:solidFill>
                <a:srgbClr val="F4F4F4"/>
              </a:solidFill>
              <a:latin typeface="Arial Unicode MS" charset="0"/>
              <a:ea typeface="+mn-ea"/>
              <a:cs typeface="Arial" charset="0"/>
            </a:endParaRPr>
          </a:p>
        </p:txBody>
      </p:sp>
      <p:sp>
        <p:nvSpPr>
          <p:cNvPr id="48" name="Rectangle 67"/>
          <p:cNvSpPr>
            <a:spLocks noChangeArrowheads="1"/>
          </p:cNvSpPr>
          <p:nvPr/>
        </p:nvSpPr>
        <p:spPr bwMode="auto">
          <a:xfrm>
            <a:off x="4000500" y="4094163"/>
            <a:ext cx="917575" cy="301625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44450" rIns="18288" bIns="44450"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rgbClr val="F4F4F4"/>
                </a:solidFill>
                <a:ea typeface="+mn-ea"/>
                <a:cs typeface="Arial" charset="0"/>
              </a:rPr>
              <a:t>SRF,</a:t>
            </a:r>
            <a:r>
              <a:rPr lang="en-US" sz="1400" b="1">
                <a:solidFill>
                  <a:srgbClr val="F4F4F4"/>
                </a:solidFill>
                <a:latin typeface="Arial Unicode MS" charset="0"/>
                <a:ea typeface="+mn-ea"/>
                <a:cs typeface="Arial" charset="0"/>
              </a:rPr>
              <a:t> </a:t>
            </a:r>
            <a:r>
              <a:rPr lang="en-US" sz="1400" b="1">
                <a:solidFill>
                  <a:srgbClr val="F4F4F4"/>
                </a:solidFill>
                <a:latin typeface="Symbol" charset="0"/>
                <a:ea typeface="+mn-ea"/>
                <a:cs typeface="Arial" charset="0"/>
              </a:rPr>
              <a:t>b</a:t>
            </a:r>
            <a:r>
              <a:rPr lang="en-US" sz="1200" b="1">
                <a:solidFill>
                  <a:srgbClr val="F4F4F4"/>
                </a:solidFill>
                <a:ea typeface="+mn-ea"/>
                <a:cs typeface="Arial" charset="0"/>
              </a:rPr>
              <a:t>=0.81</a:t>
            </a:r>
          </a:p>
        </p:txBody>
      </p:sp>
      <p:sp>
        <p:nvSpPr>
          <p:cNvPr id="49" name="Rectangle 68"/>
          <p:cNvSpPr>
            <a:spLocks noChangeArrowheads="1"/>
          </p:cNvSpPr>
          <p:nvPr/>
        </p:nvSpPr>
        <p:spPr bwMode="auto">
          <a:xfrm>
            <a:off x="2268538" y="3446463"/>
            <a:ext cx="7905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  <a:ea typeface="+mn-ea"/>
                <a:cs typeface="Arial" charset="0"/>
              </a:rPr>
              <a:t>186 MeV</a:t>
            </a:r>
          </a:p>
        </p:txBody>
      </p:sp>
      <p:sp>
        <p:nvSpPr>
          <p:cNvPr id="50" name="Rectangle 69"/>
          <p:cNvSpPr>
            <a:spLocks noChangeArrowheads="1"/>
          </p:cNvSpPr>
          <p:nvPr/>
        </p:nvSpPr>
        <p:spPr bwMode="auto">
          <a:xfrm>
            <a:off x="3444875" y="3446463"/>
            <a:ext cx="7905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  <a:ea typeface="+mn-ea"/>
                <a:cs typeface="Arial" charset="0"/>
              </a:rPr>
              <a:t>387 MeV</a:t>
            </a:r>
          </a:p>
        </p:txBody>
      </p:sp>
      <p:sp>
        <p:nvSpPr>
          <p:cNvPr id="51" name="Line 70"/>
          <p:cNvSpPr>
            <a:spLocks noChangeShapeType="1"/>
          </p:cNvSpPr>
          <p:nvPr/>
        </p:nvSpPr>
        <p:spPr bwMode="auto">
          <a:xfrm flipH="1" flipV="1">
            <a:off x="2027238" y="368935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52" name="Line 71"/>
          <p:cNvSpPr>
            <a:spLocks noChangeShapeType="1"/>
          </p:cNvSpPr>
          <p:nvPr/>
        </p:nvSpPr>
        <p:spPr bwMode="auto">
          <a:xfrm flipH="1" flipV="1">
            <a:off x="2651125" y="3698875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53" name="Line 73"/>
          <p:cNvSpPr>
            <a:spLocks noChangeShapeType="1"/>
          </p:cNvSpPr>
          <p:nvPr/>
        </p:nvSpPr>
        <p:spPr bwMode="auto">
          <a:xfrm flipH="1" flipV="1">
            <a:off x="3841750" y="3703638"/>
            <a:ext cx="0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54" name="Rectangle 74"/>
          <p:cNvSpPr>
            <a:spLocks noChangeArrowheads="1"/>
          </p:cNvSpPr>
          <p:nvPr/>
        </p:nvSpPr>
        <p:spPr bwMode="auto">
          <a:xfrm>
            <a:off x="571500" y="4095750"/>
            <a:ext cx="688975" cy="263525"/>
          </a:xfrm>
          <a:prstGeom prst="rect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55" name="Rectangle 75"/>
          <p:cNvSpPr>
            <a:spLocks noChangeArrowheads="1"/>
          </p:cNvSpPr>
          <p:nvPr/>
        </p:nvSpPr>
        <p:spPr bwMode="auto">
          <a:xfrm>
            <a:off x="1397000" y="4081463"/>
            <a:ext cx="558800" cy="301625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1" hangingPunct="1">
              <a:defRPr/>
            </a:pPr>
            <a:r>
              <a:rPr lang="en-US" sz="1400" b="1">
                <a:solidFill>
                  <a:srgbClr val="F4F4F4"/>
                </a:solidFill>
                <a:ea typeface="+mn-ea"/>
                <a:cs typeface="Arial" charset="0"/>
              </a:rPr>
              <a:t>DTL</a:t>
            </a:r>
          </a:p>
        </p:txBody>
      </p:sp>
      <p:sp>
        <p:nvSpPr>
          <p:cNvPr id="56" name="Rectangle 76"/>
          <p:cNvSpPr>
            <a:spLocks noChangeArrowheads="1"/>
          </p:cNvSpPr>
          <p:nvPr/>
        </p:nvSpPr>
        <p:spPr bwMode="auto">
          <a:xfrm>
            <a:off x="666750" y="4084638"/>
            <a:ext cx="503238" cy="271462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rgbClr val="F4F4F4"/>
                </a:solidFill>
                <a:ea typeface="+mn-ea"/>
                <a:cs typeface="Arial" charset="0"/>
              </a:rPr>
              <a:t>RFQ</a:t>
            </a:r>
          </a:p>
        </p:txBody>
      </p:sp>
      <p:sp>
        <p:nvSpPr>
          <p:cNvPr id="57" name="Line 77"/>
          <p:cNvSpPr>
            <a:spLocks noChangeShapeType="1"/>
          </p:cNvSpPr>
          <p:nvPr/>
        </p:nvSpPr>
        <p:spPr bwMode="auto">
          <a:xfrm flipH="1" flipV="1">
            <a:off x="401638" y="3857625"/>
            <a:ext cx="0" cy="230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graphicFrame>
        <p:nvGraphicFramePr>
          <p:cNvPr id="58" name="Group 54"/>
          <p:cNvGraphicFramePr>
            <a:graphicFrameLocks noGrp="1"/>
          </p:cNvGraphicFramePr>
          <p:nvPr/>
        </p:nvGraphicFramePr>
        <p:xfrm>
          <a:off x="1447800" y="4732428"/>
          <a:ext cx="3429000" cy="1984248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466473"/>
                <a:gridCol w="962527"/>
              </a:tblGrid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Design parameters</a:t>
                      </a:r>
                    </a:p>
                  </a:txBody>
                  <a:tcPr horzOverflow="overflow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rgbClr val="003300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</a:rPr>
                        <a:t>Kinetic Energy [GeV]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</a:rPr>
                        <a:t>1.0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</a:rPr>
                        <a:t>Beam Power  [MW]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</a:rPr>
                        <a:t>1.4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</a:rPr>
                        <a:t>Repetition Rate [Hz]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</a:rPr>
                        <a:t>60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</a:rPr>
                        <a:t>Peak Linac Current [mA]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</a:rPr>
                        <a:t>38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</a:rPr>
                        <a:t>Linac pulse length [msec]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</a:rPr>
                        <a:t>1.0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</a:rPr>
                        <a:t>SRF Cavities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</a:rPr>
                        <a:t>81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1663" name="TextBox 1"/>
          <p:cNvSpPr txBox="1">
            <a:spLocks noChangeArrowheads="1"/>
          </p:cNvSpPr>
          <p:nvPr/>
        </p:nvSpPr>
        <p:spPr bwMode="auto">
          <a:xfrm>
            <a:off x="8294688" y="6581775"/>
            <a:ext cx="74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M. Plum</a:t>
            </a:r>
          </a:p>
        </p:txBody>
      </p:sp>
      <p:sp>
        <p:nvSpPr>
          <p:cNvPr id="111664" name="Text Box 16"/>
          <p:cNvSpPr txBox="1">
            <a:spLocks noChangeArrowheads="1"/>
          </p:cNvSpPr>
          <p:nvPr/>
        </p:nvSpPr>
        <p:spPr bwMode="auto">
          <a:xfrm>
            <a:off x="6699250" y="3157538"/>
            <a:ext cx="1171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cs typeface="Arial" charset="0"/>
              </a:rPr>
              <a:t>2kW momentum dump</a:t>
            </a: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 flipV="1">
            <a:off x="6475413" y="3554413"/>
            <a:ext cx="217487" cy="36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51AF61-F087-4048-A044-5A9573CC3B38}" type="slidenum">
              <a:rPr lang="en-US" sz="1000">
                <a:solidFill>
                  <a:schemeClr val="tx2"/>
                </a:solidFill>
              </a:rPr>
              <a:pPr/>
              <a:t>6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369888" y="1857375"/>
            <a:ext cx="86106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</a:rPr>
              <a:t>Run #1:	- RFQ at LBNL (2.5 MeV), Jan 25th through Feb 2002 </a:t>
            </a:r>
            <a:r>
              <a:rPr lang="en-US" sz="1600">
                <a:solidFill>
                  <a:schemeClr val="tx2"/>
                </a:solidFill>
              </a:rPr>
              <a:t/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	- beam stop for design beam power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#2:	- Front End at LBNL (2.5 MeV), Apr 4 to May 31, 2002</a:t>
            </a:r>
            <a:br>
              <a:rPr lang="en-US" sz="1600" b="1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	- beam stop for design beam power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#3:	- Front End at ORNL (2.5 MeV), Nov 5, 2002 to Jan 31, 2003</a:t>
            </a:r>
            <a:r>
              <a:rPr lang="en-US" sz="1600">
                <a:solidFill>
                  <a:schemeClr val="tx2"/>
                </a:solidFill>
              </a:rPr>
              <a:t/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	- beam stop for design beam power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#4: 	- Front End, DTL tank 1, D-Plate (7.5 MeV), Aug 26 to Nov 17, 2003</a:t>
            </a:r>
            <a:r>
              <a:rPr lang="en-US" sz="1800">
                <a:solidFill>
                  <a:schemeClr val="tx2"/>
                </a:solidFill>
              </a:rPr>
              <a:t> </a:t>
            </a:r>
            <a:r>
              <a:rPr lang="en-US" sz="1600">
                <a:solidFill>
                  <a:schemeClr val="tx2"/>
                </a:solidFill>
              </a:rPr>
              <a:t/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	- beam stop and radiation shield for design beam power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#5: 	- Front End &amp; DTL tank 1,2,3 (39 MeV) Spring 2004</a:t>
            </a:r>
            <a:r>
              <a:rPr lang="en-US" sz="1600">
                <a:solidFill>
                  <a:schemeClr val="tx2"/>
                </a:solidFill>
              </a:rPr>
              <a:t/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	- Beam stop and radiation shield for reduced beam power (50us, 1Hz)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#6 :	- Front End, DTL, CCL modules 1,2,3 (158 MeV) Fall 2004</a:t>
            </a:r>
            <a:r>
              <a:rPr lang="en-US" sz="1600">
                <a:solidFill>
                  <a:schemeClr val="tx2"/>
                </a:solidFill>
              </a:rPr>
              <a:t/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	- Beam stop and radiation shield for reduced beam power (50us, 1Hz)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#7 :	- Front End, DTL, CCL, SCL (1 GeV),  Aug 2005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#8 :	- Front End, DTL, CCL, SCL, Ring (1 GeV), Feb 2006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#9 :	- Front End, DTL, CCL , SCL, Ring, Target (1 GeV), April 28, 2006</a:t>
            </a:r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584200" y="1041400"/>
            <a:ext cx="6972300" cy="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rot="-5400000">
            <a:off x="576262" y="12398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 rot="-5400000">
            <a:off x="1846262" y="12398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rot="-5400000">
            <a:off x="3205162" y="12525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 rot="-5400000">
            <a:off x="5905500" y="1244600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rot="-5400000">
            <a:off x="4572000" y="1244600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 rot="-5400000">
            <a:off x="7242175" y="1241425"/>
            <a:ext cx="3873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1003300" y="11366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2002</a:t>
            </a: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23368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2003</a:t>
            </a: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37211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2004</a:t>
            </a:r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50165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2005</a:t>
            </a:r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63881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2006</a:t>
            </a: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1117600" y="927100"/>
            <a:ext cx="300038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817563" y="927100"/>
            <a:ext cx="155575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2868613" y="927100"/>
            <a:ext cx="385762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1819275" y="927100"/>
            <a:ext cx="300038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3630613" y="927100"/>
            <a:ext cx="300037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5516563" y="927100"/>
            <a:ext cx="309562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6011863" y="927100"/>
            <a:ext cx="347662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6478588" y="927100"/>
            <a:ext cx="242887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4373563" y="927100"/>
            <a:ext cx="300037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457200" y="0"/>
            <a:ext cx="749040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</a:rPr>
              <a:t>Commissioning ran in parallel with installation</a:t>
            </a:r>
            <a:br>
              <a:rPr lang="en-US" dirty="0" smtClean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2600" b="1">
              <a:solidFill>
                <a:schemeClr val="tx2"/>
              </a:solidFill>
            </a:endParaRPr>
          </a:p>
        </p:txBody>
      </p:sp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2552700" y="4306888"/>
            <a:ext cx="5927725" cy="2071687"/>
            <a:chOff x="5376" y="8717"/>
            <a:chExt cx="9111" cy="3311"/>
          </a:xfrm>
        </p:grpSpPr>
        <p:pic>
          <p:nvPicPr>
            <p:cNvPr id="1333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8717"/>
              <a:ext cx="9111" cy="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9" name="Line 5"/>
            <p:cNvSpPr>
              <a:spLocks noChangeShapeType="1"/>
            </p:cNvSpPr>
            <p:nvPr/>
          </p:nvSpPr>
          <p:spPr bwMode="auto">
            <a:xfrm>
              <a:off x="5852" y="10779"/>
              <a:ext cx="1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6"/>
            <p:cNvSpPr>
              <a:spLocks noChangeShapeType="1"/>
            </p:cNvSpPr>
            <p:nvPr/>
          </p:nvSpPr>
          <p:spPr bwMode="auto">
            <a:xfrm>
              <a:off x="8152" y="10779"/>
              <a:ext cx="1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7"/>
            <p:cNvSpPr>
              <a:spLocks noChangeShapeType="1"/>
            </p:cNvSpPr>
            <p:nvPr/>
          </p:nvSpPr>
          <p:spPr bwMode="auto">
            <a:xfrm>
              <a:off x="6645" y="10779"/>
              <a:ext cx="1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8"/>
            <p:cNvSpPr>
              <a:spLocks noChangeShapeType="1"/>
            </p:cNvSpPr>
            <p:nvPr/>
          </p:nvSpPr>
          <p:spPr bwMode="auto">
            <a:xfrm>
              <a:off x="10452" y="10779"/>
              <a:ext cx="1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9"/>
            <p:cNvSpPr>
              <a:spLocks noChangeShapeType="1"/>
            </p:cNvSpPr>
            <p:nvPr/>
          </p:nvSpPr>
          <p:spPr bwMode="auto">
            <a:xfrm flipH="1" flipV="1">
              <a:off x="11215" y="9480"/>
              <a:ext cx="218" cy="2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10"/>
            <p:cNvSpPr>
              <a:spLocks noChangeShapeType="1"/>
            </p:cNvSpPr>
            <p:nvPr/>
          </p:nvSpPr>
          <p:spPr bwMode="auto">
            <a:xfrm flipH="1">
              <a:off x="12474" y="9361"/>
              <a:ext cx="79" cy="2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6299200" y="1727200"/>
            <a:ext cx="26924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</a:rPr>
              <a:t>8 mA transmitted on first pulse, 24 mA current on first day. </a:t>
            </a:r>
            <a:r>
              <a:rPr lang="en-US" sz="1800" dirty="0" err="1">
                <a:solidFill>
                  <a:schemeClr val="tx2"/>
                </a:solidFill>
              </a:rPr>
              <a:t>Emittance</a:t>
            </a:r>
            <a:r>
              <a:rPr lang="en-US" sz="1800" dirty="0">
                <a:solidFill>
                  <a:schemeClr val="tx2"/>
                </a:solidFill>
              </a:rPr>
              <a:t>: 0.325 pi mm </a:t>
            </a:r>
            <a:r>
              <a:rPr lang="en-US" sz="1800" dirty="0" err="1">
                <a:solidFill>
                  <a:schemeClr val="tx2"/>
                </a:solidFill>
              </a:rPr>
              <a:t>mrad</a:t>
            </a:r>
            <a:r>
              <a:rPr lang="en-GB" sz="1800" dirty="0">
                <a:solidFill>
                  <a:schemeClr val="tx2"/>
                </a:solidFill>
              </a:rPr>
              <a:t> (goal: 0.3 pi mm </a:t>
            </a:r>
            <a:r>
              <a:rPr lang="en-GB" sz="1800" dirty="0" err="1">
                <a:solidFill>
                  <a:schemeClr val="tx2"/>
                </a:solidFill>
              </a:rPr>
              <a:t>mrad</a:t>
            </a:r>
            <a:r>
              <a:rPr lang="en-GB" sz="1800" dirty="0">
                <a:solidFill>
                  <a:schemeClr val="tx2"/>
                </a:solidFill>
              </a:rPr>
              <a:t>)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chemeClr val="tx2"/>
                </a:solidFill>
              </a:rPr>
              <a:t>Emittance</a:t>
            </a:r>
            <a:r>
              <a:rPr lang="en-US" sz="1800" dirty="0">
                <a:solidFill>
                  <a:schemeClr val="tx2"/>
                </a:solidFill>
              </a:rPr>
              <a:t> integrated with controls, </a:t>
            </a:r>
            <a:r>
              <a:rPr lang="en-US" sz="1800" b="1" dirty="0">
                <a:solidFill>
                  <a:schemeClr val="tx2"/>
                </a:solidFill>
              </a:rPr>
              <a:t>all else via scopes</a:t>
            </a:r>
          </a:p>
        </p:txBody>
      </p:sp>
      <p:pic>
        <p:nvPicPr>
          <p:cNvPr id="1331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7838"/>
            <a:ext cx="37306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1771650"/>
            <a:ext cx="204628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Line 12"/>
          <p:cNvSpPr>
            <a:spLocks noChangeShapeType="1"/>
          </p:cNvSpPr>
          <p:nvPr/>
        </p:nvSpPr>
        <p:spPr bwMode="auto">
          <a:xfrm>
            <a:off x="2070100" y="5283200"/>
            <a:ext cx="573088" cy="3698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4845" name="Text Box 13"/>
          <p:cNvSpPr txBox="1">
            <a:spLocks noChangeArrowheads="1"/>
          </p:cNvSpPr>
          <p:nvPr/>
        </p:nvSpPr>
        <p:spPr bwMode="auto">
          <a:xfrm>
            <a:off x="188913" y="4306888"/>
            <a:ext cx="2547577" cy="962025"/>
          </a:xfrm>
          <a:prstGeom prst="rect">
            <a:avLst/>
          </a:prstGeom>
          <a:solidFill>
            <a:srgbClr val="E5FEC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  <a:latin typeface="Times New Roman" charset="0"/>
                <a:cs typeface="Arial" charset="0"/>
              </a:rPr>
              <a:t>RFQ</a:t>
            </a:r>
            <a:endParaRPr lang="en-US" dirty="0" smtClean="0">
              <a:solidFill>
                <a:schemeClr val="tx2"/>
              </a:solidFill>
              <a:latin typeface="Times New Roman" charset="0"/>
              <a:cs typeface="Arial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charset="0"/>
                <a:cs typeface="Arial" charset="0"/>
              </a:rPr>
              <a:t>1 </a:t>
            </a:r>
            <a:r>
              <a:rPr lang="en-US" dirty="0" err="1" smtClean="0">
                <a:solidFill>
                  <a:schemeClr val="tx2"/>
                </a:solidFill>
                <a:latin typeface="Times New Roman" charset="0"/>
                <a:cs typeface="Arial" charset="0"/>
              </a:rPr>
              <a:t>Emittance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  <a:cs typeface="Arial" charset="0"/>
              </a:rPr>
              <a:t> (one plane)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charset="0"/>
                <a:cs typeface="Arial" charset="0"/>
              </a:rPr>
              <a:t>1 Faraday Cup (scope)</a:t>
            </a:r>
          </a:p>
        </p:txBody>
      </p:sp>
      <p:sp>
        <p:nvSpPr>
          <p:cNvPr id="13321" name="Line 19"/>
          <p:cNvSpPr>
            <a:spLocks noChangeShapeType="1"/>
          </p:cNvSpPr>
          <p:nvPr/>
        </p:nvSpPr>
        <p:spPr bwMode="auto">
          <a:xfrm>
            <a:off x="584200" y="1041400"/>
            <a:ext cx="6972300" cy="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22" name="Line 20"/>
          <p:cNvSpPr>
            <a:spLocks noChangeShapeType="1"/>
          </p:cNvSpPr>
          <p:nvPr/>
        </p:nvSpPr>
        <p:spPr bwMode="auto">
          <a:xfrm rot="-5400000">
            <a:off x="576262" y="12398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23" name="Line 21"/>
          <p:cNvSpPr>
            <a:spLocks noChangeShapeType="1"/>
          </p:cNvSpPr>
          <p:nvPr/>
        </p:nvSpPr>
        <p:spPr bwMode="auto">
          <a:xfrm rot="-5400000">
            <a:off x="1846262" y="12398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24" name="Line 22"/>
          <p:cNvSpPr>
            <a:spLocks noChangeShapeType="1"/>
          </p:cNvSpPr>
          <p:nvPr/>
        </p:nvSpPr>
        <p:spPr bwMode="auto">
          <a:xfrm rot="-5400000">
            <a:off x="3205162" y="12525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25" name="Line 23"/>
          <p:cNvSpPr>
            <a:spLocks noChangeShapeType="1"/>
          </p:cNvSpPr>
          <p:nvPr/>
        </p:nvSpPr>
        <p:spPr bwMode="auto">
          <a:xfrm rot="-5400000">
            <a:off x="5905500" y="1244600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26" name="Line 24"/>
          <p:cNvSpPr>
            <a:spLocks noChangeShapeType="1"/>
          </p:cNvSpPr>
          <p:nvPr/>
        </p:nvSpPr>
        <p:spPr bwMode="auto">
          <a:xfrm rot="-5400000">
            <a:off x="4572000" y="1244600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27" name="Line 25"/>
          <p:cNvSpPr>
            <a:spLocks noChangeShapeType="1"/>
          </p:cNvSpPr>
          <p:nvPr/>
        </p:nvSpPr>
        <p:spPr bwMode="auto">
          <a:xfrm rot="-5400000">
            <a:off x="7242175" y="1241425"/>
            <a:ext cx="3873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28" name="Text Box 26"/>
          <p:cNvSpPr txBox="1">
            <a:spLocks noChangeArrowheads="1"/>
          </p:cNvSpPr>
          <p:nvPr/>
        </p:nvSpPr>
        <p:spPr bwMode="auto">
          <a:xfrm>
            <a:off x="1003300" y="11366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2002</a:t>
            </a:r>
          </a:p>
        </p:txBody>
      </p:sp>
      <p:sp>
        <p:nvSpPr>
          <p:cNvPr id="13329" name="Text Box 27"/>
          <p:cNvSpPr txBox="1">
            <a:spLocks noChangeArrowheads="1"/>
          </p:cNvSpPr>
          <p:nvPr/>
        </p:nvSpPr>
        <p:spPr bwMode="auto">
          <a:xfrm>
            <a:off x="23368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2003</a:t>
            </a:r>
          </a:p>
        </p:txBody>
      </p:sp>
      <p:sp>
        <p:nvSpPr>
          <p:cNvPr id="13330" name="Text Box 28"/>
          <p:cNvSpPr txBox="1">
            <a:spLocks noChangeArrowheads="1"/>
          </p:cNvSpPr>
          <p:nvPr/>
        </p:nvSpPr>
        <p:spPr bwMode="auto">
          <a:xfrm>
            <a:off x="37211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2004</a:t>
            </a:r>
          </a:p>
        </p:txBody>
      </p:sp>
      <p:sp>
        <p:nvSpPr>
          <p:cNvPr id="13331" name="Text Box 29"/>
          <p:cNvSpPr txBox="1">
            <a:spLocks noChangeArrowheads="1"/>
          </p:cNvSpPr>
          <p:nvPr/>
        </p:nvSpPr>
        <p:spPr bwMode="auto">
          <a:xfrm>
            <a:off x="50165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2005</a:t>
            </a:r>
          </a:p>
        </p:txBody>
      </p:sp>
      <p:sp>
        <p:nvSpPr>
          <p:cNvPr id="13332" name="Text Box 30"/>
          <p:cNvSpPr txBox="1">
            <a:spLocks noChangeArrowheads="1"/>
          </p:cNvSpPr>
          <p:nvPr/>
        </p:nvSpPr>
        <p:spPr bwMode="auto">
          <a:xfrm>
            <a:off x="63881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2006</a:t>
            </a:r>
          </a:p>
        </p:txBody>
      </p:sp>
      <p:sp>
        <p:nvSpPr>
          <p:cNvPr id="13333" name="Rectangle 32"/>
          <p:cNvSpPr>
            <a:spLocks noChangeArrowheads="1"/>
          </p:cNvSpPr>
          <p:nvPr/>
        </p:nvSpPr>
        <p:spPr bwMode="auto">
          <a:xfrm>
            <a:off x="817563" y="927100"/>
            <a:ext cx="155575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1</a:t>
            </a:r>
          </a:p>
        </p:txBody>
      </p:sp>
      <p:pic>
        <p:nvPicPr>
          <p:cNvPr id="13334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3602038"/>
            <a:ext cx="2025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Rectangle 41"/>
          <p:cNvSpPr>
            <a:spLocks noChangeArrowheads="1"/>
          </p:cNvSpPr>
          <p:nvPr/>
        </p:nvSpPr>
        <p:spPr bwMode="auto">
          <a:xfrm>
            <a:off x="3254375" y="6542088"/>
            <a:ext cx="1562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chemeClr val="tx2"/>
                </a:solidFill>
              </a:rPr>
              <a:t>J. Staples, LBNL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69919" y="0"/>
            <a:ext cx="7582057" cy="14176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RFQ at Berkeley - 2 Diagnostic Devices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Commissioning: Jan 25th through Feb 2002</a:t>
            </a:r>
            <a:br>
              <a:rPr lang="en-US" dirty="0" smtClean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6"/>
          <a:stretch>
            <a:fillRect/>
          </a:stretch>
        </p:blipFill>
        <p:spPr bwMode="auto">
          <a:xfrm>
            <a:off x="2552700" y="4583113"/>
            <a:ext cx="59277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Line 5"/>
          <p:cNvSpPr>
            <a:spLocks noChangeShapeType="1"/>
          </p:cNvSpPr>
          <p:nvPr/>
        </p:nvSpPr>
        <p:spPr bwMode="auto">
          <a:xfrm>
            <a:off x="2862263" y="5867400"/>
            <a:ext cx="0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4359275" y="5867400"/>
            <a:ext cx="0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3378200" y="5867400"/>
            <a:ext cx="0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5854700" y="5867400"/>
            <a:ext cx="1588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 flipH="1" flipV="1">
            <a:off x="6351588" y="5057775"/>
            <a:ext cx="141287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 flipH="1">
            <a:off x="7170738" y="4984750"/>
            <a:ext cx="50800" cy="1857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2600" b="1">
              <a:solidFill>
                <a:srgbClr val="1F497D"/>
              </a:solidFill>
            </a:endParaRPr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2438400" y="5513388"/>
            <a:ext cx="242888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13" name="Text Box 13"/>
          <p:cNvSpPr txBox="1">
            <a:spLocks noChangeArrowheads="1"/>
          </p:cNvSpPr>
          <p:nvPr/>
        </p:nvSpPr>
        <p:spPr bwMode="auto">
          <a:xfrm>
            <a:off x="531813" y="3305546"/>
            <a:ext cx="1925637" cy="2128467"/>
          </a:xfrm>
          <a:prstGeom prst="rect">
            <a:avLst/>
          </a:prstGeom>
          <a:solidFill>
            <a:srgbClr val="E5FEC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Times New Roman" charset="0"/>
                <a:cs typeface="Arial" charset="0"/>
              </a:rPr>
              <a:t>MEBT</a:t>
            </a:r>
          </a:p>
          <a:p>
            <a:pPr>
              <a:defRPr/>
            </a:pPr>
            <a:r>
              <a:rPr lang="en-US" dirty="0">
                <a:solidFill>
                  <a:srgbClr val="1F497D"/>
                </a:solidFill>
                <a:latin typeface="Times New Roman" charset="0"/>
                <a:cs typeface="Arial" charset="0"/>
              </a:rPr>
              <a:t>6 Position</a:t>
            </a:r>
          </a:p>
          <a:p>
            <a:pPr>
              <a:defRPr/>
            </a:pPr>
            <a:r>
              <a:rPr lang="en-US" dirty="0">
                <a:solidFill>
                  <a:srgbClr val="1F497D"/>
                </a:solidFill>
                <a:latin typeface="Times New Roman" charset="0"/>
                <a:cs typeface="Arial" charset="0"/>
              </a:rPr>
              <a:t>2 Current</a:t>
            </a:r>
          </a:p>
          <a:p>
            <a:pPr>
              <a:defRPr/>
            </a:pPr>
            <a:r>
              <a:rPr lang="en-US" dirty="0">
                <a:solidFill>
                  <a:srgbClr val="1F497D"/>
                </a:solidFill>
                <a:latin typeface="Times New Roman" charset="0"/>
                <a:cs typeface="Arial" charset="0"/>
              </a:rPr>
              <a:t>5 Wires</a:t>
            </a:r>
          </a:p>
          <a:p>
            <a:pPr>
              <a:defRPr/>
            </a:pPr>
            <a:r>
              <a:rPr lang="en-US" dirty="0">
                <a:solidFill>
                  <a:srgbClr val="1F497D"/>
                </a:solidFill>
                <a:latin typeface="Times New Roman" charset="0"/>
                <a:cs typeface="Arial" charset="0"/>
              </a:rPr>
              <a:t>1 Laser (test)</a:t>
            </a:r>
          </a:p>
          <a:p>
            <a:pPr>
              <a:defRPr/>
            </a:pPr>
            <a:r>
              <a:rPr lang="en-US" dirty="0">
                <a:solidFill>
                  <a:srgbClr val="1F497D"/>
                </a:solidFill>
                <a:latin typeface="Times New Roman" charset="0"/>
                <a:cs typeface="Arial" charset="0"/>
              </a:rPr>
              <a:t>1 </a:t>
            </a:r>
            <a:r>
              <a:rPr lang="en-US" dirty="0" err="1">
                <a:solidFill>
                  <a:srgbClr val="1F497D"/>
                </a:solidFill>
                <a:latin typeface="Times New Roman" charset="0"/>
                <a:cs typeface="Arial" charset="0"/>
              </a:rPr>
              <a:t>Emittance</a:t>
            </a:r>
            <a:r>
              <a:rPr lang="en-US" dirty="0">
                <a:solidFill>
                  <a:srgbClr val="1F497D"/>
                </a:solidFill>
                <a:latin typeface="Times New Roman" charset="0"/>
                <a:cs typeface="Arial" charset="0"/>
              </a:rPr>
              <a:t> (0ne Plane)</a:t>
            </a: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6210300" y="1682075"/>
            <a:ext cx="29337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1F497D"/>
                </a:solidFill>
              </a:rPr>
              <a:t>All </a:t>
            </a:r>
            <a:r>
              <a:rPr lang="en-US" sz="1800" dirty="0">
                <a:solidFill>
                  <a:srgbClr val="1F497D"/>
                </a:solidFill>
              </a:rPr>
              <a:t>diagnostic systems were prototypes of </a:t>
            </a:r>
            <a:r>
              <a:rPr lang="en-US" sz="1800" dirty="0" err="1">
                <a:solidFill>
                  <a:srgbClr val="1F497D"/>
                </a:solidFill>
              </a:rPr>
              <a:t>linac</a:t>
            </a:r>
            <a:r>
              <a:rPr lang="en-US" sz="1800" dirty="0">
                <a:solidFill>
                  <a:srgbClr val="1F497D"/>
                </a:solidFill>
              </a:rPr>
              <a:t> </a:t>
            </a:r>
            <a:r>
              <a:rPr lang="en-US" sz="1800" dirty="0" smtClean="0">
                <a:solidFill>
                  <a:srgbClr val="1F497D"/>
                </a:solidFill>
              </a:rPr>
              <a:t>systems from 4 partner labs</a:t>
            </a:r>
            <a:endParaRPr lang="en-US" sz="1800" dirty="0">
              <a:solidFill>
                <a:srgbClr val="1F497D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1F497D"/>
                </a:solidFill>
              </a:rPr>
              <a:t>All integrated with EPICS </a:t>
            </a:r>
            <a:r>
              <a:rPr lang="en-US" sz="1800" dirty="0" smtClean="0">
                <a:solidFill>
                  <a:srgbClr val="1F497D"/>
                </a:solidFill>
              </a:rPr>
              <a:t>at LBNL in one week; all </a:t>
            </a:r>
            <a:r>
              <a:rPr lang="en-US" sz="2000" dirty="0" smtClean="0">
                <a:solidFill>
                  <a:srgbClr val="1F497D"/>
                </a:solidFill>
              </a:rPr>
              <a:t>delivered</a:t>
            </a:r>
            <a:r>
              <a:rPr lang="en-US" sz="1800" dirty="0" smtClean="0">
                <a:solidFill>
                  <a:srgbClr val="1F497D"/>
                </a:solidFill>
              </a:rPr>
              <a:t> useful information for commissioning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>
            <a:off x="584200" y="1041400"/>
            <a:ext cx="6972300" cy="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74" name="Line 17"/>
          <p:cNvSpPr>
            <a:spLocks noChangeShapeType="1"/>
          </p:cNvSpPr>
          <p:nvPr/>
        </p:nvSpPr>
        <p:spPr bwMode="auto">
          <a:xfrm rot="-5400000">
            <a:off x="576262" y="12398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75" name="Line 18"/>
          <p:cNvSpPr>
            <a:spLocks noChangeShapeType="1"/>
          </p:cNvSpPr>
          <p:nvPr/>
        </p:nvSpPr>
        <p:spPr bwMode="auto">
          <a:xfrm rot="-5400000">
            <a:off x="1846262" y="12398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76" name="Line 19"/>
          <p:cNvSpPr>
            <a:spLocks noChangeShapeType="1"/>
          </p:cNvSpPr>
          <p:nvPr/>
        </p:nvSpPr>
        <p:spPr bwMode="auto">
          <a:xfrm rot="-5400000">
            <a:off x="3205162" y="12525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77" name="Line 20"/>
          <p:cNvSpPr>
            <a:spLocks noChangeShapeType="1"/>
          </p:cNvSpPr>
          <p:nvPr/>
        </p:nvSpPr>
        <p:spPr bwMode="auto">
          <a:xfrm rot="-5400000">
            <a:off x="5905500" y="1244600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78" name="Line 21"/>
          <p:cNvSpPr>
            <a:spLocks noChangeShapeType="1"/>
          </p:cNvSpPr>
          <p:nvPr/>
        </p:nvSpPr>
        <p:spPr bwMode="auto">
          <a:xfrm rot="-5400000">
            <a:off x="4572000" y="1244600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79" name="Line 22"/>
          <p:cNvSpPr>
            <a:spLocks noChangeShapeType="1"/>
          </p:cNvSpPr>
          <p:nvPr/>
        </p:nvSpPr>
        <p:spPr bwMode="auto">
          <a:xfrm rot="-5400000">
            <a:off x="7242175" y="1241425"/>
            <a:ext cx="3873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80" name="Text Box 23"/>
          <p:cNvSpPr txBox="1">
            <a:spLocks noChangeArrowheads="1"/>
          </p:cNvSpPr>
          <p:nvPr/>
        </p:nvSpPr>
        <p:spPr bwMode="auto">
          <a:xfrm>
            <a:off x="1003300" y="11366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2002</a:t>
            </a:r>
          </a:p>
        </p:txBody>
      </p:sp>
      <p:sp>
        <p:nvSpPr>
          <p:cNvPr id="15381" name="Text Box 24"/>
          <p:cNvSpPr txBox="1">
            <a:spLocks noChangeArrowheads="1"/>
          </p:cNvSpPr>
          <p:nvPr/>
        </p:nvSpPr>
        <p:spPr bwMode="auto">
          <a:xfrm>
            <a:off x="23368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2003</a:t>
            </a:r>
          </a:p>
        </p:txBody>
      </p:sp>
      <p:sp>
        <p:nvSpPr>
          <p:cNvPr id="15382" name="Text Box 25"/>
          <p:cNvSpPr txBox="1">
            <a:spLocks noChangeArrowheads="1"/>
          </p:cNvSpPr>
          <p:nvPr/>
        </p:nvSpPr>
        <p:spPr bwMode="auto">
          <a:xfrm>
            <a:off x="37211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2004</a:t>
            </a:r>
          </a:p>
        </p:txBody>
      </p:sp>
      <p:sp>
        <p:nvSpPr>
          <p:cNvPr id="15383" name="Text Box 26"/>
          <p:cNvSpPr txBox="1">
            <a:spLocks noChangeArrowheads="1"/>
          </p:cNvSpPr>
          <p:nvPr/>
        </p:nvSpPr>
        <p:spPr bwMode="auto">
          <a:xfrm>
            <a:off x="50165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2005</a:t>
            </a:r>
          </a:p>
        </p:txBody>
      </p:sp>
      <p:sp>
        <p:nvSpPr>
          <p:cNvPr id="15384" name="Text Box 27"/>
          <p:cNvSpPr txBox="1">
            <a:spLocks noChangeArrowheads="1"/>
          </p:cNvSpPr>
          <p:nvPr/>
        </p:nvSpPr>
        <p:spPr bwMode="auto">
          <a:xfrm>
            <a:off x="63881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2006</a:t>
            </a:r>
          </a:p>
        </p:txBody>
      </p:sp>
      <p:sp>
        <p:nvSpPr>
          <p:cNvPr id="15385" name="Rectangle 28"/>
          <p:cNvSpPr>
            <a:spLocks noChangeArrowheads="1"/>
          </p:cNvSpPr>
          <p:nvPr/>
        </p:nvSpPr>
        <p:spPr bwMode="auto">
          <a:xfrm>
            <a:off x="1117600" y="927100"/>
            <a:ext cx="300038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1F497D"/>
                </a:solidFill>
              </a:rPr>
              <a:t>2</a:t>
            </a:r>
          </a:p>
        </p:txBody>
      </p:sp>
      <p:grpSp>
        <p:nvGrpSpPr>
          <p:cNvPr id="15386" name="Group 41"/>
          <p:cNvGrpSpPr>
            <a:grpSpLocks/>
          </p:cNvGrpSpPr>
          <p:nvPr/>
        </p:nvGrpSpPr>
        <p:grpSpPr bwMode="auto">
          <a:xfrm>
            <a:off x="2921000" y="1600200"/>
            <a:ext cx="3149600" cy="4267200"/>
            <a:chOff x="296" y="576"/>
            <a:chExt cx="2632" cy="3504"/>
          </a:xfrm>
        </p:grpSpPr>
        <p:pic>
          <p:nvPicPr>
            <p:cNvPr id="15390" name="Picture 37" descr="mebt_ws_installed_small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" y="576"/>
              <a:ext cx="2632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1" name="Text Box 38"/>
            <p:cNvSpPr txBox="1">
              <a:spLocks noChangeArrowheads="1"/>
            </p:cNvSpPr>
            <p:nvPr/>
          </p:nvSpPr>
          <p:spPr bwMode="auto">
            <a:xfrm>
              <a:off x="616" y="3287"/>
              <a:ext cx="1912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FF00"/>
                  </a:solidFill>
                </a:rPr>
                <a:t>Ion Source</a:t>
              </a:r>
            </a:p>
          </p:txBody>
        </p:sp>
        <p:sp>
          <p:nvSpPr>
            <p:cNvPr id="15392" name="Text Box 39"/>
            <p:cNvSpPr txBox="1">
              <a:spLocks noChangeArrowheads="1"/>
            </p:cNvSpPr>
            <p:nvPr/>
          </p:nvSpPr>
          <p:spPr bwMode="auto">
            <a:xfrm>
              <a:off x="1136" y="2368"/>
              <a:ext cx="873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RFQ</a:t>
              </a:r>
            </a:p>
          </p:txBody>
        </p:sp>
        <p:sp>
          <p:nvSpPr>
            <p:cNvPr id="15393" name="Text Box 40"/>
            <p:cNvSpPr txBox="1">
              <a:spLocks noChangeArrowheads="1"/>
            </p:cNvSpPr>
            <p:nvPr/>
          </p:nvSpPr>
          <p:spPr bwMode="auto">
            <a:xfrm>
              <a:off x="1063" y="744"/>
              <a:ext cx="1113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MEBT</a:t>
              </a:r>
            </a:p>
          </p:txBody>
        </p:sp>
      </p:grpSp>
      <p:sp>
        <p:nvSpPr>
          <p:cNvPr id="15387" name="Text Box 42"/>
          <p:cNvSpPr txBox="1">
            <a:spLocks noChangeArrowheads="1"/>
          </p:cNvSpPr>
          <p:nvPr/>
        </p:nvSpPr>
        <p:spPr bwMode="auto">
          <a:xfrm>
            <a:off x="2730500" y="655320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1F497D"/>
                </a:solidFill>
                <a:latin typeface="Helvetica" charset="0"/>
              </a:rPr>
              <a:t>Photo Daryl Oshatz, LBNL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38988" cy="14176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Front End at Berkeley - 16 Devices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April 4, 2002 to May 31, 2002</a:t>
            </a:r>
            <a:br>
              <a:rPr lang="en-US" dirty="0" smtClean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2600" b="1">
              <a:solidFill>
                <a:srgbClr val="1F497D"/>
              </a:solidFill>
            </a:endParaRPr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2190750" y="3633788"/>
            <a:ext cx="5927725" cy="2071687"/>
            <a:chOff x="5376" y="8717"/>
            <a:chExt cx="9111" cy="3311"/>
          </a:xfrm>
        </p:grpSpPr>
        <p:pic>
          <p:nvPicPr>
            <p:cNvPr id="1743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8717"/>
              <a:ext cx="9111" cy="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4" name="Line 5"/>
            <p:cNvSpPr>
              <a:spLocks noChangeShapeType="1"/>
            </p:cNvSpPr>
            <p:nvPr/>
          </p:nvSpPr>
          <p:spPr bwMode="auto">
            <a:xfrm>
              <a:off x="5852" y="10779"/>
              <a:ext cx="1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6"/>
            <p:cNvSpPr>
              <a:spLocks noChangeShapeType="1"/>
            </p:cNvSpPr>
            <p:nvPr/>
          </p:nvSpPr>
          <p:spPr bwMode="auto">
            <a:xfrm>
              <a:off x="8152" y="10779"/>
              <a:ext cx="1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7"/>
            <p:cNvSpPr>
              <a:spLocks noChangeShapeType="1"/>
            </p:cNvSpPr>
            <p:nvPr/>
          </p:nvSpPr>
          <p:spPr bwMode="auto">
            <a:xfrm>
              <a:off x="6645" y="10779"/>
              <a:ext cx="1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8"/>
            <p:cNvSpPr>
              <a:spLocks noChangeShapeType="1"/>
            </p:cNvSpPr>
            <p:nvPr/>
          </p:nvSpPr>
          <p:spPr bwMode="auto">
            <a:xfrm>
              <a:off x="10452" y="10779"/>
              <a:ext cx="1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9"/>
            <p:cNvSpPr>
              <a:spLocks noChangeShapeType="1"/>
            </p:cNvSpPr>
            <p:nvPr/>
          </p:nvSpPr>
          <p:spPr bwMode="auto">
            <a:xfrm flipH="1" flipV="1">
              <a:off x="11215" y="9480"/>
              <a:ext cx="218" cy="2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10"/>
            <p:cNvSpPr>
              <a:spLocks noChangeShapeType="1"/>
            </p:cNvSpPr>
            <p:nvPr/>
          </p:nvSpPr>
          <p:spPr bwMode="auto">
            <a:xfrm flipH="1">
              <a:off x="12474" y="9361"/>
              <a:ext cx="79" cy="2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2" name="Line 12"/>
          <p:cNvSpPr>
            <a:spLocks noChangeShapeType="1"/>
          </p:cNvSpPr>
          <p:nvPr/>
        </p:nvSpPr>
        <p:spPr bwMode="auto">
          <a:xfrm>
            <a:off x="2076450" y="4572000"/>
            <a:ext cx="242888" cy="407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13"/>
          <p:cNvSpPr>
            <a:spLocks noChangeShapeType="1"/>
          </p:cNvSpPr>
          <p:nvPr/>
        </p:nvSpPr>
        <p:spPr bwMode="auto">
          <a:xfrm flipV="1">
            <a:off x="2319338" y="5105400"/>
            <a:ext cx="519112" cy="419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6894" name="Text Box 14"/>
          <p:cNvSpPr txBox="1">
            <a:spLocks noChangeArrowheads="1"/>
          </p:cNvSpPr>
          <p:nvPr/>
        </p:nvSpPr>
        <p:spPr bwMode="auto">
          <a:xfrm>
            <a:off x="76200" y="5340350"/>
            <a:ext cx="4129088" cy="1054100"/>
          </a:xfrm>
          <a:prstGeom prst="rect">
            <a:avLst/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1200" b="1">
                <a:solidFill>
                  <a:srgbClr val="1F497D"/>
                </a:solidFill>
                <a:latin typeface="Times New Roman" charset="0"/>
                <a:cs typeface="Arial" charset="0"/>
              </a:rPr>
              <a:t>DTL/D-Plate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2 Position   1 Current    2 Wire  7 Ion Chamber 4  Thermal  3 Semi   2 Faraday Cup 1 Bunch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1 Video     1 Halo       3 Neutron  1 Beam Stop Faraday Cup</a:t>
            </a:r>
          </a:p>
          <a:p>
            <a:pPr eaLnBrk="1" hangingPunct="1">
              <a:defRPr/>
            </a:pPr>
            <a:r>
              <a:rPr lang="en-US" sz="1200">
                <a:solidFill>
                  <a:srgbClr val="1F497D"/>
                </a:solidFill>
                <a:latin typeface="Times New Roman" charset="0"/>
                <a:cs typeface="Arial" charset="0"/>
              </a:rPr>
              <a:t> 1 Emittance (Slit and Collector)   Differential BCM</a:t>
            </a:r>
          </a:p>
        </p:txBody>
      </p:sp>
      <p:sp>
        <p:nvSpPr>
          <p:cNvPr id="506895" name="Text Box 15"/>
          <p:cNvSpPr txBox="1">
            <a:spLocks noChangeArrowheads="1"/>
          </p:cNvSpPr>
          <p:nvPr/>
        </p:nvSpPr>
        <p:spPr bwMode="auto">
          <a:xfrm>
            <a:off x="144463" y="3062288"/>
            <a:ext cx="1925637" cy="1635125"/>
          </a:xfrm>
          <a:prstGeom prst="rect">
            <a:avLst/>
          </a:prstGeom>
          <a:solidFill>
            <a:srgbClr val="E5FEC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b="1" smtClean="0">
                <a:solidFill>
                  <a:srgbClr val="1F497D"/>
                </a:solidFill>
                <a:latin typeface="Times New Roman" charset="0"/>
                <a:cs typeface="Arial" charset="0"/>
              </a:rPr>
              <a:t>MEBT</a:t>
            </a:r>
          </a:p>
          <a:p>
            <a:pPr>
              <a:defRPr/>
            </a:pPr>
            <a:r>
              <a:rPr lang="en-US" sz="1200" smtClean="0">
                <a:solidFill>
                  <a:srgbClr val="1F497D"/>
                </a:solidFill>
                <a:latin typeface="Times New Roman" charset="0"/>
                <a:cs typeface="Arial" charset="0"/>
              </a:rPr>
              <a:t>6 Position</a:t>
            </a:r>
          </a:p>
          <a:p>
            <a:pPr>
              <a:defRPr/>
            </a:pPr>
            <a:r>
              <a:rPr lang="en-US" sz="1200" smtClean="0">
                <a:solidFill>
                  <a:srgbClr val="1F497D"/>
                </a:solidFill>
                <a:latin typeface="Times New Roman" charset="0"/>
                <a:cs typeface="Arial" charset="0"/>
              </a:rPr>
              <a:t>2 Current</a:t>
            </a:r>
          </a:p>
          <a:p>
            <a:pPr>
              <a:defRPr/>
            </a:pPr>
            <a:r>
              <a:rPr lang="en-US" sz="1200" smtClean="0">
                <a:solidFill>
                  <a:srgbClr val="1F497D"/>
                </a:solidFill>
                <a:latin typeface="Times New Roman" charset="0"/>
                <a:cs typeface="Arial" charset="0"/>
              </a:rPr>
              <a:t>5 Wires</a:t>
            </a:r>
          </a:p>
          <a:p>
            <a:pPr>
              <a:defRPr/>
            </a:pPr>
            <a:r>
              <a:rPr lang="en-US" sz="1200" smtClean="0">
                <a:solidFill>
                  <a:srgbClr val="1F497D"/>
                </a:solidFill>
                <a:latin typeface="Times New Roman" charset="0"/>
                <a:cs typeface="Arial" charset="0"/>
              </a:rPr>
              <a:t>2 Thermal Neutron</a:t>
            </a:r>
          </a:p>
          <a:p>
            <a:pPr>
              <a:defRPr/>
            </a:pPr>
            <a:r>
              <a:rPr lang="en-US" sz="1200" smtClean="0">
                <a:solidFill>
                  <a:srgbClr val="1F497D"/>
                </a:solidFill>
                <a:latin typeface="Times New Roman" charset="0"/>
                <a:cs typeface="Arial" charset="0"/>
              </a:rPr>
              <a:t>1 Fast Faraday Cup</a:t>
            </a:r>
          </a:p>
          <a:p>
            <a:pPr>
              <a:defRPr/>
            </a:pPr>
            <a:r>
              <a:rPr lang="en-US" sz="1200" smtClean="0">
                <a:solidFill>
                  <a:srgbClr val="1F497D"/>
                </a:solidFill>
                <a:latin typeface="Times New Roman" charset="0"/>
                <a:cs typeface="Arial" charset="0"/>
              </a:rPr>
              <a:t>1 Faraday/Beam Stop</a:t>
            </a:r>
          </a:p>
          <a:p>
            <a:pPr eaLnBrk="1" hangingPunct="1">
              <a:defRPr/>
            </a:pPr>
            <a:r>
              <a:rPr lang="en-US" sz="1200" smtClean="0">
                <a:solidFill>
                  <a:srgbClr val="1F497D"/>
                </a:solidFill>
                <a:latin typeface="Times New Roman" charset="0"/>
                <a:cs typeface="Arial" charset="0"/>
              </a:rPr>
              <a:t>Differential BCM</a:t>
            </a:r>
          </a:p>
          <a:p>
            <a:pPr>
              <a:defRPr/>
            </a:pPr>
            <a:endParaRPr lang="en-US" sz="1200" smtClean="0">
              <a:solidFill>
                <a:srgbClr val="1F497D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6794500" y="1638300"/>
            <a:ext cx="23114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1F497D"/>
                </a:solidFill>
              </a:rPr>
              <a:t>last run at full </a:t>
            </a:r>
            <a:r>
              <a:rPr lang="en-US" sz="1800" dirty="0" smtClean="0">
                <a:solidFill>
                  <a:srgbClr val="1F497D"/>
                </a:solidFill>
              </a:rPr>
              <a:t>current until </a:t>
            </a:r>
            <a:r>
              <a:rPr lang="en-US" sz="1800" dirty="0">
                <a:solidFill>
                  <a:srgbClr val="1F497D"/>
                </a:solidFill>
              </a:rPr>
              <a:t>beam on target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1F497D"/>
                </a:solidFill>
              </a:rPr>
              <a:t>Dedicated test bench (D-Plate)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417" name="Line 17"/>
          <p:cNvSpPr>
            <a:spLocks noChangeShapeType="1"/>
          </p:cNvSpPr>
          <p:nvPr/>
        </p:nvSpPr>
        <p:spPr bwMode="auto">
          <a:xfrm>
            <a:off x="584200" y="1041400"/>
            <a:ext cx="6972300" cy="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418" name="Line 18"/>
          <p:cNvSpPr>
            <a:spLocks noChangeShapeType="1"/>
          </p:cNvSpPr>
          <p:nvPr/>
        </p:nvSpPr>
        <p:spPr bwMode="auto">
          <a:xfrm rot="-5400000">
            <a:off x="576262" y="12398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419" name="Line 19"/>
          <p:cNvSpPr>
            <a:spLocks noChangeShapeType="1"/>
          </p:cNvSpPr>
          <p:nvPr/>
        </p:nvSpPr>
        <p:spPr bwMode="auto">
          <a:xfrm rot="-5400000">
            <a:off x="1846262" y="12398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420" name="Line 20"/>
          <p:cNvSpPr>
            <a:spLocks noChangeShapeType="1"/>
          </p:cNvSpPr>
          <p:nvPr/>
        </p:nvSpPr>
        <p:spPr bwMode="auto">
          <a:xfrm rot="-5400000">
            <a:off x="3205162" y="12525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421" name="Line 21"/>
          <p:cNvSpPr>
            <a:spLocks noChangeShapeType="1"/>
          </p:cNvSpPr>
          <p:nvPr/>
        </p:nvSpPr>
        <p:spPr bwMode="auto">
          <a:xfrm rot="-5400000">
            <a:off x="5905500" y="1244600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422" name="Line 22"/>
          <p:cNvSpPr>
            <a:spLocks noChangeShapeType="1"/>
          </p:cNvSpPr>
          <p:nvPr/>
        </p:nvSpPr>
        <p:spPr bwMode="auto">
          <a:xfrm rot="-5400000">
            <a:off x="4572000" y="1244600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423" name="Line 23"/>
          <p:cNvSpPr>
            <a:spLocks noChangeShapeType="1"/>
          </p:cNvSpPr>
          <p:nvPr/>
        </p:nvSpPr>
        <p:spPr bwMode="auto">
          <a:xfrm rot="-5400000">
            <a:off x="7242175" y="1241425"/>
            <a:ext cx="3873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424" name="Text Box 24"/>
          <p:cNvSpPr txBox="1">
            <a:spLocks noChangeArrowheads="1"/>
          </p:cNvSpPr>
          <p:nvPr/>
        </p:nvSpPr>
        <p:spPr bwMode="auto">
          <a:xfrm>
            <a:off x="1003300" y="11366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2002</a:t>
            </a:r>
          </a:p>
        </p:txBody>
      </p:sp>
      <p:sp>
        <p:nvSpPr>
          <p:cNvPr id="17425" name="Text Box 25"/>
          <p:cNvSpPr txBox="1">
            <a:spLocks noChangeArrowheads="1"/>
          </p:cNvSpPr>
          <p:nvPr/>
        </p:nvSpPr>
        <p:spPr bwMode="auto">
          <a:xfrm>
            <a:off x="23368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2003</a:t>
            </a:r>
          </a:p>
        </p:txBody>
      </p:sp>
      <p:sp>
        <p:nvSpPr>
          <p:cNvPr id="17426" name="Text Box 26"/>
          <p:cNvSpPr txBox="1">
            <a:spLocks noChangeArrowheads="1"/>
          </p:cNvSpPr>
          <p:nvPr/>
        </p:nvSpPr>
        <p:spPr bwMode="auto">
          <a:xfrm>
            <a:off x="37211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2004</a:t>
            </a:r>
          </a:p>
        </p:txBody>
      </p:sp>
      <p:sp>
        <p:nvSpPr>
          <p:cNvPr id="17427" name="Text Box 27"/>
          <p:cNvSpPr txBox="1">
            <a:spLocks noChangeArrowheads="1"/>
          </p:cNvSpPr>
          <p:nvPr/>
        </p:nvSpPr>
        <p:spPr bwMode="auto">
          <a:xfrm>
            <a:off x="50165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2005</a:t>
            </a:r>
          </a:p>
        </p:txBody>
      </p:sp>
      <p:sp>
        <p:nvSpPr>
          <p:cNvPr id="17428" name="Text Box 28"/>
          <p:cNvSpPr txBox="1">
            <a:spLocks noChangeArrowheads="1"/>
          </p:cNvSpPr>
          <p:nvPr/>
        </p:nvSpPr>
        <p:spPr bwMode="auto">
          <a:xfrm>
            <a:off x="63881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F497D"/>
                </a:solidFill>
              </a:rPr>
              <a:t>2006</a:t>
            </a:r>
          </a:p>
        </p:txBody>
      </p:sp>
      <p:sp>
        <p:nvSpPr>
          <p:cNvPr id="17429" name="Rectangle 31"/>
          <p:cNvSpPr>
            <a:spLocks noChangeArrowheads="1"/>
          </p:cNvSpPr>
          <p:nvPr/>
        </p:nvSpPr>
        <p:spPr bwMode="auto">
          <a:xfrm>
            <a:off x="2868613" y="927100"/>
            <a:ext cx="385762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1F497D"/>
                </a:solidFill>
              </a:rPr>
              <a:t>4</a:t>
            </a:r>
          </a:p>
        </p:txBody>
      </p:sp>
      <p:pic>
        <p:nvPicPr>
          <p:cNvPr id="17430" name="Picture 39" descr="Picture 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931988"/>
            <a:ext cx="3606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38988" cy="14176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Through DTL Tank </a:t>
            </a:r>
            <a:r>
              <a:rPr lang="en-US" dirty="0" smtClean="0">
                <a:latin typeface="Calibri" charset="0"/>
              </a:rPr>
              <a:t>1: </a:t>
            </a:r>
            <a:r>
              <a:rPr lang="en-US" dirty="0" smtClean="0">
                <a:latin typeface="Calibri" charset="0"/>
              </a:rPr>
              <a:t>31 Devices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August 26 through Nov 17, 2003</a:t>
            </a:r>
            <a:br>
              <a:rPr lang="en-US" dirty="0" smtClean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3-11 ES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2015-10-20 luminescent materials</Template>
  <TotalTime>4562</TotalTime>
  <Words>1905</Words>
  <Application>Microsoft Macintosh PowerPoint</Application>
  <PresentationFormat>On-screen Show (4:3)</PresentationFormat>
  <Paragraphs>361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2013-11 ESS Template</vt:lpstr>
      <vt:lpstr>Lessons learned on the Minimum diagnostics requirements for beam commissioning and characterization</vt:lpstr>
      <vt:lpstr>Outline</vt:lpstr>
      <vt:lpstr>Motivation</vt:lpstr>
      <vt:lpstr>Scope</vt:lpstr>
      <vt:lpstr>SNS Accelerator Complex</vt:lpstr>
      <vt:lpstr>PowerPoint Presentation</vt:lpstr>
      <vt:lpstr>RFQ at Berkeley - 2 Diagnostic Devices Commissioning: Jan 25th through Feb 2002 </vt:lpstr>
      <vt:lpstr>Front End at Berkeley - 16 Devices  April 4, 2002 to May 31, 2002 </vt:lpstr>
      <vt:lpstr>Through DTL Tank 1: 31 Devices August 26 through Nov 17, 2003 </vt:lpstr>
      <vt:lpstr>Subset of Diagnostics in Operation  During DTL1 Commissioning</vt:lpstr>
      <vt:lpstr>Complete Linac: 326 Devices Commissioned August 2005 </vt:lpstr>
      <vt:lpstr>Commissioning Display: Integrated Accelerator, Target and Neutron Diagnostics</vt:lpstr>
      <vt:lpstr>Story time!</vt:lpstr>
      <vt:lpstr>Challenges: Background in BLM signals</vt:lpstr>
      <vt:lpstr>Challenges: Electromagnetic Interference</vt:lpstr>
      <vt:lpstr>Integration: Beam Dynamics and Diagnostics meet  at the Application Layer</vt:lpstr>
      <vt:lpstr>Protection: Commission with tiny “safe” pulses</vt:lpstr>
      <vt:lpstr>Protection: Target and Dumps</vt:lpstr>
      <vt:lpstr>Verification: Difference Orbits</vt:lpstr>
      <vt:lpstr>Development: SNS BPM Position/Phase Measurement</vt:lpstr>
      <vt:lpstr>Development: H- Laser Wire</vt:lpstr>
      <vt:lpstr>Human Performance</vt:lpstr>
      <vt:lpstr>Early Operations and Performance Ramp</vt:lpstr>
      <vt:lpstr>(biased) Conclusions</vt:lpstr>
      <vt:lpstr>Bonus slide: Minimum Accelerator Diagnostics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on the Minimum diagnostics requirements for beam commissioning and characterization</dc:title>
  <dc:creator>Tom Shea</dc:creator>
  <cp:lastModifiedBy>Tom Shea</cp:lastModifiedBy>
  <cp:revision>126</cp:revision>
  <cp:lastPrinted>2012-10-04T16:32:24Z</cp:lastPrinted>
  <dcterms:created xsi:type="dcterms:W3CDTF">2015-11-02T22:32:55Z</dcterms:created>
  <dcterms:modified xsi:type="dcterms:W3CDTF">2015-11-06T10:36:25Z</dcterms:modified>
</cp:coreProperties>
</file>