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57" r:id="rId3"/>
    <p:sldId id="294" r:id="rId4"/>
    <p:sldId id="308" r:id="rId5"/>
    <p:sldId id="295" r:id="rId6"/>
    <p:sldId id="296" r:id="rId7"/>
    <p:sldId id="297" r:id="rId8"/>
    <p:sldId id="298" r:id="rId9"/>
    <p:sldId id="282" r:id="rId10"/>
    <p:sldId id="284" r:id="rId11"/>
    <p:sldId id="303" r:id="rId12"/>
    <p:sldId id="304" r:id="rId13"/>
    <p:sldId id="283" r:id="rId14"/>
    <p:sldId id="293" r:id="rId15"/>
    <p:sldId id="287" r:id="rId16"/>
    <p:sldId id="288" r:id="rId17"/>
    <p:sldId id="289" r:id="rId18"/>
    <p:sldId id="290" r:id="rId19"/>
    <p:sldId id="291" r:id="rId20"/>
    <p:sldId id="264" r:id="rId21"/>
    <p:sldId id="261" r:id="rId22"/>
    <p:sldId id="272" r:id="rId23"/>
    <p:sldId id="273" r:id="rId24"/>
    <p:sldId id="268" r:id="rId25"/>
    <p:sldId id="265" r:id="rId26"/>
    <p:sldId id="279" r:id="rId27"/>
    <p:sldId id="274" r:id="rId28"/>
    <p:sldId id="275" r:id="rId29"/>
    <p:sldId id="276" r:id="rId30"/>
    <p:sldId id="277" r:id="rId31"/>
    <p:sldId id="278" r:id="rId32"/>
    <p:sldId id="292" r:id="rId33"/>
    <p:sldId id="300" r:id="rId34"/>
    <p:sldId id="305" r:id="rId35"/>
    <p:sldId id="299" r:id="rId36"/>
    <p:sldId id="306" r:id="rId37"/>
    <p:sldId id="307" r:id="rId38"/>
    <p:sldId id="302" r:id="rId3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2" autoAdjust="0"/>
    <p:restoredTop sz="97083" autoAdjust="0"/>
  </p:normalViewPr>
  <p:slideViewPr>
    <p:cSldViewPr>
      <p:cViewPr varScale="1">
        <p:scale>
          <a:sx n="118" d="100"/>
          <a:sy n="118" d="100"/>
        </p:scale>
        <p:origin x="-161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5DDFAC-0236-F54D-9AB3-200212A1A2BB}" type="datetimeFigureOut">
              <a:rPr lang="en-US" smtClean="0"/>
              <a:t>05/11/15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14CB54-64EE-594A-9EE9-B4C64229CB72}" type="slidenum">
              <a:rPr lang="en-US" smtClean="0"/>
              <a:t>‹#›</a:t>
            </a:fld>
            <a:endParaRPr lang="en-US"/>
          </a:p>
        </p:txBody>
      </p:sp>
    </p:spTree>
    <p:extLst>
      <p:ext uri="{BB962C8B-B14F-4D97-AF65-F5344CB8AC3E}">
        <p14:creationId xmlns:p14="http://schemas.microsoft.com/office/powerpoint/2010/main" val="4253574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05/11/15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in-kind and bilateral agreements for pre-construction</a:t>
            </a:r>
            <a:r>
              <a:rPr lang="en-US" baseline="0" dirty="0" smtClean="0"/>
              <a:t> phase which now are being transformed into in-kind contracts for construction</a:t>
            </a:r>
            <a:endParaRPr lang="en-US" dirty="0"/>
          </a:p>
        </p:txBody>
      </p:sp>
      <p:sp>
        <p:nvSpPr>
          <p:cNvPr id="4" name="Slide Number Placeholder 3"/>
          <p:cNvSpPr>
            <a:spLocks noGrp="1"/>
          </p:cNvSpPr>
          <p:nvPr>
            <p:ph type="sldNum" sz="quarter" idx="10"/>
          </p:nvPr>
        </p:nvSpPr>
        <p:spPr/>
        <p:txBody>
          <a:bodyPr/>
          <a:lstStyle/>
          <a:p>
            <a:fld id="{A3260237-65E6-CB4A-ACFB-27E3E4173453}" type="slidenum">
              <a:rPr lang="en-US" smtClean="0"/>
              <a:t>11</a:t>
            </a:fld>
            <a:endParaRPr lang="en-US"/>
          </a:p>
        </p:txBody>
      </p:sp>
    </p:spTree>
    <p:extLst>
      <p:ext uri="{BB962C8B-B14F-4D97-AF65-F5344CB8AC3E}">
        <p14:creationId xmlns:p14="http://schemas.microsoft.com/office/powerpoint/2010/main" val="198668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023380-FD86-AF44-9040-47F3F6BF400E}" type="datetime1">
              <a:rPr lang="en-US" smtClean="0"/>
              <a:t>05/11/15</a:t>
            </a:fld>
            <a:endParaRPr lang="sv-SE" dirty="0"/>
          </a:p>
        </p:txBody>
      </p:sp>
      <p:sp>
        <p:nvSpPr>
          <p:cNvPr id="5" name="Footer Placeholder 4"/>
          <p:cNvSpPr>
            <a:spLocks noGrp="1"/>
          </p:cNvSpPr>
          <p:nvPr>
            <p:ph type="ftr" sz="quarter" idx="11"/>
          </p:nvPr>
        </p:nvSpPr>
        <p:spPr/>
        <p:txBody>
          <a:bodyPr/>
          <a:lstStyle/>
          <a:p>
            <a:r>
              <a:rPr lang="sv-SE" smtClean="0"/>
              <a:t>Beam Dynamics meets Diagnostics – Firenze 4-7 Novemer 2015</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2E54-7DE8-C941-8EC5-093882B789FD}" type="datetime1">
              <a:rPr lang="en-US" smtClean="0"/>
              <a:t>05/11/15</a:t>
            </a:fld>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
        <p:nvSpPr>
          <p:cNvPr id="10" name="Footer Placeholder 4"/>
          <p:cNvSpPr>
            <a:spLocks noGrp="1"/>
          </p:cNvSpPr>
          <p:nvPr>
            <p:ph type="ftr" sz="quarter" idx="3"/>
          </p:nvPr>
        </p:nvSpPr>
        <p:spPr>
          <a:xfrm rot="16200000">
            <a:off x="-2598914" y="4170863"/>
            <a:ext cx="5276924" cy="152118"/>
          </a:xfrm>
          <a:prstGeom prst="rect">
            <a:avLst/>
          </a:prstGeom>
        </p:spPr>
        <p:txBody>
          <a:bodyPr vert="horz" lIns="91440" tIns="45720" rIns="91440" bIns="45720" rtlCol="0" anchor="ctr"/>
          <a:lstStyle>
            <a:lvl1pPr algn="ctr">
              <a:defRPr sz="1000" b="0" i="1">
                <a:solidFill>
                  <a:schemeClr val="accent1"/>
                </a:solidFill>
              </a:defRPr>
            </a:lvl1p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2987824" y="6021288"/>
            <a:ext cx="3610744" cy="8253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a:t>
            </a:r>
            <a:endParaRPr lang="sv-S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2E54-7DE8-C941-8EC5-093882B789FD}" type="datetime1">
              <a:rPr lang="en-US" smtClean="0"/>
              <a:t>05/11/15</a:t>
            </a:fld>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
        <p:nvSpPr>
          <p:cNvPr id="10" name="Footer Placeholder 4"/>
          <p:cNvSpPr>
            <a:spLocks noGrp="1"/>
          </p:cNvSpPr>
          <p:nvPr>
            <p:ph type="ftr" sz="quarter" idx="3"/>
          </p:nvPr>
        </p:nvSpPr>
        <p:spPr>
          <a:xfrm rot="16200000">
            <a:off x="-2598914" y="4170863"/>
            <a:ext cx="5276924" cy="152118"/>
          </a:xfrm>
          <a:prstGeom prst="rect">
            <a:avLst/>
          </a:prstGeom>
        </p:spPr>
        <p:txBody>
          <a:bodyPr vert="horz" lIns="91440" tIns="45720" rIns="91440" bIns="45720" rtlCol="0" anchor="ctr"/>
          <a:lstStyle>
            <a:lvl1pPr algn="ctr">
              <a:defRPr sz="1000" b="0" i="1">
                <a:solidFill>
                  <a:schemeClr val="accent1"/>
                </a:solidFill>
              </a:defRPr>
            </a:lvl1p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118318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C6B279-6903-384D-8038-03B4E1E829D0}" type="datetime1">
              <a:rPr lang="en-US" smtClean="0"/>
              <a:t>05/11/15</a:t>
            </a:fld>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
        <p:nvSpPr>
          <p:cNvPr id="11" name="Footer Placeholder 4"/>
          <p:cNvSpPr>
            <a:spLocks noGrp="1"/>
          </p:cNvSpPr>
          <p:nvPr>
            <p:ph type="ftr" sz="quarter" idx="3"/>
          </p:nvPr>
        </p:nvSpPr>
        <p:spPr>
          <a:xfrm rot="16200000">
            <a:off x="-2598914" y="4170863"/>
            <a:ext cx="5276924" cy="152118"/>
          </a:xfrm>
          <a:prstGeom prst="rect">
            <a:avLst/>
          </a:prstGeom>
        </p:spPr>
        <p:txBody>
          <a:bodyPr vert="horz" lIns="91440" tIns="45720" rIns="91440" bIns="45720" rtlCol="0" anchor="ctr"/>
          <a:lstStyle>
            <a:lvl1pPr algn="ctr">
              <a:defRPr sz="1000" b="0" i="1">
                <a:solidFill>
                  <a:schemeClr val="accent1"/>
                </a:solidFill>
              </a:defRPr>
            </a:lvl1p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13628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EF31B10-F6A7-9C48-B163-ED37F163EC38}" type="datetime1">
              <a:rPr lang="en-US" smtClean="0"/>
              <a:t>05/11/15</a:t>
            </a:fld>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12" name="Footer Placeholder 4"/>
          <p:cNvSpPr>
            <a:spLocks noGrp="1"/>
          </p:cNvSpPr>
          <p:nvPr>
            <p:ph type="ftr" sz="quarter" idx="13"/>
          </p:nvPr>
        </p:nvSpPr>
        <p:spPr>
          <a:xfrm rot="16200000">
            <a:off x="-2598914" y="4170863"/>
            <a:ext cx="5276924" cy="152118"/>
          </a:xfrm>
          <a:prstGeom prst="rect">
            <a:avLst/>
          </a:prstGeom>
        </p:spPr>
        <p:txBody>
          <a:bodyPr vert="horz" lIns="91440" tIns="45720" rIns="91440" bIns="45720" rtlCol="0" anchor="ctr"/>
          <a:lstStyle>
            <a:lvl1pPr algn="ctr">
              <a:defRPr sz="1000" b="0" i="1">
                <a:solidFill>
                  <a:schemeClr val="accent1"/>
                </a:solidFill>
              </a:defRPr>
            </a:lvl1p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rot="16200000">
            <a:off x="-2598914" y="4170863"/>
            <a:ext cx="5276924" cy="152118"/>
          </a:xfrm>
          <a:prstGeom prst="rect">
            <a:avLst/>
          </a:prstGeom>
        </p:spPr>
        <p:txBody>
          <a:bodyPr vert="horz" lIns="91440" tIns="45720" rIns="91440" bIns="45720" rtlCol="0" anchor="ctr"/>
          <a:lstStyle>
            <a:lvl1pPr algn="ctr">
              <a:defRPr sz="1000" b="0" i="1">
                <a:solidFill>
                  <a:schemeClr val="accent1"/>
                </a:solidFill>
              </a:defRPr>
            </a:lvl1p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Lst>
  <p:hf hd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9.jpeg"/><Relationship Id="rId20" Type="http://schemas.openxmlformats.org/officeDocument/2006/relationships/image" Target="../media/image20.jpeg"/><Relationship Id="rId21" Type="http://schemas.openxmlformats.org/officeDocument/2006/relationships/image" Target="../media/image21.tiff"/><Relationship Id="rId22" Type="http://schemas.openxmlformats.org/officeDocument/2006/relationships/image" Target="../media/image22.gif"/><Relationship Id="rId23" Type="http://schemas.openxmlformats.org/officeDocument/2006/relationships/image" Target="file://localhost/Users/heine/Dropbox/rasterAPT/scans/raster_anim_path.gif" TargetMode="External"/><Relationship Id="rId10" Type="http://schemas.openxmlformats.org/officeDocument/2006/relationships/image" Target="../media/image10.png"/><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ss-ics.atlassian.net/wiki/display/BCP/Beam+Commissioning+Planning+Hom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ss-ics.atlassian.net/wiki/display/PBITF/PBI+Taskforce+Hom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 Id="rId3" Type="http://schemas.openxmlformats.org/officeDocument/2006/relationships/image" Target="../media/image3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xaldev.sourceforge.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2187674"/>
          </a:xfrm>
        </p:spPr>
        <p:txBody>
          <a:bodyPr>
            <a:normAutofit fontScale="90000"/>
          </a:bodyPr>
          <a:lstStyle/>
          <a:p>
            <a:pPr algn="ctr"/>
            <a:r>
              <a:rPr lang="en-GB" sz="4000" dirty="0"/>
              <a:t>Future challenges for minimum diagnostics requirements for beam commissioning and </a:t>
            </a:r>
            <a:r>
              <a:rPr lang="en-GB" sz="4000" dirty="0" smtClean="0"/>
              <a:t>characterisation:</a:t>
            </a:r>
            <a:br>
              <a:rPr lang="en-GB" sz="4000" dirty="0" smtClean="0"/>
            </a:br>
            <a:r>
              <a:rPr lang="en-GB" sz="4000" dirty="0" smtClean="0"/>
              <a:t>The ESS as an example</a:t>
            </a:r>
            <a:endParaRPr lang="en-GB" sz="4000" noProof="0" dirty="0"/>
          </a:p>
        </p:txBody>
      </p:sp>
      <p:sp>
        <p:nvSpPr>
          <p:cNvPr id="3" name="Subtitle 2"/>
          <p:cNvSpPr>
            <a:spLocks noGrp="1"/>
          </p:cNvSpPr>
          <p:nvPr>
            <p:ph type="subTitle" idx="1"/>
          </p:nvPr>
        </p:nvSpPr>
        <p:spPr>
          <a:xfrm>
            <a:off x="1371600" y="4149080"/>
            <a:ext cx="6400800" cy="1489720"/>
          </a:xfrm>
        </p:spPr>
        <p:txBody>
          <a:bodyPr>
            <a:noAutofit/>
          </a:bodyPr>
          <a:lstStyle/>
          <a:p>
            <a:r>
              <a:rPr lang="en-GB" sz="2000" noProof="0" dirty="0" smtClean="0">
                <a:solidFill>
                  <a:schemeClr val="bg1"/>
                </a:solidFill>
              </a:rPr>
              <a:t>Marc Munoz,</a:t>
            </a:r>
          </a:p>
          <a:p>
            <a:r>
              <a:rPr lang="en-GB" sz="2000" dirty="0" smtClean="0">
                <a:solidFill>
                  <a:schemeClr val="bg1"/>
                </a:solidFill>
              </a:rPr>
              <a:t>Beam Dynamics meets Beam Diagnostics, </a:t>
            </a:r>
          </a:p>
          <a:p>
            <a:r>
              <a:rPr lang="en-GB" sz="2000" noProof="0" dirty="0" smtClean="0">
                <a:solidFill>
                  <a:schemeClr val="bg1"/>
                </a:solidFill>
              </a:rPr>
              <a:t>Firenze 4-6 November 2015</a:t>
            </a:r>
            <a:endParaRPr lang="en-GB" sz="2000" noProof="0" dirty="0">
              <a:solidFill>
                <a:schemeClr val="bg1"/>
              </a:solidFill>
            </a:endParaRPr>
          </a:p>
        </p:txBody>
      </p:sp>
      <p:pic>
        <p:nvPicPr>
          <p:cNvPr id="4" name="Picture 3"/>
          <p:cNvPicPr>
            <a:picLocks noChangeAspect="1"/>
          </p:cNvPicPr>
          <p:nvPr/>
        </p:nvPicPr>
        <p:blipFill>
          <a:blip r:embed="rId2"/>
          <a:stretch>
            <a:fillRect/>
          </a:stretch>
        </p:blipFill>
        <p:spPr>
          <a:xfrm>
            <a:off x="0" y="6167645"/>
            <a:ext cx="9144000" cy="717739"/>
          </a:xfrm>
          <a:prstGeom prst="rect">
            <a:avLst/>
          </a:prstGeom>
        </p:spPr>
      </p:pic>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schedule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Installation and testing: 2016-2018</a:t>
            </a:r>
          </a:p>
          <a:p>
            <a:r>
              <a:rPr lang="en-US" dirty="0" smtClean="0"/>
              <a:t>Commissioning of Accelerator (parallel to installation) during 2018 and 2019.</a:t>
            </a:r>
          </a:p>
          <a:p>
            <a:r>
              <a:rPr lang="en-US" dirty="0" smtClean="0"/>
              <a:t>Initial commissioning and operation without the HEBT </a:t>
            </a:r>
            <a:r>
              <a:rPr lang="en-US" dirty="0" err="1" smtClean="0"/>
              <a:t>cryomodules</a:t>
            </a:r>
            <a:r>
              <a:rPr lang="en-US" dirty="0" smtClean="0"/>
              <a:t>.</a:t>
            </a:r>
          </a:p>
          <a:p>
            <a:r>
              <a:rPr lang="en-US" dirty="0" smtClean="0"/>
              <a:t>1</a:t>
            </a:r>
            <a:r>
              <a:rPr lang="en-US" baseline="30000" dirty="0" smtClean="0"/>
              <a:t>st</a:t>
            </a:r>
            <a:r>
              <a:rPr lang="en-US" dirty="0" smtClean="0"/>
              <a:t>  proton production en 2019</a:t>
            </a:r>
          </a:p>
          <a:p>
            <a:r>
              <a:rPr lang="en-US" dirty="0" smtClean="0"/>
              <a:t>Instrument hot-commissioning 2019-2020…2025</a:t>
            </a:r>
          </a:p>
          <a:p>
            <a:r>
              <a:rPr lang="en-US" dirty="0" smtClean="0"/>
              <a:t>Initial operation until end 1</a:t>
            </a:r>
            <a:r>
              <a:rPr lang="en-US" baseline="30000" dirty="0" smtClean="0"/>
              <a:t>st</a:t>
            </a:r>
            <a:r>
              <a:rPr lang="en-US" dirty="0" smtClean="0"/>
              <a:t> quarter 2021</a:t>
            </a:r>
          </a:p>
          <a:p>
            <a:r>
              <a:rPr lang="en-US" dirty="0" smtClean="0"/>
              <a:t>Installation of High-</a:t>
            </a:r>
            <a:r>
              <a:rPr lang="en-US" dirty="0" smtClean="0">
                <a:latin typeface="Symbol" charset="2"/>
                <a:cs typeface="Symbol" charset="2"/>
              </a:rPr>
              <a:t>b</a:t>
            </a:r>
            <a:r>
              <a:rPr lang="en-US" dirty="0" smtClean="0"/>
              <a:t> </a:t>
            </a:r>
            <a:r>
              <a:rPr lang="en-US" dirty="0" err="1" smtClean="0"/>
              <a:t>cryomodules</a:t>
            </a:r>
            <a:r>
              <a:rPr lang="en-US" dirty="0" smtClean="0"/>
              <a:t> 1-11:</a:t>
            </a:r>
          </a:p>
          <a:p>
            <a:pPr lvl="1"/>
            <a:r>
              <a:rPr lang="en-US" dirty="0" smtClean="0"/>
              <a:t>Commissioning July-September 2021</a:t>
            </a:r>
          </a:p>
          <a:p>
            <a:r>
              <a:rPr lang="en-US" dirty="0" smtClean="0"/>
              <a:t>Restart operations, stop end 1</a:t>
            </a:r>
            <a:r>
              <a:rPr lang="en-US" baseline="30000" dirty="0" smtClean="0"/>
              <a:t>st</a:t>
            </a:r>
            <a:r>
              <a:rPr lang="en-US" dirty="0" smtClean="0"/>
              <a:t> quarter 2022</a:t>
            </a:r>
          </a:p>
          <a:p>
            <a:pPr lvl="1"/>
            <a:r>
              <a:rPr lang="en-US" dirty="0"/>
              <a:t>Commissioning </a:t>
            </a:r>
            <a:r>
              <a:rPr lang="en-US" dirty="0" smtClean="0"/>
              <a:t>August-</a:t>
            </a:r>
            <a:r>
              <a:rPr lang="en-US" dirty="0"/>
              <a:t>September </a:t>
            </a:r>
            <a:r>
              <a:rPr lang="en-US" dirty="0" smtClean="0"/>
              <a:t>2022</a:t>
            </a:r>
          </a:p>
          <a:p>
            <a:r>
              <a:rPr lang="en-US" dirty="0" smtClean="0"/>
              <a:t>Ramping of the power during the period 2020-2025</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3778996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rotWithShape="1">
          <a:blip r:embed="rId3" cstate="screen">
            <a:extLst>
              <a:ext uri="{28A0092B-C50C-407E-A947-70E740481C1C}">
                <a14:useLocalDpi xmlns:a14="http://schemas.microsoft.com/office/drawing/2010/main"/>
              </a:ext>
            </a:extLst>
          </a:blip>
          <a:srcRect l="6322" t="-1770" r="13978" b="1770"/>
          <a:stretch/>
        </p:blipFill>
        <p:spPr bwMode="auto">
          <a:xfrm>
            <a:off x="2696718" y="1677733"/>
            <a:ext cx="3888054"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rgbClr val="FFFFFF"/>
                </a:solidFill>
              </a:rPr>
              <a:t>Accelerator </a:t>
            </a:r>
            <a:r>
              <a:rPr lang="en-US" dirty="0" smtClean="0">
                <a:solidFill>
                  <a:srgbClr val="FFFFFF"/>
                </a:solidFill>
              </a:rPr>
              <a:t>Selected </a:t>
            </a:r>
            <a:r>
              <a:rPr lang="en-US" dirty="0" smtClean="0"/>
              <a:t>technologies</a:t>
            </a:r>
            <a:endParaRPr lang="en-US" dirty="0"/>
          </a:p>
        </p:txBody>
      </p:sp>
      <p:sp>
        <p:nvSpPr>
          <p:cNvPr id="43" name="TextBox 42"/>
          <p:cNvSpPr txBox="1"/>
          <p:nvPr/>
        </p:nvSpPr>
        <p:spPr>
          <a:xfrm>
            <a:off x="6958288" y="1679993"/>
            <a:ext cx="1927152" cy="830997"/>
          </a:xfrm>
          <a:prstGeom prst="rect">
            <a:avLst/>
          </a:prstGeom>
          <a:noFill/>
        </p:spPr>
        <p:txBody>
          <a:bodyPr wrap="square" rtlCol="0">
            <a:spAutoFit/>
          </a:bodyPr>
          <a:lstStyle/>
          <a:p>
            <a:r>
              <a:rPr lang="en-US" sz="4800" dirty="0" smtClean="0">
                <a:solidFill>
                  <a:schemeClr val="tx2">
                    <a:lumMod val="40000"/>
                    <a:lumOff val="60000"/>
                  </a:schemeClr>
                </a:solidFill>
              </a:rPr>
              <a:t>ESS AD</a:t>
            </a:r>
            <a:endParaRPr lang="en-US" sz="4800" dirty="0">
              <a:solidFill>
                <a:schemeClr val="tx2">
                  <a:lumMod val="40000"/>
                  <a:lumOff val="60000"/>
                </a:schemeClr>
              </a:solidFill>
            </a:endParaRPr>
          </a:p>
        </p:txBody>
      </p:sp>
      <p:grpSp>
        <p:nvGrpSpPr>
          <p:cNvPr id="25" name="Group 24"/>
          <p:cNvGrpSpPr/>
          <p:nvPr/>
        </p:nvGrpSpPr>
        <p:grpSpPr>
          <a:xfrm>
            <a:off x="3384671" y="1621913"/>
            <a:ext cx="5759329" cy="5157792"/>
            <a:chOff x="3384671" y="1621913"/>
            <a:chExt cx="5759329" cy="5157792"/>
          </a:xfrm>
        </p:grpSpPr>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12981" y="1671687"/>
              <a:ext cx="1231019" cy="64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3384671" y="1621913"/>
              <a:ext cx="5433683" cy="5157792"/>
              <a:chOff x="3384671" y="1621913"/>
              <a:chExt cx="5433683" cy="5157792"/>
            </a:xfrm>
          </p:grpSpPr>
          <p:pic>
            <p:nvPicPr>
              <p:cNvPr id="18" name="Picture 1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58188" y="5721140"/>
                <a:ext cx="793622" cy="10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70240" y="1621913"/>
                <a:ext cx="687948" cy="88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07608" y="2744040"/>
                <a:ext cx="1810746" cy="742689"/>
              </a:xfrm>
              <a:prstGeom prst="rect">
                <a:avLst/>
              </a:prstGeom>
            </p:spPr>
          </p:pic>
          <p:pic>
            <p:nvPicPr>
              <p:cNvPr id="23" name="Picture 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07608" y="3585297"/>
                <a:ext cx="1810746" cy="9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stCxn id="19" idx="1"/>
              </p:cNvCxnSpPr>
              <p:nvPr/>
            </p:nvCxnSpPr>
            <p:spPr>
              <a:xfrm flipH="1">
                <a:off x="4852721" y="2066452"/>
                <a:ext cx="2317519" cy="1892677"/>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4" idx="1"/>
              </p:cNvCxnSpPr>
              <p:nvPr/>
            </p:nvCxnSpPr>
            <p:spPr>
              <a:xfrm flipH="1">
                <a:off x="4852721" y="1993034"/>
                <a:ext cx="3060260" cy="196609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0" idx="1"/>
              </p:cNvCxnSpPr>
              <p:nvPr/>
            </p:nvCxnSpPr>
            <p:spPr>
              <a:xfrm flipH="1">
                <a:off x="4852721" y="3115385"/>
                <a:ext cx="2154887" cy="843744"/>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3" idx="1"/>
              </p:cNvCxnSpPr>
              <p:nvPr/>
            </p:nvCxnSpPr>
            <p:spPr>
              <a:xfrm flipH="1" flipV="1">
                <a:off x="4852721" y="3959129"/>
                <a:ext cx="2154887" cy="10183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3" idx="1"/>
              </p:cNvCxnSpPr>
              <p:nvPr/>
            </p:nvCxnSpPr>
            <p:spPr>
              <a:xfrm flipH="1">
                <a:off x="4934279" y="4060964"/>
                <a:ext cx="2073329" cy="121688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3" idx="1"/>
              </p:cNvCxnSpPr>
              <p:nvPr/>
            </p:nvCxnSpPr>
            <p:spPr>
              <a:xfrm flipH="1">
                <a:off x="3384671" y="4060964"/>
                <a:ext cx="3622937" cy="1461554"/>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83" idx="1"/>
              </p:cNvCxnSpPr>
              <p:nvPr/>
            </p:nvCxnSpPr>
            <p:spPr>
              <a:xfrm flipH="1" flipV="1">
                <a:off x="4852722" y="4021102"/>
                <a:ext cx="2154886" cy="1111004"/>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83" name="Picture 2" descr="G:\Collaboration Area\ACCSYS Integration\Meetings\20141125_Integration_meeting\Tunnel installation.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07608" y="4655340"/>
                <a:ext cx="1810746" cy="953531"/>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Arrow Connector 93"/>
              <p:cNvCxnSpPr>
                <a:stCxn id="18" idx="1"/>
              </p:cNvCxnSpPr>
              <p:nvPr/>
            </p:nvCxnSpPr>
            <p:spPr>
              <a:xfrm flipH="1" flipV="1">
                <a:off x="4934279" y="4034693"/>
                <a:ext cx="2923909" cy="221573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53830" y="5974181"/>
                <a:ext cx="862736" cy="771609"/>
              </a:xfrm>
              <a:prstGeom prst="rect">
                <a:avLst/>
              </a:prstGeom>
            </p:spPr>
          </p:pic>
          <p:cxnSp>
            <p:nvCxnSpPr>
              <p:cNvPr id="6" name="Straight Arrow Connector 5"/>
              <p:cNvCxnSpPr>
                <a:stCxn id="47" idx="1"/>
              </p:cNvCxnSpPr>
              <p:nvPr/>
            </p:nvCxnSpPr>
            <p:spPr>
              <a:xfrm flipH="1" flipV="1">
                <a:off x="4934279" y="4060964"/>
                <a:ext cx="1819551" cy="2299022"/>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grpSp>
      </p:grpSp>
      <p:sp>
        <p:nvSpPr>
          <p:cNvPr id="3" name="TextBox 2"/>
          <p:cNvSpPr txBox="1"/>
          <p:nvPr/>
        </p:nvSpPr>
        <p:spPr>
          <a:xfrm>
            <a:off x="296910" y="1679993"/>
            <a:ext cx="3645760" cy="830997"/>
          </a:xfrm>
          <a:prstGeom prst="rect">
            <a:avLst/>
          </a:prstGeom>
          <a:noFill/>
        </p:spPr>
        <p:txBody>
          <a:bodyPr wrap="square" rtlCol="0">
            <a:spAutoFit/>
          </a:bodyPr>
          <a:lstStyle/>
          <a:p>
            <a:r>
              <a:rPr lang="en-US" sz="4800" dirty="0" smtClean="0">
                <a:solidFill>
                  <a:schemeClr val="tx2">
                    <a:lumMod val="40000"/>
                    <a:lumOff val="60000"/>
                  </a:schemeClr>
                </a:solidFill>
              </a:rPr>
              <a:t>PARTNERS</a:t>
            </a:r>
            <a:endParaRPr lang="en-US" sz="4800" dirty="0">
              <a:solidFill>
                <a:schemeClr val="tx2">
                  <a:lumMod val="40000"/>
                  <a:lumOff val="60000"/>
                </a:schemeClr>
              </a:solidFill>
            </a:endParaRPr>
          </a:p>
        </p:txBody>
      </p:sp>
      <p:grpSp>
        <p:nvGrpSpPr>
          <p:cNvPr id="12" name="Group 11"/>
          <p:cNvGrpSpPr/>
          <p:nvPr/>
        </p:nvGrpSpPr>
        <p:grpSpPr>
          <a:xfrm>
            <a:off x="204528" y="1482561"/>
            <a:ext cx="4975533" cy="5140106"/>
            <a:chOff x="204528" y="1482561"/>
            <a:chExt cx="4975533" cy="5140106"/>
          </a:xfrm>
        </p:grpSpPr>
        <p:pic>
          <p:nvPicPr>
            <p:cNvPr id="11" name="Image 10"/>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3022" y="3486729"/>
              <a:ext cx="531847" cy="547964"/>
            </a:xfrm>
            <a:prstGeom prst="rect">
              <a:avLst/>
            </a:prstGeom>
            <a:noFill/>
            <a:ln w="9525">
              <a:noFill/>
              <a:miter lim="800000"/>
              <a:headEnd/>
              <a:tailEnd/>
            </a:ln>
          </p:spPr>
        </p:pic>
        <p:pic>
          <p:nvPicPr>
            <p:cNvPr id="13" name="Picture 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98665" y="1816244"/>
              <a:ext cx="747204" cy="996272"/>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15790" y="5874514"/>
              <a:ext cx="836510" cy="748153"/>
            </a:xfrm>
            <a:prstGeom prst="rect">
              <a:avLst/>
            </a:prstGeom>
          </p:spPr>
        </p:pic>
        <p:pic>
          <p:nvPicPr>
            <p:cNvPr id="16" name="Picture 15" descr="C:\Users\bousson\AppData\Local\Microsoft\Windows\Temporary Internet Files\Content.Outlook\5YZ7TAU1\IMG_0006 (2).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86265" y="3585297"/>
              <a:ext cx="996885" cy="747664"/>
            </a:xfrm>
            <a:prstGeom prst="rect">
              <a:avLst/>
            </a:prstGeom>
            <a:noFill/>
          </p:spPr>
        </p:pic>
        <p:pic>
          <p:nvPicPr>
            <p:cNvPr id="17" name="Picture 1" descr="2.jpg"/>
            <p:cNvPicPr>
              <a:picLocks noChangeAspect="1"/>
            </p:cNvPicPr>
            <p:nvPr/>
          </p:nvPicPr>
          <p:blipFill>
            <a:blip r:embed="rId15" cstate="screen">
              <a:extLst>
                <a:ext uri="{28A0092B-C50C-407E-A947-70E740481C1C}">
                  <a14:useLocalDpi xmlns:a14="http://schemas.microsoft.com/office/drawing/2010/main"/>
                </a:ext>
              </a:extLst>
            </a:blip>
            <a:srcRect l="-40"/>
            <a:stretch>
              <a:fillRect/>
            </a:stretch>
          </p:blipFill>
          <p:spPr bwMode="auto">
            <a:xfrm>
              <a:off x="3107307" y="2650696"/>
              <a:ext cx="982135" cy="44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IMG_0373"/>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93762" y="2130704"/>
              <a:ext cx="812250" cy="1084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2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04528" y="4415270"/>
              <a:ext cx="2227384" cy="6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MG_0906.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318416" y="6106712"/>
              <a:ext cx="640511" cy="50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droppedImage.pdf"/>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802150" y="5483015"/>
              <a:ext cx="762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32" name="Straight Arrow Connector 31"/>
            <p:cNvCxnSpPr>
              <a:stCxn id="29" idx="2"/>
            </p:cNvCxnSpPr>
            <p:nvPr/>
          </p:nvCxnSpPr>
          <p:spPr>
            <a:xfrm>
              <a:off x="4102960" y="2650696"/>
              <a:ext cx="504584" cy="1223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3" idx="3"/>
            </p:cNvCxnSpPr>
            <p:nvPr/>
          </p:nvCxnSpPr>
          <p:spPr>
            <a:xfrm>
              <a:off x="2445869" y="2314380"/>
              <a:ext cx="1206779" cy="1850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3" idx="2"/>
            </p:cNvCxnSpPr>
            <p:nvPr/>
          </p:nvCxnSpPr>
          <p:spPr>
            <a:xfrm>
              <a:off x="2072267" y="2812516"/>
              <a:ext cx="2454221" cy="2506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1" idx="3"/>
            </p:cNvCxnSpPr>
            <p:nvPr/>
          </p:nvCxnSpPr>
          <p:spPr>
            <a:xfrm>
              <a:off x="1406012" y="2672897"/>
              <a:ext cx="2526265" cy="21796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6" idx="3"/>
            </p:cNvCxnSpPr>
            <p:nvPr/>
          </p:nvCxnSpPr>
          <p:spPr>
            <a:xfrm>
              <a:off x="2183150" y="3959129"/>
              <a:ext cx="1749127" cy="893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2" idx="3"/>
            </p:cNvCxnSpPr>
            <p:nvPr/>
          </p:nvCxnSpPr>
          <p:spPr>
            <a:xfrm>
              <a:off x="2431912" y="4748634"/>
              <a:ext cx="1500365" cy="103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3"/>
            </p:cNvCxnSpPr>
            <p:nvPr/>
          </p:nvCxnSpPr>
          <p:spPr>
            <a:xfrm flipV="1">
              <a:off x="2564150" y="5522518"/>
              <a:ext cx="779742" cy="1986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6" idx="3"/>
            </p:cNvCxnSpPr>
            <p:nvPr/>
          </p:nvCxnSpPr>
          <p:spPr>
            <a:xfrm flipV="1">
              <a:off x="2183150" y="3372930"/>
              <a:ext cx="2879292" cy="586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598375" y="3093184"/>
              <a:ext cx="1581686" cy="1378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6" idx="3"/>
            </p:cNvCxnSpPr>
            <p:nvPr/>
          </p:nvCxnSpPr>
          <p:spPr>
            <a:xfrm>
              <a:off x="1958927" y="6359986"/>
              <a:ext cx="31035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7" name="Picture 1" descr="DTL.pn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38820" y="5081997"/>
              <a:ext cx="575522" cy="59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Arrow Connector 72"/>
            <p:cNvCxnSpPr>
              <a:stCxn id="67" idx="3"/>
            </p:cNvCxnSpPr>
            <p:nvPr/>
          </p:nvCxnSpPr>
          <p:spPr>
            <a:xfrm flipV="1">
              <a:off x="1414342" y="5318627"/>
              <a:ext cx="3339344" cy="60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9" name="Picture 48" descr="nea_apt_8xmagnets.tiff"/>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flipH="1">
              <a:off x="2515130" y="1482561"/>
              <a:ext cx="1927198" cy="741340"/>
            </a:xfrm>
            <a:prstGeom prst="rect">
              <a:avLst/>
            </a:prstGeom>
          </p:spPr>
        </p:pic>
        <p:pic>
          <p:nvPicPr>
            <p:cNvPr id="29" name="raster_anim_path.gif" descr="/Users/heine/Dropbox/rasterAPT/scans/raster_anim_path.gif"/>
            <p:cNvPicPr>
              <a:picLocks noChangeAspect="1"/>
            </p:cNvPicPr>
            <p:nvPr/>
          </p:nvPicPr>
          <p:blipFill>
            <a:blip r:embed="rId22" r:link="rId23" cstate="screen">
              <a:extLst>
                <a:ext uri="{28A0092B-C50C-407E-A947-70E740481C1C}">
                  <a14:useLocalDpi xmlns:a14="http://schemas.microsoft.com/office/drawing/2010/main"/>
                </a:ext>
              </a:extLst>
            </a:blip>
            <a:srcRect t="-3204" b="-3204"/>
            <a:stretch>
              <a:fillRect/>
            </a:stretch>
          </p:blipFill>
          <p:spPr>
            <a:xfrm>
              <a:off x="3598375" y="1577058"/>
              <a:ext cx="1009169" cy="1073638"/>
            </a:xfrm>
            <a:prstGeom prst="rect">
              <a:avLst/>
            </a:prstGeom>
          </p:spPr>
        </p:pic>
      </p:grpSp>
    </p:spTree>
    <p:extLst>
      <p:ext uri="{BB962C8B-B14F-4D97-AF65-F5344CB8AC3E}">
        <p14:creationId xmlns:p14="http://schemas.microsoft.com/office/powerpoint/2010/main" val="2310954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904" y="1484784"/>
            <a:ext cx="4952640" cy="4968552"/>
          </a:xfrm>
          <a:prstGeom prst="rect">
            <a:avLst/>
          </a:prstGeom>
        </p:spPr>
      </p:pic>
      <p:sp>
        <p:nvSpPr>
          <p:cNvPr id="2" name="Title 1"/>
          <p:cNvSpPr>
            <a:spLocks noGrp="1"/>
          </p:cNvSpPr>
          <p:nvPr>
            <p:ph type="title"/>
          </p:nvPr>
        </p:nvSpPr>
        <p:spPr/>
        <p:txBody>
          <a:bodyPr/>
          <a:lstStyle/>
          <a:p>
            <a:r>
              <a:rPr lang="sv-SE"/>
              <a:t>Partner Institutions</a:t>
            </a:r>
          </a:p>
        </p:txBody>
      </p:sp>
      <p:sp>
        <p:nvSpPr>
          <p:cNvPr id="6" name="Date Placeholder 5"/>
          <p:cNvSpPr>
            <a:spLocks noGrp="1"/>
          </p:cNvSpPr>
          <p:nvPr>
            <p:ph type="dt" sz="half" idx="10"/>
          </p:nvPr>
        </p:nvSpPr>
        <p:spPr/>
        <p:txBody>
          <a:bodyPr/>
          <a:lstStyle/>
          <a:p>
            <a:r>
              <a:rPr lang="sv-SE" smtClean="0"/>
              <a:t>H. Danared</a:t>
            </a:r>
            <a:endParaRPr lang="sv-SE"/>
          </a:p>
        </p:txBody>
      </p:sp>
      <p:sp>
        <p:nvSpPr>
          <p:cNvPr id="13" name="Footer Placeholder 5"/>
          <p:cNvSpPr>
            <a:spLocks noGrp="1"/>
          </p:cNvSpPr>
          <p:nvPr>
            <p:ph type="ftr" sz="quarter" idx="4294967295"/>
          </p:nvPr>
        </p:nvSpPr>
        <p:spPr>
          <a:xfrm>
            <a:off x="2771800" y="6237312"/>
            <a:ext cx="3528392" cy="365125"/>
          </a:xfrm>
          <a:prstGeom prst="rect">
            <a:avLst/>
          </a:prstGeom>
        </p:spPr>
        <p:txBody>
          <a:bodyPr/>
          <a:lstStyle/>
          <a:p>
            <a:r>
              <a:rPr lang="sv-SE" dirty="0"/>
              <a:t>Accelerator </a:t>
            </a:r>
            <a:r>
              <a:rPr lang="sv-SE" dirty="0" err="1"/>
              <a:t>Collaboration</a:t>
            </a:r>
            <a:r>
              <a:rPr lang="sv-SE" dirty="0"/>
              <a:t> Board, Bilbao, 8 </a:t>
            </a:r>
            <a:r>
              <a:rPr lang="sv-SE" dirty="0" err="1"/>
              <a:t>Sept</a:t>
            </a:r>
            <a:r>
              <a:rPr lang="sv-SE" dirty="0"/>
              <a:t> 2015</a:t>
            </a: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a:p>
        </p:txBody>
      </p:sp>
      <p:sp>
        <p:nvSpPr>
          <p:cNvPr id="9" name="Text Box 10"/>
          <p:cNvSpPr txBox="1">
            <a:spLocks noChangeArrowheads="1"/>
          </p:cNvSpPr>
          <p:nvPr/>
        </p:nvSpPr>
        <p:spPr bwMode="auto">
          <a:xfrm>
            <a:off x="395536" y="1719665"/>
            <a:ext cx="2448272" cy="446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p>
            <a:pPr algn="l" eaLnBrk="1" hangingPunct="1"/>
            <a:r>
              <a:rPr lang="sv-SE" sz="1200" u="sng">
                <a:solidFill>
                  <a:schemeClr val="accent4">
                    <a:lumMod val="75000"/>
                  </a:schemeClr>
                </a:solidFill>
                <a:latin typeface="Arial" charset="0"/>
                <a:ea typeface="ＭＳ Ｐゴシック" charset="0"/>
                <a:cs typeface="ＭＳ Ｐゴシック" charset="0"/>
              </a:rPr>
              <a:t>In-kind (main contributions)</a:t>
            </a:r>
          </a:p>
          <a:p>
            <a:pPr algn="l" eaLnBrk="1" hangingPunct="1"/>
            <a:endParaRPr lang="sv-SE" sz="800">
              <a:solidFill>
                <a:schemeClr val="accent4">
                  <a:lumMod val="75000"/>
                </a:schemeClr>
              </a:solidFill>
              <a:latin typeface="Arial" charset="0"/>
              <a:ea typeface="ＭＳ Ｐゴシック" charset="0"/>
              <a:cs typeface="ＭＳ Ｐゴシック" charset="0"/>
            </a:endParaRPr>
          </a:p>
          <a:p>
            <a:pPr algn="l" eaLnBrk="1" hangingPunct="1"/>
            <a:r>
              <a:rPr lang="sv-SE" sz="1200">
                <a:solidFill>
                  <a:schemeClr val="accent4">
                    <a:lumMod val="75000"/>
                  </a:schemeClr>
                </a:solidFill>
                <a:latin typeface="Arial" charset="0"/>
                <a:ea typeface="ＭＳ Ｐゴシック" charset="0"/>
                <a:cs typeface="ＭＳ Ｐゴシック" charset="0"/>
              </a:rPr>
              <a:t>Univ Agder (Ion source expert)</a:t>
            </a:r>
          </a:p>
          <a:p>
            <a:pPr algn="l" eaLnBrk="1" hangingPunct="1"/>
            <a:r>
              <a:rPr lang="sv-SE" sz="1200">
                <a:solidFill>
                  <a:schemeClr val="accent4">
                    <a:lumMod val="75000"/>
                  </a:schemeClr>
                </a:solidFill>
                <a:latin typeface="Arial" charset="0"/>
                <a:ea typeface="ＭＳ Ｐゴシック" charset="0"/>
                <a:cs typeface="ＭＳ Ｐゴシック" charset="0"/>
              </a:rPr>
              <a:t>ATOMKI (RF-LPS)</a:t>
            </a:r>
          </a:p>
          <a:p>
            <a:pPr algn="l" eaLnBrk="1" hangingPunct="1"/>
            <a:r>
              <a:rPr lang="sv-SE" sz="1200">
                <a:solidFill>
                  <a:schemeClr val="accent4">
                    <a:lumMod val="75000"/>
                  </a:schemeClr>
                </a:solidFill>
                <a:latin typeface="Arial" charset="0"/>
                <a:ea typeface="ＭＳ Ｐゴシック" charset="0"/>
                <a:cs typeface="ＭＳ Ｐゴシック" charset="0"/>
              </a:rPr>
              <a:t>CEA (RFQ, SRF, Diagn)</a:t>
            </a:r>
          </a:p>
          <a:p>
            <a:pPr algn="l" eaLnBrk="1" hangingPunct="1"/>
            <a:r>
              <a:rPr lang="sv-SE" sz="1200">
                <a:solidFill>
                  <a:schemeClr val="accent4">
                    <a:lumMod val="75000"/>
                  </a:schemeClr>
                </a:solidFill>
                <a:latin typeface="Arial" charset="0"/>
                <a:ea typeface="ＭＳ Ｐゴシック" charset="0"/>
                <a:cs typeface="ＭＳ Ｐゴシック" charset="0"/>
              </a:rPr>
              <a:t>CNRS (SRF, Cryo)</a:t>
            </a:r>
          </a:p>
          <a:p>
            <a:pPr algn="l" eaLnBrk="1" hangingPunct="1"/>
            <a:r>
              <a:rPr lang="sv-SE" sz="1200">
                <a:solidFill>
                  <a:schemeClr val="accent4">
                    <a:lumMod val="75000"/>
                  </a:schemeClr>
                </a:solidFill>
                <a:latin typeface="Arial" charset="0"/>
                <a:ea typeface="ＭＳ Ｐゴシック" charset="0"/>
                <a:cs typeface="ＭＳ Ｐゴシック" charset="0"/>
              </a:rPr>
              <a:t>Cockcroft Inst (Diagn)</a:t>
            </a:r>
          </a:p>
          <a:p>
            <a:pPr algn="l" eaLnBrk="1" hangingPunct="1"/>
            <a:r>
              <a:rPr lang="sv-SE" sz="1200">
                <a:solidFill>
                  <a:schemeClr val="accent4">
                    <a:lumMod val="75000"/>
                  </a:schemeClr>
                </a:solidFill>
                <a:latin typeface="Arial" charset="0"/>
                <a:ea typeface="ＭＳ Ｐゴシック" charset="0"/>
                <a:cs typeface="ＭＳ Ｐゴシック" charset="0"/>
              </a:rPr>
              <a:t>Daresbury Lab (SRF, Vacuum)</a:t>
            </a:r>
          </a:p>
          <a:p>
            <a:pPr algn="l" eaLnBrk="1" hangingPunct="1"/>
            <a:r>
              <a:rPr lang="sv-SE" sz="1200">
                <a:solidFill>
                  <a:schemeClr val="accent4">
                    <a:lumMod val="75000"/>
                  </a:schemeClr>
                </a:solidFill>
                <a:latin typeface="Arial" charset="0"/>
                <a:ea typeface="ＭＳ Ｐゴシック" charset="0"/>
                <a:cs typeface="ＭＳ Ｐゴシック" charset="0"/>
              </a:rPr>
              <a:t>Elettra (RF, Magn, PS, Diagn)</a:t>
            </a:r>
          </a:p>
          <a:p>
            <a:pPr algn="l" eaLnBrk="1" hangingPunct="1"/>
            <a:r>
              <a:rPr lang="sv-SE" sz="1200">
                <a:solidFill>
                  <a:schemeClr val="accent4">
                    <a:lumMod val="75000"/>
                  </a:schemeClr>
                </a:solidFill>
                <a:latin typeface="Arial" charset="0"/>
                <a:ea typeface="ＭＳ Ｐゴシック" charset="0"/>
                <a:cs typeface="ＭＳ Ｐゴシック" charset="0"/>
              </a:rPr>
              <a:t>ESS-Bilbao (MEBT, RF)</a:t>
            </a:r>
          </a:p>
          <a:p>
            <a:pPr algn="l" eaLnBrk="1" hangingPunct="1"/>
            <a:r>
              <a:rPr lang="sv-SE" sz="1200">
                <a:solidFill>
                  <a:schemeClr val="accent4">
                    <a:lumMod val="75000"/>
                  </a:schemeClr>
                </a:solidFill>
                <a:latin typeface="Arial" charset="0"/>
                <a:ea typeface="ＭＳ Ｐゴシック" charset="0"/>
                <a:cs typeface="ＭＳ Ｐゴシック" charset="0"/>
              </a:rPr>
              <a:t>GSI (Diagn, Vacuum, Cryo)</a:t>
            </a:r>
          </a:p>
          <a:p>
            <a:pPr algn="l" eaLnBrk="1" hangingPunct="1"/>
            <a:r>
              <a:rPr lang="sv-SE" sz="1200">
                <a:solidFill>
                  <a:schemeClr val="accent4">
                    <a:lumMod val="75000"/>
                  </a:schemeClr>
                </a:solidFill>
                <a:latin typeface="Arial" charset="0"/>
                <a:ea typeface="ＭＳ Ｐゴシック" charset="0"/>
                <a:cs typeface="ＭＳ Ｐゴシック" charset="0"/>
              </a:rPr>
              <a:t>Huddersfield Univ (RF distrib)</a:t>
            </a:r>
          </a:p>
          <a:p>
            <a:pPr algn="l" eaLnBrk="1" hangingPunct="1"/>
            <a:r>
              <a:rPr lang="sv-SE" sz="1200">
                <a:solidFill>
                  <a:schemeClr val="accent4">
                    <a:lumMod val="75000"/>
                  </a:schemeClr>
                </a:solidFill>
                <a:latin typeface="Arial" charset="0"/>
                <a:ea typeface="ＭＳ Ｐゴシック" charset="0"/>
                <a:cs typeface="ＭＳ Ｐゴシック" charset="0"/>
              </a:rPr>
              <a:t>IFJ PAN (Installations)</a:t>
            </a:r>
          </a:p>
          <a:p>
            <a:pPr algn="l" eaLnBrk="1" hangingPunct="1"/>
            <a:r>
              <a:rPr lang="sv-SE" sz="1200">
                <a:solidFill>
                  <a:schemeClr val="accent4">
                    <a:lumMod val="75000"/>
                  </a:schemeClr>
                </a:solidFill>
                <a:latin typeface="Arial" charset="0"/>
                <a:ea typeface="ＭＳ Ｐゴシック" charset="0"/>
                <a:cs typeface="ＭＳ Ｐゴシック" charset="0"/>
              </a:rPr>
              <a:t>INFN Catania (Source, LEBT)</a:t>
            </a:r>
          </a:p>
          <a:p>
            <a:pPr algn="l" eaLnBrk="1" hangingPunct="1"/>
            <a:r>
              <a:rPr lang="sv-SE" sz="1200">
                <a:solidFill>
                  <a:schemeClr val="accent4">
                    <a:lumMod val="75000"/>
                  </a:schemeClr>
                </a:solidFill>
                <a:latin typeface="Arial" charset="0"/>
                <a:ea typeface="ＭＳ Ｐゴシック" charset="0"/>
                <a:cs typeface="ＭＳ Ｐゴシック" charset="0"/>
              </a:rPr>
              <a:t>INFN Legnaro (DTL)</a:t>
            </a:r>
          </a:p>
          <a:p>
            <a:pPr algn="l" eaLnBrk="1" hangingPunct="1"/>
            <a:r>
              <a:rPr lang="sv-SE" sz="1200">
                <a:solidFill>
                  <a:schemeClr val="accent4">
                    <a:lumMod val="75000"/>
                  </a:schemeClr>
                </a:solidFill>
                <a:latin typeface="Arial" charset="0"/>
                <a:ea typeface="ＭＳ Ｐゴシック" charset="0"/>
                <a:cs typeface="ＭＳ Ｐゴシック" charset="0"/>
              </a:rPr>
              <a:t>INFN Milan (SRF)</a:t>
            </a:r>
          </a:p>
          <a:p>
            <a:pPr algn="l" eaLnBrk="1" hangingPunct="1"/>
            <a:r>
              <a:rPr lang="sv-SE" sz="1200">
                <a:solidFill>
                  <a:schemeClr val="accent4">
                    <a:lumMod val="75000"/>
                  </a:schemeClr>
                </a:solidFill>
                <a:latin typeface="Arial" charset="0"/>
                <a:ea typeface="ＭＳ Ｐゴシック" charset="0"/>
                <a:cs typeface="ＭＳ Ｐゴシック" charset="0"/>
              </a:rPr>
              <a:t>NCBJ (LLRF)</a:t>
            </a:r>
          </a:p>
          <a:p>
            <a:pPr algn="l" eaLnBrk="1" hangingPunct="1"/>
            <a:r>
              <a:rPr lang="sv-SE" sz="1200">
                <a:solidFill>
                  <a:schemeClr val="accent4">
                    <a:lumMod val="75000"/>
                  </a:schemeClr>
                </a:solidFill>
                <a:latin typeface="Arial" charset="0"/>
                <a:ea typeface="ＭＳ Ｐゴシック" charset="0"/>
                <a:cs typeface="ＭＳ Ｐゴシック" charset="0"/>
              </a:rPr>
              <a:t>RAL (Diagn)</a:t>
            </a:r>
          </a:p>
          <a:p>
            <a:pPr algn="l" eaLnBrk="1" hangingPunct="1"/>
            <a:r>
              <a:rPr lang="sv-SE" sz="1200">
                <a:solidFill>
                  <a:schemeClr val="accent4">
                    <a:lumMod val="75000"/>
                  </a:schemeClr>
                </a:solidFill>
                <a:latin typeface="Arial" charset="0"/>
                <a:ea typeface="ＭＳ Ｐゴシック" charset="0"/>
                <a:cs typeface="ＭＳ Ｐゴシック" charset="0"/>
              </a:rPr>
              <a:t>RHUL (Diagn)</a:t>
            </a:r>
          </a:p>
          <a:p>
            <a:pPr algn="l" eaLnBrk="1" hangingPunct="1"/>
            <a:r>
              <a:rPr lang="sv-SE" sz="1200">
                <a:solidFill>
                  <a:schemeClr val="accent4">
                    <a:lumMod val="75000"/>
                  </a:schemeClr>
                </a:solidFill>
                <a:latin typeface="Arial" charset="0"/>
                <a:ea typeface="ＭＳ Ｐゴシック" charset="0"/>
                <a:cs typeface="ＭＳ Ｐゴシック" charset="0"/>
              </a:rPr>
              <a:t>Tallinn UT (RF)</a:t>
            </a:r>
          </a:p>
          <a:p>
            <a:pPr algn="l" eaLnBrk="1" hangingPunct="1"/>
            <a:r>
              <a:rPr lang="sv-SE" sz="1200">
                <a:solidFill>
                  <a:schemeClr val="accent4">
                    <a:lumMod val="75000"/>
                  </a:schemeClr>
                </a:solidFill>
                <a:latin typeface="Arial" charset="0"/>
                <a:ea typeface="ＭＳ Ｐゴシック" charset="0"/>
                <a:cs typeface="ＭＳ Ｐゴシック" charset="0"/>
              </a:rPr>
              <a:t>TU Lodz (LLRF)</a:t>
            </a:r>
          </a:p>
          <a:p>
            <a:pPr algn="l" eaLnBrk="1" hangingPunct="1"/>
            <a:r>
              <a:rPr lang="sv-SE" sz="1200">
                <a:solidFill>
                  <a:schemeClr val="accent4">
                    <a:lumMod val="75000"/>
                  </a:schemeClr>
                </a:solidFill>
                <a:latin typeface="Arial" charset="0"/>
                <a:ea typeface="ＭＳ Ｐゴシック" charset="0"/>
                <a:cs typeface="ＭＳ Ｐゴシック" charset="0"/>
              </a:rPr>
              <a:t>Univ Oslo (Diagn)</a:t>
            </a:r>
          </a:p>
          <a:p>
            <a:pPr algn="l" eaLnBrk="1" hangingPunct="1"/>
            <a:r>
              <a:rPr lang="sv-SE" sz="1200">
                <a:solidFill>
                  <a:schemeClr val="accent4">
                    <a:lumMod val="75000"/>
                  </a:schemeClr>
                </a:solidFill>
                <a:latin typeface="Arial" charset="0"/>
                <a:ea typeface="ＭＳ Ｐゴシック" charset="0"/>
                <a:cs typeface="ＭＳ Ｐゴシック" charset="0"/>
              </a:rPr>
              <a:t>Warsaw UT (LLRF)</a:t>
            </a:r>
          </a:p>
          <a:p>
            <a:pPr algn="l" eaLnBrk="1" hangingPunct="1"/>
            <a:r>
              <a:rPr lang="sv-SE" sz="1200">
                <a:solidFill>
                  <a:schemeClr val="accent4">
                    <a:lumMod val="75000"/>
                  </a:schemeClr>
                </a:solidFill>
                <a:latin typeface="Arial" charset="0"/>
                <a:ea typeface="ＭＳ Ｐゴシック" charset="0"/>
                <a:cs typeface="ＭＳ Ｐゴシック" charset="0"/>
              </a:rPr>
              <a:t>Wroclaw UT (Cryo)</a:t>
            </a:r>
          </a:p>
        </p:txBody>
      </p:sp>
      <p:sp>
        <p:nvSpPr>
          <p:cNvPr id="10" name="Text Box 10"/>
          <p:cNvSpPr txBox="1">
            <a:spLocks noChangeArrowheads="1"/>
          </p:cNvSpPr>
          <p:nvPr/>
        </p:nvSpPr>
        <p:spPr bwMode="auto">
          <a:xfrm>
            <a:off x="2053445" y="4817965"/>
            <a:ext cx="2086507" cy="132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p>
            <a:pPr algn="l" eaLnBrk="1" hangingPunct="1"/>
            <a:r>
              <a:rPr lang="sv-SE" sz="1200" u="sng">
                <a:solidFill>
                  <a:srgbClr val="604A7B"/>
                </a:solidFill>
                <a:latin typeface="Arial" charset="0"/>
                <a:ea typeface="ＭＳ Ｐゴシック" charset="0"/>
                <a:cs typeface="ＭＳ Ｐゴシック" charset="0"/>
              </a:rPr>
              <a:t>Paid contracts</a:t>
            </a:r>
          </a:p>
          <a:p>
            <a:pPr algn="l" eaLnBrk="1" hangingPunct="1"/>
            <a:endParaRPr lang="sv-SE" sz="800">
              <a:solidFill>
                <a:srgbClr val="604A7B"/>
              </a:solidFill>
              <a:latin typeface="Arial" charset="0"/>
              <a:ea typeface="ＭＳ Ｐゴシック" charset="0"/>
              <a:cs typeface="ＭＳ Ｐゴシック" charset="0"/>
            </a:endParaRPr>
          </a:p>
          <a:p>
            <a:pPr algn="l" eaLnBrk="1" hangingPunct="1"/>
            <a:r>
              <a:rPr lang="sv-SE" sz="1200">
                <a:solidFill>
                  <a:srgbClr val="604A7B"/>
                </a:solidFill>
                <a:latin typeface="Arial" charset="0"/>
                <a:ea typeface="ＭＳ Ｐゴシック" charset="0"/>
                <a:cs typeface="ＭＳ Ｐゴシック" charset="0"/>
              </a:rPr>
              <a:t>Aarhus Univ (Beam del)</a:t>
            </a:r>
          </a:p>
          <a:p>
            <a:pPr algn="l" eaLnBrk="1" hangingPunct="1"/>
            <a:r>
              <a:rPr lang="sv-SE" sz="1200">
                <a:solidFill>
                  <a:srgbClr val="604A7B"/>
                </a:solidFill>
                <a:latin typeface="Arial" charset="0"/>
                <a:ea typeface="ＭＳ Ｐゴシック" charset="0"/>
                <a:cs typeface="ＭＳ Ｐゴシック" charset="0"/>
              </a:rPr>
              <a:t>DESY (Diagn)</a:t>
            </a:r>
          </a:p>
          <a:p>
            <a:pPr algn="l" eaLnBrk="1" hangingPunct="1"/>
            <a:r>
              <a:rPr lang="sv-SE" sz="1200">
                <a:solidFill>
                  <a:srgbClr val="604A7B"/>
                </a:solidFill>
                <a:latin typeface="Arial" charset="0"/>
                <a:ea typeface="ＭＳ Ｐゴシック" charset="0"/>
                <a:cs typeface="ＭＳ Ｐゴシック" charset="0"/>
              </a:rPr>
              <a:t>Lund Univ (LLRF, RF)</a:t>
            </a:r>
          </a:p>
          <a:p>
            <a:pPr algn="l" eaLnBrk="1" hangingPunct="1"/>
            <a:r>
              <a:rPr lang="sv-SE" sz="1200">
                <a:solidFill>
                  <a:srgbClr val="604A7B"/>
                </a:solidFill>
                <a:latin typeface="Arial" charset="0"/>
                <a:ea typeface="ＭＳ Ｐゴシック" charset="0"/>
                <a:cs typeface="ＭＳ Ｐゴシック" charset="0"/>
              </a:rPr>
              <a:t>PSI (Diagn)</a:t>
            </a:r>
          </a:p>
          <a:p>
            <a:pPr algn="l" eaLnBrk="1" hangingPunct="1"/>
            <a:r>
              <a:rPr lang="sv-SE" sz="1200">
                <a:solidFill>
                  <a:srgbClr val="604A7B"/>
                </a:solidFill>
                <a:latin typeface="Arial" charset="0"/>
                <a:ea typeface="ＭＳ Ｐゴシック" charset="0"/>
                <a:cs typeface="ＭＳ Ｐゴシック" charset="0"/>
              </a:rPr>
              <a:t>Uppsala Univ (Tests)</a:t>
            </a:r>
          </a:p>
        </p:txBody>
      </p:sp>
      <p:sp>
        <p:nvSpPr>
          <p:cNvPr id="11" name="Text Box 10"/>
          <p:cNvSpPr txBox="1">
            <a:spLocks noChangeArrowheads="1"/>
          </p:cNvSpPr>
          <p:nvPr/>
        </p:nvSpPr>
        <p:spPr bwMode="auto">
          <a:xfrm>
            <a:off x="3923928" y="2420888"/>
            <a:ext cx="1728192" cy="8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p>
            <a:pPr algn="l" eaLnBrk="1" hangingPunct="1"/>
            <a:r>
              <a:rPr lang="sv-SE" sz="1200">
                <a:solidFill>
                  <a:srgbClr val="604A7B"/>
                </a:solidFill>
                <a:latin typeface="Arial" charset="0"/>
                <a:ea typeface="ＭＳ Ｐゴシック" charset="0"/>
                <a:cs typeface="ＭＳ Ｐゴシック" charset="0"/>
              </a:rPr>
              <a:t>Nothing signed</a:t>
            </a:r>
          </a:p>
          <a:p>
            <a:pPr algn="l" eaLnBrk="1" hangingPunct="1"/>
            <a:r>
              <a:rPr lang="sv-SE" sz="1200">
                <a:solidFill>
                  <a:srgbClr val="604A7B"/>
                </a:solidFill>
                <a:latin typeface="Arial" charset="0"/>
                <a:ea typeface="ＭＳ Ｐゴシック" charset="0"/>
                <a:cs typeface="ＭＳ Ｐゴシック" charset="0"/>
              </a:rPr>
              <a:t>Contract</a:t>
            </a:r>
          </a:p>
          <a:p>
            <a:pPr algn="l" eaLnBrk="1" hangingPunct="1"/>
            <a:r>
              <a:rPr lang="sv-SE" sz="1200">
                <a:solidFill>
                  <a:srgbClr val="604A7B"/>
                </a:solidFill>
                <a:latin typeface="Arial" charset="0"/>
                <a:ea typeface="ＭＳ Ｐゴシック" charset="0"/>
                <a:cs typeface="ＭＳ Ｐゴシック" charset="0"/>
              </a:rPr>
              <a:t>HoA</a:t>
            </a:r>
          </a:p>
          <a:p>
            <a:pPr algn="l" eaLnBrk="1" hangingPunct="1"/>
            <a:r>
              <a:rPr lang="sv-SE" sz="1200">
                <a:solidFill>
                  <a:srgbClr val="604A7B"/>
                </a:solidFill>
                <a:latin typeface="Arial" charset="0"/>
                <a:ea typeface="ＭＳ Ｐゴシック" charset="0"/>
                <a:cs typeface="ＭＳ Ｐゴシック" charset="0"/>
              </a:rPr>
              <a:t>IKC</a:t>
            </a:r>
          </a:p>
        </p:txBody>
      </p:sp>
      <p:grpSp>
        <p:nvGrpSpPr>
          <p:cNvPr id="25" name="Group 24"/>
          <p:cNvGrpSpPr/>
          <p:nvPr/>
        </p:nvGrpSpPr>
        <p:grpSpPr>
          <a:xfrm>
            <a:off x="1834344" y="1914797"/>
            <a:ext cx="5281296" cy="4146627"/>
            <a:chOff x="2772039" y="2422876"/>
            <a:chExt cx="4465628" cy="3352062"/>
          </a:xfrm>
          <a:noFill/>
        </p:grpSpPr>
        <p:pic>
          <p:nvPicPr>
            <p:cNvPr id="26" name="Picture 25"/>
            <p:cNvPicPr>
              <a:picLocks noChangeAspect="1"/>
            </p:cNvPicPr>
            <p:nvPr/>
          </p:nvPicPr>
          <p:blipFill>
            <a:blip r:embed="rId3"/>
            <a:stretch>
              <a:fillRect/>
            </a:stretch>
          </p:blipFill>
          <p:spPr>
            <a:xfrm>
              <a:off x="2772039" y="2422876"/>
              <a:ext cx="4465628" cy="3352062"/>
            </a:xfrm>
            <a:prstGeom prst="rect">
              <a:avLst/>
            </a:prstGeom>
            <a:grpFill/>
            <a:ln>
              <a:solidFill>
                <a:schemeClr val="tx2"/>
              </a:solidFill>
            </a:ln>
          </p:spPr>
          <p:style>
            <a:lnRef idx="2">
              <a:schemeClr val="accent1"/>
            </a:lnRef>
            <a:fillRef idx="1">
              <a:schemeClr val="lt1"/>
            </a:fillRef>
            <a:effectRef idx="0">
              <a:schemeClr val="accent1"/>
            </a:effectRef>
            <a:fontRef idx="minor">
              <a:schemeClr val="dk1"/>
            </a:fontRef>
          </p:style>
        </p:pic>
        <p:sp>
          <p:nvSpPr>
            <p:cNvPr id="27" name="Text Box 10"/>
            <p:cNvSpPr txBox="1">
              <a:spLocks noChangeArrowheads="1"/>
            </p:cNvSpPr>
            <p:nvPr/>
          </p:nvSpPr>
          <p:spPr bwMode="auto">
            <a:xfrm>
              <a:off x="3131840" y="2996952"/>
              <a:ext cx="1943975" cy="338554"/>
            </a:xfrm>
            <a:prstGeom prst="rect">
              <a:avLst/>
            </a:prstGeom>
            <a:grp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sv-SE" sz="1600" dirty="0">
                  <a:solidFill>
                    <a:schemeClr val="tx1"/>
                  </a:solidFill>
                  <a:latin typeface="Arial" charset="0"/>
                  <a:ea typeface="ＭＳ Ｐゴシック" charset="0"/>
                  <a:cs typeface="ＭＳ Ｐゴシック" charset="0"/>
                </a:rPr>
                <a:t>Not IKC, 32%</a:t>
              </a:r>
            </a:p>
          </p:txBody>
        </p:sp>
        <p:sp>
          <p:nvSpPr>
            <p:cNvPr id="28" name="Text Box 10"/>
            <p:cNvSpPr txBox="1">
              <a:spLocks noChangeArrowheads="1"/>
            </p:cNvSpPr>
            <p:nvPr/>
          </p:nvSpPr>
          <p:spPr bwMode="auto">
            <a:xfrm>
              <a:off x="5148064" y="3717032"/>
              <a:ext cx="1987799" cy="338553"/>
            </a:xfrm>
            <a:prstGeom prst="rect">
              <a:avLst/>
            </a:prstGeom>
            <a:grp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sv-SE" sz="1600" dirty="0" err="1">
                  <a:solidFill>
                    <a:schemeClr val="tx1"/>
                  </a:solidFill>
                  <a:latin typeface="Arial" charset="0"/>
                  <a:ea typeface="ＭＳ Ｐゴシック" charset="0"/>
                  <a:cs typeface="ＭＳ Ｐゴシック" charset="0"/>
                </a:rPr>
                <a:t>Planned</a:t>
              </a:r>
              <a:r>
                <a:rPr lang="sv-SE" sz="1600" dirty="0">
                  <a:solidFill>
                    <a:schemeClr val="tx1"/>
                  </a:solidFill>
                  <a:latin typeface="Arial" charset="0"/>
                  <a:ea typeface="ＭＳ Ｐゴシック" charset="0"/>
                  <a:cs typeface="ＭＳ Ｐゴシック" charset="0"/>
                </a:rPr>
                <a:t> IKC, 49%</a:t>
              </a:r>
            </a:p>
          </p:txBody>
        </p:sp>
        <p:sp>
          <p:nvSpPr>
            <p:cNvPr id="29" name="Text Box 10"/>
            <p:cNvSpPr txBox="1">
              <a:spLocks noChangeArrowheads="1"/>
            </p:cNvSpPr>
            <p:nvPr/>
          </p:nvSpPr>
          <p:spPr bwMode="auto">
            <a:xfrm>
              <a:off x="2915816" y="4005064"/>
              <a:ext cx="1916740" cy="338553"/>
            </a:xfrm>
            <a:prstGeom prst="rect">
              <a:avLst/>
            </a:prstGeom>
            <a:grp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sv-SE" sz="1600" dirty="0" err="1">
                  <a:solidFill>
                    <a:schemeClr val="tx1"/>
                  </a:solidFill>
                  <a:latin typeface="Arial" charset="0"/>
                  <a:ea typeface="ＭＳ Ｐゴシック" charset="0"/>
                  <a:cs typeface="ＭＳ Ｐゴシック" charset="0"/>
                </a:rPr>
                <a:t>Possible</a:t>
              </a:r>
              <a:r>
                <a:rPr lang="sv-SE" sz="1600" dirty="0">
                  <a:solidFill>
                    <a:schemeClr val="tx1"/>
                  </a:solidFill>
                  <a:latin typeface="Arial" charset="0"/>
                  <a:ea typeface="ＭＳ Ｐゴシック" charset="0"/>
                  <a:cs typeface="ＭＳ Ｐゴシック" charset="0"/>
                </a:rPr>
                <a:t> IKC, 16%</a:t>
              </a:r>
            </a:p>
          </p:txBody>
        </p:sp>
        <p:sp>
          <p:nvSpPr>
            <p:cNvPr id="30" name="Text Box 10"/>
            <p:cNvSpPr txBox="1">
              <a:spLocks noChangeArrowheads="1"/>
            </p:cNvSpPr>
            <p:nvPr/>
          </p:nvSpPr>
          <p:spPr bwMode="auto">
            <a:xfrm>
              <a:off x="3347864" y="4869160"/>
              <a:ext cx="2623929" cy="338553"/>
            </a:xfrm>
            <a:prstGeom prst="rect">
              <a:avLst/>
            </a:prstGeom>
            <a:grp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sv-SE" sz="1600">
                  <a:solidFill>
                    <a:schemeClr val="tx1"/>
                  </a:solidFill>
                  <a:latin typeface="Arial" charset="0"/>
                  <a:ea typeface="ＭＳ Ｐゴシック" charset="0"/>
                  <a:cs typeface="ＭＳ Ｐゴシック" charset="0"/>
                </a:rPr>
                <a:t>SE,DK, 3%</a:t>
              </a:r>
            </a:p>
          </p:txBody>
        </p:sp>
      </p:grpSp>
    </p:spTree>
    <p:extLst>
      <p:ext uri="{BB962C8B-B14F-4D97-AF65-F5344CB8AC3E}">
        <p14:creationId xmlns:p14="http://schemas.microsoft.com/office/powerpoint/2010/main" val="2224555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about the commissioning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ESS would operate with a long pulse (2.86 </a:t>
            </a:r>
            <a:r>
              <a:rPr lang="en-US" dirty="0" err="1" smtClean="0"/>
              <a:t>ms</a:t>
            </a:r>
            <a:r>
              <a:rPr lang="en-US" dirty="0" smtClean="0"/>
              <a:t>).</a:t>
            </a:r>
          </a:p>
          <a:p>
            <a:r>
              <a:rPr lang="en-US" dirty="0" smtClean="0"/>
              <a:t>High peak current: 62.5 mA-&gt; space charge dominates at low energy</a:t>
            </a:r>
          </a:p>
          <a:p>
            <a:r>
              <a:rPr lang="en-US" dirty="0" smtClean="0"/>
              <a:t>High power (up to 5 MW)</a:t>
            </a:r>
          </a:p>
          <a:p>
            <a:r>
              <a:rPr lang="en-US" dirty="0" smtClean="0"/>
              <a:t>Only stop to accept the nominal parameters is the Target</a:t>
            </a:r>
          </a:p>
          <a:p>
            <a:r>
              <a:rPr lang="en-US" dirty="0" smtClean="0"/>
              <a:t>Most of the (invasive) diagnostic could not cope with the long pulse</a:t>
            </a:r>
          </a:p>
          <a:p>
            <a:r>
              <a:rPr lang="en-US" dirty="0" smtClean="0"/>
              <a:t>Large percentage of In-Kind contribution</a:t>
            </a:r>
          </a:p>
          <a:p>
            <a:r>
              <a:rPr lang="en-US" dirty="0" smtClean="0"/>
              <a:t>Systems should be fully tested and commissioned before start of BC</a:t>
            </a:r>
          </a:p>
          <a:p>
            <a:pPr lvl="1"/>
            <a:r>
              <a:rPr lang="en-US" dirty="0" smtClean="0"/>
              <a:t>Beam </a:t>
            </a:r>
            <a:r>
              <a:rPr lang="en-US" dirty="0" smtClean="0"/>
              <a:t>diagnostic, Low level RF, would need the beam</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22392010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for commissioning to Target (no HBL cavities) </a:t>
            </a: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Staged commissioning:</a:t>
            </a:r>
          </a:p>
          <a:p>
            <a:r>
              <a:rPr lang="en-US" dirty="0" smtClean="0">
                <a:solidFill>
                  <a:schemeClr val="tx2"/>
                </a:solidFill>
              </a:rPr>
              <a:t>IS-LEBT</a:t>
            </a:r>
            <a:r>
              <a:rPr lang="en-US" dirty="0" smtClean="0"/>
              <a:t>: ~1 month</a:t>
            </a:r>
          </a:p>
          <a:p>
            <a:r>
              <a:rPr lang="en-US" dirty="0" smtClean="0">
                <a:solidFill>
                  <a:schemeClr val="accent3"/>
                </a:solidFill>
              </a:rPr>
              <a:t>IS-LEBT-</a:t>
            </a:r>
            <a:r>
              <a:rPr lang="en-US" dirty="0" smtClean="0">
                <a:solidFill>
                  <a:srgbClr val="1F497D"/>
                </a:solidFill>
              </a:rPr>
              <a:t>RFQ-MEBT</a:t>
            </a:r>
            <a:r>
              <a:rPr lang="en-US" dirty="0" smtClean="0"/>
              <a:t>: ~3 weeks</a:t>
            </a:r>
            <a:endParaRPr lang="en-US" dirty="0"/>
          </a:p>
          <a:p>
            <a:r>
              <a:rPr lang="en-US" dirty="0" smtClean="0">
                <a:solidFill>
                  <a:srgbClr val="9BBB59"/>
                </a:solidFill>
              </a:rPr>
              <a:t>IS-</a:t>
            </a:r>
            <a:r>
              <a:rPr lang="en-US" dirty="0">
                <a:solidFill>
                  <a:srgbClr val="9BBB59"/>
                </a:solidFill>
              </a:rPr>
              <a:t>LEBT-RFQ-</a:t>
            </a:r>
            <a:r>
              <a:rPr lang="en-US" dirty="0" smtClean="0">
                <a:solidFill>
                  <a:srgbClr val="1F497D"/>
                </a:solidFill>
              </a:rPr>
              <a:t>MEBT-DTL1</a:t>
            </a:r>
            <a:r>
              <a:rPr lang="en-US" dirty="0" smtClean="0"/>
              <a:t>: ~2 weeks</a:t>
            </a:r>
            <a:endParaRPr lang="en-US" dirty="0"/>
          </a:p>
          <a:p>
            <a:r>
              <a:rPr lang="en-US" dirty="0" smtClean="0">
                <a:solidFill>
                  <a:srgbClr val="9BBB59"/>
                </a:solidFill>
              </a:rPr>
              <a:t>IS-</a:t>
            </a:r>
            <a:r>
              <a:rPr lang="en-US" dirty="0">
                <a:solidFill>
                  <a:srgbClr val="9BBB59"/>
                </a:solidFill>
              </a:rPr>
              <a:t>LEBT-RFQ-MEBT-</a:t>
            </a:r>
            <a:r>
              <a:rPr lang="en-US" dirty="0" smtClean="0">
                <a:solidFill>
                  <a:srgbClr val="9BBB59"/>
                </a:solidFill>
              </a:rPr>
              <a:t>DTL1-</a:t>
            </a:r>
            <a:r>
              <a:rPr lang="en-US" dirty="0" smtClean="0">
                <a:solidFill>
                  <a:srgbClr val="1F497D"/>
                </a:solidFill>
              </a:rPr>
              <a:t>DTL2-DTL3-DTL4</a:t>
            </a:r>
            <a:r>
              <a:rPr lang="en-US" dirty="0" smtClean="0"/>
              <a:t>: </a:t>
            </a:r>
            <a:r>
              <a:rPr lang="en-US" dirty="0"/>
              <a:t>~2 </a:t>
            </a:r>
            <a:r>
              <a:rPr lang="en-US" dirty="0" smtClean="0"/>
              <a:t>months</a:t>
            </a:r>
          </a:p>
          <a:p>
            <a:r>
              <a:rPr lang="en-US" dirty="0">
                <a:solidFill>
                  <a:srgbClr val="9BBB59"/>
                </a:solidFill>
              </a:rPr>
              <a:t>IS-LEBT-RFQ-MEBT-DTL1-DTL2-DTL3-</a:t>
            </a:r>
            <a:r>
              <a:rPr lang="en-US" dirty="0" smtClean="0">
                <a:solidFill>
                  <a:srgbClr val="9BBB59"/>
                </a:solidFill>
              </a:rPr>
              <a:t>DTL4-</a:t>
            </a:r>
            <a:r>
              <a:rPr lang="en-US" dirty="0" smtClean="0">
                <a:solidFill>
                  <a:srgbClr val="1F497D"/>
                </a:solidFill>
              </a:rPr>
              <a:t>DTL5-SC Linac–HEBT-Dump</a:t>
            </a:r>
            <a:r>
              <a:rPr lang="en-US" dirty="0" smtClean="0"/>
              <a:t>: ~1 month</a:t>
            </a:r>
          </a:p>
          <a:p>
            <a:r>
              <a:rPr lang="en-US" dirty="0">
                <a:solidFill>
                  <a:srgbClr val="9BBB59"/>
                </a:solidFill>
              </a:rPr>
              <a:t>IS-LEBT-RFQ-MEBT-DTL1-DTL2-DTL3-DTL4-DTL5-SC Linac–HEBT</a:t>
            </a:r>
            <a:r>
              <a:rPr lang="en-US" dirty="0" smtClean="0">
                <a:solidFill>
                  <a:srgbClr val="9BBB59"/>
                </a:solidFill>
              </a:rPr>
              <a:t>-</a:t>
            </a:r>
            <a:r>
              <a:rPr lang="en-US" dirty="0" smtClean="0">
                <a:solidFill>
                  <a:srgbClr val="1F497D"/>
                </a:solidFill>
              </a:rPr>
              <a:t>A2T</a:t>
            </a:r>
            <a:r>
              <a:rPr lang="en-US" dirty="0" smtClean="0">
                <a:solidFill>
                  <a:schemeClr val="accent1"/>
                </a:solidFill>
              </a:rPr>
              <a:t>-Target</a:t>
            </a:r>
            <a:r>
              <a:rPr lang="en-US" dirty="0" smtClean="0"/>
              <a:t>: ~ 1 month</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6" name="Footer Placeholder 5"/>
          <p:cNvSpPr>
            <a:spLocks noGrp="1"/>
          </p:cNvSpPr>
          <p:nvPr>
            <p:ph type="ftr" sz="quarter" idx="3"/>
          </p:nvPr>
        </p:nvSpPr>
        <p:spPr/>
        <p:txBody>
          <a:bodyPr/>
          <a:lstStyle/>
          <a:p>
            <a:pPr algn="l"/>
            <a:r>
              <a:rPr lang="sv-SE" smtClean="0"/>
              <a:t>Beam Dynamics meets Diagnostics – Firenze 4-7 Novemer 2015</a:t>
            </a:r>
            <a:endParaRPr lang="sv-SE" dirty="0"/>
          </a:p>
        </p:txBody>
      </p:sp>
      <p:sp>
        <p:nvSpPr>
          <p:cNvPr id="5" name="TextBox 4"/>
          <p:cNvSpPr txBox="1"/>
          <p:nvPr/>
        </p:nvSpPr>
        <p:spPr>
          <a:xfrm>
            <a:off x="2087724" y="6021288"/>
            <a:ext cx="496855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Dates </a:t>
            </a:r>
            <a:r>
              <a:rPr lang="en-US" dirty="0"/>
              <a:t>are </a:t>
            </a:r>
            <a:r>
              <a:rPr lang="en-US" dirty="0" smtClean="0"/>
              <a:t>somewhat in flux, under optimization.</a:t>
            </a:r>
          </a:p>
          <a:p>
            <a:r>
              <a:rPr lang="en-US" dirty="0" smtClean="0"/>
              <a:t>The goal is to get 1</a:t>
            </a:r>
            <a:r>
              <a:rPr lang="en-US" baseline="30000" dirty="0" smtClean="0"/>
              <a:t>st</a:t>
            </a:r>
            <a:r>
              <a:rPr lang="en-US" dirty="0" smtClean="0"/>
              <a:t> Proton on Target 28 Jun 2019</a:t>
            </a:r>
            <a:endParaRPr lang="en-US" dirty="0"/>
          </a:p>
        </p:txBody>
      </p:sp>
      <p:grpSp>
        <p:nvGrpSpPr>
          <p:cNvPr id="28" name="Group 27"/>
          <p:cNvGrpSpPr/>
          <p:nvPr/>
        </p:nvGrpSpPr>
        <p:grpSpPr>
          <a:xfrm>
            <a:off x="2123728" y="1628800"/>
            <a:ext cx="6912768" cy="2664296"/>
            <a:chOff x="2123728" y="1628800"/>
            <a:chExt cx="6912768" cy="2664296"/>
          </a:xfrm>
        </p:grpSpPr>
        <p:grpSp>
          <p:nvGrpSpPr>
            <p:cNvPr id="11" name="Group 10"/>
            <p:cNvGrpSpPr/>
            <p:nvPr/>
          </p:nvGrpSpPr>
          <p:grpSpPr>
            <a:xfrm>
              <a:off x="2123728" y="2132856"/>
              <a:ext cx="4824536" cy="2160240"/>
              <a:chOff x="2123728" y="2132856"/>
              <a:chExt cx="4824536" cy="2160240"/>
            </a:xfrm>
          </p:grpSpPr>
          <p:sp>
            <p:nvSpPr>
              <p:cNvPr id="7" name="Snip Same Side Corner Rectangle 6"/>
              <p:cNvSpPr/>
              <p:nvPr/>
            </p:nvSpPr>
            <p:spPr>
              <a:xfrm rot="5400000">
                <a:off x="5508104" y="2420888"/>
                <a:ext cx="360040" cy="792088"/>
              </a:xfrm>
              <a:prstGeom prst="snip2SameRect">
                <a:avLst/>
              </a:prstGeom>
              <a:solidFill>
                <a:schemeClr val="accent6"/>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p:txBody>
          </p:sp>
          <p:sp>
            <p:nvSpPr>
              <p:cNvPr id="8" name="Snip Same Side Corner Rectangle 7"/>
              <p:cNvSpPr/>
              <p:nvPr/>
            </p:nvSpPr>
            <p:spPr>
              <a:xfrm rot="5400000">
                <a:off x="3851920" y="1916832"/>
                <a:ext cx="360040" cy="792088"/>
              </a:xfrm>
              <a:prstGeom prst="snip2SameRect">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p:txBody>
          </p:sp>
          <p:sp>
            <p:nvSpPr>
              <p:cNvPr id="9" name="Snip Same Side Corner Rectangle 8"/>
              <p:cNvSpPr/>
              <p:nvPr/>
            </p:nvSpPr>
            <p:spPr>
              <a:xfrm rot="5400000">
                <a:off x="6372200" y="2924944"/>
                <a:ext cx="360040" cy="792088"/>
              </a:xfrm>
              <a:prstGeom prst="snip2SameRect">
                <a:avLst/>
              </a:prstGeom>
              <a:solidFill>
                <a:schemeClr val="accent3"/>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p:txBody>
          </p:sp>
          <p:sp>
            <p:nvSpPr>
              <p:cNvPr id="10" name="Snip Same Side Corner Rectangle 9"/>
              <p:cNvSpPr/>
              <p:nvPr/>
            </p:nvSpPr>
            <p:spPr>
              <a:xfrm rot="5400000">
                <a:off x="2339752" y="3717032"/>
                <a:ext cx="360040" cy="792088"/>
              </a:xfrm>
              <a:prstGeom prst="snip2SameRect">
                <a:avLst/>
              </a:prstGeom>
              <a:solidFill>
                <a:srgbClr val="9BBB59"/>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p:txBody>
          </p:sp>
        </p:grpSp>
        <p:sp>
          <p:nvSpPr>
            <p:cNvPr id="12" name="Rounded Rectangular Callout 11"/>
            <p:cNvSpPr/>
            <p:nvPr/>
          </p:nvSpPr>
          <p:spPr>
            <a:xfrm>
              <a:off x="7308304" y="1628800"/>
              <a:ext cx="1728192" cy="1080120"/>
            </a:xfrm>
            <a:prstGeom prst="wedgeRoundRectCallout">
              <a:avLst/>
            </a:prstGeom>
            <a:solidFill>
              <a:schemeClr val="accent1"/>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Temporary Diagnostic Line/Beam Stop</a:t>
              </a:r>
              <a:endParaRPr lang="en-US" sz="1400" dirty="0" smtClean="0"/>
            </a:p>
          </p:txBody>
        </p:sp>
        <p:cxnSp>
          <p:nvCxnSpPr>
            <p:cNvPr id="14" name="Straight Arrow Connector 13"/>
            <p:cNvCxnSpPr>
              <a:stCxn id="12" idx="4"/>
            </p:cNvCxnSpPr>
            <p:nvPr/>
          </p:nvCxnSpPr>
          <p:spPr>
            <a:xfrm flipH="1" flipV="1">
              <a:off x="4427984" y="2348880"/>
              <a:ext cx="3384382" cy="495055"/>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4"/>
            </p:cNvCxnSpPr>
            <p:nvPr/>
          </p:nvCxnSpPr>
          <p:spPr>
            <a:xfrm flipH="1">
              <a:off x="6948264" y="2843935"/>
              <a:ext cx="864102" cy="513058"/>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4"/>
              <a:endCxn id="7" idx="3"/>
            </p:cNvCxnSpPr>
            <p:nvPr/>
          </p:nvCxnSpPr>
          <p:spPr>
            <a:xfrm flipH="1" flipV="1">
              <a:off x="6084168" y="2816932"/>
              <a:ext cx="1728198" cy="27003"/>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4"/>
              <a:endCxn id="10" idx="3"/>
            </p:cNvCxnSpPr>
            <p:nvPr/>
          </p:nvCxnSpPr>
          <p:spPr>
            <a:xfrm flipH="1">
              <a:off x="2915816" y="2843935"/>
              <a:ext cx="4896550" cy="1269141"/>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6969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Destinations</a:t>
            </a:r>
            <a:endParaRPr lang="en-US" dirty="0"/>
          </a:p>
        </p:txBody>
      </p:sp>
      <p:sp>
        <p:nvSpPr>
          <p:cNvPr id="5" name="Content Placeholder 2"/>
          <p:cNvSpPr>
            <a:spLocks noGrp="1"/>
          </p:cNvSpPr>
          <p:nvPr>
            <p:ph idx="1"/>
          </p:nvPr>
        </p:nvSpPr>
        <p:spPr/>
        <p:txBody>
          <a:bodyPr>
            <a:normAutofit lnSpcReduction="10000"/>
          </a:bodyPr>
          <a:lstStyle/>
          <a:p>
            <a:r>
              <a:rPr lang="en-US" dirty="0" smtClean="0"/>
              <a:t>Limited destinations, can not take the full power. MPS should take care of limiting which beam can be send/produced:</a:t>
            </a:r>
          </a:p>
          <a:p>
            <a:pPr lvl="1"/>
            <a:r>
              <a:rPr lang="en-US" dirty="0" smtClean="0"/>
              <a:t>MEBT FC: peak </a:t>
            </a:r>
            <a:r>
              <a:rPr lang="en-US" dirty="0"/>
              <a:t>power 230 </a:t>
            </a:r>
            <a:r>
              <a:rPr lang="en-US" dirty="0" smtClean="0"/>
              <a:t>W </a:t>
            </a:r>
            <a:r>
              <a:rPr lang="en-US" dirty="0"/>
              <a:t>(10 </a:t>
            </a:r>
            <a:r>
              <a:rPr lang="en-US" dirty="0" smtClean="0"/>
              <a:t>us@</a:t>
            </a:r>
            <a:r>
              <a:rPr lang="en-US" dirty="0"/>
              <a:t>14Hz, maybe </a:t>
            </a:r>
            <a:r>
              <a:rPr lang="en-US" dirty="0" smtClean="0"/>
              <a:t>100 us@</a:t>
            </a:r>
            <a:r>
              <a:rPr lang="en-US" dirty="0"/>
              <a:t>1Hz</a:t>
            </a:r>
            <a:r>
              <a:rPr lang="en-US" dirty="0" smtClean="0"/>
              <a:t>)</a:t>
            </a:r>
            <a:endParaRPr lang="en-US" dirty="0"/>
          </a:p>
          <a:p>
            <a:pPr lvl="1"/>
            <a:r>
              <a:rPr lang="en-US" dirty="0"/>
              <a:t>DTL </a:t>
            </a:r>
            <a:r>
              <a:rPr lang="en-US" dirty="0" smtClean="0"/>
              <a:t>FC: peak </a:t>
            </a:r>
            <a:r>
              <a:rPr lang="en-US" dirty="0"/>
              <a:t>power </a:t>
            </a:r>
            <a:r>
              <a:rPr lang="en-US" dirty="0" smtClean="0"/>
              <a:t>5.65 kW </a:t>
            </a:r>
            <a:r>
              <a:rPr lang="en-US" dirty="0"/>
              <a:t>(10 </a:t>
            </a:r>
            <a:r>
              <a:rPr lang="en-US" dirty="0" smtClean="0"/>
              <a:t>us@</a:t>
            </a:r>
            <a:r>
              <a:rPr lang="en-US" dirty="0"/>
              <a:t>14Hz, </a:t>
            </a:r>
            <a:r>
              <a:rPr lang="en-US" dirty="0" smtClean="0"/>
              <a:t>100 us@</a:t>
            </a:r>
            <a:r>
              <a:rPr lang="en-US" dirty="0"/>
              <a:t>1Hz)</a:t>
            </a:r>
          </a:p>
          <a:p>
            <a:pPr lvl="1"/>
            <a:r>
              <a:rPr lang="en-US" dirty="0"/>
              <a:t>Medium Beta </a:t>
            </a:r>
            <a:r>
              <a:rPr lang="en-US" dirty="0" smtClean="0"/>
              <a:t>Dump </a:t>
            </a:r>
            <a:r>
              <a:rPr lang="en-US" dirty="0"/>
              <a:t>(10 </a:t>
            </a:r>
            <a:r>
              <a:rPr lang="en-US" dirty="0" smtClean="0"/>
              <a:t>us@</a:t>
            </a:r>
            <a:r>
              <a:rPr lang="en-US" dirty="0"/>
              <a:t>14Hz, 100 </a:t>
            </a:r>
            <a:r>
              <a:rPr lang="en-US" dirty="0" smtClean="0"/>
              <a:t>us@</a:t>
            </a:r>
            <a:r>
              <a:rPr lang="en-US" dirty="0"/>
              <a:t>1Hz</a:t>
            </a:r>
            <a:r>
              <a:rPr lang="en-US" dirty="0" smtClean="0"/>
              <a:t>)</a:t>
            </a:r>
            <a:endParaRPr lang="en-US" dirty="0"/>
          </a:p>
          <a:p>
            <a:pPr lvl="1"/>
            <a:r>
              <a:rPr lang="en-US" dirty="0"/>
              <a:t>Tuning </a:t>
            </a:r>
            <a:r>
              <a:rPr lang="en-US" dirty="0" smtClean="0"/>
              <a:t>Dump: 12 kW</a:t>
            </a:r>
          </a:p>
          <a:p>
            <a:pPr lvl="0"/>
            <a:r>
              <a:rPr lang="en-US" dirty="0"/>
              <a:t>Unlimited destinations</a:t>
            </a:r>
          </a:p>
          <a:p>
            <a:pPr lvl="1"/>
            <a:r>
              <a:rPr lang="en-US" dirty="0"/>
              <a:t>LEBT Stop</a:t>
            </a:r>
          </a:p>
          <a:p>
            <a:pPr lvl="1"/>
            <a:r>
              <a:rPr lang="en-US" dirty="0"/>
              <a:t>Target </a:t>
            </a: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3" name="Footer Placeholder 2"/>
          <p:cNvSpPr>
            <a:spLocks noGrp="1"/>
          </p:cNvSpPr>
          <p:nvPr>
            <p:ph type="ftr" sz="quarter" idx="3"/>
          </p:nvPr>
        </p:nvSpPr>
        <p:spPr/>
        <p:txBody>
          <a:bodyPr/>
          <a:lstStyle/>
          <a:p>
            <a:pPr algn="l"/>
            <a:r>
              <a:rPr lang="sv-SE" smtClean="0"/>
              <a:t>Beam Dynamics meets Diagnostics – Firenze 4-7 Novemer 2015</a:t>
            </a:r>
            <a:endParaRPr lang="sv-SE" dirty="0"/>
          </a:p>
        </p:txBody>
      </p:sp>
      <p:sp>
        <p:nvSpPr>
          <p:cNvPr id="6" name="TextBox 5"/>
          <p:cNvSpPr txBox="1"/>
          <p:nvPr/>
        </p:nvSpPr>
        <p:spPr>
          <a:xfrm rot="20149133">
            <a:off x="6274743" y="4316782"/>
            <a:ext cx="2304256" cy="369332"/>
          </a:xfrm>
          <a:prstGeom prst="rect">
            <a:avLst/>
          </a:prstGeom>
          <a:noFill/>
          <a:effectLst>
            <a:outerShdw blurRad="50800" dist="38100" dir="13500000" algn="br" rotWithShape="0">
              <a:prstClr val="black">
                <a:alpha val="40000"/>
              </a:prstClr>
            </a:outerShdw>
          </a:effectLst>
        </p:spPr>
        <p:txBody>
          <a:bodyPr wrap="square" rtlCol="0">
            <a:spAutoFit/>
          </a:bodyPr>
          <a:lstStyle/>
          <a:p>
            <a:r>
              <a:rPr lang="en-US" dirty="0" smtClean="0"/>
              <a:t>Provisional numbers.</a:t>
            </a:r>
            <a:endParaRPr lang="en-US" dirty="0"/>
          </a:p>
        </p:txBody>
      </p:sp>
    </p:spTree>
    <p:extLst>
      <p:ext uri="{BB962C8B-B14F-4D97-AF65-F5344CB8AC3E}">
        <p14:creationId xmlns:p14="http://schemas.microsoft.com/office/powerpoint/2010/main" val="42696048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modes</a:t>
            </a:r>
            <a:endParaRPr lang="en-US" dirty="0"/>
          </a:p>
        </p:txBody>
      </p:sp>
      <p:sp>
        <p:nvSpPr>
          <p:cNvPr id="5" name="Content Placeholder 2"/>
          <p:cNvSpPr>
            <a:spLocks noGrp="1"/>
          </p:cNvSpPr>
          <p:nvPr>
            <p:ph idx="1"/>
          </p:nvPr>
        </p:nvSpPr>
        <p:spPr/>
        <p:txBody>
          <a:bodyPr>
            <a:normAutofit fontScale="62500" lnSpcReduction="20000"/>
          </a:bodyPr>
          <a:lstStyle/>
          <a:p>
            <a:pPr lvl="0"/>
            <a:r>
              <a:rPr lang="en-US" dirty="0"/>
              <a:t>Probe Beam: </a:t>
            </a:r>
            <a:r>
              <a:rPr lang="en-US" dirty="0" smtClean="0"/>
              <a:t>5-10 </a:t>
            </a:r>
            <a:r>
              <a:rPr lang="en-US" dirty="0"/>
              <a:t>us, </a:t>
            </a:r>
            <a:r>
              <a:rPr lang="en-US" dirty="0" smtClean="0"/>
              <a:t>1Hz:</a:t>
            </a:r>
          </a:p>
          <a:p>
            <a:pPr lvl="1"/>
            <a:r>
              <a:rPr lang="en-US" dirty="0" smtClean="0"/>
              <a:t>first beam through a particular section; non-damaging even in the case of total beam loss; used to verify that machine configuration is not grossly incorrect</a:t>
            </a:r>
          </a:p>
          <a:p>
            <a:pPr lvl="0"/>
            <a:r>
              <a:rPr lang="en-US" dirty="0" smtClean="0"/>
              <a:t>Fast </a:t>
            </a:r>
            <a:r>
              <a:rPr lang="en-US" dirty="0"/>
              <a:t>tuning: </a:t>
            </a:r>
            <a:r>
              <a:rPr lang="en-US" dirty="0" smtClean="0"/>
              <a:t>5-10 </a:t>
            </a:r>
            <a:r>
              <a:rPr lang="en-US" dirty="0"/>
              <a:t>us, 14 </a:t>
            </a:r>
            <a:r>
              <a:rPr lang="en-US" dirty="0" smtClean="0"/>
              <a:t>Hz:</a:t>
            </a:r>
            <a:endParaRPr lang="en-US" dirty="0"/>
          </a:p>
          <a:p>
            <a:pPr lvl="1"/>
            <a:r>
              <a:rPr lang="en-US" dirty="0"/>
              <a:t>limited beam loading; used for fast scans to rapidly determine/verify RF </a:t>
            </a:r>
            <a:r>
              <a:rPr lang="en-US" dirty="0" err="1"/>
              <a:t>setpoints</a:t>
            </a:r>
            <a:r>
              <a:rPr lang="en-US" dirty="0"/>
              <a:t> and measure beam profiles with wire scanners. Does LEBT chopper allow this?</a:t>
            </a:r>
          </a:p>
          <a:p>
            <a:pPr lvl="0"/>
            <a:r>
              <a:rPr lang="en-US" dirty="0"/>
              <a:t>Slow tuning: </a:t>
            </a:r>
            <a:r>
              <a:rPr lang="en-US" dirty="0" smtClean="0"/>
              <a:t>50-100 </a:t>
            </a:r>
            <a:r>
              <a:rPr lang="en-US" dirty="0"/>
              <a:t>us, 1 </a:t>
            </a:r>
            <a:r>
              <a:rPr lang="en-US" dirty="0" smtClean="0"/>
              <a:t>Hz:</a:t>
            </a:r>
            <a:endParaRPr lang="en-US" dirty="0"/>
          </a:p>
          <a:p>
            <a:pPr lvl="1"/>
            <a:r>
              <a:rPr lang="en-US" dirty="0"/>
              <a:t>longest pulses that allow operation of invasive proton beam instrumentation devices like wire scanners; long enough beam pulses to diagnose and monitor RF feedback and the onset of beam loading; used to perform more precise single-pulse measurements</a:t>
            </a:r>
          </a:p>
          <a:p>
            <a:pPr lvl="0"/>
            <a:r>
              <a:rPr lang="en-US" dirty="0"/>
              <a:t>Long pulse verification 2.86 </a:t>
            </a:r>
            <a:r>
              <a:rPr lang="en-US" dirty="0" err="1"/>
              <a:t>ms</a:t>
            </a:r>
            <a:r>
              <a:rPr lang="en-US" dirty="0"/>
              <a:t>, 1/30 </a:t>
            </a:r>
            <a:r>
              <a:rPr lang="en-US" dirty="0" smtClean="0"/>
              <a:t>Hz:</a:t>
            </a:r>
            <a:endParaRPr lang="en-US" dirty="0"/>
          </a:p>
          <a:p>
            <a:pPr lvl="1"/>
            <a:r>
              <a:rPr lang="en-US" dirty="0"/>
              <a:t>except in LEBT, only used when machine reasonably tuned to the tuning dump or the target; slowly-increasing pulse lengths are used to tune RF </a:t>
            </a:r>
            <a:r>
              <a:rPr lang="en-US" dirty="0" err="1"/>
              <a:t>feedforward</a:t>
            </a:r>
            <a:r>
              <a:rPr lang="en-US" dirty="0"/>
              <a:t>, verify beam loading and Lorentz force detuning compensation, and tune for low beam losses. Check IS stability and absorber. Check </a:t>
            </a:r>
            <a:r>
              <a:rPr lang="en-US" dirty="0" err="1"/>
              <a:t>Aurelien</a:t>
            </a:r>
            <a:r>
              <a:rPr lang="en-US" dirty="0"/>
              <a:t> document.</a:t>
            </a:r>
          </a:p>
          <a:p>
            <a:pPr lvl="0"/>
            <a:r>
              <a:rPr lang="en-US" dirty="0"/>
              <a:t>Production: 2.86 </a:t>
            </a:r>
            <a:r>
              <a:rPr lang="en-US" dirty="0" err="1"/>
              <a:t>ms</a:t>
            </a:r>
            <a:r>
              <a:rPr lang="en-US" dirty="0"/>
              <a:t>, 14 </a:t>
            </a:r>
            <a:r>
              <a:rPr lang="en-US" dirty="0" smtClean="0"/>
              <a:t>Hz:</a:t>
            </a:r>
          </a:p>
          <a:p>
            <a:pPr lvl="0"/>
            <a:r>
              <a:rPr lang="en-US" dirty="0" smtClean="0"/>
              <a:t>Hybrid beams?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3" name="Footer Placeholder 2"/>
          <p:cNvSpPr>
            <a:spLocks noGrp="1"/>
          </p:cNvSpPr>
          <p:nvPr>
            <p:ph type="ftr" sz="quarter" idx="3"/>
          </p:nvPr>
        </p:nvSpPr>
        <p:spPr/>
        <p:txBody>
          <a:bodyPr/>
          <a:lstStyle/>
          <a:p>
            <a:pPr algn="l"/>
            <a:r>
              <a:rPr lang="sv-SE" smtClean="0"/>
              <a:t>Beam Dynamics meets Diagnostics – Firenze 4-7 Novemer 2015</a:t>
            </a:r>
            <a:endParaRPr lang="sv-SE" dirty="0"/>
          </a:p>
        </p:txBody>
      </p:sp>
      <p:sp>
        <p:nvSpPr>
          <p:cNvPr id="7" name="TextBox 6"/>
          <p:cNvSpPr txBox="1"/>
          <p:nvPr/>
        </p:nvSpPr>
        <p:spPr>
          <a:xfrm rot="20149133">
            <a:off x="5554663" y="5252886"/>
            <a:ext cx="2304256" cy="369332"/>
          </a:xfrm>
          <a:prstGeom prst="rect">
            <a:avLst/>
          </a:prstGeom>
          <a:noFill/>
          <a:effectLst>
            <a:outerShdw blurRad="50800" dist="38100" dir="13500000" algn="br" rotWithShape="0">
              <a:prstClr val="black">
                <a:alpha val="40000"/>
              </a:prstClr>
            </a:outerShdw>
          </a:effectLst>
        </p:spPr>
        <p:txBody>
          <a:bodyPr wrap="square" rtlCol="0">
            <a:spAutoFit/>
          </a:bodyPr>
          <a:lstStyle/>
          <a:p>
            <a:r>
              <a:rPr lang="en-US" dirty="0" smtClean="0"/>
              <a:t>Provisional numbers.</a:t>
            </a:r>
            <a:endParaRPr lang="en-US" dirty="0"/>
          </a:p>
        </p:txBody>
      </p:sp>
    </p:spTree>
    <p:extLst>
      <p:ext uri="{BB962C8B-B14F-4D97-AF65-F5344CB8AC3E}">
        <p14:creationId xmlns:p14="http://schemas.microsoft.com/office/powerpoint/2010/main" val="3883176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are planning and preparing the BC</a:t>
            </a:r>
            <a:endParaRPr lang="en-US" dirty="0"/>
          </a:p>
        </p:txBody>
      </p:sp>
      <p:sp>
        <p:nvSpPr>
          <p:cNvPr id="3" name="Content Placeholder 2"/>
          <p:cNvSpPr>
            <a:spLocks noGrp="1"/>
          </p:cNvSpPr>
          <p:nvPr>
            <p:ph idx="1"/>
          </p:nvPr>
        </p:nvSpPr>
        <p:spPr/>
        <p:txBody>
          <a:bodyPr/>
          <a:lstStyle/>
          <a:p>
            <a:r>
              <a:rPr lang="en-US" dirty="0" smtClean="0"/>
              <a:t>Working groups:</a:t>
            </a:r>
          </a:p>
          <a:p>
            <a:pPr lvl="1"/>
            <a:r>
              <a:rPr lang="en-US" dirty="0" smtClean="0"/>
              <a:t>Beam Commissioning Working Group</a:t>
            </a:r>
          </a:p>
          <a:p>
            <a:pPr lvl="1"/>
            <a:r>
              <a:rPr lang="en-US" dirty="0" smtClean="0"/>
              <a:t>Proton Beam Instrumentation Task Force</a:t>
            </a:r>
          </a:p>
          <a:p>
            <a:pPr lvl="1"/>
            <a:r>
              <a:rPr lang="en-US" dirty="0" smtClean="0"/>
              <a:t>Startup Working Group</a:t>
            </a:r>
          </a:p>
          <a:p>
            <a:r>
              <a:rPr lang="en-US" dirty="0" smtClean="0"/>
              <a:t>Internal documentation keep in a wiki system, together with task list</a:t>
            </a:r>
          </a:p>
          <a:p>
            <a:r>
              <a:rPr lang="en-US" dirty="0" smtClean="0"/>
              <a:t>Documents that need to be shared externally or affect the whole of ESS are copied in the ESS PML/documentation system </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12753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Working Group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Online Documentation:</a:t>
            </a:r>
          </a:p>
          <a:p>
            <a:pPr lvl="1"/>
            <a:r>
              <a:rPr lang="en-US" dirty="0" smtClean="0">
                <a:hlinkClick r:id="rId2"/>
              </a:rPr>
              <a:t>https://ess-ics.atlassian.net/wiki/display/BCP/Beam+Commissioning+Planning+Home</a:t>
            </a:r>
            <a:endParaRPr lang="en-US" dirty="0" smtClean="0"/>
          </a:p>
          <a:p>
            <a:r>
              <a:rPr lang="en-US" dirty="0" smtClean="0"/>
              <a:t>Members:</a:t>
            </a:r>
          </a:p>
          <a:p>
            <a:pPr lvl="1"/>
            <a:r>
              <a:rPr lang="en-US" dirty="0" smtClean="0"/>
              <a:t>M. Munoz (Chairman), H. </a:t>
            </a:r>
            <a:r>
              <a:rPr lang="en-US" dirty="0" err="1" smtClean="0"/>
              <a:t>Danared</a:t>
            </a:r>
            <a:r>
              <a:rPr lang="en-US" dirty="0" smtClean="0"/>
              <a:t>, </a:t>
            </a:r>
            <a:r>
              <a:rPr lang="en-US" dirty="0" smtClean="0"/>
              <a:t>M. </a:t>
            </a:r>
            <a:r>
              <a:rPr lang="en-US" dirty="0" err="1" smtClean="0"/>
              <a:t>Eshraqi</a:t>
            </a:r>
            <a:r>
              <a:rPr lang="en-US" dirty="0" smtClean="0"/>
              <a:t>, E. </a:t>
            </a:r>
            <a:r>
              <a:rPr lang="en-US" dirty="0" err="1" smtClean="0"/>
              <a:t>Tanke</a:t>
            </a:r>
            <a:r>
              <a:rPr lang="en-US" dirty="0" smtClean="0"/>
              <a:t>, R. </a:t>
            </a:r>
            <a:r>
              <a:rPr lang="en-US" dirty="0" err="1" smtClean="0"/>
              <a:t>Zeng</a:t>
            </a:r>
            <a:r>
              <a:rPr lang="en-US" dirty="0" smtClean="0"/>
              <a:t>,  T. Shea, A. </a:t>
            </a:r>
            <a:r>
              <a:rPr lang="en-US" dirty="0" err="1" smtClean="0"/>
              <a:t>Ponton</a:t>
            </a:r>
            <a:r>
              <a:rPr lang="en-US" dirty="0" smtClean="0"/>
              <a:t>, …</a:t>
            </a:r>
          </a:p>
          <a:p>
            <a:r>
              <a:rPr lang="en-US" dirty="0" smtClean="0"/>
              <a:t>Regular meetings to discuss, produce documentation on the wiki and review it.</a:t>
            </a:r>
          </a:p>
          <a:p>
            <a:r>
              <a:rPr lang="en-US" dirty="0" smtClean="0"/>
              <a:t>Create list of objectives and procedures to commission the accelerator.</a:t>
            </a:r>
          </a:p>
          <a:p>
            <a:r>
              <a:rPr lang="en-US" dirty="0" smtClean="0"/>
              <a:t>No a priori assumption about the diagnostic available (but we try to keep it grounded in realistic assumptions)</a:t>
            </a:r>
          </a:p>
          <a:p>
            <a:r>
              <a:rPr lang="en-US" dirty="0" smtClean="0"/>
              <a:t>The results are used to define the beam diagnostic needed, as well as high level applications required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3203672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MEBT</a:t>
            </a:r>
            <a:endParaRPr lang="en-US" dirty="0"/>
          </a:p>
        </p:txBody>
      </p:sp>
      <p:sp>
        <p:nvSpPr>
          <p:cNvPr id="5" name="Text Placeholder 4"/>
          <p:cNvSpPr>
            <a:spLocks noGrp="1"/>
          </p:cNvSpPr>
          <p:nvPr>
            <p:ph type="body" idx="1"/>
          </p:nvPr>
        </p:nvSpPr>
        <p:spPr/>
        <p:txBody>
          <a:bodyPr/>
          <a:lstStyle/>
          <a:p>
            <a:r>
              <a:rPr lang="en-US" dirty="0" smtClean="0"/>
              <a:t>Objectives</a:t>
            </a:r>
            <a:endParaRPr lang="en-US" dirty="0"/>
          </a:p>
        </p:txBody>
      </p:sp>
      <p:sp>
        <p:nvSpPr>
          <p:cNvPr id="6" name="Content Placeholder 5"/>
          <p:cNvSpPr>
            <a:spLocks noGrp="1"/>
          </p:cNvSpPr>
          <p:nvPr>
            <p:ph sz="half" idx="2"/>
          </p:nvPr>
        </p:nvSpPr>
        <p:spPr/>
        <p:txBody>
          <a:bodyPr>
            <a:normAutofit fontScale="70000" lnSpcReduction="20000"/>
          </a:bodyPr>
          <a:lstStyle/>
          <a:p>
            <a:r>
              <a:rPr lang="en-US" dirty="0"/>
              <a:t>Transmission &gt; 99.3%</a:t>
            </a:r>
          </a:p>
          <a:p>
            <a:r>
              <a:rPr lang="en-US" dirty="0"/>
              <a:t>Output beam current, 6.5 mA → 63 mA</a:t>
            </a:r>
          </a:p>
          <a:p>
            <a:r>
              <a:rPr lang="en-US" dirty="0"/>
              <a:t>Output beam energy controllable within ±10 </a:t>
            </a:r>
            <a:r>
              <a:rPr lang="en-US" dirty="0" err="1"/>
              <a:t>keV</a:t>
            </a:r>
            <a:r>
              <a:rPr lang="en-US" dirty="0"/>
              <a:t> of design</a:t>
            </a:r>
          </a:p>
          <a:p>
            <a:r>
              <a:rPr lang="en-US" dirty="0"/>
              <a:t>Flat top length, 5 us </a:t>
            </a:r>
            <a:r>
              <a:rPr lang="en-US" dirty="0" smtClean="0"/>
              <a:t>to </a:t>
            </a:r>
            <a:r>
              <a:rPr lang="en-US" dirty="0"/>
              <a:t>3 </a:t>
            </a:r>
            <a:r>
              <a:rPr lang="en-US" dirty="0" err="1"/>
              <a:t>ms</a:t>
            </a:r>
            <a:endParaRPr lang="en-US" dirty="0"/>
          </a:p>
          <a:p>
            <a:r>
              <a:rPr lang="en-US" dirty="0"/>
              <a:t>Pulse length (nominal) &lt; 2.860020 </a:t>
            </a:r>
            <a:r>
              <a:rPr lang="en-US" dirty="0" err="1"/>
              <a:t>ms</a:t>
            </a:r>
            <a:endParaRPr lang="en-US" dirty="0"/>
          </a:p>
          <a:p>
            <a:r>
              <a:rPr lang="en-US" dirty="0" err="1"/>
              <a:t>Twiss</a:t>
            </a:r>
            <a:r>
              <a:rPr lang="en-US" dirty="0"/>
              <a:t> parameters matched throughout flat-top</a:t>
            </a:r>
          </a:p>
          <a:p>
            <a:r>
              <a:rPr lang="en-US" dirty="0"/>
              <a:t>Transverse 99% output emittance less than that in integrated lattice design</a:t>
            </a:r>
          </a:p>
          <a:p>
            <a:r>
              <a:rPr lang="en-US" dirty="0"/>
              <a:t>Longitudinal 99% output emittance less than that in integrated lattice design</a:t>
            </a:r>
          </a:p>
        </p:txBody>
      </p:sp>
      <p:sp>
        <p:nvSpPr>
          <p:cNvPr id="7" name="Text Placeholder 6"/>
          <p:cNvSpPr>
            <a:spLocks noGrp="1"/>
          </p:cNvSpPr>
          <p:nvPr>
            <p:ph type="body" sz="quarter" idx="3"/>
          </p:nvPr>
        </p:nvSpPr>
        <p:spPr/>
        <p:txBody>
          <a:bodyPr/>
          <a:lstStyle/>
          <a:p>
            <a:r>
              <a:rPr lang="en-US" dirty="0" smtClean="0"/>
              <a:t>Procedures</a:t>
            </a:r>
            <a:endParaRPr lang="en-US" dirty="0"/>
          </a:p>
        </p:txBody>
      </p:sp>
      <p:sp>
        <p:nvSpPr>
          <p:cNvPr id="8" name="Content Placeholder 7"/>
          <p:cNvSpPr>
            <a:spLocks noGrp="1"/>
          </p:cNvSpPr>
          <p:nvPr>
            <p:ph sz="quarter" idx="4"/>
          </p:nvPr>
        </p:nvSpPr>
        <p:spPr/>
        <p:txBody>
          <a:bodyPr>
            <a:normAutofit fontScale="40000" lnSpcReduction="20000"/>
          </a:bodyPr>
          <a:lstStyle/>
          <a:p>
            <a:pPr marL="457200" indent="-457200">
              <a:buFont typeface="+mj-lt"/>
              <a:buAutoNum type="arabicPeriod"/>
            </a:pPr>
            <a:r>
              <a:rPr lang="en-US" dirty="0"/>
              <a:t>Thread the beam to the entrance of DTL</a:t>
            </a:r>
          </a:p>
          <a:p>
            <a:pPr marL="914400" lvl="1" indent="-457200">
              <a:buFont typeface="+mj-lt"/>
              <a:buAutoNum type="alphaLcPeriod"/>
            </a:pPr>
            <a:r>
              <a:rPr lang="en-US" dirty="0"/>
              <a:t>Using short, low power beam</a:t>
            </a:r>
          </a:p>
          <a:p>
            <a:pPr marL="914400" lvl="1" indent="-457200">
              <a:buFont typeface="+mj-lt"/>
              <a:buAutoNum type="alphaLcPeriod"/>
            </a:pPr>
            <a:r>
              <a:rPr lang="en-US" dirty="0"/>
              <a:t>Set </a:t>
            </a:r>
            <a:r>
              <a:rPr lang="en-US" dirty="0" err="1"/>
              <a:t>quadrupoles</a:t>
            </a:r>
            <a:r>
              <a:rPr lang="en-US" dirty="0"/>
              <a:t> gradient to design values</a:t>
            </a:r>
          </a:p>
          <a:p>
            <a:pPr marL="914400" lvl="1" indent="-457200">
              <a:buFont typeface="+mj-lt"/>
              <a:buAutoNum type="alphaLcPeriod"/>
            </a:pPr>
            <a:r>
              <a:rPr lang="en-US" dirty="0"/>
              <a:t>Center the beam at the BPMs using </a:t>
            </a:r>
            <a:r>
              <a:rPr lang="en-US" dirty="0" err="1"/>
              <a:t>steeres</a:t>
            </a:r>
            <a:r>
              <a:rPr lang="en-US" dirty="0"/>
              <a:t>, </a:t>
            </a:r>
            <a:r>
              <a:rPr lang="en-US" dirty="0" err="1"/>
              <a:t>Bunchers</a:t>
            </a:r>
            <a:r>
              <a:rPr lang="en-US" dirty="0"/>
              <a:t> off/detuned</a:t>
            </a:r>
          </a:p>
          <a:p>
            <a:pPr marL="914400" lvl="1" indent="-457200">
              <a:buFont typeface="+mj-lt"/>
              <a:buAutoNum type="alphaLcPeriod"/>
            </a:pPr>
            <a:r>
              <a:rPr lang="en-US" dirty="0"/>
              <a:t>BPM and corrector polarity check (beam based, difference orbit)</a:t>
            </a:r>
          </a:p>
          <a:p>
            <a:pPr marL="914400" lvl="1" indent="-457200">
              <a:buFont typeface="+mj-lt"/>
              <a:buAutoNum type="alphaLcPeriod"/>
            </a:pPr>
            <a:r>
              <a:rPr lang="en-US" dirty="0"/>
              <a:t>Quad polarity check (beam based)</a:t>
            </a:r>
          </a:p>
          <a:p>
            <a:pPr marL="914400" lvl="1" indent="-457200">
              <a:buFont typeface="+mj-lt"/>
              <a:buAutoNum type="alphaLcPeriod"/>
            </a:pPr>
            <a:r>
              <a:rPr lang="en-US" dirty="0"/>
              <a:t>Find center of each quads (BBA)</a:t>
            </a:r>
          </a:p>
          <a:p>
            <a:pPr marL="914400" lvl="1" indent="-457200">
              <a:buFont typeface="+mj-lt"/>
              <a:buAutoNum type="alphaLcPeriod"/>
            </a:pPr>
            <a:r>
              <a:rPr lang="en-US" dirty="0"/>
              <a:t>Scan </a:t>
            </a:r>
            <a:r>
              <a:rPr lang="en-US" dirty="0" err="1"/>
              <a:t>x&amp;y</a:t>
            </a:r>
            <a:endParaRPr lang="en-US" dirty="0"/>
          </a:p>
          <a:p>
            <a:pPr marL="914400" lvl="1" indent="-457200">
              <a:buFont typeface="+mj-lt"/>
              <a:buAutoNum type="alphaLcPeriod"/>
            </a:pPr>
            <a:r>
              <a:rPr lang="en-US" dirty="0"/>
              <a:t>Step quad field</a:t>
            </a:r>
          </a:p>
          <a:p>
            <a:pPr marL="914400" lvl="1" indent="-457200">
              <a:buFont typeface="+mj-lt"/>
              <a:buAutoNum type="alphaLcPeriod"/>
            </a:pPr>
            <a:r>
              <a:rPr lang="en-US" dirty="0"/>
              <a:t>Scan </a:t>
            </a:r>
            <a:r>
              <a:rPr lang="en-US" dirty="0" err="1"/>
              <a:t>x&amp;y</a:t>
            </a:r>
            <a:endParaRPr lang="en-US" dirty="0"/>
          </a:p>
          <a:p>
            <a:pPr marL="457200" indent="-457200">
              <a:buFont typeface="+mj-lt"/>
              <a:buAutoNum type="arabicPeriod"/>
            </a:pPr>
            <a:r>
              <a:rPr lang="en-US" dirty="0" smtClean="0"/>
              <a:t>Setting </a:t>
            </a:r>
            <a:r>
              <a:rPr lang="en-US" dirty="0" err="1"/>
              <a:t>Buncher</a:t>
            </a:r>
            <a:r>
              <a:rPr lang="en-US" dirty="0"/>
              <a:t> 1</a:t>
            </a:r>
          </a:p>
          <a:p>
            <a:pPr marL="914400" lvl="1" indent="-457200">
              <a:buFont typeface="+mj-lt"/>
              <a:buAutoNum type="alphaLcPeriod"/>
            </a:pPr>
            <a:r>
              <a:rPr lang="en-US" dirty="0"/>
              <a:t>LLRF setting</a:t>
            </a:r>
          </a:p>
          <a:p>
            <a:pPr marL="914400" lvl="1" indent="-457200">
              <a:buFont typeface="+mj-lt"/>
              <a:buAutoNum type="alphaLcPeriod"/>
            </a:pPr>
            <a:r>
              <a:rPr lang="en-US" dirty="0"/>
              <a:t>Phase the </a:t>
            </a:r>
            <a:r>
              <a:rPr lang="en-US" dirty="0" err="1"/>
              <a:t>buncher</a:t>
            </a:r>
            <a:endParaRPr lang="en-US" dirty="0"/>
          </a:p>
          <a:p>
            <a:pPr marL="914400" lvl="1" indent="-457200">
              <a:buFont typeface="+mj-lt"/>
              <a:buAutoNum type="alphaLcPeriod"/>
            </a:pPr>
            <a:r>
              <a:rPr lang="en-US" dirty="0"/>
              <a:t>Rough using reflected power measures</a:t>
            </a:r>
          </a:p>
          <a:p>
            <a:pPr marL="914400" lvl="1" indent="-457200">
              <a:buFont typeface="+mj-lt"/>
              <a:buAutoNum type="alphaLcPeriod"/>
            </a:pPr>
            <a:r>
              <a:rPr lang="en-US" dirty="0"/>
              <a:t>Phase and amplitude scans using time-of-flight</a:t>
            </a:r>
          </a:p>
          <a:p>
            <a:pPr marL="914400" lvl="1" indent="-457200">
              <a:buFont typeface="+mj-lt"/>
              <a:buAutoNum type="alphaLcPeriod"/>
            </a:pPr>
            <a:r>
              <a:rPr lang="en-US" dirty="0"/>
              <a:t>Set the synchronous phases to -90 degrees and amplitudes to the design value of each</a:t>
            </a:r>
          </a:p>
          <a:p>
            <a:pPr marL="914400" lvl="1" indent="-457200">
              <a:buFont typeface="+mj-lt"/>
              <a:buAutoNum type="alphaLcPeriod"/>
            </a:pPr>
            <a:r>
              <a:rPr lang="en-US" dirty="0"/>
              <a:t>Measure the beam energy with TOF using BPMs</a:t>
            </a:r>
          </a:p>
          <a:p>
            <a:pPr marL="914400" lvl="1" indent="-457200">
              <a:buFont typeface="+mj-lt"/>
              <a:buAutoNum type="alphaLcPeriod"/>
            </a:pPr>
            <a:r>
              <a:rPr lang="en-US" dirty="0"/>
              <a:t>If the RFQ's output energy is not matched to the DTL's input energy and or if the output longitudinal </a:t>
            </a:r>
            <a:r>
              <a:rPr lang="en-US" dirty="0" err="1"/>
              <a:t>Twiss</a:t>
            </a:r>
            <a:r>
              <a:rPr lang="en-US" dirty="0"/>
              <a:t> parameters are not matched to those for the DTL's input, adjust the amplitudes and phases</a:t>
            </a:r>
          </a:p>
          <a:p>
            <a:pPr marL="914400" lvl="1" indent="-457200">
              <a:buFont typeface="+mj-lt"/>
              <a:buAutoNum type="alphaLcPeriod"/>
            </a:pPr>
            <a:r>
              <a:rPr lang="en-US" dirty="0"/>
              <a:t>Adjust RF amplitude</a:t>
            </a:r>
          </a:p>
          <a:p>
            <a:pPr marL="457200" indent="-457200">
              <a:buFont typeface="+mj-lt"/>
              <a:buAutoNum type="arabicPeriod"/>
            </a:pPr>
            <a:r>
              <a:rPr lang="en-US" dirty="0"/>
              <a:t>Transport the beam to the chopper</a:t>
            </a:r>
          </a:p>
          <a:p>
            <a:pPr marL="914400" lvl="1" indent="-457200">
              <a:buFont typeface="+mj-lt"/>
              <a:buAutoNum type="alphaLcPeriod"/>
            </a:pPr>
            <a:r>
              <a:rPr lang="en-US" dirty="0"/>
              <a:t>Center beam at quads if required after 4.2</a:t>
            </a: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3" name="Footer Placeholder 2"/>
          <p:cNvSpPr>
            <a:spLocks noGrp="1"/>
          </p:cNvSpPr>
          <p:nvPr>
            <p:ph type="ftr" sz="quarter" idx="1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21098221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Contents</a:t>
            </a:r>
            <a:endParaRPr lang="en-GB" noProof="0" dirty="0"/>
          </a:p>
        </p:txBody>
      </p:sp>
      <p:sp>
        <p:nvSpPr>
          <p:cNvPr id="3" name="Content Placeholder 2"/>
          <p:cNvSpPr>
            <a:spLocks noGrp="1"/>
          </p:cNvSpPr>
          <p:nvPr>
            <p:ph idx="1"/>
          </p:nvPr>
        </p:nvSpPr>
        <p:spPr/>
        <p:txBody>
          <a:bodyPr>
            <a:normAutofit/>
          </a:bodyPr>
          <a:lstStyle/>
          <a:p>
            <a:r>
              <a:rPr lang="en-GB" dirty="0" smtClean="0"/>
              <a:t>General remarks</a:t>
            </a:r>
          </a:p>
          <a:p>
            <a:r>
              <a:rPr lang="en-GB" dirty="0" smtClean="0"/>
              <a:t>Light sources example</a:t>
            </a:r>
          </a:p>
          <a:p>
            <a:r>
              <a:rPr lang="en-GB" dirty="0" smtClean="0"/>
              <a:t>ESS</a:t>
            </a:r>
          </a:p>
          <a:p>
            <a:pPr lvl="1"/>
            <a:r>
              <a:rPr lang="en-GB" dirty="0" smtClean="0"/>
              <a:t>General introduction of the ESS</a:t>
            </a:r>
          </a:p>
          <a:p>
            <a:pPr lvl="1"/>
            <a:r>
              <a:rPr lang="en-GB" dirty="0" smtClean="0"/>
              <a:t>Time schedule for commissioning and initial operations</a:t>
            </a:r>
          </a:p>
          <a:p>
            <a:pPr lvl="1"/>
            <a:r>
              <a:rPr lang="en-GB" dirty="0" smtClean="0"/>
              <a:t>Beam Commissioning Planning</a:t>
            </a:r>
          </a:p>
          <a:p>
            <a:pPr lvl="1"/>
            <a:r>
              <a:rPr lang="en-GB" dirty="0" smtClean="0"/>
              <a:t>Next steps</a:t>
            </a:r>
            <a:endParaRPr lang="en-GB"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
        <p:nvSpPr>
          <p:cNvPr id="6" name="Footer Placeholder 5"/>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 Taskforce</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Online documentation:</a:t>
            </a:r>
          </a:p>
          <a:p>
            <a:pPr lvl="1"/>
            <a:r>
              <a:rPr lang="en-US" dirty="0">
                <a:hlinkClick r:id="rId2"/>
              </a:rPr>
              <a:t>https://</a:t>
            </a:r>
            <a:r>
              <a:rPr lang="en-US" dirty="0" err="1">
                <a:hlinkClick r:id="rId2"/>
              </a:rPr>
              <a:t>ess-ics.atlassian.net</a:t>
            </a:r>
            <a:r>
              <a:rPr lang="en-US" dirty="0">
                <a:hlinkClick r:id="rId2"/>
              </a:rPr>
              <a:t>/wiki/display/PBITF/</a:t>
            </a:r>
            <a:r>
              <a:rPr lang="en-US" dirty="0" err="1">
                <a:hlinkClick r:id="rId2"/>
              </a:rPr>
              <a:t>PBI+Taskforce+</a:t>
            </a:r>
            <a:r>
              <a:rPr lang="en-US" dirty="0" err="1" smtClean="0">
                <a:hlinkClick r:id="rId2"/>
              </a:rPr>
              <a:t>Home</a:t>
            </a:r>
            <a:endParaRPr lang="en-US" dirty="0"/>
          </a:p>
          <a:p>
            <a:r>
              <a:rPr lang="en-US" dirty="0" smtClean="0"/>
              <a:t>Roles:</a:t>
            </a:r>
          </a:p>
          <a:p>
            <a:pPr lvl="1"/>
            <a:r>
              <a:rPr lang="en-US" dirty="0" smtClean="0"/>
              <a:t>Stephen Molloy, Chair, Secretary</a:t>
            </a:r>
          </a:p>
          <a:p>
            <a:pPr lvl="1"/>
            <a:r>
              <a:rPr lang="en-US" dirty="0" smtClean="0"/>
              <a:t>Andreas </a:t>
            </a:r>
            <a:r>
              <a:rPr lang="en-US" dirty="0" err="1" smtClean="0"/>
              <a:t>Jansson</a:t>
            </a:r>
            <a:r>
              <a:rPr lang="en-US" dirty="0" smtClean="0"/>
              <a:t>, Group Leader for Beam Instrumentation</a:t>
            </a:r>
          </a:p>
          <a:p>
            <a:pPr lvl="1"/>
            <a:r>
              <a:rPr lang="en-US" dirty="0" err="1" smtClean="0"/>
              <a:t>Mamad</a:t>
            </a:r>
            <a:r>
              <a:rPr lang="en-US" dirty="0" smtClean="0"/>
              <a:t> </a:t>
            </a:r>
            <a:r>
              <a:rPr lang="en-US" dirty="0" err="1" smtClean="0"/>
              <a:t>Eshraqi</a:t>
            </a:r>
            <a:r>
              <a:rPr lang="en-US" dirty="0" smtClean="0"/>
              <a:t>, WP Leader for Beam Physics</a:t>
            </a:r>
          </a:p>
          <a:p>
            <a:pPr lvl="1"/>
            <a:r>
              <a:rPr lang="en-US" dirty="0" smtClean="0"/>
              <a:t>Others called in as necessary</a:t>
            </a:r>
          </a:p>
          <a:p>
            <a:pPr lvl="2"/>
            <a:r>
              <a:rPr lang="en-US" dirty="0" smtClean="0"/>
              <a:t>Many thanks to the Beam Instrumentation, Beam Physics, &amp; Aarhus University teams for their enthusiastic cooperation with this process</a:t>
            </a:r>
          </a:p>
          <a:p>
            <a:r>
              <a:rPr lang="en-US" dirty="0" smtClean="0"/>
              <a:t>Meetings:</a:t>
            </a:r>
          </a:p>
          <a:p>
            <a:pPr lvl="1"/>
            <a:r>
              <a:rPr lang="en-US" dirty="0" smtClean="0"/>
              <a:t>Ad-hoc and based on linac sections</a:t>
            </a:r>
          </a:p>
          <a:p>
            <a:pPr lvl="1"/>
            <a:r>
              <a:rPr lang="en-US" dirty="0" smtClean="0"/>
              <a:t>Typically proceed as follows</a:t>
            </a:r>
          </a:p>
          <a:p>
            <a:pPr lvl="2"/>
            <a:r>
              <a:rPr lang="en-US" dirty="0" smtClean="0"/>
              <a:t>Meeting #1: Discuss the various needs of the section, decide on tasks</a:t>
            </a:r>
          </a:p>
          <a:p>
            <a:pPr lvl="2"/>
            <a:r>
              <a:rPr lang="en-US" dirty="0" smtClean="0"/>
              <a:t>Meeting #2: Present </a:t>
            </a:r>
            <a:r>
              <a:rPr lang="en-US" dirty="0" err="1" smtClean="0"/>
              <a:t>strawman</a:t>
            </a:r>
            <a:r>
              <a:rPr lang="en-US" dirty="0" smtClean="0"/>
              <a:t> proposal, &amp; review</a:t>
            </a:r>
          </a:p>
          <a:p>
            <a:pPr lvl="2"/>
            <a:r>
              <a:rPr lang="en-US" dirty="0" smtClean="0"/>
              <a:t>Meeting #3: Determine pseudo-final proposal</a:t>
            </a:r>
          </a:p>
          <a:p>
            <a:pPr lvl="2"/>
            <a:r>
              <a:rPr lang="en-US" dirty="0" smtClean="0"/>
              <a:t>Meeting #4: Address remaining issues</a:t>
            </a:r>
          </a:p>
        </p:txBody>
      </p:sp>
      <p:sp>
        <p:nvSpPr>
          <p:cNvPr id="7" name="Slide Number Placeholder 6"/>
          <p:cNvSpPr>
            <a:spLocks noGrp="1"/>
          </p:cNvSpPr>
          <p:nvPr>
            <p:ph type="sldNum" sz="quarter" idx="12"/>
          </p:nvPr>
        </p:nvSpPr>
        <p:spPr/>
        <p:txBody>
          <a:bodyPr/>
          <a:lstStyle/>
          <a:p>
            <a:fld id="{551115BC-487E-4422-894C-CB7CD3E79223}" type="slidenum">
              <a:rPr lang="sv-SE" smtClean="0"/>
              <a:t>20</a:t>
            </a:fld>
            <a:endParaRPr lang="sv-SE" dirty="0"/>
          </a:p>
        </p:txBody>
      </p:sp>
      <p:sp>
        <p:nvSpPr>
          <p:cNvPr id="3" name="Footer Placeholder 2"/>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11944288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for the BPI</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chemeClr val="tx1">
                    <a:lumMod val="50000"/>
                    <a:lumOff val="50000"/>
                  </a:schemeClr>
                </a:solidFill>
              </a:rPr>
              <a:t>The region of interest extends from the interface between the ion source and LEBT all the way to the Target, including the Tuning Beam Dump.</a:t>
            </a:r>
          </a:p>
          <a:p>
            <a:r>
              <a:rPr lang="en-US" dirty="0"/>
              <a:t>The purpose of commissioning is to achieve the L3 requirements</a:t>
            </a:r>
            <a:r>
              <a:rPr lang="en-US" dirty="0" smtClean="0"/>
              <a:t>.</a:t>
            </a:r>
          </a:p>
          <a:p>
            <a:pPr lvl="1"/>
            <a:r>
              <a:rPr lang="en-US" dirty="0" smtClean="0"/>
              <a:t>This must take into account the staged construction of the linac</a:t>
            </a:r>
          </a:p>
          <a:p>
            <a:pPr lvl="2"/>
            <a:r>
              <a:rPr lang="en-US" dirty="0" smtClean="0"/>
              <a:t>E.g., devices only required for &gt;1 MW operation have less time-pressure than others</a:t>
            </a:r>
            <a:endParaRPr lang="en-US" dirty="0"/>
          </a:p>
          <a:p>
            <a:r>
              <a:rPr lang="en-US" dirty="0"/>
              <a:t>The purpose of PBI is:</a:t>
            </a:r>
          </a:p>
          <a:p>
            <a:pPr lvl="1"/>
            <a:r>
              <a:rPr lang="en-US" dirty="0" smtClean="0"/>
              <a:t>Beam measurements required for set-up </a:t>
            </a:r>
            <a:r>
              <a:rPr lang="en-US" dirty="0"/>
              <a:t>of component </a:t>
            </a:r>
            <a:r>
              <a:rPr lang="en-US" dirty="0" smtClean="0"/>
              <a:t>to </a:t>
            </a:r>
            <a:r>
              <a:rPr lang="en-US" dirty="0"/>
              <a:t>design values.</a:t>
            </a:r>
          </a:p>
          <a:p>
            <a:pPr lvl="2"/>
            <a:r>
              <a:rPr lang="en-US" dirty="0"/>
              <a:t>For example, cavity phase scans making use of beam phase monitors.</a:t>
            </a:r>
          </a:p>
          <a:p>
            <a:pPr lvl="1"/>
            <a:r>
              <a:rPr lang="en-US" dirty="0"/>
              <a:t>Debugging of off-normal beam conditions.</a:t>
            </a:r>
          </a:p>
          <a:p>
            <a:pPr lvl="2"/>
            <a:r>
              <a:rPr lang="en-US" dirty="0"/>
              <a:t>Specifically those conditions not otherwise communicated to the control system</a:t>
            </a:r>
          </a:p>
          <a:p>
            <a:pPr lvl="1"/>
            <a:r>
              <a:rPr lang="en-US" dirty="0"/>
              <a:t>Demonstrate achievement of the L3 requirements, including interface requirements, and the ACC:TGT interface requirements.</a:t>
            </a:r>
          </a:p>
          <a:p>
            <a:pPr lvl="2"/>
            <a:r>
              <a:rPr lang="en-US" dirty="0"/>
              <a:t>Only those requirements related to the beam</a:t>
            </a:r>
          </a:p>
          <a:p>
            <a:pPr lvl="2"/>
            <a:r>
              <a:rPr lang="en-US" dirty="0"/>
              <a:t>Including subsequent monitoring of those parameters</a:t>
            </a:r>
          </a:p>
          <a:p>
            <a:pPr lvl="1"/>
            <a:r>
              <a:rPr lang="en-US" dirty="0"/>
              <a:t>Machine </a:t>
            </a:r>
            <a:r>
              <a:rPr lang="en-US" dirty="0" err="1"/>
              <a:t>optimisation</a:t>
            </a:r>
            <a:r>
              <a:rPr lang="en-US" dirty="0"/>
              <a:t> and development</a:t>
            </a:r>
            <a:r>
              <a:rPr lang="en-U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grpSp>
        <p:nvGrpSpPr>
          <p:cNvPr id="8" name="Group 7"/>
          <p:cNvGrpSpPr/>
          <p:nvPr/>
        </p:nvGrpSpPr>
        <p:grpSpPr>
          <a:xfrm>
            <a:off x="683568" y="1988840"/>
            <a:ext cx="8433726" cy="2343165"/>
            <a:chOff x="683568" y="1988840"/>
            <a:chExt cx="8433726" cy="2343165"/>
          </a:xfrm>
        </p:grpSpPr>
        <p:sp>
          <p:nvSpPr>
            <p:cNvPr id="6" name="Oval Callout 5"/>
            <p:cNvSpPr/>
            <p:nvPr/>
          </p:nvSpPr>
          <p:spPr>
            <a:xfrm>
              <a:off x="683568" y="1988840"/>
              <a:ext cx="7848872" cy="1008112"/>
            </a:xfrm>
            <a:prstGeom prst="wedgeEllipseCallout">
              <a:avLst>
                <a:gd name="adj1" fmla="val 48276"/>
                <a:gd name="adj2" fmla="val 95108"/>
              </a:avLst>
            </a:prstGeom>
            <a:solidFill>
              <a:schemeClr val="accent4">
                <a:alpha val="36000"/>
              </a:schemeClr>
            </a:solidFill>
            <a:ln w="50800">
              <a:solidFill>
                <a:schemeClr val="accent4"/>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p:txBody>
        </p:sp>
        <p:sp>
          <p:nvSpPr>
            <p:cNvPr id="7" name="TextBox 6"/>
            <p:cNvSpPr txBox="1"/>
            <p:nvPr/>
          </p:nvSpPr>
          <p:spPr>
            <a:xfrm>
              <a:off x="7749142" y="3501008"/>
              <a:ext cx="1368152"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smtClean="0"/>
                <a:t>This is the 3</a:t>
              </a:r>
              <a:r>
                <a:rPr lang="en-US" sz="1200" baseline="30000" dirty="0" smtClean="0"/>
                <a:t>rd</a:t>
              </a:r>
              <a:r>
                <a:rPr lang="en-US" sz="1200" dirty="0" smtClean="0"/>
                <a:t> or 4</a:t>
              </a:r>
              <a:r>
                <a:rPr lang="en-US" sz="1200" baseline="30000" dirty="0" smtClean="0"/>
                <a:t>th</a:t>
              </a:r>
              <a:r>
                <a:rPr lang="en-US" sz="1200" dirty="0" smtClean="0"/>
                <a:t> definition for Beam Commissioning</a:t>
              </a:r>
              <a:endParaRPr lang="en-US" sz="1200" dirty="0"/>
            </a:p>
          </p:txBody>
        </p:sp>
      </p:grpSp>
    </p:spTree>
    <p:extLst>
      <p:ext uri="{BB962C8B-B14F-4D97-AF65-F5344CB8AC3E}">
        <p14:creationId xmlns:p14="http://schemas.microsoft.com/office/powerpoint/2010/main" val="341085161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LEBT(1).pdf"/>
          <p:cNvPicPr>
            <a:picLocks noGrp="1" noChangeAspect="1"/>
          </p:cNvPicPr>
          <p:nvPr>
            <p:ph idx="1"/>
          </p:nvPr>
        </p:nvPicPr>
        <p:blipFill>
          <a:blip r:embed="rId2" cstate="screen">
            <a:extLst>
              <a:ext uri="{28A0092B-C50C-407E-A947-70E740481C1C}">
                <a14:useLocalDpi xmlns:a14="http://schemas.microsoft.com/office/drawing/2010/main"/>
              </a:ext>
            </a:extLst>
          </a:blip>
          <a:srcRect t="-41439" b="-41439"/>
          <a:stretch>
            <a:fillRect/>
          </a:stretch>
        </p:blipFill>
        <p:spPr/>
      </p:pic>
      <p:sp>
        <p:nvSpPr>
          <p:cNvPr id="8" name="Title 7"/>
          <p:cNvSpPr>
            <a:spLocks noGrp="1"/>
          </p:cNvSpPr>
          <p:nvPr>
            <p:ph type="title"/>
          </p:nvPr>
        </p:nvSpPr>
        <p:spPr/>
        <p:txBody>
          <a:bodyPr/>
          <a:lstStyle/>
          <a:p>
            <a:r>
              <a:rPr lang="en-US" dirty="0" smtClean="0"/>
              <a:t>LEBT Proposal</a:t>
            </a:r>
            <a:endParaRPr lang="en-US" dirty="0"/>
          </a:p>
        </p:txBody>
      </p:sp>
      <p:sp>
        <p:nvSpPr>
          <p:cNvPr id="7" name="Slide Number Placeholder 6"/>
          <p:cNvSpPr>
            <a:spLocks noGrp="1"/>
          </p:cNvSpPr>
          <p:nvPr>
            <p:ph type="sldNum" sz="quarter" idx="12"/>
          </p:nvPr>
        </p:nvSpPr>
        <p:spPr/>
        <p:txBody>
          <a:bodyPr/>
          <a:lstStyle/>
          <a:p>
            <a:fld id="{551115BC-487E-4422-894C-CB7CD3E79223}" type="slidenum">
              <a:rPr lang="sv-SE" smtClean="0"/>
              <a:t>22</a:t>
            </a:fld>
            <a:endParaRPr lang="sv-SE" dirty="0"/>
          </a:p>
        </p:txBody>
      </p:sp>
      <p:sp>
        <p:nvSpPr>
          <p:cNvPr id="12" name="Line Callout 1 11"/>
          <p:cNvSpPr/>
          <p:nvPr/>
        </p:nvSpPr>
        <p:spPr>
          <a:xfrm>
            <a:off x="2987824" y="1124744"/>
            <a:ext cx="2880320" cy="936104"/>
          </a:xfrm>
          <a:prstGeom prst="borderCallout1">
            <a:avLst>
              <a:gd name="adj1" fmla="val 109855"/>
              <a:gd name="adj2" fmla="val 31926"/>
              <a:gd name="adj3" fmla="val 284736"/>
              <a:gd name="adj4" fmla="val 81783"/>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Doppler Measurement for species fraction. For commissioning, possibly relocated to test-stand during operations. Not yet decided.</a:t>
            </a:r>
          </a:p>
        </p:txBody>
      </p:sp>
      <p:sp>
        <p:nvSpPr>
          <p:cNvPr id="13" name="Line Callout 1 12"/>
          <p:cNvSpPr/>
          <p:nvPr/>
        </p:nvSpPr>
        <p:spPr>
          <a:xfrm>
            <a:off x="4932040" y="5733256"/>
            <a:ext cx="2600672" cy="728464"/>
          </a:xfrm>
          <a:prstGeom prst="borderCallout1">
            <a:avLst>
              <a:gd name="adj1" fmla="val -8903"/>
              <a:gd name="adj2" fmla="val 36880"/>
              <a:gd name="adj3" fmla="val -97824"/>
              <a:gd name="adj4" fmla="val -1854"/>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Transverse x &amp; y position &amp; profile.  Gated to suppress signal from chopped beam.</a:t>
            </a:r>
          </a:p>
        </p:txBody>
      </p:sp>
      <p:cxnSp>
        <p:nvCxnSpPr>
          <p:cNvPr id="15" name="Straight Arrow Connector 14"/>
          <p:cNvCxnSpPr/>
          <p:nvPr/>
        </p:nvCxnSpPr>
        <p:spPr>
          <a:xfrm flipV="1">
            <a:off x="6012160" y="5085184"/>
            <a:ext cx="576064" cy="576064"/>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7" name="Line Callout 1 16"/>
          <p:cNvSpPr/>
          <p:nvPr/>
        </p:nvSpPr>
        <p:spPr>
          <a:xfrm>
            <a:off x="2699792" y="5661248"/>
            <a:ext cx="1368152" cy="360040"/>
          </a:xfrm>
          <a:prstGeom prst="borderCallout1">
            <a:avLst>
              <a:gd name="adj1" fmla="val -22074"/>
              <a:gd name="adj2" fmla="val 43239"/>
              <a:gd name="adj3" fmla="val -174581"/>
              <a:gd name="adj4" fmla="val 64987"/>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Allison Scanner</a:t>
            </a:r>
          </a:p>
        </p:txBody>
      </p:sp>
      <p:sp>
        <p:nvSpPr>
          <p:cNvPr id="2" name="TextBox 1"/>
          <p:cNvSpPr txBox="1"/>
          <p:nvPr/>
        </p:nvSpPr>
        <p:spPr>
          <a:xfrm rot="5400000">
            <a:off x="8429436" y="1922349"/>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98914" y="4170863"/>
            <a:ext cx="5276924" cy="152118"/>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40674698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MEBT Proposal</a:t>
            </a:r>
            <a:endParaRPr lang="en-US" dirty="0"/>
          </a:p>
        </p:txBody>
      </p:sp>
      <p:pic>
        <p:nvPicPr>
          <p:cNvPr id="5" name="Content Placeholder 4" descr="MEBT.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41332" b="-41332"/>
          <a:stretch/>
        </p:blipFill>
        <p:spPr>
          <a:xfrm>
            <a:off x="42947" y="1600200"/>
            <a:ext cx="9018991" cy="4525963"/>
          </a:xfrm>
        </p:spPr>
      </p:pic>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6" name="Line Callout 1 5"/>
          <p:cNvSpPr/>
          <p:nvPr/>
        </p:nvSpPr>
        <p:spPr>
          <a:xfrm>
            <a:off x="5868144" y="1268760"/>
            <a:ext cx="3096344" cy="728464"/>
          </a:xfrm>
          <a:prstGeom prst="borderCallout1">
            <a:avLst>
              <a:gd name="adj1" fmla="val 113628"/>
              <a:gd name="adj2" fmla="val 25233"/>
              <a:gd name="adj3" fmla="val 258985"/>
              <a:gd name="adj4" fmla="val 1413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DC remainder from RFQ takes ~3 quads to be cleaned out, so an additional measurement here is necessary</a:t>
            </a:r>
          </a:p>
        </p:txBody>
      </p:sp>
      <p:sp>
        <p:nvSpPr>
          <p:cNvPr id="7" name="Line Callout 1 6"/>
          <p:cNvSpPr/>
          <p:nvPr/>
        </p:nvSpPr>
        <p:spPr>
          <a:xfrm>
            <a:off x="251520" y="5949280"/>
            <a:ext cx="2664296" cy="512440"/>
          </a:xfrm>
          <a:prstGeom prst="borderCallout1">
            <a:avLst>
              <a:gd name="adj1" fmla="val -20503"/>
              <a:gd name="adj2" fmla="val 30850"/>
              <a:gd name="adj3" fmla="val -187704"/>
              <a:gd name="adj4" fmla="val 270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“Slit &amp; grid” 4-D transverse phase space measurement</a:t>
            </a:r>
          </a:p>
        </p:txBody>
      </p:sp>
      <p:cxnSp>
        <p:nvCxnSpPr>
          <p:cNvPr id="8" name="Straight Arrow Connector 7"/>
          <p:cNvCxnSpPr/>
          <p:nvPr/>
        </p:nvCxnSpPr>
        <p:spPr>
          <a:xfrm flipV="1">
            <a:off x="1331640" y="5013176"/>
            <a:ext cx="504056" cy="864096"/>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2" name="Line Callout 1 11"/>
          <p:cNvSpPr/>
          <p:nvPr/>
        </p:nvSpPr>
        <p:spPr>
          <a:xfrm>
            <a:off x="4067944" y="1988840"/>
            <a:ext cx="1584176" cy="368424"/>
          </a:xfrm>
          <a:prstGeom prst="borderCallout1">
            <a:avLst>
              <a:gd name="adj1" fmla="val 113628"/>
              <a:gd name="adj2" fmla="val 25233"/>
              <a:gd name="adj3" fmla="val 351677"/>
              <a:gd name="adj4" fmla="val 9423"/>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Chopper &amp; Dump</a:t>
            </a:r>
          </a:p>
        </p:txBody>
      </p:sp>
      <p:cxnSp>
        <p:nvCxnSpPr>
          <p:cNvPr id="13" name="Straight Arrow Connector 12"/>
          <p:cNvCxnSpPr/>
          <p:nvPr/>
        </p:nvCxnSpPr>
        <p:spPr>
          <a:xfrm>
            <a:off x="5076056" y="2420888"/>
            <a:ext cx="720080" cy="72008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6" name="Line Callout 1 15"/>
          <p:cNvSpPr/>
          <p:nvPr/>
        </p:nvSpPr>
        <p:spPr>
          <a:xfrm>
            <a:off x="6732240" y="4869160"/>
            <a:ext cx="2304256" cy="728464"/>
          </a:xfrm>
          <a:prstGeom prst="borderCallout1">
            <a:avLst>
              <a:gd name="adj1" fmla="val -16755"/>
              <a:gd name="adj2" fmla="val 39128"/>
              <a:gd name="adj3" fmla="val -142420"/>
              <a:gd name="adj4" fmla="val -7167"/>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Fast current monitor (~1 GHz BW) to measure chopping efficiency</a:t>
            </a:r>
          </a:p>
        </p:txBody>
      </p:sp>
      <p:sp>
        <p:nvSpPr>
          <p:cNvPr id="17" name="Rounded Rectangle 16"/>
          <p:cNvSpPr/>
          <p:nvPr/>
        </p:nvSpPr>
        <p:spPr>
          <a:xfrm>
            <a:off x="539552" y="1556792"/>
            <a:ext cx="2160240" cy="936104"/>
          </a:xfrm>
          <a:prstGeom prst="roundRect">
            <a:avLst>
              <a:gd name="adj" fmla="val 1096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 WS’s, 2 NPM’s, &amp; a BSM give a very complete suite of measurements of the 6-D phase-space</a:t>
            </a:r>
          </a:p>
        </p:txBody>
      </p:sp>
      <p:sp>
        <p:nvSpPr>
          <p:cNvPr id="15" name="TextBox 14"/>
          <p:cNvSpPr txBox="1"/>
          <p:nvPr/>
        </p:nvSpPr>
        <p:spPr>
          <a:xfrm rot="5400000">
            <a:off x="8465948" y="2570420"/>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98914" y="4170863"/>
            <a:ext cx="5276924" cy="152118"/>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39553396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DTL Proposal</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pic>
        <p:nvPicPr>
          <p:cNvPr id="5" name="Content Placeholder 4" descr="DTL.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3574" b="-33574"/>
          <a:stretch/>
        </p:blipFill>
        <p:spPr>
          <a:xfrm>
            <a:off x="60475" y="1600200"/>
            <a:ext cx="9025885" cy="4525963"/>
          </a:xfrm>
        </p:spPr>
      </p:pic>
      <p:sp>
        <p:nvSpPr>
          <p:cNvPr id="6" name="Line Callout 1 5"/>
          <p:cNvSpPr/>
          <p:nvPr/>
        </p:nvSpPr>
        <p:spPr>
          <a:xfrm>
            <a:off x="3347864" y="1124744"/>
            <a:ext cx="4176464" cy="1152128"/>
          </a:xfrm>
          <a:prstGeom prst="borderCallout1">
            <a:avLst>
              <a:gd name="adj1" fmla="val 108750"/>
              <a:gd name="adj2" fmla="val 43035"/>
              <a:gd name="adj3" fmla="val 283606"/>
              <a:gd name="adj4" fmla="val 16400"/>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Cups for beam commissioning/startup.  Note that the transmission of tank #1 depends strongly on RF phase/amplitude, which can therefore be coarsely tuned based on the BCM.  Transmission is very good for remaining tanks, even if powered off.</a:t>
            </a:r>
            <a:endParaRPr lang="en-US" sz="1400" dirty="0"/>
          </a:p>
        </p:txBody>
      </p:sp>
      <p:cxnSp>
        <p:nvCxnSpPr>
          <p:cNvPr id="7" name="Straight Arrow Connector 6"/>
          <p:cNvCxnSpPr/>
          <p:nvPr/>
        </p:nvCxnSpPr>
        <p:spPr>
          <a:xfrm>
            <a:off x="5436096" y="2348880"/>
            <a:ext cx="216024" cy="72008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331640" y="5733256"/>
            <a:ext cx="3312368" cy="936104"/>
          </a:xfrm>
          <a:prstGeom prst="roundRect">
            <a:avLst>
              <a:gd name="adj" fmla="val 3038"/>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 WS’s.  Incoming mismatches are not visible after tank #1, so must be corrected in the MEBT. DTL quads are PMQ’s, so no transverse optics to correct.</a:t>
            </a:r>
          </a:p>
        </p:txBody>
      </p:sp>
      <p:sp>
        <p:nvSpPr>
          <p:cNvPr id="15" name="Rounded Rectangle 14"/>
          <p:cNvSpPr/>
          <p:nvPr/>
        </p:nvSpPr>
        <p:spPr>
          <a:xfrm>
            <a:off x="395536" y="1412776"/>
            <a:ext cx="2736304" cy="864096"/>
          </a:xfrm>
          <a:prstGeom prst="roundRect">
            <a:avLst>
              <a:gd name="adj" fmla="val 636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Unequal number of </a:t>
            </a:r>
            <a:r>
              <a:rPr lang="en-US" sz="1400" dirty="0"/>
              <a:t>BPM’s in </a:t>
            </a:r>
            <a:r>
              <a:rPr lang="en-US" sz="1400" dirty="0" smtClean="0"/>
              <a:t>each tank to </a:t>
            </a:r>
            <a:r>
              <a:rPr lang="en-US" sz="1400" dirty="0"/>
              <a:t>assist with trajectory correction</a:t>
            </a:r>
            <a:r>
              <a:rPr lang="en-US" sz="1400" dirty="0" smtClean="0"/>
              <a:t>.  Proposed distribution is 6,4,3,2,2</a:t>
            </a:r>
            <a:endParaRPr lang="en-US" sz="1400" dirty="0"/>
          </a:p>
        </p:txBody>
      </p:sp>
      <p:sp>
        <p:nvSpPr>
          <p:cNvPr id="11" name="TextBox 10"/>
          <p:cNvSpPr txBox="1"/>
          <p:nvPr/>
        </p:nvSpPr>
        <p:spPr>
          <a:xfrm rot="5400000">
            <a:off x="8420639" y="1922349"/>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98914" y="4170863"/>
            <a:ext cx="5276924" cy="152118"/>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22106209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DTL: Commissioning Proposal</a:t>
            </a:r>
            <a:endParaRPr lang="en-US" dirty="0"/>
          </a:p>
        </p:txBody>
      </p:sp>
      <p:sp>
        <p:nvSpPr>
          <p:cNvPr id="3" name="Content Placeholder 2"/>
          <p:cNvSpPr>
            <a:spLocks noGrp="1"/>
          </p:cNvSpPr>
          <p:nvPr>
            <p:ph idx="1"/>
          </p:nvPr>
        </p:nvSpPr>
        <p:spPr>
          <a:xfrm>
            <a:off x="457200" y="1600201"/>
            <a:ext cx="8229600" cy="964703"/>
          </a:xfrm>
        </p:spPr>
        <p:txBody>
          <a:bodyPr>
            <a:normAutofit lnSpcReduction="10000"/>
          </a:bodyPr>
          <a:lstStyle/>
          <a:p>
            <a:r>
              <a:rPr lang="en-US" dirty="0" smtClean="0"/>
              <a:t>Temporary Diagnostics Line for DTL commissioning</a:t>
            </a:r>
          </a:p>
          <a:p>
            <a:r>
              <a:rPr lang="en-US" dirty="0" smtClean="0"/>
              <a:t>One possible configuration shown here</a:t>
            </a:r>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pic>
        <p:nvPicPr>
          <p:cNvPr id="7" name="Picture 6"/>
          <p:cNvPicPr/>
          <p:nvPr/>
        </p:nvPicPr>
        <p:blipFill>
          <a:blip r:embed="rId2" cstate="screen">
            <a:extLst>
              <a:ext uri="{28A0092B-C50C-407E-A947-70E740481C1C}">
                <a14:useLocalDpi xmlns:a14="http://schemas.microsoft.com/office/drawing/2010/main"/>
              </a:ext>
            </a:extLst>
          </a:blip>
          <a:stretch>
            <a:fillRect/>
          </a:stretch>
        </p:blipFill>
        <p:spPr>
          <a:xfrm>
            <a:off x="2051720" y="2492896"/>
            <a:ext cx="4680520" cy="1992131"/>
          </a:xfrm>
          <a:prstGeom prst="rect">
            <a:avLst/>
          </a:prstGeom>
        </p:spPr>
      </p:pic>
      <p:pic>
        <p:nvPicPr>
          <p:cNvPr id="9" name="Picture 8"/>
          <p:cNvPicPr/>
          <p:nvPr/>
        </p:nvPicPr>
        <p:blipFill>
          <a:blip r:embed="rId3" cstate="screen">
            <a:extLst>
              <a:ext uri="{28A0092B-C50C-407E-A947-70E740481C1C}">
                <a14:useLocalDpi xmlns:a14="http://schemas.microsoft.com/office/drawing/2010/main"/>
              </a:ext>
            </a:extLst>
          </a:blip>
          <a:stretch>
            <a:fillRect/>
          </a:stretch>
        </p:blipFill>
        <p:spPr>
          <a:xfrm>
            <a:off x="539552" y="4581128"/>
            <a:ext cx="6582505" cy="2162170"/>
          </a:xfrm>
          <a:prstGeom prst="rect">
            <a:avLst/>
          </a:prstGeom>
        </p:spPr>
      </p:pic>
      <p:sp>
        <p:nvSpPr>
          <p:cNvPr id="10" name="Rectangle 9"/>
          <p:cNvSpPr/>
          <p:nvPr/>
        </p:nvSpPr>
        <p:spPr>
          <a:xfrm>
            <a:off x="6732240" y="5373216"/>
            <a:ext cx="2304256"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Note that this proposal is consistent with the proposed installation sequence</a:t>
            </a:r>
            <a:endParaRPr lang="en-US" sz="1400" dirty="0"/>
          </a:p>
        </p:txBody>
      </p:sp>
      <p:sp>
        <p:nvSpPr>
          <p:cNvPr id="11" name="TextBox 10"/>
          <p:cNvSpPr txBox="1"/>
          <p:nvPr/>
        </p:nvSpPr>
        <p:spPr>
          <a:xfrm rot="5400000">
            <a:off x="8409877" y="1922349"/>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5" name="Footer Placeholder 4"/>
          <p:cNvSpPr>
            <a:spLocks noGrp="1"/>
          </p:cNvSpPr>
          <p:nvPr>
            <p:ph type="ftr" sz="quarter" idx="3"/>
          </p:nvPr>
        </p:nvSpPr>
        <p:spPr>
          <a:xfrm rot="16200000">
            <a:off x="-2598914" y="4170863"/>
            <a:ext cx="5276924" cy="152118"/>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37503250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linac + HEBT + Dogleg</a:t>
            </a:r>
            <a:endParaRPr lang="en-US" dirty="0"/>
          </a:p>
        </p:txBody>
      </p:sp>
      <p:sp>
        <p:nvSpPr>
          <p:cNvPr id="3" name="Content Placeholder 2"/>
          <p:cNvSpPr>
            <a:spLocks noGrp="1"/>
          </p:cNvSpPr>
          <p:nvPr>
            <p:ph idx="1"/>
          </p:nvPr>
        </p:nvSpPr>
        <p:spPr/>
        <p:txBody>
          <a:bodyPr/>
          <a:lstStyle/>
          <a:p>
            <a:r>
              <a:rPr lang="en-US" dirty="0" smtClean="0"/>
              <a:t>These sections are broadly similar</a:t>
            </a:r>
          </a:p>
          <a:p>
            <a:pPr lvl="1"/>
            <a:r>
              <a:rPr lang="en-US" dirty="0" smtClean="0"/>
              <a:t>Doublet lattice separated by acceleration (or drift) slots</a:t>
            </a:r>
            <a:endParaRPr lang="en-US" dirty="0"/>
          </a:p>
          <a:p>
            <a:r>
              <a:rPr lang="en-US" dirty="0" smtClean="0"/>
              <a:t>Overarching decisions</a:t>
            </a:r>
          </a:p>
          <a:p>
            <a:pPr lvl="1"/>
            <a:r>
              <a:rPr lang="en-US" dirty="0" smtClean="0"/>
              <a:t>Wire-scanners installed as triplets, not </a:t>
            </a:r>
            <a:r>
              <a:rPr lang="en-US" dirty="0" err="1" smtClean="0"/>
              <a:t>singlets</a:t>
            </a:r>
            <a:endParaRPr lang="en-US" dirty="0" smtClean="0"/>
          </a:p>
          <a:p>
            <a:pPr lvl="2"/>
            <a:r>
              <a:rPr lang="en-US" dirty="0" smtClean="0"/>
              <a:t>Reduces the aging of individual scanners</a:t>
            </a:r>
          </a:p>
          <a:p>
            <a:pPr lvl="1"/>
            <a:r>
              <a:rPr lang="en-US" dirty="0" smtClean="0"/>
              <a:t>One BPM per </a:t>
            </a:r>
            <a:r>
              <a:rPr lang="en-US" dirty="0" smtClean="0"/>
              <a:t>unit cell</a:t>
            </a:r>
            <a:endParaRPr lang="en-US" dirty="0" smtClean="0"/>
          </a:p>
          <a:p>
            <a:pPr lvl="1"/>
            <a:r>
              <a:rPr lang="en-US" dirty="0" smtClean="0"/>
              <a:t>Non-invasive profile monitors</a:t>
            </a:r>
          </a:p>
          <a:p>
            <a:pPr lvl="3"/>
            <a:r>
              <a:rPr lang="en-US" dirty="0" smtClean="0"/>
              <a:t>i.e., residual gas </a:t>
            </a:r>
            <a:r>
              <a:rPr lang="en-US" dirty="0" err="1" smtClean="0"/>
              <a:t>ionisation</a:t>
            </a:r>
            <a:r>
              <a:rPr lang="en-US" dirty="0" smtClean="0"/>
              <a:t> or beam induced fluorescence</a:t>
            </a:r>
          </a:p>
          <a:p>
            <a:pPr lvl="2"/>
            <a:r>
              <a:rPr lang="en-US" dirty="0" smtClean="0"/>
              <a:t>Not critical for commissioning, and so re-</a:t>
            </a:r>
            <a:r>
              <a:rPr lang="en-US" dirty="0" err="1" smtClean="0"/>
              <a:t>prioritised</a:t>
            </a:r>
            <a:r>
              <a:rPr lang="en-US" dirty="0" smtClean="0"/>
              <a:t> to a subsequent phase</a:t>
            </a:r>
          </a:p>
          <a:p>
            <a:pPr lvl="3"/>
            <a:r>
              <a:rPr lang="en-US" dirty="0" smtClean="0"/>
              <a:t>Operations/power-ramp up</a:t>
            </a:r>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sp>
        <p:nvSpPr>
          <p:cNvPr id="5" name="Footer Placeholder 4"/>
          <p:cNvSpPr>
            <a:spLocks noGrp="1"/>
          </p:cNvSpPr>
          <p:nvPr>
            <p:ph type="ftr" sz="quarter" idx="3"/>
          </p:nvPr>
        </p:nvSpPr>
        <p:spPr>
          <a:xfrm rot="16200000">
            <a:off x="-2584710" y="4213510"/>
            <a:ext cx="5276924" cy="107504"/>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21083894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Spoke Proposal</a:t>
            </a:r>
            <a:endParaRPr lang="en-US" dirty="0"/>
          </a:p>
        </p:txBody>
      </p:sp>
      <p:pic>
        <p:nvPicPr>
          <p:cNvPr id="5" name="Content Placeholder 4" descr="Spk.pdf"/>
          <p:cNvPicPr>
            <a:picLocks noGrp="1" noChangeAspect="1"/>
          </p:cNvPicPr>
          <p:nvPr>
            <p:ph idx="1"/>
          </p:nvPr>
        </p:nvPicPr>
        <p:blipFill>
          <a:blip r:embed="rId2" cstate="screen">
            <a:extLst>
              <a:ext uri="{28A0092B-C50C-407E-A947-70E740481C1C}">
                <a14:useLocalDpi xmlns:a14="http://schemas.microsoft.com/office/drawing/2010/main"/>
              </a:ext>
            </a:extLst>
          </a:blip>
          <a:srcRect t="-1382" b="-1382"/>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8" name="Line Callout 1 7"/>
          <p:cNvSpPr/>
          <p:nvPr/>
        </p:nvSpPr>
        <p:spPr>
          <a:xfrm>
            <a:off x="6588224" y="6021288"/>
            <a:ext cx="1224136" cy="576064"/>
          </a:xfrm>
          <a:prstGeom prst="borderCallout1">
            <a:avLst>
              <a:gd name="adj1" fmla="val -19593"/>
              <a:gd name="adj2" fmla="val 41286"/>
              <a:gd name="adj3" fmla="val -193178"/>
              <a:gd name="adj4" fmla="val -174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Single BPM in each LWU</a:t>
            </a:r>
            <a:endParaRPr lang="en-US" sz="1400" dirty="0"/>
          </a:p>
        </p:txBody>
      </p:sp>
      <p:sp>
        <p:nvSpPr>
          <p:cNvPr id="9" name="Line Callout 1 8"/>
          <p:cNvSpPr/>
          <p:nvPr/>
        </p:nvSpPr>
        <p:spPr>
          <a:xfrm>
            <a:off x="5724128" y="980728"/>
            <a:ext cx="1296144" cy="504056"/>
          </a:xfrm>
          <a:prstGeom prst="borderCallout1">
            <a:avLst>
              <a:gd name="adj1" fmla="val 96044"/>
              <a:gd name="adj2" fmla="val -8444"/>
              <a:gd name="adj3" fmla="val 230114"/>
              <a:gd name="adj4" fmla="val -10955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NPB co-located with WS</a:t>
            </a:r>
            <a:endParaRPr lang="en-US" sz="1400" dirty="0"/>
          </a:p>
        </p:txBody>
      </p:sp>
      <p:sp>
        <p:nvSpPr>
          <p:cNvPr id="10" name="Line Callout 1 9"/>
          <p:cNvSpPr/>
          <p:nvPr/>
        </p:nvSpPr>
        <p:spPr>
          <a:xfrm>
            <a:off x="3563888" y="692696"/>
            <a:ext cx="1800200" cy="648072"/>
          </a:xfrm>
          <a:prstGeom prst="borderCallout1">
            <a:avLst>
              <a:gd name="adj1" fmla="val 111734"/>
              <a:gd name="adj2" fmla="val 26983"/>
              <a:gd name="adj3" fmla="val 213208"/>
              <a:gd name="adj4" fmla="val 30857"/>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Three WS to measure DTL output transverse phase-space</a:t>
            </a:r>
            <a:endParaRPr lang="en-US" sz="1400" dirty="0"/>
          </a:p>
        </p:txBody>
      </p:sp>
      <p:cxnSp>
        <p:nvCxnSpPr>
          <p:cNvPr id="12" name="Straight Arrow Connector 11"/>
          <p:cNvCxnSpPr/>
          <p:nvPr/>
        </p:nvCxnSpPr>
        <p:spPr>
          <a:xfrm>
            <a:off x="3923928" y="1412776"/>
            <a:ext cx="0" cy="1512168"/>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547664" y="1412776"/>
            <a:ext cx="2232248" cy="1584176"/>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6" name="Line Callout 1 15"/>
          <p:cNvSpPr/>
          <p:nvPr/>
        </p:nvSpPr>
        <p:spPr>
          <a:xfrm>
            <a:off x="107504" y="6021288"/>
            <a:ext cx="2232248" cy="720080"/>
          </a:xfrm>
          <a:prstGeom prst="borderCallout1">
            <a:avLst>
              <a:gd name="adj1" fmla="val -15332"/>
              <a:gd name="adj2" fmla="val 1524"/>
              <a:gd name="adj3" fmla="val -490097"/>
              <a:gd name="adj4" fmla="val 65152"/>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 acting as a low-power beam stop. For commissioning DTL Tank#5</a:t>
            </a:r>
            <a:endParaRPr lang="en-US" sz="1400" dirty="0"/>
          </a:p>
        </p:txBody>
      </p:sp>
      <p:sp>
        <p:nvSpPr>
          <p:cNvPr id="18" name="Line Callout 1 17"/>
          <p:cNvSpPr/>
          <p:nvPr/>
        </p:nvSpPr>
        <p:spPr>
          <a:xfrm>
            <a:off x="4067944" y="6021288"/>
            <a:ext cx="2016224" cy="648072"/>
          </a:xfrm>
          <a:prstGeom prst="borderCallout1">
            <a:avLst>
              <a:gd name="adj1" fmla="val -10598"/>
              <a:gd name="adj2" fmla="val 55892"/>
              <a:gd name="adj3" fmla="val -414048"/>
              <a:gd name="adj4" fmla="val 10835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 </a:t>
            </a:r>
            <a:r>
              <a:rPr lang="en-US" sz="1400" dirty="0"/>
              <a:t>acting as a low-power beam </a:t>
            </a:r>
            <a:r>
              <a:rPr lang="en-US" sz="1400" dirty="0" smtClean="0"/>
              <a:t>stop for machine start-up</a:t>
            </a:r>
            <a:endParaRPr lang="en-US" sz="1400" dirty="0"/>
          </a:p>
        </p:txBody>
      </p:sp>
      <p:sp>
        <p:nvSpPr>
          <p:cNvPr id="15" name="TextBox 14"/>
          <p:cNvSpPr txBox="1"/>
          <p:nvPr/>
        </p:nvSpPr>
        <p:spPr>
          <a:xfrm rot="5400000">
            <a:off x="8429436" y="1922349"/>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71014" y="4206867"/>
            <a:ext cx="5276924" cy="80110"/>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41961118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Medium-Beta Proposal</a:t>
            </a:r>
            <a:endParaRPr lang="en-US" dirty="0"/>
          </a:p>
        </p:txBody>
      </p:sp>
      <p:pic>
        <p:nvPicPr>
          <p:cNvPr id="5" name="Content Placeholder 4" descr="MB.pdf"/>
          <p:cNvPicPr>
            <a:picLocks noGrp="1" noChangeAspect="1"/>
          </p:cNvPicPr>
          <p:nvPr>
            <p:ph idx="1"/>
          </p:nvPr>
        </p:nvPicPr>
        <p:blipFill>
          <a:blip r:embed="rId2" cstate="screen">
            <a:extLst>
              <a:ext uri="{28A0092B-C50C-407E-A947-70E740481C1C}">
                <a14:useLocalDpi xmlns:a14="http://schemas.microsoft.com/office/drawing/2010/main"/>
              </a:ext>
            </a:extLst>
          </a:blip>
          <a:srcRect t="-52900" b="-52900"/>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sp>
        <p:nvSpPr>
          <p:cNvPr id="6" name="Line Callout 1 5"/>
          <p:cNvSpPr/>
          <p:nvPr/>
        </p:nvSpPr>
        <p:spPr>
          <a:xfrm>
            <a:off x="3275856" y="1700808"/>
            <a:ext cx="2952328" cy="648072"/>
          </a:xfrm>
          <a:prstGeom prst="borderCallout1">
            <a:avLst>
              <a:gd name="adj1" fmla="val 111734"/>
              <a:gd name="adj2" fmla="val 25562"/>
              <a:gd name="adj3" fmla="val 216995"/>
              <a:gd name="adj4" fmla="val 23841"/>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Three WS to measure transverse phase-space after the frequency jump (352 MHz acceleration </a:t>
            </a:r>
            <a:r>
              <a:rPr lang="en-US" sz="1400" dirty="0" smtClean="0">
                <a:sym typeface="Wingdings"/>
              </a:rPr>
              <a:t> 704 MHz)</a:t>
            </a:r>
            <a:endParaRPr lang="en-US" sz="1400" dirty="0"/>
          </a:p>
        </p:txBody>
      </p:sp>
      <p:cxnSp>
        <p:nvCxnSpPr>
          <p:cNvPr id="7" name="Straight Arrow Connector 6"/>
          <p:cNvCxnSpPr/>
          <p:nvPr/>
        </p:nvCxnSpPr>
        <p:spPr>
          <a:xfrm>
            <a:off x="3635896" y="2420888"/>
            <a:ext cx="216024" cy="144016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331640" y="2420888"/>
            <a:ext cx="2088232" cy="144016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 name="Line Callout 1 12"/>
          <p:cNvSpPr/>
          <p:nvPr/>
        </p:nvSpPr>
        <p:spPr>
          <a:xfrm>
            <a:off x="4067944" y="6021288"/>
            <a:ext cx="1512168" cy="504056"/>
          </a:xfrm>
          <a:prstGeom prst="borderCallout1">
            <a:avLst>
              <a:gd name="adj1" fmla="val -10598"/>
              <a:gd name="adj2" fmla="val 55892"/>
              <a:gd name="adj3" fmla="val -382592"/>
              <a:gd name="adj4" fmla="val 15851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 for machine start-up</a:t>
            </a:r>
            <a:endParaRPr lang="en-US" sz="1400" dirty="0"/>
          </a:p>
        </p:txBody>
      </p:sp>
      <p:sp>
        <p:nvSpPr>
          <p:cNvPr id="10" name="TextBox 9"/>
          <p:cNvSpPr txBox="1"/>
          <p:nvPr/>
        </p:nvSpPr>
        <p:spPr>
          <a:xfrm rot="5400000">
            <a:off x="8465948" y="1922349"/>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71010" y="4155199"/>
            <a:ext cx="5276924" cy="80110"/>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22125644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High-Beta Proposal</a:t>
            </a:r>
            <a:endParaRPr lang="en-US" dirty="0"/>
          </a:p>
        </p:txBody>
      </p:sp>
      <p:pic>
        <p:nvPicPr>
          <p:cNvPr id="5" name="Content Placeholder 4" descr="HB.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723" r="-1723"/>
          <a:stretch/>
        </p:blipFill>
        <p:spPr>
          <a:xfrm>
            <a:off x="116572" y="1423446"/>
            <a:ext cx="8939232" cy="5434554"/>
          </a:xfrm>
        </p:spPr>
      </p:pic>
      <p:sp>
        <p:nvSpPr>
          <p:cNvPr id="6" name="Line Callout 1 5"/>
          <p:cNvSpPr/>
          <p:nvPr/>
        </p:nvSpPr>
        <p:spPr>
          <a:xfrm>
            <a:off x="5580112" y="476672"/>
            <a:ext cx="2664296" cy="864096"/>
          </a:xfrm>
          <a:prstGeom prst="borderCallout1">
            <a:avLst>
              <a:gd name="adj1" fmla="val 72119"/>
              <a:gd name="adj2" fmla="val -3806"/>
              <a:gd name="adj3" fmla="val 154374"/>
              <a:gd name="adj4" fmla="val -5617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A placeholder for a transverse measurement in case the performance of the Medium-Beta linac requires it.</a:t>
            </a:r>
          </a:p>
        </p:txBody>
      </p:sp>
      <p:sp>
        <p:nvSpPr>
          <p:cNvPr id="8" name="TextBox 7"/>
          <p:cNvSpPr txBox="1"/>
          <p:nvPr/>
        </p:nvSpPr>
        <p:spPr>
          <a:xfrm rot="5400000">
            <a:off x="8429436" y="1922349"/>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71010" y="4155199"/>
            <a:ext cx="5276924" cy="80110"/>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dirty="0"/>
          </a:p>
        </p:txBody>
      </p:sp>
    </p:spTree>
    <p:extLst>
      <p:ext uri="{BB962C8B-B14F-4D97-AF65-F5344CB8AC3E}">
        <p14:creationId xmlns:p14="http://schemas.microsoft.com/office/powerpoint/2010/main" val="3588285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 challenges</a:t>
            </a:r>
            <a:endParaRPr lang="en-US" dirty="0"/>
          </a:p>
        </p:txBody>
      </p:sp>
      <p:sp>
        <p:nvSpPr>
          <p:cNvPr id="3" name="Content Placeholder 2"/>
          <p:cNvSpPr>
            <a:spLocks noGrp="1"/>
          </p:cNvSpPr>
          <p:nvPr>
            <p:ph idx="1"/>
          </p:nvPr>
        </p:nvSpPr>
        <p:spPr/>
        <p:txBody>
          <a:bodyPr/>
          <a:lstStyle/>
          <a:p>
            <a:r>
              <a:rPr lang="en-US" dirty="0" smtClean="0"/>
              <a:t>Commissioning duration will get shorter. Requires better preparation.</a:t>
            </a:r>
          </a:p>
          <a:p>
            <a:r>
              <a:rPr lang="en-US" dirty="0" smtClean="0"/>
              <a:t>Large In-Kind contribution in projects.</a:t>
            </a:r>
          </a:p>
          <a:p>
            <a:r>
              <a:rPr lang="en-US" dirty="0" smtClean="0"/>
              <a:t>Beam Instrumentation tends to be one of the first targets for budgets </a:t>
            </a:r>
            <a:r>
              <a:rPr lang="en-US" dirty="0" smtClean="0"/>
              <a:t>cut</a:t>
            </a:r>
          </a:p>
          <a:p>
            <a:r>
              <a:rPr lang="en-US" dirty="0" smtClean="0"/>
              <a:t>Nuclear safety authorities demands are increasing</a:t>
            </a:r>
            <a:endParaRPr lang="en-US" dirty="0" smtClean="0"/>
          </a:p>
          <a:p>
            <a:r>
              <a:rPr lang="en-US" dirty="0" smtClean="0"/>
              <a:t>And machines are getting more </a:t>
            </a:r>
            <a:r>
              <a:rPr lang="en-US" dirty="0" smtClean="0"/>
              <a:t>complex</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
        <p:nvSpPr>
          <p:cNvPr id="6" name="TextBox 5"/>
          <p:cNvSpPr txBox="1"/>
          <p:nvPr/>
        </p:nvSpPr>
        <p:spPr>
          <a:xfrm>
            <a:off x="683569" y="5325016"/>
            <a:ext cx="7704856" cy="1200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dirty="0" smtClean="0"/>
              <a:t>Good preparation is needed if we want to ensure a commissioning of the machines on time.</a:t>
            </a:r>
          </a:p>
          <a:p>
            <a:pPr algn="ctr"/>
            <a:r>
              <a:rPr lang="en-US" sz="2400" dirty="0" smtClean="0"/>
              <a:t>Good planning, simulation and training is needed.</a:t>
            </a:r>
            <a:endParaRPr lang="en-US" sz="2400" dirty="0"/>
          </a:p>
        </p:txBody>
      </p:sp>
    </p:spTree>
    <p:extLst>
      <p:ext uri="{BB962C8B-B14F-4D97-AF65-F5344CB8AC3E}">
        <p14:creationId xmlns:p14="http://schemas.microsoft.com/office/powerpoint/2010/main" val="599703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HEBT &amp; Dogleg Proposal</a:t>
            </a:r>
            <a:endParaRPr lang="en-US" dirty="0"/>
          </a:p>
        </p:txBody>
      </p:sp>
      <p:pic>
        <p:nvPicPr>
          <p:cNvPr id="5" name="Content Placeholder 4" descr="UHB.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1690" b="-5291"/>
          <a:stretch/>
        </p:blipFill>
        <p:spPr>
          <a:xfrm>
            <a:off x="457200" y="1411174"/>
            <a:ext cx="8229600" cy="3196617"/>
          </a:xfrm>
        </p:spPr>
      </p:pic>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pic>
        <p:nvPicPr>
          <p:cNvPr id="6" name="Picture 5" descr="DgLg.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653136"/>
            <a:ext cx="9144000" cy="2168049"/>
          </a:xfrm>
          <a:prstGeom prst="rect">
            <a:avLst/>
          </a:prstGeom>
        </p:spPr>
      </p:pic>
      <p:sp>
        <p:nvSpPr>
          <p:cNvPr id="7" name="Line Callout 1 6"/>
          <p:cNvSpPr/>
          <p:nvPr/>
        </p:nvSpPr>
        <p:spPr>
          <a:xfrm>
            <a:off x="7092280" y="4077072"/>
            <a:ext cx="1872208" cy="936104"/>
          </a:xfrm>
          <a:prstGeom prst="borderCallout1">
            <a:avLst>
              <a:gd name="adj1" fmla="val 30293"/>
              <a:gd name="adj2" fmla="val -6623"/>
              <a:gd name="adj3" fmla="val 4909"/>
              <a:gd name="adj4" fmla="val -123791"/>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WS triplet near the end of the HEBT. Slow phase advance leads to a large separation</a:t>
            </a:r>
          </a:p>
        </p:txBody>
      </p:sp>
      <p:cxnSp>
        <p:nvCxnSpPr>
          <p:cNvPr id="8" name="Straight Arrow Connector 7"/>
          <p:cNvCxnSpPr/>
          <p:nvPr/>
        </p:nvCxnSpPr>
        <p:spPr>
          <a:xfrm flipH="1" flipV="1">
            <a:off x="1043608" y="3356992"/>
            <a:ext cx="5976664" cy="72008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6804248" y="3429000"/>
            <a:ext cx="432048" cy="576064"/>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5400000">
            <a:off x="8429436" y="1922348"/>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71010" y="4155199"/>
            <a:ext cx="5276924" cy="80110"/>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16103894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A2T Proposal</a:t>
            </a:r>
            <a:endParaRPr lang="en-US" dirty="0"/>
          </a:p>
        </p:txBody>
      </p:sp>
      <p:pic>
        <p:nvPicPr>
          <p:cNvPr id="5" name="Content Placeholder 4" descr="A2T(3).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9049" r="17421" b="-54603"/>
          <a:stretch/>
        </p:blipFill>
        <p:spPr>
          <a:xfrm>
            <a:off x="106729" y="1600200"/>
            <a:ext cx="8954556" cy="4482757"/>
          </a:xfrm>
        </p:spPr>
      </p:pic>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sp>
        <p:nvSpPr>
          <p:cNvPr id="6" name="Rectangle 5"/>
          <p:cNvSpPr/>
          <p:nvPr/>
        </p:nvSpPr>
        <p:spPr>
          <a:xfrm>
            <a:off x="7308304" y="3861048"/>
            <a:ext cx="1728192" cy="1008112"/>
          </a:xfrm>
          <a:prstGeom prst="rect">
            <a:avLst/>
          </a:prstGeom>
          <a:solidFill>
            <a:schemeClr val="bg1"/>
          </a:solidFill>
          <a:ln w="50800">
            <a:solidFill>
              <a:schemeClr val="bg1"/>
            </a:solidFill>
            <a:tailEnd type="triangle"/>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smtClean="0"/>
          </a:p>
        </p:txBody>
      </p:sp>
      <p:sp>
        <p:nvSpPr>
          <p:cNvPr id="7" name="Rounded Rectangle 6"/>
          <p:cNvSpPr/>
          <p:nvPr/>
        </p:nvSpPr>
        <p:spPr>
          <a:xfrm>
            <a:off x="7524328" y="3573016"/>
            <a:ext cx="1224136" cy="360040"/>
          </a:xfrm>
          <a:prstGeom prst="roundRect">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Raster system</a:t>
            </a:r>
          </a:p>
        </p:txBody>
      </p:sp>
      <p:sp>
        <p:nvSpPr>
          <p:cNvPr id="8" name="Rounded Rectangle 7"/>
          <p:cNvSpPr/>
          <p:nvPr/>
        </p:nvSpPr>
        <p:spPr>
          <a:xfrm>
            <a:off x="1043608" y="4653136"/>
            <a:ext cx="1224136" cy="360040"/>
          </a:xfrm>
          <a:prstGeom prst="roundRect">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Raster system</a:t>
            </a:r>
          </a:p>
        </p:txBody>
      </p:sp>
      <p:sp>
        <p:nvSpPr>
          <p:cNvPr id="9" name="Line Callout 1 8"/>
          <p:cNvSpPr/>
          <p:nvPr/>
        </p:nvSpPr>
        <p:spPr>
          <a:xfrm>
            <a:off x="107504" y="5805264"/>
            <a:ext cx="3528392" cy="936104"/>
          </a:xfrm>
          <a:prstGeom prst="borderCallout1">
            <a:avLst>
              <a:gd name="adj1" fmla="val -14296"/>
              <a:gd name="adj2" fmla="val 26787"/>
              <a:gd name="adj3" fmla="val -123058"/>
              <a:gd name="adj4" fmla="val 12042"/>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Action point of raster system. 180deg out of phase (both planes) from the cross-over point in the Neutron Shield Wall.  WS will therefore measure the same beam as at the cross-over.</a:t>
            </a:r>
          </a:p>
        </p:txBody>
      </p:sp>
      <p:sp>
        <p:nvSpPr>
          <p:cNvPr id="10" name="Line Callout 1 9"/>
          <p:cNvSpPr/>
          <p:nvPr/>
        </p:nvSpPr>
        <p:spPr>
          <a:xfrm>
            <a:off x="4499992" y="5589240"/>
            <a:ext cx="3528392" cy="1080120"/>
          </a:xfrm>
          <a:prstGeom prst="borderCallout1">
            <a:avLst>
              <a:gd name="adj1" fmla="val -14296"/>
              <a:gd name="adj2" fmla="val 26787"/>
              <a:gd name="adj3" fmla="val -86931"/>
              <a:gd name="adj4" fmla="val 54673"/>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Cross-over point in the Neutron Shield Wall. Position measured here should not be affected by deflections close to the raster action point. This BPM will therefore allow verification of the lattice values.</a:t>
            </a:r>
          </a:p>
        </p:txBody>
      </p:sp>
      <p:sp>
        <p:nvSpPr>
          <p:cNvPr id="11" name="Line Callout 1 10"/>
          <p:cNvSpPr/>
          <p:nvPr/>
        </p:nvSpPr>
        <p:spPr>
          <a:xfrm>
            <a:off x="4716016" y="476672"/>
            <a:ext cx="3600400" cy="1224136"/>
          </a:xfrm>
          <a:prstGeom prst="borderCallout1">
            <a:avLst>
              <a:gd name="adj1" fmla="val 110046"/>
              <a:gd name="adj2" fmla="val 26192"/>
              <a:gd name="adj3" fmla="val 299497"/>
              <a:gd name="adj4" fmla="val -18838"/>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Post-raster BPMs verify correct triggering of the raster magnets. Measured amplitude of beam position and B-dot loops in the raster magnets can be correlated with the beam spot on the luminescent coatings in the Target.</a:t>
            </a:r>
          </a:p>
        </p:txBody>
      </p:sp>
      <p:cxnSp>
        <p:nvCxnSpPr>
          <p:cNvPr id="13" name="Straight Arrow Connector 12"/>
          <p:cNvCxnSpPr/>
          <p:nvPr/>
        </p:nvCxnSpPr>
        <p:spPr>
          <a:xfrm flipH="1">
            <a:off x="5148064" y="1844824"/>
            <a:ext cx="1080120" cy="2304256"/>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4" name="Line Callout 1 13"/>
          <p:cNvSpPr/>
          <p:nvPr/>
        </p:nvSpPr>
        <p:spPr>
          <a:xfrm>
            <a:off x="827584" y="1556792"/>
            <a:ext cx="3448000" cy="999728"/>
          </a:xfrm>
          <a:prstGeom prst="borderCallout1">
            <a:avLst>
              <a:gd name="adj1" fmla="val 113650"/>
              <a:gd name="adj2" fmla="val 83137"/>
              <a:gd name="adj3" fmla="val 249943"/>
              <a:gd name="adj4" fmla="val 6657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smtClean="0"/>
              <a:t>Steerers</a:t>
            </a:r>
            <a:r>
              <a:rPr lang="en-US" sz="1400" dirty="0" smtClean="0"/>
              <a:t> located symmetrically around the raster action point to allow for verification of the downstream optics and probing of </a:t>
            </a:r>
          </a:p>
        </p:txBody>
      </p:sp>
      <p:cxnSp>
        <p:nvCxnSpPr>
          <p:cNvPr id="15" name="Straight Arrow Connector 14"/>
          <p:cNvCxnSpPr/>
          <p:nvPr/>
        </p:nvCxnSpPr>
        <p:spPr>
          <a:xfrm>
            <a:off x="4427984" y="2132856"/>
            <a:ext cx="1728192" cy="792088"/>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5400000">
            <a:off x="8429436" y="1922348"/>
            <a:ext cx="115212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From S. Molloy</a:t>
            </a:r>
            <a:endParaRPr lang="en-US" sz="1200" dirty="0"/>
          </a:p>
        </p:txBody>
      </p:sp>
      <p:sp>
        <p:nvSpPr>
          <p:cNvPr id="3" name="Footer Placeholder 2"/>
          <p:cNvSpPr>
            <a:spLocks noGrp="1"/>
          </p:cNvSpPr>
          <p:nvPr>
            <p:ph type="ftr" sz="quarter" idx="3"/>
          </p:nvPr>
        </p:nvSpPr>
        <p:spPr>
          <a:xfrm rot="16200000">
            <a:off x="-2598914" y="4170863"/>
            <a:ext cx="5276924" cy="152118"/>
          </a:xfrm>
        </p:spPr>
        <p:txBody>
          <a:bodyPr/>
          <a:lstStyle/>
          <a:p>
            <a:pPr algn="l"/>
            <a:r>
              <a:rPr lang="sv-SE" dirty="0" err="1" smtClean="0"/>
              <a:t>Beam</a:t>
            </a:r>
            <a:r>
              <a:rPr lang="sv-SE" dirty="0" smtClean="0"/>
              <a:t> Dynamics </a:t>
            </a:r>
            <a:r>
              <a:rPr lang="sv-SE" dirty="0" err="1" smtClean="0"/>
              <a:t>meets</a:t>
            </a:r>
            <a:r>
              <a:rPr lang="sv-SE" dirty="0" smtClean="0"/>
              <a:t> </a:t>
            </a:r>
            <a:r>
              <a:rPr lang="sv-SE" dirty="0" err="1" smtClean="0"/>
              <a:t>Diagnostics</a:t>
            </a:r>
            <a:r>
              <a:rPr lang="sv-SE" dirty="0" smtClean="0"/>
              <a:t> – Firenze 4-7 </a:t>
            </a:r>
            <a:r>
              <a:rPr lang="sv-SE" dirty="0" err="1" smtClean="0"/>
              <a:t>Novemer</a:t>
            </a:r>
            <a:r>
              <a:rPr lang="sv-SE" dirty="0" smtClean="0"/>
              <a:t> 2015</a:t>
            </a:r>
            <a:endParaRPr lang="sv-SE" dirty="0"/>
          </a:p>
        </p:txBody>
      </p:sp>
    </p:spTree>
    <p:extLst>
      <p:ext uri="{BB962C8B-B14F-4D97-AF65-F5344CB8AC3E}">
        <p14:creationId xmlns:p14="http://schemas.microsoft.com/office/powerpoint/2010/main" val="10816130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today</a:t>
            </a:r>
            <a:endParaRPr lang="en-US" dirty="0"/>
          </a:p>
        </p:txBody>
      </p:sp>
      <p:sp>
        <p:nvSpPr>
          <p:cNvPr id="3" name="Content Placeholder 2"/>
          <p:cNvSpPr>
            <a:spLocks noGrp="1"/>
          </p:cNvSpPr>
          <p:nvPr>
            <p:ph idx="1"/>
          </p:nvPr>
        </p:nvSpPr>
        <p:spPr/>
        <p:txBody>
          <a:bodyPr>
            <a:normAutofit/>
          </a:bodyPr>
          <a:lstStyle/>
          <a:p>
            <a:r>
              <a:rPr lang="en-US" dirty="0" smtClean="0"/>
              <a:t>We have defined and justified what we want to measure</a:t>
            </a:r>
          </a:p>
          <a:p>
            <a:r>
              <a:rPr lang="en-US" dirty="0" smtClean="0"/>
              <a:t>At this point, we have defined a realistic set of BI for ESS, and the basic procedures to follow for commissioning</a:t>
            </a:r>
          </a:p>
          <a:p>
            <a:r>
              <a:rPr lang="en-US" dirty="0" smtClean="0"/>
              <a:t>This suite of BI needs to be validated with partners</a:t>
            </a:r>
          </a:p>
          <a:p>
            <a:r>
              <a:rPr lang="en-US" dirty="0" smtClean="0"/>
              <a:t>In the process of finishing the requirements for the devices</a:t>
            </a:r>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19077525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 and Operations</a:t>
            </a:r>
            <a:endParaRPr lang="en-US" dirty="0"/>
          </a:p>
        </p:txBody>
      </p:sp>
      <p:sp>
        <p:nvSpPr>
          <p:cNvPr id="3" name="Content Placeholder 2"/>
          <p:cNvSpPr>
            <a:spLocks noGrp="1"/>
          </p:cNvSpPr>
          <p:nvPr>
            <p:ph idx="1"/>
          </p:nvPr>
        </p:nvSpPr>
        <p:spPr/>
        <p:txBody>
          <a:bodyPr/>
          <a:lstStyle/>
          <a:p>
            <a:r>
              <a:rPr lang="en-US" dirty="0" smtClean="0"/>
              <a:t>Commissioning diagnostic and operations diagnostic has to be compatible</a:t>
            </a:r>
          </a:p>
          <a:p>
            <a:r>
              <a:rPr lang="en-US" dirty="0" smtClean="0"/>
              <a:t>Temporary diagnostic during </a:t>
            </a:r>
            <a:r>
              <a:rPr lang="en-US" dirty="0" smtClean="0"/>
              <a:t>commissioning</a:t>
            </a:r>
          </a:p>
          <a:p>
            <a:r>
              <a:rPr lang="en-US" dirty="0" smtClean="0"/>
              <a:t>Applications developed during commissioning could be ported to Operations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3397354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Beam Commissioning</a:t>
            </a:r>
            <a:endParaRPr lang="en-US" dirty="0"/>
          </a:p>
        </p:txBody>
      </p:sp>
      <p:sp>
        <p:nvSpPr>
          <p:cNvPr id="3" name="Content Placeholder 2"/>
          <p:cNvSpPr>
            <a:spLocks noGrp="1"/>
          </p:cNvSpPr>
          <p:nvPr>
            <p:ph idx="1"/>
          </p:nvPr>
        </p:nvSpPr>
        <p:spPr/>
        <p:txBody>
          <a:bodyPr/>
          <a:lstStyle/>
          <a:p>
            <a:r>
              <a:rPr lang="en-US" dirty="0"/>
              <a:t>“Virtual” beam commissioning</a:t>
            </a:r>
          </a:p>
          <a:p>
            <a:pPr lvl="1"/>
            <a:r>
              <a:rPr lang="en-US" dirty="0"/>
              <a:t>Simulations using a virtual accelerator</a:t>
            </a:r>
          </a:p>
          <a:p>
            <a:pPr lvl="1"/>
            <a:r>
              <a:rPr lang="en-US" dirty="0"/>
              <a:t>Verification of the procedures</a:t>
            </a:r>
          </a:p>
          <a:p>
            <a:pPr lvl="1"/>
            <a:r>
              <a:rPr lang="en-US" dirty="0"/>
              <a:t>Test of the software before commissioning</a:t>
            </a:r>
          </a:p>
          <a:p>
            <a:pPr lvl="1"/>
            <a:r>
              <a:rPr lang="en-US" dirty="0"/>
              <a:t>Training of accelerator </a:t>
            </a:r>
            <a:r>
              <a:rPr lang="en-US" dirty="0" smtClean="0"/>
              <a:t>experts</a:t>
            </a:r>
          </a:p>
          <a:p>
            <a:r>
              <a:rPr lang="en-US" dirty="0" smtClean="0"/>
              <a:t>Understanding of the beam instrumentation devices</a:t>
            </a:r>
            <a:endParaRPr lang="en-US" dirty="0"/>
          </a:p>
          <a:p>
            <a:r>
              <a:rPr lang="en-US" dirty="0"/>
              <a:t>Use the experience of similar projects (SNS, J-</a:t>
            </a:r>
            <a:r>
              <a:rPr lang="en-US" dirty="0" err="1"/>
              <a:t>Parc</a:t>
            </a:r>
            <a:r>
              <a:rPr lang="en-US" dirty="0"/>
              <a:t>, Linac4)</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7441692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Framework</a:t>
            </a:r>
            <a:endParaRPr lang="en-US" dirty="0"/>
          </a:p>
        </p:txBody>
      </p:sp>
      <p:sp>
        <p:nvSpPr>
          <p:cNvPr id="6" name="Content Placeholder 5"/>
          <p:cNvSpPr>
            <a:spLocks noGrp="1"/>
          </p:cNvSpPr>
          <p:nvPr>
            <p:ph idx="1"/>
          </p:nvPr>
        </p:nvSpPr>
        <p:spPr/>
        <p:txBody>
          <a:bodyPr>
            <a:normAutofit lnSpcReduction="10000"/>
          </a:bodyPr>
          <a:lstStyle/>
          <a:p>
            <a:r>
              <a:rPr lang="en-US" dirty="0" err="1" smtClean="0"/>
              <a:t>OpenXAL</a:t>
            </a:r>
            <a:r>
              <a:rPr lang="en-US" dirty="0" smtClean="0"/>
              <a:t> has been selected to be used as the framework for Control Room Applications</a:t>
            </a:r>
          </a:p>
          <a:p>
            <a:pPr lvl="1"/>
            <a:r>
              <a:rPr lang="en-US" dirty="0"/>
              <a:t>Developed at SNS (</a:t>
            </a:r>
            <a:r>
              <a:rPr lang="en-US" dirty="0">
                <a:hlinkClick r:id="rId2"/>
              </a:rPr>
              <a:t>http://</a:t>
            </a:r>
            <a:r>
              <a:rPr lang="en-US" dirty="0" smtClean="0">
                <a:hlinkClick r:id="rId2"/>
              </a:rPr>
              <a:t>xaldev.sourceforge.net</a:t>
            </a:r>
            <a:r>
              <a:rPr lang="en-US" dirty="0" smtClean="0"/>
              <a:t>)</a:t>
            </a:r>
          </a:p>
          <a:p>
            <a:pPr lvl="2"/>
            <a:r>
              <a:rPr lang="en-US" dirty="0"/>
              <a:t>Open Source collaboration with dozens of developers across several </a:t>
            </a:r>
            <a:r>
              <a:rPr lang="en-US" dirty="0" smtClean="0"/>
              <a:t>sites: SNS, FRIB, TRIUMF, CSNS, GANIL and ESS</a:t>
            </a:r>
            <a:endParaRPr lang="en-US" dirty="0"/>
          </a:p>
          <a:p>
            <a:pPr lvl="2"/>
            <a:r>
              <a:rPr lang="en-US" dirty="0"/>
              <a:t>Pure Java for cross platform development and deployment</a:t>
            </a:r>
          </a:p>
          <a:p>
            <a:pPr lvl="2"/>
            <a:r>
              <a:rPr lang="en-US" dirty="0"/>
              <a:t>Application Framework for rapidly developing modern applications</a:t>
            </a:r>
          </a:p>
          <a:p>
            <a:pPr lvl="2"/>
            <a:r>
              <a:rPr lang="en-US" dirty="0"/>
              <a:t>Toolbox of Java packages</a:t>
            </a:r>
          </a:p>
          <a:p>
            <a:pPr lvl="2"/>
            <a:r>
              <a:rPr lang="en-US" dirty="0"/>
              <a:t>Collection of applications (over four dozen) and services</a:t>
            </a:r>
          </a:p>
          <a:p>
            <a:pPr lvl="2"/>
            <a:r>
              <a:rPr lang="en-US" dirty="0"/>
              <a:t>EPICS Channel Access support</a:t>
            </a:r>
            <a:endParaRPr lang="en-US" dirty="0" smtClean="0"/>
          </a:p>
          <a:p>
            <a:pPr lvl="1"/>
            <a:r>
              <a:rPr lang="en-US" dirty="0" smtClean="0"/>
              <a:t>New model for the accelerator being developed at </a:t>
            </a:r>
            <a:r>
              <a:rPr lang="en-US" dirty="0" smtClean="0"/>
              <a:t>ESS</a:t>
            </a:r>
          </a:p>
          <a:p>
            <a:pPr lvl="1"/>
            <a:r>
              <a:rPr lang="en-US" dirty="0" smtClean="0"/>
              <a:t>Investigating the use inside </a:t>
            </a:r>
            <a:r>
              <a:rPr lang="en-US" dirty="0" err="1" smtClean="0"/>
              <a:t>ipyhton</a:t>
            </a:r>
            <a:r>
              <a:rPr lang="en-US" dirty="0" smtClean="0"/>
              <a:t> notebook</a:t>
            </a:r>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6037345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Systems Tools Integration</a:t>
            </a:r>
            <a:endParaRPr lang="en-US" dirty="0"/>
          </a:p>
        </p:txBody>
      </p:sp>
      <p:sp>
        <p:nvSpPr>
          <p:cNvPr id="3" name="Content Placeholder 2"/>
          <p:cNvSpPr>
            <a:spLocks noGrp="1"/>
          </p:cNvSpPr>
          <p:nvPr>
            <p:ph idx="1"/>
          </p:nvPr>
        </p:nvSpPr>
        <p:spPr/>
        <p:txBody>
          <a:bodyPr/>
          <a:lstStyle/>
          <a:p>
            <a:r>
              <a:rPr lang="en-US" dirty="0" smtClean="0"/>
              <a:t>Good planning of the beam commissioning allows  us to prepare a good list of the tools required from the Control Systems and the High Level Applications needed</a:t>
            </a:r>
          </a:p>
          <a:p>
            <a:r>
              <a:rPr lang="en-US" dirty="0" smtClean="0"/>
              <a:t>HLA should be tested before BC using the virtual accelerator. No time enough to debug them during BC</a:t>
            </a:r>
          </a:p>
          <a:p>
            <a:r>
              <a:rPr lang="en-US" dirty="0" smtClean="0"/>
              <a:t>Test and training with the main tools (</a:t>
            </a:r>
            <a:r>
              <a:rPr lang="en-US" dirty="0" err="1" smtClean="0"/>
              <a:t>elog</a:t>
            </a:r>
            <a:r>
              <a:rPr lang="en-US" dirty="0" smtClean="0"/>
              <a:t>, </a:t>
            </a:r>
            <a:r>
              <a:rPr lang="en-US" dirty="0" err="1" smtClean="0"/>
              <a:t>archiver</a:t>
            </a:r>
            <a:r>
              <a:rPr lang="en-US" dirty="0" smtClean="0"/>
              <a:t>, </a:t>
            </a:r>
            <a:r>
              <a:rPr lang="en-US" dirty="0" err="1" smtClean="0"/>
              <a:t>etc</a:t>
            </a:r>
            <a:r>
              <a:rPr lang="en-US" dirty="0" smtClean="0"/>
              <a:t>) before beam commissioning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36</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19620411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time and diagnostic devices for Beam Commissioning are limited </a:t>
            </a:r>
          </a:p>
          <a:p>
            <a:r>
              <a:rPr lang="en-US" dirty="0" smtClean="0"/>
              <a:t>Planning before hand is essential</a:t>
            </a:r>
          </a:p>
          <a:p>
            <a:r>
              <a:rPr lang="en-US" dirty="0" smtClean="0"/>
              <a:t>“Virtual Commissioning” and “Dry Runs” should be used to detect faults and test the systems</a:t>
            </a:r>
          </a:p>
          <a:p>
            <a:pPr lvl="1"/>
            <a:r>
              <a:rPr lang="en-US" dirty="0" smtClean="0"/>
              <a:t>Beam time is too valuable to used to debug software and fixed trivial faults</a:t>
            </a:r>
          </a:p>
          <a:p>
            <a:r>
              <a:rPr lang="en-US" dirty="0" smtClean="0"/>
              <a:t>Experience from similar labs is fundamental</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37</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38793431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p:spPr>
        <p:txBody>
          <a:bodyPr>
            <a:normAutofit fontScale="90000"/>
          </a:bodyPr>
          <a:lstStyle/>
          <a:p>
            <a:r>
              <a:rPr lang="en-US" dirty="0" smtClean="0"/>
              <a:t>I would like to thanks the help from M. </a:t>
            </a:r>
            <a:r>
              <a:rPr lang="en-US" dirty="0" err="1" smtClean="0"/>
              <a:t>Eshraqi</a:t>
            </a:r>
            <a:r>
              <a:rPr lang="en-US" dirty="0" smtClean="0"/>
              <a:t>, R. Miyamoto, E. </a:t>
            </a:r>
            <a:r>
              <a:rPr lang="en-US" dirty="0" err="1" smtClean="0"/>
              <a:t>Tanke</a:t>
            </a:r>
            <a:r>
              <a:rPr lang="en-US" dirty="0" smtClean="0"/>
              <a:t>, S. Molloy, Y. </a:t>
            </a:r>
            <a:r>
              <a:rPr lang="en-US" dirty="0" err="1" smtClean="0"/>
              <a:t>Levinsen</a:t>
            </a:r>
            <a:r>
              <a:rPr lang="en-US" dirty="0"/>
              <a:t> </a:t>
            </a:r>
            <a:r>
              <a:rPr lang="en-US" dirty="0" smtClean="0"/>
              <a:t>and T. Shea for the comments in preparing this presentation. </a:t>
            </a:r>
            <a:endParaRPr lang="en-US" dirty="0"/>
          </a:p>
        </p:txBody>
      </p:sp>
      <p:sp>
        <p:nvSpPr>
          <p:cNvPr id="3" name="Subtitle 2"/>
          <p:cNvSpPr>
            <a:spLocks noGrp="1"/>
          </p:cNvSpPr>
          <p:nvPr>
            <p:ph type="subTitle" idx="1"/>
          </p:nvPr>
        </p:nvSpPr>
        <p:spPr>
          <a:xfrm>
            <a:off x="467544" y="5589240"/>
            <a:ext cx="3920480" cy="985664"/>
          </a:xfrm>
        </p:spPr>
        <p:txBody>
          <a:bodyPr/>
          <a:lstStyle/>
          <a:p>
            <a:r>
              <a:rPr lang="en-US" dirty="0" smtClean="0">
                <a:solidFill>
                  <a:schemeClr val="bg1"/>
                </a:solidFill>
              </a:rPr>
              <a:t>Soon to be filled!</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36512" y="2996952"/>
            <a:ext cx="4767908" cy="2376264"/>
          </a:xfrm>
          <a:prstGeom prst="rect">
            <a:avLst/>
          </a:prstGeom>
        </p:spPr>
      </p:pic>
      <p:pic>
        <p:nvPicPr>
          <p:cNvPr id="5" name="Picture 4"/>
          <p:cNvPicPr>
            <a:picLocks noChangeAspect="1"/>
          </p:cNvPicPr>
          <p:nvPr/>
        </p:nvPicPr>
        <p:blipFill>
          <a:blip r:embed="rId3"/>
          <a:stretch>
            <a:fillRect/>
          </a:stretch>
        </p:blipFill>
        <p:spPr>
          <a:xfrm>
            <a:off x="3919406" y="3789040"/>
            <a:ext cx="5909178" cy="3068960"/>
          </a:xfrm>
          <a:prstGeom prst="rect">
            <a:avLst/>
          </a:prstGeom>
        </p:spPr>
      </p:pic>
    </p:spTree>
    <p:extLst>
      <p:ext uri="{BB962C8B-B14F-4D97-AF65-F5344CB8AC3E}">
        <p14:creationId xmlns:p14="http://schemas.microsoft.com/office/powerpoint/2010/main" val="729524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machines</a:t>
            </a:r>
            <a:endParaRPr lang="en-US" dirty="0"/>
          </a:p>
        </p:txBody>
      </p:sp>
      <p:sp>
        <p:nvSpPr>
          <p:cNvPr id="3" name="Content Placeholder 2"/>
          <p:cNvSpPr>
            <a:spLocks noGrp="1"/>
          </p:cNvSpPr>
          <p:nvPr>
            <p:ph idx="1"/>
          </p:nvPr>
        </p:nvSpPr>
        <p:spPr/>
        <p:txBody>
          <a:bodyPr>
            <a:normAutofit lnSpcReduction="10000"/>
          </a:bodyPr>
          <a:lstStyle/>
          <a:p>
            <a:r>
              <a:rPr lang="en-US" dirty="0" smtClean="0"/>
              <a:t>Some examples</a:t>
            </a:r>
          </a:p>
          <a:p>
            <a:pPr lvl="1"/>
            <a:r>
              <a:rPr lang="en-US" dirty="0" smtClean="0"/>
              <a:t>Increasing power:</a:t>
            </a:r>
          </a:p>
          <a:p>
            <a:pPr lvl="2"/>
            <a:r>
              <a:rPr lang="en-US" dirty="0" smtClean="0"/>
              <a:t>Commissioning with limited test beam</a:t>
            </a:r>
          </a:p>
          <a:p>
            <a:pPr lvl="2"/>
            <a:r>
              <a:rPr lang="en-US" dirty="0" smtClean="0"/>
              <a:t>MPS fundamental part of the machine</a:t>
            </a:r>
          </a:p>
          <a:p>
            <a:pPr lvl="1"/>
            <a:r>
              <a:rPr lang="en-US" dirty="0" smtClean="0"/>
              <a:t>Smaller emittances:</a:t>
            </a:r>
          </a:p>
          <a:p>
            <a:pPr lvl="2"/>
            <a:r>
              <a:rPr lang="en-US" dirty="0" smtClean="0"/>
              <a:t>Stronger requirements in stability</a:t>
            </a:r>
          </a:p>
          <a:p>
            <a:pPr lvl="2"/>
            <a:r>
              <a:rPr lang="en-US" dirty="0" smtClean="0"/>
              <a:t>Better BPMs</a:t>
            </a:r>
          </a:p>
          <a:p>
            <a:pPr lvl="2"/>
            <a:r>
              <a:rPr lang="en-US" dirty="0" smtClean="0"/>
              <a:t>Shorter bunches</a:t>
            </a:r>
          </a:p>
          <a:p>
            <a:r>
              <a:rPr lang="en-US" dirty="0" smtClean="0"/>
              <a:t>Commissioning of the user’s instruments is also more complex, they will require more communication between both communities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209601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 success history, commissioning of Light Sources</a:t>
            </a:r>
            <a:endParaRPr lang="en-US" dirty="0"/>
          </a:p>
        </p:txBody>
      </p:sp>
    </p:spTree>
    <p:extLst>
      <p:ext uri="{BB962C8B-B14F-4D97-AF65-F5344CB8AC3E}">
        <p14:creationId xmlns:p14="http://schemas.microsoft.com/office/powerpoint/2010/main" val="3405317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Sources in the 2000</a:t>
            </a:r>
            <a:endParaRPr lang="en-US" dirty="0"/>
          </a:p>
        </p:txBody>
      </p:sp>
      <p:sp>
        <p:nvSpPr>
          <p:cNvPr id="3" name="Content Placeholder 2"/>
          <p:cNvSpPr>
            <a:spLocks noGrp="1"/>
          </p:cNvSpPr>
          <p:nvPr>
            <p:ph idx="1"/>
          </p:nvPr>
        </p:nvSpPr>
        <p:spPr/>
        <p:txBody>
          <a:bodyPr/>
          <a:lstStyle/>
          <a:p>
            <a:r>
              <a:rPr lang="en-US" dirty="0" smtClean="0"/>
              <a:t>SLS: Commissioning in 2001, ~ 5 month</a:t>
            </a:r>
          </a:p>
          <a:p>
            <a:r>
              <a:rPr lang="en-US" dirty="0" smtClean="0"/>
              <a:t>Spear-3: Commissioning in 2004</a:t>
            </a:r>
          </a:p>
          <a:p>
            <a:r>
              <a:rPr lang="en-US" dirty="0" smtClean="0"/>
              <a:t>Diamond: </a:t>
            </a:r>
            <a:r>
              <a:rPr lang="en-US" dirty="0"/>
              <a:t>Commissioning in </a:t>
            </a:r>
            <a:r>
              <a:rPr lang="en-US" dirty="0" smtClean="0"/>
              <a:t>2006, </a:t>
            </a:r>
            <a:r>
              <a:rPr lang="en-US" dirty="0"/>
              <a:t>~ </a:t>
            </a:r>
            <a:r>
              <a:rPr lang="en-US" dirty="0" smtClean="0"/>
              <a:t>3 month</a:t>
            </a:r>
          </a:p>
          <a:p>
            <a:r>
              <a:rPr lang="en-US" dirty="0" smtClean="0"/>
              <a:t>Soleil: </a:t>
            </a:r>
            <a:r>
              <a:rPr lang="en-US" dirty="0"/>
              <a:t>Commissioning in 2006, ~ 3 </a:t>
            </a:r>
            <a:r>
              <a:rPr lang="en-US" dirty="0" smtClean="0"/>
              <a:t>month</a:t>
            </a:r>
          </a:p>
          <a:p>
            <a:r>
              <a:rPr lang="en-US" dirty="0" smtClean="0"/>
              <a:t>Petra-III: Commissioning in 2009</a:t>
            </a:r>
          </a:p>
          <a:p>
            <a:r>
              <a:rPr lang="en-US" dirty="0" smtClean="0"/>
              <a:t>ALBA: </a:t>
            </a:r>
            <a:r>
              <a:rPr lang="en-US" dirty="0"/>
              <a:t>Commissioning in </a:t>
            </a:r>
            <a:r>
              <a:rPr lang="en-US" dirty="0" smtClean="0"/>
              <a:t>2011, ~ 4 month</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27107661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most part, commissioning of the new machines has become easier</a:t>
            </a:r>
          </a:p>
          <a:p>
            <a:r>
              <a:rPr lang="en-US" dirty="0" smtClean="0"/>
              <a:t>Sharing of experiences:</a:t>
            </a:r>
          </a:p>
          <a:p>
            <a:pPr lvl="1"/>
            <a:r>
              <a:rPr lang="en-US" dirty="0" smtClean="0"/>
              <a:t>Very good communication between the European labs</a:t>
            </a:r>
          </a:p>
          <a:p>
            <a:r>
              <a:rPr lang="en-US" dirty="0" smtClean="0"/>
              <a:t>Common tools:</a:t>
            </a:r>
          </a:p>
          <a:p>
            <a:pPr lvl="1"/>
            <a:r>
              <a:rPr lang="en-US" dirty="0" smtClean="0"/>
              <a:t>Use of a common platform for physics applications (</a:t>
            </a:r>
            <a:r>
              <a:rPr lang="en-US" dirty="0" err="1" smtClean="0"/>
              <a:t>MiddleLayer</a:t>
            </a:r>
            <a:r>
              <a:rPr lang="en-US" dirty="0" smtClean="0"/>
              <a:t>) [Spear-III, ALS, CLS, Australian Synchrotron, Diamond, Soleil, ALBA, </a:t>
            </a:r>
            <a:r>
              <a:rPr lang="en-US" dirty="0" err="1" smtClean="0"/>
              <a:t>MaxIV</a:t>
            </a:r>
            <a:r>
              <a:rPr lang="en-US" dirty="0" smtClean="0"/>
              <a:t>,…]</a:t>
            </a:r>
            <a:endParaRPr lang="en-US" dirty="0" smtClean="0"/>
          </a:p>
          <a:p>
            <a:pPr lvl="1"/>
            <a:r>
              <a:rPr lang="en-US" dirty="0" smtClean="0"/>
              <a:t>Sharing </a:t>
            </a:r>
            <a:r>
              <a:rPr lang="en-US" dirty="0" smtClean="0"/>
              <a:t>and reusing of code: you can have basic tested applications running in day 1 of your commissioning</a:t>
            </a:r>
            <a:endParaRPr lang="en-US" dirty="0" smtClean="0"/>
          </a:p>
          <a:p>
            <a:r>
              <a:rPr lang="en-US" dirty="0" smtClean="0"/>
              <a:t>Online model for testing software before commissioning</a:t>
            </a:r>
          </a:p>
          <a:p>
            <a:r>
              <a:rPr lang="en-US" dirty="0" smtClean="0"/>
              <a:t>Gradual improvements of diagnostic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Footer Placeholder 4"/>
          <p:cNvSpPr>
            <a:spLocks noGrp="1"/>
          </p:cNvSpPr>
          <p:nvPr>
            <p:ph type="ftr" sz="quarter" idx="3"/>
          </p:nvPr>
        </p:nvSpPr>
        <p:spPr/>
        <p:txBody>
          <a:bodyPr/>
          <a:lstStyle/>
          <a:p>
            <a:pPr algn="l"/>
            <a:r>
              <a:rPr lang="sv-SE" smtClean="0"/>
              <a:t>Beam Dynamics meets Diagnostics – Firenze 4-7 Novemer 2015</a:t>
            </a:r>
            <a:endParaRPr lang="sv-SE" dirty="0"/>
          </a:p>
        </p:txBody>
      </p:sp>
    </p:spTree>
    <p:extLst>
      <p:ext uri="{BB962C8B-B14F-4D97-AF65-F5344CB8AC3E}">
        <p14:creationId xmlns:p14="http://schemas.microsoft.com/office/powerpoint/2010/main" val="3171820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ESS. How we are preparing commissioning</a:t>
            </a:r>
            <a:endParaRPr lang="en-US" dirty="0"/>
          </a:p>
        </p:txBody>
      </p:sp>
    </p:spTree>
    <p:extLst>
      <p:ext uri="{BB962C8B-B14F-4D97-AF65-F5344CB8AC3E}">
        <p14:creationId xmlns:p14="http://schemas.microsoft.com/office/powerpoint/2010/main" val="14597613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5699" tIns="42850" rIns="85699" bIns="42850">
            <a:normAutofit/>
          </a:bodyPr>
          <a:lstStyle/>
          <a:p>
            <a:pPr marL="360363" indent="-360363"/>
            <a:r>
              <a:rPr lang="en-GB" sz="3400" dirty="0" smtClean="0"/>
              <a:t>Accelerator overview</a:t>
            </a:r>
            <a:endParaRPr lang="en-GB" sz="3600" dirty="0">
              <a:solidFill>
                <a:srgbClr val="FF0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solidFill>
                  <a:prstClr val="black">
                    <a:tint val="75000"/>
                  </a:prstClr>
                </a:solidFill>
                <a:latin typeface="Calibri"/>
              </a:rPr>
              <a:pPr/>
              <a:t>9</a:t>
            </a:fld>
            <a:endParaRPr lang="sv-SE">
              <a:solidFill>
                <a:prstClr val="black">
                  <a:tint val="75000"/>
                </a:prstClr>
              </a:solidFill>
              <a:latin typeface="Calibri"/>
            </a:endParaRPr>
          </a:p>
        </p:txBody>
      </p:sp>
      <p:sp>
        <p:nvSpPr>
          <p:cNvPr id="9" name="Footer Placeholder 8"/>
          <p:cNvSpPr>
            <a:spLocks noGrp="1"/>
          </p:cNvSpPr>
          <p:nvPr>
            <p:ph type="ftr" sz="quarter" idx="3"/>
          </p:nvPr>
        </p:nvSpPr>
        <p:spPr/>
        <p:txBody>
          <a:bodyPr/>
          <a:lstStyle/>
          <a:p>
            <a:pPr algn="l"/>
            <a:r>
              <a:rPr lang="sv-SE" smtClean="0"/>
              <a:t>Beam Dynamics meets Diagnostics – Firenze 4-7 Novemer 2015</a:t>
            </a:r>
            <a:endParaRPr lang="sv-SE" dirty="0"/>
          </a:p>
        </p:txBody>
      </p:sp>
      <p:grpSp>
        <p:nvGrpSpPr>
          <p:cNvPr id="6" name="Group 5"/>
          <p:cNvGrpSpPr/>
          <p:nvPr/>
        </p:nvGrpSpPr>
        <p:grpSpPr>
          <a:xfrm>
            <a:off x="251520" y="1628800"/>
            <a:ext cx="8637563" cy="956618"/>
            <a:chOff x="315552" y="2062746"/>
            <a:chExt cx="8637563" cy="956618"/>
          </a:xfrm>
        </p:grpSpPr>
        <p:grpSp>
          <p:nvGrpSpPr>
            <p:cNvPr id="11" name="Group 10"/>
            <p:cNvGrpSpPr>
              <a:grpSpLocks/>
            </p:cNvGrpSpPr>
            <p:nvPr/>
          </p:nvGrpSpPr>
          <p:grpSpPr bwMode="auto">
            <a:xfrm>
              <a:off x="315552" y="2062746"/>
              <a:ext cx="8637563" cy="857251"/>
              <a:chOff x="0" y="0"/>
              <a:chExt cx="12547601" cy="1720850"/>
            </a:xfrm>
          </p:grpSpPr>
          <p:sp>
            <p:nvSpPr>
              <p:cNvPr id="12" name="AutoShape 11"/>
              <p:cNvSpPr>
                <a:spLocks/>
              </p:cNvSpPr>
              <p:nvPr/>
            </p:nvSpPr>
            <p:spPr bwMode="auto">
              <a:xfrm>
                <a:off x="5461443" y="648846"/>
                <a:ext cx="964541" cy="469322"/>
              </a:xfrm>
              <a:prstGeom prst="roundRect">
                <a:avLst>
                  <a:gd name="adj" fmla="val 29731"/>
                </a:avLst>
              </a:prstGeom>
              <a:solidFill>
                <a:srgbClr val="66A1DD">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cs typeface="Gill Sans" charset="0"/>
                  </a:rPr>
                  <a:t>Spokes</a:t>
                </a:r>
                <a:endParaRPr lang="en-US" sz="1000">
                  <a:cs typeface="Gill Sans Light" charset="0"/>
                </a:endParaRPr>
              </a:p>
            </p:txBody>
          </p:sp>
          <p:sp>
            <p:nvSpPr>
              <p:cNvPr id="13" name="AutoShape 12"/>
              <p:cNvSpPr>
                <a:spLocks/>
              </p:cNvSpPr>
              <p:nvPr/>
            </p:nvSpPr>
            <p:spPr bwMode="auto">
              <a:xfrm>
                <a:off x="6616749" y="648846"/>
                <a:ext cx="1238899" cy="469322"/>
              </a:xfrm>
              <a:prstGeom prst="roundRect">
                <a:avLst>
                  <a:gd name="adj" fmla="val 27028"/>
                </a:avLst>
              </a:prstGeom>
              <a:solidFill>
                <a:srgbClr val="4180FC">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a:solidFill>
                      <a:srgbClr val="FFFFFF"/>
                    </a:solidFill>
                    <a:effectLst>
                      <a:outerShdw blurRad="38100" dist="38100" dir="2700000" algn="tl">
                        <a:srgbClr val="000000"/>
                      </a:outerShdw>
                    </a:effectLst>
                    <a:cs typeface="Gill Sans" charset="0"/>
                  </a:rPr>
                  <a:t>Medium β</a:t>
                </a:r>
                <a:endParaRPr lang="en-US" sz="1000" dirty="0">
                  <a:cs typeface="Gill Sans Light" charset="0"/>
                </a:endParaRPr>
              </a:p>
            </p:txBody>
          </p:sp>
          <p:sp>
            <p:nvSpPr>
              <p:cNvPr id="14" name="AutoShape 13"/>
              <p:cNvSpPr>
                <a:spLocks/>
              </p:cNvSpPr>
              <p:nvPr/>
            </p:nvSpPr>
            <p:spPr bwMode="auto">
              <a:xfrm>
                <a:off x="8095711" y="641151"/>
                <a:ext cx="1271049" cy="482146"/>
              </a:xfrm>
              <a:prstGeom prst="roundRect">
                <a:avLst>
                  <a:gd name="adj" fmla="val 26315"/>
                </a:avLst>
              </a:prstGeom>
              <a:solidFill>
                <a:srgbClr val="0196FC">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cs typeface="Gill Sans" charset="0"/>
                  </a:rPr>
                  <a:t>High β</a:t>
                </a:r>
                <a:endParaRPr lang="en-US" sz="1000">
                  <a:cs typeface="Gill Sans Light" charset="0"/>
                </a:endParaRPr>
              </a:p>
            </p:txBody>
          </p:sp>
          <p:sp>
            <p:nvSpPr>
              <p:cNvPr id="15" name="AutoShape 14"/>
              <p:cNvSpPr>
                <a:spLocks/>
              </p:cNvSpPr>
              <p:nvPr/>
            </p:nvSpPr>
            <p:spPr bwMode="auto">
              <a:xfrm>
                <a:off x="4342576" y="648846"/>
                <a:ext cx="775919" cy="469322"/>
              </a:xfrm>
              <a:prstGeom prst="roundRect">
                <a:avLst>
                  <a:gd name="adj" fmla="val 21620"/>
                </a:avLst>
              </a:prstGeom>
              <a:solidFill>
                <a:srgbClr val="FFD479">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cs typeface="Gill Sans" charset="0"/>
                  </a:rPr>
                  <a:t>DTL</a:t>
                </a:r>
                <a:endParaRPr lang="en-US" sz="1000">
                  <a:cs typeface="Gill Sans Light" charset="0"/>
                </a:endParaRPr>
              </a:p>
            </p:txBody>
          </p:sp>
          <p:sp>
            <p:nvSpPr>
              <p:cNvPr id="16" name="AutoShape 15"/>
              <p:cNvSpPr>
                <a:spLocks/>
              </p:cNvSpPr>
              <p:nvPr/>
            </p:nvSpPr>
            <p:spPr bwMode="auto">
              <a:xfrm>
                <a:off x="3303016" y="648846"/>
                <a:ext cx="861656" cy="469322"/>
              </a:xfrm>
              <a:prstGeom prst="roundRect">
                <a:avLst>
                  <a:gd name="adj" fmla="val 29731"/>
                </a:avLst>
              </a:prstGeom>
              <a:solidFill>
                <a:srgbClr val="FE7C1A">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smtClean="0">
                    <a:solidFill>
                      <a:srgbClr val="FFFFFF"/>
                    </a:solidFill>
                    <a:effectLst>
                      <a:outerShdw blurRad="38100" dist="38100" dir="2700000" algn="tl">
                        <a:srgbClr val="000000"/>
                      </a:outerShdw>
                    </a:effectLst>
                    <a:cs typeface="Gill Sans" charset="0"/>
                  </a:rPr>
                  <a:t>MET</a:t>
                </a:r>
                <a:endParaRPr lang="en-US" sz="1000" dirty="0">
                  <a:cs typeface="Gill Sans Light" charset="0"/>
                </a:endParaRPr>
              </a:p>
            </p:txBody>
          </p:sp>
          <p:sp>
            <p:nvSpPr>
              <p:cNvPr id="17" name="AutoShape 16"/>
              <p:cNvSpPr>
                <a:spLocks/>
              </p:cNvSpPr>
              <p:nvPr/>
            </p:nvSpPr>
            <p:spPr bwMode="auto">
              <a:xfrm>
                <a:off x="2235591" y="648846"/>
                <a:ext cx="870230" cy="469322"/>
              </a:xfrm>
              <a:prstGeom prst="roundRect">
                <a:avLst>
                  <a:gd name="adj" fmla="val 29731"/>
                </a:avLst>
              </a:prstGeom>
              <a:solidFill>
                <a:srgbClr val="FD2612">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a:solidFill>
                      <a:srgbClr val="FFFFFF"/>
                    </a:solidFill>
                    <a:effectLst>
                      <a:outerShdw blurRad="38100" dist="38100" dir="2700000" algn="tl">
                        <a:srgbClr val="000000"/>
                      </a:outerShdw>
                    </a:effectLst>
                    <a:cs typeface="Gill Sans" charset="0"/>
                  </a:rPr>
                  <a:t>RFQ</a:t>
                </a:r>
                <a:endParaRPr lang="en-US" sz="1000" dirty="0">
                  <a:cs typeface="Gill Sans Light" charset="0"/>
                </a:endParaRPr>
              </a:p>
            </p:txBody>
          </p:sp>
          <p:sp>
            <p:nvSpPr>
              <p:cNvPr id="18" name="AutoShape 17"/>
              <p:cNvSpPr>
                <a:spLocks/>
              </p:cNvSpPr>
              <p:nvPr/>
            </p:nvSpPr>
            <p:spPr bwMode="auto">
              <a:xfrm>
                <a:off x="1219609" y="648846"/>
                <a:ext cx="870230" cy="469322"/>
              </a:xfrm>
              <a:prstGeom prst="roundRect">
                <a:avLst>
                  <a:gd name="adj" fmla="val 27028"/>
                </a:avLst>
              </a:prstGeom>
              <a:solidFill>
                <a:srgbClr val="FE7E78">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cs typeface="Gill Sans" charset="0"/>
                  </a:rPr>
                  <a:t>LEBT</a:t>
                </a:r>
                <a:endParaRPr lang="en-US" sz="1000">
                  <a:cs typeface="Gill Sans Light" charset="0"/>
                </a:endParaRPr>
              </a:p>
            </p:txBody>
          </p:sp>
          <p:sp>
            <p:nvSpPr>
              <p:cNvPr id="19" name="AutoShape 18"/>
              <p:cNvSpPr>
                <a:spLocks/>
              </p:cNvSpPr>
              <p:nvPr/>
            </p:nvSpPr>
            <p:spPr bwMode="auto">
              <a:xfrm>
                <a:off x="0" y="648846"/>
                <a:ext cx="1054564" cy="469322"/>
              </a:xfrm>
              <a:prstGeom prst="roundRect">
                <a:avLst>
                  <a:gd name="adj" fmla="val 24324"/>
                </a:avLst>
              </a:prstGeom>
              <a:solidFill>
                <a:srgbClr val="EB811A">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cs typeface="Gill Sans" charset="0"/>
                  </a:rPr>
                  <a:t>Source</a:t>
                </a:r>
                <a:endParaRPr lang="en-US" sz="1000">
                  <a:cs typeface="Gill Sans Light" charset="0"/>
                </a:endParaRPr>
              </a:p>
            </p:txBody>
          </p:sp>
          <p:sp>
            <p:nvSpPr>
              <p:cNvPr id="20" name="AutoShape 19"/>
              <p:cNvSpPr>
                <a:spLocks/>
              </p:cNvSpPr>
              <p:nvPr/>
            </p:nvSpPr>
            <p:spPr bwMode="auto">
              <a:xfrm>
                <a:off x="9587534" y="648846"/>
                <a:ext cx="1804763" cy="469322"/>
              </a:xfrm>
              <a:prstGeom prst="roundRect">
                <a:avLst>
                  <a:gd name="adj" fmla="val 18917"/>
                </a:avLst>
              </a:prstGeom>
              <a:gradFill rotWithShape="0">
                <a:gsLst>
                  <a:gs pos="0">
                    <a:srgbClr val="C1B3D1">
                      <a:alpha val="89999"/>
                    </a:srgbClr>
                  </a:gs>
                  <a:gs pos="50990">
                    <a:srgbClr val="DEBFBA">
                      <a:alpha val="89999"/>
                    </a:srgbClr>
                  </a:gs>
                  <a:gs pos="81346">
                    <a:srgbClr val="FACBA3">
                      <a:alpha val="89999"/>
                    </a:srgbClr>
                  </a:gs>
                  <a:gs pos="91818">
                    <a:srgbClr val="FCA58F">
                      <a:alpha val="89999"/>
                    </a:srgbClr>
                  </a:gs>
                  <a:gs pos="100000">
                    <a:srgbClr val="FE7E7B">
                      <a:alpha val="89999"/>
                    </a:srgbClr>
                  </a:gs>
                </a:gsLst>
                <a:lin ang="0"/>
              </a:gra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cs typeface="Gill Sans" charset="0"/>
                  </a:rPr>
                  <a:t>HEBT &amp; Contingency</a:t>
                </a:r>
                <a:endParaRPr lang="en-US" sz="1000">
                  <a:cs typeface="Gill Sans Light" charset="0"/>
                </a:endParaRPr>
              </a:p>
            </p:txBody>
          </p:sp>
          <p:sp>
            <p:nvSpPr>
              <p:cNvPr id="21" name="AutoShape 20"/>
              <p:cNvSpPr>
                <a:spLocks/>
              </p:cNvSpPr>
              <p:nvPr/>
            </p:nvSpPr>
            <p:spPr bwMode="auto">
              <a:xfrm>
                <a:off x="11583060" y="405207"/>
                <a:ext cx="964541" cy="96685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E7E78">
                  <a:alpha val="79999"/>
                </a:srgbClr>
              </a:solidFill>
              <a:ln w="25400" cap="flat" cmpd="sng">
                <a:solidFill>
                  <a:srgbClr val="7A7A7A">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US" sz="1000" dirty="0" smtClean="0">
                    <a:solidFill>
                      <a:srgbClr val="FFFFFF"/>
                    </a:solidFill>
                    <a:effectLst>
                      <a:outerShdw blurRad="38100" dist="38100" dir="2700000" algn="tl">
                        <a:srgbClr val="000000"/>
                      </a:outerShdw>
                    </a:effectLst>
                    <a:cs typeface="Gill Sans" charset="0"/>
                  </a:rPr>
                  <a:t>    Target</a:t>
                </a:r>
              </a:p>
              <a:p>
                <a:pPr>
                  <a:lnSpc>
                    <a:spcPct val="120000"/>
                  </a:lnSpc>
                  <a:defRPr/>
                </a:pPr>
                <a:endParaRPr lang="en-US" sz="1000" dirty="0">
                  <a:cs typeface="Gill Sans Light" charset="0"/>
                </a:endParaRPr>
              </a:p>
            </p:txBody>
          </p:sp>
          <p:sp>
            <p:nvSpPr>
              <p:cNvPr id="22" name="Line 21"/>
              <p:cNvSpPr>
                <a:spLocks noChangeShapeType="1"/>
              </p:cNvSpPr>
              <p:nvPr/>
            </p:nvSpPr>
            <p:spPr bwMode="auto">
              <a:xfrm flipH="1">
                <a:off x="1041704"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23" name="Line 22"/>
              <p:cNvSpPr>
                <a:spLocks noChangeShapeType="1"/>
              </p:cNvSpPr>
              <p:nvPr/>
            </p:nvSpPr>
            <p:spPr bwMode="auto">
              <a:xfrm flipH="1">
                <a:off x="2083408"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24" name="Line 23"/>
              <p:cNvSpPr>
                <a:spLocks noChangeShapeType="1"/>
              </p:cNvSpPr>
              <p:nvPr/>
            </p:nvSpPr>
            <p:spPr bwMode="auto">
              <a:xfrm flipH="1">
                <a:off x="3112251"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25" name="Line 24"/>
              <p:cNvSpPr>
                <a:spLocks noChangeShapeType="1"/>
              </p:cNvSpPr>
              <p:nvPr/>
            </p:nvSpPr>
            <p:spPr bwMode="auto">
              <a:xfrm flipH="1">
                <a:off x="4164672" y="889918"/>
                <a:ext cx="190764"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26" name="Line 25"/>
              <p:cNvSpPr>
                <a:spLocks noChangeShapeType="1"/>
              </p:cNvSpPr>
              <p:nvPr/>
            </p:nvSpPr>
            <p:spPr bwMode="auto">
              <a:xfrm flipH="1">
                <a:off x="5131356" y="889918"/>
                <a:ext cx="317227" cy="0"/>
              </a:xfrm>
              <a:prstGeom prst="line">
                <a:avLst/>
              </a:prstGeom>
              <a:noFill/>
              <a:ln w="50800" cap="flat" cmpd="sng">
                <a:solidFill>
                  <a:srgbClr val="7B219F"/>
                </a:solidFill>
                <a:prstDash val="solid"/>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27" name="Line 26"/>
              <p:cNvSpPr>
                <a:spLocks noChangeShapeType="1"/>
              </p:cNvSpPr>
              <p:nvPr/>
            </p:nvSpPr>
            <p:spPr bwMode="auto">
              <a:xfrm flipH="1">
                <a:off x="6438844"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28" name="Line 27"/>
              <p:cNvSpPr>
                <a:spLocks noChangeShapeType="1"/>
              </p:cNvSpPr>
              <p:nvPr/>
            </p:nvSpPr>
            <p:spPr bwMode="auto">
              <a:xfrm flipH="1">
                <a:off x="7836356" y="889918"/>
                <a:ext cx="242208"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29" name="Line 28"/>
              <p:cNvSpPr>
                <a:spLocks noChangeShapeType="1"/>
              </p:cNvSpPr>
              <p:nvPr/>
            </p:nvSpPr>
            <p:spPr bwMode="auto">
              <a:xfrm flipH="1">
                <a:off x="9398913" y="889918"/>
                <a:ext cx="188621"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30" name="Line 29"/>
              <p:cNvSpPr>
                <a:spLocks noChangeShapeType="1"/>
              </p:cNvSpPr>
              <p:nvPr/>
            </p:nvSpPr>
            <p:spPr bwMode="auto">
              <a:xfrm flipH="1">
                <a:off x="11392296" y="889918"/>
                <a:ext cx="190764"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sp>
            <p:nvSpPr>
              <p:cNvPr id="31" name="Line 30"/>
              <p:cNvSpPr>
                <a:spLocks noChangeShapeType="1"/>
              </p:cNvSpPr>
              <p:nvPr/>
            </p:nvSpPr>
            <p:spPr bwMode="auto">
              <a:xfrm flipH="1">
                <a:off x="1892644" y="482146"/>
                <a:ext cx="203625"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32" name="Line 31"/>
              <p:cNvSpPr>
                <a:spLocks noChangeShapeType="1"/>
              </p:cNvSpPr>
              <p:nvPr/>
            </p:nvSpPr>
            <p:spPr bwMode="auto">
              <a:xfrm flipH="1">
                <a:off x="1245330" y="482146"/>
                <a:ext cx="190764"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33" name="AutoShape 32"/>
              <p:cNvSpPr>
                <a:spLocks/>
              </p:cNvSpPr>
              <p:nvPr/>
            </p:nvSpPr>
            <p:spPr bwMode="auto">
              <a:xfrm>
                <a:off x="1386796" y="305189"/>
                <a:ext cx="544430"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smtClean="0">
                    <a:cs typeface="Gill Sans" charset="0"/>
                  </a:rPr>
                  <a:t> 2.4 </a:t>
                </a:r>
                <a:r>
                  <a:rPr lang="en-US" sz="1000" dirty="0">
                    <a:cs typeface="Gill Sans" charset="0"/>
                  </a:rPr>
                  <a:t>m</a:t>
                </a:r>
                <a:endParaRPr lang="en-US" sz="1000" dirty="0">
                  <a:cs typeface="Gill Sans Light" charset="0"/>
                </a:endParaRPr>
              </a:p>
            </p:txBody>
          </p:sp>
          <p:sp>
            <p:nvSpPr>
              <p:cNvPr id="34" name="Line 33"/>
              <p:cNvSpPr>
                <a:spLocks noChangeShapeType="1"/>
              </p:cNvSpPr>
              <p:nvPr/>
            </p:nvSpPr>
            <p:spPr bwMode="auto">
              <a:xfrm flipH="1">
                <a:off x="2934347" y="482146"/>
                <a:ext cx="177903"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35" name="Line 34"/>
              <p:cNvSpPr>
                <a:spLocks noChangeShapeType="1"/>
              </p:cNvSpPr>
              <p:nvPr/>
            </p:nvSpPr>
            <p:spPr bwMode="auto">
              <a:xfrm flipH="1">
                <a:off x="2261312" y="482146"/>
                <a:ext cx="165043"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36" name="AutoShape 35"/>
              <p:cNvSpPr>
                <a:spLocks/>
              </p:cNvSpPr>
              <p:nvPr/>
            </p:nvSpPr>
            <p:spPr bwMode="auto">
              <a:xfrm>
                <a:off x="2409208" y="305189"/>
                <a:ext cx="54657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smtClean="0">
                    <a:cs typeface="Gill Sans" charset="0"/>
                  </a:rPr>
                  <a:t> 4.6 </a:t>
                </a:r>
                <a:r>
                  <a:rPr lang="en-US" sz="1000" dirty="0">
                    <a:cs typeface="Gill Sans" charset="0"/>
                  </a:rPr>
                  <a:t>m</a:t>
                </a:r>
                <a:endParaRPr lang="en-US" sz="1000" dirty="0">
                  <a:cs typeface="Gill Sans Light" charset="0"/>
                </a:endParaRPr>
              </a:p>
            </p:txBody>
          </p:sp>
          <p:sp>
            <p:nvSpPr>
              <p:cNvPr id="37" name="Line 36"/>
              <p:cNvSpPr>
                <a:spLocks noChangeShapeType="1"/>
              </p:cNvSpPr>
              <p:nvPr/>
            </p:nvSpPr>
            <p:spPr bwMode="auto">
              <a:xfrm flipH="1">
                <a:off x="3986768" y="482146"/>
                <a:ext cx="177905"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38" name="Line 37"/>
              <p:cNvSpPr>
                <a:spLocks noChangeShapeType="1"/>
              </p:cNvSpPr>
              <p:nvPr/>
            </p:nvSpPr>
            <p:spPr bwMode="auto">
              <a:xfrm flipH="1">
                <a:off x="3352314" y="482146"/>
                <a:ext cx="165044"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39" name="AutoShape 38"/>
              <p:cNvSpPr>
                <a:spLocks/>
              </p:cNvSpPr>
              <p:nvPr/>
            </p:nvSpPr>
            <p:spPr bwMode="auto">
              <a:xfrm>
                <a:off x="3476633" y="305189"/>
                <a:ext cx="54657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smtClean="0">
                    <a:cs typeface="Gill Sans" charset="0"/>
                  </a:rPr>
                  <a:t> 3.8 </a:t>
                </a:r>
                <a:r>
                  <a:rPr lang="en-US" sz="1000" dirty="0">
                    <a:cs typeface="Gill Sans" charset="0"/>
                  </a:rPr>
                  <a:t>m</a:t>
                </a:r>
                <a:endParaRPr lang="en-US" sz="1000" dirty="0">
                  <a:cs typeface="Gill Sans Light" charset="0"/>
                </a:endParaRPr>
              </a:p>
            </p:txBody>
          </p:sp>
          <p:sp>
            <p:nvSpPr>
              <p:cNvPr id="40" name="Line 39"/>
              <p:cNvSpPr>
                <a:spLocks noChangeShapeType="1"/>
              </p:cNvSpPr>
              <p:nvPr/>
            </p:nvSpPr>
            <p:spPr bwMode="auto">
              <a:xfrm flipH="1">
                <a:off x="5015611" y="482146"/>
                <a:ext cx="141466"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41" name="Line 40"/>
              <p:cNvSpPr>
                <a:spLocks noChangeShapeType="1"/>
              </p:cNvSpPr>
              <p:nvPr/>
            </p:nvSpPr>
            <p:spPr bwMode="auto">
              <a:xfrm flipH="1">
                <a:off x="4329715" y="482146"/>
                <a:ext cx="128605"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42" name="AutoShape 41"/>
              <p:cNvSpPr>
                <a:spLocks/>
              </p:cNvSpPr>
              <p:nvPr/>
            </p:nvSpPr>
            <p:spPr bwMode="auto">
              <a:xfrm>
                <a:off x="4488329" y="305189"/>
                <a:ext cx="503705"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smtClean="0">
                    <a:cs typeface="Gill Sans" charset="0"/>
                  </a:rPr>
                  <a:t> 39 </a:t>
                </a:r>
                <a:r>
                  <a:rPr lang="en-US" sz="1000" dirty="0">
                    <a:cs typeface="Gill Sans" charset="0"/>
                  </a:rPr>
                  <a:t>m</a:t>
                </a:r>
                <a:endParaRPr lang="en-US" sz="1000" dirty="0">
                  <a:cs typeface="Gill Sans Light" charset="0"/>
                </a:endParaRPr>
              </a:p>
            </p:txBody>
          </p:sp>
          <p:sp>
            <p:nvSpPr>
              <p:cNvPr id="43" name="Line 42"/>
              <p:cNvSpPr>
                <a:spLocks noChangeShapeType="1"/>
              </p:cNvSpPr>
              <p:nvPr/>
            </p:nvSpPr>
            <p:spPr bwMode="auto">
              <a:xfrm flipH="1">
                <a:off x="6235220" y="482146"/>
                <a:ext cx="177903"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44" name="Line 43"/>
              <p:cNvSpPr>
                <a:spLocks noChangeShapeType="1"/>
              </p:cNvSpPr>
              <p:nvPr/>
            </p:nvSpPr>
            <p:spPr bwMode="auto">
              <a:xfrm flipH="1">
                <a:off x="5487164" y="482146"/>
                <a:ext cx="165044"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45" name="AutoShape 44"/>
              <p:cNvSpPr>
                <a:spLocks/>
              </p:cNvSpPr>
              <p:nvPr/>
            </p:nvSpPr>
            <p:spPr bwMode="auto">
              <a:xfrm>
                <a:off x="5695077" y="305189"/>
                <a:ext cx="50370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56 m</a:t>
                </a:r>
                <a:endParaRPr lang="en-US" sz="1000">
                  <a:cs typeface="Gill Sans Light" charset="0"/>
                </a:endParaRPr>
              </a:p>
            </p:txBody>
          </p:sp>
          <p:sp>
            <p:nvSpPr>
              <p:cNvPr id="46" name="Line 45"/>
              <p:cNvSpPr>
                <a:spLocks noChangeShapeType="1"/>
              </p:cNvSpPr>
              <p:nvPr/>
            </p:nvSpPr>
            <p:spPr bwMode="auto">
              <a:xfrm flipH="1">
                <a:off x="7544851" y="482146"/>
                <a:ext cx="252924"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47" name="Line 46"/>
              <p:cNvSpPr>
                <a:spLocks noChangeShapeType="1"/>
              </p:cNvSpPr>
              <p:nvPr/>
            </p:nvSpPr>
            <p:spPr bwMode="auto">
              <a:xfrm flipH="1">
                <a:off x="6629609" y="482146"/>
                <a:ext cx="291506"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48" name="AutoShape 47"/>
              <p:cNvSpPr>
                <a:spLocks/>
              </p:cNvSpPr>
              <p:nvPr/>
            </p:nvSpPr>
            <p:spPr bwMode="auto">
              <a:xfrm>
                <a:off x="6972557" y="305189"/>
                <a:ext cx="50370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77 m</a:t>
                </a:r>
                <a:endParaRPr lang="en-US" sz="1000">
                  <a:cs typeface="Gill Sans Light" charset="0"/>
                </a:endParaRPr>
              </a:p>
            </p:txBody>
          </p:sp>
          <p:sp>
            <p:nvSpPr>
              <p:cNvPr id="49" name="Line 48"/>
              <p:cNvSpPr>
                <a:spLocks noChangeShapeType="1"/>
              </p:cNvSpPr>
              <p:nvPr/>
            </p:nvSpPr>
            <p:spPr bwMode="auto">
              <a:xfrm flipH="1">
                <a:off x="9118123" y="482146"/>
                <a:ext cx="29365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50" name="Line 49"/>
              <p:cNvSpPr>
                <a:spLocks noChangeShapeType="1"/>
              </p:cNvSpPr>
              <p:nvPr/>
            </p:nvSpPr>
            <p:spPr bwMode="auto">
              <a:xfrm flipH="1">
                <a:off x="8089280" y="482146"/>
                <a:ext cx="229347"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51" name="AutoShape 50"/>
              <p:cNvSpPr>
                <a:spLocks/>
              </p:cNvSpPr>
              <p:nvPr/>
            </p:nvSpPr>
            <p:spPr bwMode="auto">
              <a:xfrm>
                <a:off x="8410794" y="305189"/>
                <a:ext cx="598016"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179 m</a:t>
                </a:r>
                <a:endParaRPr lang="en-US" sz="1000">
                  <a:cs typeface="Gill Sans Light" charset="0"/>
                </a:endParaRPr>
              </a:p>
            </p:txBody>
          </p:sp>
          <p:sp>
            <p:nvSpPr>
              <p:cNvPr id="52" name="AutoShape 51"/>
              <p:cNvSpPr>
                <a:spLocks/>
              </p:cNvSpPr>
              <p:nvPr/>
            </p:nvSpPr>
            <p:spPr bwMode="auto">
              <a:xfrm rot="16200000">
                <a:off x="1010251"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DDDDDD"/>
                    </a:outerShdw>
                  </a:effectLst>
                  <a:cs typeface="Gill Sans" charset="0"/>
                </a:endParaRPr>
              </a:p>
            </p:txBody>
          </p:sp>
          <p:sp>
            <p:nvSpPr>
              <p:cNvPr id="53" name="AutoShape 52"/>
              <p:cNvSpPr>
                <a:spLocks/>
              </p:cNvSpPr>
              <p:nvPr/>
            </p:nvSpPr>
            <p:spPr bwMode="auto">
              <a:xfrm rot="16200000">
                <a:off x="3042216"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DDDDDD"/>
                    </a:outerShdw>
                  </a:effectLst>
                  <a:cs typeface="Gill Sans" charset="0"/>
                </a:endParaRPr>
              </a:p>
            </p:txBody>
          </p:sp>
          <p:sp>
            <p:nvSpPr>
              <p:cNvPr id="54" name="AutoShape 53"/>
              <p:cNvSpPr>
                <a:spLocks/>
              </p:cNvSpPr>
              <p:nvPr/>
            </p:nvSpPr>
            <p:spPr bwMode="auto">
              <a:xfrm rot="16200000">
                <a:off x="5087042"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DDDDDD"/>
                    </a:outerShdw>
                  </a:effectLst>
                  <a:cs typeface="Gill Sans" charset="0"/>
                </a:endParaRPr>
              </a:p>
            </p:txBody>
          </p:sp>
          <p:sp>
            <p:nvSpPr>
              <p:cNvPr id="55" name="AutoShape 54"/>
              <p:cNvSpPr>
                <a:spLocks/>
              </p:cNvSpPr>
              <p:nvPr/>
            </p:nvSpPr>
            <p:spPr bwMode="auto">
              <a:xfrm rot="16200000">
                <a:off x="6381670"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DDDDDD"/>
                    </a:outerShdw>
                  </a:effectLst>
                  <a:cs typeface="Gill Sans" charset="0"/>
                </a:endParaRPr>
              </a:p>
            </p:txBody>
          </p:sp>
          <p:sp>
            <p:nvSpPr>
              <p:cNvPr id="56" name="AutoShape 55"/>
              <p:cNvSpPr>
                <a:spLocks/>
              </p:cNvSpPr>
              <p:nvPr/>
            </p:nvSpPr>
            <p:spPr bwMode="auto">
              <a:xfrm rot="16200000">
                <a:off x="7792043"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DDDDDD"/>
                    </a:outerShdw>
                  </a:effectLst>
                  <a:cs typeface="Gill Sans" charset="0"/>
                </a:endParaRPr>
              </a:p>
            </p:txBody>
          </p:sp>
          <p:sp>
            <p:nvSpPr>
              <p:cNvPr id="57" name="AutoShape 56"/>
              <p:cNvSpPr>
                <a:spLocks/>
              </p:cNvSpPr>
              <p:nvPr/>
            </p:nvSpPr>
            <p:spPr bwMode="auto">
              <a:xfrm rot="16200000">
                <a:off x="9339594"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DDDDDD"/>
                    </a:outerShdw>
                  </a:effectLst>
                  <a:cs typeface="Gill Sans" charset="0"/>
                </a:endParaRPr>
              </a:p>
            </p:txBody>
          </p:sp>
          <p:sp>
            <p:nvSpPr>
              <p:cNvPr id="58" name="AutoShape 57"/>
              <p:cNvSpPr>
                <a:spLocks/>
              </p:cNvSpPr>
              <p:nvPr/>
            </p:nvSpPr>
            <p:spPr bwMode="auto">
              <a:xfrm>
                <a:off x="803784" y="1372064"/>
                <a:ext cx="685896"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75 keV</a:t>
                </a:r>
                <a:endParaRPr lang="en-US" sz="1000">
                  <a:cs typeface="Gill Sans Light" charset="0"/>
                </a:endParaRPr>
              </a:p>
            </p:txBody>
          </p:sp>
          <p:sp>
            <p:nvSpPr>
              <p:cNvPr id="59" name="AutoShape 58"/>
              <p:cNvSpPr>
                <a:spLocks/>
              </p:cNvSpPr>
              <p:nvPr/>
            </p:nvSpPr>
            <p:spPr bwMode="auto">
              <a:xfrm>
                <a:off x="2855040" y="1377193"/>
                <a:ext cx="795211"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3.6 MeV</a:t>
                </a:r>
                <a:endParaRPr lang="en-US" sz="1000">
                  <a:cs typeface="Gill Sans Light" charset="0"/>
                </a:endParaRPr>
              </a:p>
            </p:txBody>
          </p:sp>
          <p:sp>
            <p:nvSpPr>
              <p:cNvPr id="60" name="AutoShape 59"/>
              <p:cNvSpPr>
                <a:spLocks/>
              </p:cNvSpPr>
              <p:nvPr/>
            </p:nvSpPr>
            <p:spPr bwMode="auto">
              <a:xfrm>
                <a:off x="4856998" y="1377193"/>
                <a:ext cx="752342"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90 MeV</a:t>
                </a:r>
                <a:endParaRPr lang="en-US" sz="1000">
                  <a:cs typeface="Gill Sans Light" charset="0"/>
                </a:endParaRPr>
              </a:p>
            </p:txBody>
          </p:sp>
          <p:sp>
            <p:nvSpPr>
              <p:cNvPr id="61" name="AutoShape 60"/>
              <p:cNvSpPr>
                <a:spLocks/>
              </p:cNvSpPr>
              <p:nvPr/>
            </p:nvSpPr>
            <p:spPr bwMode="auto">
              <a:xfrm>
                <a:off x="6068033" y="1377193"/>
                <a:ext cx="855225"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216 MeV</a:t>
                </a:r>
                <a:endParaRPr lang="en-US" sz="1000">
                  <a:cs typeface="Gill Sans Light" charset="0"/>
                </a:endParaRPr>
              </a:p>
            </p:txBody>
          </p:sp>
          <p:sp>
            <p:nvSpPr>
              <p:cNvPr id="62" name="AutoShape 61"/>
              <p:cNvSpPr>
                <a:spLocks/>
              </p:cNvSpPr>
              <p:nvPr/>
            </p:nvSpPr>
            <p:spPr bwMode="auto">
              <a:xfrm>
                <a:off x="7471974" y="1377193"/>
                <a:ext cx="855227"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571 MeV</a:t>
                </a:r>
                <a:endParaRPr lang="en-US" sz="1000">
                  <a:cs typeface="Gill Sans Light" charset="0"/>
                </a:endParaRPr>
              </a:p>
            </p:txBody>
          </p:sp>
          <p:sp>
            <p:nvSpPr>
              <p:cNvPr id="63" name="AutoShape 62"/>
              <p:cNvSpPr>
                <a:spLocks/>
              </p:cNvSpPr>
              <p:nvPr/>
            </p:nvSpPr>
            <p:spPr bwMode="auto">
              <a:xfrm>
                <a:off x="8933789" y="1377193"/>
                <a:ext cx="953824"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2000 MeV</a:t>
                </a:r>
                <a:endParaRPr lang="en-US" sz="1000">
                  <a:cs typeface="Gill Sans Light" charset="0"/>
                </a:endParaRPr>
              </a:p>
            </p:txBody>
          </p:sp>
          <p:sp>
            <p:nvSpPr>
              <p:cNvPr id="64" name="AutoShape 63"/>
              <p:cNvSpPr>
                <a:spLocks/>
              </p:cNvSpPr>
              <p:nvPr/>
            </p:nvSpPr>
            <p:spPr bwMode="auto">
              <a:xfrm>
                <a:off x="3802433" y="0"/>
                <a:ext cx="1052422"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352.21 MHz</a:t>
                </a:r>
                <a:endParaRPr lang="en-US" sz="1000">
                  <a:cs typeface="Gill Sans Light" charset="0"/>
                </a:endParaRPr>
              </a:p>
            </p:txBody>
          </p:sp>
          <p:sp>
            <p:nvSpPr>
              <p:cNvPr id="70" name="AutoShape 64"/>
              <p:cNvSpPr>
                <a:spLocks/>
              </p:cNvSpPr>
              <p:nvPr/>
            </p:nvSpPr>
            <p:spPr bwMode="auto">
              <a:xfrm>
                <a:off x="7480548" y="0"/>
                <a:ext cx="1052422"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cs typeface="Gill Sans" charset="0"/>
                  </a:rPr>
                  <a:t>704.42 MHz</a:t>
                </a:r>
                <a:endParaRPr lang="en-US" sz="1000">
                  <a:cs typeface="Gill Sans Light" charset="0"/>
                </a:endParaRPr>
              </a:p>
            </p:txBody>
          </p:sp>
          <p:sp>
            <p:nvSpPr>
              <p:cNvPr id="71" name="AutoShape 65"/>
              <p:cNvSpPr>
                <a:spLocks/>
              </p:cNvSpPr>
              <p:nvPr/>
            </p:nvSpPr>
            <p:spPr bwMode="auto">
              <a:xfrm flipH="1">
                <a:off x="2222731" y="64116"/>
                <a:ext cx="1588276" cy="189781"/>
              </a:xfrm>
              <a:prstGeom prst="rightArrow">
                <a:avLst>
                  <a:gd name="adj1" fmla="val 50824"/>
                  <a:gd name="adj2" fmla="val 213349"/>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000000"/>
                    </a:outerShdw>
                  </a:effectLst>
                  <a:cs typeface="Gill Sans" charset="0"/>
                </a:endParaRPr>
              </a:p>
            </p:txBody>
          </p:sp>
          <p:sp>
            <p:nvSpPr>
              <p:cNvPr id="72" name="AutoShape 66"/>
              <p:cNvSpPr>
                <a:spLocks/>
              </p:cNvSpPr>
              <p:nvPr/>
            </p:nvSpPr>
            <p:spPr bwMode="auto">
              <a:xfrm>
                <a:off x="8496531" y="64116"/>
                <a:ext cx="925959" cy="189781"/>
              </a:xfrm>
              <a:prstGeom prst="rightArrow">
                <a:avLst>
                  <a:gd name="adj1" fmla="val 50824"/>
                  <a:gd name="adj2" fmla="val 213322"/>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000000"/>
                    </a:outerShdw>
                  </a:effectLst>
                  <a:cs typeface="Gill Sans" charset="0"/>
                </a:endParaRPr>
              </a:p>
            </p:txBody>
          </p:sp>
          <p:sp>
            <p:nvSpPr>
              <p:cNvPr id="73" name="AutoShape 67"/>
              <p:cNvSpPr>
                <a:spLocks/>
              </p:cNvSpPr>
              <p:nvPr/>
            </p:nvSpPr>
            <p:spPr bwMode="auto">
              <a:xfrm flipH="1">
                <a:off x="6591028" y="64116"/>
                <a:ext cx="940962" cy="189781"/>
              </a:xfrm>
              <a:prstGeom prst="rightArrow">
                <a:avLst>
                  <a:gd name="adj1" fmla="val 50824"/>
                  <a:gd name="adj2" fmla="val 213344"/>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000000"/>
                    </a:outerShdw>
                  </a:effectLst>
                  <a:cs typeface="Gill Sans" charset="0"/>
                </a:endParaRPr>
              </a:p>
            </p:txBody>
          </p:sp>
          <p:sp>
            <p:nvSpPr>
              <p:cNvPr id="74" name="AutoShape 68"/>
              <p:cNvSpPr>
                <a:spLocks/>
              </p:cNvSpPr>
              <p:nvPr/>
            </p:nvSpPr>
            <p:spPr bwMode="auto">
              <a:xfrm>
                <a:off x="4826990" y="64116"/>
                <a:ext cx="1598994" cy="189781"/>
              </a:xfrm>
              <a:prstGeom prst="rightArrow">
                <a:avLst>
                  <a:gd name="adj1" fmla="val 50824"/>
                  <a:gd name="adj2" fmla="val 213344"/>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000">
                  <a:solidFill>
                    <a:srgbClr val="FFFFFF"/>
                  </a:solidFill>
                  <a:effectLst>
                    <a:outerShdw blurRad="38100" dist="38100" dir="2700000" algn="tl">
                      <a:srgbClr val="000000"/>
                    </a:outerShdw>
                  </a:effectLst>
                  <a:cs typeface="Gill Sans" charset="0"/>
                </a:endParaRPr>
              </a:p>
            </p:txBody>
          </p:sp>
        </p:grpSp>
        <p:sp>
          <p:nvSpPr>
            <p:cNvPr id="65" name="AutoShape 20"/>
            <p:cNvSpPr>
              <a:spLocks/>
            </p:cNvSpPr>
            <p:nvPr/>
          </p:nvSpPr>
          <p:spPr bwMode="auto">
            <a:xfrm>
              <a:off x="8100392" y="2780928"/>
              <a:ext cx="375942" cy="238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lumMod val="40000"/>
                <a:lumOff val="60000"/>
                <a:alpha val="79999"/>
              </a:schemeClr>
            </a:solidFill>
            <a:ln w="25400" cap="flat" cmpd="sng">
              <a:solidFill>
                <a:srgbClr val="7A7A7A">
                  <a:alpha val="79999"/>
                </a:srgbClr>
              </a:solidFill>
              <a:prstDash val="solid"/>
              <a:miter lim="0"/>
              <a:headEnd/>
              <a:tailEnd/>
            </a:ln>
            <a:effectLst/>
            <a:extLst/>
          </p:spPr>
          <p:txBody>
            <a:bodyPr lIns="0" tIns="0" rIns="0" bIns="0" anchor="ctr"/>
            <a:lstStyle/>
            <a:p>
              <a:pPr>
                <a:lnSpc>
                  <a:spcPct val="120000"/>
                </a:lnSpc>
                <a:defRPr/>
              </a:pPr>
              <a:r>
                <a:rPr lang="en-US" sz="1000" dirty="0" smtClean="0">
                  <a:solidFill>
                    <a:schemeClr val="accent2"/>
                  </a:solidFill>
                  <a:effectLst>
                    <a:outerShdw blurRad="38100" dist="38100" dir="2700000" algn="tl">
                      <a:srgbClr val="000000"/>
                    </a:outerShdw>
                  </a:effectLst>
                  <a:cs typeface="Gill Sans" charset="0"/>
                </a:rPr>
                <a:t>Tuning Dump</a:t>
              </a:r>
              <a:endParaRPr lang="en-US" sz="1000" dirty="0">
                <a:solidFill>
                  <a:schemeClr val="accent2"/>
                </a:solidFill>
                <a:cs typeface="Gill Sans Light" charset="0"/>
              </a:endParaRPr>
            </a:p>
          </p:txBody>
        </p:sp>
        <p:sp>
          <p:nvSpPr>
            <p:cNvPr id="66" name="Line 29"/>
            <p:cNvSpPr>
              <a:spLocks noChangeShapeType="1"/>
            </p:cNvSpPr>
            <p:nvPr/>
          </p:nvSpPr>
          <p:spPr bwMode="auto">
            <a:xfrm flipH="1" flipV="1">
              <a:off x="7668343" y="2636912"/>
              <a:ext cx="419351" cy="216024"/>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64803">
                <a:defRPr/>
              </a:pPr>
              <a:endParaRPr lang="en-US" sz="1000">
                <a:latin typeface="Helvetica" charset="0"/>
                <a:cs typeface="Helvetica" charset="0"/>
                <a:sym typeface="Helvetica"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3316020309"/>
              </p:ext>
            </p:extLst>
          </p:nvPr>
        </p:nvGraphicFramePr>
        <p:xfrm>
          <a:off x="251520" y="2996952"/>
          <a:ext cx="3960440" cy="3337560"/>
        </p:xfrm>
        <a:graphic>
          <a:graphicData uri="http://schemas.openxmlformats.org/drawingml/2006/table">
            <a:tbl>
              <a:tblPr firstRow="1" bandRow="1">
                <a:tableStyleId>{5C22544A-7EE6-4342-B048-85BDC9FD1C3A}</a:tableStyleId>
              </a:tblPr>
              <a:tblGrid>
                <a:gridCol w="1728192"/>
                <a:gridCol w="1224136"/>
                <a:gridCol w="1008112"/>
              </a:tblGrid>
              <a:tr h="370840">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r>
                        <a:rPr lang="en-US" dirty="0" smtClean="0"/>
                        <a:t>Units</a:t>
                      </a:r>
                      <a:endParaRPr lang="en-US" dirty="0"/>
                    </a:p>
                  </a:txBody>
                  <a:tcPr/>
                </a:tc>
              </a:tr>
              <a:tr h="370840">
                <a:tc>
                  <a:txBody>
                    <a:bodyPr/>
                    <a:lstStyle/>
                    <a:p>
                      <a:r>
                        <a:rPr lang="en-US" dirty="0" smtClean="0"/>
                        <a:t>Max</a:t>
                      </a:r>
                      <a:r>
                        <a:rPr lang="en-US" baseline="0" dirty="0" smtClean="0"/>
                        <a:t> energy</a:t>
                      </a:r>
                      <a:endParaRPr lang="en-US" dirty="0"/>
                    </a:p>
                  </a:txBody>
                  <a:tcPr/>
                </a:tc>
                <a:tc>
                  <a:txBody>
                    <a:bodyPr/>
                    <a:lstStyle/>
                    <a:p>
                      <a:r>
                        <a:rPr lang="en-US" dirty="0" smtClean="0"/>
                        <a:t>2</a:t>
                      </a:r>
                      <a:endParaRPr lang="en-US" dirty="0"/>
                    </a:p>
                  </a:txBody>
                  <a:tcPr/>
                </a:tc>
                <a:tc>
                  <a:txBody>
                    <a:bodyPr/>
                    <a:lstStyle/>
                    <a:p>
                      <a:r>
                        <a:rPr lang="en-US" dirty="0" err="1" smtClean="0"/>
                        <a:t>GeV</a:t>
                      </a:r>
                      <a:endParaRPr lang="en-US" dirty="0"/>
                    </a:p>
                  </a:txBody>
                  <a:tcPr/>
                </a:tc>
              </a:tr>
              <a:tr h="370840">
                <a:tc>
                  <a:txBody>
                    <a:bodyPr/>
                    <a:lstStyle/>
                    <a:p>
                      <a:r>
                        <a:rPr lang="en-US" dirty="0" smtClean="0"/>
                        <a:t>Peak current</a:t>
                      </a:r>
                      <a:endParaRPr lang="en-US" dirty="0"/>
                    </a:p>
                  </a:txBody>
                  <a:tcPr/>
                </a:tc>
                <a:tc>
                  <a:txBody>
                    <a:bodyPr/>
                    <a:lstStyle/>
                    <a:p>
                      <a:r>
                        <a:rPr lang="en-US" dirty="0" smtClean="0"/>
                        <a:t>62.5</a:t>
                      </a:r>
                      <a:endParaRPr lang="en-US" dirty="0"/>
                    </a:p>
                  </a:txBody>
                  <a:tcPr/>
                </a:tc>
                <a:tc>
                  <a:txBody>
                    <a:bodyPr/>
                    <a:lstStyle/>
                    <a:p>
                      <a:r>
                        <a:rPr lang="en-US" dirty="0" smtClean="0"/>
                        <a:t>mA</a:t>
                      </a:r>
                      <a:endParaRPr lang="en-US" dirty="0"/>
                    </a:p>
                  </a:txBody>
                  <a:tcPr/>
                </a:tc>
              </a:tr>
              <a:tr h="370840">
                <a:tc>
                  <a:txBody>
                    <a:bodyPr/>
                    <a:lstStyle/>
                    <a:p>
                      <a:r>
                        <a:rPr lang="en-US" dirty="0" smtClean="0"/>
                        <a:t>Repetition</a:t>
                      </a:r>
                      <a:r>
                        <a:rPr lang="en-US" baseline="0" dirty="0" smtClean="0"/>
                        <a:t> Rate</a:t>
                      </a:r>
                      <a:endParaRPr lang="en-US" dirty="0"/>
                    </a:p>
                  </a:txBody>
                  <a:tcPr/>
                </a:tc>
                <a:tc>
                  <a:txBody>
                    <a:bodyPr/>
                    <a:lstStyle/>
                    <a:p>
                      <a:r>
                        <a:rPr lang="en-US" dirty="0" smtClean="0"/>
                        <a:t>14</a:t>
                      </a:r>
                      <a:endParaRPr lang="en-US" dirty="0"/>
                    </a:p>
                  </a:txBody>
                  <a:tcPr/>
                </a:tc>
                <a:tc>
                  <a:txBody>
                    <a:bodyPr/>
                    <a:lstStyle/>
                    <a:p>
                      <a:r>
                        <a:rPr lang="en-US" dirty="0" smtClean="0"/>
                        <a:t>Hz</a:t>
                      </a:r>
                      <a:endParaRPr lang="en-US" dirty="0"/>
                    </a:p>
                  </a:txBody>
                  <a:tcPr/>
                </a:tc>
              </a:tr>
              <a:tr h="370840">
                <a:tc>
                  <a:txBody>
                    <a:bodyPr/>
                    <a:lstStyle/>
                    <a:p>
                      <a:r>
                        <a:rPr lang="en-US" dirty="0" smtClean="0"/>
                        <a:t>Pulse</a:t>
                      </a:r>
                      <a:r>
                        <a:rPr lang="en-US" baseline="0" dirty="0" smtClean="0"/>
                        <a:t> length</a:t>
                      </a:r>
                      <a:endParaRPr lang="en-US" dirty="0"/>
                    </a:p>
                  </a:txBody>
                  <a:tcPr/>
                </a:tc>
                <a:tc>
                  <a:txBody>
                    <a:bodyPr/>
                    <a:lstStyle/>
                    <a:p>
                      <a:r>
                        <a:rPr lang="en-US" dirty="0" smtClean="0"/>
                        <a:t>2.86</a:t>
                      </a:r>
                      <a:endParaRPr lang="en-US" dirty="0"/>
                    </a:p>
                  </a:txBody>
                  <a:tcPr/>
                </a:tc>
                <a:tc>
                  <a:txBody>
                    <a:bodyPr/>
                    <a:lstStyle/>
                    <a:p>
                      <a:r>
                        <a:rPr lang="en-US" dirty="0" err="1" smtClean="0"/>
                        <a:t>ms</a:t>
                      </a:r>
                      <a:endParaRPr lang="en-US" dirty="0"/>
                    </a:p>
                  </a:txBody>
                  <a:tcPr/>
                </a:tc>
              </a:tr>
              <a:tr h="370840">
                <a:tc>
                  <a:txBody>
                    <a:bodyPr/>
                    <a:lstStyle/>
                    <a:p>
                      <a:r>
                        <a:rPr lang="en-US" dirty="0" smtClean="0"/>
                        <a:t>Average </a:t>
                      </a:r>
                      <a:r>
                        <a:rPr lang="en-US" dirty="0" smtClean="0"/>
                        <a:t>Power</a:t>
                      </a:r>
                      <a:endParaRPr lang="en-US" dirty="0"/>
                    </a:p>
                  </a:txBody>
                  <a:tcPr/>
                </a:tc>
                <a:tc>
                  <a:txBody>
                    <a:bodyPr/>
                    <a:lstStyle/>
                    <a:p>
                      <a:r>
                        <a:rPr lang="en-US" dirty="0" smtClean="0"/>
                        <a:t>5 </a:t>
                      </a:r>
                      <a:endParaRPr lang="en-US" dirty="0"/>
                    </a:p>
                  </a:txBody>
                  <a:tcPr/>
                </a:tc>
                <a:tc>
                  <a:txBody>
                    <a:bodyPr/>
                    <a:lstStyle/>
                    <a:p>
                      <a:r>
                        <a:rPr lang="en-US" dirty="0" smtClean="0"/>
                        <a:t>MW</a:t>
                      </a:r>
                      <a:endParaRPr lang="en-US" dirty="0"/>
                    </a:p>
                  </a:txBody>
                  <a:tcPr/>
                </a:tc>
              </a:tr>
              <a:tr h="370840">
                <a:tc>
                  <a:txBody>
                    <a:bodyPr/>
                    <a:lstStyle/>
                    <a:p>
                      <a:r>
                        <a:rPr lang="en-US" dirty="0" smtClean="0"/>
                        <a:t>RF Frequency</a:t>
                      </a:r>
                      <a:endParaRPr lang="en-US" dirty="0"/>
                    </a:p>
                  </a:txBody>
                  <a:tcPr/>
                </a:tc>
                <a:tc>
                  <a:txBody>
                    <a:bodyPr/>
                    <a:lstStyle/>
                    <a:p>
                      <a:r>
                        <a:rPr lang="en-US" dirty="0" smtClean="0"/>
                        <a:t>352/704</a:t>
                      </a:r>
                      <a:endParaRPr lang="en-US" dirty="0"/>
                    </a:p>
                  </a:txBody>
                  <a:tcPr/>
                </a:tc>
                <a:tc>
                  <a:txBody>
                    <a:bodyPr/>
                    <a:lstStyle/>
                    <a:p>
                      <a:r>
                        <a:rPr lang="en-US" dirty="0" smtClean="0"/>
                        <a:t>MHz</a:t>
                      </a:r>
                      <a:endParaRPr lang="en-US" dirty="0"/>
                    </a:p>
                  </a:txBody>
                  <a:tcPr/>
                </a:tc>
              </a:tr>
              <a:tr h="370840">
                <a:tc>
                  <a:txBody>
                    <a:bodyPr/>
                    <a:lstStyle/>
                    <a:p>
                      <a:r>
                        <a:rPr lang="en-US" dirty="0" smtClean="0"/>
                        <a:t>Maximum losses</a:t>
                      </a:r>
                      <a:endParaRPr lang="en-US" dirty="0"/>
                    </a:p>
                  </a:txBody>
                  <a:tcPr/>
                </a:tc>
                <a:tc>
                  <a:txBody>
                    <a:bodyPr/>
                    <a:lstStyle/>
                    <a:p>
                      <a:r>
                        <a:rPr lang="en-US" dirty="0" smtClean="0"/>
                        <a:t>1</a:t>
                      </a:r>
                      <a:endParaRPr lang="en-US" dirty="0"/>
                    </a:p>
                  </a:txBody>
                  <a:tcPr/>
                </a:tc>
                <a:tc>
                  <a:txBody>
                    <a:bodyPr/>
                    <a:lstStyle/>
                    <a:p>
                      <a:r>
                        <a:rPr lang="en-US" dirty="0" smtClean="0"/>
                        <a:t>MW/m</a:t>
                      </a:r>
                      <a:endParaRPr lang="en-US" dirty="0"/>
                    </a:p>
                  </a:txBody>
                  <a:tcPr/>
                </a:tc>
              </a:tr>
              <a:tr h="370840">
                <a:tc>
                  <a:txBody>
                    <a:bodyPr/>
                    <a:lstStyle/>
                    <a:p>
                      <a:r>
                        <a:rPr lang="en-US" dirty="0" smtClean="0"/>
                        <a:t>Species</a:t>
                      </a:r>
                      <a:endParaRPr lang="en-US" dirty="0"/>
                    </a:p>
                  </a:txBody>
                  <a:tcPr/>
                </a:tc>
                <a:tc>
                  <a:txBody>
                    <a:bodyPr/>
                    <a:lstStyle/>
                    <a:p>
                      <a:r>
                        <a:rPr lang="en-US" dirty="0" smtClean="0"/>
                        <a:t>Proton</a:t>
                      </a:r>
                      <a:endParaRPr lang="en-US" dirty="0"/>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20662586"/>
              </p:ext>
            </p:extLst>
          </p:nvPr>
        </p:nvGraphicFramePr>
        <p:xfrm>
          <a:off x="4572000" y="2996952"/>
          <a:ext cx="4392488" cy="3366374"/>
        </p:xfrm>
        <a:graphic>
          <a:graphicData uri="http://schemas.openxmlformats.org/drawingml/2006/table">
            <a:tbl>
              <a:tblPr firstRow="1" bandRow="1">
                <a:tableStyleId>{5C22544A-7EE6-4342-B048-85BDC9FD1C3A}</a:tableStyleId>
              </a:tblPr>
              <a:tblGrid>
                <a:gridCol w="2880320"/>
                <a:gridCol w="1512168"/>
              </a:tblGrid>
              <a:tr h="306034">
                <a:tc>
                  <a:txBody>
                    <a:bodyPr/>
                    <a:lstStyle/>
                    <a:p>
                      <a:r>
                        <a:rPr lang="en-US" sz="1400" dirty="0" smtClean="0"/>
                        <a:t>Device</a:t>
                      </a:r>
                      <a:endParaRPr lang="en-US" sz="1400" dirty="0"/>
                    </a:p>
                  </a:txBody>
                  <a:tcPr/>
                </a:tc>
                <a:tc>
                  <a:txBody>
                    <a:bodyPr/>
                    <a:lstStyle/>
                    <a:p>
                      <a:r>
                        <a:rPr lang="en-US" sz="1400" dirty="0" smtClean="0"/>
                        <a:t>Total Number</a:t>
                      </a:r>
                      <a:endParaRPr lang="en-US" sz="1400" dirty="0"/>
                    </a:p>
                  </a:txBody>
                  <a:tcPr/>
                </a:tc>
              </a:tr>
              <a:tr h="306034">
                <a:tc>
                  <a:txBody>
                    <a:bodyPr/>
                    <a:lstStyle/>
                    <a:p>
                      <a:r>
                        <a:rPr lang="en-US" sz="1400" dirty="0" smtClean="0"/>
                        <a:t>RFQ</a:t>
                      </a:r>
                      <a:endParaRPr lang="en-US" sz="1400" dirty="0"/>
                    </a:p>
                  </a:txBody>
                  <a:tcPr marL="45720" marR="45720"/>
                </a:tc>
                <a:tc>
                  <a:txBody>
                    <a:bodyPr/>
                    <a:lstStyle/>
                    <a:p>
                      <a:r>
                        <a:rPr lang="en-US" sz="1400" dirty="0" smtClean="0"/>
                        <a:t>1</a:t>
                      </a:r>
                      <a:endParaRPr lang="en-US" sz="1400" dirty="0"/>
                    </a:p>
                  </a:txBody>
                  <a:tcPr marL="45720" marR="45720"/>
                </a:tc>
              </a:tr>
              <a:tr h="306034">
                <a:tc>
                  <a:txBody>
                    <a:bodyPr/>
                    <a:lstStyle/>
                    <a:p>
                      <a:r>
                        <a:rPr lang="en-US" sz="1400" dirty="0" smtClean="0"/>
                        <a:t>DTL</a:t>
                      </a:r>
                      <a:r>
                        <a:rPr lang="en-US" sz="1400" baseline="0" dirty="0" smtClean="0"/>
                        <a:t> tanks</a:t>
                      </a:r>
                      <a:endParaRPr lang="en-US" sz="1400" dirty="0"/>
                    </a:p>
                  </a:txBody>
                  <a:tcPr marL="45720" marR="45720"/>
                </a:tc>
                <a:tc>
                  <a:txBody>
                    <a:bodyPr/>
                    <a:lstStyle/>
                    <a:p>
                      <a:r>
                        <a:rPr lang="en-US" sz="1400" dirty="0" smtClean="0"/>
                        <a:t>5</a:t>
                      </a:r>
                      <a:endParaRPr lang="en-US" sz="1400" dirty="0"/>
                    </a:p>
                  </a:txBody>
                  <a:tcPr marL="45720" marR="45720"/>
                </a:tc>
              </a:tr>
              <a:tr h="306034">
                <a:tc>
                  <a:txBody>
                    <a:bodyPr/>
                    <a:lstStyle/>
                    <a:p>
                      <a:r>
                        <a:rPr lang="en-US" sz="1400" dirty="0" smtClean="0"/>
                        <a:t>Spokes Tanks</a:t>
                      </a:r>
                      <a:endParaRPr lang="en-US" sz="1400" dirty="0"/>
                    </a:p>
                  </a:txBody>
                  <a:tcPr marL="45720" marR="45720"/>
                </a:tc>
                <a:tc>
                  <a:txBody>
                    <a:bodyPr/>
                    <a:lstStyle/>
                    <a:p>
                      <a:r>
                        <a:rPr lang="en-US" sz="1400" dirty="0" smtClean="0"/>
                        <a:t>13</a:t>
                      </a:r>
                      <a:endParaRPr lang="en-US" sz="1400" dirty="0"/>
                    </a:p>
                  </a:txBody>
                  <a:tcPr marL="45720" marR="45720"/>
                </a:tc>
              </a:tr>
              <a:tr h="306034">
                <a:tc>
                  <a:txBody>
                    <a:bodyPr/>
                    <a:lstStyle/>
                    <a:p>
                      <a:r>
                        <a:rPr lang="en-US" sz="1400" dirty="0" smtClean="0"/>
                        <a:t>Spokes</a:t>
                      </a:r>
                      <a:r>
                        <a:rPr lang="en-US" sz="1400" baseline="0" dirty="0" smtClean="0"/>
                        <a:t> Cavities</a:t>
                      </a:r>
                      <a:endParaRPr lang="en-US" sz="1400" dirty="0"/>
                    </a:p>
                  </a:txBody>
                  <a:tcPr marL="45720" marR="45720"/>
                </a:tc>
                <a:tc>
                  <a:txBody>
                    <a:bodyPr/>
                    <a:lstStyle/>
                    <a:p>
                      <a:r>
                        <a:rPr lang="en-US" sz="1400" dirty="0" smtClean="0"/>
                        <a:t>26</a:t>
                      </a:r>
                      <a:endParaRPr lang="en-US" sz="1400" dirty="0"/>
                    </a:p>
                  </a:txBody>
                  <a:tcPr marL="45720" marR="45720"/>
                </a:tc>
              </a:tr>
              <a:tr h="306034">
                <a:tc>
                  <a:txBody>
                    <a:bodyPr/>
                    <a:lstStyle/>
                    <a:p>
                      <a:r>
                        <a:rPr lang="en-US" sz="1400" dirty="0" err="1" smtClean="0"/>
                        <a:t>Cryo</a:t>
                      </a:r>
                      <a:r>
                        <a:rPr lang="en-US" sz="1400" baseline="0" dirty="0" smtClean="0"/>
                        <a:t> tanks (M-</a:t>
                      </a:r>
                      <a:r>
                        <a:rPr lang="en-US" sz="1400" baseline="0" dirty="0" smtClean="0">
                          <a:latin typeface="Symbol" charset="2"/>
                          <a:cs typeface="Symbol" charset="2"/>
                        </a:rPr>
                        <a:t>b</a:t>
                      </a:r>
                      <a:r>
                        <a:rPr lang="en-US" sz="1400" baseline="0" dirty="0" smtClean="0"/>
                        <a:t>)</a:t>
                      </a:r>
                      <a:endParaRPr lang="en-US" sz="1400" dirty="0"/>
                    </a:p>
                  </a:txBody>
                  <a:tcPr marL="45720" marR="45720"/>
                </a:tc>
                <a:tc>
                  <a:txBody>
                    <a:bodyPr/>
                    <a:lstStyle/>
                    <a:p>
                      <a:r>
                        <a:rPr lang="en-US" sz="1400" dirty="0" smtClean="0"/>
                        <a:t>9</a:t>
                      </a:r>
                      <a:endParaRPr lang="en-US" sz="1400" dirty="0"/>
                    </a:p>
                  </a:txBody>
                  <a:tcPr marL="45720" marR="45720"/>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RF cavities </a:t>
                      </a:r>
                      <a:r>
                        <a:rPr lang="en-US" sz="1400" baseline="0" dirty="0" smtClean="0"/>
                        <a:t>(M-</a:t>
                      </a:r>
                      <a:r>
                        <a:rPr lang="en-US" sz="1400" baseline="0" dirty="0" smtClean="0">
                          <a:latin typeface="Symbol" charset="2"/>
                          <a:cs typeface="Symbol" charset="2"/>
                        </a:rPr>
                        <a:t>b</a:t>
                      </a:r>
                      <a:r>
                        <a:rPr lang="en-US" sz="1400" baseline="0" dirty="0" smtClean="0"/>
                        <a:t>)</a:t>
                      </a:r>
                      <a:endParaRPr lang="en-US" sz="1400" dirty="0" smtClean="0"/>
                    </a:p>
                  </a:txBody>
                  <a:tcPr marL="45720" marR="45720"/>
                </a:tc>
                <a:tc>
                  <a:txBody>
                    <a:bodyPr/>
                    <a:lstStyle/>
                    <a:p>
                      <a:r>
                        <a:rPr lang="en-US" sz="1400" dirty="0" smtClean="0"/>
                        <a:t>36</a:t>
                      </a:r>
                      <a:endParaRPr lang="en-US" sz="1400" dirty="0"/>
                    </a:p>
                  </a:txBody>
                  <a:tcPr marL="45720" marR="45720"/>
                </a:tc>
              </a:tr>
              <a:tr h="306034">
                <a:tc>
                  <a:txBody>
                    <a:bodyPr/>
                    <a:lstStyle/>
                    <a:p>
                      <a:r>
                        <a:rPr lang="en-US" sz="1400" dirty="0" err="1" smtClean="0"/>
                        <a:t>Cryo</a:t>
                      </a:r>
                      <a:r>
                        <a:rPr lang="en-US" sz="1400" baseline="0" dirty="0" smtClean="0"/>
                        <a:t> tanks (H-</a:t>
                      </a:r>
                      <a:r>
                        <a:rPr lang="en-US" sz="1400" baseline="0" dirty="0" smtClean="0">
                          <a:latin typeface="Symbol" charset="2"/>
                          <a:cs typeface="Symbol" charset="2"/>
                        </a:rPr>
                        <a:t>b</a:t>
                      </a:r>
                      <a:r>
                        <a:rPr lang="en-US" sz="1400" baseline="0" dirty="0" smtClean="0"/>
                        <a:t>)</a:t>
                      </a:r>
                      <a:endParaRPr lang="en-US" sz="1400" dirty="0"/>
                    </a:p>
                  </a:txBody>
                  <a:tcPr marL="45720" marR="45720"/>
                </a:tc>
                <a:tc>
                  <a:txBody>
                    <a:bodyPr/>
                    <a:lstStyle/>
                    <a:p>
                      <a:r>
                        <a:rPr lang="en-US" sz="1400" dirty="0" smtClean="0"/>
                        <a:t>21</a:t>
                      </a:r>
                      <a:endParaRPr lang="en-US" sz="1400" dirty="0"/>
                    </a:p>
                  </a:txBody>
                  <a:tcPr marL="45720" marR="45720"/>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RF cavities </a:t>
                      </a:r>
                      <a:r>
                        <a:rPr lang="en-US" sz="1400" baseline="0" dirty="0" smtClean="0"/>
                        <a:t>(H-</a:t>
                      </a:r>
                      <a:r>
                        <a:rPr lang="en-US" sz="1400" baseline="0" dirty="0" smtClean="0">
                          <a:latin typeface="Symbol" charset="2"/>
                          <a:cs typeface="Symbol" charset="2"/>
                        </a:rPr>
                        <a:t>b</a:t>
                      </a:r>
                      <a:r>
                        <a:rPr lang="en-US" sz="1400" baseline="0" dirty="0" smtClean="0"/>
                        <a:t>)</a:t>
                      </a:r>
                      <a:endParaRPr lang="en-US" sz="1400" dirty="0" smtClean="0"/>
                    </a:p>
                  </a:txBody>
                  <a:tcPr marL="45720" marR="45720"/>
                </a:tc>
                <a:tc>
                  <a:txBody>
                    <a:bodyPr/>
                    <a:lstStyle/>
                    <a:p>
                      <a:r>
                        <a:rPr lang="en-US" sz="1400" dirty="0" smtClean="0"/>
                        <a:t>84</a:t>
                      </a:r>
                      <a:endParaRPr lang="en-US" sz="1400" dirty="0"/>
                    </a:p>
                  </a:txBody>
                  <a:tcPr marL="45720" marR="45720"/>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Klystrons/IOTs</a:t>
                      </a:r>
                    </a:p>
                  </a:txBody>
                  <a:tcPr marL="45720" marR="45720"/>
                </a:tc>
                <a:tc>
                  <a:txBody>
                    <a:bodyPr/>
                    <a:lstStyle/>
                    <a:p>
                      <a:r>
                        <a:rPr lang="en-US" sz="1400" dirty="0" smtClean="0"/>
                        <a:t>120</a:t>
                      </a:r>
                      <a:endParaRPr lang="en-US" sz="1400" dirty="0"/>
                    </a:p>
                  </a:txBody>
                  <a:tcPr marL="45720" marR="45720"/>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Modulators</a:t>
                      </a:r>
                    </a:p>
                  </a:txBody>
                  <a:tcPr marL="45720" marR="45720"/>
                </a:tc>
                <a:tc>
                  <a:txBody>
                    <a:bodyPr/>
                    <a:lstStyle/>
                    <a:p>
                      <a:r>
                        <a:rPr lang="en-US" sz="1400" dirty="0" smtClean="0"/>
                        <a:t>30-60</a:t>
                      </a:r>
                      <a:endParaRPr lang="en-US" sz="1400" dirty="0"/>
                    </a:p>
                  </a:txBody>
                  <a:tcPr marL="45720" marR="45720"/>
                </a:tc>
              </a:tr>
            </a:tbl>
          </a:graphicData>
        </a:graphic>
      </p:graphicFrame>
      <p:sp>
        <p:nvSpPr>
          <p:cNvPr id="75" name="Line 48"/>
          <p:cNvSpPr>
            <a:spLocks noChangeShapeType="1"/>
          </p:cNvSpPr>
          <p:nvPr/>
        </p:nvSpPr>
        <p:spPr bwMode="auto">
          <a:xfrm flipH="1">
            <a:off x="7898248" y="1860968"/>
            <a:ext cx="202144"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76" name="Line 49"/>
          <p:cNvSpPr>
            <a:spLocks noChangeShapeType="1"/>
          </p:cNvSpPr>
          <p:nvPr/>
        </p:nvSpPr>
        <p:spPr bwMode="auto">
          <a:xfrm flipH="1">
            <a:off x="6876256" y="1860968"/>
            <a:ext cx="157879"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64803">
              <a:defRPr/>
            </a:pPr>
            <a:endParaRPr lang="en-US" sz="1000">
              <a:latin typeface="Helvetica" charset="0"/>
              <a:cs typeface="Helvetica" charset="0"/>
              <a:sym typeface="Helvetica" charset="0"/>
            </a:endParaRPr>
          </a:p>
        </p:txBody>
      </p:sp>
      <p:sp>
        <p:nvSpPr>
          <p:cNvPr id="77" name="AutoShape 50"/>
          <p:cNvSpPr>
            <a:spLocks/>
          </p:cNvSpPr>
          <p:nvPr/>
        </p:nvSpPr>
        <p:spPr bwMode="auto">
          <a:xfrm>
            <a:off x="7097581" y="1772816"/>
            <a:ext cx="411664" cy="158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dirty="0" smtClean="0">
                <a:cs typeface="Gill Sans" charset="0"/>
              </a:rPr>
              <a:t>   204 </a:t>
            </a:r>
            <a:r>
              <a:rPr lang="en-US" sz="1000" dirty="0">
                <a:cs typeface="Gill Sans" charset="0"/>
              </a:rPr>
              <a:t>m</a:t>
            </a:r>
            <a:endParaRPr lang="en-US" sz="1000" dirty="0">
              <a:cs typeface="Gill Sans Light" charset="0"/>
            </a:endParaRPr>
          </a:p>
        </p:txBody>
      </p:sp>
    </p:spTree>
    <p:extLst>
      <p:ext uri="{BB962C8B-B14F-4D97-AF65-F5344CB8AC3E}">
        <p14:creationId xmlns:p14="http://schemas.microsoft.com/office/powerpoint/2010/main" val="16635829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50800">
          <a:solidFill>
            <a:schemeClr val="accent2"/>
          </a:solidFill>
          <a:tailEnd type="triangle"/>
        </a:ln>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ln w="50800">
          <a:solidFill>
            <a:schemeClr val="accent2"/>
          </a:solidFill>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15901</TotalTime>
  <Words>3475</Words>
  <Application>Microsoft Macintosh PowerPoint</Application>
  <PresentationFormat>On-screen Show (4:3)</PresentationFormat>
  <Paragraphs>467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ESS Core Powerpoint</vt:lpstr>
      <vt:lpstr>Future challenges for minimum diagnostics requirements for beam commissioning and characterisation: The ESS as an example</vt:lpstr>
      <vt:lpstr>Contents</vt:lpstr>
      <vt:lpstr>Commissioning challenges</vt:lpstr>
      <vt:lpstr>Complex machines</vt:lpstr>
      <vt:lpstr>A success history, commissioning of Light Sources</vt:lpstr>
      <vt:lpstr>Light Sources in the 2000</vt:lpstr>
      <vt:lpstr>Lessons learned</vt:lpstr>
      <vt:lpstr>The ESS. How we are preparing commissioning</vt:lpstr>
      <vt:lpstr>Accelerator overview</vt:lpstr>
      <vt:lpstr>ESS schedule</vt:lpstr>
      <vt:lpstr>Accelerator Selected technologies</vt:lpstr>
      <vt:lpstr>Partner Institutions</vt:lpstr>
      <vt:lpstr>Considerations about the commissioning</vt:lpstr>
      <vt:lpstr>Sequence for commissioning to Target (no HBL cavities) </vt:lpstr>
      <vt:lpstr>Destinations</vt:lpstr>
      <vt:lpstr>Beam modes</vt:lpstr>
      <vt:lpstr>How we are planning and preparing the BC</vt:lpstr>
      <vt:lpstr>BC Working Group </vt:lpstr>
      <vt:lpstr>Example: MEBT</vt:lpstr>
      <vt:lpstr>PBI Taskforce</vt:lpstr>
      <vt:lpstr>Assumptions for the BPI</vt:lpstr>
      <vt:lpstr>LEBT Proposal</vt:lpstr>
      <vt:lpstr>MEBT Proposal</vt:lpstr>
      <vt:lpstr>DTL Proposal</vt:lpstr>
      <vt:lpstr>DTL: Commissioning Proposal</vt:lpstr>
      <vt:lpstr>Cold linac + HEBT + Dogleg</vt:lpstr>
      <vt:lpstr>Spoke Proposal</vt:lpstr>
      <vt:lpstr>Medium-Beta Proposal</vt:lpstr>
      <vt:lpstr>High-Beta Proposal</vt:lpstr>
      <vt:lpstr>HEBT &amp; Dogleg Proposal</vt:lpstr>
      <vt:lpstr>A2T Proposal</vt:lpstr>
      <vt:lpstr>Status today</vt:lpstr>
      <vt:lpstr>Commissioning and Operations</vt:lpstr>
      <vt:lpstr>Preparing for the Beam Commissioning</vt:lpstr>
      <vt:lpstr>Development Framework</vt:lpstr>
      <vt:lpstr>Control Systems Tools Integration</vt:lpstr>
      <vt:lpstr>Conclusions</vt:lpstr>
      <vt:lpstr>I would like to thanks the help from M. Eshraqi, R. Miyamoto, E. Tanke, S. Molloy, Y. Levinsen and T. Shea for the comments in preparing this presentation. </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Marc Munoz</cp:lastModifiedBy>
  <cp:revision>209</cp:revision>
  <cp:lastPrinted>2015-11-02T09:20:33Z</cp:lastPrinted>
  <dcterms:created xsi:type="dcterms:W3CDTF">2013-10-29T16:05:10Z</dcterms:created>
  <dcterms:modified xsi:type="dcterms:W3CDTF">2015-11-05T21:58:05Z</dcterms:modified>
</cp:coreProperties>
</file>