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5"/>
  </p:notesMasterIdLst>
  <p:sldIdLst>
    <p:sldId id="259" r:id="rId3"/>
    <p:sldId id="256" r:id="rId4"/>
    <p:sldId id="306" r:id="rId5"/>
    <p:sldId id="307" r:id="rId6"/>
    <p:sldId id="278" r:id="rId7"/>
    <p:sldId id="297" r:id="rId8"/>
    <p:sldId id="280" r:id="rId9"/>
    <p:sldId id="314" r:id="rId10"/>
    <p:sldId id="315" r:id="rId11"/>
    <p:sldId id="298" r:id="rId12"/>
    <p:sldId id="299" r:id="rId13"/>
    <p:sldId id="300" r:id="rId14"/>
    <p:sldId id="301" r:id="rId15"/>
    <p:sldId id="321" r:id="rId16"/>
    <p:sldId id="317" r:id="rId17"/>
    <p:sldId id="310" r:id="rId18"/>
    <p:sldId id="316" r:id="rId19"/>
    <p:sldId id="309" r:id="rId20"/>
    <p:sldId id="312" r:id="rId21"/>
    <p:sldId id="323" r:id="rId22"/>
    <p:sldId id="322" r:id="rId23"/>
    <p:sldId id="320" r:id="rId24"/>
    <p:sldId id="293" r:id="rId25"/>
    <p:sldId id="292" r:id="rId26"/>
    <p:sldId id="304" r:id="rId27"/>
    <p:sldId id="305" r:id="rId28"/>
    <p:sldId id="294" r:id="rId29"/>
    <p:sldId id="295" r:id="rId30"/>
    <p:sldId id="296" r:id="rId31"/>
    <p:sldId id="324" r:id="rId32"/>
    <p:sldId id="325" r:id="rId33"/>
    <p:sldId id="326" r:id="rId3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139A"/>
    <a:srgbClr val="00D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2" autoAdjust="0"/>
    <p:restoredTop sz="94660"/>
  </p:normalViewPr>
  <p:slideViewPr>
    <p:cSldViewPr snapToGrid="0">
      <p:cViewPr varScale="1">
        <p:scale>
          <a:sx n="77" d="100"/>
          <a:sy n="77" d="100"/>
        </p:scale>
        <p:origin x="-4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F361A-0490-7644-9F27-5CA023B94DBF}" type="datetimeFigureOut">
              <a:rPr lang="it-IT" smtClean="0"/>
              <a:pPr/>
              <a:t>05/11/15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Fare clic per modificare gli stili del testo dello schema</a:t>
            </a:r>
          </a:p>
          <a:p>
            <a:pPr lvl="1"/>
            <a:r>
              <a:rPr lang="x-none" smtClean="0"/>
              <a:t>Secondo livello</a:t>
            </a:r>
          </a:p>
          <a:p>
            <a:pPr lvl="2"/>
            <a:r>
              <a:rPr lang="x-none" smtClean="0"/>
              <a:t>Terzo livello</a:t>
            </a:r>
          </a:p>
          <a:p>
            <a:pPr lvl="3"/>
            <a:r>
              <a:rPr lang="x-none" smtClean="0"/>
              <a:t>Quarto livello</a:t>
            </a:r>
          </a:p>
          <a:p>
            <a:pPr lvl="4"/>
            <a:r>
              <a:rPr lang="x-none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C732F-4D48-7340-B76D-FCD7A4403C7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52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noProof="0" smtClean="0"/>
              <a:t>Impedance data stored in a database to derive the impedance model of the machine and eventually compute instability thresholds.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shielding properties of thin metallic layers of finite length </a:t>
            </a:r>
            <a:r>
              <a:rPr lang="en-GB" sz="1200" kern="120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areimportant</a:t>
            </a:r>
            <a:r>
              <a:rPr lang="en-GB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LHC (fast kickers, silicon detectors).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Beam electric field can penetrate through infinitely long metallic layers of thickness much smaller than the skin depth.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Bench measurements (coaxial wire) on a kicker prototype suggested that finite thin layer have different shielding properties from infinitely long ones. Numerical (HFSS) studies predicted the shielding properties of a finite length thin layer (PAC 99).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Beam measurements assess the shielding properties but show that they can be spoiled by the addition of a second layer.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Coaxial wire bench measurements on the chambers used in the beam line confirmed later the experiment conclusions.</a:t>
            </a:r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improved</a:t>
            </a:r>
            <a:r>
              <a:rPr lang="en-GB" baseline="0" dirty="0" smtClean="0"/>
              <a:t> log formula may diverge for a frequency independent lumped impedance as </a:t>
            </a:r>
            <a:r>
              <a:rPr lang="en-GB" baseline="0" dirty="0" err="1" smtClean="0"/>
              <a:t>f</a:t>
            </a:r>
            <a:r>
              <a:rPr lang="en-GB" baseline="0" dirty="0" smtClean="0"/>
              <a:t>-&gt;0...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732F-4D48-7340-B76D-FCD7A4403C70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05/11/15</a:t>
            </a:fld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Fare clic per modificare gli stili del testo dello schema</a:t>
            </a:r>
          </a:p>
          <a:p>
            <a:pPr lvl="1"/>
            <a:r>
              <a:rPr lang="x-none" smtClean="0"/>
              <a:t>Secondo livello</a:t>
            </a:r>
          </a:p>
          <a:p>
            <a:pPr lvl="2"/>
            <a:r>
              <a:rPr lang="x-none" smtClean="0"/>
              <a:t>Terzo livello</a:t>
            </a:r>
          </a:p>
          <a:p>
            <a:pPr lvl="3"/>
            <a:r>
              <a:rPr lang="x-none" smtClean="0"/>
              <a:t>Quarto livello</a:t>
            </a:r>
          </a:p>
          <a:p>
            <a:pPr lvl="4"/>
            <a:r>
              <a:rPr lang="x-none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05/11/15</a:t>
            </a:fld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Fare clic per modificare gli stili del testo dello schema</a:t>
            </a:r>
          </a:p>
          <a:p>
            <a:pPr lvl="1"/>
            <a:r>
              <a:rPr lang="x-none" smtClean="0"/>
              <a:t>Secondo livello</a:t>
            </a:r>
          </a:p>
          <a:p>
            <a:pPr lvl="2"/>
            <a:r>
              <a:rPr lang="x-none" smtClean="0"/>
              <a:t>Terzo livello</a:t>
            </a:r>
          </a:p>
          <a:p>
            <a:pPr lvl="3"/>
            <a:r>
              <a:rPr lang="x-none" smtClean="0"/>
              <a:t>Quarto livello</a:t>
            </a:r>
          </a:p>
          <a:p>
            <a:pPr lvl="4"/>
            <a:r>
              <a:rPr lang="x-none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05/11/15</a:t>
            </a:fld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D49EB-8A4B-BD44-AF38-F3E8AF29BC14}" type="datetime1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7C768-C514-F843-8312-9D2D4978B9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Fare clic per modificare gli stili del testo dello schema</a:t>
            </a:r>
          </a:p>
          <a:p>
            <a:pPr lvl="1"/>
            <a:r>
              <a:rPr lang="x-none" smtClean="0"/>
              <a:t>Secondo livello</a:t>
            </a:r>
          </a:p>
          <a:p>
            <a:pPr lvl="2"/>
            <a:r>
              <a:rPr lang="x-none" smtClean="0"/>
              <a:t>Terzo livello</a:t>
            </a:r>
          </a:p>
          <a:p>
            <a:pPr lvl="3"/>
            <a:r>
              <a:rPr lang="x-none" smtClean="0"/>
              <a:t>Quarto livello</a:t>
            </a:r>
          </a:p>
          <a:p>
            <a:pPr lvl="4"/>
            <a:r>
              <a:rPr lang="x-none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05/11/15</a:t>
            </a:fld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05/11/15</a:t>
            </a:fld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Fare clic per modificare gli stili del testo dello schema</a:t>
            </a:r>
          </a:p>
          <a:p>
            <a:pPr lvl="1"/>
            <a:r>
              <a:rPr lang="x-none" smtClean="0"/>
              <a:t>Secondo livello</a:t>
            </a:r>
          </a:p>
          <a:p>
            <a:pPr lvl="2"/>
            <a:r>
              <a:rPr lang="x-none" smtClean="0"/>
              <a:t>Terzo livello</a:t>
            </a:r>
          </a:p>
          <a:p>
            <a:pPr lvl="3"/>
            <a:r>
              <a:rPr lang="x-none" smtClean="0"/>
              <a:t>Quarto livello</a:t>
            </a:r>
          </a:p>
          <a:p>
            <a:pPr lvl="4"/>
            <a:r>
              <a:rPr lang="x-none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Fare clic per modificare gli stili del testo dello schema</a:t>
            </a:r>
          </a:p>
          <a:p>
            <a:pPr lvl="1"/>
            <a:r>
              <a:rPr lang="x-none" smtClean="0"/>
              <a:t>Secondo livello</a:t>
            </a:r>
          </a:p>
          <a:p>
            <a:pPr lvl="2"/>
            <a:r>
              <a:rPr lang="x-none" smtClean="0"/>
              <a:t>Terzo livello</a:t>
            </a:r>
          </a:p>
          <a:p>
            <a:pPr lvl="3"/>
            <a:r>
              <a:rPr lang="x-none" smtClean="0"/>
              <a:t>Quarto livello</a:t>
            </a:r>
          </a:p>
          <a:p>
            <a:pPr lvl="4"/>
            <a:r>
              <a:rPr lang="x-none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05/11/15</a:t>
            </a:fld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Fare clic per modificare gli stili del testo dello schema</a:t>
            </a:r>
          </a:p>
          <a:p>
            <a:pPr lvl="1"/>
            <a:r>
              <a:rPr lang="x-none" smtClean="0"/>
              <a:t>Secondo livello</a:t>
            </a:r>
          </a:p>
          <a:p>
            <a:pPr lvl="2"/>
            <a:r>
              <a:rPr lang="x-none" smtClean="0"/>
              <a:t>Terzo livello</a:t>
            </a:r>
          </a:p>
          <a:p>
            <a:pPr lvl="3"/>
            <a:r>
              <a:rPr lang="x-none" smtClean="0"/>
              <a:t>Quarto livello</a:t>
            </a:r>
          </a:p>
          <a:p>
            <a:pPr lvl="4"/>
            <a:r>
              <a:rPr lang="x-none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Fare clic per modificare gli stili del testo dello schema</a:t>
            </a:r>
          </a:p>
          <a:p>
            <a:pPr lvl="1"/>
            <a:r>
              <a:rPr lang="x-none" smtClean="0"/>
              <a:t>Secondo livello</a:t>
            </a:r>
          </a:p>
          <a:p>
            <a:pPr lvl="2"/>
            <a:r>
              <a:rPr lang="x-none" smtClean="0"/>
              <a:t>Terzo livello</a:t>
            </a:r>
          </a:p>
          <a:p>
            <a:pPr lvl="3"/>
            <a:r>
              <a:rPr lang="x-none" smtClean="0"/>
              <a:t>Quarto livello</a:t>
            </a:r>
          </a:p>
          <a:p>
            <a:pPr lvl="4"/>
            <a:r>
              <a:rPr lang="x-none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05/11/15</a:t>
            </a:fld>
            <a:endParaRPr lang="en-GB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05/11/15</a:t>
            </a:fld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05/11/15</a:t>
            </a:fld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Fare clic per modificare gli stili del testo dello schema</a:t>
            </a:r>
          </a:p>
          <a:p>
            <a:pPr lvl="1"/>
            <a:r>
              <a:rPr lang="x-none" smtClean="0"/>
              <a:t>Secondo livello</a:t>
            </a:r>
          </a:p>
          <a:p>
            <a:pPr lvl="2"/>
            <a:r>
              <a:rPr lang="x-none" smtClean="0"/>
              <a:t>Terzo livello</a:t>
            </a:r>
          </a:p>
          <a:p>
            <a:pPr lvl="3"/>
            <a:r>
              <a:rPr lang="x-none" smtClean="0"/>
              <a:t>Quarto livello</a:t>
            </a:r>
          </a:p>
          <a:p>
            <a:pPr lvl="4"/>
            <a:r>
              <a:rPr lang="x-none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05/11/15</a:t>
            </a:fld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A0C4ECE0-299D-8E44-8101-2BB3230F0CEE}" type="datetimeFigureOut">
              <a:rPr lang="it-IT" smtClean="0"/>
              <a:pPr/>
              <a:t>05/11/15</a:t>
            </a:fld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4704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47044"/>
            <a:ext cx="2133600" cy="365125"/>
          </a:xfrm>
          <a:prstGeom prst="rect">
            <a:avLst/>
          </a:prstGeom>
        </p:spPr>
        <p:txBody>
          <a:bodyPr/>
          <a:lstStyle/>
          <a:p>
            <a:fld id="{2B4B43DD-6781-7344-9855-E4EF1111C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14313" y="6280610"/>
            <a:ext cx="8715375" cy="505952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214313" y="669816"/>
            <a:ext cx="8715375" cy="547381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214313" y="104387"/>
            <a:ext cx="8715375" cy="495838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gnaposto numero diapositiva 7"/>
          <p:cNvSpPr txBox="1">
            <a:spLocks/>
          </p:cNvSpPr>
          <p:nvPr userDrawn="1"/>
        </p:nvSpPr>
        <p:spPr>
          <a:xfrm>
            <a:off x="6563393" y="6347044"/>
            <a:ext cx="2353063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1000" b="1" dirty="0" smtClean="0">
                <a:solidFill>
                  <a:schemeClr val="tx2"/>
                </a:solidFill>
                <a:latin typeface="Arial" pitchFamily="34" charset="0"/>
              </a:rPr>
              <a:t>Andrea.Mostacci@uniroma1.it</a:t>
            </a:r>
            <a:endParaRPr lang="en-US" sz="10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2" name="Segnaposto numero diapositiva 7"/>
          <p:cNvSpPr txBox="1">
            <a:spLocks/>
          </p:cNvSpPr>
          <p:nvPr userDrawn="1"/>
        </p:nvSpPr>
        <p:spPr>
          <a:xfrm>
            <a:off x="2968465" y="6347044"/>
            <a:ext cx="3097493" cy="365125"/>
          </a:xfrm>
          <a:prstGeom prst="rect">
            <a:avLst/>
          </a:prstGeom>
        </p:spPr>
        <p:txBody>
          <a:bodyPr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noProof="0" dirty="0" smtClean="0">
                <a:solidFill>
                  <a:schemeClr val="tx2"/>
                </a:solidFill>
                <a:latin typeface="Arial" pitchFamily="34" charset="0"/>
              </a:rPr>
              <a:t>Measurements of small impedance</a:t>
            </a:r>
          </a:p>
        </p:txBody>
      </p:sp>
      <p:pic>
        <p:nvPicPr>
          <p:cNvPr id="2" name="Picture 1" descr="Screen Shot 2015-11-03 at 06.46.56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" y="6321595"/>
            <a:ext cx="701564" cy="423516"/>
          </a:xfrm>
          <a:prstGeom prst="rect">
            <a:avLst/>
          </a:prstGeom>
        </p:spPr>
      </p:pic>
      <p:pic>
        <p:nvPicPr>
          <p:cNvPr id="3" name="Picture 2" descr="Screen Shot 2015-11-03 at 06.54.17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22" y="6327423"/>
            <a:ext cx="1727200" cy="431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Fare clic per modificare stile</a:t>
            </a:r>
            <a:endParaRPr lang="en-US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Fare clic per modificare gli stili del testo dello schema</a:t>
            </a:r>
          </a:p>
          <a:p>
            <a:pPr lvl="1"/>
            <a:r>
              <a:rPr lang="x-none"/>
              <a:t>Secondo livello</a:t>
            </a:r>
          </a:p>
          <a:p>
            <a:pPr lvl="2"/>
            <a:r>
              <a:rPr lang="x-none"/>
              <a:t>Terzo livello</a:t>
            </a:r>
          </a:p>
          <a:p>
            <a:pPr lvl="3"/>
            <a:r>
              <a:rPr lang="x-none"/>
              <a:t>Quarto livello</a:t>
            </a:r>
          </a:p>
          <a:p>
            <a:pPr lvl="4"/>
            <a:r>
              <a:rPr lang="x-none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F12BE7-320B-D94D-93D2-2C9D9195C6E8}" type="datetime1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05/11/15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E47F8F-901F-AE4B-999F-DD1A95185B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0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5.emf"/><Relationship Id="rId5" Type="http://schemas.openxmlformats.org/officeDocument/2006/relationships/image" Target="../media/image42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21.jpe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42.emf"/><Relationship Id="rId5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asellaDiTesto 2"/>
          <p:cNvSpPr txBox="1">
            <a:spLocks noChangeArrowheads="1"/>
          </p:cNvSpPr>
          <p:nvPr/>
        </p:nvSpPr>
        <p:spPr bwMode="auto">
          <a:xfrm>
            <a:off x="0" y="1128526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Measurements of small impedances</a:t>
            </a:r>
          </a:p>
        </p:txBody>
      </p:sp>
      <p:sp>
        <p:nvSpPr>
          <p:cNvPr id="19459" name="CasellaDiTesto 3"/>
          <p:cNvSpPr txBox="1">
            <a:spLocks noChangeArrowheads="1"/>
          </p:cNvSpPr>
          <p:nvPr/>
        </p:nvSpPr>
        <p:spPr bwMode="auto">
          <a:xfrm>
            <a:off x="234950" y="3146192"/>
            <a:ext cx="86741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Bench measurements </a:t>
            </a:r>
            <a:r>
              <a:rPr lang="en-GB" sz="1600" b="1" dirty="0" smtClean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nowadays represent an important tool to estimate the coupling impedance of any particle accelerator device. The well-known technique based on the 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coaxial wire method </a:t>
            </a:r>
            <a:r>
              <a:rPr lang="en-GB" sz="1600" b="1" dirty="0" smtClean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allows to excite in the device under test a field similar to the one generated by an ultra-relativistic point charge. We discuss the basics of the coaxial wire method and review the formulae widely used to convert measured scattering parameters to longitudinal and transverse impedance data. 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Coaxial resonator </a:t>
            </a:r>
            <a:r>
              <a:rPr lang="en-GB" sz="1600" b="1" dirty="0" smtClean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configurations are suitable for measuring small impedances. We discuss typical measurement examples of interest for the </a:t>
            </a:r>
            <a:r>
              <a:rPr lang="en-GB" sz="1600" b="1" dirty="0" smtClean="0">
                <a:solidFill>
                  <a:srgbClr val="FF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CERN Large Hadron Collider</a:t>
            </a:r>
            <a:r>
              <a:rPr lang="en-GB" sz="1600" b="1" dirty="0" smtClean="0">
                <a:solidFill>
                  <a:prstClr val="black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. </a:t>
            </a:r>
            <a:endParaRPr lang="en-GB" sz="1600" b="1" dirty="0" smtClean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340" name="CasellaDiTesto 4"/>
          <p:cNvSpPr txBox="1">
            <a:spLocks noChangeArrowheads="1"/>
          </p:cNvSpPr>
          <p:nvPr/>
        </p:nvSpPr>
        <p:spPr bwMode="auto">
          <a:xfrm>
            <a:off x="377825" y="1904309"/>
            <a:ext cx="83216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buFontTx/>
              <a:buAutoNum type="alphaUcPeriod"/>
              <a:defRPr/>
            </a:pPr>
            <a:r>
              <a:rPr lang="en-GB" sz="2600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Mostacci</a:t>
            </a:r>
            <a:endParaRPr lang="en-GB" sz="2600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9461" name="Picture 6" descr="logo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7063" y="3175"/>
            <a:ext cx="2160587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infn"/>
          <p:cNvPicPr>
            <a:picLocks noChangeAspect="1" noChangeArrowheads="1"/>
          </p:cNvPicPr>
          <p:nvPr/>
        </p:nvPicPr>
        <p:blipFill>
          <a:blip r:embed="rId3"/>
          <a:srcRect b="9872"/>
          <a:stretch>
            <a:fillRect/>
          </a:stretch>
        </p:blipFill>
        <p:spPr bwMode="auto">
          <a:xfrm>
            <a:off x="22225" y="23813"/>
            <a:ext cx="1365250" cy="88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3157190" y="6533388"/>
            <a:ext cx="2649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</a:rPr>
              <a:t>Trieste 23-27 Settembre 2013</a:t>
            </a:r>
            <a:endParaRPr lang="it-IT" sz="1400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15-11-03 at 06.46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386"/>
            <a:ext cx="9144000" cy="101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5695976" y="5814294"/>
            <a:ext cx="3194128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it-IT" sz="1200" b="1" dirty="0" smtClean="0">
                <a:solidFill>
                  <a:schemeClr val="bg1"/>
                </a:solidFill>
              </a:rPr>
              <a:t>L. </a:t>
            </a:r>
            <a:r>
              <a:rPr lang="it-IT" sz="1200" b="1" dirty="0" err="1" smtClean="0">
                <a:solidFill>
                  <a:schemeClr val="bg1"/>
                </a:solidFill>
              </a:rPr>
              <a:t>Vos</a:t>
            </a:r>
            <a:r>
              <a:rPr lang="it-IT" sz="1200" b="1" dirty="0" smtClean="0">
                <a:solidFill>
                  <a:schemeClr val="bg1"/>
                </a:solidFill>
              </a:rPr>
              <a:t>, </a:t>
            </a:r>
            <a:r>
              <a:rPr lang="it-IT" sz="1200" b="1" dirty="0" err="1" smtClean="0">
                <a:solidFill>
                  <a:schemeClr val="bg1"/>
                </a:solidFill>
              </a:rPr>
              <a:t>F</a:t>
            </a:r>
            <a:r>
              <a:rPr lang="it-IT" sz="1200" b="1" dirty="0" smtClean="0">
                <a:solidFill>
                  <a:schemeClr val="bg1"/>
                </a:solidFill>
              </a:rPr>
              <a:t>. Caspers, et al., AB-Note-2003-002 MD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50825" y="714148"/>
            <a:ext cx="871378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Goal of the experiment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to investigate the transmission properties of a coated ceramic chamber with the CERN EPA electron beam. </a:t>
            </a:r>
          </a:p>
        </p:txBody>
      </p:sp>
      <p:pic>
        <p:nvPicPr>
          <p:cNvPr id="24" name="Picture 4" descr="9Z150039"/>
          <p:cNvPicPr>
            <a:picLocks noChangeAspect="1" noChangeArrowheads="1"/>
          </p:cNvPicPr>
          <p:nvPr/>
        </p:nvPicPr>
        <p:blipFill>
          <a:blip r:embed="rId3"/>
          <a:srcRect t="10001" r="14000"/>
          <a:stretch>
            <a:fillRect/>
          </a:stretch>
        </p:blipFill>
        <p:spPr bwMode="auto">
          <a:xfrm>
            <a:off x="3816350" y="1394698"/>
            <a:ext cx="5084763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7543800" y="4607798"/>
            <a:ext cx="1123950" cy="64135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Coated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Chamber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940425" y="2078910"/>
            <a:ext cx="1452563" cy="33655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Ref. Chamber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559675" y="1863010"/>
            <a:ext cx="1314450" cy="336550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Beam Dump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7380288" y="2221785"/>
            <a:ext cx="576262" cy="1095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6372225" y="3518773"/>
            <a:ext cx="1223963" cy="10795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4303713" y="4922123"/>
            <a:ext cx="2241550" cy="36671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Magnetic field probe</a:t>
            </a:r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 flipV="1">
            <a:off x="5508625" y="4418885"/>
            <a:ext cx="431800" cy="431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3924300" y="1394698"/>
            <a:ext cx="2201863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EPA beam line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607894" y="1479645"/>
            <a:ext cx="26627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Titanium coating (1.5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Symbol" charset="2"/>
              </a:rPr>
              <a:t>m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m)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07894" y="1874933"/>
            <a:ext cx="25679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Thickness &lt;&lt; skin depth</a:t>
            </a: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607894" y="2236883"/>
            <a:ext cx="23057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DC resistance  1 Ohm</a:t>
            </a: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607894" y="2933997"/>
            <a:ext cx="208923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Reference chamber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(non coated)</a:t>
            </a: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607894" y="4022010"/>
            <a:ext cx="25335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500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MeV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 electron bunch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(7e10 particles,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charset="2"/>
              </a:rPr>
              <a:t>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~ 1 ns) 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250825" y="5226340"/>
            <a:ext cx="32063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EPA 1999: shielding properties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250825" y="5636906"/>
            <a:ext cx="36513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EPA 2000: effect of external shields</a:t>
            </a:r>
          </a:p>
        </p:txBody>
      </p:sp>
      <p:sp>
        <p:nvSpPr>
          <p:cNvPr id="41" name="Line 25"/>
          <p:cNvSpPr>
            <a:spLocks noChangeShapeType="1"/>
          </p:cNvSpPr>
          <p:nvPr/>
        </p:nvSpPr>
        <p:spPr bwMode="auto">
          <a:xfrm flipV="1">
            <a:off x="2951163" y="4012485"/>
            <a:ext cx="1908175" cy="874713"/>
          </a:xfrm>
          <a:prstGeom prst="line">
            <a:avLst/>
          </a:prstGeom>
          <a:noFill/>
          <a:ln w="76200">
            <a:solidFill>
              <a:srgbClr val="3333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58946" y="90488"/>
            <a:ext cx="762613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BEAM </a:t>
            </a:r>
            <a:r>
              <a:rPr lang="en-US" sz="2800" b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vs</a:t>
            </a: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 STRETCHED WIRE: EXPERIMENT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5380099" y="5830789"/>
            <a:ext cx="3506564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A. Mostacci, F. Caspers, et al., CARE workshop, 2004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90276" y="90488"/>
            <a:ext cx="616354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EPA experiment: BENCH set-up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5400675" y="2009873"/>
            <a:ext cx="23400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wire diameter: 0.8 mm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400675" y="2420938"/>
            <a:ext cx="3001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Matching resistors: 240 Ohm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6656388" y="4747143"/>
            <a:ext cx="141597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HF magnetic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Field probe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176713" y="3380305"/>
            <a:ext cx="4176712" cy="2232025"/>
            <a:chOff x="2789" y="2478"/>
            <a:chExt cx="2631" cy="1406"/>
          </a:xfrm>
        </p:grpSpPr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515" y="2478"/>
              <a:ext cx="1406" cy="771"/>
            </a:xfrm>
            <a:prstGeom prst="rect">
              <a:avLst/>
            </a:prstGeom>
            <a:solidFill>
              <a:srgbClr val="00CC99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3515" y="2886"/>
              <a:ext cx="1406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ext Box 10"/>
            <p:cNvSpPr txBox="1">
              <a:spLocks noChangeArrowheads="1"/>
            </p:cNvSpPr>
            <p:nvPr/>
          </p:nvSpPr>
          <p:spPr bwMode="auto">
            <a:xfrm>
              <a:off x="3636" y="2961"/>
              <a:ext cx="11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DUT + wire</a:t>
              </a:r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4105" y="3249"/>
              <a:ext cx="181" cy="137"/>
            </a:xfrm>
            <a:prstGeom prst="rect">
              <a:avLst/>
            </a:prstGeom>
            <a:solidFill>
              <a:srgbClr val="FF33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>
              <a:off x="3742" y="3385"/>
              <a:ext cx="453" cy="317"/>
            </a:xfrm>
            <a:custGeom>
              <a:avLst/>
              <a:gdLst>
                <a:gd name="T0" fmla="*/ 453 w 453"/>
                <a:gd name="T1" fmla="*/ 0 h 589"/>
                <a:gd name="T2" fmla="*/ 453 w 453"/>
                <a:gd name="T3" fmla="*/ 171 h 589"/>
                <a:gd name="T4" fmla="*/ 0 w 453"/>
                <a:gd name="T5" fmla="*/ 171 h 589"/>
                <a:gd name="T6" fmla="*/ 0 60000 65536"/>
                <a:gd name="T7" fmla="*/ 0 60000 65536"/>
                <a:gd name="T8" fmla="*/ 0 60000 65536"/>
                <a:gd name="T9" fmla="*/ 0 w 453"/>
                <a:gd name="T10" fmla="*/ 0 h 589"/>
                <a:gd name="T11" fmla="*/ 453 w 453"/>
                <a:gd name="T12" fmla="*/ 589 h 5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3" h="589">
                  <a:moveTo>
                    <a:pt x="453" y="0"/>
                  </a:moveTo>
                  <a:lnTo>
                    <a:pt x="453" y="589"/>
                  </a:lnTo>
                  <a:lnTo>
                    <a:pt x="0" y="589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Rectangle 15"/>
            <p:cNvSpPr>
              <a:spLocks noChangeArrowheads="1"/>
            </p:cNvSpPr>
            <p:nvPr/>
          </p:nvSpPr>
          <p:spPr bwMode="auto">
            <a:xfrm>
              <a:off x="3107" y="3521"/>
              <a:ext cx="635" cy="36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VNA</a:t>
              </a:r>
            </a:p>
          </p:txBody>
        </p:sp>
        <p:sp>
          <p:nvSpPr>
            <p:cNvPr id="38" name="Freeform 17"/>
            <p:cNvSpPr>
              <a:spLocks/>
            </p:cNvSpPr>
            <p:nvPr/>
          </p:nvSpPr>
          <p:spPr bwMode="auto">
            <a:xfrm>
              <a:off x="2789" y="2886"/>
              <a:ext cx="726" cy="816"/>
            </a:xfrm>
            <a:custGeom>
              <a:avLst/>
              <a:gdLst>
                <a:gd name="T0" fmla="*/ 726 w 726"/>
                <a:gd name="T1" fmla="*/ 0 h 816"/>
                <a:gd name="T2" fmla="*/ 0 w 726"/>
                <a:gd name="T3" fmla="*/ 0 h 816"/>
                <a:gd name="T4" fmla="*/ 0 w 726"/>
                <a:gd name="T5" fmla="*/ 816 h 816"/>
                <a:gd name="T6" fmla="*/ 318 w 726"/>
                <a:gd name="T7" fmla="*/ 816 h 8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6"/>
                <a:gd name="T13" fmla="*/ 0 h 816"/>
                <a:gd name="T14" fmla="*/ 726 w 726"/>
                <a:gd name="T15" fmla="*/ 816 h 8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6" h="816">
                  <a:moveTo>
                    <a:pt x="726" y="0"/>
                  </a:moveTo>
                  <a:lnTo>
                    <a:pt x="0" y="0"/>
                  </a:lnTo>
                  <a:lnTo>
                    <a:pt x="0" y="816"/>
                  </a:lnTo>
                  <a:lnTo>
                    <a:pt x="318" y="816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auto">
            <a:xfrm flipV="1">
              <a:off x="4921" y="2703"/>
              <a:ext cx="499" cy="183"/>
            </a:xfrm>
            <a:custGeom>
              <a:avLst/>
              <a:gdLst>
                <a:gd name="T0" fmla="*/ 0 w 499"/>
                <a:gd name="T1" fmla="*/ 2 h 183"/>
                <a:gd name="T2" fmla="*/ 227 w 499"/>
                <a:gd name="T3" fmla="*/ 2 h 183"/>
                <a:gd name="T4" fmla="*/ 499 w 499"/>
                <a:gd name="T5" fmla="*/ 2 h 183"/>
                <a:gd name="T6" fmla="*/ 499 w 499"/>
                <a:gd name="T7" fmla="*/ 183 h 183"/>
                <a:gd name="T8" fmla="*/ 182 w 499"/>
                <a:gd name="T9" fmla="*/ 0 h 1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9"/>
                <a:gd name="T16" fmla="*/ 0 h 183"/>
                <a:gd name="T17" fmla="*/ 499 w 499"/>
                <a:gd name="T18" fmla="*/ 183 h 1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9" h="183">
                  <a:moveTo>
                    <a:pt x="0" y="2"/>
                  </a:moveTo>
                  <a:lnTo>
                    <a:pt x="227" y="2"/>
                  </a:lnTo>
                  <a:lnTo>
                    <a:pt x="499" y="2"/>
                  </a:lnTo>
                  <a:lnTo>
                    <a:pt x="499" y="183"/>
                  </a:lnTo>
                  <a:lnTo>
                    <a:pt x="182" y="0"/>
                  </a:lnTo>
                </a:path>
              </a:pathLst>
            </a:custGeom>
            <a:solidFill>
              <a:srgbClr val="00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317914" y="1407813"/>
            <a:ext cx="6508172" cy="338554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Just like in the early days of coaxial wire techniques (Sand and Rees,1974) 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60314" y="714958"/>
            <a:ext cx="859932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same ceramic chambers used in the beam experiment have been measured within a coaxial wire set-up, using the same magnetic field probes.</a:t>
            </a:r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351020" y="3289818"/>
            <a:ext cx="3097213" cy="2322512"/>
            <a:chOff x="521" y="2364"/>
            <a:chExt cx="1951" cy="1463"/>
          </a:xfrm>
        </p:grpSpPr>
        <p:pic>
          <p:nvPicPr>
            <p:cNvPr id="43" name="Picture 31" descr="synt_pulse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1" y="2364"/>
              <a:ext cx="1951" cy="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3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6" y="2523"/>
              <a:ext cx="409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 Box 34"/>
            <p:cNvSpPr txBox="1">
              <a:spLocks noChangeArrowheads="1"/>
            </p:cNvSpPr>
            <p:nvPr/>
          </p:nvSpPr>
          <p:spPr bwMode="auto">
            <a:xfrm>
              <a:off x="1949" y="3317"/>
              <a:ext cx="319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ns</a:t>
              </a:r>
            </a:p>
          </p:txBody>
        </p:sp>
      </p:grp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7844233" y="3293900"/>
            <a:ext cx="937276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50 Ohm</a:t>
            </a: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287338" y="1962248"/>
            <a:ext cx="48260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VNA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in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time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domain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mode (Fourier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Transform)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250825" y="2779713"/>
            <a:ext cx="31146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Synthetic pulse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(300 MHz BW) </a:t>
            </a:r>
          </a:p>
        </p:txBody>
      </p:sp>
      <p:sp>
        <p:nvSpPr>
          <p:cNvPr id="49" name="Line 41"/>
          <p:cNvSpPr>
            <a:spLocks noChangeShapeType="1"/>
          </p:cNvSpPr>
          <p:nvPr/>
        </p:nvSpPr>
        <p:spPr bwMode="auto">
          <a:xfrm>
            <a:off x="1564618" y="2335990"/>
            <a:ext cx="0" cy="3952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Line 42"/>
          <p:cNvSpPr>
            <a:spLocks noChangeShapeType="1"/>
          </p:cNvSpPr>
          <p:nvPr/>
        </p:nvSpPr>
        <p:spPr bwMode="auto">
          <a:xfrm>
            <a:off x="3421063" y="4388368"/>
            <a:ext cx="6477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88678" y="90488"/>
            <a:ext cx="73666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Bench vs beam measurement in EPA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44066" y="822713"/>
            <a:ext cx="4319587" cy="3455987"/>
            <a:chOff x="3120" y="336"/>
            <a:chExt cx="2400" cy="1800"/>
          </a:xfrm>
        </p:grpSpPr>
        <p:pic>
          <p:nvPicPr>
            <p:cNvPr id="57" name="Picture 5" descr="9Z1500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20" y="336"/>
              <a:ext cx="2400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Text Box 6"/>
            <p:cNvSpPr txBox="1">
              <a:spLocks noChangeArrowheads="1"/>
            </p:cNvSpPr>
            <p:nvPr/>
          </p:nvSpPr>
          <p:spPr bwMode="auto">
            <a:xfrm>
              <a:off x="3442" y="1898"/>
              <a:ext cx="893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</a:rPr>
                <a:t>Shallow cavity</a:t>
              </a:r>
            </a:p>
          </p:txBody>
        </p:sp>
      </p:grpSp>
      <p:sp>
        <p:nvSpPr>
          <p:cNvPr id="59" name="Line 9"/>
          <p:cNvSpPr>
            <a:spLocks noChangeShapeType="1"/>
          </p:cNvSpPr>
          <p:nvPr/>
        </p:nvSpPr>
        <p:spPr bwMode="auto">
          <a:xfrm>
            <a:off x="256728" y="2119700"/>
            <a:ext cx="5580063" cy="43180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5208650" y="2021405"/>
            <a:ext cx="16674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Beam/wire axis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859630" y="4265060"/>
            <a:ext cx="3960812" cy="1692275"/>
            <a:chOff x="2925" y="2931"/>
            <a:chExt cx="2495" cy="1066"/>
          </a:xfrm>
        </p:grpSpPr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3185" y="2931"/>
              <a:ext cx="1974" cy="1066"/>
              <a:chOff x="3129" y="2931"/>
              <a:chExt cx="1974" cy="1066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3288" y="3079"/>
                <a:ext cx="1679" cy="771"/>
                <a:chOff x="3288" y="3113"/>
                <a:chExt cx="1679" cy="771"/>
              </a:xfrm>
            </p:grpSpPr>
            <p:sp>
              <p:nvSpPr>
                <p:cNvPr id="67" name="Rectangle 11"/>
                <p:cNvSpPr>
                  <a:spLocks noChangeArrowheads="1"/>
                </p:cNvSpPr>
                <p:nvPr/>
              </p:nvSpPr>
              <p:spPr bwMode="auto">
                <a:xfrm>
                  <a:off x="3288" y="3181"/>
                  <a:ext cx="1656" cy="136"/>
                </a:xfrm>
                <a:prstGeom prst="rect">
                  <a:avLst/>
                </a:prstGeom>
                <a:solidFill>
                  <a:srgbClr val="9D9D9D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Rectangle 12"/>
                <p:cNvSpPr>
                  <a:spLocks noChangeArrowheads="1"/>
                </p:cNvSpPr>
                <p:nvPr/>
              </p:nvSpPr>
              <p:spPr bwMode="auto">
                <a:xfrm>
                  <a:off x="3288" y="3680"/>
                  <a:ext cx="1656" cy="136"/>
                </a:xfrm>
                <a:prstGeom prst="rect">
                  <a:avLst/>
                </a:prstGeom>
                <a:solidFill>
                  <a:srgbClr val="9D9D9D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Line 13"/>
                <p:cNvSpPr>
                  <a:spLocks noChangeShapeType="1"/>
                </p:cNvSpPr>
                <p:nvPr/>
              </p:nvSpPr>
              <p:spPr bwMode="auto">
                <a:xfrm>
                  <a:off x="3288" y="3113"/>
                  <a:ext cx="1679" cy="0"/>
                </a:xfrm>
                <a:prstGeom prst="line">
                  <a:avLst/>
                </a:prstGeom>
                <a:noFill/>
                <a:ln w="1016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Line 14"/>
                <p:cNvSpPr>
                  <a:spLocks noChangeShapeType="1"/>
                </p:cNvSpPr>
                <p:nvPr/>
              </p:nvSpPr>
              <p:spPr bwMode="auto">
                <a:xfrm>
                  <a:off x="3288" y="3884"/>
                  <a:ext cx="1656" cy="0"/>
                </a:xfrm>
                <a:prstGeom prst="line">
                  <a:avLst/>
                </a:prstGeom>
                <a:noFill/>
                <a:ln w="1016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Line 15"/>
                <p:cNvSpPr>
                  <a:spLocks noChangeShapeType="1"/>
                </p:cNvSpPr>
                <p:nvPr/>
              </p:nvSpPr>
              <p:spPr bwMode="auto">
                <a:xfrm>
                  <a:off x="3288" y="3339"/>
                  <a:ext cx="1656" cy="0"/>
                </a:xfrm>
                <a:prstGeom prst="line">
                  <a:avLst/>
                </a:pr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Rectangle 16"/>
                <p:cNvSpPr>
                  <a:spLocks noChangeArrowheads="1"/>
                </p:cNvSpPr>
                <p:nvPr/>
              </p:nvSpPr>
              <p:spPr bwMode="auto">
                <a:xfrm>
                  <a:off x="3991" y="3816"/>
                  <a:ext cx="182" cy="45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Line 17"/>
                <p:cNvSpPr>
                  <a:spLocks noChangeShapeType="1"/>
                </p:cNvSpPr>
                <p:nvPr/>
              </p:nvSpPr>
              <p:spPr bwMode="auto">
                <a:xfrm>
                  <a:off x="3288" y="3657"/>
                  <a:ext cx="1656" cy="0"/>
                </a:xfrm>
                <a:prstGeom prst="line">
                  <a:avLst/>
                </a:pr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65" name="Rectangle 18"/>
              <p:cNvSpPr>
                <a:spLocks noChangeArrowheads="1"/>
              </p:cNvSpPr>
              <p:nvPr/>
            </p:nvSpPr>
            <p:spPr bwMode="auto">
              <a:xfrm>
                <a:off x="3129" y="2931"/>
                <a:ext cx="182" cy="1066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Rectangle 19"/>
              <p:cNvSpPr>
                <a:spLocks noChangeArrowheads="1"/>
              </p:cNvSpPr>
              <p:nvPr/>
            </p:nvSpPr>
            <p:spPr bwMode="auto">
              <a:xfrm>
                <a:off x="4921" y="2931"/>
                <a:ext cx="182" cy="1066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3" name="Line 21"/>
            <p:cNvSpPr>
              <a:spLocks noChangeShapeType="1"/>
            </p:cNvSpPr>
            <p:nvPr/>
          </p:nvSpPr>
          <p:spPr bwMode="auto">
            <a:xfrm>
              <a:off x="2925" y="3464"/>
              <a:ext cx="249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4" name="Text Box 25"/>
          <p:cNvSpPr txBox="1">
            <a:spLocks noChangeArrowheads="1"/>
          </p:cNvSpPr>
          <p:nvPr/>
        </p:nvSpPr>
        <p:spPr bwMode="auto">
          <a:xfrm>
            <a:off x="6009155" y="3977723"/>
            <a:ext cx="1644300" cy="338554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External shield</a:t>
            </a:r>
          </a:p>
        </p:txBody>
      </p:sp>
      <p:sp>
        <p:nvSpPr>
          <p:cNvPr id="75" name="Text Box 26"/>
          <p:cNvSpPr txBox="1">
            <a:spLocks noChangeArrowheads="1"/>
          </p:cNvSpPr>
          <p:nvPr/>
        </p:nvSpPr>
        <p:spPr bwMode="auto">
          <a:xfrm>
            <a:off x="6594813" y="5760420"/>
            <a:ext cx="1290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Field probe</a:t>
            </a:r>
          </a:p>
        </p:txBody>
      </p:sp>
      <p:sp>
        <p:nvSpPr>
          <p:cNvPr id="76" name="Text Box 27"/>
          <p:cNvSpPr txBox="1">
            <a:spLocks noChangeArrowheads="1"/>
          </p:cNvSpPr>
          <p:nvPr/>
        </p:nvSpPr>
        <p:spPr bwMode="auto">
          <a:xfrm>
            <a:off x="3135503" y="5669998"/>
            <a:ext cx="1906792" cy="338554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Ceramic chamber</a:t>
            </a:r>
          </a:p>
        </p:txBody>
      </p:sp>
      <p:sp>
        <p:nvSpPr>
          <p:cNvPr id="77" name="Text Box 28"/>
          <p:cNvSpPr txBox="1">
            <a:spLocks noChangeArrowheads="1"/>
          </p:cNvSpPr>
          <p:nvPr/>
        </p:nvSpPr>
        <p:spPr bwMode="auto">
          <a:xfrm>
            <a:off x="5858257" y="3077610"/>
            <a:ext cx="19079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Vacuum chamber</a:t>
            </a:r>
          </a:p>
        </p:txBody>
      </p:sp>
      <p:sp>
        <p:nvSpPr>
          <p:cNvPr id="78" name="Text Box 29"/>
          <p:cNvSpPr txBox="1">
            <a:spLocks noChangeArrowheads="1"/>
          </p:cNvSpPr>
          <p:nvPr/>
        </p:nvSpPr>
        <p:spPr bwMode="auto">
          <a:xfrm>
            <a:off x="3136141" y="4409523"/>
            <a:ext cx="18261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Titanium coating</a:t>
            </a:r>
          </a:p>
        </p:txBody>
      </p:sp>
      <p:sp>
        <p:nvSpPr>
          <p:cNvPr id="79" name="Freeform 30"/>
          <p:cNvSpPr>
            <a:spLocks/>
          </p:cNvSpPr>
          <p:nvPr/>
        </p:nvSpPr>
        <p:spPr bwMode="auto">
          <a:xfrm>
            <a:off x="5400967" y="3293510"/>
            <a:ext cx="250825" cy="936625"/>
          </a:xfrm>
          <a:custGeom>
            <a:avLst/>
            <a:gdLst>
              <a:gd name="T0" fmla="*/ 0 w 181"/>
              <a:gd name="T1" fmla="*/ 1486892188 h 590"/>
              <a:gd name="T2" fmla="*/ 0 w 181"/>
              <a:gd name="T3" fmla="*/ 0 h 590"/>
              <a:gd name="T4" fmla="*/ 347586633 w 181"/>
              <a:gd name="T5" fmla="*/ 0 h 590"/>
              <a:gd name="T6" fmla="*/ 0 60000 65536"/>
              <a:gd name="T7" fmla="*/ 0 60000 65536"/>
              <a:gd name="T8" fmla="*/ 0 60000 65536"/>
              <a:gd name="T9" fmla="*/ 0 w 181"/>
              <a:gd name="T10" fmla="*/ 0 h 590"/>
              <a:gd name="T11" fmla="*/ 181 w 181"/>
              <a:gd name="T12" fmla="*/ 590 h 5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590">
                <a:moveTo>
                  <a:pt x="0" y="590"/>
                </a:moveTo>
                <a:lnTo>
                  <a:pt x="0" y="0"/>
                </a:lnTo>
                <a:lnTo>
                  <a:pt x="181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Freeform 31"/>
          <p:cNvSpPr>
            <a:spLocks/>
          </p:cNvSpPr>
          <p:nvPr/>
        </p:nvSpPr>
        <p:spPr bwMode="auto">
          <a:xfrm flipH="1">
            <a:off x="7991767" y="3293510"/>
            <a:ext cx="250825" cy="936625"/>
          </a:xfrm>
          <a:custGeom>
            <a:avLst/>
            <a:gdLst>
              <a:gd name="T0" fmla="*/ 0 w 181"/>
              <a:gd name="T1" fmla="*/ 1486892188 h 590"/>
              <a:gd name="T2" fmla="*/ 0 w 181"/>
              <a:gd name="T3" fmla="*/ 0 h 590"/>
              <a:gd name="T4" fmla="*/ 347586633 w 181"/>
              <a:gd name="T5" fmla="*/ 0 h 590"/>
              <a:gd name="T6" fmla="*/ 0 60000 65536"/>
              <a:gd name="T7" fmla="*/ 0 60000 65536"/>
              <a:gd name="T8" fmla="*/ 0 60000 65536"/>
              <a:gd name="T9" fmla="*/ 0 w 181"/>
              <a:gd name="T10" fmla="*/ 0 h 590"/>
              <a:gd name="T11" fmla="*/ 181 w 181"/>
              <a:gd name="T12" fmla="*/ 590 h 5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590">
                <a:moveTo>
                  <a:pt x="0" y="590"/>
                </a:moveTo>
                <a:lnTo>
                  <a:pt x="0" y="0"/>
                </a:lnTo>
                <a:lnTo>
                  <a:pt x="181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" name="Text Box 32"/>
          <p:cNvSpPr txBox="1">
            <a:spLocks noChangeArrowheads="1"/>
          </p:cNvSpPr>
          <p:nvPr/>
        </p:nvSpPr>
        <p:spPr bwMode="auto">
          <a:xfrm>
            <a:off x="366266" y="4747013"/>
            <a:ext cx="298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external shield is electrically connected to the vacuum chamber.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88678" y="90488"/>
            <a:ext cx="73666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800" b="1" cap="all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Bench vs beam measurement in EPA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44066" y="822713"/>
            <a:ext cx="4319587" cy="3455987"/>
            <a:chOff x="3120" y="336"/>
            <a:chExt cx="2400" cy="1800"/>
          </a:xfrm>
        </p:grpSpPr>
        <p:pic>
          <p:nvPicPr>
            <p:cNvPr id="57" name="Picture 5" descr="9Z1500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20" y="336"/>
              <a:ext cx="2400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Text Box 6"/>
            <p:cNvSpPr txBox="1">
              <a:spLocks noChangeArrowheads="1"/>
            </p:cNvSpPr>
            <p:nvPr/>
          </p:nvSpPr>
          <p:spPr bwMode="auto">
            <a:xfrm>
              <a:off x="3442" y="1898"/>
              <a:ext cx="893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</a:rPr>
                <a:t>Shallow cavity</a:t>
              </a:r>
            </a:p>
          </p:txBody>
        </p:sp>
      </p:grpSp>
      <p:sp>
        <p:nvSpPr>
          <p:cNvPr id="59" name="Line 9"/>
          <p:cNvSpPr>
            <a:spLocks noChangeShapeType="1"/>
          </p:cNvSpPr>
          <p:nvPr/>
        </p:nvSpPr>
        <p:spPr bwMode="auto">
          <a:xfrm>
            <a:off x="256728" y="2119700"/>
            <a:ext cx="5580063" cy="43180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5208650" y="2021405"/>
            <a:ext cx="16674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Beam/wire axis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859630" y="4265060"/>
            <a:ext cx="3960812" cy="1692275"/>
            <a:chOff x="2925" y="2931"/>
            <a:chExt cx="2495" cy="1066"/>
          </a:xfrm>
        </p:grpSpPr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3185" y="2931"/>
              <a:ext cx="1974" cy="1066"/>
              <a:chOff x="3129" y="2931"/>
              <a:chExt cx="1974" cy="1066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3288" y="3079"/>
                <a:ext cx="1679" cy="771"/>
                <a:chOff x="3288" y="3113"/>
                <a:chExt cx="1679" cy="771"/>
              </a:xfrm>
            </p:grpSpPr>
            <p:sp>
              <p:nvSpPr>
                <p:cNvPr id="67" name="Rectangle 11"/>
                <p:cNvSpPr>
                  <a:spLocks noChangeArrowheads="1"/>
                </p:cNvSpPr>
                <p:nvPr/>
              </p:nvSpPr>
              <p:spPr bwMode="auto">
                <a:xfrm>
                  <a:off x="3288" y="3181"/>
                  <a:ext cx="1656" cy="136"/>
                </a:xfrm>
                <a:prstGeom prst="rect">
                  <a:avLst/>
                </a:prstGeom>
                <a:solidFill>
                  <a:srgbClr val="9D9D9D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Rectangle 12"/>
                <p:cNvSpPr>
                  <a:spLocks noChangeArrowheads="1"/>
                </p:cNvSpPr>
                <p:nvPr/>
              </p:nvSpPr>
              <p:spPr bwMode="auto">
                <a:xfrm>
                  <a:off x="3288" y="3680"/>
                  <a:ext cx="1656" cy="136"/>
                </a:xfrm>
                <a:prstGeom prst="rect">
                  <a:avLst/>
                </a:prstGeom>
                <a:solidFill>
                  <a:srgbClr val="9D9D9D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Line 13"/>
                <p:cNvSpPr>
                  <a:spLocks noChangeShapeType="1"/>
                </p:cNvSpPr>
                <p:nvPr/>
              </p:nvSpPr>
              <p:spPr bwMode="auto">
                <a:xfrm>
                  <a:off x="3288" y="3113"/>
                  <a:ext cx="1679" cy="0"/>
                </a:xfrm>
                <a:prstGeom prst="line">
                  <a:avLst/>
                </a:prstGeom>
                <a:noFill/>
                <a:ln w="1016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Line 14"/>
                <p:cNvSpPr>
                  <a:spLocks noChangeShapeType="1"/>
                </p:cNvSpPr>
                <p:nvPr/>
              </p:nvSpPr>
              <p:spPr bwMode="auto">
                <a:xfrm>
                  <a:off x="3288" y="3884"/>
                  <a:ext cx="1656" cy="0"/>
                </a:xfrm>
                <a:prstGeom prst="line">
                  <a:avLst/>
                </a:prstGeom>
                <a:noFill/>
                <a:ln w="101600">
                  <a:solidFill>
                    <a:srgbClr val="FFCC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Line 15"/>
                <p:cNvSpPr>
                  <a:spLocks noChangeShapeType="1"/>
                </p:cNvSpPr>
                <p:nvPr/>
              </p:nvSpPr>
              <p:spPr bwMode="auto">
                <a:xfrm>
                  <a:off x="3288" y="3339"/>
                  <a:ext cx="1656" cy="0"/>
                </a:xfrm>
                <a:prstGeom prst="line">
                  <a:avLst/>
                </a:pr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Rectangle 16"/>
                <p:cNvSpPr>
                  <a:spLocks noChangeArrowheads="1"/>
                </p:cNvSpPr>
                <p:nvPr/>
              </p:nvSpPr>
              <p:spPr bwMode="auto">
                <a:xfrm>
                  <a:off x="3991" y="3816"/>
                  <a:ext cx="182" cy="45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Line 17"/>
                <p:cNvSpPr>
                  <a:spLocks noChangeShapeType="1"/>
                </p:cNvSpPr>
                <p:nvPr/>
              </p:nvSpPr>
              <p:spPr bwMode="auto">
                <a:xfrm>
                  <a:off x="3288" y="3657"/>
                  <a:ext cx="1656" cy="0"/>
                </a:xfrm>
                <a:prstGeom prst="line">
                  <a:avLst/>
                </a:pr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65" name="Rectangle 18"/>
              <p:cNvSpPr>
                <a:spLocks noChangeArrowheads="1"/>
              </p:cNvSpPr>
              <p:nvPr/>
            </p:nvSpPr>
            <p:spPr bwMode="auto">
              <a:xfrm>
                <a:off x="3129" y="2931"/>
                <a:ext cx="182" cy="1066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Rectangle 19"/>
              <p:cNvSpPr>
                <a:spLocks noChangeArrowheads="1"/>
              </p:cNvSpPr>
              <p:nvPr/>
            </p:nvSpPr>
            <p:spPr bwMode="auto">
              <a:xfrm>
                <a:off x="4921" y="2931"/>
                <a:ext cx="182" cy="1066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3" name="Line 21"/>
            <p:cNvSpPr>
              <a:spLocks noChangeShapeType="1"/>
            </p:cNvSpPr>
            <p:nvPr/>
          </p:nvSpPr>
          <p:spPr bwMode="auto">
            <a:xfrm>
              <a:off x="2925" y="3464"/>
              <a:ext cx="249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4" name="Text Box 25"/>
          <p:cNvSpPr txBox="1">
            <a:spLocks noChangeArrowheads="1"/>
          </p:cNvSpPr>
          <p:nvPr/>
        </p:nvSpPr>
        <p:spPr bwMode="auto">
          <a:xfrm>
            <a:off x="6009155" y="3977723"/>
            <a:ext cx="1644300" cy="338554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External shield</a:t>
            </a:r>
          </a:p>
        </p:txBody>
      </p:sp>
      <p:sp>
        <p:nvSpPr>
          <p:cNvPr id="75" name="Text Box 26"/>
          <p:cNvSpPr txBox="1">
            <a:spLocks noChangeArrowheads="1"/>
          </p:cNvSpPr>
          <p:nvPr/>
        </p:nvSpPr>
        <p:spPr bwMode="auto">
          <a:xfrm>
            <a:off x="6594813" y="5760420"/>
            <a:ext cx="1290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Field probe</a:t>
            </a:r>
          </a:p>
        </p:txBody>
      </p:sp>
      <p:sp>
        <p:nvSpPr>
          <p:cNvPr id="76" name="Text Box 27"/>
          <p:cNvSpPr txBox="1">
            <a:spLocks noChangeArrowheads="1"/>
          </p:cNvSpPr>
          <p:nvPr/>
        </p:nvSpPr>
        <p:spPr bwMode="auto">
          <a:xfrm>
            <a:off x="3135503" y="5669998"/>
            <a:ext cx="1906792" cy="338554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Ceramic chamber</a:t>
            </a:r>
          </a:p>
        </p:txBody>
      </p:sp>
      <p:sp>
        <p:nvSpPr>
          <p:cNvPr id="77" name="Text Box 28"/>
          <p:cNvSpPr txBox="1">
            <a:spLocks noChangeArrowheads="1"/>
          </p:cNvSpPr>
          <p:nvPr/>
        </p:nvSpPr>
        <p:spPr bwMode="auto">
          <a:xfrm>
            <a:off x="5858257" y="3077610"/>
            <a:ext cx="19079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Vacuum chamber</a:t>
            </a:r>
          </a:p>
        </p:txBody>
      </p:sp>
      <p:sp>
        <p:nvSpPr>
          <p:cNvPr id="78" name="Text Box 29"/>
          <p:cNvSpPr txBox="1">
            <a:spLocks noChangeArrowheads="1"/>
          </p:cNvSpPr>
          <p:nvPr/>
        </p:nvSpPr>
        <p:spPr bwMode="auto">
          <a:xfrm>
            <a:off x="3136141" y="4409523"/>
            <a:ext cx="18261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Titanium coating</a:t>
            </a:r>
          </a:p>
        </p:txBody>
      </p:sp>
      <p:sp>
        <p:nvSpPr>
          <p:cNvPr id="79" name="Freeform 30"/>
          <p:cNvSpPr>
            <a:spLocks/>
          </p:cNvSpPr>
          <p:nvPr/>
        </p:nvSpPr>
        <p:spPr bwMode="auto">
          <a:xfrm>
            <a:off x="5400967" y="3293510"/>
            <a:ext cx="250825" cy="936625"/>
          </a:xfrm>
          <a:custGeom>
            <a:avLst/>
            <a:gdLst>
              <a:gd name="T0" fmla="*/ 0 w 181"/>
              <a:gd name="T1" fmla="*/ 1486892188 h 590"/>
              <a:gd name="T2" fmla="*/ 0 w 181"/>
              <a:gd name="T3" fmla="*/ 0 h 590"/>
              <a:gd name="T4" fmla="*/ 347586633 w 181"/>
              <a:gd name="T5" fmla="*/ 0 h 590"/>
              <a:gd name="T6" fmla="*/ 0 60000 65536"/>
              <a:gd name="T7" fmla="*/ 0 60000 65536"/>
              <a:gd name="T8" fmla="*/ 0 60000 65536"/>
              <a:gd name="T9" fmla="*/ 0 w 181"/>
              <a:gd name="T10" fmla="*/ 0 h 590"/>
              <a:gd name="T11" fmla="*/ 181 w 181"/>
              <a:gd name="T12" fmla="*/ 590 h 5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590">
                <a:moveTo>
                  <a:pt x="0" y="590"/>
                </a:moveTo>
                <a:lnTo>
                  <a:pt x="0" y="0"/>
                </a:lnTo>
                <a:lnTo>
                  <a:pt x="181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Freeform 31"/>
          <p:cNvSpPr>
            <a:spLocks/>
          </p:cNvSpPr>
          <p:nvPr/>
        </p:nvSpPr>
        <p:spPr bwMode="auto">
          <a:xfrm flipH="1">
            <a:off x="7991767" y="3293510"/>
            <a:ext cx="250825" cy="936625"/>
          </a:xfrm>
          <a:custGeom>
            <a:avLst/>
            <a:gdLst>
              <a:gd name="T0" fmla="*/ 0 w 181"/>
              <a:gd name="T1" fmla="*/ 1486892188 h 590"/>
              <a:gd name="T2" fmla="*/ 0 w 181"/>
              <a:gd name="T3" fmla="*/ 0 h 590"/>
              <a:gd name="T4" fmla="*/ 347586633 w 181"/>
              <a:gd name="T5" fmla="*/ 0 h 590"/>
              <a:gd name="T6" fmla="*/ 0 60000 65536"/>
              <a:gd name="T7" fmla="*/ 0 60000 65536"/>
              <a:gd name="T8" fmla="*/ 0 60000 65536"/>
              <a:gd name="T9" fmla="*/ 0 w 181"/>
              <a:gd name="T10" fmla="*/ 0 h 590"/>
              <a:gd name="T11" fmla="*/ 181 w 181"/>
              <a:gd name="T12" fmla="*/ 590 h 5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590">
                <a:moveTo>
                  <a:pt x="0" y="590"/>
                </a:moveTo>
                <a:lnTo>
                  <a:pt x="0" y="0"/>
                </a:lnTo>
                <a:lnTo>
                  <a:pt x="181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9" name="Picture 3" descr="beam_bench_Shall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68" y="1820848"/>
            <a:ext cx="6727558" cy="422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4935258" y="743630"/>
            <a:ext cx="39308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The external shield carries image currents and field penetrates the thin resistive (titanium) layer if this external bypass is present.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068560" y="90906"/>
            <a:ext cx="70070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LONGITUDINAL IMPEDANCE WITH VNA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Rettangolo 9"/>
          <p:cNvSpPr/>
          <p:nvPr/>
        </p:nvSpPr>
        <p:spPr>
          <a:xfrm>
            <a:off x="2179638" y="1120414"/>
            <a:ext cx="4848225" cy="62865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4" name="Connettore 1 10"/>
          <p:cNvCxnSpPr/>
          <p:nvPr/>
        </p:nvCxnSpPr>
        <p:spPr>
          <a:xfrm>
            <a:off x="2179638" y="1415689"/>
            <a:ext cx="4848225" cy="1587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tangolo 12"/>
          <p:cNvSpPr/>
          <p:nvPr/>
        </p:nvSpPr>
        <p:spPr>
          <a:xfrm>
            <a:off x="3841887" y="2112502"/>
            <a:ext cx="1250666" cy="87919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CasellaDiTesto 9"/>
          <p:cNvSpPr txBox="1">
            <a:spLocks noChangeArrowheads="1"/>
          </p:cNvSpPr>
          <p:nvPr/>
        </p:nvSpPr>
        <p:spPr bwMode="auto">
          <a:xfrm>
            <a:off x="3579277" y="709251"/>
            <a:ext cx="1959791" cy="338554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GB" sz="1600" b="1" dirty="0">
                <a:solidFill>
                  <a:schemeClr val="bg1"/>
                </a:solidFill>
              </a:rPr>
              <a:t>Device Under </a:t>
            </a:r>
            <a:r>
              <a:rPr lang="en-GB" sz="1600" b="1" dirty="0" smtClean="0">
                <a:solidFill>
                  <a:schemeClr val="bg1"/>
                </a:solidFill>
              </a:rPr>
              <a:t>Test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7" name="CasellaDiTesto 5"/>
          <p:cNvSpPr txBox="1">
            <a:spLocks noChangeArrowheads="1"/>
          </p:cNvSpPr>
          <p:nvPr/>
        </p:nvSpPr>
        <p:spPr bwMode="auto">
          <a:xfrm>
            <a:off x="3859107" y="2115052"/>
            <a:ext cx="11845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sz="1600" b="1" dirty="0" smtClean="0">
                <a:solidFill>
                  <a:srgbClr val="FF0000"/>
                </a:solidFill>
              </a:rPr>
              <a:t>V</a:t>
            </a:r>
            <a:r>
              <a:rPr lang="en-GB" sz="1600" b="1" dirty="0" smtClean="0">
                <a:solidFill>
                  <a:srgbClr val="000000"/>
                </a:solidFill>
              </a:rPr>
              <a:t>ector </a:t>
            </a:r>
            <a:r>
              <a:rPr lang="en-GB" sz="1600" b="1" dirty="0" smtClean="0">
                <a:solidFill>
                  <a:srgbClr val="FF0000"/>
                </a:solidFill>
              </a:rPr>
              <a:t>N</a:t>
            </a:r>
            <a:r>
              <a:rPr lang="en-GB" sz="1600" b="1" dirty="0" smtClean="0">
                <a:solidFill>
                  <a:srgbClr val="000000"/>
                </a:solidFill>
              </a:rPr>
              <a:t>etwork </a:t>
            </a:r>
            <a:r>
              <a:rPr lang="en-GB" sz="1600" b="1" dirty="0" smtClean="0">
                <a:solidFill>
                  <a:srgbClr val="FF0000"/>
                </a:solidFill>
              </a:rPr>
              <a:t>A</a:t>
            </a:r>
            <a:r>
              <a:rPr lang="en-GB" sz="1600" b="1" dirty="0" smtClean="0">
                <a:solidFill>
                  <a:srgbClr val="000000"/>
                </a:solidFill>
              </a:rPr>
              <a:t>nalyser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8" name="CasellaDiTesto 9"/>
          <p:cNvSpPr txBox="1">
            <a:spLocks noChangeArrowheads="1"/>
          </p:cNvSpPr>
          <p:nvPr/>
        </p:nvSpPr>
        <p:spPr bwMode="auto">
          <a:xfrm>
            <a:off x="349250" y="1612539"/>
            <a:ext cx="1357313" cy="6461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chemeClr val="bg1"/>
                </a:solidFill>
              </a:rPr>
              <a:t>Matching</a:t>
            </a:r>
          </a:p>
          <a:p>
            <a:pPr algn="ctr" eaLnBrk="1" hangingPunct="1"/>
            <a:r>
              <a:rPr lang="en-GB" sz="1800" b="1">
                <a:solidFill>
                  <a:schemeClr val="bg1"/>
                </a:solidFill>
              </a:rPr>
              <a:t>Network</a:t>
            </a:r>
          </a:p>
        </p:txBody>
      </p:sp>
      <p:sp>
        <p:nvSpPr>
          <p:cNvPr id="9" name="CasellaDiTesto 9"/>
          <p:cNvSpPr txBox="1">
            <a:spLocks noChangeArrowheads="1"/>
          </p:cNvSpPr>
          <p:nvPr/>
        </p:nvSpPr>
        <p:spPr bwMode="auto">
          <a:xfrm>
            <a:off x="7424738" y="1612539"/>
            <a:ext cx="1357312" cy="6461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chemeClr val="bg1"/>
                </a:solidFill>
              </a:rPr>
              <a:t>Matching</a:t>
            </a:r>
          </a:p>
          <a:p>
            <a:pPr algn="ctr" eaLnBrk="1" hangingPunct="1"/>
            <a:r>
              <a:rPr lang="en-GB" sz="1800" b="1">
                <a:solidFill>
                  <a:schemeClr val="bg1"/>
                </a:solidFill>
              </a:rPr>
              <a:t>Network</a:t>
            </a:r>
          </a:p>
        </p:txBody>
      </p:sp>
      <p:cxnSp>
        <p:nvCxnSpPr>
          <p:cNvPr id="10" name="Forma 18"/>
          <p:cNvCxnSpPr>
            <a:endCxn id="8" idx="0"/>
          </p:cNvCxnSpPr>
          <p:nvPr/>
        </p:nvCxnSpPr>
        <p:spPr>
          <a:xfrm rot="10800000" flipV="1">
            <a:off x="1027113" y="1415689"/>
            <a:ext cx="1152525" cy="196850"/>
          </a:xfrm>
          <a:prstGeom prst="bentConnector2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Forma 20"/>
          <p:cNvCxnSpPr>
            <a:stCxn id="3" idx="3"/>
            <a:endCxn id="9" idx="0"/>
          </p:cNvCxnSpPr>
          <p:nvPr/>
        </p:nvCxnSpPr>
        <p:spPr>
          <a:xfrm>
            <a:off x="7027863" y="1434739"/>
            <a:ext cx="1076325" cy="177800"/>
          </a:xfrm>
          <a:prstGeom prst="bentConnector2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Forma 21"/>
          <p:cNvCxnSpPr>
            <a:stCxn id="5" idx="1"/>
            <a:endCxn id="8" idx="2"/>
          </p:cNvCxnSpPr>
          <p:nvPr/>
        </p:nvCxnSpPr>
        <p:spPr>
          <a:xfrm rot="10800000">
            <a:off x="1027907" y="2258652"/>
            <a:ext cx="2813980" cy="293447"/>
          </a:xfrm>
          <a:prstGeom prst="bentConnector2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Forma 23"/>
          <p:cNvCxnSpPr>
            <a:stCxn id="5" idx="3"/>
            <a:endCxn id="9" idx="2"/>
          </p:cNvCxnSpPr>
          <p:nvPr/>
        </p:nvCxnSpPr>
        <p:spPr>
          <a:xfrm flipV="1">
            <a:off x="5092553" y="2258651"/>
            <a:ext cx="3010841" cy="293447"/>
          </a:xfrm>
          <a:prstGeom prst="bentConnector2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7"/>
          <p:cNvSpPr txBox="1">
            <a:spLocks noChangeArrowheads="1"/>
          </p:cNvSpPr>
          <p:nvPr/>
        </p:nvSpPr>
        <p:spPr bwMode="auto">
          <a:xfrm>
            <a:off x="342279" y="3630030"/>
            <a:ext cx="63410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sz="1600" b="1" dirty="0"/>
              <a:t>Transmission line properties (</a:t>
            </a:r>
            <a:r>
              <a:rPr lang="en-GB" sz="1600" b="1" dirty="0" smtClean="0">
                <a:solidFill>
                  <a:srgbClr val="FF0000"/>
                </a:solidFill>
              </a:rPr>
              <a:t>T</a:t>
            </a:r>
            <a:r>
              <a:rPr lang="en-GB" sz="1600" b="1" dirty="0" smtClean="0"/>
              <a:t>ime </a:t>
            </a:r>
            <a:r>
              <a:rPr lang="en-GB" sz="1600" b="1" dirty="0" smtClean="0">
                <a:solidFill>
                  <a:srgbClr val="FF0000"/>
                </a:solidFill>
              </a:rPr>
              <a:t>D</a:t>
            </a:r>
            <a:r>
              <a:rPr lang="en-GB" sz="1600" b="1" dirty="0" smtClean="0"/>
              <a:t>omain </a:t>
            </a:r>
            <a:r>
              <a:rPr lang="en-GB" sz="1600" b="1" dirty="0" smtClean="0">
                <a:solidFill>
                  <a:srgbClr val="FF0000"/>
                </a:solidFill>
              </a:rPr>
              <a:t>R</a:t>
            </a:r>
            <a:r>
              <a:rPr lang="en-GB" sz="1600" b="1" dirty="0" smtClean="0"/>
              <a:t>eflectometry)</a:t>
            </a:r>
            <a:endParaRPr lang="en-GB" sz="1600" b="1" dirty="0"/>
          </a:p>
          <a:p>
            <a:pPr eaLnBrk="1" hangingPunct="1"/>
            <a:r>
              <a:rPr lang="en-GB" sz="1600" b="1" dirty="0"/>
              <a:t>Insight on the measurement set-up</a:t>
            </a:r>
          </a:p>
          <a:p>
            <a:pPr eaLnBrk="1" hangingPunct="1"/>
            <a:r>
              <a:rPr lang="en-GB" sz="1600" b="1" dirty="0"/>
              <a:t>Matching </a:t>
            </a:r>
            <a:r>
              <a:rPr lang="en-GB" sz="1600" b="1" dirty="0" smtClean="0"/>
              <a:t>network computation</a:t>
            </a:r>
            <a:endParaRPr lang="en-GB" sz="1600" b="1" dirty="0"/>
          </a:p>
        </p:txBody>
      </p:sp>
      <p:sp>
        <p:nvSpPr>
          <p:cNvPr id="16" name="CasellaDiTesto 9"/>
          <p:cNvSpPr txBox="1">
            <a:spLocks noChangeArrowheads="1"/>
          </p:cNvSpPr>
          <p:nvPr/>
        </p:nvSpPr>
        <p:spPr bwMode="auto">
          <a:xfrm>
            <a:off x="342279" y="3161202"/>
            <a:ext cx="4095993" cy="338554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sz="1600" b="1" dirty="0">
                <a:solidFill>
                  <a:schemeClr val="bg1"/>
                </a:solidFill>
              </a:rPr>
              <a:t>Single wire WITHOUT matching network</a:t>
            </a:r>
          </a:p>
        </p:txBody>
      </p:sp>
      <p:sp>
        <p:nvSpPr>
          <p:cNvPr id="17" name="CasellaDiTesto 22"/>
          <p:cNvSpPr txBox="1">
            <a:spLocks noChangeArrowheads="1"/>
          </p:cNvSpPr>
          <p:nvPr/>
        </p:nvSpPr>
        <p:spPr bwMode="auto">
          <a:xfrm>
            <a:off x="342279" y="5286315"/>
            <a:ext cx="69668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sz="1600" b="1" dirty="0"/>
              <a:t>Modes identification</a:t>
            </a:r>
          </a:p>
          <a:p>
            <a:pPr eaLnBrk="1" hangingPunct="1"/>
            <a:r>
              <a:rPr lang="en-GB" sz="1600" b="1" dirty="0"/>
              <a:t>Wire displacement effect</a:t>
            </a:r>
          </a:p>
          <a:p>
            <a:pPr eaLnBrk="1" hangingPunct="1"/>
            <a:r>
              <a:rPr lang="en-GB" sz="1600" b="1" dirty="0"/>
              <a:t>Transverse impedance evaluation (from </a:t>
            </a:r>
            <a:r>
              <a:rPr lang="en-GB" sz="1600" b="1" dirty="0" smtClean="0"/>
              <a:t>longitudinal impedance)</a:t>
            </a:r>
            <a:endParaRPr lang="en-GB" sz="1600" b="1" dirty="0"/>
          </a:p>
        </p:txBody>
      </p:sp>
      <p:sp>
        <p:nvSpPr>
          <p:cNvPr id="18" name="CasellaDiTesto 9"/>
          <p:cNvSpPr txBox="1">
            <a:spLocks noChangeArrowheads="1"/>
          </p:cNvSpPr>
          <p:nvPr/>
        </p:nvSpPr>
        <p:spPr bwMode="auto">
          <a:xfrm>
            <a:off x="342279" y="4874121"/>
            <a:ext cx="6073397" cy="338554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sz="1600" b="1" dirty="0">
                <a:solidFill>
                  <a:schemeClr val="bg1"/>
                </a:solidFill>
              </a:rPr>
              <a:t>Single wire WITH matching network (resistors + </a:t>
            </a:r>
            <a:r>
              <a:rPr lang="en-GB" sz="1600" b="1" dirty="0" smtClean="0">
                <a:solidFill>
                  <a:schemeClr val="bg1"/>
                </a:solidFill>
              </a:rPr>
              <a:t>attenuators</a:t>
            </a:r>
            <a:r>
              <a:rPr lang="en-GB" sz="16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9" name="Immagine 25" descr="20140407_1433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t="17332" r="9055"/>
          <a:stretch>
            <a:fillRect/>
          </a:stretch>
        </p:blipFill>
        <p:spPr bwMode="auto">
          <a:xfrm rot="5400000">
            <a:off x="6757988" y="3093676"/>
            <a:ext cx="1633537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18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40986" y="90488"/>
            <a:ext cx="626207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RELATIONS BETWEEN FORMULAS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5404845" y="1401386"/>
            <a:ext cx="3149320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Hahn-Pedersen formula (1978)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4769608" y="1805338"/>
            <a:ext cx="0" cy="2575400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508" y="1931283"/>
            <a:ext cx="3797300" cy="60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64532" y="1401386"/>
            <a:ext cx="3851275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Improved log formula (</a:t>
            </a:r>
            <a:r>
              <a:rPr lang="en-US" sz="1600" b="1" dirty="0" err="1">
                <a:solidFill>
                  <a:schemeClr val="bg1"/>
                </a:solidFill>
              </a:rPr>
              <a:t>Vaccaro</a:t>
            </a:r>
            <a:r>
              <a:rPr lang="en-US" sz="1600" b="1" dirty="0">
                <a:solidFill>
                  <a:schemeClr val="bg1"/>
                </a:solidFill>
              </a:rPr>
              <a:t>, 1994)</a:t>
            </a: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1751" y="4515852"/>
            <a:ext cx="2510068" cy="5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506520" y="4059559"/>
            <a:ext cx="3323646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Log formula (Walling et al, 1989)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153195" y="714348"/>
            <a:ext cx="36705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Lumped element:</a:t>
            </a:r>
            <a:r>
              <a:rPr lang="en-US" b="1" dirty="0" smtClean="0"/>
              <a:t> </a:t>
            </a:r>
          </a:p>
          <a:p>
            <a:pPr algn="ctr"/>
            <a:r>
              <a:rPr lang="en-US" b="1" dirty="0" smtClean="0"/>
              <a:t>DUT </a:t>
            </a:r>
            <a:r>
              <a:rPr lang="en-US" b="1" dirty="0"/>
              <a:t>length &lt;&lt; </a:t>
            </a:r>
            <a:r>
              <a:rPr lang="en-US" b="1" dirty="0" err="1" smtClean="0">
                <a:latin typeface="Symbol" charset="2"/>
              </a:rPr>
              <a:t>l</a:t>
            </a:r>
            <a:r>
              <a:rPr lang="en-US" b="1" dirty="0" smtClean="0">
                <a:latin typeface="Symbol" charset="2"/>
              </a:rPr>
              <a:t>, </a:t>
            </a:r>
            <a:r>
              <a:rPr lang="en-US" b="1" dirty="0" smtClean="0"/>
              <a:t>pipe diameter</a:t>
            </a:r>
            <a:endParaRPr lang="en-US" b="1" dirty="0">
              <a:latin typeface="Symbol" charset="2"/>
            </a:endParaRP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5621037" y="4015762"/>
            <a:ext cx="2818801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Sands-Rees formula </a:t>
            </a:r>
            <a:r>
              <a:rPr lang="en-US" sz="1600" b="1" dirty="0">
                <a:solidFill>
                  <a:schemeClr val="bg1"/>
                </a:solidFill>
              </a:rPr>
              <a:t>(</a:t>
            </a:r>
            <a:r>
              <a:rPr lang="en-US" sz="1600" b="1" dirty="0" smtClean="0">
                <a:solidFill>
                  <a:schemeClr val="bg1"/>
                </a:solidFill>
              </a:rPr>
              <a:t>1974)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364532" y="785688"/>
            <a:ext cx="3851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/>
              <a:t>Distributed impedance</a:t>
            </a:r>
            <a:endParaRPr lang="en-US" b="1" dirty="0">
              <a:latin typeface="Symbol" charset="2"/>
            </a:endParaRPr>
          </a:p>
        </p:txBody>
      </p:sp>
      <p:grpSp>
        <p:nvGrpSpPr>
          <p:cNvPr id="39" name="Gruppo 38"/>
          <p:cNvGrpSpPr/>
          <p:nvPr/>
        </p:nvGrpSpPr>
        <p:grpSpPr>
          <a:xfrm>
            <a:off x="3656368" y="2726165"/>
            <a:ext cx="2196024" cy="1003139"/>
            <a:chOff x="6591538" y="3033760"/>
            <a:chExt cx="2196024" cy="1003139"/>
          </a:xfrm>
        </p:grpSpPr>
        <p:sp>
          <p:nvSpPr>
            <p:cNvPr id="38" name="Rettangolo 37"/>
            <p:cNvSpPr/>
            <p:nvPr/>
          </p:nvSpPr>
          <p:spPr>
            <a:xfrm>
              <a:off x="6591538" y="3033760"/>
              <a:ext cx="2196024" cy="1003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Immagine 36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4003" y="3624019"/>
              <a:ext cx="1625600" cy="304800"/>
            </a:xfrm>
            <a:prstGeom prst="rect">
              <a:avLst/>
            </a:prstGeom>
          </p:spPr>
        </p:pic>
      </p:grpSp>
      <p:sp>
        <p:nvSpPr>
          <p:cNvPr id="40" name="Text Box 34"/>
          <p:cNvSpPr txBox="1">
            <a:spLocks noChangeArrowheads="1"/>
          </p:cNvSpPr>
          <p:nvPr/>
        </p:nvSpPr>
        <p:spPr bwMode="auto">
          <a:xfrm>
            <a:off x="261678" y="5768813"/>
            <a:ext cx="86058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The wire method is strictly valid for frequencies below cut-off.</a:t>
            </a: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247748" y="2622714"/>
            <a:ext cx="28324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/>
              <a:t>High frequency/long DUT</a:t>
            </a:r>
            <a:endParaRPr lang="en-US" sz="1600" b="1" dirty="0">
              <a:latin typeface="Symbol" charset="2"/>
            </a:endParaRPr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364531" y="5253686"/>
            <a:ext cx="408794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/>
              <a:t>Very versatile formula, also for lumped elements with reduced accuracy.</a:t>
            </a:r>
            <a:endParaRPr lang="en-US" sz="1600" b="1" dirty="0">
              <a:latin typeface="Symbol" charset="2"/>
            </a:endParaRPr>
          </a:p>
        </p:txBody>
      </p:sp>
      <p:pic>
        <p:nvPicPr>
          <p:cNvPr id="43" name="Immagine 4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563" y="2861760"/>
            <a:ext cx="1308100" cy="292100"/>
          </a:xfrm>
          <a:prstGeom prst="rect">
            <a:avLst/>
          </a:prstGeom>
        </p:spPr>
      </p:pic>
      <p:pic>
        <p:nvPicPr>
          <p:cNvPr id="23" name="Immagine 22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9031" y="4447271"/>
            <a:ext cx="2857500" cy="647700"/>
          </a:xfrm>
          <a:prstGeom prst="rect">
            <a:avLst/>
          </a:prstGeom>
        </p:spPr>
      </p:pic>
      <p:pic>
        <p:nvPicPr>
          <p:cNvPr id="24" name="Immagine 23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247" y="1892390"/>
            <a:ext cx="2908300" cy="647700"/>
          </a:xfrm>
          <a:prstGeom prst="rect">
            <a:avLst/>
          </a:prstGeom>
        </p:spPr>
      </p:pic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5404844" y="2605837"/>
            <a:ext cx="34188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/>
              <a:t>Exact in the frame of  lumped element hypothesis</a:t>
            </a:r>
          </a:p>
          <a:p>
            <a:pPr algn="ctr"/>
            <a:r>
              <a:rPr lang="en-US" sz="1600" b="1" dirty="0" smtClean="0"/>
              <a:t>Implemented in modern VNA</a:t>
            </a:r>
            <a:endParaRPr lang="en-US" sz="1600" b="1" dirty="0"/>
          </a:p>
        </p:txBody>
      </p:sp>
      <p:cxnSp>
        <p:nvCxnSpPr>
          <p:cNvPr id="28" name="Connettore 2 27"/>
          <p:cNvCxnSpPr/>
          <p:nvPr/>
        </p:nvCxnSpPr>
        <p:spPr>
          <a:xfrm flipV="1">
            <a:off x="3656368" y="4759358"/>
            <a:ext cx="1851706" cy="145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magine 28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0671" y="4898684"/>
            <a:ext cx="1498600" cy="266700"/>
          </a:xfrm>
          <a:prstGeom prst="rect">
            <a:avLst/>
          </a:prstGeom>
        </p:spPr>
      </p:pic>
      <p:pic>
        <p:nvPicPr>
          <p:cNvPr id="30" name="Immagine 29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4070" y="4402761"/>
            <a:ext cx="11557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5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073263" y="90906"/>
            <a:ext cx="299763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LHC BEAM PIPE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394" y="1172484"/>
            <a:ext cx="5523700" cy="4524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2019" y="2575600"/>
            <a:ext cx="1043876" cy="6463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Pumping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holes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543" y="5285001"/>
            <a:ext cx="1072717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Weldings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>
            <a:off x="5252113" y="2968868"/>
            <a:ext cx="2093981" cy="274578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V="1">
            <a:off x="1407429" y="5388583"/>
            <a:ext cx="1664886" cy="102966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21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5672406" y="5827774"/>
            <a:ext cx="3229745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F. Caspers, T. Scholz, Particle Accelerators, 1995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03854" y="90488"/>
            <a:ext cx="873631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RESONANT METHODS FOR SMALL IMPEDANCES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7" name="Immagine 6" descr="Screen shot 2014-04-24 at 07.09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685" y="715901"/>
            <a:ext cx="3270978" cy="1104767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76944" y="803495"/>
            <a:ext cx="50076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b="1" dirty="0" smtClean="0"/>
              <a:t>A reliable technique is to apply an inner conductor, which is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capacitively</a:t>
            </a:r>
            <a:r>
              <a:rPr lang="en-GB" sz="1600" b="1" dirty="0" smtClean="0">
                <a:solidFill>
                  <a:srgbClr val="FF0000"/>
                </a:solidFill>
              </a:rPr>
              <a:t> (weakly) coupled </a:t>
            </a:r>
            <a:r>
              <a:rPr lang="en-GB" sz="1600" b="1" dirty="0" smtClean="0"/>
              <a:t>and operates as a transmission resonator</a:t>
            </a:r>
            <a:endParaRPr lang="en-GB" sz="1600" b="1" dirty="0">
              <a:latin typeface="Symbol" charset="2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76944" y="1820668"/>
            <a:ext cx="85805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b="1" dirty="0" smtClean="0"/>
              <a:t>The </a:t>
            </a:r>
            <a:r>
              <a:rPr lang="en-GB" sz="1600" b="1" dirty="0" smtClean="0">
                <a:solidFill>
                  <a:srgbClr val="FF0000"/>
                </a:solidFill>
              </a:rPr>
              <a:t>change in resonance frequency </a:t>
            </a:r>
            <a:r>
              <a:rPr lang="en-GB" sz="1600" b="1" dirty="0" smtClean="0"/>
              <a:t>of this TEM line resonator (as compared to a reference measurement) indicates the imaginary part of the (wall) impedance (using the identical inner conductor), and a </a:t>
            </a:r>
            <a:r>
              <a:rPr lang="en-GB" sz="1600" b="1" dirty="0" smtClean="0">
                <a:solidFill>
                  <a:srgbClr val="FF0000"/>
                </a:solidFill>
              </a:rPr>
              <a:t>change in Q </a:t>
            </a:r>
            <a:r>
              <a:rPr lang="en-GB" sz="1600" b="1" dirty="0" smtClean="0"/>
              <a:t>stands for the real part.</a:t>
            </a:r>
            <a:endParaRPr lang="en-GB" sz="1600" b="1" dirty="0">
              <a:latin typeface="Symbol" charset="2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01248" y="2965300"/>
            <a:ext cx="395593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b="1" dirty="0" smtClean="0"/>
              <a:t>The capacitive coupling </a:t>
            </a:r>
            <a:r>
              <a:rPr lang="en-GB" sz="1600" b="1" dirty="0"/>
              <a:t>is </a:t>
            </a:r>
            <a:r>
              <a:rPr lang="en-GB" sz="1600" b="1" dirty="0" smtClean="0"/>
              <a:t>immune </a:t>
            </a:r>
            <a:r>
              <a:rPr lang="en-GB" sz="1600" b="1" dirty="0"/>
              <a:t>to </a:t>
            </a:r>
            <a:r>
              <a:rPr lang="en-GB" sz="1600" b="1" dirty="0">
                <a:solidFill>
                  <a:srgbClr val="FF0000"/>
                </a:solidFill>
              </a:rPr>
              <a:t>connector repeatability</a:t>
            </a:r>
            <a:r>
              <a:rPr lang="en-GB" sz="1600" b="1" dirty="0"/>
              <a:t>, instrument </a:t>
            </a:r>
          </a:p>
          <a:p>
            <a:r>
              <a:rPr lang="en-GB" sz="1600" b="1" dirty="0"/>
              <a:t>drift or calibration </a:t>
            </a:r>
            <a:r>
              <a:rPr lang="en-GB" sz="1600" b="1" dirty="0" smtClean="0"/>
              <a:t>uncertainties.</a:t>
            </a:r>
          </a:p>
          <a:p>
            <a:endParaRPr lang="en-GB" sz="1600" b="1" dirty="0"/>
          </a:p>
          <a:p>
            <a:r>
              <a:rPr lang="en-GB" sz="1600" b="1" dirty="0" smtClean="0">
                <a:solidFill>
                  <a:srgbClr val="FF0000"/>
                </a:solidFill>
              </a:rPr>
              <a:t>Weak coupling </a:t>
            </a:r>
            <a:r>
              <a:rPr lang="en-GB" sz="1600" b="1" dirty="0" smtClean="0"/>
              <a:t>on each side is estimated via </a:t>
            </a:r>
            <a:r>
              <a:rPr lang="en-GB" sz="1600" b="1" dirty="0" smtClean="0">
                <a:solidFill>
                  <a:srgbClr val="FF0000"/>
                </a:solidFill>
              </a:rPr>
              <a:t>reflection measurement</a:t>
            </a:r>
            <a:r>
              <a:rPr lang="en-GB" sz="1600" b="1" dirty="0" smtClean="0"/>
              <a:t>.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06138" y="4956872"/>
            <a:ext cx="42010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b="1" dirty="0" smtClean="0"/>
              <a:t>The </a:t>
            </a:r>
            <a:r>
              <a:rPr lang="en-GB" sz="1600" b="1" dirty="0" smtClean="0">
                <a:solidFill>
                  <a:srgbClr val="FF0000"/>
                </a:solidFill>
              </a:rPr>
              <a:t>coupling elements </a:t>
            </a:r>
            <a:r>
              <a:rPr lang="en-GB" sz="1600" b="1" dirty="0" smtClean="0"/>
              <a:t>and other discontinuities in the set-up </a:t>
            </a:r>
            <a:r>
              <a:rPr lang="en-GB" sz="1600" b="1" dirty="0" smtClean="0">
                <a:solidFill>
                  <a:srgbClr val="FF0000"/>
                </a:solidFill>
              </a:rPr>
              <a:t>cause detuning </a:t>
            </a:r>
            <a:r>
              <a:rPr lang="en-GB" sz="1600" b="1" dirty="0" smtClean="0"/>
              <a:t>too, thus increasing the uncertainty of the results of the imaginary part of the impedance.</a:t>
            </a:r>
            <a:endParaRPr lang="en-GB" sz="1600" b="1" dirty="0">
              <a:latin typeface="Symbol" charset="2"/>
            </a:endParaRPr>
          </a:p>
        </p:txBody>
      </p:sp>
      <p:pic>
        <p:nvPicPr>
          <p:cNvPr id="14" name="Immagine 13" descr="Screen shot 2014-04-24 at 07.24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182" y="2677003"/>
            <a:ext cx="4472585" cy="2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539947" y="90906"/>
            <a:ext cx="806427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LHC BEAM PIPE: EFFECT OF THE WELDINGS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Picture 12" descr="J:\resistive2\LastPhotos\ResonatorHighQual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70" y="1981953"/>
            <a:ext cx="5176111" cy="405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7"/>
          <p:cNvSpPr txBox="1"/>
          <p:nvPr/>
        </p:nvSpPr>
        <p:spPr>
          <a:xfrm>
            <a:off x="302518" y="1275379"/>
            <a:ext cx="618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Q factor measurement for different bar configurations in a </a:t>
            </a:r>
            <a:r>
              <a:rPr lang="en-GB" b="1" dirty="0" smtClean="0">
                <a:solidFill>
                  <a:srgbClr val="FF0000"/>
                </a:solidFill>
              </a:rPr>
              <a:t>coaxial resonator</a:t>
            </a:r>
            <a:r>
              <a:rPr lang="en-GB" b="1" dirty="0" smtClean="0"/>
              <a:t>.</a:t>
            </a:r>
            <a:endParaRPr lang="en-GB" b="1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4976" r="74797" b="64383"/>
          <a:stretch>
            <a:fillRect/>
          </a:stretch>
        </p:blipFill>
        <p:spPr bwMode="auto">
          <a:xfrm>
            <a:off x="6845343" y="737928"/>
            <a:ext cx="1985267" cy="235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5" descr="C:\Andrea\Future_Cd\PhotosThesis\P72719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 t="5333" r="26500" b="6000"/>
          <a:stretch>
            <a:fillRect/>
          </a:stretch>
        </p:blipFill>
        <p:spPr bwMode="auto">
          <a:xfrm>
            <a:off x="6850781" y="3329252"/>
            <a:ext cx="1879973" cy="226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02518" y="743386"/>
            <a:ext cx="640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</a:t>
            </a:r>
            <a:r>
              <a:rPr lang="en-GB" b="1" dirty="0" smtClean="0"/>
              <a:t>Study of the impedance of azimuthally varying conductivity.</a:t>
            </a:r>
            <a:endParaRPr lang="en-GB" b="1" dirty="0"/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55338" y="5826103"/>
            <a:ext cx="2031325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x-none" sz="1200" b="1" dirty="0" smtClean="0">
                <a:solidFill>
                  <a:schemeClr val="bg1"/>
                </a:solidFill>
              </a:rPr>
              <a:t>A. Mostacci, F. Caspers, 2002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2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510648" y="90906"/>
            <a:ext cx="612286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BENCH MEASUREMENT RESULTS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43756"/>
            <a:ext cx="3000791" cy="85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881813" y="866775"/>
            <a:ext cx="2011362" cy="1066800"/>
            <a:chOff x="4047" y="1680"/>
            <a:chExt cx="1267" cy="672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047" y="1680"/>
              <a:ext cx="1245" cy="233"/>
              <a:chOff x="3312" y="1200"/>
              <a:chExt cx="1245" cy="233"/>
            </a:xfrm>
          </p:grpSpPr>
          <p:sp>
            <p:nvSpPr>
              <p:cNvPr id="9" name="Text Box 15"/>
              <p:cNvSpPr txBox="1">
                <a:spLocks noChangeArrowheads="1"/>
              </p:cNvSpPr>
              <p:nvPr/>
            </p:nvSpPr>
            <p:spPr bwMode="auto">
              <a:xfrm>
                <a:off x="3704" y="1200"/>
                <a:ext cx="853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i="1" dirty="0"/>
                  <a:t>N steel bars</a:t>
                </a:r>
                <a:endParaRPr lang="en-US" dirty="0"/>
              </a:p>
            </p:txBody>
          </p:sp>
          <p:pic>
            <p:nvPicPr>
              <p:cNvPr id="10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1257"/>
                <a:ext cx="288" cy="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4047" y="2064"/>
              <a:ext cx="1267" cy="288"/>
              <a:chOff x="3312" y="1584"/>
              <a:chExt cx="1267" cy="288"/>
            </a:xfrm>
          </p:grpSpPr>
          <p:pic>
            <p:nvPicPr>
              <p:cNvPr id="7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1612"/>
                <a:ext cx="24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 Box 19"/>
              <p:cNvSpPr txBox="1">
                <a:spLocks noChangeArrowheads="1"/>
              </p:cNvSpPr>
              <p:nvPr/>
            </p:nvSpPr>
            <p:spPr bwMode="auto">
              <a:xfrm>
                <a:off x="3696" y="1584"/>
                <a:ext cx="88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i="1"/>
                  <a:t>steel bar j</a:t>
                </a:r>
                <a:endParaRPr lang="en-US"/>
              </a:p>
            </p:txBody>
          </p:sp>
        </p:grpSp>
      </p:grpSp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3" y="3088647"/>
            <a:ext cx="8105559" cy="172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FF"/>
                    </a:gs>
                    <a:gs pos="50000">
                      <a:srgbClr val="FF0000"/>
                    </a:gs>
                    <a:gs pos="100000">
                      <a:srgbClr val="0000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0" y="2201451"/>
            <a:ext cx="3701751" cy="69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71" y="2238138"/>
            <a:ext cx="4276161" cy="7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6406497" y="5826103"/>
            <a:ext cx="2480166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x-none" sz="1200" b="1" dirty="0" smtClean="0">
                <a:solidFill>
                  <a:schemeClr val="bg1"/>
                </a:solidFill>
              </a:rPr>
              <a:t>A. Mostacci, PRST-AB</a:t>
            </a:r>
            <a:r>
              <a:rPr lang="x-none" sz="1200" b="1" dirty="0">
                <a:solidFill>
                  <a:schemeClr val="bg1"/>
                </a:solidFill>
              </a:rPr>
              <a:t>, </a:t>
            </a:r>
            <a:r>
              <a:rPr lang="x-none" sz="1200" b="1" dirty="0" smtClean="0">
                <a:solidFill>
                  <a:schemeClr val="bg1"/>
                </a:solidFill>
              </a:rPr>
              <a:t>084402, 2005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CasellaDiTesto 7"/>
          <p:cNvSpPr txBox="1"/>
          <p:nvPr/>
        </p:nvSpPr>
        <p:spPr>
          <a:xfrm>
            <a:off x="683519" y="902136"/>
            <a:ext cx="2650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</a:t>
            </a:r>
            <a:r>
              <a:rPr lang="en-GB" b="1" dirty="0" smtClean="0"/>
              <a:t>Image current constant over the azimuth at all the relevant frequencies. 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44607" y="1205126"/>
            <a:ext cx="864339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Theory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CasellaDiTesto 7"/>
          <p:cNvSpPr txBox="1"/>
          <p:nvPr/>
        </p:nvSpPr>
        <p:spPr>
          <a:xfrm>
            <a:off x="301625" y="4928036"/>
            <a:ext cx="860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1) Tune the capacitive coupling to get </a:t>
            </a:r>
            <a:r>
              <a:rPr lang="en-GB" b="1" dirty="0" smtClean="0">
                <a:solidFill>
                  <a:srgbClr val="FF0000"/>
                </a:solidFill>
              </a:rPr>
              <a:t>symmetric coupling </a:t>
            </a:r>
            <a:r>
              <a:rPr lang="en-GB" b="1" dirty="0" smtClean="0"/>
              <a:t>(monitoring S11 and S22).</a:t>
            </a:r>
            <a:endParaRPr lang="en-GB" b="1" dirty="0"/>
          </a:p>
        </p:txBody>
      </p:sp>
      <p:sp>
        <p:nvSpPr>
          <p:cNvPr id="19" name="CasellaDiTesto 7"/>
          <p:cNvSpPr txBox="1"/>
          <p:nvPr/>
        </p:nvSpPr>
        <p:spPr>
          <a:xfrm>
            <a:off x="311150" y="5286811"/>
            <a:ext cx="860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2) Measure the </a:t>
            </a:r>
            <a:r>
              <a:rPr lang="en-GB" b="1" dirty="0" smtClean="0">
                <a:solidFill>
                  <a:srgbClr val="FF0000"/>
                </a:solidFill>
              </a:rPr>
              <a:t>unloaded Q</a:t>
            </a:r>
            <a:r>
              <a:rPr lang="en-GB" b="1" dirty="0" smtClean="0"/>
              <a:t> for each case (need only S21 meas. for symmetric coupling).</a:t>
            </a:r>
            <a:endParaRPr lang="en-GB" b="1" dirty="0"/>
          </a:p>
        </p:txBody>
      </p:sp>
      <p:sp>
        <p:nvSpPr>
          <p:cNvPr id="20" name="CasellaDiTesto 7"/>
          <p:cNvSpPr txBox="1"/>
          <p:nvPr/>
        </p:nvSpPr>
        <p:spPr>
          <a:xfrm>
            <a:off x="288925" y="5740836"/>
            <a:ext cx="590232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The results are samples at the mode resonant frequencies.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1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691745" y="90906"/>
            <a:ext cx="17605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OUTLINE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CasellaDiTesto 2"/>
          <p:cNvSpPr txBox="1">
            <a:spLocks noChangeArrowheads="1"/>
          </p:cNvSpPr>
          <p:nvPr/>
        </p:nvSpPr>
        <p:spPr bwMode="auto">
          <a:xfrm>
            <a:off x="2036513" y="1320844"/>
            <a:ext cx="449100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Machine impedance model</a:t>
            </a:r>
          </a:p>
          <a:p>
            <a:endParaRPr lang="en-US" sz="1600" b="1" dirty="0">
              <a:latin typeface="Arial"/>
              <a:ea typeface="ＭＳ Ｐゴシック" charset="-128"/>
              <a:cs typeface="Arial"/>
            </a:endParaRPr>
          </a:p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Intuition and experimental verification</a:t>
            </a:r>
          </a:p>
          <a:p>
            <a:endParaRPr lang="en-GB" sz="1600" b="1" dirty="0" smtClean="0">
              <a:latin typeface="Arial"/>
              <a:cs typeface="Arial"/>
            </a:endParaRPr>
          </a:p>
          <a:p>
            <a:r>
              <a:rPr lang="en-GB" sz="1600" b="1" dirty="0" smtClean="0">
                <a:latin typeface="Arial"/>
                <a:cs typeface="Arial"/>
              </a:rPr>
              <a:t>Resonant coaxial wire set-up</a:t>
            </a:r>
          </a:p>
          <a:p>
            <a:endParaRPr lang="en-GB" sz="1600" b="1" dirty="0">
              <a:latin typeface="Arial"/>
              <a:cs typeface="Arial"/>
            </a:endParaRPr>
          </a:p>
          <a:p>
            <a:r>
              <a:rPr lang="en-GB" sz="1600" b="1" dirty="0" smtClean="0">
                <a:latin typeface="Arial"/>
                <a:cs typeface="Arial"/>
              </a:rPr>
              <a:t>Coaxial transmission line optimisation </a:t>
            </a:r>
            <a:endParaRPr lang="en-GB" sz="1600" b="1" dirty="0">
              <a:latin typeface="Arial"/>
              <a:cs typeface="Arial"/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2221819" y="711637"/>
            <a:ext cx="49039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(Bench) measurements </a:t>
            </a:r>
            <a:r>
              <a:rPr lang="en-GB" sz="20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of small impedances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00651" y="1893700"/>
            <a:ext cx="1638331" cy="58477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673100" eaLnBrk="0" hangingPunct="0"/>
            <a:r>
              <a:rPr lang="en-US" sz="16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Coaxial wire</a:t>
            </a:r>
          </a:p>
          <a:p>
            <a:pPr algn="ctr" defTabSz="673100" eaLnBrk="0" hangingPunct="0"/>
            <a:r>
              <a:rPr lang="en-US" sz="16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method</a:t>
            </a:r>
            <a:endParaRPr lang="en-US" sz="16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00651" y="4550698"/>
            <a:ext cx="1638331" cy="58477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673100" eaLnBrk="0" hangingPunct="0"/>
            <a:r>
              <a:rPr lang="en-US" sz="16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Small Impedance</a:t>
            </a:r>
            <a:endParaRPr lang="en-US" sz="16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" name="CasellaDiTesto 2"/>
          <p:cNvSpPr txBox="1">
            <a:spLocks noChangeArrowheads="1"/>
          </p:cNvSpPr>
          <p:nvPr/>
        </p:nvSpPr>
        <p:spPr bwMode="auto">
          <a:xfrm>
            <a:off x="2385763" y="3770330"/>
            <a:ext cx="64863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New machine components are designed according to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 coupling  impedance optimization</a:t>
            </a:r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. </a:t>
            </a:r>
          </a:p>
          <a:p>
            <a:endParaRPr lang="en-US" sz="1600" b="1" dirty="0">
              <a:latin typeface="Arial"/>
              <a:ea typeface="ＭＳ Ｐゴシック" charset="-128"/>
              <a:cs typeface="Arial"/>
            </a:endParaRPr>
          </a:p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Check for the validity of existing machine upgrading actions.</a:t>
            </a:r>
          </a:p>
          <a:p>
            <a:endParaRPr lang="en-US" sz="1600" b="1" dirty="0" smtClean="0">
              <a:latin typeface="Arial"/>
              <a:ea typeface="ＭＳ Ｐゴシック" charset="-128"/>
              <a:cs typeface="Arial"/>
            </a:endParaRPr>
          </a:p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In novel machines, high performances (e.g. high intensity, big sizes) require that coupling impedance </a:t>
            </a:r>
            <a:r>
              <a:rPr lang="en-US" sz="1600" b="1" dirty="0">
                <a:latin typeface="Arial"/>
                <a:ea typeface="ＭＳ Ｐゴシック" charset="-128"/>
                <a:cs typeface="Arial"/>
              </a:rPr>
              <a:t>of each </a:t>
            </a:r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device is small.  </a:t>
            </a:r>
          </a:p>
          <a:p>
            <a:endParaRPr lang="en-US" sz="1600" b="1" dirty="0">
              <a:latin typeface="Arial"/>
              <a:ea typeface="ＭＳ Ｐゴシック" charset="-128"/>
              <a:cs typeface="Arial"/>
            </a:endParaRPr>
          </a:p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EM codes estimation needs to be guided</a:t>
            </a:r>
            <a:r>
              <a:rPr lang="en-US" sz="1600" b="1" dirty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…</a:t>
            </a: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1904999" y="4079875"/>
            <a:ext cx="555625" cy="77081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1936751" y="4651374"/>
            <a:ext cx="523874" cy="2063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1905001" y="4905373"/>
            <a:ext cx="476250" cy="33337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1905000" y="4921250"/>
            <a:ext cx="523875" cy="9366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5048250" y="2478960"/>
            <a:ext cx="152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5908674" y="2964735"/>
            <a:ext cx="631826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2250" y="2291834"/>
            <a:ext cx="2349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dirty="0" smtClean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lang="en-GB" sz="1600" b="1" dirty="0" smtClean="0">
                <a:solidFill>
                  <a:srgbClr val="FF0000"/>
                </a:solidFill>
                <a:latin typeface="Arial"/>
                <a:cs typeface="Arial"/>
              </a:rPr>
              <a:t>small</a:t>
            </a:r>
            <a:r>
              <a:rPr lang="en-GB" sz="1600" b="1" dirty="0" smtClean="0">
                <a:solidFill>
                  <a:prstClr val="black"/>
                </a:solidFill>
                <a:latin typeface="Arial"/>
                <a:cs typeface="Arial"/>
              </a:rPr>
              <a:t> impedance</a:t>
            </a:r>
            <a:endParaRPr lang="en-GB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88125" y="2761734"/>
            <a:ext cx="2152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dirty="0" smtClean="0">
                <a:solidFill>
                  <a:prstClr val="black"/>
                </a:solidFill>
                <a:latin typeface="Arial"/>
                <a:cs typeface="Arial"/>
              </a:rPr>
              <a:t>for </a:t>
            </a:r>
            <a:r>
              <a:rPr lang="en-GB" sz="1600" b="1" dirty="0" smtClean="0">
                <a:solidFill>
                  <a:srgbClr val="FF0000"/>
                </a:solidFill>
                <a:latin typeface="Arial"/>
                <a:cs typeface="Arial"/>
              </a:rPr>
              <a:t>any</a:t>
            </a:r>
            <a:r>
              <a:rPr lang="en-GB" sz="1600" b="1" dirty="0" smtClean="0">
                <a:solidFill>
                  <a:prstClr val="black"/>
                </a:solidFill>
                <a:latin typeface="Arial"/>
                <a:cs typeface="Arial"/>
              </a:rPr>
              <a:t> impedance</a:t>
            </a:r>
            <a:endParaRPr lang="en-GB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0314" y="90488"/>
            <a:ext cx="86233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COAXIAL resonator methods FOR KICKERS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615685" y="1824990"/>
            <a:ext cx="3270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Frequency resolution is limited due to the length of the DUT. 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High-Q, narrowband resonances may be lost.</a:t>
            </a:r>
            <a:endParaRPr lang="en-GB" sz="1600" b="1" dirty="0"/>
          </a:p>
        </p:txBody>
      </p:sp>
      <p:pic>
        <p:nvPicPr>
          <p:cNvPr id="10" name="Immagine 9" descr="Screen shot 2014-04-24 at 07.09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685" y="715901"/>
            <a:ext cx="3270978" cy="1104767"/>
          </a:xfrm>
          <a:prstGeom prst="rect">
            <a:avLst/>
          </a:prstGeom>
        </p:spPr>
      </p:pic>
      <p:pic>
        <p:nvPicPr>
          <p:cNvPr id="11" name="Immagine 10" descr="S12abs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08" y="745098"/>
            <a:ext cx="5183417" cy="4070593"/>
          </a:xfrm>
          <a:prstGeom prst="rect">
            <a:avLst/>
          </a:prstGeom>
        </p:spPr>
      </p:pic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1275535" y="977048"/>
            <a:ext cx="2095445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x-none" sz="1200" b="1" dirty="0" smtClean="0">
                <a:solidFill>
                  <a:schemeClr val="bg1"/>
                </a:solidFill>
              </a:rPr>
              <a:t>H. Day, A Mostacci, June 2013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011" y="3249219"/>
            <a:ext cx="1903923" cy="502133"/>
          </a:xfrm>
          <a:prstGeom prst="rect">
            <a:avLst/>
          </a:prstGeom>
        </p:spPr>
      </p:pic>
      <p:sp>
        <p:nvSpPr>
          <p:cNvPr id="12" name="Rettangolo 6"/>
          <p:cNvSpPr/>
          <p:nvPr/>
        </p:nvSpPr>
        <p:spPr>
          <a:xfrm>
            <a:off x="300634" y="5266648"/>
            <a:ext cx="857143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The losses (i.e. the Q) include both that from the beam coupling impedance as well as that due to the finite resistance of the wire. </a:t>
            </a:r>
            <a:r>
              <a:rPr lang="en-GB" sz="1600" b="1" dirty="0" smtClean="0">
                <a:solidFill>
                  <a:srgbClr val="FF0000"/>
                </a:solidFill>
              </a:rPr>
              <a:t>Wire contribution must be removed</a:t>
            </a:r>
            <a:r>
              <a:rPr lang="en-GB" sz="1600" b="1" dirty="0" smtClean="0"/>
              <a:t>.</a:t>
            </a:r>
          </a:p>
        </p:txBody>
      </p:sp>
      <p:sp>
        <p:nvSpPr>
          <p:cNvPr id="13" name="Rettangolo 11"/>
          <p:cNvSpPr/>
          <p:nvPr/>
        </p:nvSpPr>
        <p:spPr>
          <a:xfrm>
            <a:off x="315232" y="4869698"/>
            <a:ext cx="80690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The Q of a </a:t>
            </a:r>
            <a:r>
              <a:rPr lang="en-GB" sz="1600" b="1" dirty="0" err="1" smtClean="0"/>
              <a:t>lossy</a:t>
            </a:r>
            <a:r>
              <a:rPr lang="en-GB" sz="1600" b="1" dirty="0" smtClean="0"/>
              <a:t> line resonator is independent from the length of the resonator.</a:t>
            </a:r>
            <a:endParaRPr lang="en-GB" sz="1600" b="1" dirty="0"/>
          </a:p>
        </p:txBody>
      </p:sp>
      <p:sp>
        <p:nvSpPr>
          <p:cNvPr id="14" name="CasellaDiTesto 4"/>
          <p:cNvSpPr txBox="1"/>
          <p:nvPr/>
        </p:nvSpPr>
        <p:spPr>
          <a:xfrm>
            <a:off x="5615186" y="3914097"/>
            <a:ext cx="2232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For symmetric coupling:</a:t>
            </a:r>
            <a:endParaRPr lang="en-GB" sz="1600" b="1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30" y="4292667"/>
            <a:ext cx="2803425" cy="567360"/>
          </a:xfrm>
          <a:prstGeom prst="rect">
            <a:avLst/>
          </a:prstGeom>
        </p:spPr>
      </p:pic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5373703" y="5827774"/>
            <a:ext cx="3497472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x-none" sz="1200" b="1" dirty="0" smtClean="0">
                <a:solidFill>
                  <a:schemeClr val="bg1"/>
                </a:solidFill>
              </a:rPr>
              <a:t>T. Kroyer, F. Caspers, et al., CERN AB-Note 2007-028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8374" y="2840251"/>
            <a:ext cx="1778001" cy="6463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meas. needed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9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0314" y="90488"/>
            <a:ext cx="86233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COAXIAL resonator methods FOR KICKERS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615685" y="1824990"/>
            <a:ext cx="3270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Frequency resolution is limited due to the length of the DUT. 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High-Q, narrowband resonances may be lost.</a:t>
            </a:r>
            <a:endParaRPr lang="en-GB" sz="1600" b="1" dirty="0"/>
          </a:p>
        </p:txBody>
      </p:sp>
      <p:pic>
        <p:nvPicPr>
          <p:cNvPr id="10" name="Immagine 9" descr="Screen shot 2014-04-24 at 07.09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685" y="715901"/>
            <a:ext cx="3270978" cy="1104767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011" y="3249219"/>
            <a:ext cx="1903923" cy="502133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881921"/>
            <a:ext cx="7468202" cy="871739"/>
          </a:xfrm>
          <a:prstGeom prst="rect">
            <a:avLst/>
          </a:prstGeom>
        </p:spPr>
      </p:pic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5373703" y="5827774"/>
            <a:ext cx="3497472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x-none" sz="1200" b="1" dirty="0" smtClean="0">
                <a:solidFill>
                  <a:schemeClr val="bg1"/>
                </a:solidFill>
              </a:rPr>
              <a:t>T. Kroyer, F. Caspers, et al., CERN AB-Note 2007-028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6" name="Immagine 10" descr="S12abs2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08" y="745098"/>
            <a:ext cx="5183417" cy="4070593"/>
          </a:xfrm>
          <a:prstGeom prst="rect">
            <a:avLst/>
          </a:prstGeom>
        </p:spPr>
      </p:pic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1275535" y="977048"/>
            <a:ext cx="2095445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x-none" sz="1200" b="1" dirty="0" smtClean="0">
                <a:solidFill>
                  <a:schemeClr val="bg1"/>
                </a:solidFill>
              </a:rPr>
              <a:t>H. Day, A Mostacci, June 2013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8374" y="2840251"/>
            <a:ext cx="1778001" cy="6463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Automatic meas. needed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30" y="4292667"/>
            <a:ext cx="2803425" cy="5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45294" y="90488"/>
            <a:ext cx="465343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LHC INJECTION KICKERS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7445243" y="5830789"/>
            <a:ext cx="1441420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x-none" sz="1200" b="1" dirty="0" smtClean="0">
                <a:solidFill>
                  <a:schemeClr val="bg1"/>
                </a:solidFill>
              </a:rPr>
              <a:t>H. Day ,  CERN 2013 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9" name="Immagine 8" descr="resImpMeasMKINewDesign.png"/>
          <p:cNvPicPr>
            <a:picLocks noChangeAspect="1"/>
          </p:cNvPicPr>
          <p:nvPr/>
        </p:nvPicPr>
        <p:blipFill>
          <a:blip r:embed="rId2"/>
          <a:srcRect t="7448"/>
          <a:stretch>
            <a:fillRect/>
          </a:stretch>
        </p:blipFill>
        <p:spPr>
          <a:xfrm>
            <a:off x="907185" y="781726"/>
            <a:ext cx="7039385" cy="488632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79556" y="5741033"/>
            <a:ext cx="4071547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Extremely low impedance can be measured !!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962" y="3055553"/>
            <a:ext cx="1796828" cy="3878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4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63714" y="90488"/>
            <a:ext cx="44165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LHC TCTP collimator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5700123" y="5827774"/>
            <a:ext cx="3186540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x-none" sz="1200" b="1" dirty="0" smtClean="0">
                <a:solidFill>
                  <a:schemeClr val="bg1"/>
                </a:solidFill>
              </a:rPr>
              <a:t>N. Biancacci et al., TCTP collimator meas., 2014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6" name="Immagine 4" descr="Screen shot 2014-04-13 at 23.55.4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9449" y="1210059"/>
            <a:ext cx="3012734" cy="378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E:\Benoit\System2\Benoit\2013\EM simulations\TCTP\TCTPsimplifiedfingerswithpostsRealmaterialsScan2013TT2111Rpec3scan_0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8" y="1342917"/>
            <a:ext cx="4051265" cy="369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2142" y="90488"/>
            <a:ext cx="8712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LHC TCTP collimator wire Measurement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5700123" y="5843264"/>
            <a:ext cx="3186540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x-none" sz="1200" b="1" dirty="0" smtClean="0">
                <a:solidFill>
                  <a:schemeClr val="bg1"/>
                </a:solidFill>
              </a:rPr>
              <a:t>N. Biancacci et al., TCTP collimator meas., 2014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1" name="Immagine 2" descr="20140407_120817.jpg"/>
          <p:cNvPicPr>
            <a:picLocks noChangeAspect="1"/>
          </p:cNvPicPr>
          <p:nvPr/>
        </p:nvPicPr>
        <p:blipFill>
          <a:blip r:embed="rId2"/>
          <a:srcRect l="27727" r="29358"/>
          <a:stretch>
            <a:fillRect/>
          </a:stretch>
        </p:blipFill>
        <p:spPr bwMode="auto">
          <a:xfrm rot="5400000">
            <a:off x="1333750" y="249040"/>
            <a:ext cx="2773646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ttore 1 11"/>
          <p:cNvCxnSpPr/>
          <p:nvPr/>
        </p:nvCxnSpPr>
        <p:spPr>
          <a:xfrm>
            <a:off x="1120372" y="2059726"/>
            <a:ext cx="3127375" cy="1041400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"/>
          <p:cNvSpPr txBox="1">
            <a:spLocks noChangeArrowheads="1"/>
          </p:cNvSpPr>
          <p:nvPr/>
        </p:nvSpPr>
        <p:spPr bwMode="auto">
          <a:xfrm rot="979219">
            <a:off x="1423585" y="2621701"/>
            <a:ext cx="1663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Wire (0.5mm)</a:t>
            </a:r>
          </a:p>
        </p:txBody>
      </p:sp>
      <p:pic>
        <p:nvPicPr>
          <p:cNvPr id="14" name="Immagine 6" descr="20140408_163403.jpg"/>
          <p:cNvPicPr>
            <a:picLocks noChangeAspect="1"/>
          </p:cNvPicPr>
          <p:nvPr/>
        </p:nvPicPr>
        <p:blipFill>
          <a:blip r:embed="rId3"/>
          <a:srcRect l="10304" r="29105" b="14783"/>
          <a:stretch>
            <a:fillRect/>
          </a:stretch>
        </p:blipFill>
        <p:spPr bwMode="auto">
          <a:xfrm rot="5400000">
            <a:off x="425114" y="3646777"/>
            <a:ext cx="2307719" cy="243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25" descr="20140407_143327.jpg"/>
          <p:cNvPicPr>
            <a:picLocks noChangeAspect="1"/>
          </p:cNvPicPr>
          <p:nvPr/>
        </p:nvPicPr>
        <p:blipFill>
          <a:blip r:embed="rId4"/>
          <a:srcRect l="23833" t="17332" r="9055"/>
          <a:stretch>
            <a:fillRect/>
          </a:stretch>
        </p:blipFill>
        <p:spPr bwMode="auto">
          <a:xfrm rot="5400000">
            <a:off x="2985822" y="4329596"/>
            <a:ext cx="1372329" cy="126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4" descr="Screen shot 2014-04-13 at 23.55.4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9449" y="1633430"/>
            <a:ext cx="3012734" cy="378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16"/>
          <p:cNvSpPr/>
          <p:nvPr/>
        </p:nvSpPr>
        <p:spPr>
          <a:xfrm>
            <a:off x="6131596" y="1194377"/>
            <a:ext cx="1890436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Calibri" pitchFamily="34" charset="0"/>
              </a:rPr>
              <a:t>LHC collimator</a:t>
            </a:r>
            <a:endParaRPr lang="en-GB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573079" y="90906"/>
            <a:ext cx="799800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LONG. IMPEDANCE MEASUREMENT RESULT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0" name="Immagine 10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0878" y="2024429"/>
            <a:ext cx="27527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1" descr="Screen shot 2014-04-14 at 09.39.26.png"/>
          <p:cNvPicPr>
            <a:picLocks noChangeAspect="1"/>
          </p:cNvPicPr>
          <p:nvPr/>
        </p:nvPicPr>
        <p:blipFill>
          <a:blip r:embed="rId4"/>
          <a:srcRect b="4571"/>
          <a:stretch>
            <a:fillRect/>
          </a:stretch>
        </p:blipFill>
        <p:spPr bwMode="auto">
          <a:xfrm>
            <a:off x="327727" y="2894775"/>
            <a:ext cx="8432767" cy="319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2" descr="20140407_120817.jpg"/>
          <p:cNvPicPr>
            <a:picLocks noChangeAspect="1"/>
          </p:cNvPicPr>
          <p:nvPr/>
        </p:nvPicPr>
        <p:blipFill>
          <a:blip r:embed="rId5"/>
          <a:srcRect l="30853" r="34077" b="9376"/>
          <a:stretch>
            <a:fillRect/>
          </a:stretch>
        </p:blipFill>
        <p:spPr bwMode="auto">
          <a:xfrm rot="5400000">
            <a:off x="5556119" y="-339807"/>
            <a:ext cx="2266658" cy="439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ttore 1 12"/>
          <p:cNvCxnSpPr/>
          <p:nvPr/>
        </p:nvCxnSpPr>
        <p:spPr>
          <a:xfrm>
            <a:off x="4861955" y="1295066"/>
            <a:ext cx="3127375" cy="1041400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8"/>
          <p:cNvSpPr txBox="1">
            <a:spLocks noChangeArrowheads="1"/>
          </p:cNvSpPr>
          <p:nvPr/>
        </p:nvSpPr>
        <p:spPr bwMode="auto">
          <a:xfrm rot="979219">
            <a:off x="5165168" y="1857041"/>
            <a:ext cx="1663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Wire (0.5mm)</a:t>
            </a:r>
          </a:p>
        </p:txBody>
      </p:sp>
      <p:sp>
        <p:nvSpPr>
          <p:cNvPr id="17" name="CasellaDiTesto 8"/>
          <p:cNvSpPr txBox="1">
            <a:spLocks noChangeArrowheads="1"/>
          </p:cNvSpPr>
          <p:nvPr/>
        </p:nvSpPr>
        <p:spPr bwMode="auto">
          <a:xfrm>
            <a:off x="4634798" y="794186"/>
            <a:ext cx="8956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Port 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CasellaDiTesto 8"/>
          <p:cNvSpPr txBox="1">
            <a:spLocks noChangeArrowheads="1"/>
          </p:cNvSpPr>
          <p:nvPr/>
        </p:nvSpPr>
        <p:spPr bwMode="auto">
          <a:xfrm>
            <a:off x="7968908" y="1642968"/>
            <a:ext cx="8956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Port 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263480" y="1238438"/>
            <a:ext cx="4160871" cy="31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355" tIns="33677" rIns="67355" bIns="33677">
            <a:prstTxWarp prst="textNoShape">
              <a:avLst/>
            </a:prstTxWarp>
            <a:spAutoFit/>
          </a:bodyPr>
          <a:lstStyle/>
          <a:p>
            <a:pPr defTabSz="673100" eaLnBrk="0" hangingPunct="0"/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No ferrite to dump transverse mode</a:t>
            </a:r>
            <a:endParaRPr lang="en-US" sz="1600" b="1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234807" y="698214"/>
            <a:ext cx="1995536" cy="25267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67355" tIns="33677" rIns="67355" bIns="33677">
            <a:prstTxWarp prst="textNoShape">
              <a:avLst/>
            </a:prstTxWarp>
            <a:spAutoFit/>
          </a:bodyPr>
          <a:lstStyle/>
          <a:p>
            <a:pPr defTabSz="673100" eaLnBrk="0" hangingPunct="0"/>
            <a:r>
              <a:rPr lang="en-US" sz="12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April 2014 measurement</a:t>
            </a:r>
            <a:endParaRPr lang="en-US" sz="12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72242" y="90906"/>
            <a:ext cx="81996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TRANS. IMPEDANCE MEASUREMENT RESULT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" name="Immagine 2" descr="Screen shot 2014-04-14 at 06.25.19.png"/>
          <p:cNvPicPr>
            <a:picLocks noChangeAspect="1"/>
          </p:cNvPicPr>
          <p:nvPr/>
        </p:nvPicPr>
        <p:blipFill>
          <a:blip r:embed="rId3"/>
          <a:srcRect t="6535" b="3792"/>
          <a:stretch>
            <a:fillRect/>
          </a:stretch>
        </p:blipFill>
        <p:spPr bwMode="auto">
          <a:xfrm>
            <a:off x="614498" y="3043282"/>
            <a:ext cx="7879165" cy="307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378410" y="2349377"/>
            <a:ext cx="395035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Parabolic fit</a:t>
            </a:r>
            <a:r>
              <a:rPr lang="en-US" sz="1600" b="1" dirty="0" smtClean="0"/>
              <a:t> (with uncertainty) of Z</a:t>
            </a:r>
            <a:r>
              <a:rPr lang="en-US" sz="1600" b="1" baseline="-25000" dirty="0" smtClean="0"/>
              <a:t>||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vs</a:t>
            </a:r>
            <a:r>
              <a:rPr lang="en-US" sz="1600" b="1" dirty="0" smtClean="0"/>
              <a:t> </a:t>
            </a:r>
            <a:r>
              <a:rPr lang="en-US" sz="1600" b="1" dirty="0"/>
              <a:t>wire displacement</a:t>
            </a:r>
          </a:p>
        </p:txBody>
      </p:sp>
      <p:pic>
        <p:nvPicPr>
          <p:cNvPr id="13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230" y="1694201"/>
            <a:ext cx="34639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" descr="20140407_120817.jpg"/>
          <p:cNvPicPr>
            <a:picLocks noChangeAspect="1"/>
          </p:cNvPicPr>
          <p:nvPr/>
        </p:nvPicPr>
        <p:blipFill>
          <a:blip r:embed="rId5"/>
          <a:srcRect l="30853" r="34077" b="9376"/>
          <a:stretch>
            <a:fillRect/>
          </a:stretch>
        </p:blipFill>
        <p:spPr bwMode="auto">
          <a:xfrm rot="5400000">
            <a:off x="5556119" y="-339807"/>
            <a:ext cx="2266658" cy="439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ttore 1 21"/>
          <p:cNvCxnSpPr/>
          <p:nvPr/>
        </p:nvCxnSpPr>
        <p:spPr>
          <a:xfrm>
            <a:off x="4861955" y="1295066"/>
            <a:ext cx="3127375" cy="1041400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8"/>
          <p:cNvSpPr txBox="1">
            <a:spLocks noChangeArrowheads="1"/>
          </p:cNvSpPr>
          <p:nvPr/>
        </p:nvSpPr>
        <p:spPr bwMode="auto">
          <a:xfrm rot="979219">
            <a:off x="5165168" y="1857041"/>
            <a:ext cx="1663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Wire (0.5mm)</a:t>
            </a:r>
          </a:p>
        </p:txBody>
      </p:sp>
      <p:sp>
        <p:nvSpPr>
          <p:cNvPr id="24" name="CasellaDiTesto 8"/>
          <p:cNvSpPr txBox="1">
            <a:spLocks noChangeArrowheads="1"/>
          </p:cNvSpPr>
          <p:nvPr/>
        </p:nvSpPr>
        <p:spPr bwMode="auto">
          <a:xfrm>
            <a:off x="4634798" y="794186"/>
            <a:ext cx="8956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Port 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5" name="CasellaDiTesto 8"/>
          <p:cNvSpPr txBox="1">
            <a:spLocks noChangeArrowheads="1"/>
          </p:cNvSpPr>
          <p:nvPr/>
        </p:nvSpPr>
        <p:spPr bwMode="auto">
          <a:xfrm>
            <a:off x="7968908" y="1642968"/>
            <a:ext cx="8956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Port 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343222" y="744684"/>
            <a:ext cx="1995535" cy="25267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67355" tIns="33677" rIns="67355" bIns="33677">
            <a:prstTxWarp prst="textNoShape">
              <a:avLst/>
            </a:prstTxWarp>
            <a:spAutoFit/>
          </a:bodyPr>
          <a:lstStyle/>
          <a:p>
            <a:pPr defTabSz="673100" eaLnBrk="0" hangingPunct="0"/>
            <a:r>
              <a:rPr lang="en-US" sz="12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April 2014 measurement</a:t>
            </a:r>
            <a:endParaRPr lang="en-US" sz="12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263480" y="1238438"/>
            <a:ext cx="4160871" cy="31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355" tIns="33677" rIns="67355" bIns="33677">
            <a:prstTxWarp prst="textNoShape">
              <a:avLst/>
            </a:prstTxWarp>
            <a:spAutoFit/>
          </a:bodyPr>
          <a:lstStyle/>
          <a:p>
            <a:pPr defTabSz="673100" eaLnBrk="0" hangingPunct="0"/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No ferrite to dump transverse mode</a:t>
            </a:r>
            <a:endParaRPr lang="en-US" sz="1600" b="1" dirty="0"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TDRimpedanceFram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7" y="1230226"/>
            <a:ext cx="5984875" cy="448865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789799" y="90488"/>
            <a:ext cx="556444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Coaxial transmission line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8" name="CasellaDiTesto 9"/>
          <p:cNvSpPr txBox="1">
            <a:spLocks noChangeArrowheads="1"/>
          </p:cNvSpPr>
          <p:nvPr/>
        </p:nvSpPr>
        <p:spPr bwMode="auto">
          <a:xfrm>
            <a:off x="3246735" y="4716813"/>
            <a:ext cx="2457624" cy="338554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REFLECTION </a:t>
            </a:r>
            <a:r>
              <a:rPr lang="en-GB" sz="1600" b="1" dirty="0">
                <a:solidFill>
                  <a:schemeClr val="bg1"/>
                </a:solidFill>
              </a:rPr>
              <a:t>measurement</a:t>
            </a: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5684635" y="5827774"/>
            <a:ext cx="3186540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x-none" sz="1200" b="1" dirty="0" smtClean="0">
                <a:solidFill>
                  <a:schemeClr val="bg1"/>
                </a:solidFill>
              </a:rPr>
              <a:t>N. Biancacci et al., TCTP collimator meas., 2014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0" name="Immagine 4" descr="Screen shot 2014-04-13 at 23.55.4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3775" y="1034828"/>
            <a:ext cx="2762039" cy="346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3" descr="20140407_120817.jpg"/>
          <p:cNvPicPr>
            <a:picLocks noChangeAspect="1"/>
          </p:cNvPicPr>
          <p:nvPr/>
        </p:nvPicPr>
        <p:blipFill>
          <a:blip r:embed="rId4"/>
          <a:srcRect l="34521" r="32315" b="9128"/>
          <a:stretch>
            <a:fillRect/>
          </a:stretch>
        </p:blipFill>
        <p:spPr bwMode="auto">
          <a:xfrm rot="5400000">
            <a:off x="6870816" y="3905031"/>
            <a:ext cx="1200350" cy="246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2233540" y="3067731"/>
            <a:ext cx="1889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BPM + RF fingers</a:t>
            </a:r>
            <a:endParaRPr lang="en-GB" sz="16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412170" y="1791686"/>
            <a:ext cx="1564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Movable jaws</a:t>
            </a:r>
            <a:endParaRPr lang="en-GB" sz="1600" b="1" dirty="0"/>
          </a:p>
        </p:txBody>
      </p:sp>
      <p:cxnSp>
        <p:nvCxnSpPr>
          <p:cNvPr id="12" name="Connettore 2 11"/>
          <p:cNvCxnSpPr/>
          <p:nvPr/>
        </p:nvCxnSpPr>
        <p:spPr>
          <a:xfrm rot="5400000" flipH="1" flipV="1">
            <a:off x="3884542" y="2368412"/>
            <a:ext cx="791500" cy="607139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rot="16200000" flipV="1">
            <a:off x="1615921" y="2450112"/>
            <a:ext cx="791501" cy="443739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rot="5400000">
            <a:off x="2944846" y="2279436"/>
            <a:ext cx="298392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315231" y="729967"/>
            <a:ext cx="8560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Characterisation of the </a:t>
            </a:r>
            <a:r>
              <a:rPr lang="en-GB" sz="1600" b="1" dirty="0" err="1" smtClean="0"/>
              <a:t>z</a:t>
            </a:r>
            <a:r>
              <a:rPr lang="en-GB" sz="1600" b="1" dirty="0" smtClean="0"/>
              <a:t>-dependency of the characteristic impedance of the wire.</a:t>
            </a:r>
            <a:endParaRPr lang="en-GB" sz="1600" b="1" dirty="0"/>
          </a:p>
        </p:txBody>
      </p:sp>
      <p:sp>
        <p:nvSpPr>
          <p:cNvPr id="15" name="Rettangolo 14"/>
          <p:cNvSpPr/>
          <p:nvPr/>
        </p:nvSpPr>
        <p:spPr>
          <a:xfrm>
            <a:off x="433019" y="5698572"/>
            <a:ext cx="2427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FFT of S parameters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04007" y="90488"/>
            <a:ext cx="613601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Measure of jaws alignment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7" name="Immagine 16" descr="TDRimpedanceFrame5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0" y="781676"/>
            <a:ext cx="5631858" cy="4532453"/>
          </a:xfrm>
          <a:prstGeom prst="rect">
            <a:avLst/>
          </a:prstGeom>
        </p:spPr>
      </p:pic>
      <p:sp>
        <p:nvSpPr>
          <p:cNvPr id="18" name="CasellaDiTesto 9"/>
          <p:cNvSpPr txBox="1">
            <a:spLocks noChangeArrowheads="1"/>
          </p:cNvSpPr>
          <p:nvPr/>
        </p:nvSpPr>
        <p:spPr bwMode="auto">
          <a:xfrm>
            <a:off x="3555582" y="4429442"/>
            <a:ext cx="2173504" cy="307777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REFLECTION </a:t>
            </a:r>
            <a:r>
              <a:rPr lang="en-GB" sz="1400" b="1" dirty="0">
                <a:solidFill>
                  <a:schemeClr val="bg1"/>
                </a:solidFill>
              </a:rPr>
              <a:t>measurement</a:t>
            </a: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5700123" y="5827774"/>
            <a:ext cx="3186540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x-none" sz="1200" b="1" dirty="0" smtClean="0">
                <a:solidFill>
                  <a:schemeClr val="bg1"/>
                </a:solidFill>
              </a:rPr>
              <a:t>N. Biancacci et al., TCTP collimator meas., 2014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1" name="Immagine 4" descr="Screen shot 2014-04-13 at 23.55.4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3775" y="825473"/>
            <a:ext cx="2762039" cy="346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magine 3" descr="20140407_120817.jpg"/>
          <p:cNvPicPr>
            <a:picLocks noChangeAspect="1"/>
          </p:cNvPicPr>
          <p:nvPr/>
        </p:nvPicPr>
        <p:blipFill>
          <a:blip r:embed="rId4"/>
          <a:srcRect l="34521" r="32315" b="9128"/>
          <a:stretch>
            <a:fillRect/>
          </a:stretch>
        </p:blipFill>
        <p:spPr bwMode="auto">
          <a:xfrm rot="5400000">
            <a:off x="6870816" y="3835246"/>
            <a:ext cx="1200350" cy="246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279514" y="5754400"/>
            <a:ext cx="2427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FFT of S parameters</a:t>
            </a:r>
            <a:endParaRPr lang="en-GB" sz="1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" descr="TDRimpedance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306" y="818095"/>
            <a:ext cx="5930842" cy="444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5700123" y="5843264"/>
            <a:ext cx="3186540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x-none" sz="1200" b="1" dirty="0" smtClean="0">
                <a:solidFill>
                  <a:schemeClr val="bg1"/>
                </a:solidFill>
              </a:rPr>
              <a:t>N. Biancacci et al., TCTP collimator meas., 2014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3" name="Immagine 4" descr="Screen shot 2014-04-13 at 23.55.4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3775" y="825473"/>
            <a:ext cx="2762039" cy="346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3" descr="20140407_120817.jpg"/>
          <p:cNvPicPr>
            <a:picLocks noChangeAspect="1"/>
          </p:cNvPicPr>
          <p:nvPr/>
        </p:nvPicPr>
        <p:blipFill>
          <a:blip r:embed="rId4"/>
          <a:srcRect l="34521" r="32315" b="9128"/>
          <a:stretch>
            <a:fillRect/>
          </a:stretch>
        </p:blipFill>
        <p:spPr bwMode="auto">
          <a:xfrm rot="5400000">
            <a:off x="6870816" y="3835246"/>
            <a:ext cx="1200350" cy="246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582665" y="90488"/>
            <a:ext cx="797871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Coaxial transmission line properties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85354" y="5737262"/>
            <a:ext cx="496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Matching in impedance measurement is critical.</a:t>
            </a:r>
            <a:endParaRPr lang="en-GB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609811" y="90906"/>
            <a:ext cx="792454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MOTIVATION: MACHINE IMPEDANCE MODEL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8548" y="761648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Identify main impedance contributors</a:t>
            </a:r>
            <a:endParaRPr lang="en-GB" sz="1400" dirty="0"/>
          </a:p>
        </p:txBody>
      </p:sp>
      <p:cxnSp>
        <p:nvCxnSpPr>
          <p:cNvPr id="4" name="Straight Arrow Connector 3"/>
          <p:cNvCxnSpPr>
            <a:stCxn id="3" idx="2"/>
            <a:endCxn id="5" idx="0"/>
          </p:cNvCxnSpPr>
          <p:nvPr/>
        </p:nvCxnSpPr>
        <p:spPr>
          <a:xfrm>
            <a:off x="1338648" y="1481728"/>
            <a:ext cx="0" cy="32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438548" y="1804016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Assess impedance of individual elements</a:t>
            </a:r>
            <a:endParaRPr lang="en-GB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438548" y="2902712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Sum the impedance contributions</a:t>
            </a:r>
            <a:endParaRPr lang="en-GB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91714" y="2020040"/>
            <a:ext cx="14768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38548" y="3982832"/>
            <a:ext cx="1800200" cy="7200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Longitudinal impedance model</a:t>
            </a:r>
            <a:endParaRPr lang="en-GB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438548" y="5112448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Compute beam observables</a:t>
            </a:r>
          </a:p>
        </p:txBody>
      </p:sp>
      <p:cxnSp>
        <p:nvCxnSpPr>
          <p:cNvPr id="11" name="Straight Arrow Connector 10"/>
          <p:cNvCxnSpPr>
            <a:stCxn id="5" idx="2"/>
            <a:endCxn id="6" idx="0"/>
          </p:cNvCxnSpPr>
          <p:nvPr/>
        </p:nvCxnSpPr>
        <p:spPr>
          <a:xfrm>
            <a:off x="1338648" y="2524096"/>
            <a:ext cx="0" cy="3786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9" idx="0"/>
          </p:cNvCxnSpPr>
          <p:nvPr/>
        </p:nvCxnSpPr>
        <p:spPr>
          <a:xfrm>
            <a:off x="1338648" y="362279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2"/>
            <a:endCxn id="10" idx="0"/>
          </p:cNvCxnSpPr>
          <p:nvPr/>
        </p:nvCxnSpPr>
        <p:spPr>
          <a:xfrm>
            <a:off x="1338648" y="4702912"/>
            <a:ext cx="0" cy="409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238748" y="2367666"/>
            <a:ext cx="1461182" cy="12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238748" y="5466536"/>
            <a:ext cx="142982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30778" y="54249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agreement?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77697" y="757248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Identify main impedance contributors</a:t>
            </a:r>
            <a:endParaRPr lang="en-GB" sz="1400" dirty="0"/>
          </a:p>
        </p:txBody>
      </p:sp>
      <p:cxnSp>
        <p:nvCxnSpPr>
          <p:cNvPr id="20" name="Straight Arrow Connector 19"/>
          <p:cNvCxnSpPr>
            <a:stCxn id="19" idx="2"/>
            <a:endCxn id="21" idx="0"/>
          </p:cNvCxnSpPr>
          <p:nvPr/>
        </p:nvCxnSpPr>
        <p:spPr>
          <a:xfrm>
            <a:off x="7777797" y="1477328"/>
            <a:ext cx="0" cy="32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877697" y="1799616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Assess impedance of individual elements</a:t>
            </a:r>
            <a:endParaRPr lang="en-GB" sz="1400" dirty="0"/>
          </a:p>
        </p:txBody>
      </p:sp>
      <p:sp>
        <p:nvSpPr>
          <p:cNvPr id="22" name="Rounded Rectangle 21"/>
          <p:cNvSpPr/>
          <p:nvPr/>
        </p:nvSpPr>
        <p:spPr>
          <a:xfrm>
            <a:off x="6877697" y="2898312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Sum the </a:t>
            </a:r>
            <a:r>
              <a:rPr lang="en-US" sz="1400" b="1" dirty="0"/>
              <a:t>weighted</a:t>
            </a:r>
            <a:r>
              <a:rPr lang="en-US" sz="1400" dirty="0"/>
              <a:t>  </a:t>
            </a:r>
            <a:r>
              <a:rPr lang="en-US" sz="1400" dirty="0" smtClean="0"/>
              <a:t>impedance contributions</a:t>
            </a:r>
            <a:endParaRPr lang="en-GB" sz="1400" dirty="0"/>
          </a:p>
        </p:txBody>
      </p:sp>
      <p:sp>
        <p:nvSpPr>
          <p:cNvPr id="23" name="Rounded Rectangle 22"/>
          <p:cNvSpPr/>
          <p:nvPr/>
        </p:nvSpPr>
        <p:spPr>
          <a:xfrm>
            <a:off x="6877697" y="3978432"/>
            <a:ext cx="1800200" cy="7200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Transverse impedance </a:t>
            </a:r>
            <a:r>
              <a:rPr lang="en-US" sz="1400" dirty="0" smtClean="0"/>
              <a:t>model</a:t>
            </a:r>
            <a:endParaRPr lang="en-GB" sz="1400" dirty="0"/>
          </a:p>
        </p:txBody>
      </p:sp>
      <p:sp>
        <p:nvSpPr>
          <p:cNvPr id="24" name="Rounded Rectangle 23"/>
          <p:cNvSpPr/>
          <p:nvPr/>
        </p:nvSpPr>
        <p:spPr>
          <a:xfrm>
            <a:off x="6877697" y="5108048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Compute beam observables</a:t>
            </a:r>
          </a:p>
        </p:txBody>
      </p:sp>
      <p:cxnSp>
        <p:nvCxnSpPr>
          <p:cNvPr id="25" name="Straight Arrow Connector 24"/>
          <p:cNvCxnSpPr>
            <a:stCxn id="21" idx="2"/>
            <a:endCxn id="22" idx="0"/>
          </p:cNvCxnSpPr>
          <p:nvPr/>
        </p:nvCxnSpPr>
        <p:spPr>
          <a:xfrm>
            <a:off x="7777797" y="2519696"/>
            <a:ext cx="0" cy="3786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2"/>
            <a:endCxn id="23" idx="0"/>
          </p:cNvCxnSpPr>
          <p:nvPr/>
        </p:nvCxnSpPr>
        <p:spPr>
          <a:xfrm>
            <a:off x="7777797" y="361839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3" idx="2"/>
            <a:endCxn id="24" idx="0"/>
          </p:cNvCxnSpPr>
          <p:nvPr/>
        </p:nvCxnSpPr>
        <p:spPr>
          <a:xfrm>
            <a:off x="7777797" y="4698512"/>
            <a:ext cx="0" cy="409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354225" y="3301394"/>
            <a:ext cx="14768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463972" y="5462137"/>
            <a:ext cx="142982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385581" y="1999961"/>
            <a:ext cx="14768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479649" y="2347587"/>
            <a:ext cx="1461182" cy="12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524646" y="542056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agreement?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3501242" y="732374"/>
            <a:ext cx="1967681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B. </a:t>
            </a:r>
            <a:r>
              <a:rPr lang="en-US" sz="1200" b="1" dirty="0" err="1" smtClean="0">
                <a:solidFill>
                  <a:schemeClr val="bg1"/>
                </a:solidFill>
              </a:rPr>
              <a:t>Salvant</a:t>
            </a:r>
            <a:r>
              <a:rPr lang="en-US" sz="1200" b="1" dirty="0" smtClean="0">
                <a:solidFill>
                  <a:schemeClr val="bg1"/>
                </a:solidFill>
              </a:rPr>
              <a:t>, CERN, Erice 2014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44" name="Curved Connector 43"/>
          <p:cNvCxnSpPr>
            <a:endCxn id="3" idx="3"/>
          </p:cNvCxnSpPr>
          <p:nvPr/>
        </p:nvCxnSpPr>
        <p:spPr>
          <a:xfrm rot="16200000" flipV="1">
            <a:off x="1421029" y="1939407"/>
            <a:ext cx="3968690" cy="2333252"/>
          </a:xfrm>
          <a:prstGeom prst="curvedConnector2">
            <a:avLst/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endCxn id="19" idx="1"/>
          </p:cNvCxnSpPr>
          <p:nvPr/>
        </p:nvCxnSpPr>
        <p:spPr>
          <a:xfrm rot="5400000" flipH="1" flipV="1">
            <a:off x="3730472" y="1970114"/>
            <a:ext cx="4000050" cy="2294399"/>
          </a:xfrm>
          <a:prstGeom prst="curvedConnector2">
            <a:avLst/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>
            <a:endCxn id="21" idx="1"/>
          </p:cNvCxnSpPr>
          <p:nvPr/>
        </p:nvCxnSpPr>
        <p:spPr>
          <a:xfrm rot="5400000" flipH="1" flipV="1">
            <a:off x="4259506" y="2494749"/>
            <a:ext cx="2953284" cy="2283098"/>
          </a:xfrm>
          <a:prstGeom prst="curvedConnector2">
            <a:avLst/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endCxn id="22" idx="1"/>
          </p:cNvCxnSpPr>
          <p:nvPr/>
        </p:nvCxnSpPr>
        <p:spPr>
          <a:xfrm flipV="1">
            <a:off x="4590221" y="3258352"/>
            <a:ext cx="2287476" cy="1850189"/>
          </a:xfrm>
          <a:prstGeom prst="curvedConnector3">
            <a:avLst>
              <a:gd name="adj1" fmla="val 50000"/>
            </a:avLst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endCxn id="5" idx="3"/>
          </p:cNvCxnSpPr>
          <p:nvPr/>
        </p:nvCxnSpPr>
        <p:spPr>
          <a:xfrm rot="16200000" flipV="1">
            <a:off x="1934402" y="2468402"/>
            <a:ext cx="2960164" cy="2351471"/>
          </a:xfrm>
          <a:prstGeom prst="curvedConnector2">
            <a:avLst/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endCxn id="6" idx="3"/>
          </p:cNvCxnSpPr>
          <p:nvPr/>
        </p:nvCxnSpPr>
        <p:spPr>
          <a:xfrm rot="10800000">
            <a:off x="2238749" y="3262752"/>
            <a:ext cx="2362771" cy="1841390"/>
          </a:xfrm>
          <a:prstGeom prst="curvedConnector3">
            <a:avLst>
              <a:gd name="adj1" fmla="val 50000"/>
            </a:avLst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3671900" y="5090378"/>
            <a:ext cx="180020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Measurements of observables with beam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671900" y="2967891"/>
            <a:ext cx="1800200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Machine optics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l-GR" sz="1400" dirty="0" smtClean="0">
                <a:solidFill>
                  <a:schemeClr val="tx1"/>
                </a:solidFill>
              </a:rPr>
              <a:t>β</a:t>
            </a:r>
            <a:r>
              <a:rPr lang="en-US" sz="1400" dirty="0" smtClean="0">
                <a:solidFill>
                  <a:schemeClr val="tx1"/>
                </a:solidFill>
              </a:rPr>
              <a:t> functions)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71900" y="1804016"/>
            <a:ext cx="180020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Measurements of observables with bench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58" name="Curved Connector 57"/>
          <p:cNvCxnSpPr>
            <a:endCxn id="10" idx="3"/>
          </p:cNvCxnSpPr>
          <p:nvPr/>
        </p:nvCxnSpPr>
        <p:spPr>
          <a:xfrm rot="10800000" flipV="1">
            <a:off x="2238749" y="5099742"/>
            <a:ext cx="2358393" cy="372746"/>
          </a:xfrm>
          <a:prstGeom prst="curvedConnector3">
            <a:avLst>
              <a:gd name="adj1" fmla="val 71937"/>
            </a:avLst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>
            <a:endCxn id="24" idx="1"/>
          </p:cNvCxnSpPr>
          <p:nvPr/>
        </p:nvCxnSpPr>
        <p:spPr>
          <a:xfrm>
            <a:off x="4608447" y="5095344"/>
            <a:ext cx="2269250" cy="372744"/>
          </a:xfrm>
          <a:prstGeom prst="curvedConnector3">
            <a:avLst>
              <a:gd name="adj1" fmla="val 50000"/>
            </a:avLst>
          </a:prstGeom>
          <a:ln w="38100" cmpd="sng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321981" y="1089735"/>
            <a:ext cx="255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If not (most of the time),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need to reconsider…</a:t>
            </a: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3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272866" y="90906"/>
            <a:ext cx="25984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CONCLUSION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1003369" y="1976315"/>
            <a:ext cx="21455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Basis of the method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 rot="16200000">
            <a:off x="-997014" y="3340106"/>
            <a:ext cx="3268240" cy="33855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673100" eaLnBrk="0" hangingPunct="0"/>
            <a:r>
              <a:rPr lang="en-US" sz="16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Coaxial wire method</a:t>
            </a:r>
            <a:endParaRPr lang="en-US" sz="16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17" name="Immagine 16" descr="pill_box2_luca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947" y="1215255"/>
            <a:ext cx="3321280" cy="1735922"/>
          </a:xfrm>
          <a:prstGeom prst="rect">
            <a:avLst/>
          </a:prstGeom>
        </p:spPr>
      </p:pic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2668042" y="759262"/>
            <a:ext cx="4011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Measurements </a:t>
            </a:r>
            <a:r>
              <a:rPr lang="en-GB" sz="20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of small impedances</a:t>
            </a:r>
          </a:p>
        </p:txBody>
      </p:sp>
    </p:spTree>
    <p:extLst>
      <p:ext uri="{BB962C8B-B14F-4D97-AF65-F5344CB8AC3E}">
        <p14:creationId xmlns:p14="http://schemas.microsoft.com/office/powerpoint/2010/main" val="279009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272866" y="90906"/>
            <a:ext cx="25984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CONCLUSION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1003369" y="1976315"/>
            <a:ext cx="21455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Basis of the method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 rot="16200000">
            <a:off x="-997014" y="3340106"/>
            <a:ext cx="3268240" cy="33855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673100" eaLnBrk="0" hangingPunct="0"/>
            <a:r>
              <a:rPr lang="en-US" sz="16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Coaxial wire method</a:t>
            </a:r>
            <a:endParaRPr lang="en-US" sz="16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971620" y="3184784"/>
            <a:ext cx="44100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Resonator set-up for small impedances</a:t>
            </a:r>
          </a:p>
        </p:txBody>
      </p:sp>
      <p:pic>
        <p:nvPicPr>
          <p:cNvPr id="17" name="Immagine 16" descr="pill_box2_luca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947" y="1215255"/>
            <a:ext cx="3321280" cy="1735922"/>
          </a:xfrm>
          <a:prstGeom prst="rect">
            <a:avLst/>
          </a:prstGeom>
        </p:spPr>
      </p:pic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2668042" y="759262"/>
            <a:ext cx="4011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Measurements </a:t>
            </a:r>
            <a:r>
              <a:rPr lang="en-GB" sz="20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of small impedances</a:t>
            </a:r>
          </a:p>
        </p:txBody>
      </p:sp>
      <p:pic>
        <p:nvPicPr>
          <p:cNvPr id="12" name="Immagine 10" descr="S12abs2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1" y="2564299"/>
            <a:ext cx="2948402" cy="23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4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272866" y="90906"/>
            <a:ext cx="25984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CONCLUSION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1003369" y="1976315"/>
            <a:ext cx="21455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Basis of the method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 rot="16200000">
            <a:off x="-997014" y="3340106"/>
            <a:ext cx="3268240" cy="33855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673100" eaLnBrk="0" hangingPunct="0"/>
            <a:r>
              <a:rPr lang="en-US" sz="16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Coaxial wire method</a:t>
            </a:r>
            <a:endParaRPr lang="en-US" sz="16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971620" y="3184784"/>
            <a:ext cx="44100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Resonator set-up for small impedances</a:t>
            </a:r>
          </a:p>
        </p:txBody>
      </p:sp>
      <p:sp>
        <p:nvSpPr>
          <p:cNvPr id="16" name="CasellaDiTesto 2"/>
          <p:cNvSpPr txBox="1">
            <a:spLocks noChangeArrowheads="1"/>
          </p:cNvSpPr>
          <p:nvPr/>
        </p:nvSpPr>
        <p:spPr bwMode="auto">
          <a:xfrm>
            <a:off x="1003369" y="4653620"/>
            <a:ext cx="42883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Coaxial wire set-up optimization with TDR</a:t>
            </a:r>
          </a:p>
        </p:txBody>
      </p:sp>
      <p:pic>
        <p:nvPicPr>
          <p:cNvPr id="17" name="Immagine 16" descr="pill_box2_luca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947" y="1215255"/>
            <a:ext cx="3321280" cy="1735922"/>
          </a:xfrm>
          <a:prstGeom prst="rect">
            <a:avLst/>
          </a:prstGeom>
        </p:spPr>
      </p:pic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2668042" y="759262"/>
            <a:ext cx="4011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Measurements </a:t>
            </a:r>
            <a:r>
              <a:rPr lang="en-GB" sz="20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of small impedances</a:t>
            </a:r>
          </a:p>
        </p:txBody>
      </p:sp>
      <p:pic>
        <p:nvPicPr>
          <p:cNvPr id="12" name="Immagine 10" descr="S12abs2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1" y="2564299"/>
            <a:ext cx="2948402" cy="2315412"/>
          </a:xfrm>
          <a:prstGeom prst="rect">
            <a:avLst/>
          </a:prstGeom>
        </p:spPr>
      </p:pic>
      <p:pic>
        <p:nvPicPr>
          <p:cNvPr id="18" name="Immagine 3" descr="TDRimpedanc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2238" y="3824414"/>
            <a:ext cx="3014506" cy="226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577294" y="5587433"/>
            <a:ext cx="4799827" cy="46166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673100" eaLnBrk="0" hangingPunct="0"/>
            <a:r>
              <a:rPr lang="en-US" sz="24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Thank you for your attention</a:t>
            </a:r>
            <a:endParaRPr lang="en-US" sz="24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34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609811" y="90906"/>
            <a:ext cx="792454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MOTIVATION: MACHINE IMPEDANCE MODEL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8548" y="761648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Identify main impedance contributors</a:t>
            </a:r>
            <a:endParaRPr lang="en-GB" sz="1400" dirty="0"/>
          </a:p>
        </p:txBody>
      </p:sp>
      <p:cxnSp>
        <p:nvCxnSpPr>
          <p:cNvPr id="4" name="Straight Arrow Connector 3"/>
          <p:cNvCxnSpPr>
            <a:stCxn id="3" idx="2"/>
            <a:endCxn id="5" idx="0"/>
          </p:cNvCxnSpPr>
          <p:nvPr/>
        </p:nvCxnSpPr>
        <p:spPr>
          <a:xfrm>
            <a:off x="1338648" y="1481728"/>
            <a:ext cx="0" cy="32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438548" y="1804016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Assess impedance of individual elements</a:t>
            </a:r>
            <a:endParaRPr lang="en-GB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438548" y="2902712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Sum the impedance contributions</a:t>
            </a:r>
            <a:endParaRPr lang="en-GB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91714" y="2020040"/>
            <a:ext cx="14768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38548" y="3982832"/>
            <a:ext cx="1800200" cy="7200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Longitudinal impedance model</a:t>
            </a:r>
            <a:endParaRPr lang="en-GB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438548" y="5112448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Compute beam observables</a:t>
            </a:r>
          </a:p>
        </p:txBody>
      </p:sp>
      <p:cxnSp>
        <p:nvCxnSpPr>
          <p:cNvPr id="11" name="Straight Arrow Connector 10"/>
          <p:cNvCxnSpPr>
            <a:stCxn id="5" idx="2"/>
            <a:endCxn id="6" idx="0"/>
          </p:cNvCxnSpPr>
          <p:nvPr/>
        </p:nvCxnSpPr>
        <p:spPr>
          <a:xfrm>
            <a:off x="1338648" y="2524096"/>
            <a:ext cx="0" cy="3786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9" idx="0"/>
          </p:cNvCxnSpPr>
          <p:nvPr/>
        </p:nvCxnSpPr>
        <p:spPr>
          <a:xfrm>
            <a:off x="1338648" y="362279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2"/>
            <a:endCxn id="10" idx="0"/>
          </p:cNvCxnSpPr>
          <p:nvPr/>
        </p:nvCxnSpPr>
        <p:spPr>
          <a:xfrm>
            <a:off x="1338648" y="4702912"/>
            <a:ext cx="0" cy="409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238748" y="2367666"/>
            <a:ext cx="1461182" cy="12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238748" y="5466536"/>
            <a:ext cx="142982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6877697" y="757248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Identify main impedance contributors</a:t>
            </a:r>
            <a:endParaRPr lang="en-GB" sz="1400" dirty="0"/>
          </a:p>
        </p:txBody>
      </p:sp>
      <p:cxnSp>
        <p:nvCxnSpPr>
          <p:cNvPr id="20" name="Straight Arrow Connector 19"/>
          <p:cNvCxnSpPr>
            <a:stCxn id="19" idx="2"/>
            <a:endCxn id="21" idx="0"/>
          </p:cNvCxnSpPr>
          <p:nvPr/>
        </p:nvCxnSpPr>
        <p:spPr>
          <a:xfrm>
            <a:off x="7777797" y="1477328"/>
            <a:ext cx="0" cy="322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877697" y="1799616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Assess impedance of individual elements</a:t>
            </a:r>
            <a:endParaRPr lang="en-GB" sz="1400" dirty="0"/>
          </a:p>
        </p:txBody>
      </p:sp>
      <p:sp>
        <p:nvSpPr>
          <p:cNvPr id="22" name="Rounded Rectangle 21"/>
          <p:cNvSpPr/>
          <p:nvPr/>
        </p:nvSpPr>
        <p:spPr>
          <a:xfrm>
            <a:off x="6877697" y="2898312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Sum the </a:t>
            </a:r>
            <a:r>
              <a:rPr lang="en-US" sz="1400" b="1" dirty="0"/>
              <a:t>weighted</a:t>
            </a:r>
            <a:r>
              <a:rPr lang="en-US" sz="1400" dirty="0"/>
              <a:t>  </a:t>
            </a:r>
            <a:r>
              <a:rPr lang="en-US" sz="1400" dirty="0" smtClean="0"/>
              <a:t>impedance contributions</a:t>
            </a:r>
            <a:endParaRPr lang="en-GB" sz="1400" dirty="0"/>
          </a:p>
        </p:txBody>
      </p:sp>
      <p:sp>
        <p:nvSpPr>
          <p:cNvPr id="23" name="Rounded Rectangle 22"/>
          <p:cNvSpPr/>
          <p:nvPr/>
        </p:nvSpPr>
        <p:spPr>
          <a:xfrm>
            <a:off x="6877697" y="3978432"/>
            <a:ext cx="1800200" cy="7200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Transverse impedance </a:t>
            </a:r>
            <a:r>
              <a:rPr lang="en-US" sz="1400" dirty="0" smtClean="0"/>
              <a:t>model</a:t>
            </a:r>
            <a:endParaRPr lang="en-GB" sz="1400" dirty="0"/>
          </a:p>
        </p:txBody>
      </p:sp>
      <p:sp>
        <p:nvSpPr>
          <p:cNvPr id="24" name="Rounded Rectangle 23"/>
          <p:cNvSpPr/>
          <p:nvPr/>
        </p:nvSpPr>
        <p:spPr>
          <a:xfrm>
            <a:off x="6877697" y="5108048"/>
            <a:ext cx="18002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Compute beam observables</a:t>
            </a:r>
          </a:p>
        </p:txBody>
      </p:sp>
      <p:cxnSp>
        <p:nvCxnSpPr>
          <p:cNvPr id="25" name="Straight Arrow Connector 24"/>
          <p:cNvCxnSpPr>
            <a:stCxn id="21" idx="2"/>
            <a:endCxn id="22" idx="0"/>
          </p:cNvCxnSpPr>
          <p:nvPr/>
        </p:nvCxnSpPr>
        <p:spPr>
          <a:xfrm>
            <a:off x="7777797" y="2519696"/>
            <a:ext cx="0" cy="3786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2"/>
            <a:endCxn id="23" idx="0"/>
          </p:cNvCxnSpPr>
          <p:nvPr/>
        </p:nvCxnSpPr>
        <p:spPr>
          <a:xfrm>
            <a:off x="7777797" y="361839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3" idx="2"/>
            <a:endCxn id="24" idx="0"/>
          </p:cNvCxnSpPr>
          <p:nvPr/>
        </p:nvCxnSpPr>
        <p:spPr>
          <a:xfrm>
            <a:off x="7777797" y="4698512"/>
            <a:ext cx="0" cy="409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354225" y="3301394"/>
            <a:ext cx="14768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463972" y="5462137"/>
            <a:ext cx="142982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385581" y="1999961"/>
            <a:ext cx="14768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479649" y="2347587"/>
            <a:ext cx="1461182" cy="124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30"/>
          <p:cNvSpPr txBox="1">
            <a:spLocks noChangeArrowheads="1"/>
          </p:cNvSpPr>
          <p:nvPr/>
        </p:nvSpPr>
        <p:spPr bwMode="auto">
          <a:xfrm>
            <a:off x="3501242" y="732374"/>
            <a:ext cx="1967681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B. </a:t>
            </a:r>
            <a:r>
              <a:rPr lang="en-US" sz="1200" b="1" dirty="0" err="1" smtClean="0">
                <a:solidFill>
                  <a:schemeClr val="bg1"/>
                </a:solidFill>
              </a:rPr>
              <a:t>Salvant</a:t>
            </a:r>
            <a:r>
              <a:rPr lang="en-US" sz="1200" b="1" dirty="0" smtClean="0">
                <a:solidFill>
                  <a:schemeClr val="bg1"/>
                </a:solidFill>
              </a:rPr>
              <a:t>, CERN, Erice 2014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71900" y="5090378"/>
            <a:ext cx="180020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Measurements of observables with beam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671900" y="2967891"/>
            <a:ext cx="1800200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Machine optics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l-GR" sz="1400" dirty="0" smtClean="0">
                <a:solidFill>
                  <a:schemeClr val="tx1"/>
                </a:solidFill>
              </a:rPr>
              <a:t>β</a:t>
            </a:r>
            <a:r>
              <a:rPr lang="en-US" sz="1400" dirty="0" smtClean="0">
                <a:solidFill>
                  <a:schemeClr val="tx1"/>
                </a:solidFill>
              </a:rPr>
              <a:t> functions)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71900" y="1804016"/>
            <a:ext cx="1800200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Measurements of observables with bench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417732" y="1583671"/>
            <a:ext cx="2320295" cy="1160313"/>
          </a:xfrm>
          <a:prstGeom prst="ellipse">
            <a:avLst/>
          </a:prstGeom>
          <a:noFill/>
          <a:ln w="76200" cmpd="sng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381997" y="4872054"/>
            <a:ext cx="2320295" cy="1160313"/>
          </a:xfrm>
          <a:prstGeom prst="ellipse">
            <a:avLst/>
          </a:prstGeom>
          <a:noFill/>
          <a:ln w="76200" cmpd="sng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94168" y="4448410"/>
            <a:ext cx="1436774" cy="36933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M. </a:t>
            </a:r>
            <a:r>
              <a:rPr lang="en-US" b="1" dirty="0" err="1" smtClean="0">
                <a:solidFill>
                  <a:schemeClr val="bg1"/>
                </a:solidFill>
              </a:rPr>
              <a:t>Migliorati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46574" y="1151230"/>
            <a:ext cx="985253" cy="36933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This talk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0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2734171" y="90906"/>
            <a:ext cx="36758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BASIC DEFINITIONS</a:t>
            </a:r>
            <a:endParaRPr lang="en-US" sz="2800" b="1" cap="all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15830" y="4627112"/>
            <a:ext cx="611762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73100" eaLnBrk="0" hangingPunct="0"/>
            <a:r>
              <a:rPr lang="en-US" sz="1600" b="1" dirty="0" smtClean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Coaxial wire</a:t>
            </a:r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 technique: resistive beam pipes, collimators, beam pipe cross section variations, magnetic kickers ...</a:t>
            </a:r>
            <a:endParaRPr lang="en-US" sz="1600" b="1" dirty="0"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662645" y="840655"/>
            <a:ext cx="7885113" cy="1008063"/>
            <a:chOff x="340" y="1162"/>
            <a:chExt cx="4967" cy="635"/>
          </a:xfrm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340" y="1162"/>
              <a:ext cx="4967" cy="6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" y="1253"/>
              <a:ext cx="3881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94" y="1344"/>
              <a:ext cx="408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59285" y="3231992"/>
            <a:ext cx="46315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L. Palumbo, V. </a:t>
            </a:r>
            <a:r>
              <a:rPr lang="en-US" sz="1600" b="1" dirty="0" err="1"/>
              <a:t>Vaccaro</a:t>
            </a:r>
            <a:r>
              <a:rPr lang="en-US" sz="1600" b="1" dirty="0"/>
              <a:t>, M. </a:t>
            </a:r>
            <a:r>
              <a:rPr lang="en-US" sz="1600" b="1" dirty="0" err="1"/>
              <a:t>Zobov</a:t>
            </a:r>
            <a:r>
              <a:rPr lang="en-US" sz="1600" b="1" dirty="0"/>
              <a:t>, LNF-94/041 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14074" y="3894025"/>
            <a:ext cx="85892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73100" eaLnBrk="0" hangingPunct="0"/>
            <a:r>
              <a:rPr lang="en-US" sz="1600" b="1" dirty="0">
                <a:latin typeface="Arial"/>
                <a:ea typeface="ＭＳ Ｐゴシック" charset="-128"/>
                <a:cs typeface="Arial"/>
              </a:rPr>
              <a:t>Impedance of most element </a:t>
            </a:r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of modern accelerators is </a:t>
            </a:r>
            <a:r>
              <a:rPr lang="en-US" sz="1600" b="1" dirty="0">
                <a:latin typeface="Arial"/>
                <a:ea typeface="ＭＳ Ｐゴシック" charset="-128"/>
                <a:cs typeface="Arial"/>
              </a:rPr>
              <a:t>carefully optimized (</a:t>
            </a:r>
            <a:r>
              <a:rPr lang="en-US" sz="1600" b="1" dirty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measurements and simulations</a:t>
            </a:r>
            <a:r>
              <a:rPr lang="en-US" sz="1600" b="1" dirty="0">
                <a:latin typeface="Arial"/>
                <a:ea typeface="ＭＳ Ｐゴシック" charset="-128"/>
                <a:cs typeface="Arial"/>
              </a:rPr>
              <a:t>). </a:t>
            </a:r>
          </a:p>
        </p:txBody>
      </p:sp>
      <p:grpSp>
        <p:nvGrpSpPr>
          <p:cNvPr id="16" name="Group 20"/>
          <p:cNvGrpSpPr>
            <a:grpSpLocks/>
          </p:cNvGrpSpPr>
          <p:nvPr/>
        </p:nvGrpSpPr>
        <p:grpSpPr bwMode="auto">
          <a:xfrm>
            <a:off x="662645" y="2030858"/>
            <a:ext cx="7885113" cy="1008062"/>
            <a:chOff x="340" y="1933"/>
            <a:chExt cx="4967" cy="635"/>
          </a:xfrm>
        </p:grpSpPr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340" y="1933"/>
              <a:ext cx="4967" cy="6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22" y="2115"/>
              <a:ext cx="8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1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3" y="2024"/>
              <a:ext cx="3720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357231" y="5015885"/>
            <a:ext cx="1527215" cy="58477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673100" eaLnBrk="0" hangingPunct="0"/>
            <a:r>
              <a:rPr lang="en-US" sz="16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Bench</a:t>
            </a:r>
          </a:p>
          <a:p>
            <a:pPr algn="ctr" defTabSz="673100" eaLnBrk="0" hangingPunct="0"/>
            <a:r>
              <a:rPr lang="en-US" sz="16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Measurement</a:t>
            </a:r>
            <a:endParaRPr lang="en-US" sz="16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170453" y="5380313"/>
            <a:ext cx="602422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73100" eaLnBrk="0" hangingPunct="0"/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Resonant and non-resonant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bead pull</a:t>
            </a:r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 methods: accelerating and/or deflecting RF devices.</a:t>
            </a:r>
            <a:endParaRPr lang="en-US" sz="1600" b="1" dirty="0">
              <a:latin typeface="Arial"/>
              <a:ea typeface="ＭＳ Ｐゴシック" charset="-128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214127" y="5319937"/>
            <a:ext cx="5543898" cy="634961"/>
          </a:xfrm>
          <a:prstGeom prst="line">
            <a:avLst/>
          </a:prstGeom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248454" y="5268454"/>
            <a:ext cx="5406589" cy="703605"/>
          </a:xfrm>
          <a:prstGeom prst="line">
            <a:avLst/>
          </a:prstGeom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7702603" y="5319938"/>
            <a:ext cx="1119575" cy="58477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673100" eaLnBrk="0" hangingPunct="0"/>
            <a:r>
              <a:rPr lang="en-US" sz="1600" b="1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rPr>
              <a:t>not small …</a:t>
            </a:r>
            <a:endParaRPr lang="en-US" sz="1600" b="1" dirty="0">
              <a:solidFill>
                <a:schemeClr val="bg1"/>
              </a:solidFill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12354" y="90488"/>
            <a:ext cx="73193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COAXIAL WIRE METHOD: THE INTUITION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34080" y="871185"/>
            <a:ext cx="17355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Ultra-relativistic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beam field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32183" y="1723421"/>
            <a:ext cx="175841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TEM mode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coax waveguide</a:t>
            </a:r>
          </a:p>
        </p:txBody>
      </p:sp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781" y="784244"/>
            <a:ext cx="583406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2806" y="1730142"/>
            <a:ext cx="590391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857890" y="2758974"/>
            <a:ext cx="3635375" cy="2352675"/>
            <a:chOff x="2971" y="2416"/>
            <a:chExt cx="2290" cy="1482"/>
          </a:xfrm>
        </p:grpSpPr>
        <p:sp>
          <p:nvSpPr>
            <p:cNvPr id="38" name="Rectangle 25"/>
            <p:cNvSpPr>
              <a:spLocks noChangeArrowheads="1"/>
            </p:cNvSpPr>
            <p:nvPr/>
          </p:nvSpPr>
          <p:spPr bwMode="auto">
            <a:xfrm>
              <a:off x="3266" y="2795"/>
              <a:ext cx="1701" cy="817"/>
            </a:xfrm>
            <a:prstGeom prst="rect">
              <a:avLst/>
            </a:prstGeom>
            <a:solidFill>
              <a:srgbClr val="3333CC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3312" y="2416"/>
              <a:ext cx="152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</a:rPr>
                <a:t>Device Under Test</a:t>
              </a:r>
            </a:p>
          </p:txBody>
        </p:sp>
        <p:sp>
          <p:nvSpPr>
            <p:cNvPr id="40" name="Line 27"/>
            <p:cNvSpPr>
              <a:spLocks noChangeShapeType="1"/>
            </p:cNvSpPr>
            <p:nvPr/>
          </p:nvSpPr>
          <p:spPr bwMode="auto">
            <a:xfrm>
              <a:off x="3266" y="3203"/>
              <a:ext cx="1723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29"/>
            <p:cNvSpPr>
              <a:spLocks noChangeShapeType="1"/>
            </p:cNvSpPr>
            <p:nvPr/>
          </p:nvSpPr>
          <p:spPr bwMode="auto">
            <a:xfrm>
              <a:off x="2971" y="3203"/>
              <a:ext cx="295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30"/>
            <p:cNvSpPr>
              <a:spLocks noChangeShapeType="1"/>
            </p:cNvSpPr>
            <p:nvPr/>
          </p:nvSpPr>
          <p:spPr bwMode="auto">
            <a:xfrm>
              <a:off x="4967" y="3203"/>
              <a:ext cx="294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ext Box 31"/>
            <p:cNvSpPr txBox="1">
              <a:spLocks noChangeArrowheads="1"/>
            </p:cNvSpPr>
            <p:nvPr/>
          </p:nvSpPr>
          <p:spPr bwMode="auto">
            <a:xfrm>
              <a:off x="3582" y="3646"/>
              <a:ext cx="105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Coaxial wire</a:t>
              </a:r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auto">
            <a:xfrm>
              <a:off x="3084" y="3249"/>
              <a:ext cx="498" cy="544"/>
            </a:xfrm>
            <a:custGeom>
              <a:avLst/>
              <a:gdLst>
                <a:gd name="T0" fmla="*/ 0 w 363"/>
                <a:gd name="T1" fmla="*/ 0 h 544"/>
                <a:gd name="T2" fmla="*/ 0 w 363"/>
                <a:gd name="T3" fmla="*/ 544 h 544"/>
                <a:gd name="T4" fmla="*/ 363 w 363"/>
                <a:gd name="T5" fmla="*/ 544 h 544"/>
                <a:gd name="T6" fmla="*/ 0 60000 65536"/>
                <a:gd name="T7" fmla="*/ 0 60000 65536"/>
                <a:gd name="T8" fmla="*/ 0 60000 65536"/>
                <a:gd name="T9" fmla="*/ 0 w 363"/>
                <a:gd name="T10" fmla="*/ 0 h 544"/>
                <a:gd name="T11" fmla="*/ 363 w 363"/>
                <a:gd name="T12" fmla="*/ 544 h 5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3" h="544">
                  <a:moveTo>
                    <a:pt x="0" y="0"/>
                  </a:moveTo>
                  <a:lnTo>
                    <a:pt x="0" y="544"/>
                  </a:lnTo>
                  <a:lnTo>
                    <a:pt x="363" y="544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 flipH="1">
              <a:off x="4641" y="3249"/>
              <a:ext cx="484" cy="544"/>
            </a:xfrm>
            <a:custGeom>
              <a:avLst/>
              <a:gdLst>
                <a:gd name="T0" fmla="*/ 0 w 363"/>
                <a:gd name="T1" fmla="*/ 0 h 544"/>
                <a:gd name="T2" fmla="*/ 0 w 363"/>
                <a:gd name="T3" fmla="*/ 544 h 544"/>
                <a:gd name="T4" fmla="*/ 363 w 363"/>
                <a:gd name="T5" fmla="*/ 544 h 544"/>
                <a:gd name="T6" fmla="*/ 0 60000 65536"/>
                <a:gd name="T7" fmla="*/ 0 60000 65536"/>
                <a:gd name="T8" fmla="*/ 0 60000 65536"/>
                <a:gd name="T9" fmla="*/ 0 w 363"/>
                <a:gd name="T10" fmla="*/ 0 h 544"/>
                <a:gd name="T11" fmla="*/ 363 w 363"/>
                <a:gd name="T12" fmla="*/ 544 h 5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3" h="544">
                  <a:moveTo>
                    <a:pt x="0" y="0"/>
                  </a:moveTo>
                  <a:lnTo>
                    <a:pt x="0" y="544"/>
                  </a:lnTo>
                  <a:lnTo>
                    <a:pt x="363" y="544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4628459" y="5351361"/>
            <a:ext cx="3933438" cy="707886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Single wire centered/displaced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Two wires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55650" y="3847699"/>
            <a:ext cx="1439863" cy="1922463"/>
            <a:chOff x="3606" y="1040"/>
            <a:chExt cx="907" cy="1211"/>
          </a:xfrm>
        </p:grpSpPr>
        <p:sp>
          <p:nvSpPr>
            <p:cNvPr id="48" name="Oval 9"/>
            <p:cNvSpPr>
              <a:spLocks noChangeArrowheads="1"/>
            </p:cNvSpPr>
            <p:nvPr/>
          </p:nvSpPr>
          <p:spPr bwMode="auto">
            <a:xfrm>
              <a:off x="3606" y="1344"/>
              <a:ext cx="907" cy="90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9" name="Oval 10"/>
            <p:cNvSpPr>
              <a:spLocks noChangeArrowheads="1"/>
            </p:cNvSpPr>
            <p:nvPr/>
          </p:nvSpPr>
          <p:spPr bwMode="auto">
            <a:xfrm>
              <a:off x="3969" y="1707"/>
              <a:ext cx="181" cy="181"/>
            </a:xfrm>
            <a:prstGeom prst="ellipse">
              <a:avLst/>
            </a:prstGeom>
            <a:solidFill>
              <a:srgbClr val="FF3300"/>
            </a:soli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0" name="Line 11"/>
            <p:cNvSpPr>
              <a:spLocks noChangeShapeType="1"/>
            </p:cNvSpPr>
            <p:nvPr/>
          </p:nvSpPr>
          <p:spPr bwMode="auto">
            <a:xfrm>
              <a:off x="3606" y="1253"/>
              <a:ext cx="90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Text Box 12"/>
            <p:cNvSpPr txBox="1">
              <a:spLocks noChangeArrowheads="1"/>
            </p:cNvSpPr>
            <p:nvPr/>
          </p:nvSpPr>
          <p:spPr bwMode="auto">
            <a:xfrm>
              <a:off x="3922" y="1040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2b</a:t>
              </a:r>
            </a:p>
          </p:txBody>
        </p:sp>
        <p:sp>
          <p:nvSpPr>
            <p:cNvPr id="52" name="Text Box 13"/>
            <p:cNvSpPr txBox="1">
              <a:spLocks noChangeArrowheads="1"/>
            </p:cNvSpPr>
            <p:nvPr/>
          </p:nvSpPr>
          <p:spPr bwMode="auto">
            <a:xfrm>
              <a:off x="3923" y="1525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2a</a:t>
              </a:r>
            </a:p>
          </p:txBody>
        </p:sp>
        <p:sp>
          <p:nvSpPr>
            <p:cNvPr id="53" name="Line 15"/>
            <p:cNvSpPr>
              <a:spLocks noChangeShapeType="1"/>
            </p:cNvSpPr>
            <p:nvPr/>
          </p:nvSpPr>
          <p:spPr bwMode="auto">
            <a:xfrm>
              <a:off x="4059" y="1797"/>
              <a:ext cx="273" cy="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Text Box 16"/>
            <p:cNvSpPr txBox="1">
              <a:spLocks noChangeArrowheads="1"/>
            </p:cNvSpPr>
            <p:nvPr/>
          </p:nvSpPr>
          <p:spPr bwMode="auto">
            <a:xfrm>
              <a:off x="4059" y="1929"/>
              <a:ext cx="1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r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ill_box1_luca_shor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08" y="717244"/>
            <a:ext cx="6117621" cy="2915944"/>
          </a:xfrm>
          <a:prstGeom prst="rect">
            <a:avLst/>
          </a:prstGeom>
        </p:spPr>
      </p:pic>
      <p:pic>
        <p:nvPicPr>
          <p:cNvPr id="6" name="Immagine 5" descr="pill_box2_luca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571" y="3418562"/>
            <a:ext cx="5088345" cy="265950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22413" y="90488"/>
            <a:ext cx="74991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BEAM </a:t>
            </a:r>
            <a:r>
              <a:rPr lang="en-US" sz="2800" b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vs</a:t>
            </a: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 STRETCHED WIRE: SIMULATION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499972" y="739823"/>
            <a:ext cx="21302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73100" eaLnBrk="0" hangingPunct="0"/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Electron beam travelling on axis</a:t>
            </a:r>
            <a:endParaRPr lang="en-US" sz="1600" b="1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201676" y="3964497"/>
            <a:ext cx="244650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73100" eaLnBrk="0" hangingPunct="0"/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Electric pulse traveling on the wire</a:t>
            </a:r>
            <a:endParaRPr lang="en-US" sz="1600" b="1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515818" y="1711496"/>
            <a:ext cx="23192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73100" eaLnBrk="0" hangingPunct="0"/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Cavity mode excitation</a:t>
            </a:r>
            <a:endParaRPr lang="en-US" sz="1600" b="1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219712" y="4717695"/>
            <a:ext cx="23192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73100" eaLnBrk="0" hangingPunct="0"/>
            <a:r>
              <a:rPr lang="en-US" sz="1600" b="1" dirty="0" smtClean="0">
                <a:latin typeface="Arial"/>
                <a:ea typeface="ＭＳ Ｐゴシック" charset="-128"/>
                <a:cs typeface="Arial"/>
              </a:rPr>
              <a:t>Cavity mode excitation and power reflection</a:t>
            </a:r>
            <a:endParaRPr lang="en-US" sz="1600" b="1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254880" y="5836559"/>
            <a:ext cx="1787669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Courtesy of M. </a:t>
            </a:r>
            <a:r>
              <a:rPr lang="en-US" sz="1200" b="1" dirty="0" err="1" smtClean="0">
                <a:solidFill>
                  <a:schemeClr val="bg1"/>
                </a:solidFill>
              </a:rPr>
              <a:t>Migliorati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44199" y="90488"/>
            <a:ext cx="645561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THE INTUITION: TIME DOMAIN VIEW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3" name="Immagine 22" descr="Screen shot 2014-04-23 at 22.05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32" y="715910"/>
            <a:ext cx="3746714" cy="2506730"/>
          </a:xfrm>
          <a:prstGeom prst="rect">
            <a:avLst/>
          </a:prstGeom>
        </p:spPr>
      </p:pic>
      <p:pic>
        <p:nvPicPr>
          <p:cNvPr id="28" name="Immagine 27" descr="Screen shot 2014-04-23 at 22.06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76" y="944332"/>
            <a:ext cx="4342766" cy="2203941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271640" y="5272692"/>
            <a:ext cx="853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The field “slice” of a short </a:t>
            </a:r>
            <a:r>
              <a:rPr lang="en-GB" sz="1600" b="1" dirty="0" smtClean="0">
                <a:solidFill>
                  <a:srgbClr val="FF0000"/>
                </a:solidFill>
              </a:rPr>
              <a:t>electric pulse</a:t>
            </a:r>
            <a:r>
              <a:rPr lang="en-GB" sz="1600" b="1" dirty="0" smtClean="0"/>
              <a:t> on a TEM line or a short </a:t>
            </a:r>
            <a:r>
              <a:rPr lang="en-GB" sz="1600" b="1" dirty="0" smtClean="0">
                <a:solidFill>
                  <a:srgbClr val="FF0000"/>
                </a:solidFill>
              </a:rPr>
              <a:t>bunch</a:t>
            </a:r>
            <a:r>
              <a:rPr lang="en-GB" sz="1600" b="1" dirty="0" smtClean="0"/>
              <a:t> leads to essentially </a:t>
            </a:r>
            <a:r>
              <a:rPr lang="en-GB" sz="1600" b="1" dirty="0" smtClean="0">
                <a:solidFill>
                  <a:srgbClr val="FF0000"/>
                </a:solidFill>
              </a:rPr>
              <a:t>the same image current distribution</a:t>
            </a:r>
            <a:r>
              <a:rPr lang="en-GB" sz="1600" b="1" dirty="0" smtClean="0"/>
              <a:t> on the inner surface of the beam pipe or inner surface of the outer conductor of the coaxial line.</a:t>
            </a:r>
            <a:endParaRPr lang="en-GB" sz="1600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302022" y="4332169"/>
            <a:ext cx="39989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Due to some </a:t>
            </a:r>
            <a:r>
              <a:rPr lang="en-GB" sz="1600" b="1" dirty="0" smtClean="0"/>
              <a:t>discontinuity, </a:t>
            </a:r>
            <a:r>
              <a:rPr lang="en-GB" sz="1600" b="1" dirty="0" smtClean="0">
                <a:solidFill>
                  <a:srgbClr val="FF0000"/>
                </a:solidFill>
              </a:rPr>
              <a:t>the beam is loosing momentum</a:t>
            </a:r>
            <a:r>
              <a:rPr lang="en-GB" sz="1600" b="1" dirty="0" smtClean="0"/>
              <a:t>.</a:t>
            </a:r>
            <a:endParaRPr lang="en-GB" sz="16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529689" y="3474238"/>
            <a:ext cx="43427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Pulse energy is lost to “fill the obstacle” (time domain view, transient view).</a:t>
            </a:r>
            <a:endParaRPr lang="en-GB" sz="16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52140" y="3222640"/>
            <a:ext cx="3988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Beam energy is lost to “fill the obstacle”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Coupling impedance accounts for such an energy loss, explained with an E field on axis.</a:t>
            </a:r>
            <a:endParaRPr lang="en-GB" sz="1600" b="1" dirty="0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019050" y="701084"/>
            <a:ext cx="3126872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M. Sands, J. Rees, SLAC Report PEP-95, 1974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CasellaDiTesto 29"/>
          <p:cNvSpPr txBox="1"/>
          <p:nvPr/>
        </p:nvSpPr>
        <p:spPr>
          <a:xfrm>
            <a:off x="4467837" y="4352772"/>
            <a:ext cx="44095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Due to some discontinuity, </a:t>
            </a:r>
            <a:r>
              <a:rPr lang="en-GB" sz="1600" b="1" dirty="0" smtClean="0">
                <a:solidFill>
                  <a:srgbClr val="FF0000"/>
                </a:solidFill>
              </a:rPr>
              <a:t>the pulse on the coaxial line is loosing amplitude</a:t>
            </a:r>
            <a:r>
              <a:rPr lang="en-GB" sz="1600" b="1" dirty="0" smtClean="0"/>
              <a:t>.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72523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1703" y="90488"/>
            <a:ext cx="784060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THE INTUITION: FREQUENCY DOMAIN VIEW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3" name="Immagine 22" descr="Screen shot 2014-04-23 at 22.05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32" y="715910"/>
            <a:ext cx="3746714" cy="2506730"/>
          </a:xfrm>
          <a:prstGeom prst="rect">
            <a:avLst/>
          </a:prstGeom>
        </p:spPr>
      </p:pic>
      <p:pic>
        <p:nvPicPr>
          <p:cNvPr id="28" name="Immagine 27" descr="Screen shot 2014-04-23 at 22.06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76" y="944332"/>
            <a:ext cx="4342766" cy="2203941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302022" y="4332169"/>
            <a:ext cx="39989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Due to some </a:t>
            </a:r>
            <a:r>
              <a:rPr lang="en-GB" sz="1600" b="1" dirty="0" smtClean="0"/>
              <a:t>discontinuity, </a:t>
            </a:r>
            <a:r>
              <a:rPr lang="en-GB" sz="1600" b="1" dirty="0" smtClean="0">
                <a:solidFill>
                  <a:srgbClr val="FF0000"/>
                </a:solidFill>
              </a:rPr>
              <a:t>the beam is loosing momentum</a:t>
            </a:r>
            <a:r>
              <a:rPr lang="en-GB" sz="1600" b="1" dirty="0" smtClean="0"/>
              <a:t>.</a:t>
            </a:r>
            <a:endParaRPr lang="en-GB" sz="16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52140" y="3222640"/>
            <a:ext cx="3988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Beam energy is lost to “fill the obstacle”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Impedance accounts for such an energy loss, explained with an E field on axis.</a:t>
            </a:r>
            <a:endParaRPr lang="en-GB" sz="1600" b="1" dirty="0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019050" y="701084"/>
            <a:ext cx="3126872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M. Sands, J. Rees, SLAC Report PEP-95, 1974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CasellaDiTesto 28"/>
          <p:cNvSpPr txBox="1"/>
          <p:nvPr/>
        </p:nvSpPr>
        <p:spPr>
          <a:xfrm>
            <a:off x="4545309" y="3302612"/>
            <a:ext cx="40532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Frequency domain view (</a:t>
            </a:r>
            <a:r>
              <a:rPr lang="en-GB" sz="1600" b="1" dirty="0" smtClean="0">
                <a:solidFill>
                  <a:srgbClr val="FF0000"/>
                </a:solidFill>
              </a:rPr>
              <a:t>permanent regime</a:t>
            </a:r>
            <a:r>
              <a:rPr lang="en-GB" sz="1600" b="1" dirty="0" smtClean="0"/>
              <a:t>)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The loss of amplitude of the electric signal is compensated by the source.</a:t>
            </a:r>
          </a:p>
          <a:p>
            <a:endParaRPr lang="en-GB" sz="1600" b="1" dirty="0" smtClean="0"/>
          </a:p>
          <a:p>
            <a:r>
              <a:rPr lang="en-GB" sz="1600" b="1" dirty="0" smtClean="0">
                <a:solidFill>
                  <a:srgbClr val="FF0000"/>
                </a:solidFill>
              </a:rPr>
              <a:t>Electric pulse on the wire is reflected </a:t>
            </a:r>
            <a:r>
              <a:rPr lang="en-GB" sz="1600" b="1" dirty="0" smtClean="0"/>
              <a:t>due to the discontinuity. </a:t>
            </a:r>
            <a:endParaRPr lang="en-GB" sz="1600" b="1" dirty="0"/>
          </a:p>
        </p:txBody>
      </p:sp>
      <p:sp>
        <p:nvSpPr>
          <p:cNvPr id="13" name="CasellaDiTesto 8"/>
          <p:cNvSpPr txBox="1"/>
          <p:nvPr/>
        </p:nvSpPr>
        <p:spPr>
          <a:xfrm>
            <a:off x="210627" y="5460388"/>
            <a:ext cx="86640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The presence of the obstacle induces a reduction of the transmitted signal as well as a reflected signal. Impedance can be measured with </a:t>
            </a:r>
            <a:r>
              <a:rPr lang="en-GB" sz="1600" b="1" dirty="0" smtClean="0">
                <a:solidFill>
                  <a:srgbClr val="FF0000"/>
                </a:solidFill>
              </a:rPr>
              <a:t>transmission or reflection measurement</a:t>
            </a:r>
            <a:r>
              <a:rPr lang="en-GB" sz="1600" b="1" dirty="0" smtClean="0"/>
              <a:t>.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78298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11402</TotalTime>
  <Words>2063</Words>
  <Application>Microsoft Macintosh PowerPoint</Application>
  <PresentationFormat>On-screen Show (4:3)</PresentationFormat>
  <Paragraphs>309</Paragraphs>
  <Slides>32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Tema di Office</vt:lpstr>
      <vt:lpstr>1_Tema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Andrea Mostacci</dc:creator>
  <cp:lastModifiedBy>Andrea Mostacci</cp:lastModifiedBy>
  <cp:revision>428</cp:revision>
  <dcterms:created xsi:type="dcterms:W3CDTF">2014-09-15T08:08:36Z</dcterms:created>
  <dcterms:modified xsi:type="dcterms:W3CDTF">2015-11-05T11:04:13Z</dcterms:modified>
</cp:coreProperties>
</file>