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88" r:id="rId3"/>
    <p:sldId id="297" r:id="rId4"/>
    <p:sldId id="304" r:id="rId5"/>
    <p:sldId id="290" r:id="rId6"/>
    <p:sldId id="286" r:id="rId7"/>
    <p:sldId id="300" r:id="rId8"/>
    <p:sldId id="264" r:id="rId9"/>
    <p:sldId id="265" r:id="rId10"/>
    <p:sldId id="266" r:id="rId11"/>
    <p:sldId id="270" r:id="rId12"/>
    <p:sldId id="289" r:id="rId13"/>
    <p:sldId id="262" r:id="rId14"/>
    <p:sldId id="303" r:id="rId15"/>
    <p:sldId id="282" r:id="rId16"/>
    <p:sldId id="268" r:id="rId17"/>
    <p:sldId id="279" r:id="rId18"/>
    <p:sldId id="287" r:id="rId19"/>
    <p:sldId id="277" r:id="rId20"/>
    <p:sldId id="276" r:id="rId21"/>
    <p:sldId id="283" r:id="rId22"/>
    <p:sldId id="275" r:id="rId23"/>
    <p:sldId id="301" r:id="rId24"/>
    <p:sldId id="280" r:id="rId25"/>
    <p:sldId id="302" r:id="rId26"/>
    <p:sldId id="295" r:id="rId27"/>
    <p:sldId id="291" r:id="rId28"/>
    <p:sldId id="296" r:id="rId29"/>
    <p:sldId id="292" r:id="rId30"/>
    <p:sldId id="294" r:id="rId31"/>
    <p:sldId id="27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365"/>
    <a:srgbClr val="1042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98" autoAdjust="0"/>
    <p:restoredTop sz="94660" autoAdjust="0"/>
  </p:normalViewPr>
  <p:slideViewPr>
    <p:cSldViewPr snapToGrid="0">
      <p:cViewPr varScale="1">
        <p:scale>
          <a:sx n="139" d="100"/>
          <a:sy n="139" d="100"/>
        </p:scale>
        <p:origin x="-504" y="-112"/>
      </p:cViewPr>
      <p:guideLst>
        <p:guide orient="horz" pos="2160"/>
        <p:guide pos="2880"/>
      </p:guideLst>
    </p:cSldViewPr>
  </p:slideViewPr>
  <p:outlineViewPr>
    <p:cViewPr>
      <p:scale>
        <a:sx n="33" d="100"/>
        <a:sy n="33" d="100"/>
      </p:scale>
      <p:origin x="0" y="35712"/>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237F20-3869-4962-8CA5-5AA8FC03CAF0}" type="datetimeFigureOut">
              <a:rPr lang="en-GB" smtClean="0"/>
              <a:t>05/11/15</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A3E2B4-9EE1-4861-AD4A-541A86DCF8A2}" type="slidenum">
              <a:rPr lang="en-GB" smtClean="0"/>
              <a:t>‹#›</a:t>
            </a:fld>
            <a:endParaRPr lang="en-GB" dirty="0"/>
          </a:p>
        </p:txBody>
      </p:sp>
    </p:spTree>
    <p:extLst>
      <p:ext uri="{BB962C8B-B14F-4D97-AF65-F5344CB8AC3E}">
        <p14:creationId xmlns:p14="http://schemas.microsoft.com/office/powerpoint/2010/main" val="3640150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EA3E2B4-9EE1-4861-AD4A-541A86DCF8A2}" type="slidenum">
              <a:rPr lang="en-GB" smtClean="0"/>
              <a:t>1</a:t>
            </a:fld>
            <a:endParaRPr lang="en-GB"/>
          </a:p>
        </p:txBody>
      </p:sp>
    </p:spTree>
    <p:extLst>
      <p:ext uri="{BB962C8B-B14F-4D97-AF65-F5344CB8AC3E}">
        <p14:creationId xmlns:p14="http://schemas.microsoft.com/office/powerpoint/2010/main" val="2700898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122363"/>
            <a:ext cx="8058151" cy="2387600"/>
          </a:xfrm>
        </p:spPr>
        <p:txBody>
          <a:bodyPr anchor="b">
            <a:normAutofit/>
          </a:bodyPr>
          <a:lstStyle>
            <a:lvl1pPr algn="ctr">
              <a:defRPr sz="4800">
                <a:latin typeface="Century Gothic" panose="020B0502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754704"/>
            <a:ext cx="7143751" cy="2246496"/>
          </a:xfrm>
        </p:spPr>
        <p:txBody>
          <a:bodyPr/>
          <a:lstStyle>
            <a:lvl1pPr marL="0" indent="0" algn="ctr">
              <a:buNone/>
              <a:defRPr sz="2400">
                <a:latin typeface="Century Gothic" panose="020B0502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r>
              <a:rPr lang="en-US" dirty="0" smtClean="0"/>
              <a:t>05/11/2015</a:t>
            </a:r>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dirty="0" smtClean="0"/>
              <a:t>Monitoring Fast Instabilities  |  Beam Dynamics Meets Diagnostics  |  T. Levens</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E6EA8FF-7E2D-4E7D-A15C-2476DB73CFBD}" type="slidenum">
              <a:rPr lang="en-GB" smtClean="0"/>
              <a:pPr/>
              <a:t>‹#›</a:t>
            </a:fld>
            <a:endParaRPr lang="en-GB" dirty="0"/>
          </a:p>
        </p:txBody>
      </p:sp>
    </p:spTree>
    <p:extLst>
      <p:ext uri="{BB962C8B-B14F-4D97-AF65-F5344CB8AC3E}">
        <p14:creationId xmlns:p14="http://schemas.microsoft.com/office/powerpoint/2010/main" val="3486282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49" y="939798"/>
            <a:ext cx="8172451" cy="557620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r>
              <a:rPr lang="en-US" dirty="0" smtClean="0"/>
              <a:t>05/11/2015</a:t>
            </a:r>
            <a:endParaRPr lang="en-GB" dirty="0"/>
          </a:p>
        </p:txBody>
      </p:sp>
      <p:sp>
        <p:nvSpPr>
          <p:cNvPr id="5" name="Footer Placeholder 4"/>
          <p:cNvSpPr>
            <a:spLocks noGrp="1"/>
          </p:cNvSpPr>
          <p:nvPr>
            <p:ph type="ftr" sz="quarter" idx="11"/>
          </p:nvPr>
        </p:nvSpPr>
        <p:spPr/>
        <p:txBody>
          <a:bodyPr/>
          <a:lstStyle/>
          <a:p>
            <a:r>
              <a:rPr lang="en-GB" dirty="0" smtClean="0"/>
              <a:t>Monitoring Fast Instabilities  |  Beam Dynamics Meets Diagnostics  |  T. Levens</a:t>
            </a:r>
            <a:endParaRPr lang="en-GB" dirty="0"/>
          </a:p>
        </p:txBody>
      </p:sp>
      <p:sp>
        <p:nvSpPr>
          <p:cNvPr id="6" name="Slide Number Placeholder 5"/>
          <p:cNvSpPr>
            <a:spLocks noGrp="1"/>
          </p:cNvSpPr>
          <p:nvPr>
            <p:ph type="sldNum" sz="quarter" idx="12"/>
          </p:nvPr>
        </p:nvSpPr>
        <p:spPr/>
        <p:txBody>
          <a:bodyPr/>
          <a:lstStyle/>
          <a:p>
            <a:fld id="{90DA2D9C-63E7-4865-A895-9BDDCED1F048}" type="slidenum">
              <a:rPr lang="en-GB" smtClean="0"/>
              <a:t>‹#›</a:t>
            </a:fld>
            <a:endParaRPr lang="en-GB" dirty="0"/>
          </a:p>
        </p:txBody>
      </p:sp>
      <p:sp>
        <p:nvSpPr>
          <p:cNvPr id="9" name="Title Placeholder 1"/>
          <p:cNvSpPr>
            <a:spLocks noGrp="1"/>
          </p:cNvSpPr>
          <p:nvPr>
            <p:ph type="title"/>
          </p:nvPr>
        </p:nvSpPr>
        <p:spPr>
          <a:xfrm>
            <a:off x="628650" y="182167"/>
            <a:ext cx="8172450" cy="57467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956263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4_Diapositive de titre">
    <p:bg>
      <p:bgPr>
        <a:solidFill>
          <a:srgbClr val="104282"/>
        </a:solidFill>
        <a:effectLst/>
      </p:bgPr>
    </p:bg>
    <p:spTree>
      <p:nvGrpSpPr>
        <p:cNvPr id="1" name=""/>
        <p:cNvGrpSpPr/>
        <p:nvPr/>
      </p:nvGrpSpPr>
      <p:grpSpPr>
        <a:xfrm>
          <a:off x="0" y="0"/>
          <a:ext cx="0" cy="0"/>
          <a:chOff x="0" y="0"/>
          <a:chExt cx="0" cy="0"/>
        </a:xfrm>
      </p:grpSpPr>
      <p:pic>
        <p:nvPicPr>
          <p:cNvPr id="3" name="Image 2" descr="LOGOfin.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6267" y="2703284"/>
            <a:ext cx="1172455" cy="1467041"/>
          </a:xfrm>
          <a:prstGeom prst="rect">
            <a:avLst/>
          </a:prstGeom>
        </p:spPr>
      </p:pic>
    </p:spTree>
    <p:extLst>
      <p:ext uri="{BB962C8B-B14F-4D97-AF65-F5344CB8AC3E}">
        <p14:creationId xmlns:p14="http://schemas.microsoft.com/office/powerpoint/2010/main" val="7401479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82167"/>
            <a:ext cx="8172450" cy="57467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49" y="939799"/>
            <a:ext cx="8172451" cy="557620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285750" cy="6858000"/>
          </a:xfrm>
          <a:prstGeom prst="rect">
            <a:avLst/>
          </a:prstGeom>
          <a:gradFill flip="none" rotWithShape="1">
            <a:gsLst>
              <a:gs pos="0">
                <a:srgbClr val="0D3365"/>
              </a:gs>
              <a:gs pos="100000">
                <a:srgbClr val="10428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5" name="Footer Placeholder 4"/>
          <p:cNvSpPr>
            <a:spLocks noGrp="1"/>
          </p:cNvSpPr>
          <p:nvPr>
            <p:ph type="ftr" sz="quarter" idx="3"/>
          </p:nvPr>
        </p:nvSpPr>
        <p:spPr>
          <a:xfrm rot="16200000">
            <a:off x="-2645223" y="3585023"/>
            <a:ext cx="5576198" cy="285749"/>
          </a:xfrm>
          <a:prstGeom prst="rect">
            <a:avLst/>
          </a:prstGeom>
        </p:spPr>
        <p:txBody>
          <a:bodyPr vert="horz" lIns="91440" tIns="45720" rIns="91440" bIns="45720" rtlCol="0" anchor="ctr"/>
          <a:lstStyle>
            <a:lvl1pPr algn="ctr">
              <a:defRPr sz="1050">
                <a:solidFill>
                  <a:schemeClr val="bg1"/>
                </a:solidFill>
                <a:latin typeface="Century Gothic" panose="020B0502020202020204" pitchFamily="34" charset="0"/>
              </a:defRPr>
            </a:lvl1pPr>
          </a:lstStyle>
          <a:p>
            <a:r>
              <a:rPr lang="en-GB" dirty="0" smtClean="0"/>
              <a:t>Monitoring Fast Instabilities  |  Beam Dynamics Meets Diagnostics  |  T. Levens</a:t>
            </a:r>
            <a:endParaRPr lang="en-GB" dirty="0"/>
          </a:p>
        </p:txBody>
      </p:sp>
      <p:sp>
        <p:nvSpPr>
          <p:cNvPr id="4" name="Date Placeholder 3"/>
          <p:cNvSpPr>
            <a:spLocks noGrp="1"/>
          </p:cNvSpPr>
          <p:nvPr>
            <p:ph type="dt" sz="half" idx="2"/>
          </p:nvPr>
        </p:nvSpPr>
        <p:spPr>
          <a:xfrm rot="16200000">
            <a:off x="-327420" y="326629"/>
            <a:ext cx="940593" cy="285749"/>
          </a:xfrm>
          <a:prstGeom prst="rect">
            <a:avLst/>
          </a:prstGeom>
        </p:spPr>
        <p:txBody>
          <a:bodyPr vert="horz" lIns="91440" tIns="45720" rIns="91440" bIns="45720" rtlCol="0" anchor="ctr"/>
          <a:lstStyle>
            <a:lvl1pPr algn="r">
              <a:defRPr sz="1050">
                <a:solidFill>
                  <a:schemeClr val="bg1"/>
                </a:solidFill>
                <a:latin typeface="Century Gothic" panose="020B0502020202020204" pitchFamily="34" charset="0"/>
              </a:defRPr>
            </a:lvl1pPr>
          </a:lstStyle>
          <a:p>
            <a:r>
              <a:rPr lang="en-US" dirty="0" smtClean="0"/>
              <a:t>05/11/2015</a:t>
            </a:r>
            <a:endParaRPr lang="en-GB" dirty="0"/>
          </a:p>
        </p:txBody>
      </p:sp>
      <p:sp>
        <p:nvSpPr>
          <p:cNvPr id="6" name="Slide Number Placeholder 5"/>
          <p:cNvSpPr>
            <a:spLocks noGrp="1"/>
          </p:cNvSpPr>
          <p:nvPr>
            <p:ph type="sldNum" sz="quarter" idx="4"/>
          </p:nvPr>
        </p:nvSpPr>
        <p:spPr>
          <a:xfrm>
            <a:off x="-125427" y="6515997"/>
            <a:ext cx="536604" cy="342003"/>
          </a:xfrm>
          <a:prstGeom prst="rect">
            <a:avLst/>
          </a:prstGeom>
        </p:spPr>
        <p:txBody>
          <a:bodyPr vert="horz" lIns="91440" tIns="45720" rIns="91440" bIns="45720" rtlCol="0" anchor="ctr"/>
          <a:lstStyle>
            <a:lvl1pPr algn="ctr">
              <a:defRPr sz="900">
                <a:solidFill>
                  <a:schemeClr val="bg1"/>
                </a:solidFill>
                <a:latin typeface="Century Gothic" panose="020B0502020202020204" pitchFamily="34" charset="0"/>
              </a:defRPr>
            </a:lvl1pPr>
          </a:lstStyle>
          <a:p>
            <a:fld id="{8E6EA8FF-7E2D-4E7D-A15C-2476DB73CFBD}" type="slidenum">
              <a:rPr lang="en-GB" smtClean="0"/>
              <a:pPr/>
              <a:t>‹#›</a:t>
            </a:fld>
            <a:endParaRPr lang="en-GB" dirty="0"/>
          </a:p>
        </p:txBody>
      </p:sp>
    </p:spTree>
    <p:extLst>
      <p:ext uri="{BB962C8B-B14F-4D97-AF65-F5344CB8AC3E}">
        <p14:creationId xmlns:p14="http://schemas.microsoft.com/office/powerpoint/2010/main" val="1686767310"/>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76" r:id="rId3"/>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hf hdr="0"/>
  <p:txStyles>
    <p:titleStyle>
      <a:lvl1pPr algn="l" defTabSz="914400" rtl="0" eaLnBrk="1" latinLnBrk="0" hangingPunct="1">
        <a:lnSpc>
          <a:spcPct val="90000"/>
        </a:lnSpc>
        <a:spcBef>
          <a:spcPct val="0"/>
        </a:spcBef>
        <a:buNone/>
        <a:defRPr sz="2800" b="1"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image" Target="../media/image36.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0.gif"/><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image" Target="../media/image39.emf"/></Relationships>
</file>

<file path=ppt/slides/_rels/slide21.xml.rels><?xml version="1.0" encoding="UTF-8" standalone="yes"?>
<Relationships xmlns="http://schemas.openxmlformats.org/package/2006/relationships"><Relationship Id="rId3" Type="http://schemas.openxmlformats.org/officeDocument/2006/relationships/image" Target="../media/image43.emf"/><Relationship Id="rId4" Type="http://schemas.openxmlformats.org/officeDocument/2006/relationships/image" Target="../media/image44.jpg"/><Relationship Id="rId1" Type="http://schemas.openxmlformats.org/officeDocument/2006/relationships/slideLayout" Target="../slideLayouts/slideLayout2.xml"/><Relationship Id="rId2" Type="http://schemas.openxmlformats.org/officeDocument/2006/relationships/image" Target="../media/image42.emf"/></Relationships>
</file>

<file path=ppt/slides/_rels/slide22.xml.rels><?xml version="1.0" encoding="UTF-8" standalone="yes"?>
<Relationships xmlns="http://schemas.openxmlformats.org/package/2006/relationships"><Relationship Id="rId3" Type="http://schemas.openxmlformats.org/officeDocument/2006/relationships/image" Target="../media/image46.jpg"/><Relationship Id="rId4"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 Id="rId3" Type="http://schemas.openxmlformats.org/officeDocument/2006/relationships/image" Target="../media/image4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gif"/><Relationship Id="rId3" Type="http://schemas.openxmlformats.org/officeDocument/2006/relationships/image" Target="../media/image5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1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4000" dirty="0" smtClean="0">
                <a:latin typeface="Comic Sans MS"/>
                <a:cs typeface="Comic Sans MS"/>
              </a:rPr>
              <a:t>Monitoring Fast Instabilities</a:t>
            </a:r>
            <a:endParaRPr lang="en-GB" sz="4000" dirty="0">
              <a:latin typeface="Comic Sans MS"/>
              <a:cs typeface="Comic Sans MS"/>
            </a:endParaRPr>
          </a:p>
        </p:txBody>
      </p:sp>
      <p:sp>
        <p:nvSpPr>
          <p:cNvPr id="3" name="Subtitle 2"/>
          <p:cNvSpPr>
            <a:spLocks noGrp="1"/>
          </p:cNvSpPr>
          <p:nvPr>
            <p:ph type="subTitle" idx="1"/>
          </p:nvPr>
        </p:nvSpPr>
        <p:spPr>
          <a:xfrm>
            <a:off x="1143000" y="3855460"/>
            <a:ext cx="7143751" cy="2284199"/>
          </a:xfrm>
        </p:spPr>
        <p:txBody>
          <a:bodyPr>
            <a:normAutofit/>
          </a:bodyPr>
          <a:lstStyle/>
          <a:p>
            <a:pPr algn="l"/>
            <a:r>
              <a:rPr lang="en-GB" dirty="0" smtClean="0"/>
              <a:t>T. Levens</a:t>
            </a:r>
          </a:p>
          <a:p>
            <a:pPr algn="l"/>
            <a:r>
              <a:rPr lang="en-GB" sz="1800" i="1" dirty="0" smtClean="0"/>
              <a:t>Beam Instrumentation Group, CERN</a:t>
            </a:r>
            <a:br>
              <a:rPr lang="en-GB" sz="1800" i="1" dirty="0" smtClean="0"/>
            </a:br>
            <a:endParaRPr lang="en-GB" sz="1800" i="1" dirty="0" smtClean="0"/>
          </a:p>
          <a:p>
            <a:pPr algn="l"/>
            <a:r>
              <a:rPr lang="en-GB" sz="1200" i="1" dirty="0" smtClean="0"/>
              <a:t>Contributions and material:</a:t>
            </a:r>
            <a:br>
              <a:rPr lang="en-GB" sz="1200" i="1" dirty="0" smtClean="0"/>
            </a:br>
            <a:r>
              <a:rPr lang="en-GB" sz="1200" i="1" dirty="0" smtClean="0"/>
              <a:t>  L. Carver, R. Jones, G. </a:t>
            </a:r>
            <a:r>
              <a:rPr lang="en-GB" sz="1200" i="1" dirty="0" err="1" smtClean="0"/>
              <a:t>Kotzian</a:t>
            </a:r>
            <a:r>
              <a:rPr lang="en-GB" sz="1200" i="1" dirty="0" smtClean="0"/>
              <a:t>, T. </a:t>
            </a:r>
            <a:r>
              <a:rPr lang="en-GB" sz="1200" i="1" dirty="0" err="1" smtClean="0"/>
              <a:t>Lefevre</a:t>
            </a:r>
            <a:r>
              <a:rPr lang="en-GB" sz="1200" i="1" dirty="0" smtClean="0"/>
              <a:t>, E. </a:t>
            </a:r>
            <a:r>
              <a:rPr lang="en-GB" sz="1200" i="1" dirty="0" err="1" smtClean="0"/>
              <a:t>Metral</a:t>
            </a:r>
            <a:r>
              <a:rPr lang="en-GB" sz="1200" i="1" dirty="0" smtClean="0"/>
              <a:t>, M</a:t>
            </a:r>
            <a:r>
              <a:rPr lang="en-GB" sz="1200" i="1" dirty="0"/>
              <a:t>. </a:t>
            </a:r>
            <a:r>
              <a:rPr lang="en-GB" sz="1200" i="1" dirty="0" smtClean="0"/>
              <a:t>Ojeda, D. Valuch, T. </a:t>
            </a:r>
            <a:r>
              <a:rPr lang="en-GB" sz="1200" i="1" dirty="0" err="1" smtClean="0"/>
              <a:t>Wlostowski</a:t>
            </a:r>
            <a:r>
              <a:rPr lang="en-GB" sz="1200" i="1" dirty="0" smtClean="0"/>
              <a:t> (CERN)</a:t>
            </a:r>
            <a:br>
              <a:rPr lang="en-GB" sz="1200" i="1" dirty="0" smtClean="0"/>
            </a:br>
            <a:r>
              <a:rPr lang="en-GB" sz="1200" i="1" dirty="0"/>
              <a:t>  R. Steinhagen (GSI</a:t>
            </a:r>
            <a:r>
              <a:rPr lang="en-GB" sz="1200" i="1" dirty="0" smtClean="0"/>
              <a:t>)</a:t>
            </a:r>
            <a:r>
              <a:rPr lang="en-GB" sz="1200" i="1" dirty="0"/>
              <a:t/>
            </a:r>
            <a:br>
              <a:rPr lang="en-GB" sz="1200" i="1" dirty="0"/>
            </a:br>
            <a:r>
              <a:rPr lang="en-GB" sz="1200" i="1" dirty="0" smtClean="0"/>
              <a:t>  A. </a:t>
            </a:r>
            <a:r>
              <a:rPr lang="en-GB" sz="1200" i="1" dirty="0" err="1" smtClean="0"/>
              <a:t>Arteche</a:t>
            </a:r>
            <a:r>
              <a:rPr lang="en-GB" sz="1200" i="1" dirty="0" smtClean="0"/>
              <a:t>, S. Gibson (Royal Holloway)</a:t>
            </a:r>
            <a:br>
              <a:rPr lang="en-GB" sz="1200" i="1" dirty="0" smtClean="0"/>
            </a:br>
            <a:r>
              <a:rPr lang="en-GB" sz="1200" i="1" dirty="0" smtClean="0"/>
              <a:t>  J. Ellis, T. Lucas (ACAS)</a:t>
            </a:r>
          </a:p>
        </p:txBody>
      </p:sp>
      <p:sp>
        <p:nvSpPr>
          <p:cNvPr id="4" name="Date Placeholder 3"/>
          <p:cNvSpPr>
            <a:spLocks noGrp="1"/>
          </p:cNvSpPr>
          <p:nvPr>
            <p:ph type="dt" sz="half" idx="10"/>
          </p:nvPr>
        </p:nvSpPr>
        <p:spPr/>
        <p:txBody>
          <a:bodyPr/>
          <a:lstStyle/>
          <a:p>
            <a:r>
              <a:rPr lang="en-US" smtClean="0"/>
              <a:t>05/11/2015</a:t>
            </a:r>
            <a:endParaRPr lang="en-GB"/>
          </a:p>
        </p:txBody>
      </p:sp>
      <p:sp>
        <p:nvSpPr>
          <p:cNvPr id="5" name="Footer Placeholder 4"/>
          <p:cNvSpPr>
            <a:spLocks noGrp="1"/>
          </p:cNvSpPr>
          <p:nvPr>
            <p:ph type="ftr" sz="quarter" idx="11"/>
          </p:nvPr>
        </p:nvSpPr>
        <p:spPr/>
        <p:txBody>
          <a:bodyPr/>
          <a:lstStyle/>
          <a:p>
            <a:r>
              <a:rPr lang="en-GB" dirty="0" smtClean="0"/>
              <a:t>Monitoring Fast Instabilities  |  Beam Dynamics Meets Diagnostics  |  T. Levens</a:t>
            </a:r>
            <a:endParaRPr lang="en-GB" dirty="0"/>
          </a:p>
        </p:txBody>
      </p:sp>
      <p:sp>
        <p:nvSpPr>
          <p:cNvPr id="6" name="Slide Number Placeholder 5"/>
          <p:cNvSpPr>
            <a:spLocks noGrp="1"/>
          </p:cNvSpPr>
          <p:nvPr>
            <p:ph type="sldNum" sz="quarter" idx="12"/>
          </p:nvPr>
        </p:nvSpPr>
        <p:spPr/>
        <p:txBody>
          <a:bodyPr/>
          <a:lstStyle/>
          <a:p>
            <a:fld id="{8E6EA8FF-7E2D-4E7D-A15C-2476DB73CFBD}" type="slidenum">
              <a:rPr lang="en-GB" smtClean="0"/>
              <a:pPr/>
              <a:t>1</a:t>
            </a:fld>
            <a:endParaRPr lang="en-GB" dirty="0"/>
          </a:p>
        </p:txBody>
      </p:sp>
      <p:pic>
        <p:nvPicPr>
          <p:cNvPr id="7" name="Picture 6"/>
          <p:cNvPicPr>
            <a:picLocks noChangeAspect="1"/>
          </p:cNvPicPr>
          <p:nvPr/>
        </p:nvPicPr>
        <p:blipFill>
          <a:blip r:embed="rId3"/>
          <a:stretch>
            <a:fillRect/>
          </a:stretch>
        </p:blipFill>
        <p:spPr>
          <a:xfrm>
            <a:off x="600580" y="469503"/>
            <a:ext cx="4114294" cy="1930400"/>
          </a:xfrm>
          <a:prstGeom prst="rect">
            <a:avLst/>
          </a:prstGeom>
        </p:spPr>
      </p:pic>
      <p:pic>
        <p:nvPicPr>
          <p:cNvPr id="8" name="Picture 7"/>
          <p:cNvPicPr>
            <a:picLocks noChangeAspect="1"/>
          </p:cNvPicPr>
          <p:nvPr/>
        </p:nvPicPr>
        <p:blipFill>
          <a:blip r:embed="rId4"/>
          <a:stretch>
            <a:fillRect/>
          </a:stretch>
        </p:blipFill>
        <p:spPr>
          <a:xfrm>
            <a:off x="4860844" y="374233"/>
            <a:ext cx="4114294" cy="19812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6751" y="6016439"/>
            <a:ext cx="706025" cy="704850"/>
          </a:xfrm>
          <a:prstGeom prst="rect">
            <a:avLst/>
          </a:prstGeom>
        </p:spPr>
      </p:pic>
      <p:pic>
        <p:nvPicPr>
          <p:cNvPr id="9" name="Picture 8"/>
          <p:cNvPicPr>
            <a:picLocks noChangeAspect="1"/>
          </p:cNvPicPr>
          <p:nvPr/>
        </p:nvPicPr>
        <p:blipFill>
          <a:blip r:embed="rId6"/>
          <a:stretch>
            <a:fillRect/>
          </a:stretch>
        </p:blipFill>
        <p:spPr>
          <a:xfrm>
            <a:off x="475017" y="6130515"/>
            <a:ext cx="7526456" cy="590774"/>
          </a:xfrm>
          <a:prstGeom prst="rect">
            <a:avLst/>
          </a:prstGeom>
        </p:spPr>
      </p:pic>
    </p:spTree>
    <p:extLst>
      <p:ext uri="{BB962C8B-B14F-4D97-AF65-F5344CB8AC3E}">
        <p14:creationId xmlns:p14="http://schemas.microsoft.com/office/powerpoint/2010/main" val="1541718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GB" sz="1800" dirty="0" smtClean="0"/>
              <a:t>Calculates analogue SUM (</a:t>
            </a:r>
            <a:r>
              <a:rPr lang="el-GR" sz="1800" dirty="0" smtClean="0"/>
              <a:t>Σ</a:t>
            </a:r>
            <a:r>
              <a:rPr lang="en-GB" sz="1800" dirty="0" smtClean="0"/>
              <a:t>) and DIFFERENCE (</a:t>
            </a:r>
            <a:r>
              <a:rPr lang="el-GR" sz="1800" dirty="0" smtClean="0"/>
              <a:t>Δ</a:t>
            </a:r>
            <a:r>
              <a:rPr lang="en-GB" sz="1800" dirty="0" smtClean="0"/>
              <a:t>) of two signals</a:t>
            </a:r>
          </a:p>
          <a:p>
            <a:pPr marL="0" indent="0">
              <a:buNone/>
            </a:pPr>
            <a:r>
              <a:rPr lang="en-GB" sz="1800" dirty="0" smtClean="0"/>
              <a:t>In the case of BPM electrodes we have a large common mode signal (&gt;100V) with very small difference (&lt;1V) due to oscillations</a:t>
            </a:r>
          </a:p>
          <a:p>
            <a:pPr marL="0" indent="0">
              <a:buNone/>
            </a:pPr>
            <a:r>
              <a:rPr lang="en-GB" sz="1800" dirty="0" smtClean="0"/>
              <a:t>Require amplitude/phase matching of hybrid inputs to maximise CMRR</a:t>
            </a:r>
          </a:p>
          <a:p>
            <a:pPr marL="0" indent="0">
              <a:buNone/>
            </a:pPr>
            <a:r>
              <a:rPr lang="en-GB" sz="1800" dirty="0" smtClean="0"/>
              <a:t>Hybrids have limited isolation (% level “bleed-through” of </a:t>
            </a:r>
            <a:r>
              <a:rPr lang="el-GR" sz="1800" dirty="0" smtClean="0"/>
              <a:t>Σ</a:t>
            </a:r>
            <a:r>
              <a:rPr lang="en-GB" sz="1800" dirty="0" smtClean="0"/>
              <a:t> into </a:t>
            </a:r>
            <a:r>
              <a:rPr lang="el-GR" sz="1800" dirty="0" smtClean="0"/>
              <a:t>Δ</a:t>
            </a:r>
            <a:r>
              <a:rPr lang="en-GB" sz="1800" dirty="0" smtClean="0"/>
              <a:t>) and suffer from higher order effects limiting dynamic range of digitizer</a:t>
            </a:r>
          </a:p>
          <a:p>
            <a:pPr marL="0" indent="0">
              <a:buNone/>
            </a:pPr>
            <a:endParaRPr lang="en-GB" sz="1800" dirty="0" smtClean="0"/>
          </a:p>
          <a:p>
            <a:pPr marL="0" indent="0">
              <a:buNone/>
            </a:pPr>
            <a:endParaRPr lang="en-GB" sz="1800" dirty="0"/>
          </a:p>
        </p:txBody>
      </p:sp>
      <p:sp>
        <p:nvSpPr>
          <p:cNvPr id="3" name="Date Placeholder 2"/>
          <p:cNvSpPr>
            <a:spLocks noGrp="1"/>
          </p:cNvSpPr>
          <p:nvPr>
            <p:ph type="dt" sz="half" idx="10"/>
          </p:nvPr>
        </p:nvSpPr>
        <p:spPr/>
        <p:txBody>
          <a:bodyPr/>
          <a:lstStyle/>
          <a:p>
            <a:r>
              <a:rPr lang="en-US" smtClean="0"/>
              <a:t>05/11/2015</a:t>
            </a:r>
            <a:endParaRPr lang="en-GB" dirty="0"/>
          </a:p>
        </p:txBody>
      </p:sp>
      <p:sp>
        <p:nvSpPr>
          <p:cNvPr id="4" name="Footer Placeholder 3"/>
          <p:cNvSpPr>
            <a:spLocks noGrp="1"/>
          </p:cNvSpPr>
          <p:nvPr>
            <p:ph type="ftr" sz="quarter" idx="11"/>
          </p:nvPr>
        </p:nvSpPr>
        <p:spPr/>
        <p:txBody>
          <a:bodyPr/>
          <a:lstStyle/>
          <a:p>
            <a:r>
              <a:rPr lang="en-GB" smtClean="0"/>
              <a:t>Monitoring Fast Instabilities  |  Beam Dynamics Meets Diagnostics  |  T. Levens</a:t>
            </a:r>
            <a:endParaRPr lang="en-GB" dirty="0"/>
          </a:p>
        </p:txBody>
      </p:sp>
      <p:sp>
        <p:nvSpPr>
          <p:cNvPr id="5" name="Slide Number Placeholder 4"/>
          <p:cNvSpPr>
            <a:spLocks noGrp="1"/>
          </p:cNvSpPr>
          <p:nvPr>
            <p:ph type="sldNum" sz="quarter" idx="12"/>
          </p:nvPr>
        </p:nvSpPr>
        <p:spPr/>
        <p:txBody>
          <a:bodyPr/>
          <a:lstStyle/>
          <a:p>
            <a:fld id="{90DA2D9C-63E7-4865-A895-9BDDCED1F048}" type="slidenum">
              <a:rPr lang="en-GB" smtClean="0"/>
              <a:t>10</a:t>
            </a:fld>
            <a:endParaRPr lang="en-GB" dirty="0"/>
          </a:p>
        </p:txBody>
      </p:sp>
      <p:sp>
        <p:nvSpPr>
          <p:cNvPr id="6" name="Title 5"/>
          <p:cNvSpPr>
            <a:spLocks noGrp="1"/>
          </p:cNvSpPr>
          <p:nvPr>
            <p:ph type="title"/>
          </p:nvPr>
        </p:nvSpPr>
        <p:spPr/>
        <p:txBody>
          <a:bodyPr/>
          <a:lstStyle/>
          <a:p>
            <a:r>
              <a:rPr lang="en-GB" dirty="0" smtClean="0"/>
              <a:t>Hybrids</a:t>
            </a:r>
            <a:endParaRPr lang="en-GB" dirty="0"/>
          </a:p>
        </p:txBody>
      </p:sp>
      <p:pic>
        <p:nvPicPr>
          <p:cNvPr id="11" name="Picture 10"/>
          <p:cNvPicPr>
            <a:picLocks noChangeAspect="1"/>
          </p:cNvPicPr>
          <p:nvPr/>
        </p:nvPicPr>
        <p:blipFill>
          <a:blip r:embed="rId2"/>
          <a:stretch>
            <a:fillRect/>
          </a:stretch>
        </p:blipFill>
        <p:spPr>
          <a:xfrm>
            <a:off x="383326" y="3514200"/>
            <a:ext cx="3775595" cy="2493914"/>
          </a:xfrm>
          <a:prstGeom prst="rect">
            <a:avLst/>
          </a:prstGeom>
        </p:spPr>
      </p:pic>
      <p:sp>
        <p:nvSpPr>
          <p:cNvPr id="12" name="TextBox 11"/>
          <p:cNvSpPr txBox="1"/>
          <p:nvPr/>
        </p:nvSpPr>
        <p:spPr>
          <a:xfrm>
            <a:off x="334977" y="6588412"/>
            <a:ext cx="8732823" cy="215444"/>
          </a:xfrm>
          <a:prstGeom prst="rect">
            <a:avLst/>
          </a:prstGeom>
          <a:noFill/>
        </p:spPr>
        <p:txBody>
          <a:bodyPr wrap="square" rtlCol="0" anchor="ctr">
            <a:spAutoFit/>
          </a:bodyPr>
          <a:lstStyle/>
          <a:p>
            <a:pPr fontAlgn="ctr"/>
            <a:r>
              <a:rPr lang="en-GB" sz="800" dirty="0" smtClean="0">
                <a:solidFill>
                  <a:srgbClr val="000000"/>
                </a:solidFill>
              </a:rPr>
              <a:t>[2] G. Kotzian </a:t>
            </a:r>
            <a:r>
              <a:rPr lang="en-GB" sz="800" i="1" dirty="0" smtClean="0">
                <a:solidFill>
                  <a:srgbClr val="000000"/>
                </a:solidFill>
              </a:rPr>
              <a:t>et al</a:t>
            </a:r>
            <a:r>
              <a:rPr lang="en-GB" sz="800" dirty="0" smtClean="0">
                <a:solidFill>
                  <a:srgbClr val="000000"/>
                </a:solidFill>
              </a:rPr>
              <a:t>, “Evaluation </a:t>
            </a:r>
            <a:r>
              <a:rPr lang="en-GB" sz="800" dirty="0">
                <a:solidFill>
                  <a:srgbClr val="000000"/>
                </a:solidFill>
              </a:rPr>
              <a:t>of Strip-line Pick-up System for the SPS Wideband Transverse Feedback </a:t>
            </a:r>
            <a:r>
              <a:rPr lang="en-GB" sz="800" dirty="0" smtClean="0">
                <a:solidFill>
                  <a:srgbClr val="000000"/>
                </a:solidFill>
              </a:rPr>
              <a:t>System”, IBIC, Oxford, 2013</a:t>
            </a:r>
            <a:endParaRPr lang="en-GB" sz="800" dirty="0">
              <a:solidFill>
                <a:srgbClr val="000000"/>
              </a:solidFill>
            </a:endParaRPr>
          </a:p>
        </p:txBody>
      </p:sp>
      <p:cxnSp>
        <p:nvCxnSpPr>
          <p:cNvPr id="13" name="Straight Connector 12"/>
          <p:cNvCxnSpPr/>
          <p:nvPr/>
        </p:nvCxnSpPr>
        <p:spPr>
          <a:xfrm>
            <a:off x="459106" y="6598328"/>
            <a:ext cx="811530"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89091" y="3306079"/>
            <a:ext cx="3369830" cy="246221"/>
          </a:xfrm>
          <a:prstGeom prst="rect">
            <a:avLst/>
          </a:prstGeom>
          <a:noFill/>
        </p:spPr>
        <p:txBody>
          <a:bodyPr wrap="square" rtlCol="0">
            <a:spAutoFit/>
          </a:bodyPr>
          <a:lstStyle/>
          <a:p>
            <a:pPr algn="ctr"/>
            <a:r>
              <a:rPr lang="en-GB" sz="1000" dirty="0" smtClean="0">
                <a:latin typeface="Arial" panose="020B0604020202020204" pitchFamily="34" charset="0"/>
                <a:cs typeface="Arial" panose="020B0604020202020204" pitchFamily="34" charset="0"/>
              </a:rPr>
              <a:t>Isolation of a selection of H-9 hybrids [2]</a:t>
            </a:r>
            <a:endParaRPr lang="en-GB" sz="10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4701" y="2938122"/>
            <a:ext cx="2980125" cy="223509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43776" y="4399038"/>
            <a:ext cx="2971953" cy="2228964"/>
          </a:xfrm>
          <a:prstGeom prst="rect">
            <a:avLst/>
          </a:prstGeom>
        </p:spPr>
      </p:pic>
    </p:spTree>
    <p:extLst>
      <p:ext uri="{BB962C8B-B14F-4D97-AF65-F5344CB8AC3E}">
        <p14:creationId xmlns:p14="http://schemas.microsoft.com/office/powerpoint/2010/main" val="1081179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0" indent="-457200">
              <a:buFont typeface="+mj-lt"/>
              <a:buAutoNum type="arabicPeriod"/>
            </a:pPr>
            <a:r>
              <a:rPr lang="en-GB" sz="2000" dirty="0" smtClean="0"/>
              <a:t>Large data files due to high sampling rate</a:t>
            </a:r>
          </a:p>
          <a:p>
            <a:pPr lvl="1"/>
            <a:r>
              <a:rPr lang="en-GB" sz="1800" dirty="0" smtClean="0"/>
              <a:t>Online analysis needed to isolate interesting data</a:t>
            </a:r>
          </a:p>
          <a:p>
            <a:pPr marL="457200" lvl="1" indent="0">
              <a:buNone/>
            </a:pPr>
            <a:endParaRPr lang="en-GB" sz="1800" dirty="0" smtClean="0"/>
          </a:p>
          <a:p>
            <a:pPr marL="457200" indent="-457200">
              <a:buFont typeface="+mj-lt"/>
              <a:buAutoNum type="arabicPeriod"/>
            </a:pPr>
            <a:r>
              <a:rPr lang="en-GB" sz="2000" dirty="0" smtClean="0"/>
              <a:t>Short acquisition length (e.g. LHC 11 turns for all bunches) makes it difficult to catch an instability</a:t>
            </a:r>
          </a:p>
          <a:p>
            <a:pPr lvl="1"/>
            <a:r>
              <a:rPr lang="en-GB" sz="1800" dirty="0" smtClean="0"/>
              <a:t>Online trigger system essential</a:t>
            </a:r>
          </a:p>
          <a:p>
            <a:pPr lvl="1"/>
            <a:r>
              <a:rPr lang="en-GB" sz="1800" dirty="0" smtClean="0"/>
              <a:t>New digitizers with very large acquisition </a:t>
            </a:r>
            <a:r>
              <a:rPr lang="en-GB" sz="1800" dirty="0"/>
              <a:t>memories available </a:t>
            </a:r>
            <a:r>
              <a:rPr lang="en-GB" sz="1800" dirty="0" smtClean="0"/>
              <a:t/>
            </a:r>
            <a:br>
              <a:rPr lang="en-GB" sz="1800" dirty="0" smtClean="0"/>
            </a:br>
            <a:r>
              <a:rPr lang="en-GB" sz="1800" dirty="0" smtClean="0"/>
              <a:t>(1.6s = ~18k turns = 64GB)</a:t>
            </a:r>
          </a:p>
          <a:p>
            <a:pPr lvl="1"/>
            <a:endParaRPr lang="en-GB" sz="1800" dirty="0" smtClean="0"/>
          </a:p>
          <a:p>
            <a:pPr marL="457200" indent="-457200">
              <a:buFont typeface="+mj-lt"/>
              <a:buAutoNum type="arabicPeriod"/>
            </a:pPr>
            <a:r>
              <a:rPr lang="en-GB" sz="2000" dirty="0"/>
              <a:t>Slow readout</a:t>
            </a:r>
          </a:p>
          <a:p>
            <a:pPr lvl="1"/>
            <a:r>
              <a:rPr lang="en-GB" sz="1800" dirty="0"/>
              <a:t>~</a:t>
            </a:r>
            <a:r>
              <a:rPr lang="en-GB" sz="1800" dirty="0" smtClean="0"/>
              <a:t>10-15 </a:t>
            </a:r>
            <a:r>
              <a:rPr lang="en-GB" sz="1800" dirty="0"/>
              <a:t>seconds for </a:t>
            </a:r>
            <a:r>
              <a:rPr lang="en-GB" sz="1800" dirty="0" smtClean="0"/>
              <a:t>LHC</a:t>
            </a:r>
          </a:p>
          <a:p>
            <a:pPr lvl="1"/>
            <a:r>
              <a:rPr lang="en-GB" sz="1800" dirty="0" smtClean="0"/>
              <a:t>Limits </a:t>
            </a:r>
            <a:r>
              <a:rPr lang="en-GB" sz="1800" dirty="0"/>
              <a:t>time between triggers</a:t>
            </a:r>
          </a:p>
          <a:p>
            <a:pPr lvl="1"/>
            <a:r>
              <a:rPr lang="en-GB" sz="1800" dirty="0" smtClean="0"/>
              <a:t>Must </a:t>
            </a:r>
            <a:r>
              <a:rPr lang="en-GB" sz="1800" dirty="0"/>
              <a:t>trigger at optimal time</a:t>
            </a:r>
          </a:p>
          <a:p>
            <a:pPr marL="457200" lvl="1" indent="0">
              <a:buNone/>
            </a:pPr>
            <a:endParaRPr lang="en-GB" sz="1800" dirty="0" smtClean="0"/>
          </a:p>
          <a:p>
            <a:pPr marL="457200" indent="-457200">
              <a:buFont typeface="+mj-lt"/>
              <a:buAutoNum type="arabicPeriod"/>
            </a:pPr>
            <a:r>
              <a:rPr lang="en-GB" sz="2000" dirty="0"/>
              <a:t>L</a:t>
            </a:r>
            <a:r>
              <a:rPr lang="en-GB" sz="2000" dirty="0" smtClean="0"/>
              <a:t>imited dynamic range (ENOB)</a:t>
            </a:r>
          </a:p>
          <a:p>
            <a:pPr lvl="1"/>
            <a:r>
              <a:rPr lang="en-GB" sz="1800" dirty="0" smtClean="0"/>
              <a:t>Can only see larger instabilities</a:t>
            </a:r>
          </a:p>
          <a:p>
            <a:pPr lvl="1"/>
            <a:r>
              <a:rPr lang="en-GB" sz="1800" dirty="0"/>
              <a:t>R</a:t>
            </a:r>
            <a:r>
              <a:rPr lang="en-GB" sz="1800" dirty="0" smtClean="0"/>
              <a:t>eaching fundamental limits</a:t>
            </a:r>
          </a:p>
          <a:p>
            <a:pPr marL="457200" lvl="1" indent="0">
              <a:buNone/>
            </a:pPr>
            <a:endParaRPr lang="en-GB" sz="1800" dirty="0"/>
          </a:p>
          <a:p>
            <a:pPr marL="0" indent="0">
              <a:buNone/>
            </a:pPr>
            <a:endParaRPr lang="en-GB" sz="2200" dirty="0" smtClean="0"/>
          </a:p>
        </p:txBody>
      </p:sp>
      <p:sp>
        <p:nvSpPr>
          <p:cNvPr id="3" name="Date Placeholder 2"/>
          <p:cNvSpPr>
            <a:spLocks noGrp="1"/>
          </p:cNvSpPr>
          <p:nvPr>
            <p:ph type="dt" sz="half" idx="10"/>
          </p:nvPr>
        </p:nvSpPr>
        <p:spPr/>
        <p:txBody>
          <a:bodyPr/>
          <a:lstStyle/>
          <a:p>
            <a:r>
              <a:rPr lang="en-US" smtClean="0"/>
              <a:t>05/11/2015</a:t>
            </a:r>
            <a:endParaRPr lang="en-GB" dirty="0"/>
          </a:p>
        </p:txBody>
      </p:sp>
      <p:sp>
        <p:nvSpPr>
          <p:cNvPr id="4" name="Footer Placeholder 3"/>
          <p:cNvSpPr>
            <a:spLocks noGrp="1"/>
          </p:cNvSpPr>
          <p:nvPr>
            <p:ph type="ftr" sz="quarter" idx="11"/>
          </p:nvPr>
        </p:nvSpPr>
        <p:spPr/>
        <p:txBody>
          <a:bodyPr/>
          <a:lstStyle/>
          <a:p>
            <a:r>
              <a:rPr lang="en-GB" dirty="0" smtClean="0"/>
              <a:t>Monitoring Fast Instabilities  |  Beam Dynamics Meets Diagnostics  |  T. Levens</a:t>
            </a:r>
            <a:endParaRPr lang="en-GB" dirty="0"/>
          </a:p>
        </p:txBody>
      </p:sp>
      <p:sp>
        <p:nvSpPr>
          <p:cNvPr id="5" name="Slide Number Placeholder 4"/>
          <p:cNvSpPr>
            <a:spLocks noGrp="1"/>
          </p:cNvSpPr>
          <p:nvPr>
            <p:ph type="sldNum" sz="quarter" idx="12"/>
          </p:nvPr>
        </p:nvSpPr>
        <p:spPr/>
        <p:txBody>
          <a:bodyPr/>
          <a:lstStyle/>
          <a:p>
            <a:fld id="{90DA2D9C-63E7-4865-A895-9BDDCED1F048}" type="slidenum">
              <a:rPr lang="en-GB" smtClean="0"/>
              <a:t>11</a:t>
            </a:fld>
            <a:endParaRPr lang="en-GB" dirty="0"/>
          </a:p>
        </p:txBody>
      </p:sp>
      <p:sp>
        <p:nvSpPr>
          <p:cNvPr id="6" name="Title 5"/>
          <p:cNvSpPr>
            <a:spLocks noGrp="1"/>
          </p:cNvSpPr>
          <p:nvPr>
            <p:ph type="title"/>
          </p:nvPr>
        </p:nvSpPr>
        <p:spPr/>
        <p:txBody>
          <a:bodyPr/>
          <a:lstStyle/>
          <a:p>
            <a:r>
              <a:rPr lang="en-GB" dirty="0" smtClean="0"/>
              <a:t>Practical problems with fast digitizers</a:t>
            </a:r>
            <a:endParaRPr lang="en-GB" dirty="0"/>
          </a:p>
        </p:txBody>
      </p:sp>
      <p:sp>
        <p:nvSpPr>
          <p:cNvPr id="7" name="TextBox 6"/>
          <p:cNvSpPr txBox="1"/>
          <p:nvPr/>
        </p:nvSpPr>
        <p:spPr>
          <a:xfrm>
            <a:off x="334977" y="6579276"/>
            <a:ext cx="8732823" cy="215444"/>
          </a:xfrm>
          <a:prstGeom prst="rect">
            <a:avLst/>
          </a:prstGeom>
          <a:noFill/>
        </p:spPr>
        <p:txBody>
          <a:bodyPr wrap="square" rtlCol="0" anchor="ctr">
            <a:spAutoFit/>
          </a:bodyPr>
          <a:lstStyle/>
          <a:p>
            <a:r>
              <a:rPr lang="en-GB" sz="800" dirty="0" smtClean="0">
                <a:solidFill>
                  <a:srgbClr val="000000"/>
                </a:solidFill>
              </a:rPr>
              <a:t>[3] B.E</a:t>
            </a:r>
            <a:r>
              <a:rPr lang="en-GB" sz="800" dirty="0">
                <a:solidFill>
                  <a:srgbClr val="000000"/>
                </a:solidFill>
              </a:rPr>
              <a:t>. </a:t>
            </a:r>
            <a:r>
              <a:rPr lang="en-GB" sz="800" dirty="0" err="1">
                <a:solidFill>
                  <a:srgbClr val="000000"/>
                </a:solidFill>
              </a:rPr>
              <a:t>Jonsson</a:t>
            </a:r>
            <a:r>
              <a:rPr lang="en-GB" sz="800" dirty="0">
                <a:solidFill>
                  <a:srgbClr val="000000"/>
                </a:solidFill>
              </a:rPr>
              <a:t>, “ADC performance evolution: Sampling rate and resolution”, Converter </a:t>
            </a:r>
            <a:r>
              <a:rPr lang="en-GB" sz="800" dirty="0" smtClean="0">
                <a:solidFill>
                  <a:srgbClr val="000000"/>
                </a:solidFill>
              </a:rPr>
              <a:t>Passion, August</a:t>
            </a:r>
            <a:r>
              <a:rPr lang="en-GB" sz="800" dirty="0">
                <a:solidFill>
                  <a:srgbClr val="000000"/>
                </a:solidFill>
              </a:rPr>
              <a:t>, 2012</a:t>
            </a:r>
          </a:p>
        </p:txBody>
      </p:sp>
      <p:cxnSp>
        <p:nvCxnSpPr>
          <p:cNvPr id="8" name="Straight Connector 7"/>
          <p:cNvCxnSpPr/>
          <p:nvPr/>
        </p:nvCxnSpPr>
        <p:spPr>
          <a:xfrm>
            <a:off x="459106" y="6598328"/>
            <a:ext cx="811530"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pic>
        <p:nvPicPr>
          <p:cNvPr id="9"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2032" y="3612726"/>
            <a:ext cx="3879638" cy="2709541"/>
          </a:xfrm>
          <a:prstGeom prst="rect">
            <a:avLst/>
          </a:prstGeom>
        </p:spPr>
      </p:pic>
      <p:sp>
        <p:nvSpPr>
          <p:cNvPr id="10" name="Oval 9"/>
          <p:cNvSpPr/>
          <p:nvPr/>
        </p:nvSpPr>
        <p:spPr>
          <a:xfrm>
            <a:off x="8387149" y="5256401"/>
            <a:ext cx="334240" cy="334958"/>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7567643" y="6343883"/>
            <a:ext cx="1539427" cy="461665"/>
          </a:xfrm>
          <a:prstGeom prst="rect">
            <a:avLst/>
          </a:prstGeom>
          <a:noFill/>
        </p:spPr>
        <p:txBody>
          <a:bodyPr wrap="square" rtlCol="0">
            <a:spAutoFit/>
          </a:bodyPr>
          <a:lstStyle/>
          <a:p>
            <a:pPr algn="ctr"/>
            <a:r>
              <a:rPr lang="en-GB" sz="1200" dirty="0" smtClean="0">
                <a:solidFill>
                  <a:srgbClr val="0000FF"/>
                </a:solidFill>
              </a:rPr>
              <a:t>Typical </a:t>
            </a:r>
            <a:r>
              <a:rPr lang="en-GB" sz="1200" dirty="0">
                <a:solidFill>
                  <a:srgbClr val="0000FF"/>
                </a:solidFill>
              </a:rPr>
              <a:t>ENOB</a:t>
            </a:r>
            <a:r>
              <a:rPr lang="en-GB" sz="1200" dirty="0" smtClean="0">
                <a:solidFill>
                  <a:srgbClr val="0000FF"/>
                </a:solidFill>
              </a:rPr>
              <a:t> for digitizers (6-7 bits)</a:t>
            </a:r>
            <a:endParaRPr lang="en-GB" sz="1200" dirty="0">
              <a:solidFill>
                <a:srgbClr val="0000FF"/>
              </a:solidFill>
            </a:endParaRPr>
          </a:p>
        </p:txBody>
      </p:sp>
      <p:cxnSp>
        <p:nvCxnSpPr>
          <p:cNvPr id="13" name="Straight Arrow Connector 12"/>
          <p:cNvCxnSpPr>
            <a:stCxn id="11" idx="0"/>
          </p:cNvCxnSpPr>
          <p:nvPr/>
        </p:nvCxnSpPr>
        <p:spPr>
          <a:xfrm flipV="1">
            <a:off x="8337357" y="5401733"/>
            <a:ext cx="213976" cy="942150"/>
          </a:xfrm>
          <a:prstGeom prst="straightConnector1">
            <a:avLst/>
          </a:prstGeom>
          <a:ln w="38100" cmpd="sng">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351766" y="3395965"/>
            <a:ext cx="3584672" cy="246221"/>
          </a:xfrm>
          <a:prstGeom prst="rect">
            <a:avLst/>
          </a:prstGeom>
          <a:noFill/>
        </p:spPr>
        <p:txBody>
          <a:bodyPr wrap="square" rtlCol="0">
            <a:spAutoFit/>
          </a:bodyPr>
          <a:lstStyle/>
          <a:p>
            <a:pPr algn="ctr"/>
            <a:r>
              <a:rPr lang="en-GB" sz="1000" b="1" dirty="0" smtClean="0">
                <a:latin typeface="Arial" panose="020B0604020202020204" pitchFamily="34" charset="0"/>
                <a:cs typeface="Arial" panose="020B0604020202020204" pitchFamily="34" charset="0"/>
              </a:rPr>
              <a:t>Digitizer ENOB vs Sampling Rate [3]</a:t>
            </a:r>
            <a:endParaRPr lang="en-GB" sz="1000" b="1" dirty="0">
              <a:latin typeface="Arial" panose="020B0604020202020204" pitchFamily="34" charset="0"/>
              <a:cs typeface="Arial" panose="020B0604020202020204" pitchFamily="34" charset="0"/>
            </a:endParaRPr>
          </a:p>
        </p:txBody>
      </p:sp>
      <p:sp>
        <p:nvSpPr>
          <p:cNvPr id="19" name="TextBox 18"/>
          <p:cNvSpPr txBox="1"/>
          <p:nvPr/>
        </p:nvSpPr>
        <p:spPr>
          <a:xfrm>
            <a:off x="5480685" y="5355300"/>
            <a:ext cx="630555" cy="461665"/>
          </a:xfrm>
          <a:prstGeom prst="rect">
            <a:avLst/>
          </a:prstGeom>
          <a:solidFill>
            <a:schemeClr val="bg1"/>
          </a:solidFill>
          <a:ln>
            <a:solidFill>
              <a:schemeClr val="tx1"/>
            </a:solidFill>
          </a:ln>
        </p:spPr>
        <p:txBody>
          <a:bodyPr wrap="square" rtlCol="0">
            <a:spAutoFit/>
          </a:bodyPr>
          <a:lstStyle/>
          <a:p>
            <a:pPr algn="ctr"/>
            <a:r>
              <a:rPr lang="en-GB" sz="800" b="1" dirty="0" smtClean="0">
                <a:solidFill>
                  <a:srgbClr val="FF0000"/>
                </a:solidFill>
                <a:latin typeface="Arial" panose="020B0604020202020204" pitchFamily="34" charset="0"/>
                <a:cs typeface="Arial" panose="020B0604020202020204" pitchFamily="34" charset="0"/>
              </a:rPr>
              <a:t>— 1990</a:t>
            </a:r>
          </a:p>
          <a:p>
            <a:pPr algn="ctr"/>
            <a:r>
              <a:rPr lang="en-GB" sz="800" b="1" dirty="0">
                <a:solidFill>
                  <a:srgbClr val="00B050"/>
                </a:solidFill>
                <a:latin typeface="Arial" panose="020B0604020202020204" pitchFamily="34" charset="0"/>
                <a:cs typeface="Arial" panose="020B0604020202020204" pitchFamily="34" charset="0"/>
              </a:rPr>
              <a:t>— </a:t>
            </a:r>
            <a:r>
              <a:rPr lang="en-GB" sz="800" b="1" dirty="0" smtClean="0">
                <a:solidFill>
                  <a:srgbClr val="00B050"/>
                </a:solidFill>
                <a:latin typeface="Arial" panose="020B0604020202020204" pitchFamily="34" charset="0"/>
                <a:cs typeface="Arial" panose="020B0604020202020204" pitchFamily="34" charset="0"/>
              </a:rPr>
              <a:t>2000</a:t>
            </a:r>
            <a:endParaRPr lang="en-GB" sz="800" b="1" dirty="0">
              <a:solidFill>
                <a:srgbClr val="00B050"/>
              </a:solidFill>
              <a:latin typeface="Arial" panose="020B0604020202020204" pitchFamily="34" charset="0"/>
              <a:cs typeface="Arial" panose="020B0604020202020204" pitchFamily="34" charset="0"/>
            </a:endParaRPr>
          </a:p>
          <a:p>
            <a:pPr algn="ctr"/>
            <a:r>
              <a:rPr lang="en-GB" sz="800" b="1" dirty="0">
                <a:solidFill>
                  <a:schemeClr val="tx1">
                    <a:lumMod val="65000"/>
                    <a:lumOff val="35000"/>
                  </a:schemeClr>
                </a:solidFill>
                <a:latin typeface="Arial" panose="020B0604020202020204" pitchFamily="34" charset="0"/>
                <a:cs typeface="Arial" panose="020B0604020202020204" pitchFamily="34" charset="0"/>
              </a:rPr>
              <a:t>— </a:t>
            </a:r>
            <a:r>
              <a:rPr lang="en-GB" sz="800" b="1" dirty="0" smtClean="0">
                <a:solidFill>
                  <a:schemeClr val="tx1">
                    <a:lumMod val="65000"/>
                    <a:lumOff val="35000"/>
                  </a:schemeClr>
                </a:solidFill>
                <a:latin typeface="Arial" panose="020B0604020202020204" pitchFamily="34" charset="0"/>
                <a:cs typeface="Arial" panose="020B0604020202020204" pitchFamily="34" charset="0"/>
              </a:rPr>
              <a:t>2012</a:t>
            </a:r>
            <a:endParaRPr lang="en-GB" sz="8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6680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GB" sz="1800" dirty="0" smtClean="0"/>
              <a:t>When triggered on an instability, can determine which bunches have become unstable and the radial mode…</a:t>
            </a:r>
            <a:endParaRPr lang="en-GB" sz="1800" dirty="0"/>
          </a:p>
        </p:txBody>
      </p:sp>
      <p:sp>
        <p:nvSpPr>
          <p:cNvPr id="3" name="Date Placeholder 2"/>
          <p:cNvSpPr>
            <a:spLocks noGrp="1"/>
          </p:cNvSpPr>
          <p:nvPr>
            <p:ph type="dt" sz="half" idx="10"/>
          </p:nvPr>
        </p:nvSpPr>
        <p:spPr/>
        <p:txBody>
          <a:bodyPr/>
          <a:lstStyle/>
          <a:p>
            <a:r>
              <a:rPr lang="en-US" smtClean="0"/>
              <a:t>05/11/2015</a:t>
            </a:r>
            <a:endParaRPr lang="en-GB" dirty="0"/>
          </a:p>
        </p:txBody>
      </p:sp>
      <p:sp>
        <p:nvSpPr>
          <p:cNvPr id="4" name="Footer Placeholder 3"/>
          <p:cNvSpPr>
            <a:spLocks noGrp="1"/>
          </p:cNvSpPr>
          <p:nvPr>
            <p:ph type="ftr" sz="quarter" idx="11"/>
          </p:nvPr>
        </p:nvSpPr>
        <p:spPr/>
        <p:txBody>
          <a:bodyPr/>
          <a:lstStyle/>
          <a:p>
            <a:r>
              <a:rPr lang="en-GB" dirty="0" smtClean="0"/>
              <a:t>Monitoring Fast Instabilities  |  Beam Dynamics Meets Diagnostics  |  T. Levens</a:t>
            </a:r>
            <a:endParaRPr lang="en-GB" dirty="0"/>
          </a:p>
        </p:txBody>
      </p:sp>
      <p:sp>
        <p:nvSpPr>
          <p:cNvPr id="5" name="Slide Number Placeholder 4"/>
          <p:cNvSpPr>
            <a:spLocks noGrp="1"/>
          </p:cNvSpPr>
          <p:nvPr>
            <p:ph type="sldNum" sz="quarter" idx="12"/>
          </p:nvPr>
        </p:nvSpPr>
        <p:spPr/>
        <p:txBody>
          <a:bodyPr/>
          <a:lstStyle/>
          <a:p>
            <a:fld id="{90DA2D9C-63E7-4865-A895-9BDDCED1F048}" type="slidenum">
              <a:rPr lang="en-GB" smtClean="0"/>
              <a:t>12</a:t>
            </a:fld>
            <a:endParaRPr lang="en-GB" dirty="0"/>
          </a:p>
        </p:txBody>
      </p:sp>
      <p:sp>
        <p:nvSpPr>
          <p:cNvPr id="6" name="Title 5"/>
          <p:cNvSpPr>
            <a:spLocks noGrp="1"/>
          </p:cNvSpPr>
          <p:nvPr>
            <p:ph type="title"/>
          </p:nvPr>
        </p:nvSpPr>
        <p:spPr/>
        <p:txBody>
          <a:bodyPr/>
          <a:lstStyle/>
          <a:p>
            <a:r>
              <a:rPr lang="en-GB" dirty="0" smtClean="0"/>
              <a:t>Despite that</a:t>
            </a:r>
            <a:r>
              <a:rPr lang="is-IS" dirty="0" smtClean="0"/>
              <a:t>…</a:t>
            </a:r>
            <a:endParaRPr lang="en-GB"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1643" y="1712430"/>
            <a:ext cx="5986462" cy="4948347"/>
          </a:xfrm>
          <a:prstGeom prst="rect">
            <a:avLst/>
          </a:prstGeom>
        </p:spPr>
      </p:pic>
      <p:cxnSp>
        <p:nvCxnSpPr>
          <p:cNvPr id="9" name="Straight Arrow Connector 8"/>
          <p:cNvCxnSpPr/>
          <p:nvPr/>
        </p:nvCxnSpPr>
        <p:spPr>
          <a:xfrm>
            <a:off x="1596217" y="2891998"/>
            <a:ext cx="1749330" cy="0"/>
          </a:xfrm>
          <a:prstGeom prst="straightConnector1">
            <a:avLst/>
          </a:prstGeom>
          <a:ln w="38100" cmpd="sng">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46234" y="2481402"/>
            <a:ext cx="1322069" cy="830997"/>
          </a:xfrm>
          <a:prstGeom prst="rect">
            <a:avLst/>
          </a:prstGeom>
          <a:noFill/>
        </p:spPr>
        <p:txBody>
          <a:bodyPr wrap="square" rtlCol="0">
            <a:spAutoFit/>
          </a:bodyPr>
          <a:lstStyle/>
          <a:p>
            <a:pPr algn="ctr"/>
            <a:r>
              <a:rPr lang="en-GB" sz="1200" dirty="0" smtClean="0">
                <a:solidFill>
                  <a:srgbClr val="0000FF"/>
                </a:solidFill>
              </a:rPr>
              <a:t>Start of batch unstable in horizontal plane</a:t>
            </a:r>
            <a:endParaRPr lang="en-GB" sz="1200" baseline="-25000" dirty="0">
              <a:solidFill>
                <a:srgbClr val="0000FF"/>
              </a:solidFill>
            </a:endParaRPr>
          </a:p>
        </p:txBody>
      </p:sp>
      <p:sp>
        <p:nvSpPr>
          <p:cNvPr id="13" name="TextBox 12"/>
          <p:cNvSpPr txBox="1"/>
          <p:nvPr/>
        </p:nvSpPr>
        <p:spPr>
          <a:xfrm>
            <a:off x="7821928" y="3510102"/>
            <a:ext cx="1322069" cy="1200329"/>
          </a:xfrm>
          <a:prstGeom prst="rect">
            <a:avLst/>
          </a:prstGeom>
          <a:noFill/>
        </p:spPr>
        <p:txBody>
          <a:bodyPr wrap="square" rtlCol="0">
            <a:spAutoFit/>
          </a:bodyPr>
          <a:lstStyle/>
          <a:p>
            <a:pPr algn="ctr"/>
            <a:r>
              <a:rPr lang="en-GB" sz="1200" dirty="0" smtClean="0">
                <a:solidFill>
                  <a:srgbClr val="0000FF"/>
                </a:solidFill>
              </a:rPr>
              <a:t>No activity later in the batch or in the vertical plane (note different scales for H+V)</a:t>
            </a:r>
            <a:endParaRPr lang="en-GB" sz="1200" baseline="-25000" dirty="0">
              <a:solidFill>
                <a:srgbClr val="0000FF"/>
              </a:solidFill>
            </a:endParaRPr>
          </a:p>
        </p:txBody>
      </p:sp>
      <p:cxnSp>
        <p:nvCxnSpPr>
          <p:cNvPr id="14" name="Straight Arrow Connector 13"/>
          <p:cNvCxnSpPr>
            <a:stCxn id="13" idx="1"/>
          </p:cNvCxnSpPr>
          <p:nvPr/>
        </p:nvCxnSpPr>
        <p:spPr>
          <a:xfrm flipH="1" flipV="1">
            <a:off x="7239368" y="2896020"/>
            <a:ext cx="582560" cy="1214247"/>
          </a:xfrm>
          <a:prstGeom prst="straightConnector1">
            <a:avLst/>
          </a:prstGeom>
          <a:ln w="38100" cmpd="sng">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3" idx="1"/>
          </p:cNvCxnSpPr>
          <p:nvPr/>
        </p:nvCxnSpPr>
        <p:spPr>
          <a:xfrm flipH="1">
            <a:off x="7343018" y="4110267"/>
            <a:ext cx="478910" cy="587967"/>
          </a:xfrm>
          <a:prstGeom prst="straightConnector1">
            <a:avLst/>
          </a:prstGeom>
          <a:ln w="38100" cmpd="sng">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545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05/11/2015</a:t>
            </a:r>
            <a:endParaRPr lang="en-GB" dirty="0"/>
          </a:p>
        </p:txBody>
      </p:sp>
      <p:sp>
        <p:nvSpPr>
          <p:cNvPr id="5" name="Footer Placeholder 4"/>
          <p:cNvSpPr>
            <a:spLocks noGrp="1"/>
          </p:cNvSpPr>
          <p:nvPr>
            <p:ph type="ftr" sz="quarter" idx="11"/>
          </p:nvPr>
        </p:nvSpPr>
        <p:spPr/>
        <p:txBody>
          <a:bodyPr/>
          <a:lstStyle/>
          <a:p>
            <a:r>
              <a:rPr lang="en-GB" dirty="0" smtClean="0"/>
              <a:t>Monitoring Fast Instabilities  |  Beam Dynamics Meets Diagnostics  |  T. Levens</a:t>
            </a:r>
            <a:endParaRPr lang="en-GB" dirty="0"/>
          </a:p>
        </p:txBody>
      </p:sp>
      <p:sp>
        <p:nvSpPr>
          <p:cNvPr id="6" name="Slide Number Placeholder 5"/>
          <p:cNvSpPr>
            <a:spLocks noGrp="1"/>
          </p:cNvSpPr>
          <p:nvPr>
            <p:ph type="sldNum" sz="quarter" idx="12"/>
          </p:nvPr>
        </p:nvSpPr>
        <p:spPr/>
        <p:txBody>
          <a:bodyPr/>
          <a:lstStyle/>
          <a:p>
            <a:fld id="{90DA2D9C-63E7-4865-A895-9BDDCED1F048}" type="slidenum">
              <a:rPr lang="en-GB" smtClean="0"/>
              <a:t>13</a:t>
            </a:fld>
            <a:endParaRPr lang="en-GB"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177" y="204305"/>
            <a:ext cx="3566343" cy="2674757"/>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177" y="4121548"/>
            <a:ext cx="3566343" cy="2674757"/>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3858" y="204305"/>
            <a:ext cx="3566343" cy="2674757"/>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59355" y="4121548"/>
            <a:ext cx="3566343" cy="2674757"/>
          </a:xfrm>
          <a:prstGeom prst="rect">
            <a:avLst/>
          </a:prstGeom>
        </p:spPr>
      </p:pic>
      <p:pic>
        <p:nvPicPr>
          <p:cNvPr id="13" name="Content Placeholder 12"/>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2973047" y="2162926"/>
            <a:ext cx="3566343" cy="2674757"/>
          </a:xfrm>
          <a:ln>
            <a:noFill/>
          </a:ln>
        </p:spPr>
      </p:pic>
      <p:sp>
        <p:nvSpPr>
          <p:cNvPr id="20" name="TextBox 19"/>
          <p:cNvSpPr txBox="1"/>
          <p:nvPr/>
        </p:nvSpPr>
        <p:spPr>
          <a:xfrm>
            <a:off x="914401" y="469503"/>
            <a:ext cx="871268" cy="307777"/>
          </a:xfrm>
          <a:prstGeom prst="rect">
            <a:avLst/>
          </a:prstGeom>
          <a:solidFill>
            <a:srgbClr val="FFFF00"/>
          </a:solidFill>
        </p:spPr>
        <p:txBody>
          <a:bodyPr wrap="square" rtlCol="0" anchor="ctr">
            <a:spAutoFit/>
          </a:bodyPr>
          <a:lstStyle/>
          <a:p>
            <a:pPr algn="ctr"/>
            <a:r>
              <a:rPr lang="en-GB" sz="1400" b="1" dirty="0" smtClean="0">
                <a:solidFill>
                  <a:srgbClr val="FF0000"/>
                </a:solidFill>
              </a:rPr>
              <a:t>MODE 0</a:t>
            </a:r>
            <a:endParaRPr lang="en-GB" sz="1400" b="1" dirty="0">
              <a:solidFill>
                <a:srgbClr val="FF0000"/>
              </a:solidFill>
            </a:endParaRPr>
          </a:p>
        </p:txBody>
      </p:sp>
      <p:sp>
        <p:nvSpPr>
          <p:cNvPr id="21" name="TextBox 20"/>
          <p:cNvSpPr txBox="1"/>
          <p:nvPr/>
        </p:nvSpPr>
        <p:spPr>
          <a:xfrm>
            <a:off x="975228" y="4426152"/>
            <a:ext cx="871268" cy="307777"/>
          </a:xfrm>
          <a:prstGeom prst="rect">
            <a:avLst/>
          </a:prstGeom>
          <a:solidFill>
            <a:srgbClr val="FFFF00"/>
          </a:solidFill>
        </p:spPr>
        <p:txBody>
          <a:bodyPr wrap="square" rtlCol="0" anchor="ctr">
            <a:spAutoFit/>
          </a:bodyPr>
          <a:lstStyle/>
          <a:p>
            <a:pPr algn="ctr"/>
            <a:r>
              <a:rPr lang="en-GB" sz="1400" b="1" dirty="0" smtClean="0">
                <a:solidFill>
                  <a:srgbClr val="FF0000"/>
                </a:solidFill>
              </a:rPr>
              <a:t>MODE 1</a:t>
            </a:r>
            <a:endParaRPr lang="en-GB" sz="1400" b="1" dirty="0">
              <a:solidFill>
                <a:srgbClr val="FF0000"/>
              </a:solidFill>
            </a:endParaRPr>
          </a:p>
        </p:txBody>
      </p:sp>
      <p:sp>
        <p:nvSpPr>
          <p:cNvPr id="22" name="TextBox 21"/>
          <p:cNvSpPr txBox="1"/>
          <p:nvPr/>
        </p:nvSpPr>
        <p:spPr>
          <a:xfrm>
            <a:off x="7921225" y="469502"/>
            <a:ext cx="871268" cy="307777"/>
          </a:xfrm>
          <a:prstGeom prst="rect">
            <a:avLst/>
          </a:prstGeom>
          <a:solidFill>
            <a:srgbClr val="FFFF00"/>
          </a:solidFill>
        </p:spPr>
        <p:txBody>
          <a:bodyPr wrap="square" rtlCol="0" anchor="ctr">
            <a:spAutoFit/>
          </a:bodyPr>
          <a:lstStyle/>
          <a:p>
            <a:pPr algn="ctr"/>
            <a:r>
              <a:rPr lang="en-GB" sz="1400" b="1" dirty="0" smtClean="0">
                <a:solidFill>
                  <a:srgbClr val="FF0000"/>
                </a:solidFill>
              </a:rPr>
              <a:t>MODE 2</a:t>
            </a:r>
            <a:endParaRPr lang="en-GB" sz="1400" b="1" dirty="0">
              <a:solidFill>
                <a:srgbClr val="FF0000"/>
              </a:solidFill>
            </a:endParaRPr>
          </a:p>
        </p:txBody>
      </p:sp>
      <p:sp>
        <p:nvSpPr>
          <p:cNvPr id="23" name="TextBox 22"/>
          <p:cNvSpPr txBox="1"/>
          <p:nvPr/>
        </p:nvSpPr>
        <p:spPr>
          <a:xfrm>
            <a:off x="7921225" y="4426151"/>
            <a:ext cx="871268" cy="307777"/>
          </a:xfrm>
          <a:prstGeom prst="rect">
            <a:avLst/>
          </a:prstGeom>
          <a:solidFill>
            <a:srgbClr val="FFFF00"/>
          </a:solidFill>
        </p:spPr>
        <p:txBody>
          <a:bodyPr wrap="square" rtlCol="0" anchor="ctr">
            <a:spAutoFit/>
          </a:bodyPr>
          <a:lstStyle/>
          <a:p>
            <a:pPr algn="ctr"/>
            <a:r>
              <a:rPr lang="en-GB" sz="1400" b="1" dirty="0" smtClean="0">
                <a:solidFill>
                  <a:srgbClr val="FF0000"/>
                </a:solidFill>
              </a:rPr>
              <a:t>MODE 3</a:t>
            </a:r>
            <a:endParaRPr lang="en-GB" sz="1400" b="1" dirty="0">
              <a:solidFill>
                <a:srgbClr val="FF0000"/>
              </a:solidFill>
            </a:endParaRPr>
          </a:p>
        </p:txBody>
      </p:sp>
      <p:sp>
        <p:nvSpPr>
          <p:cNvPr id="24" name="TextBox 23"/>
          <p:cNvSpPr txBox="1"/>
          <p:nvPr/>
        </p:nvSpPr>
        <p:spPr>
          <a:xfrm>
            <a:off x="3218795" y="2300460"/>
            <a:ext cx="871268" cy="307777"/>
          </a:xfrm>
          <a:prstGeom prst="rect">
            <a:avLst/>
          </a:prstGeom>
          <a:solidFill>
            <a:srgbClr val="FFFF00"/>
          </a:solidFill>
        </p:spPr>
        <p:txBody>
          <a:bodyPr wrap="square" rtlCol="0" anchor="ctr">
            <a:spAutoFit/>
          </a:bodyPr>
          <a:lstStyle/>
          <a:p>
            <a:pPr algn="ctr"/>
            <a:r>
              <a:rPr lang="en-GB" sz="1400" b="1" dirty="0" smtClean="0">
                <a:solidFill>
                  <a:srgbClr val="FF0000"/>
                </a:solidFill>
              </a:rPr>
              <a:t>MODE 4</a:t>
            </a:r>
            <a:endParaRPr lang="en-GB" sz="1400" b="1" dirty="0">
              <a:solidFill>
                <a:srgbClr val="FF0000"/>
              </a:solidFill>
            </a:endParaRPr>
          </a:p>
        </p:txBody>
      </p:sp>
    </p:spTree>
    <p:extLst>
      <p:ext uri="{BB962C8B-B14F-4D97-AF65-F5344CB8AC3E}">
        <p14:creationId xmlns:p14="http://schemas.microsoft.com/office/powerpoint/2010/main" val="2849505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49" y="939798"/>
            <a:ext cx="8172451" cy="5576201"/>
          </a:xfrm>
        </p:spPr>
        <p:txBody>
          <a:bodyPr>
            <a:normAutofit/>
          </a:bodyPr>
          <a:lstStyle/>
          <a:p>
            <a:pPr marL="0" indent="0">
              <a:buNone/>
            </a:pPr>
            <a:r>
              <a:rPr lang="en-US" sz="1800" dirty="0" smtClean="0"/>
              <a:t>Doublet (5+20ns) bunch spacing in SPS:</a:t>
            </a:r>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r>
              <a:rPr lang="en-US" sz="1800" dirty="0" smtClean="0"/>
              <a:t>Can resolve both </a:t>
            </a:r>
            <a:r>
              <a:rPr lang="en-US" sz="1800" dirty="0" err="1" smtClean="0"/>
              <a:t>bunchlets</a:t>
            </a:r>
            <a:r>
              <a:rPr lang="en-US" sz="1800" dirty="0" smtClean="0"/>
              <a:t> by using initial pulse of first and reflection of second – need to be careful of reflections, cable dispersion, etc.</a:t>
            </a:r>
            <a:endParaRPr lang="en-US" sz="1800" dirty="0"/>
          </a:p>
        </p:txBody>
      </p:sp>
      <p:sp>
        <p:nvSpPr>
          <p:cNvPr id="3" name="Date Placeholder 2"/>
          <p:cNvSpPr>
            <a:spLocks noGrp="1"/>
          </p:cNvSpPr>
          <p:nvPr>
            <p:ph type="dt" sz="half" idx="10"/>
          </p:nvPr>
        </p:nvSpPr>
        <p:spPr/>
        <p:txBody>
          <a:bodyPr/>
          <a:lstStyle/>
          <a:p>
            <a:r>
              <a:rPr lang="en-US" smtClean="0"/>
              <a:t>05/11/2015</a:t>
            </a:r>
            <a:endParaRPr lang="en-GB" dirty="0"/>
          </a:p>
        </p:txBody>
      </p:sp>
      <p:sp>
        <p:nvSpPr>
          <p:cNvPr id="4" name="Footer Placeholder 3"/>
          <p:cNvSpPr>
            <a:spLocks noGrp="1"/>
          </p:cNvSpPr>
          <p:nvPr>
            <p:ph type="ftr" sz="quarter" idx="11"/>
          </p:nvPr>
        </p:nvSpPr>
        <p:spPr/>
        <p:txBody>
          <a:bodyPr/>
          <a:lstStyle/>
          <a:p>
            <a:r>
              <a:rPr lang="en-GB" dirty="0" smtClean="0"/>
              <a:t>Monitoring Fast Instabilities  |  Beam Dynamics Meets Diagnostics  |  T. Levens</a:t>
            </a:r>
            <a:endParaRPr lang="en-GB" dirty="0"/>
          </a:p>
        </p:txBody>
      </p:sp>
      <p:sp>
        <p:nvSpPr>
          <p:cNvPr id="5" name="Slide Number Placeholder 4"/>
          <p:cNvSpPr>
            <a:spLocks noGrp="1"/>
          </p:cNvSpPr>
          <p:nvPr>
            <p:ph type="sldNum" sz="quarter" idx="12"/>
          </p:nvPr>
        </p:nvSpPr>
        <p:spPr/>
        <p:txBody>
          <a:bodyPr/>
          <a:lstStyle/>
          <a:p>
            <a:fld id="{90DA2D9C-63E7-4865-A895-9BDDCED1F048}" type="slidenum">
              <a:rPr lang="en-GB" smtClean="0"/>
              <a:t>14</a:t>
            </a:fld>
            <a:endParaRPr lang="en-GB" dirty="0"/>
          </a:p>
        </p:txBody>
      </p:sp>
      <p:sp>
        <p:nvSpPr>
          <p:cNvPr id="6" name="Title 5"/>
          <p:cNvSpPr>
            <a:spLocks noGrp="1"/>
          </p:cNvSpPr>
          <p:nvPr>
            <p:ph type="title"/>
          </p:nvPr>
        </p:nvSpPr>
        <p:spPr/>
        <p:txBody>
          <a:bodyPr/>
          <a:lstStyle/>
          <a:p>
            <a:r>
              <a:rPr lang="en-US" dirty="0" smtClean="0"/>
              <a:t>One more example</a:t>
            </a:r>
            <a:r>
              <a:rPr lang="is-IS" dirty="0" smtClean="0"/>
              <a:t>…</a:t>
            </a:r>
            <a:endParaRPr lang="en-US" dirty="0"/>
          </a:p>
        </p:txBody>
      </p:sp>
      <p:pic>
        <p:nvPicPr>
          <p:cNvPr id="7" name="Picture 6" descr="sps_doubl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3074" y="1380029"/>
            <a:ext cx="5943600" cy="4457700"/>
          </a:xfrm>
          <a:prstGeom prst="rect">
            <a:avLst/>
          </a:prstGeom>
        </p:spPr>
      </p:pic>
      <p:sp>
        <p:nvSpPr>
          <p:cNvPr id="12" name="TextBox 11"/>
          <p:cNvSpPr txBox="1"/>
          <p:nvPr/>
        </p:nvSpPr>
        <p:spPr>
          <a:xfrm>
            <a:off x="2615148" y="4766277"/>
            <a:ext cx="954107" cy="523220"/>
          </a:xfrm>
          <a:prstGeom prst="rect">
            <a:avLst/>
          </a:prstGeom>
          <a:noFill/>
        </p:spPr>
        <p:txBody>
          <a:bodyPr wrap="none" rtlCol="0">
            <a:spAutoFit/>
          </a:bodyPr>
          <a:lstStyle/>
          <a:p>
            <a:pPr algn="ctr"/>
            <a:r>
              <a:rPr lang="en-US" sz="1400" b="1" dirty="0" smtClean="0">
                <a:solidFill>
                  <a:srgbClr val="0000FF"/>
                </a:solidFill>
              </a:rPr>
              <a:t>1</a:t>
            </a:r>
            <a:r>
              <a:rPr lang="en-US" sz="1400" b="1" baseline="30000" dirty="0" smtClean="0">
                <a:solidFill>
                  <a:srgbClr val="0000FF"/>
                </a:solidFill>
              </a:rPr>
              <a:t>st</a:t>
            </a:r>
            <a:endParaRPr lang="en-US" sz="1400" b="1" dirty="0" smtClean="0">
              <a:solidFill>
                <a:srgbClr val="0000FF"/>
              </a:solidFill>
            </a:endParaRPr>
          </a:p>
          <a:p>
            <a:pPr algn="ctr"/>
            <a:r>
              <a:rPr lang="en-US" sz="1400" b="1" dirty="0" err="1" smtClean="0">
                <a:solidFill>
                  <a:srgbClr val="0000FF"/>
                </a:solidFill>
              </a:rPr>
              <a:t>bunchlet</a:t>
            </a:r>
            <a:endParaRPr lang="en-US" sz="1400" b="1" dirty="0">
              <a:solidFill>
                <a:srgbClr val="0000FF"/>
              </a:solidFill>
            </a:endParaRPr>
          </a:p>
        </p:txBody>
      </p:sp>
      <p:sp>
        <p:nvSpPr>
          <p:cNvPr id="14" name="TextBox 13"/>
          <p:cNvSpPr txBox="1"/>
          <p:nvPr/>
        </p:nvSpPr>
        <p:spPr>
          <a:xfrm>
            <a:off x="6458956" y="4766277"/>
            <a:ext cx="954107" cy="523220"/>
          </a:xfrm>
          <a:prstGeom prst="rect">
            <a:avLst/>
          </a:prstGeom>
          <a:noFill/>
        </p:spPr>
        <p:txBody>
          <a:bodyPr wrap="none" rtlCol="0">
            <a:spAutoFit/>
          </a:bodyPr>
          <a:lstStyle/>
          <a:p>
            <a:pPr algn="ctr"/>
            <a:r>
              <a:rPr lang="en-US" sz="1400" b="1" dirty="0" smtClean="0">
                <a:solidFill>
                  <a:srgbClr val="FF0000"/>
                </a:solidFill>
              </a:rPr>
              <a:t>2</a:t>
            </a:r>
            <a:r>
              <a:rPr lang="en-US" sz="1400" b="1" baseline="30000" dirty="0" smtClean="0">
                <a:solidFill>
                  <a:srgbClr val="FF0000"/>
                </a:solidFill>
              </a:rPr>
              <a:t>nd</a:t>
            </a:r>
            <a:endParaRPr lang="en-US" sz="1400" b="1" dirty="0" smtClean="0">
              <a:solidFill>
                <a:srgbClr val="FF0000"/>
              </a:solidFill>
            </a:endParaRPr>
          </a:p>
          <a:p>
            <a:pPr algn="ctr"/>
            <a:r>
              <a:rPr lang="en-US" sz="1400" b="1" dirty="0" err="1" smtClean="0">
                <a:solidFill>
                  <a:srgbClr val="FF0000"/>
                </a:solidFill>
              </a:rPr>
              <a:t>bunchlet</a:t>
            </a:r>
            <a:endParaRPr lang="en-US" sz="1400" b="1" dirty="0" smtClean="0">
              <a:solidFill>
                <a:srgbClr val="FF0000"/>
              </a:solidFill>
            </a:endParaRPr>
          </a:p>
        </p:txBody>
      </p:sp>
      <p:sp>
        <p:nvSpPr>
          <p:cNvPr id="15" name="TextBox 14"/>
          <p:cNvSpPr txBox="1"/>
          <p:nvPr/>
        </p:nvSpPr>
        <p:spPr>
          <a:xfrm>
            <a:off x="4311997" y="4766277"/>
            <a:ext cx="1044940" cy="523220"/>
          </a:xfrm>
          <a:prstGeom prst="rect">
            <a:avLst/>
          </a:prstGeom>
          <a:noFill/>
        </p:spPr>
        <p:txBody>
          <a:bodyPr wrap="none" rtlCol="0">
            <a:spAutoFit/>
          </a:bodyPr>
          <a:lstStyle/>
          <a:p>
            <a:pPr algn="ctr"/>
            <a:r>
              <a:rPr lang="en-US" sz="1400" b="1" dirty="0" smtClean="0">
                <a:solidFill>
                  <a:srgbClr val="660066"/>
                </a:solidFill>
              </a:rPr>
              <a:t>Mixture of</a:t>
            </a:r>
          </a:p>
          <a:p>
            <a:pPr algn="ctr"/>
            <a:r>
              <a:rPr lang="en-US" sz="1400" b="1" dirty="0" err="1" smtClean="0">
                <a:solidFill>
                  <a:srgbClr val="660066"/>
                </a:solidFill>
              </a:rPr>
              <a:t>bunchlets</a:t>
            </a:r>
            <a:r>
              <a:rPr lang="en-US" sz="1400" b="1" dirty="0" smtClean="0">
                <a:solidFill>
                  <a:srgbClr val="660066"/>
                </a:solidFill>
              </a:rPr>
              <a:t> </a:t>
            </a:r>
            <a:endParaRPr lang="en-US" sz="1400" b="1" dirty="0">
              <a:solidFill>
                <a:srgbClr val="660066"/>
              </a:solidFill>
            </a:endParaRPr>
          </a:p>
        </p:txBody>
      </p:sp>
      <p:cxnSp>
        <p:nvCxnSpPr>
          <p:cNvPr id="17" name="Straight Arrow Connector 16"/>
          <p:cNvCxnSpPr/>
          <p:nvPr/>
        </p:nvCxnSpPr>
        <p:spPr>
          <a:xfrm>
            <a:off x="3134041" y="2201875"/>
            <a:ext cx="1416258" cy="0"/>
          </a:xfrm>
          <a:prstGeom prst="straightConnector1">
            <a:avLst/>
          </a:prstGeom>
          <a:ln w="28575" cmpd="sng">
            <a:headEnd type="triangle"/>
            <a:tailEnd type="triangle"/>
          </a:ln>
        </p:spPr>
        <p:style>
          <a:lnRef idx="1">
            <a:schemeClr val="dk1"/>
          </a:lnRef>
          <a:fillRef idx="0">
            <a:schemeClr val="dk1"/>
          </a:fillRef>
          <a:effectRef idx="0">
            <a:schemeClr val="dk1"/>
          </a:effectRef>
          <a:fontRef idx="minor">
            <a:schemeClr val="tx1"/>
          </a:fontRef>
        </p:style>
      </p:cxnSp>
      <p:sp>
        <p:nvSpPr>
          <p:cNvPr id="19" name="Rectangle 18"/>
          <p:cNvSpPr/>
          <p:nvPr/>
        </p:nvSpPr>
        <p:spPr>
          <a:xfrm>
            <a:off x="3354740" y="1855609"/>
            <a:ext cx="972575" cy="338554"/>
          </a:xfrm>
          <a:prstGeom prst="rect">
            <a:avLst/>
          </a:prstGeom>
        </p:spPr>
        <p:txBody>
          <a:bodyPr wrap="none">
            <a:spAutoFit/>
          </a:bodyPr>
          <a:lstStyle/>
          <a:p>
            <a:pPr algn="ctr"/>
            <a:r>
              <a:rPr lang="en-GB" sz="1600" dirty="0" err="1" smtClean="0">
                <a:latin typeface="Calibri" panose="020F0502020204030204" pitchFamily="34" charset="0"/>
              </a:rPr>
              <a:t>τ</a:t>
            </a:r>
            <a:r>
              <a:rPr lang="en-GB" sz="1600" baseline="-25000" dirty="0" err="1" smtClean="0">
                <a:latin typeface="Calibri" panose="020F0502020204030204" pitchFamily="34" charset="0"/>
              </a:rPr>
              <a:t>PU</a:t>
            </a:r>
            <a:r>
              <a:rPr lang="en-GB" sz="1600" dirty="0" smtClean="0">
                <a:latin typeface="Calibri" panose="020F0502020204030204" pitchFamily="34" charset="0"/>
              </a:rPr>
              <a:t>=</a:t>
            </a:r>
            <a:r>
              <a:rPr lang="en-GB" sz="1600" dirty="0">
                <a:latin typeface="Calibri" panose="020F0502020204030204" pitchFamily="34" charset="0"/>
              </a:rPr>
              <a:t>4.0ns</a:t>
            </a:r>
            <a:endParaRPr lang="en-GB" sz="1600" dirty="0">
              <a:latin typeface="Calibri" panose="020F0502020204030204" pitchFamily="34" charset="0"/>
              <a:sym typeface="Wingdings" panose="05000000000000000000" pitchFamily="2" charset="2"/>
            </a:endParaRPr>
          </a:p>
        </p:txBody>
      </p:sp>
    </p:spTree>
    <p:extLst>
      <p:ext uri="{BB962C8B-B14F-4D97-AF65-F5344CB8AC3E}">
        <p14:creationId xmlns:p14="http://schemas.microsoft.com/office/powerpoint/2010/main" val="2282389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49" y="939798"/>
            <a:ext cx="8172451" cy="5576201"/>
          </a:xfrm>
        </p:spPr>
        <p:txBody>
          <a:bodyPr>
            <a:normAutofit/>
          </a:bodyPr>
          <a:lstStyle/>
          <a:p>
            <a:pPr marL="0" indent="0">
              <a:buNone/>
            </a:pPr>
            <a:r>
              <a:rPr lang="en-GB" sz="1800" dirty="0" smtClean="0"/>
              <a:t>Instabilities can be seen as growth in amplitude of the tune line or Q</a:t>
            </a:r>
            <a:r>
              <a:rPr lang="en-GB" sz="1800" baseline="-25000" dirty="0" smtClean="0"/>
              <a:t>S</a:t>
            </a:r>
            <a:r>
              <a:rPr lang="en-GB" sz="1800" dirty="0" smtClean="0"/>
              <a:t> sidebands – indicative of the azimuthal mode number. Instability rise time can be measured from the amplitude growth.</a:t>
            </a:r>
          </a:p>
          <a:p>
            <a:pPr marL="0" indent="0">
              <a:buNone/>
            </a:pPr>
            <a:endParaRPr lang="en-GB" sz="1800" dirty="0"/>
          </a:p>
          <a:p>
            <a:pPr marL="0" indent="0">
              <a:buNone/>
            </a:pPr>
            <a:endParaRPr lang="en-GB" sz="1800" dirty="0" smtClean="0"/>
          </a:p>
          <a:p>
            <a:pPr marL="0" indent="0">
              <a:buNone/>
            </a:pPr>
            <a:endParaRPr lang="en-GB" sz="1800" dirty="0"/>
          </a:p>
          <a:p>
            <a:pPr marL="0" indent="0">
              <a:buNone/>
            </a:pPr>
            <a:endParaRPr lang="en-GB" sz="1800" dirty="0" smtClean="0"/>
          </a:p>
          <a:p>
            <a:pPr marL="0" indent="0">
              <a:buNone/>
            </a:pPr>
            <a:endParaRPr lang="en-GB" sz="1800" dirty="0"/>
          </a:p>
          <a:p>
            <a:pPr marL="0" indent="0">
              <a:buNone/>
            </a:pPr>
            <a:endParaRPr lang="en-GB" sz="1800" dirty="0" smtClean="0"/>
          </a:p>
          <a:p>
            <a:pPr marL="0" indent="0">
              <a:buNone/>
            </a:pPr>
            <a:endParaRPr lang="en-GB" sz="1800" dirty="0"/>
          </a:p>
          <a:p>
            <a:pPr marL="0" indent="0">
              <a:buNone/>
            </a:pPr>
            <a:endParaRPr lang="en-GB" sz="1800" dirty="0" smtClean="0"/>
          </a:p>
          <a:p>
            <a:pPr marL="0" indent="0">
              <a:buNone/>
            </a:pPr>
            <a:endParaRPr lang="en-GB" sz="1800" dirty="0"/>
          </a:p>
          <a:p>
            <a:pPr marL="0" indent="0">
              <a:buNone/>
            </a:pPr>
            <a:endParaRPr lang="en-GB" sz="1800" dirty="0" smtClean="0"/>
          </a:p>
          <a:p>
            <a:pPr marL="0" indent="0">
              <a:buNone/>
            </a:pPr>
            <a:endParaRPr lang="en-GB" sz="1800" dirty="0"/>
          </a:p>
          <a:p>
            <a:pPr marL="0" indent="0">
              <a:buNone/>
            </a:pPr>
            <a:r>
              <a:rPr lang="en-GB" sz="1800" dirty="0" smtClean="0"/>
              <a:t>Usual difficulty at LHC</a:t>
            </a:r>
            <a:r>
              <a:rPr lang="is-IS" sz="1800" dirty="0" smtClean="0"/>
              <a:t>…</a:t>
            </a:r>
            <a:r>
              <a:rPr lang="en-GB" sz="1800" dirty="0" smtClean="0"/>
              <a:t> what is the tune before the instability?</a:t>
            </a:r>
            <a:endParaRPr lang="en-GB" sz="1800" dirty="0"/>
          </a:p>
        </p:txBody>
      </p:sp>
      <p:sp>
        <p:nvSpPr>
          <p:cNvPr id="3" name="Date Placeholder 2"/>
          <p:cNvSpPr>
            <a:spLocks noGrp="1"/>
          </p:cNvSpPr>
          <p:nvPr>
            <p:ph type="dt" sz="half" idx="10"/>
          </p:nvPr>
        </p:nvSpPr>
        <p:spPr/>
        <p:txBody>
          <a:bodyPr/>
          <a:lstStyle/>
          <a:p>
            <a:r>
              <a:rPr lang="en-US" smtClean="0"/>
              <a:t>05/11/2015</a:t>
            </a:r>
            <a:endParaRPr lang="en-GB" dirty="0"/>
          </a:p>
        </p:txBody>
      </p:sp>
      <p:sp>
        <p:nvSpPr>
          <p:cNvPr id="4" name="Footer Placeholder 3"/>
          <p:cNvSpPr>
            <a:spLocks noGrp="1"/>
          </p:cNvSpPr>
          <p:nvPr>
            <p:ph type="ftr" sz="quarter" idx="11"/>
          </p:nvPr>
        </p:nvSpPr>
        <p:spPr/>
        <p:txBody>
          <a:bodyPr/>
          <a:lstStyle/>
          <a:p>
            <a:r>
              <a:rPr lang="en-GB" dirty="0" smtClean="0"/>
              <a:t>Monitoring Fast Instabilities  |  Beam Dynamics Meets Diagnostics  |  T. Levens</a:t>
            </a:r>
            <a:endParaRPr lang="en-GB" dirty="0"/>
          </a:p>
        </p:txBody>
      </p:sp>
      <p:sp>
        <p:nvSpPr>
          <p:cNvPr id="5" name="Slide Number Placeholder 4"/>
          <p:cNvSpPr>
            <a:spLocks noGrp="1"/>
          </p:cNvSpPr>
          <p:nvPr>
            <p:ph type="sldNum" sz="quarter" idx="12"/>
          </p:nvPr>
        </p:nvSpPr>
        <p:spPr/>
        <p:txBody>
          <a:bodyPr/>
          <a:lstStyle/>
          <a:p>
            <a:fld id="{90DA2D9C-63E7-4865-A895-9BDDCED1F048}" type="slidenum">
              <a:rPr lang="en-GB" smtClean="0"/>
              <a:t>15</a:t>
            </a:fld>
            <a:endParaRPr lang="en-GB" dirty="0"/>
          </a:p>
        </p:txBody>
      </p:sp>
      <p:sp>
        <p:nvSpPr>
          <p:cNvPr id="6" name="Title 5"/>
          <p:cNvSpPr>
            <a:spLocks noGrp="1"/>
          </p:cNvSpPr>
          <p:nvPr>
            <p:ph type="title"/>
          </p:nvPr>
        </p:nvSpPr>
        <p:spPr/>
        <p:txBody>
          <a:bodyPr/>
          <a:lstStyle/>
          <a:p>
            <a:r>
              <a:rPr lang="en-GB" dirty="0" smtClean="0"/>
              <a:t>Tune measurement system</a:t>
            </a:r>
            <a:endParaRPr lang="en-GB" dirty="0"/>
          </a:p>
        </p:txBody>
      </p:sp>
      <p:pic>
        <p:nvPicPr>
          <p:cNvPr id="7" name="Content Placeholder 6"/>
          <p:cNvPicPr>
            <a:picLocks noChangeAspect="1"/>
          </p:cNvPicPr>
          <p:nvPr/>
        </p:nvPicPr>
        <p:blipFill rotWithShape="1">
          <a:blip r:embed="rId2">
            <a:extLst>
              <a:ext uri="{28A0092B-C50C-407E-A947-70E740481C1C}">
                <a14:useLocalDpi xmlns:a14="http://schemas.microsoft.com/office/drawing/2010/main" val="0"/>
              </a:ext>
            </a:extLst>
          </a:blip>
          <a:srcRect t="7855" b="1874"/>
          <a:stretch/>
        </p:blipFill>
        <p:spPr>
          <a:xfrm>
            <a:off x="1638101" y="1754186"/>
            <a:ext cx="6153546" cy="4166192"/>
          </a:xfrm>
          <a:prstGeom prst="rect">
            <a:avLst/>
          </a:prstGeom>
        </p:spPr>
      </p:pic>
      <p:cxnSp>
        <p:nvCxnSpPr>
          <p:cNvPr id="9" name="Straight Arrow Connector 8"/>
          <p:cNvCxnSpPr/>
          <p:nvPr/>
        </p:nvCxnSpPr>
        <p:spPr>
          <a:xfrm flipV="1">
            <a:off x="1307567" y="4099560"/>
            <a:ext cx="2677693" cy="701040"/>
          </a:xfrm>
          <a:prstGeom prst="straightConnector1">
            <a:avLst/>
          </a:prstGeom>
          <a:ln w="1905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307567" y="2537460"/>
            <a:ext cx="2738653" cy="2263140"/>
          </a:xfrm>
          <a:prstGeom prst="straightConnector1">
            <a:avLst/>
          </a:prstGeom>
          <a:ln w="1905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83647" y="4453419"/>
            <a:ext cx="1104597" cy="646331"/>
          </a:xfrm>
          <a:prstGeom prst="rect">
            <a:avLst/>
          </a:prstGeom>
          <a:noFill/>
        </p:spPr>
        <p:txBody>
          <a:bodyPr wrap="square" rtlCol="0">
            <a:spAutoFit/>
          </a:bodyPr>
          <a:lstStyle/>
          <a:p>
            <a:pPr algn="ctr"/>
            <a:r>
              <a:rPr lang="en-GB" sz="1200" b="1" dirty="0" smtClean="0">
                <a:solidFill>
                  <a:srgbClr val="FF0000"/>
                </a:solidFill>
              </a:rPr>
              <a:t>Exponential growth</a:t>
            </a:r>
          </a:p>
          <a:p>
            <a:pPr algn="ctr"/>
            <a:r>
              <a:rPr lang="en-GB" sz="1200" b="1" dirty="0" smtClean="0">
                <a:solidFill>
                  <a:srgbClr val="FF0000"/>
                </a:solidFill>
              </a:rPr>
              <a:t>at Q-Q</a:t>
            </a:r>
            <a:r>
              <a:rPr lang="en-GB" sz="1200" b="1" baseline="-25000" dirty="0" smtClean="0">
                <a:solidFill>
                  <a:srgbClr val="FF0000"/>
                </a:solidFill>
              </a:rPr>
              <a:t>S</a:t>
            </a:r>
            <a:endParaRPr lang="en-GB" sz="1200" b="1" baseline="-25000" dirty="0">
              <a:solidFill>
                <a:srgbClr val="FF0000"/>
              </a:solidFill>
            </a:endParaRPr>
          </a:p>
        </p:txBody>
      </p:sp>
    </p:spTree>
    <p:extLst>
      <p:ext uri="{BB962C8B-B14F-4D97-AF65-F5344CB8AC3E}">
        <p14:creationId xmlns:p14="http://schemas.microsoft.com/office/powerpoint/2010/main" val="2400399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GB" sz="1800" dirty="0" smtClean="0"/>
              <a:t>The LHC BBQ system is most sensitive instrument available for detecting transverse oscillations. </a:t>
            </a:r>
            <a:r>
              <a:rPr lang="en-GB" sz="1800" dirty="0"/>
              <a:t>I</a:t>
            </a:r>
            <a:r>
              <a:rPr lang="en-GB" sz="1800" dirty="0" smtClean="0"/>
              <a:t>nstability detection can be performed by looking at the growth in BBQ amplitude </a:t>
            </a:r>
            <a:r>
              <a:rPr lang="en-GB" sz="1800" dirty="0"/>
              <a:t>spectrum. Initial developments </a:t>
            </a:r>
            <a:r>
              <a:rPr lang="en-GB" sz="1800" dirty="0" smtClean="0"/>
              <a:t>of algorithm by </a:t>
            </a:r>
            <a:r>
              <a:rPr lang="en-GB" sz="1800" dirty="0"/>
              <a:t>J. </a:t>
            </a:r>
            <a:r>
              <a:rPr lang="en-GB" sz="1800" dirty="0" smtClean="0"/>
              <a:t>Ellis. Since 2015 the algorithm has been running online in the LHC (FPGA implementation).</a:t>
            </a:r>
            <a:endParaRPr lang="en-GB" sz="1800" dirty="0"/>
          </a:p>
        </p:txBody>
      </p:sp>
      <p:sp>
        <p:nvSpPr>
          <p:cNvPr id="3" name="Date Placeholder 2"/>
          <p:cNvSpPr>
            <a:spLocks noGrp="1"/>
          </p:cNvSpPr>
          <p:nvPr>
            <p:ph type="dt" sz="half" idx="10"/>
          </p:nvPr>
        </p:nvSpPr>
        <p:spPr/>
        <p:txBody>
          <a:bodyPr/>
          <a:lstStyle/>
          <a:p>
            <a:r>
              <a:rPr lang="en-US" smtClean="0"/>
              <a:t>05/11/2015</a:t>
            </a:r>
            <a:endParaRPr lang="en-GB" dirty="0"/>
          </a:p>
        </p:txBody>
      </p:sp>
      <p:sp>
        <p:nvSpPr>
          <p:cNvPr id="4" name="Footer Placeholder 3"/>
          <p:cNvSpPr>
            <a:spLocks noGrp="1"/>
          </p:cNvSpPr>
          <p:nvPr>
            <p:ph type="ftr" sz="quarter" idx="11"/>
          </p:nvPr>
        </p:nvSpPr>
        <p:spPr/>
        <p:txBody>
          <a:bodyPr/>
          <a:lstStyle/>
          <a:p>
            <a:r>
              <a:rPr lang="en-GB" smtClean="0"/>
              <a:t>Monitoring Fast Instabilities  |  Beam Dynamics Meets Diagnostics  |  T. Levens</a:t>
            </a:r>
            <a:endParaRPr lang="en-GB" dirty="0"/>
          </a:p>
        </p:txBody>
      </p:sp>
      <p:sp>
        <p:nvSpPr>
          <p:cNvPr id="5" name="Slide Number Placeholder 4"/>
          <p:cNvSpPr>
            <a:spLocks noGrp="1"/>
          </p:cNvSpPr>
          <p:nvPr>
            <p:ph type="sldNum" sz="quarter" idx="12"/>
          </p:nvPr>
        </p:nvSpPr>
        <p:spPr/>
        <p:txBody>
          <a:bodyPr/>
          <a:lstStyle/>
          <a:p>
            <a:fld id="{90DA2D9C-63E7-4865-A895-9BDDCED1F048}" type="slidenum">
              <a:rPr lang="en-GB" smtClean="0"/>
              <a:t>16</a:t>
            </a:fld>
            <a:endParaRPr lang="en-GB" dirty="0"/>
          </a:p>
        </p:txBody>
      </p:sp>
      <p:sp>
        <p:nvSpPr>
          <p:cNvPr id="6" name="Title 5"/>
          <p:cNvSpPr>
            <a:spLocks noGrp="1"/>
          </p:cNvSpPr>
          <p:nvPr>
            <p:ph type="title"/>
          </p:nvPr>
        </p:nvSpPr>
        <p:spPr/>
        <p:txBody>
          <a:bodyPr/>
          <a:lstStyle/>
          <a:p>
            <a:r>
              <a:rPr lang="en-GB" dirty="0" smtClean="0"/>
              <a:t>Online instability detection</a:t>
            </a: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2564" y="2336326"/>
            <a:ext cx="5426008" cy="4521674"/>
          </a:xfrm>
          <a:prstGeom prst="rect">
            <a:avLst/>
          </a:prstGeom>
        </p:spPr>
      </p:pic>
      <p:sp>
        <p:nvSpPr>
          <p:cNvPr id="8" name="Oval 7"/>
          <p:cNvSpPr/>
          <p:nvPr/>
        </p:nvSpPr>
        <p:spPr>
          <a:xfrm>
            <a:off x="4346851" y="4638640"/>
            <a:ext cx="1487978" cy="224443"/>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extBox 8"/>
          <p:cNvSpPr txBox="1"/>
          <p:nvPr/>
        </p:nvSpPr>
        <p:spPr>
          <a:xfrm>
            <a:off x="5834829" y="4588694"/>
            <a:ext cx="832279" cy="307777"/>
          </a:xfrm>
          <a:prstGeom prst="rect">
            <a:avLst/>
          </a:prstGeom>
          <a:noFill/>
        </p:spPr>
        <p:txBody>
          <a:bodyPr wrap="none" rtlCol="0">
            <a:spAutoFit/>
          </a:bodyPr>
          <a:lstStyle/>
          <a:p>
            <a:r>
              <a:rPr lang="en-GB" sz="1400" dirty="0" smtClean="0">
                <a:solidFill>
                  <a:srgbClr val="FF0000"/>
                </a:solidFill>
              </a:rPr>
              <a:t>Triggers</a:t>
            </a:r>
            <a:endParaRPr lang="en-GB" sz="1400" dirty="0">
              <a:solidFill>
                <a:srgbClr val="FF0000"/>
              </a:solidFill>
            </a:endParaRPr>
          </a:p>
        </p:txBody>
      </p:sp>
      <p:sp>
        <p:nvSpPr>
          <p:cNvPr id="10" name="Content Placeholder 1"/>
          <p:cNvSpPr txBox="1">
            <a:spLocks/>
          </p:cNvSpPr>
          <p:nvPr/>
        </p:nvSpPr>
        <p:spPr>
          <a:xfrm>
            <a:off x="628649" y="2280919"/>
            <a:ext cx="2838490" cy="44180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smtClean="0"/>
              <a:t>Three moving average filters of different lengths are applied to </a:t>
            </a:r>
            <a:r>
              <a:rPr lang="en-GB" sz="1800" dirty="0" err="1" smtClean="0"/>
              <a:t>r.m.s</a:t>
            </a:r>
            <a:r>
              <a:rPr lang="en-GB" sz="1800" dirty="0" smtClean="0"/>
              <a:t>. input signal.</a:t>
            </a:r>
          </a:p>
          <a:p>
            <a:pPr marL="0" indent="0">
              <a:buFont typeface="Arial" panose="020B0604020202020204" pitchFamily="34" charset="0"/>
              <a:buNone/>
            </a:pPr>
            <a:r>
              <a:rPr lang="en-GB" sz="1800" dirty="0" smtClean="0"/>
              <a:t>If the condition:</a:t>
            </a:r>
          </a:p>
          <a:p>
            <a:pPr marL="0" indent="0" algn="ctr">
              <a:buNone/>
            </a:pPr>
            <a:r>
              <a:rPr lang="en-GB" sz="1600" dirty="0" err="1" smtClean="0"/>
              <a:t>σ</a:t>
            </a:r>
            <a:r>
              <a:rPr lang="en-GB" sz="1600" baseline="-25000" dirty="0" err="1" smtClean="0"/>
              <a:t>short</a:t>
            </a:r>
            <a:r>
              <a:rPr lang="en-GB" sz="1600" dirty="0" smtClean="0"/>
              <a:t> &gt; </a:t>
            </a:r>
            <a:r>
              <a:rPr lang="en-GB" sz="1600" dirty="0" err="1" smtClean="0"/>
              <a:t>σ</a:t>
            </a:r>
            <a:r>
              <a:rPr lang="en-GB" sz="1600" baseline="-25000" dirty="0" err="1" smtClean="0"/>
              <a:t>medium</a:t>
            </a:r>
            <a:r>
              <a:rPr lang="en-GB" sz="1600" dirty="0" smtClean="0"/>
              <a:t> &gt;</a:t>
            </a:r>
            <a:r>
              <a:rPr lang="en-GB" sz="1600" dirty="0"/>
              <a:t> </a:t>
            </a:r>
            <a:r>
              <a:rPr lang="en-GB" sz="1600" dirty="0" err="1" smtClean="0"/>
              <a:t>σ</a:t>
            </a:r>
            <a:r>
              <a:rPr lang="en-GB" sz="1600" baseline="-25000" dirty="0" err="1" smtClean="0"/>
              <a:t>long</a:t>
            </a:r>
            <a:r>
              <a:rPr lang="en-GB" sz="1600" dirty="0" smtClean="0"/>
              <a:t> </a:t>
            </a:r>
          </a:p>
          <a:p>
            <a:pPr marL="0" indent="0">
              <a:buNone/>
            </a:pPr>
            <a:r>
              <a:rPr lang="en-GB" sz="1800" dirty="0" smtClean="0"/>
              <a:t>is exceeded for a certain number of turns the trigger is fired.</a:t>
            </a:r>
          </a:p>
          <a:p>
            <a:pPr marL="0" indent="0">
              <a:buNone/>
            </a:pPr>
            <a:r>
              <a:rPr lang="en-GB" sz="1800" dirty="0" smtClean="0"/>
              <a:t>Works reasonably but still being tuned in order to be robust against injection transients, abort gap cleaning excitation, …</a:t>
            </a:r>
            <a:endParaRPr lang="en-GB" sz="1800" dirty="0"/>
          </a:p>
        </p:txBody>
      </p:sp>
    </p:spTree>
    <p:extLst>
      <p:ext uri="{BB962C8B-B14F-4D97-AF65-F5344CB8AC3E}">
        <p14:creationId xmlns:p14="http://schemas.microsoft.com/office/powerpoint/2010/main" val="3711902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49" y="939798"/>
            <a:ext cx="8172451" cy="5576201"/>
          </a:xfrm>
        </p:spPr>
        <p:txBody>
          <a:bodyPr>
            <a:normAutofit/>
          </a:bodyPr>
          <a:lstStyle/>
          <a:p>
            <a:pPr marL="0" indent="0">
              <a:buNone/>
            </a:pPr>
            <a:r>
              <a:rPr lang="en-GB" sz="2000" dirty="0" smtClean="0"/>
              <a:t>After detecting an instability, need to distribute a trigger </a:t>
            </a:r>
            <a:r>
              <a:rPr lang="en-GB" sz="2000" dirty="0"/>
              <a:t/>
            </a:r>
            <a:br>
              <a:rPr lang="en-GB" sz="2000" dirty="0"/>
            </a:br>
            <a:r>
              <a:rPr lang="en-GB" sz="2000" dirty="0" smtClean="0"/>
              <a:t>to systems distributed around the LHC.</a:t>
            </a:r>
          </a:p>
          <a:p>
            <a:pPr marL="0" indent="0">
              <a:buNone/>
            </a:pPr>
            <a:r>
              <a:rPr lang="en-GB" sz="2000" dirty="0" smtClean="0"/>
              <a:t>CERN’s timing networks are currently unidirectional with no easy way to collect and distribute triggers from remote devices without extensive extra cabling.</a:t>
            </a:r>
          </a:p>
          <a:p>
            <a:pPr marL="0" indent="0">
              <a:buNone/>
            </a:pPr>
            <a:r>
              <a:rPr lang="en-GB" sz="2000" dirty="0" smtClean="0"/>
              <a:t>During LS1 a new White Rabbit [4] network has been deployed connecting BI and RF equipment and allowing the exchange of triggers.</a:t>
            </a:r>
          </a:p>
          <a:p>
            <a:pPr marL="0" indent="0">
              <a:buNone/>
            </a:pPr>
            <a:r>
              <a:rPr lang="en-GB" sz="2000" dirty="0" smtClean="0"/>
              <a:t>All nodes are synchronised down to sub-nanosecond level</a:t>
            </a:r>
            <a:r>
              <a:rPr lang="en-GB" sz="2000" dirty="0"/>
              <a:t> </a:t>
            </a:r>
            <a:r>
              <a:rPr lang="en-GB" sz="2000" dirty="0" smtClean="0"/>
              <a:t>by the White Rabbit network.</a:t>
            </a:r>
            <a:r>
              <a:rPr lang="en-GB" sz="2000" dirty="0"/>
              <a:t> </a:t>
            </a:r>
            <a:r>
              <a:rPr lang="en-GB" sz="2000" dirty="0" smtClean="0"/>
              <a:t>Trigger events are time-stamped using an time-to-digital converter and can be repeated at many destinations after a programmable delay.</a:t>
            </a:r>
          </a:p>
        </p:txBody>
      </p:sp>
      <p:sp>
        <p:nvSpPr>
          <p:cNvPr id="3" name="Date Placeholder 2"/>
          <p:cNvSpPr>
            <a:spLocks noGrp="1"/>
          </p:cNvSpPr>
          <p:nvPr>
            <p:ph type="dt" sz="half" idx="10"/>
          </p:nvPr>
        </p:nvSpPr>
        <p:spPr/>
        <p:txBody>
          <a:bodyPr/>
          <a:lstStyle/>
          <a:p>
            <a:r>
              <a:rPr lang="en-US" dirty="0" smtClean="0"/>
              <a:t>05/11/2015</a:t>
            </a:r>
            <a:endParaRPr lang="en-GB" dirty="0"/>
          </a:p>
        </p:txBody>
      </p:sp>
      <p:sp>
        <p:nvSpPr>
          <p:cNvPr id="4" name="Footer Placeholder 3"/>
          <p:cNvSpPr>
            <a:spLocks noGrp="1"/>
          </p:cNvSpPr>
          <p:nvPr>
            <p:ph type="ftr" sz="quarter" idx="11"/>
          </p:nvPr>
        </p:nvSpPr>
        <p:spPr/>
        <p:txBody>
          <a:bodyPr/>
          <a:lstStyle/>
          <a:p>
            <a:r>
              <a:rPr lang="en-GB" dirty="0" smtClean="0"/>
              <a:t>Monitoring Fast Instabilities  |  Beam Dynamics Meets Diagnostics  |  T. Levens</a:t>
            </a:r>
            <a:endParaRPr lang="en-GB" dirty="0"/>
          </a:p>
        </p:txBody>
      </p:sp>
      <p:sp>
        <p:nvSpPr>
          <p:cNvPr id="5" name="Slide Number Placeholder 4"/>
          <p:cNvSpPr>
            <a:spLocks noGrp="1"/>
          </p:cNvSpPr>
          <p:nvPr>
            <p:ph type="sldNum" sz="quarter" idx="12"/>
          </p:nvPr>
        </p:nvSpPr>
        <p:spPr/>
        <p:txBody>
          <a:bodyPr/>
          <a:lstStyle/>
          <a:p>
            <a:fld id="{90DA2D9C-63E7-4865-A895-9BDDCED1F048}" type="slidenum">
              <a:rPr lang="en-GB" smtClean="0"/>
              <a:t>17</a:t>
            </a:fld>
            <a:endParaRPr lang="en-GB" dirty="0"/>
          </a:p>
        </p:txBody>
      </p:sp>
      <p:sp>
        <p:nvSpPr>
          <p:cNvPr id="6" name="Title 5"/>
          <p:cNvSpPr>
            <a:spLocks noGrp="1"/>
          </p:cNvSpPr>
          <p:nvPr>
            <p:ph type="title"/>
          </p:nvPr>
        </p:nvSpPr>
        <p:spPr/>
        <p:txBody>
          <a:bodyPr/>
          <a:lstStyle/>
          <a:p>
            <a:r>
              <a:rPr lang="en-GB" dirty="0" smtClean="0"/>
              <a:t>Instability trigger distribution</a:t>
            </a:r>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3202" y="143724"/>
            <a:ext cx="1162756" cy="1057384"/>
          </a:xfrm>
          <a:prstGeom prst="rect">
            <a:avLst/>
          </a:prstGeom>
        </p:spPr>
      </p:pic>
      <p:pic>
        <p:nvPicPr>
          <p:cNvPr id="9" name="Picture 2"/>
          <p:cNvPicPr>
            <a:picLocks noChangeAspect="1" noChangeArrowheads="1"/>
          </p:cNvPicPr>
          <p:nvPr/>
        </p:nvPicPr>
        <p:blipFill>
          <a:blip r:embed="rId3" cstate="email">
            <a:extLst>
              <a:ext uri="{BEBA8EAE-BF5A-486C-A8C5-ECC9F3942E4B}">
                <a14:imgProps xmlns:a14="http://schemas.microsoft.com/office/drawing/2010/main">
                  <a14:imgLayer r:embed="rId4">
                    <a14:imgEffect>
                      <a14:sharpenSoften amount="28000"/>
                    </a14:imgEffect>
                  </a14:imgLayer>
                </a14:imgProps>
              </a:ext>
              <a:ext uri="{28A0092B-C50C-407E-A947-70E740481C1C}">
                <a14:useLocalDpi xmlns:a14="http://schemas.microsoft.com/office/drawing/2010/main" val="0"/>
              </a:ext>
            </a:extLst>
          </a:blip>
          <a:srcRect/>
          <a:stretch>
            <a:fillRect/>
          </a:stretch>
        </p:blipFill>
        <p:spPr bwMode="auto">
          <a:xfrm>
            <a:off x="1964868" y="4859729"/>
            <a:ext cx="5500012" cy="1532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34977" y="6579276"/>
            <a:ext cx="8732823" cy="215444"/>
          </a:xfrm>
          <a:prstGeom prst="rect">
            <a:avLst/>
          </a:prstGeom>
          <a:noFill/>
        </p:spPr>
        <p:txBody>
          <a:bodyPr wrap="square" rtlCol="0" anchor="ctr">
            <a:spAutoFit/>
          </a:bodyPr>
          <a:lstStyle/>
          <a:p>
            <a:r>
              <a:rPr lang="en-GB" sz="800" dirty="0" smtClean="0">
                <a:solidFill>
                  <a:srgbClr val="000000"/>
                </a:solidFill>
              </a:rPr>
              <a:t>[4] </a:t>
            </a:r>
            <a:r>
              <a:rPr lang="en-GB" sz="800" dirty="0">
                <a:solidFill>
                  <a:srgbClr val="000000"/>
                </a:solidFill>
              </a:rPr>
              <a:t>http://www.ohwr.org/projects/white-rabbit</a:t>
            </a:r>
          </a:p>
        </p:txBody>
      </p:sp>
      <p:cxnSp>
        <p:nvCxnSpPr>
          <p:cNvPr id="11" name="Straight Connector 10"/>
          <p:cNvCxnSpPr/>
          <p:nvPr/>
        </p:nvCxnSpPr>
        <p:spPr>
          <a:xfrm>
            <a:off x="459106" y="6598328"/>
            <a:ext cx="811530"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382814" y="6395472"/>
            <a:ext cx="1564610" cy="276999"/>
          </a:xfrm>
          <a:prstGeom prst="rect">
            <a:avLst/>
          </a:prstGeom>
          <a:noFill/>
        </p:spPr>
        <p:txBody>
          <a:bodyPr wrap="none" rtlCol="0">
            <a:spAutoFit/>
          </a:bodyPr>
          <a:lstStyle/>
          <a:p>
            <a:r>
              <a:rPr lang="en-GB" sz="1200" i="1" dirty="0" smtClean="0"/>
              <a:t>T. </a:t>
            </a:r>
            <a:r>
              <a:rPr lang="en-GB" sz="1200" i="1" dirty="0" err="1" smtClean="0"/>
              <a:t>Wlostowski</a:t>
            </a:r>
            <a:r>
              <a:rPr lang="en-GB" sz="1200" i="1" dirty="0" smtClean="0"/>
              <a:t>, et al</a:t>
            </a:r>
            <a:endParaRPr lang="en-US" sz="1200" i="1" dirty="0"/>
          </a:p>
        </p:txBody>
      </p:sp>
    </p:spTree>
    <p:extLst>
      <p:ext uri="{BB962C8B-B14F-4D97-AF65-F5344CB8AC3E}">
        <p14:creationId xmlns:p14="http://schemas.microsoft.com/office/powerpoint/2010/main" val="353641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a:bodyPr>
          <a:lstStyle/>
          <a:p>
            <a:r>
              <a:rPr lang="en-GB" sz="4400" dirty="0" smtClean="0">
                <a:latin typeface="Comic Sans MS"/>
                <a:cs typeface="Comic Sans MS"/>
              </a:rPr>
              <a:t>Ongoing developments</a:t>
            </a:r>
            <a:endParaRPr lang="en-GB" sz="4400" dirty="0">
              <a:latin typeface="Comic Sans MS"/>
              <a:cs typeface="Comic Sans MS"/>
            </a:endParaRPr>
          </a:p>
        </p:txBody>
      </p:sp>
      <p:sp>
        <p:nvSpPr>
          <p:cNvPr id="8" name="Subtitle 7"/>
          <p:cNvSpPr>
            <a:spLocks noGrp="1"/>
          </p:cNvSpPr>
          <p:nvPr>
            <p:ph type="subTitle" idx="1"/>
          </p:nvPr>
        </p:nvSpPr>
        <p:spPr/>
        <p:txBody>
          <a:bodyPr/>
          <a:lstStyle/>
          <a:p>
            <a:r>
              <a:rPr lang="en-GB" dirty="0" smtClean="0"/>
              <a:t>…how we are trying to improve things…</a:t>
            </a:r>
            <a:endParaRPr lang="en-GB" dirty="0"/>
          </a:p>
        </p:txBody>
      </p:sp>
      <p:sp>
        <p:nvSpPr>
          <p:cNvPr id="3" name="Date Placeholder 2"/>
          <p:cNvSpPr>
            <a:spLocks noGrp="1"/>
          </p:cNvSpPr>
          <p:nvPr>
            <p:ph type="dt" sz="half" idx="10"/>
          </p:nvPr>
        </p:nvSpPr>
        <p:spPr/>
        <p:txBody>
          <a:bodyPr/>
          <a:lstStyle/>
          <a:p>
            <a:r>
              <a:rPr lang="en-US" dirty="0" smtClean="0"/>
              <a:t>05/11/2015</a:t>
            </a:r>
            <a:endParaRPr lang="en-GB" dirty="0"/>
          </a:p>
        </p:txBody>
      </p:sp>
      <p:sp>
        <p:nvSpPr>
          <p:cNvPr id="4" name="Footer Placeholder 3"/>
          <p:cNvSpPr>
            <a:spLocks noGrp="1"/>
          </p:cNvSpPr>
          <p:nvPr>
            <p:ph type="ftr" sz="quarter" idx="11"/>
          </p:nvPr>
        </p:nvSpPr>
        <p:spPr/>
        <p:txBody>
          <a:bodyPr/>
          <a:lstStyle/>
          <a:p>
            <a:r>
              <a:rPr lang="en-GB" smtClean="0"/>
              <a:t>Monitoring Fast Instabilities  |  Beam Dynamics Meets Diagnostics  |  T. Levens</a:t>
            </a:r>
            <a:endParaRPr lang="en-GB" dirty="0"/>
          </a:p>
        </p:txBody>
      </p:sp>
      <p:sp>
        <p:nvSpPr>
          <p:cNvPr id="5" name="Slide Number Placeholder 4"/>
          <p:cNvSpPr>
            <a:spLocks noGrp="1"/>
          </p:cNvSpPr>
          <p:nvPr>
            <p:ph type="sldNum" sz="quarter" idx="12"/>
          </p:nvPr>
        </p:nvSpPr>
        <p:spPr/>
        <p:txBody>
          <a:bodyPr/>
          <a:lstStyle/>
          <a:p>
            <a:fld id="{90DA2D9C-63E7-4865-A895-9BDDCED1F048}" type="slidenum">
              <a:rPr lang="en-GB" smtClean="0"/>
              <a:t>18</a:t>
            </a:fld>
            <a:endParaRPr lang="en-GB" dirty="0"/>
          </a:p>
        </p:txBody>
      </p:sp>
    </p:spTree>
    <p:extLst>
      <p:ext uri="{BB962C8B-B14F-4D97-AF65-F5344CB8AC3E}">
        <p14:creationId xmlns:p14="http://schemas.microsoft.com/office/powerpoint/2010/main" val="607922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GB" sz="1800" dirty="0"/>
              <a:t>To overcome limits with traditional </a:t>
            </a:r>
            <a:r>
              <a:rPr lang="en-GB" sz="1800" dirty="0" smtClean="0"/>
              <a:t>stripline BPMs at high frequencies, </a:t>
            </a:r>
            <a:r>
              <a:rPr lang="en-GB" sz="1800" dirty="0"/>
              <a:t>a new </a:t>
            </a:r>
            <a:r>
              <a:rPr lang="en-GB" sz="1800" dirty="0" smtClean="0"/>
              <a:t>Electro-Optical </a:t>
            </a:r>
            <a:r>
              <a:rPr lang="en-GB" sz="1800" dirty="0"/>
              <a:t>(EO) BPM is being </a:t>
            </a:r>
            <a:r>
              <a:rPr lang="en-GB" sz="1800" dirty="0" smtClean="0"/>
              <a:t>developed for HL-LHC transverse diagnostics in </a:t>
            </a:r>
            <a:r>
              <a:rPr lang="en-GB" sz="1800" dirty="0"/>
              <a:t>collaboration with </a:t>
            </a:r>
            <a:r>
              <a:rPr lang="en-GB" sz="1800" dirty="0" smtClean="0"/>
              <a:t>Royal Holloway. </a:t>
            </a:r>
            <a:endParaRPr lang="en-GB" sz="1800" dirty="0"/>
          </a:p>
        </p:txBody>
      </p:sp>
      <p:sp>
        <p:nvSpPr>
          <p:cNvPr id="3" name="Date Placeholder 2"/>
          <p:cNvSpPr>
            <a:spLocks noGrp="1"/>
          </p:cNvSpPr>
          <p:nvPr>
            <p:ph type="dt" sz="half" idx="10"/>
          </p:nvPr>
        </p:nvSpPr>
        <p:spPr/>
        <p:txBody>
          <a:bodyPr/>
          <a:lstStyle/>
          <a:p>
            <a:r>
              <a:rPr lang="en-US" smtClean="0"/>
              <a:t>05/11/2015</a:t>
            </a:r>
            <a:endParaRPr lang="en-GB" dirty="0"/>
          </a:p>
        </p:txBody>
      </p:sp>
      <p:sp>
        <p:nvSpPr>
          <p:cNvPr id="4" name="Footer Placeholder 3"/>
          <p:cNvSpPr>
            <a:spLocks noGrp="1"/>
          </p:cNvSpPr>
          <p:nvPr>
            <p:ph type="ftr" sz="quarter" idx="11"/>
          </p:nvPr>
        </p:nvSpPr>
        <p:spPr/>
        <p:txBody>
          <a:bodyPr/>
          <a:lstStyle/>
          <a:p>
            <a:r>
              <a:rPr lang="en-GB" smtClean="0"/>
              <a:t>Monitoring Fast Instabilities  |  Beam Dynamics Meets Diagnostics  |  T. Levens</a:t>
            </a:r>
            <a:endParaRPr lang="en-GB" dirty="0"/>
          </a:p>
        </p:txBody>
      </p:sp>
      <p:sp>
        <p:nvSpPr>
          <p:cNvPr id="5" name="Slide Number Placeholder 4"/>
          <p:cNvSpPr>
            <a:spLocks noGrp="1"/>
          </p:cNvSpPr>
          <p:nvPr>
            <p:ph type="sldNum" sz="quarter" idx="12"/>
          </p:nvPr>
        </p:nvSpPr>
        <p:spPr/>
        <p:txBody>
          <a:bodyPr/>
          <a:lstStyle/>
          <a:p>
            <a:fld id="{90DA2D9C-63E7-4865-A895-9BDDCED1F048}" type="slidenum">
              <a:rPr lang="en-GB" smtClean="0"/>
              <a:t>19</a:t>
            </a:fld>
            <a:endParaRPr lang="en-GB" dirty="0"/>
          </a:p>
        </p:txBody>
      </p:sp>
      <p:sp>
        <p:nvSpPr>
          <p:cNvPr id="6" name="Title 5"/>
          <p:cNvSpPr>
            <a:spLocks noGrp="1"/>
          </p:cNvSpPr>
          <p:nvPr>
            <p:ph type="title"/>
          </p:nvPr>
        </p:nvSpPr>
        <p:spPr/>
        <p:txBody>
          <a:bodyPr/>
          <a:lstStyle/>
          <a:p>
            <a:r>
              <a:rPr lang="en-GB" dirty="0" smtClean="0"/>
              <a:t>Electro-Optical BPM</a:t>
            </a:r>
            <a:endParaRPr lang="en-GB" dirty="0"/>
          </a:p>
        </p:txBody>
      </p:sp>
      <p:sp>
        <p:nvSpPr>
          <p:cNvPr id="10" name="Content Placeholder 1"/>
          <p:cNvSpPr txBox="1">
            <a:spLocks/>
          </p:cNvSpPr>
          <p:nvPr/>
        </p:nvSpPr>
        <p:spPr>
          <a:xfrm>
            <a:off x="628648" y="2324099"/>
            <a:ext cx="5372101" cy="43748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dirty="0" smtClean="0"/>
              <a:t>Baseline design:</a:t>
            </a:r>
          </a:p>
          <a:p>
            <a:pPr marL="285750" indent="-285750"/>
            <a:r>
              <a:rPr lang="en-GB" sz="1800" dirty="0" smtClean="0"/>
              <a:t>Effectively a button BPM with pick-ups replaced by EO-crystals.</a:t>
            </a:r>
          </a:p>
          <a:p>
            <a:pPr marL="285750" indent="-285750"/>
            <a:r>
              <a:rPr lang="en-GB" sz="1800" dirty="0" smtClean="0"/>
              <a:t>A fibre-coupled design with laser and detectors housed 160 m away from accelerator tunnel.</a:t>
            </a:r>
          </a:p>
          <a:p>
            <a:pPr marL="285750" indent="-285750"/>
            <a:r>
              <a:rPr lang="en-GB" sz="1800" dirty="0" smtClean="0"/>
              <a:t>Incoming light is collimated by a GRIN lens and polarized before entering the crystal.</a:t>
            </a:r>
          </a:p>
          <a:p>
            <a:pPr marL="285750" indent="-285750"/>
            <a:r>
              <a:rPr lang="en-GB" sz="1800" dirty="0" smtClean="0"/>
              <a:t>The electric field of passing bunch at the crystal induces a rotation in the polarization, by the linear </a:t>
            </a:r>
            <a:r>
              <a:rPr lang="en-GB" sz="1800" dirty="0" err="1" smtClean="0"/>
              <a:t>Pockels</a:t>
            </a:r>
            <a:r>
              <a:rPr lang="en-GB" sz="1800" dirty="0" smtClean="0"/>
              <a:t> electro-optic effect.</a:t>
            </a:r>
          </a:p>
          <a:p>
            <a:pPr marL="285750" indent="-285750"/>
            <a:r>
              <a:rPr lang="en-GB" sz="1800" dirty="0" smtClean="0"/>
              <a:t>Light emerging from the crystal passes through an analyser and is then fibre-coupled to the distant photodetector.</a:t>
            </a:r>
          </a:p>
          <a:p>
            <a:endParaRPr lang="en-GB" sz="1800" dirty="0"/>
          </a:p>
        </p:txBody>
      </p:sp>
      <p:grpSp>
        <p:nvGrpSpPr>
          <p:cNvPr id="14" name="Group 13"/>
          <p:cNvGrpSpPr/>
          <p:nvPr/>
        </p:nvGrpSpPr>
        <p:grpSpPr>
          <a:xfrm>
            <a:off x="5554158" y="2185619"/>
            <a:ext cx="3513642" cy="4040688"/>
            <a:chOff x="5477763" y="2721548"/>
            <a:chExt cx="3513642" cy="4040688"/>
          </a:xfrm>
        </p:grpSpPr>
        <p:pic>
          <p:nvPicPr>
            <p:cNvPr id="8" name="Picture 7" descr="EOBPMconcep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7763" y="2721548"/>
              <a:ext cx="3513642" cy="4040688"/>
            </a:xfrm>
            <a:prstGeom prst="rect">
              <a:avLst/>
            </a:prstGeom>
          </p:spPr>
        </p:pic>
        <p:sp>
          <p:nvSpPr>
            <p:cNvPr id="11" name="Rectangle 10"/>
            <p:cNvSpPr/>
            <p:nvPr/>
          </p:nvSpPr>
          <p:spPr>
            <a:xfrm>
              <a:off x="5477763" y="2768599"/>
              <a:ext cx="577214" cy="539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334977" y="6579276"/>
            <a:ext cx="8732823" cy="215444"/>
          </a:xfrm>
          <a:prstGeom prst="rect">
            <a:avLst/>
          </a:prstGeom>
          <a:noFill/>
        </p:spPr>
        <p:txBody>
          <a:bodyPr wrap="square" rtlCol="0" anchor="ctr">
            <a:spAutoFit/>
          </a:bodyPr>
          <a:lstStyle/>
          <a:p>
            <a:pPr fontAlgn="ctr"/>
            <a:r>
              <a:rPr lang="en-GB" sz="800" dirty="0" smtClean="0">
                <a:solidFill>
                  <a:srgbClr val="000000"/>
                </a:solidFill>
              </a:rPr>
              <a:t>[5] S.M. Gibson, A. Arteche, </a:t>
            </a:r>
            <a:r>
              <a:rPr lang="en-GB" sz="800" i="1" dirty="0" smtClean="0">
                <a:solidFill>
                  <a:srgbClr val="000000"/>
                </a:solidFill>
              </a:rPr>
              <a:t>et al</a:t>
            </a:r>
            <a:r>
              <a:rPr lang="en-GB" sz="800" dirty="0">
                <a:solidFill>
                  <a:srgbClr val="000000"/>
                </a:solidFill>
              </a:rPr>
              <a:t>, “High Frequency Electro-Optic Beam Position Monitors for Intra-Bunch Diagnostics at the </a:t>
            </a:r>
            <a:r>
              <a:rPr lang="en-GB" sz="800" dirty="0" smtClean="0">
                <a:solidFill>
                  <a:srgbClr val="000000"/>
                </a:solidFill>
              </a:rPr>
              <a:t>LHC”, IBIC, Melbourne, 2015</a:t>
            </a:r>
            <a:endParaRPr lang="en-GB" sz="800" dirty="0">
              <a:solidFill>
                <a:srgbClr val="000000"/>
              </a:solidFill>
            </a:endParaRPr>
          </a:p>
        </p:txBody>
      </p:sp>
      <p:cxnSp>
        <p:nvCxnSpPr>
          <p:cNvPr id="13" name="Straight Connector 12"/>
          <p:cNvCxnSpPr/>
          <p:nvPr/>
        </p:nvCxnSpPr>
        <p:spPr>
          <a:xfrm>
            <a:off x="459106" y="6598328"/>
            <a:ext cx="811530"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4165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sz="2000" dirty="0"/>
              <a:t>A beam becomes unstable when a moment of its distribution exhibits exponential </a:t>
            </a:r>
            <a:r>
              <a:rPr lang="en-US" sz="2000" dirty="0" smtClean="0"/>
              <a:t>growth. </a:t>
            </a:r>
            <a:r>
              <a:rPr lang="en-GB" sz="2000" dirty="0" smtClean="0"/>
              <a:t>From an operators point of view, usually first seen as emittance growth and losses on certain bunches:</a:t>
            </a:r>
          </a:p>
          <a:p>
            <a:pPr marL="0" indent="0">
              <a:buNone/>
            </a:pPr>
            <a:endParaRPr lang="en-GB" sz="2000" dirty="0"/>
          </a:p>
          <a:p>
            <a:pPr marL="0" indent="0">
              <a:buNone/>
            </a:pPr>
            <a:endParaRPr lang="en-GB" sz="2000" dirty="0" smtClean="0"/>
          </a:p>
          <a:p>
            <a:pPr marL="0" indent="0">
              <a:buNone/>
            </a:pPr>
            <a:endParaRPr lang="en-GB" sz="2000" dirty="0"/>
          </a:p>
          <a:p>
            <a:pPr marL="0" indent="0">
              <a:buNone/>
            </a:pPr>
            <a:endParaRPr lang="en-GB" sz="2000" dirty="0" smtClean="0"/>
          </a:p>
          <a:p>
            <a:pPr marL="0" indent="0">
              <a:lnSpc>
                <a:spcPct val="140000"/>
              </a:lnSpc>
              <a:buNone/>
            </a:pPr>
            <a:endParaRPr lang="en-GB" sz="2000" dirty="0"/>
          </a:p>
          <a:p>
            <a:pPr marL="0" indent="0">
              <a:buNone/>
            </a:pPr>
            <a:endParaRPr lang="en-GB" sz="2000" dirty="0" smtClean="0"/>
          </a:p>
          <a:p>
            <a:pPr marL="0" indent="0">
              <a:buNone/>
            </a:pPr>
            <a:endParaRPr lang="en-GB" sz="2000" dirty="0" smtClean="0"/>
          </a:p>
          <a:p>
            <a:pPr marL="0" indent="0">
              <a:buNone/>
            </a:pPr>
            <a:r>
              <a:rPr lang="en-GB" sz="2000" dirty="0"/>
              <a:t>Instabilities can happen at </a:t>
            </a:r>
            <a:r>
              <a:rPr lang="en-GB" sz="2000" dirty="0" smtClean="0"/>
              <a:t>various, and not always predictable, times during </a:t>
            </a:r>
            <a:r>
              <a:rPr lang="en-GB" sz="2000" dirty="0"/>
              <a:t>regular operation of </a:t>
            </a:r>
            <a:r>
              <a:rPr lang="en-GB" sz="2000" dirty="0" smtClean="0"/>
              <a:t>accelerators and often </a:t>
            </a:r>
            <a:r>
              <a:rPr lang="en-GB" sz="2000" dirty="0"/>
              <a:t>define the maximum intensity that can be stored/accelerated</a:t>
            </a:r>
            <a:r>
              <a:rPr lang="en-GB" sz="2000" dirty="0" smtClean="0"/>
              <a:t>.</a:t>
            </a:r>
          </a:p>
          <a:p>
            <a:pPr marL="0" indent="0">
              <a:buNone/>
            </a:pPr>
            <a:r>
              <a:rPr lang="en-GB" sz="2000" dirty="0" smtClean="0"/>
              <a:t>The question</a:t>
            </a:r>
            <a:r>
              <a:rPr lang="is-IS" sz="2000" dirty="0" smtClean="0"/>
              <a:t>… </a:t>
            </a:r>
            <a:r>
              <a:rPr lang="en-GB" sz="2000" dirty="0"/>
              <a:t>w</a:t>
            </a:r>
            <a:r>
              <a:rPr lang="en-GB" sz="2000" dirty="0" smtClean="0"/>
              <a:t>hat instrumentation is available to detect instabilities as they occur?</a:t>
            </a:r>
          </a:p>
        </p:txBody>
      </p:sp>
      <p:sp>
        <p:nvSpPr>
          <p:cNvPr id="3" name="Date Placeholder 2"/>
          <p:cNvSpPr>
            <a:spLocks noGrp="1"/>
          </p:cNvSpPr>
          <p:nvPr>
            <p:ph type="dt" sz="half" idx="10"/>
          </p:nvPr>
        </p:nvSpPr>
        <p:spPr/>
        <p:txBody>
          <a:bodyPr/>
          <a:lstStyle/>
          <a:p>
            <a:r>
              <a:rPr lang="en-US" smtClean="0"/>
              <a:t>05/11/2015</a:t>
            </a:r>
            <a:endParaRPr lang="en-GB" dirty="0"/>
          </a:p>
        </p:txBody>
      </p:sp>
      <p:sp>
        <p:nvSpPr>
          <p:cNvPr id="4" name="Footer Placeholder 3"/>
          <p:cNvSpPr>
            <a:spLocks noGrp="1"/>
          </p:cNvSpPr>
          <p:nvPr>
            <p:ph type="ftr" sz="quarter" idx="11"/>
          </p:nvPr>
        </p:nvSpPr>
        <p:spPr/>
        <p:txBody>
          <a:bodyPr/>
          <a:lstStyle/>
          <a:p>
            <a:r>
              <a:rPr lang="en-GB" dirty="0" smtClean="0"/>
              <a:t>Monitoring Fast Instabilities  |  Beam Dynamics Meets Diagnostics  |  T. Levens</a:t>
            </a:r>
            <a:endParaRPr lang="en-GB" dirty="0"/>
          </a:p>
        </p:txBody>
      </p:sp>
      <p:sp>
        <p:nvSpPr>
          <p:cNvPr id="5" name="Slide Number Placeholder 4"/>
          <p:cNvSpPr>
            <a:spLocks noGrp="1"/>
          </p:cNvSpPr>
          <p:nvPr>
            <p:ph type="sldNum" sz="quarter" idx="12"/>
          </p:nvPr>
        </p:nvSpPr>
        <p:spPr/>
        <p:txBody>
          <a:bodyPr/>
          <a:lstStyle/>
          <a:p>
            <a:fld id="{90DA2D9C-63E7-4865-A895-9BDDCED1F048}" type="slidenum">
              <a:rPr lang="en-GB" smtClean="0"/>
              <a:t>2</a:t>
            </a:fld>
            <a:endParaRPr lang="en-GB" dirty="0"/>
          </a:p>
        </p:txBody>
      </p:sp>
      <p:sp>
        <p:nvSpPr>
          <p:cNvPr id="6" name="Title 5"/>
          <p:cNvSpPr>
            <a:spLocks noGrp="1"/>
          </p:cNvSpPr>
          <p:nvPr>
            <p:ph type="title"/>
          </p:nvPr>
        </p:nvSpPr>
        <p:spPr/>
        <p:txBody>
          <a:bodyPr/>
          <a:lstStyle/>
          <a:p>
            <a:r>
              <a:rPr lang="en-GB" dirty="0" smtClean="0"/>
              <a:t>Introduction</a:t>
            </a:r>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7003" y="1779832"/>
            <a:ext cx="4015742" cy="2925661"/>
          </a:xfrm>
          <a:prstGeom prst="rect">
            <a:avLst/>
          </a:prstGeom>
        </p:spPr>
      </p:pic>
      <p:sp>
        <p:nvSpPr>
          <p:cNvPr id="9" name="TextBox 8"/>
          <p:cNvSpPr txBox="1"/>
          <p:nvPr/>
        </p:nvSpPr>
        <p:spPr>
          <a:xfrm>
            <a:off x="7193280" y="2427628"/>
            <a:ext cx="1607819" cy="1015663"/>
          </a:xfrm>
          <a:prstGeom prst="rect">
            <a:avLst/>
          </a:prstGeom>
          <a:noFill/>
        </p:spPr>
        <p:txBody>
          <a:bodyPr wrap="square" rtlCol="0">
            <a:spAutoFit/>
          </a:bodyPr>
          <a:lstStyle/>
          <a:p>
            <a:pPr algn="ctr"/>
            <a:r>
              <a:rPr lang="en-GB" sz="1200" dirty="0" smtClean="0">
                <a:solidFill>
                  <a:srgbClr val="0000FF"/>
                </a:solidFill>
              </a:rPr>
              <a:t>Beam 2 blown up in horizontal and vertical planes at start and end of batch</a:t>
            </a:r>
            <a:endParaRPr lang="en-GB" sz="1200" baseline="-25000" dirty="0">
              <a:solidFill>
                <a:srgbClr val="0000FF"/>
              </a:solidFill>
            </a:endParaRPr>
          </a:p>
        </p:txBody>
      </p:sp>
      <p:cxnSp>
        <p:nvCxnSpPr>
          <p:cNvPr id="10" name="Straight Arrow Connector 9"/>
          <p:cNvCxnSpPr/>
          <p:nvPr/>
        </p:nvCxnSpPr>
        <p:spPr>
          <a:xfrm flipH="1">
            <a:off x="6408420" y="2856309"/>
            <a:ext cx="784860" cy="274320"/>
          </a:xfrm>
          <a:prstGeom prst="straightConnector1">
            <a:avLst/>
          </a:prstGeom>
          <a:ln w="28575" cmpd="sng">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116802" y="2856309"/>
            <a:ext cx="2076478" cy="179654"/>
          </a:xfrm>
          <a:prstGeom prst="straightConnector1">
            <a:avLst/>
          </a:prstGeom>
          <a:ln w="28575" cmpd="sng">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897380" y="2802969"/>
            <a:ext cx="891384" cy="264983"/>
          </a:xfrm>
          <a:prstGeom prst="straightConnector1">
            <a:avLst/>
          </a:prstGeom>
          <a:ln w="28575" cmpd="sng">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93302" y="2482581"/>
            <a:ext cx="1203310" cy="646331"/>
          </a:xfrm>
          <a:prstGeom prst="rect">
            <a:avLst/>
          </a:prstGeom>
          <a:noFill/>
        </p:spPr>
        <p:txBody>
          <a:bodyPr wrap="square" rtlCol="0">
            <a:spAutoFit/>
          </a:bodyPr>
          <a:lstStyle/>
          <a:p>
            <a:pPr algn="ctr"/>
            <a:r>
              <a:rPr lang="en-GB" sz="1200" dirty="0" smtClean="0">
                <a:solidFill>
                  <a:srgbClr val="0000FF"/>
                </a:solidFill>
              </a:rPr>
              <a:t>Nominal emittances on Beam 1</a:t>
            </a:r>
            <a:endParaRPr lang="en-GB" sz="1200" baseline="-25000" dirty="0">
              <a:solidFill>
                <a:srgbClr val="0000FF"/>
              </a:solidFill>
            </a:endParaRPr>
          </a:p>
        </p:txBody>
      </p:sp>
      <p:sp>
        <p:nvSpPr>
          <p:cNvPr id="8" name="Oval 7"/>
          <p:cNvSpPr/>
          <p:nvPr/>
        </p:nvSpPr>
        <p:spPr>
          <a:xfrm>
            <a:off x="5265420" y="3197939"/>
            <a:ext cx="1046480" cy="114300"/>
          </a:xfrm>
          <a:prstGeom prst="ellipse">
            <a:avLst/>
          </a:prstGeom>
          <a:ln w="28575" cmpd="sng">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4" name="Straight Arrow Connector 13"/>
          <p:cNvCxnSpPr/>
          <p:nvPr/>
        </p:nvCxnSpPr>
        <p:spPr>
          <a:xfrm flipH="1" flipV="1">
            <a:off x="5869303" y="3312239"/>
            <a:ext cx="1457325" cy="488821"/>
          </a:xfrm>
          <a:prstGeom prst="straightConnector1">
            <a:avLst/>
          </a:prstGeom>
          <a:ln w="28575" cmpd="sng">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193280" y="3614567"/>
            <a:ext cx="1607819" cy="646331"/>
          </a:xfrm>
          <a:prstGeom prst="rect">
            <a:avLst/>
          </a:prstGeom>
          <a:noFill/>
        </p:spPr>
        <p:txBody>
          <a:bodyPr wrap="square" rtlCol="0">
            <a:spAutoFit/>
          </a:bodyPr>
          <a:lstStyle/>
          <a:p>
            <a:pPr algn="ctr"/>
            <a:r>
              <a:rPr lang="en-GB" sz="1200" dirty="0" smtClean="0">
                <a:solidFill>
                  <a:srgbClr val="0000FF"/>
                </a:solidFill>
              </a:rPr>
              <a:t>Emittances in centre of batch nominal</a:t>
            </a:r>
            <a:endParaRPr lang="en-GB" sz="1200" baseline="-25000" dirty="0">
              <a:solidFill>
                <a:srgbClr val="0000FF"/>
              </a:solidFill>
            </a:endParaRPr>
          </a:p>
        </p:txBody>
      </p:sp>
    </p:spTree>
    <p:extLst>
      <p:ext uri="{BB962C8B-B14F-4D97-AF65-F5344CB8AC3E}">
        <p14:creationId xmlns:p14="http://schemas.microsoft.com/office/powerpoint/2010/main" val="319959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939798"/>
            <a:ext cx="4315714" cy="5576201"/>
          </a:xfrm>
        </p:spPr>
        <p:txBody>
          <a:bodyPr>
            <a:noAutofit/>
          </a:bodyPr>
          <a:lstStyle/>
          <a:p>
            <a:pPr marL="0" indent="0">
              <a:buNone/>
            </a:pPr>
            <a:r>
              <a:rPr lang="en-GB" sz="1800" b="1" dirty="0" smtClean="0"/>
              <a:t>Alternative design:</a:t>
            </a:r>
            <a:endParaRPr lang="en-GB" sz="1800" dirty="0" smtClean="0"/>
          </a:p>
          <a:p>
            <a:pPr marL="285750" indent="-285750"/>
            <a:r>
              <a:rPr lang="en-GB" sz="1800" dirty="0" smtClean="0"/>
              <a:t>A </a:t>
            </a:r>
            <a:r>
              <a:rPr lang="en-GB" sz="1800" dirty="0"/>
              <a:t>fibre-coupled interferometer which uses phase modulation rather than a polarization analyser.</a:t>
            </a:r>
          </a:p>
          <a:p>
            <a:pPr marL="285750" indent="-285750"/>
            <a:r>
              <a:rPr lang="en-GB" sz="1800" dirty="0"/>
              <a:t>Short, equal fibre lengths between the splitters improve tolerance to thermal instabilities and provide synchronization between pick-ups.</a:t>
            </a:r>
          </a:p>
          <a:p>
            <a:pPr marL="285750" indent="-285750"/>
            <a:r>
              <a:rPr lang="en-GB" sz="1800" dirty="0" smtClean="0"/>
              <a:t>The </a:t>
            </a:r>
            <a:r>
              <a:rPr lang="en-GB" sz="1800" dirty="0"/>
              <a:t>coherence of light is exploited to suppress the common mode </a:t>
            </a:r>
            <a:r>
              <a:rPr lang="en-GB" sz="1800" dirty="0" smtClean="0"/>
              <a:t>signal. The difference signal is directly measured by the photodetector. Potential </a:t>
            </a:r>
            <a:r>
              <a:rPr lang="en-GB" sz="1800" dirty="0"/>
              <a:t>for enhanced </a:t>
            </a:r>
            <a:r>
              <a:rPr lang="en-GB" sz="1800" dirty="0" smtClean="0"/>
              <a:t>resolution.</a:t>
            </a:r>
          </a:p>
          <a:p>
            <a:pPr marL="285750" indent="-285750"/>
            <a:endParaRPr lang="en-GB" sz="1800" dirty="0" smtClean="0"/>
          </a:p>
        </p:txBody>
      </p:sp>
      <p:sp>
        <p:nvSpPr>
          <p:cNvPr id="3" name="Date Placeholder 2"/>
          <p:cNvSpPr>
            <a:spLocks noGrp="1"/>
          </p:cNvSpPr>
          <p:nvPr>
            <p:ph type="dt" sz="half" idx="10"/>
          </p:nvPr>
        </p:nvSpPr>
        <p:spPr/>
        <p:txBody>
          <a:bodyPr/>
          <a:lstStyle/>
          <a:p>
            <a:r>
              <a:rPr lang="en-US" smtClean="0"/>
              <a:t>05/11/2015</a:t>
            </a:r>
            <a:endParaRPr lang="en-GB" dirty="0"/>
          </a:p>
        </p:txBody>
      </p:sp>
      <p:sp>
        <p:nvSpPr>
          <p:cNvPr id="4" name="Footer Placeholder 3"/>
          <p:cNvSpPr>
            <a:spLocks noGrp="1"/>
          </p:cNvSpPr>
          <p:nvPr>
            <p:ph type="ftr" sz="quarter" idx="11"/>
          </p:nvPr>
        </p:nvSpPr>
        <p:spPr/>
        <p:txBody>
          <a:bodyPr/>
          <a:lstStyle/>
          <a:p>
            <a:r>
              <a:rPr lang="en-GB" dirty="0" smtClean="0"/>
              <a:t>Monitoring Fast Instabilities  |  Beam Dynamics Meets Diagnostics  |  T. Levens</a:t>
            </a:r>
            <a:endParaRPr lang="en-GB" dirty="0"/>
          </a:p>
        </p:txBody>
      </p:sp>
      <p:sp>
        <p:nvSpPr>
          <p:cNvPr id="5" name="Slide Number Placeholder 4"/>
          <p:cNvSpPr>
            <a:spLocks noGrp="1"/>
          </p:cNvSpPr>
          <p:nvPr>
            <p:ph type="sldNum" sz="quarter" idx="12"/>
          </p:nvPr>
        </p:nvSpPr>
        <p:spPr/>
        <p:txBody>
          <a:bodyPr/>
          <a:lstStyle/>
          <a:p>
            <a:fld id="{90DA2D9C-63E7-4865-A895-9BDDCED1F048}" type="slidenum">
              <a:rPr lang="en-GB" smtClean="0"/>
              <a:t>20</a:t>
            </a:fld>
            <a:endParaRPr lang="en-GB" dirty="0"/>
          </a:p>
        </p:txBody>
      </p:sp>
      <p:sp>
        <p:nvSpPr>
          <p:cNvPr id="6" name="Title 5"/>
          <p:cNvSpPr>
            <a:spLocks noGrp="1"/>
          </p:cNvSpPr>
          <p:nvPr>
            <p:ph type="title"/>
          </p:nvPr>
        </p:nvSpPr>
        <p:spPr/>
        <p:txBody>
          <a:bodyPr/>
          <a:lstStyle/>
          <a:p>
            <a:r>
              <a:rPr lang="en-GB" dirty="0"/>
              <a:t>Electro-Optical BPM</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2" y="0"/>
            <a:ext cx="4648198" cy="2770650"/>
          </a:xfrm>
          <a:prstGeom prst="rect">
            <a:avLst/>
          </a:prstGeom>
        </p:spPr>
      </p:pic>
      <p:sp>
        <p:nvSpPr>
          <p:cNvPr id="9" name="Rectangle 8"/>
          <p:cNvSpPr/>
          <p:nvPr/>
        </p:nvSpPr>
        <p:spPr>
          <a:xfrm>
            <a:off x="4714874" y="0"/>
            <a:ext cx="577214" cy="539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1328463597383.jpg.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4426" y="3761188"/>
            <a:ext cx="1409222" cy="1409222"/>
          </a:xfrm>
          <a:prstGeom prst="rect">
            <a:avLst/>
          </a:prstGeom>
        </p:spPr>
      </p:pic>
      <p:pic>
        <p:nvPicPr>
          <p:cNvPr id="11" name="Picture 10"/>
          <p:cNvPicPr>
            <a:picLocks noChangeAspect="1"/>
          </p:cNvPicPr>
          <p:nvPr/>
        </p:nvPicPr>
        <p:blipFill>
          <a:blip r:embed="rId4"/>
          <a:stretch>
            <a:fillRect/>
          </a:stretch>
        </p:blipFill>
        <p:spPr>
          <a:xfrm>
            <a:off x="6703154" y="3354533"/>
            <a:ext cx="2305590" cy="2169968"/>
          </a:xfrm>
          <a:prstGeom prst="rect">
            <a:avLst/>
          </a:prstGeom>
        </p:spPr>
      </p:pic>
      <p:sp>
        <p:nvSpPr>
          <p:cNvPr id="12" name="Content Placeholder 1"/>
          <p:cNvSpPr txBox="1">
            <a:spLocks/>
          </p:cNvSpPr>
          <p:nvPr/>
        </p:nvSpPr>
        <p:spPr>
          <a:xfrm>
            <a:off x="628649" y="5135259"/>
            <a:ext cx="8172451" cy="14632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dirty="0" smtClean="0"/>
              <a:t>Detection:</a:t>
            </a:r>
            <a:endParaRPr lang="en-GB" sz="1800" dirty="0" smtClean="0"/>
          </a:p>
          <a:p>
            <a:r>
              <a:rPr lang="en-GB" sz="1800" dirty="0" smtClean="0"/>
              <a:t>For either configuration, </a:t>
            </a:r>
            <a:r>
              <a:rPr lang="en-GB" sz="1800" dirty="0"/>
              <a:t>d</a:t>
            </a:r>
            <a:r>
              <a:rPr lang="en-GB" sz="1800" dirty="0" smtClean="0"/>
              <a:t>etection </a:t>
            </a:r>
            <a:r>
              <a:rPr lang="en-GB" sz="1800" dirty="0"/>
              <a:t>is envisaged based on m</a:t>
            </a:r>
            <a:r>
              <a:rPr lang="en-GB" sz="1800" dirty="0" smtClean="0"/>
              <a:t>etal-semiconductor-metal (MSM) photodetectors:</a:t>
            </a:r>
          </a:p>
          <a:p>
            <a:pPr lvl="1"/>
            <a:r>
              <a:rPr lang="en-GB" sz="1400" dirty="0" smtClean="0"/>
              <a:t>Rapid </a:t>
            </a:r>
            <a:r>
              <a:rPr lang="en-GB" sz="1400" dirty="0"/>
              <a:t>rise </a:t>
            </a:r>
            <a:r>
              <a:rPr lang="en-GB" sz="1400" dirty="0" smtClean="0"/>
              <a:t>times (&lt;</a:t>
            </a:r>
            <a:r>
              <a:rPr lang="en-GB" sz="1400" dirty="0"/>
              <a:t>30 </a:t>
            </a:r>
            <a:r>
              <a:rPr lang="en-GB" sz="1400" dirty="0" err="1" smtClean="0"/>
              <a:t>ps</a:t>
            </a:r>
            <a:r>
              <a:rPr lang="en-GB" sz="1400" dirty="0" smtClean="0"/>
              <a:t>); </a:t>
            </a:r>
            <a:r>
              <a:rPr lang="en-GB" sz="1400" dirty="0"/>
              <a:t>good spectral response (including IR variant); polarity independent bias, low dark current (100 </a:t>
            </a:r>
            <a:r>
              <a:rPr lang="en-GB" sz="1400" dirty="0" err="1"/>
              <a:t>pA</a:t>
            </a:r>
            <a:r>
              <a:rPr lang="en-GB" sz="1400" dirty="0"/>
              <a:t> at T=25 C).</a:t>
            </a:r>
          </a:p>
          <a:p>
            <a:pPr marL="0" indent="0">
              <a:buFont typeface="Arial" panose="020B0604020202020204" pitchFamily="34" charset="0"/>
              <a:buNone/>
            </a:pPr>
            <a:endParaRPr lang="en-GB" sz="1800" dirty="0"/>
          </a:p>
        </p:txBody>
      </p:sp>
      <p:sp>
        <p:nvSpPr>
          <p:cNvPr id="13" name="TextBox 12"/>
          <p:cNvSpPr txBox="1"/>
          <p:nvPr/>
        </p:nvSpPr>
        <p:spPr>
          <a:xfrm>
            <a:off x="334977" y="6579276"/>
            <a:ext cx="8732823" cy="215444"/>
          </a:xfrm>
          <a:prstGeom prst="rect">
            <a:avLst/>
          </a:prstGeom>
          <a:noFill/>
        </p:spPr>
        <p:txBody>
          <a:bodyPr wrap="square" rtlCol="0" anchor="ctr">
            <a:spAutoFit/>
          </a:bodyPr>
          <a:lstStyle/>
          <a:p>
            <a:pPr fontAlgn="ctr"/>
            <a:r>
              <a:rPr lang="en-GB" sz="800" dirty="0" smtClean="0">
                <a:solidFill>
                  <a:srgbClr val="000000"/>
                </a:solidFill>
              </a:rPr>
              <a:t>[5] S.M. Gibson, A. Arteche, </a:t>
            </a:r>
            <a:r>
              <a:rPr lang="en-GB" sz="800" i="1" dirty="0" smtClean="0">
                <a:solidFill>
                  <a:srgbClr val="000000"/>
                </a:solidFill>
              </a:rPr>
              <a:t>et al</a:t>
            </a:r>
            <a:r>
              <a:rPr lang="en-GB" sz="800" dirty="0">
                <a:solidFill>
                  <a:srgbClr val="000000"/>
                </a:solidFill>
              </a:rPr>
              <a:t>, “High Frequency Electro-Optic Beam Position Monitors for Intra-Bunch Diagnostics at the </a:t>
            </a:r>
            <a:r>
              <a:rPr lang="en-GB" sz="800" dirty="0" smtClean="0">
                <a:solidFill>
                  <a:srgbClr val="000000"/>
                </a:solidFill>
              </a:rPr>
              <a:t>LHC”, IBIC, Melbourne, 2015</a:t>
            </a:r>
            <a:endParaRPr lang="en-GB" sz="800" dirty="0">
              <a:solidFill>
                <a:srgbClr val="000000"/>
              </a:solidFill>
            </a:endParaRPr>
          </a:p>
        </p:txBody>
      </p:sp>
      <p:cxnSp>
        <p:nvCxnSpPr>
          <p:cNvPr id="14" name="Straight Connector 13"/>
          <p:cNvCxnSpPr/>
          <p:nvPr/>
        </p:nvCxnSpPr>
        <p:spPr>
          <a:xfrm>
            <a:off x="459106" y="6598328"/>
            <a:ext cx="811530"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5511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GB" sz="1800" dirty="0" smtClean="0"/>
              <a:t>Both </a:t>
            </a:r>
            <a:r>
              <a:rPr lang="en-GB" sz="1800" dirty="0"/>
              <a:t>the Polarizer-Analyser and Interferometric </a:t>
            </a:r>
            <a:r>
              <a:rPr lang="en-GB" sz="1800" dirty="0" smtClean="0"/>
              <a:t>configurations have been simulated </a:t>
            </a:r>
            <a:r>
              <a:rPr lang="en-GB" sz="1800" dirty="0"/>
              <a:t>by A. Arteche to reproduce the EO signals generated in response to a passing </a:t>
            </a:r>
            <a:r>
              <a:rPr lang="en-GB" sz="1800" dirty="0" smtClean="0"/>
              <a:t>bunch. Crystal polarisation has been measured with an automated test bench and fits well with predictions. For full details see [5].</a:t>
            </a:r>
            <a:endParaRPr lang="en-GB" sz="1800" dirty="0"/>
          </a:p>
          <a:p>
            <a:pPr marL="0" indent="0">
              <a:buNone/>
            </a:pPr>
            <a:endParaRPr lang="en-GB" sz="1800" dirty="0"/>
          </a:p>
        </p:txBody>
      </p:sp>
      <p:sp>
        <p:nvSpPr>
          <p:cNvPr id="3" name="Date Placeholder 2"/>
          <p:cNvSpPr>
            <a:spLocks noGrp="1"/>
          </p:cNvSpPr>
          <p:nvPr>
            <p:ph type="dt" sz="half" idx="10"/>
          </p:nvPr>
        </p:nvSpPr>
        <p:spPr/>
        <p:txBody>
          <a:bodyPr/>
          <a:lstStyle/>
          <a:p>
            <a:r>
              <a:rPr lang="en-US" smtClean="0"/>
              <a:t>05/11/2015</a:t>
            </a:r>
            <a:endParaRPr lang="en-GB" dirty="0"/>
          </a:p>
        </p:txBody>
      </p:sp>
      <p:sp>
        <p:nvSpPr>
          <p:cNvPr id="4" name="Footer Placeholder 3"/>
          <p:cNvSpPr>
            <a:spLocks noGrp="1"/>
          </p:cNvSpPr>
          <p:nvPr>
            <p:ph type="ftr" sz="quarter" idx="11"/>
          </p:nvPr>
        </p:nvSpPr>
        <p:spPr/>
        <p:txBody>
          <a:bodyPr/>
          <a:lstStyle/>
          <a:p>
            <a:r>
              <a:rPr lang="en-GB" smtClean="0"/>
              <a:t>Monitoring Fast Instabilities  |  Beam Dynamics Meets Diagnostics  |  T. Levens</a:t>
            </a:r>
            <a:endParaRPr lang="en-GB" dirty="0"/>
          </a:p>
        </p:txBody>
      </p:sp>
      <p:sp>
        <p:nvSpPr>
          <p:cNvPr id="5" name="Slide Number Placeholder 4"/>
          <p:cNvSpPr>
            <a:spLocks noGrp="1"/>
          </p:cNvSpPr>
          <p:nvPr>
            <p:ph type="sldNum" sz="quarter" idx="12"/>
          </p:nvPr>
        </p:nvSpPr>
        <p:spPr/>
        <p:txBody>
          <a:bodyPr/>
          <a:lstStyle/>
          <a:p>
            <a:fld id="{90DA2D9C-63E7-4865-A895-9BDDCED1F048}" type="slidenum">
              <a:rPr lang="en-GB" smtClean="0"/>
              <a:t>21</a:t>
            </a:fld>
            <a:endParaRPr lang="en-GB" dirty="0"/>
          </a:p>
        </p:txBody>
      </p:sp>
      <p:sp>
        <p:nvSpPr>
          <p:cNvPr id="6" name="Title 5"/>
          <p:cNvSpPr>
            <a:spLocks noGrp="1"/>
          </p:cNvSpPr>
          <p:nvPr>
            <p:ph type="title"/>
          </p:nvPr>
        </p:nvSpPr>
        <p:spPr/>
        <p:txBody>
          <a:bodyPr/>
          <a:lstStyle/>
          <a:p>
            <a:r>
              <a:rPr lang="en-GB" dirty="0"/>
              <a:t>Simulation </a:t>
            </a:r>
            <a:r>
              <a:rPr lang="en-GB" dirty="0" smtClean="0"/>
              <a:t>of EO-BPM </a:t>
            </a:r>
            <a:r>
              <a:rPr lang="en-GB" dirty="0"/>
              <a:t>response</a:t>
            </a:r>
          </a:p>
        </p:txBody>
      </p:sp>
      <p:cxnSp>
        <p:nvCxnSpPr>
          <p:cNvPr id="8" name="Straight Connector 7"/>
          <p:cNvCxnSpPr/>
          <p:nvPr/>
        </p:nvCxnSpPr>
        <p:spPr>
          <a:xfrm>
            <a:off x="459106" y="6598328"/>
            <a:ext cx="811530"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34977" y="6579276"/>
            <a:ext cx="8732823" cy="215444"/>
          </a:xfrm>
          <a:prstGeom prst="rect">
            <a:avLst/>
          </a:prstGeom>
          <a:noFill/>
        </p:spPr>
        <p:txBody>
          <a:bodyPr wrap="square" rtlCol="0" anchor="ctr">
            <a:spAutoFit/>
          </a:bodyPr>
          <a:lstStyle/>
          <a:p>
            <a:pPr fontAlgn="ctr"/>
            <a:r>
              <a:rPr lang="en-GB" sz="800" dirty="0" smtClean="0">
                <a:solidFill>
                  <a:srgbClr val="000000"/>
                </a:solidFill>
              </a:rPr>
              <a:t>[5] S.M. Gibson, A. Arteche, </a:t>
            </a:r>
            <a:r>
              <a:rPr lang="en-GB" sz="800" i="1" dirty="0" smtClean="0">
                <a:solidFill>
                  <a:srgbClr val="000000"/>
                </a:solidFill>
              </a:rPr>
              <a:t>et al</a:t>
            </a:r>
            <a:r>
              <a:rPr lang="en-GB" sz="800" dirty="0">
                <a:solidFill>
                  <a:srgbClr val="000000"/>
                </a:solidFill>
              </a:rPr>
              <a:t>, “High Frequency Electro-Optic Beam Position Monitors for Intra-Bunch Diagnostics at the </a:t>
            </a:r>
            <a:r>
              <a:rPr lang="en-GB" sz="800" dirty="0" smtClean="0">
                <a:solidFill>
                  <a:srgbClr val="000000"/>
                </a:solidFill>
              </a:rPr>
              <a:t>LHC”, IBIC, Melbourne, 2015</a:t>
            </a:r>
            <a:endParaRPr lang="en-GB" sz="800" dirty="0">
              <a:solidFill>
                <a:srgbClr val="000000"/>
              </a:solidFill>
            </a:endParaRPr>
          </a:p>
        </p:txBody>
      </p:sp>
      <p:pic>
        <p:nvPicPr>
          <p:cNvPr id="10" name="Picture 9" descr="V_pi.pdf"/>
          <p:cNvPicPr>
            <a:picLocks noChangeAspect="1"/>
          </p:cNvPicPr>
          <p:nvPr/>
        </p:nvPicPr>
        <p:blipFill rotWithShape="1">
          <a:blip r:embed="rId2">
            <a:extLst>
              <a:ext uri="{28A0092B-C50C-407E-A947-70E740481C1C}">
                <a14:useLocalDpi xmlns:a14="http://schemas.microsoft.com/office/drawing/2010/main" val="0"/>
              </a:ext>
            </a:extLst>
          </a:blip>
          <a:srcRect l="4975" r="7049"/>
          <a:stretch/>
        </p:blipFill>
        <p:spPr>
          <a:xfrm>
            <a:off x="6163733" y="4038601"/>
            <a:ext cx="2853267" cy="2453250"/>
          </a:xfrm>
          <a:prstGeom prst="rect">
            <a:avLst/>
          </a:prstGeom>
        </p:spPr>
      </p:pic>
      <p:pic>
        <p:nvPicPr>
          <p:cNvPr id="7" name="Picture 6"/>
          <p:cNvPicPr>
            <a:picLocks noChangeAspect="1"/>
          </p:cNvPicPr>
          <p:nvPr/>
        </p:nvPicPr>
        <p:blipFill>
          <a:blip r:embed="rId3"/>
          <a:stretch>
            <a:fillRect/>
          </a:stretch>
        </p:blipFill>
        <p:spPr>
          <a:xfrm>
            <a:off x="410607" y="2411862"/>
            <a:ext cx="5751588" cy="3899797"/>
          </a:xfrm>
          <a:prstGeom prst="rect">
            <a:avLst/>
          </a:prstGeom>
        </p:spPr>
      </p:pic>
      <p:pic>
        <p:nvPicPr>
          <p:cNvPr id="11" name="Picture 10" descr="HVsetup.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0257" y="2514598"/>
            <a:ext cx="2724385" cy="1532467"/>
          </a:xfrm>
          <a:prstGeom prst="rect">
            <a:avLst/>
          </a:prstGeom>
        </p:spPr>
      </p:pic>
      <p:sp>
        <p:nvSpPr>
          <p:cNvPr id="13" name="TextBox 12"/>
          <p:cNvSpPr txBox="1"/>
          <p:nvPr/>
        </p:nvSpPr>
        <p:spPr>
          <a:xfrm>
            <a:off x="7469963" y="2413239"/>
            <a:ext cx="498227" cy="230832"/>
          </a:xfrm>
          <a:prstGeom prst="rect">
            <a:avLst/>
          </a:prstGeom>
          <a:solidFill>
            <a:srgbClr val="FFFF00"/>
          </a:solidFill>
        </p:spPr>
        <p:txBody>
          <a:bodyPr wrap="square" rtlCol="0">
            <a:spAutoFit/>
          </a:bodyPr>
          <a:lstStyle/>
          <a:p>
            <a:pPr algn="ctr"/>
            <a:r>
              <a:rPr lang="en-GB" sz="900" b="1" dirty="0" smtClean="0">
                <a:solidFill>
                  <a:srgbClr val="FF0000"/>
                </a:solidFill>
              </a:rPr>
              <a:t>Laser</a:t>
            </a:r>
            <a:endParaRPr lang="en-GB" sz="900" b="1" dirty="0">
              <a:solidFill>
                <a:srgbClr val="FF0000"/>
              </a:solidFill>
            </a:endParaRPr>
          </a:p>
        </p:txBody>
      </p:sp>
      <p:sp>
        <p:nvSpPr>
          <p:cNvPr id="14" name="TextBox 13"/>
          <p:cNvSpPr txBox="1"/>
          <p:nvPr/>
        </p:nvSpPr>
        <p:spPr>
          <a:xfrm>
            <a:off x="8092016" y="3489564"/>
            <a:ext cx="660400" cy="230832"/>
          </a:xfrm>
          <a:prstGeom prst="rect">
            <a:avLst/>
          </a:prstGeom>
          <a:solidFill>
            <a:srgbClr val="FFFF00"/>
          </a:solidFill>
        </p:spPr>
        <p:txBody>
          <a:bodyPr wrap="square" rtlCol="0">
            <a:spAutoFit/>
          </a:bodyPr>
          <a:lstStyle/>
          <a:p>
            <a:pPr algn="ctr"/>
            <a:r>
              <a:rPr lang="en-GB" sz="900" b="1" dirty="0" smtClean="0">
                <a:solidFill>
                  <a:srgbClr val="FF0000"/>
                </a:solidFill>
              </a:rPr>
              <a:t>Polarizer</a:t>
            </a:r>
            <a:endParaRPr lang="en-GB" sz="900" b="1" dirty="0">
              <a:solidFill>
                <a:srgbClr val="FF0000"/>
              </a:solidFill>
            </a:endParaRPr>
          </a:p>
        </p:txBody>
      </p:sp>
      <p:sp>
        <p:nvSpPr>
          <p:cNvPr id="15" name="TextBox 14"/>
          <p:cNvSpPr txBox="1"/>
          <p:nvPr/>
        </p:nvSpPr>
        <p:spPr>
          <a:xfrm>
            <a:off x="7193491" y="3670539"/>
            <a:ext cx="660400" cy="230832"/>
          </a:xfrm>
          <a:prstGeom prst="rect">
            <a:avLst/>
          </a:prstGeom>
          <a:solidFill>
            <a:srgbClr val="FFFF00"/>
          </a:solidFill>
        </p:spPr>
        <p:txBody>
          <a:bodyPr wrap="square" rtlCol="0">
            <a:spAutoFit/>
          </a:bodyPr>
          <a:lstStyle/>
          <a:p>
            <a:pPr algn="ctr"/>
            <a:r>
              <a:rPr lang="en-GB" sz="900" b="1" dirty="0" smtClean="0">
                <a:solidFill>
                  <a:srgbClr val="FF0000"/>
                </a:solidFill>
              </a:rPr>
              <a:t>Crystal</a:t>
            </a:r>
            <a:endParaRPr lang="en-GB" sz="900" b="1" dirty="0">
              <a:solidFill>
                <a:srgbClr val="FF0000"/>
              </a:solidFill>
            </a:endParaRPr>
          </a:p>
        </p:txBody>
      </p:sp>
      <p:sp>
        <p:nvSpPr>
          <p:cNvPr id="16" name="TextBox 15"/>
          <p:cNvSpPr txBox="1"/>
          <p:nvPr/>
        </p:nvSpPr>
        <p:spPr>
          <a:xfrm>
            <a:off x="6580716" y="2695814"/>
            <a:ext cx="660400" cy="230832"/>
          </a:xfrm>
          <a:prstGeom prst="rect">
            <a:avLst/>
          </a:prstGeom>
          <a:solidFill>
            <a:srgbClr val="FFFF00"/>
          </a:solidFill>
        </p:spPr>
        <p:txBody>
          <a:bodyPr wrap="square" rtlCol="0">
            <a:spAutoFit/>
          </a:bodyPr>
          <a:lstStyle/>
          <a:p>
            <a:pPr algn="ctr"/>
            <a:r>
              <a:rPr lang="en-GB" sz="900" b="1" dirty="0" smtClean="0">
                <a:solidFill>
                  <a:srgbClr val="FF0000"/>
                </a:solidFill>
              </a:rPr>
              <a:t>Analyser</a:t>
            </a:r>
            <a:endParaRPr lang="en-GB" sz="900" b="1" dirty="0">
              <a:solidFill>
                <a:srgbClr val="FF0000"/>
              </a:solidFill>
            </a:endParaRPr>
          </a:p>
        </p:txBody>
      </p:sp>
      <p:sp>
        <p:nvSpPr>
          <p:cNvPr id="17" name="TextBox 16"/>
          <p:cNvSpPr txBox="1"/>
          <p:nvPr/>
        </p:nvSpPr>
        <p:spPr>
          <a:xfrm>
            <a:off x="6148916" y="3537189"/>
            <a:ext cx="660400" cy="230832"/>
          </a:xfrm>
          <a:prstGeom prst="rect">
            <a:avLst/>
          </a:prstGeom>
          <a:solidFill>
            <a:srgbClr val="FFFF00"/>
          </a:solidFill>
        </p:spPr>
        <p:txBody>
          <a:bodyPr wrap="square" rtlCol="0">
            <a:spAutoFit/>
          </a:bodyPr>
          <a:lstStyle/>
          <a:p>
            <a:pPr algn="ctr"/>
            <a:r>
              <a:rPr lang="en-GB" sz="900" b="1" dirty="0" smtClean="0">
                <a:solidFill>
                  <a:srgbClr val="FF0000"/>
                </a:solidFill>
              </a:rPr>
              <a:t>Detector</a:t>
            </a:r>
            <a:endParaRPr lang="en-GB" sz="900" b="1" dirty="0">
              <a:solidFill>
                <a:srgbClr val="FF0000"/>
              </a:solidFill>
            </a:endParaRPr>
          </a:p>
        </p:txBody>
      </p:sp>
      <p:cxnSp>
        <p:nvCxnSpPr>
          <p:cNvPr id="19" name="Straight Connector 18"/>
          <p:cNvCxnSpPr/>
          <p:nvPr/>
        </p:nvCxnSpPr>
        <p:spPr>
          <a:xfrm flipV="1">
            <a:off x="7904691" y="2749550"/>
            <a:ext cx="679450" cy="3175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flipV="1">
            <a:off x="8584142" y="2743202"/>
            <a:ext cx="479424" cy="43179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6441016" y="3181350"/>
            <a:ext cx="2625725" cy="18415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6356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t Placeholder 12"/>
          <p:cNvSpPr>
            <a:spLocks noGrp="1"/>
          </p:cNvSpPr>
          <p:nvPr>
            <p:ph idx="1"/>
          </p:nvPr>
        </p:nvSpPr>
        <p:spPr>
          <a:xfrm>
            <a:off x="4351020" y="939798"/>
            <a:ext cx="4450080" cy="5576201"/>
          </a:xfrm>
        </p:spPr>
        <p:txBody>
          <a:bodyPr>
            <a:normAutofit/>
          </a:bodyPr>
          <a:lstStyle/>
          <a:p>
            <a:pPr marL="285750" indent="-285750"/>
            <a:r>
              <a:rPr lang="en-GB" sz="1800" dirty="0"/>
              <a:t>Cross-sectional view </a:t>
            </a:r>
            <a:r>
              <a:rPr lang="en-GB" sz="1800" dirty="0" smtClean="0"/>
              <a:t>of design </a:t>
            </a:r>
            <a:r>
              <a:rPr lang="en-GB" sz="1800" dirty="0"/>
              <a:t>with </a:t>
            </a:r>
            <a:r>
              <a:rPr lang="en-GB" sz="1800" dirty="0" smtClean="0"/>
              <a:t/>
            </a:r>
            <a:br>
              <a:rPr lang="en-GB" sz="1800" dirty="0" smtClean="0"/>
            </a:br>
            <a:r>
              <a:rPr lang="en-GB" sz="1800" dirty="0" smtClean="0"/>
              <a:t>EO-crystal </a:t>
            </a:r>
            <a:r>
              <a:rPr lang="en-GB" sz="1800" dirty="0"/>
              <a:t>highlighted in red, between two reflecting </a:t>
            </a:r>
            <a:r>
              <a:rPr lang="en-GB" sz="1800" dirty="0" smtClean="0"/>
              <a:t>prisms.</a:t>
            </a:r>
          </a:p>
          <a:p>
            <a:pPr marL="285750" indent="-285750"/>
            <a:r>
              <a:rPr lang="en-GB" sz="1800" dirty="0" smtClean="0"/>
              <a:t>Illuminated </a:t>
            </a:r>
            <a:r>
              <a:rPr lang="en-GB" sz="1800" dirty="0"/>
              <a:t>via anti-reflection viewports for maximum flexibility and/or </a:t>
            </a:r>
            <a:r>
              <a:rPr lang="en-GB" sz="1800" dirty="0" err="1" smtClean="0"/>
              <a:t>fiber</a:t>
            </a:r>
            <a:r>
              <a:rPr lang="en-GB" sz="1800" dirty="0" smtClean="0"/>
              <a:t>-vacuum </a:t>
            </a:r>
            <a:r>
              <a:rPr lang="en-GB" sz="1800" dirty="0"/>
              <a:t>feedthroughs.</a:t>
            </a:r>
          </a:p>
          <a:p>
            <a:pPr marL="285750" indent="-285750"/>
            <a:r>
              <a:rPr lang="en-GB" sz="1800" dirty="0"/>
              <a:t>Plan to test Polarizer-Analyser and Interferometric configurations in orthogonal planes</a:t>
            </a:r>
            <a:r>
              <a:rPr lang="en-GB" sz="1800" dirty="0" smtClean="0"/>
              <a:t>.</a:t>
            </a:r>
          </a:p>
          <a:p>
            <a:pPr marL="285750" indent="-285750"/>
            <a:r>
              <a:rPr lang="en-GB" sz="1800" dirty="0" smtClean="0"/>
              <a:t>Installation scheduled for YETS15/16.</a:t>
            </a:r>
            <a:endParaRPr lang="en-GB" sz="1800" dirty="0"/>
          </a:p>
        </p:txBody>
      </p:sp>
      <p:pic>
        <p:nvPicPr>
          <p:cNvPr id="5123" name="84964626-D442-4C58-859F-238FC45AA495" descr="62220841-5155-4575-9012-AFAE0BCB871E@cern"/>
          <p:cNvPicPr>
            <a:picLocks noChangeAspect="1" noChangeArrowheads="1"/>
          </p:cNvPicPr>
          <p:nvPr/>
        </p:nvPicPr>
        <p:blipFill rotWithShape="1">
          <a:blip r:embed="rId2">
            <a:extLst>
              <a:ext uri="{28A0092B-C50C-407E-A947-70E740481C1C}">
                <a14:useLocalDpi xmlns:a14="http://schemas.microsoft.com/office/drawing/2010/main" val="0"/>
              </a:ext>
            </a:extLst>
          </a:blip>
          <a:srcRect l="50161" t="12782" b="17355"/>
          <a:stretch/>
        </p:blipFill>
        <p:spPr bwMode="auto">
          <a:xfrm>
            <a:off x="4736458" y="4181979"/>
            <a:ext cx="4130041" cy="2415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r>
              <a:rPr lang="en-US" smtClean="0"/>
              <a:t>05/11/2015</a:t>
            </a:r>
            <a:endParaRPr lang="en-GB" dirty="0"/>
          </a:p>
        </p:txBody>
      </p:sp>
      <p:sp>
        <p:nvSpPr>
          <p:cNvPr id="4" name="Footer Placeholder 3"/>
          <p:cNvSpPr>
            <a:spLocks noGrp="1"/>
          </p:cNvSpPr>
          <p:nvPr>
            <p:ph type="ftr" sz="quarter" idx="11"/>
          </p:nvPr>
        </p:nvSpPr>
        <p:spPr/>
        <p:txBody>
          <a:bodyPr/>
          <a:lstStyle/>
          <a:p>
            <a:r>
              <a:rPr lang="en-GB" dirty="0" smtClean="0"/>
              <a:t>Monitoring Fast Instabilities  |  Beam Dynamics Meets Diagnostics  |  T. Levens</a:t>
            </a:r>
            <a:endParaRPr lang="en-GB" dirty="0"/>
          </a:p>
        </p:txBody>
      </p:sp>
      <p:sp>
        <p:nvSpPr>
          <p:cNvPr id="5" name="Slide Number Placeholder 4"/>
          <p:cNvSpPr>
            <a:spLocks noGrp="1"/>
          </p:cNvSpPr>
          <p:nvPr>
            <p:ph type="sldNum" sz="quarter" idx="12"/>
          </p:nvPr>
        </p:nvSpPr>
        <p:spPr/>
        <p:txBody>
          <a:bodyPr/>
          <a:lstStyle/>
          <a:p>
            <a:fld id="{90DA2D9C-63E7-4865-A895-9BDDCED1F048}" type="slidenum">
              <a:rPr lang="en-GB" smtClean="0"/>
              <a:t>22</a:t>
            </a:fld>
            <a:endParaRPr lang="en-GB" dirty="0"/>
          </a:p>
        </p:txBody>
      </p:sp>
      <p:sp>
        <p:nvSpPr>
          <p:cNvPr id="6" name="Title 5"/>
          <p:cNvSpPr>
            <a:spLocks noGrp="1"/>
          </p:cNvSpPr>
          <p:nvPr>
            <p:ph type="title"/>
          </p:nvPr>
        </p:nvSpPr>
        <p:spPr/>
        <p:txBody>
          <a:bodyPr/>
          <a:lstStyle/>
          <a:p>
            <a:r>
              <a:rPr lang="en-GB" dirty="0" smtClean="0"/>
              <a:t>A prototype EO-BPM for CERN SPS</a:t>
            </a:r>
            <a:endParaRPr lang="en-GB" dirty="0"/>
          </a:p>
        </p:txBody>
      </p:sp>
      <p:cxnSp>
        <p:nvCxnSpPr>
          <p:cNvPr id="19" name="Straight Arrow Connector 18"/>
          <p:cNvCxnSpPr>
            <a:stCxn id="15" idx="2"/>
          </p:cNvCxnSpPr>
          <p:nvPr/>
        </p:nvCxnSpPr>
        <p:spPr>
          <a:xfrm>
            <a:off x="5384183" y="4597441"/>
            <a:ext cx="82368" cy="3784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6" idx="2"/>
          </p:cNvCxnSpPr>
          <p:nvPr/>
        </p:nvCxnSpPr>
        <p:spPr>
          <a:xfrm flipH="1">
            <a:off x="6153785" y="4597441"/>
            <a:ext cx="364614" cy="4976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942247" y="4289664"/>
            <a:ext cx="883871" cy="307777"/>
          </a:xfrm>
          <a:prstGeom prst="rect">
            <a:avLst/>
          </a:prstGeom>
          <a:solidFill>
            <a:srgbClr val="FFFF00"/>
          </a:solidFill>
        </p:spPr>
        <p:txBody>
          <a:bodyPr wrap="square" rtlCol="0">
            <a:spAutoFit/>
          </a:bodyPr>
          <a:lstStyle/>
          <a:p>
            <a:pPr algn="ctr"/>
            <a:r>
              <a:rPr lang="en-GB" sz="1400" b="1" dirty="0" smtClean="0">
                <a:solidFill>
                  <a:srgbClr val="FF0000"/>
                </a:solidFill>
              </a:rPr>
              <a:t>EO-BPM</a:t>
            </a:r>
            <a:endParaRPr lang="en-GB" sz="1400" b="1" dirty="0">
              <a:solidFill>
                <a:srgbClr val="FF0000"/>
              </a:solidFill>
            </a:endParaRPr>
          </a:p>
        </p:txBody>
      </p:sp>
      <p:sp>
        <p:nvSpPr>
          <p:cNvPr id="16" name="TextBox 15"/>
          <p:cNvSpPr txBox="1"/>
          <p:nvPr/>
        </p:nvSpPr>
        <p:spPr>
          <a:xfrm>
            <a:off x="6026397" y="4289664"/>
            <a:ext cx="984003" cy="307777"/>
          </a:xfrm>
          <a:prstGeom prst="rect">
            <a:avLst/>
          </a:prstGeom>
          <a:solidFill>
            <a:srgbClr val="FFFF00"/>
          </a:solidFill>
        </p:spPr>
        <p:txBody>
          <a:bodyPr wrap="square" rtlCol="0">
            <a:spAutoFit/>
          </a:bodyPr>
          <a:lstStyle/>
          <a:p>
            <a:pPr algn="ctr"/>
            <a:r>
              <a:rPr lang="en-GB" sz="1400" b="1" dirty="0" smtClean="0">
                <a:solidFill>
                  <a:srgbClr val="FF0000"/>
                </a:solidFill>
              </a:rPr>
              <a:t>BPCL.421</a:t>
            </a:r>
            <a:endParaRPr lang="en-GB" sz="1400" b="1" dirty="0">
              <a:solidFill>
                <a:srgbClr val="FF0000"/>
              </a:solidFill>
            </a:endParaRPr>
          </a:p>
        </p:txBody>
      </p:sp>
      <p:sp>
        <p:nvSpPr>
          <p:cNvPr id="22" name="Rectangle 21"/>
          <p:cNvSpPr/>
          <p:nvPr/>
        </p:nvSpPr>
        <p:spPr>
          <a:xfrm>
            <a:off x="870469" y="6452122"/>
            <a:ext cx="3053891" cy="261610"/>
          </a:xfrm>
          <a:prstGeom prst="rect">
            <a:avLst/>
          </a:prstGeom>
          <a:noFill/>
        </p:spPr>
        <p:txBody>
          <a:bodyPr wrap="none">
            <a:spAutoFit/>
          </a:bodyPr>
          <a:lstStyle/>
          <a:p>
            <a:pPr algn="ctr"/>
            <a:r>
              <a:rPr lang="en-GB" sz="1100" dirty="0" smtClean="0">
                <a:ea typeface="Times New Roman" panose="02020603050405020304" pitchFamily="18" charset="0"/>
              </a:rPr>
              <a:t>Mechanical design: A. </a:t>
            </a:r>
            <a:r>
              <a:rPr lang="en-GB" sz="1100" dirty="0" err="1" smtClean="0"/>
              <a:t>Demougeot</a:t>
            </a:r>
            <a:r>
              <a:rPr lang="en-GB" sz="1100" dirty="0" smtClean="0"/>
              <a:t>, CERN</a:t>
            </a:r>
            <a:r>
              <a:rPr lang="en-GB" sz="1100" dirty="0" smtClean="0">
                <a:ea typeface="Times New Roman" panose="02020603050405020304" pitchFamily="18" charset="0"/>
              </a:rPr>
              <a:t> </a:t>
            </a:r>
            <a:endParaRPr lang="en-GB" sz="1100" dirty="0"/>
          </a:p>
        </p:txBody>
      </p:sp>
      <p:grpSp>
        <p:nvGrpSpPr>
          <p:cNvPr id="5131" name="Group 5130"/>
          <p:cNvGrpSpPr/>
          <p:nvPr/>
        </p:nvGrpSpPr>
        <p:grpSpPr>
          <a:xfrm>
            <a:off x="564691" y="1122593"/>
            <a:ext cx="3665447" cy="2032497"/>
            <a:chOff x="880109" y="870723"/>
            <a:chExt cx="3143250" cy="1742938"/>
          </a:xfrm>
        </p:grpSpPr>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b="62451"/>
            <a:stretch/>
          </p:blipFill>
          <p:spPr>
            <a:xfrm>
              <a:off x="880109" y="870723"/>
              <a:ext cx="3143250" cy="1742938"/>
            </a:xfrm>
            <a:prstGeom prst="rect">
              <a:avLst/>
            </a:prstGeom>
          </p:spPr>
        </p:pic>
        <p:cxnSp>
          <p:nvCxnSpPr>
            <p:cNvPr id="5127" name="Straight Connector 5126"/>
            <p:cNvCxnSpPr/>
            <p:nvPr/>
          </p:nvCxnSpPr>
          <p:spPr>
            <a:xfrm>
              <a:off x="2333625" y="1131579"/>
              <a:ext cx="0" cy="1200150"/>
            </a:xfrm>
            <a:prstGeom prst="line">
              <a:avLst/>
            </a:prstGeom>
            <a:ln w="28575"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597150" y="1028437"/>
              <a:ext cx="0" cy="1303290"/>
            </a:xfrm>
            <a:prstGeom prst="line">
              <a:avLst/>
            </a:prstGeom>
            <a:ln w="28575" cmpd="sng">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29" name="Straight Connector 5128"/>
            <p:cNvCxnSpPr/>
            <p:nvPr/>
          </p:nvCxnSpPr>
          <p:spPr>
            <a:xfrm>
              <a:off x="2333625" y="2329348"/>
              <a:ext cx="263525" cy="0"/>
            </a:xfrm>
            <a:prstGeom prst="line">
              <a:avLst/>
            </a:prstGeom>
            <a:ln w="28575" cmpd="sng">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44" name="Picture 43"/>
          <p:cNvPicPr/>
          <p:nvPr/>
        </p:nvPicPr>
        <p:blipFill rotWithShape="1">
          <a:blip r:embed="rId4" cstate="print">
            <a:extLst>
              <a:ext uri="{28A0092B-C50C-407E-A947-70E740481C1C}">
                <a14:useLocalDpi xmlns:a14="http://schemas.microsoft.com/office/drawing/2010/main" val="0"/>
              </a:ext>
            </a:extLst>
          </a:blip>
          <a:srcRect t="6042"/>
          <a:stretch/>
        </p:blipFill>
        <p:spPr bwMode="auto">
          <a:xfrm>
            <a:off x="696304" y="3558353"/>
            <a:ext cx="3402221" cy="27383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72124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smtClean="0"/>
              <a:t>Two methods to be considered:</a:t>
            </a:r>
          </a:p>
          <a:p>
            <a:pPr marL="0" indent="0">
              <a:buNone/>
            </a:pPr>
            <a:endParaRPr lang="en-US" dirty="0"/>
          </a:p>
          <a:p>
            <a:pPr marL="457200" indent="-457200">
              <a:buFont typeface="+mj-lt"/>
              <a:buAutoNum type="arabicPeriod"/>
            </a:pPr>
            <a:r>
              <a:rPr lang="en-US" dirty="0" smtClean="0"/>
              <a:t>Time domain interleaving</a:t>
            </a:r>
          </a:p>
          <a:p>
            <a:pPr lvl="1"/>
            <a:r>
              <a:rPr lang="en-US" dirty="0" smtClean="0"/>
              <a:t>Method used by most high-speed </a:t>
            </a:r>
            <a:br>
              <a:rPr lang="en-US" dirty="0" smtClean="0"/>
            </a:br>
            <a:r>
              <a:rPr lang="en-US" dirty="0" smtClean="0"/>
              <a:t>digitizers &amp; oscilloscopes</a:t>
            </a:r>
          </a:p>
          <a:p>
            <a:pPr lvl="1"/>
            <a:r>
              <a:rPr lang="en-US" dirty="0" smtClean="0"/>
              <a:t>Limited by thermal noise and jitter</a:t>
            </a:r>
          </a:p>
          <a:p>
            <a:pPr marL="457200" indent="-457200">
              <a:buFont typeface="+mj-lt"/>
              <a:buAutoNum type="arabicPeriod"/>
            </a:pPr>
            <a:endParaRPr lang="en-US" dirty="0" smtClean="0"/>
          </a:p>
          <a:p>
            <a:pPr marL="457200" indent="-457200">
              <a:buFont typeface="+mj-lt"/>
              <a:buAutoNum type="arabicPeriod"/>
            </a:pPr>
            <a:r>
              <a:rPr lang="en-US" dirty="0" smtClean="0"/>
              <a:t>Orthogonal frequency multiplexing</a:t>
            </a:r>
          </a:p>
          <a:p>
            <a:pPr lvl="1"/>
            <a:r>
              <a:rPr lang="en-US" dirty="0" smtClean="0"/>
              <a:t>Samples discreet frequency bands</a:t>
            </a:r>
          </a:p>
          <a:p>
            <a:pPr lvl="1"/>
            <a:r>
              <a:rPr lang="en-US" dirty="0" smtClean="0"/>
              <a:t>Sometimes called cochlear radio</a:t>
            </a:r>
          </a:p>
          <a:p>
            <a:pPr marL="0" indent="0">
              <a:buNone/>
            </a:pPr>
            <a:endParaRPr lang="en-US" dirty="0"/>
          </a:p>
          <a:p>
            <a:pPr marL="0" indent="0">
              <a:buNone/>
            </a:pPr>
            <a:r>
              <a:rPr lang="en-US" dirty="0" smtClean="0"/>
              <a:t>The result </a:t>
            </a:r>
            <a:r>
              <a:rPr lang="en-US" dirty="0"/>
              <a:t>will be </a:t>
            </a:r>
            <a:r>
              <a:rPr lang="en-US" dirty="0" smtClean="0"/>
              <a:t>equivalent with either method, assuming the </a:t>
            </a:r>
            <a:r>
              <a:rPr lang="en-US" dirty="0" err="1" smtClean="0"/>
              <a:t>Nyqist</a:t>
            </a:r>
            <a:r>
              <a:rPr lang="en-US" dirty="0" smtClean="0"/>
              <a:t>-Shannon sampling criteria and bandwidth requirements are observed</a:t>
            </a:r>
            <a:r>
              <a:rPr lang="is-IS" dirty="0" smtClean="0"/>
              <a:t>…</a:t>
            </a:r>
            <a:endParaRPr lang="en-US" dirty="0"/>
          </a:p>
        </p:txBody>
      </p:sp>
      <p:sp>
        <p:nvSpPr>
          <p:cNvPr id="3" name="Date Placeholder 2"/>
          <p:cNvSpPr>
            <a:spLocks noGrp="1"/>
          </p:cNvSpPr>
          <p:nvPr>
            <p:ph type="dt" sz="half" idx="10"/>
          </p:nvPr>
        </p:nvSpPr>
        <p:spPr/>
        <p:txBody>
          <a:bodyPr/>
          <a:lstStyle/>
          <a:p>
            <a:r>
              <a:rPr lang="en-US" smtClean="0"/>
              <a:t>05/11/2015</a:t>
            </a:r>
            <a:endParaRPr lang="en-GB" dirty="0"/>
          </a:p>
        </p:txBody>
      </p:sp>
      <p:sp>
        <p:nvSpPr>
          <p:cNvPr id="4" name="Footer Placeholder 3"/>
          <p:cNvSpPr>
            <a:spLocks noGrp="1"/>
          </p:cNvSpPr>
          <p:nvPr>
            <p:ph type="ftr" sz="quarter" idx="11"/>
          </p:nvPr>
        </p:nvSpPr>
        <p:spPr/>
        <p:txBody>
          <a:bodyPr/>
          <a:lstStyle/>
          <a:p>
            <a:r>
              <a:rPr lang="en-GB" dirty="0" smtClean="0"/>
              <a:t>Monitoring Fast Instabilities  |  Beam Dynamics Meets Diagnostics  |  T. Levens</a:t>
            </a:r>
            <a:endParaRPr lang="en-GB" dirty="0"/>
          </a:p>
        </p:txBody>
      </p:sp>
      <p:sp>
        <p:nvSpPr>
          <p:cNvPr id="5" name="Slide Number Placeholder 4"/>
          <p:cNvSpPr>
            <a:spLocks noGrp="1"/>
          </p:cNvSpPr>
          <p:nvPr>
            <p:ph type="sldNum" sz="quarter" idx="12"/>
          </p:nvPr>
        </p:nvSpPr>
        <p:spPr/>
        <p:txBody>
          <a:bodyPr/>
          <a:lstStyle/>
          <a:p>
            <a:fld id="{90DA2D9C-63E7-4865-A895-9BDDCED1F048}" type="slidenum">
              <a:rPr lang="en-GB" smtClean="0"/>
              <a:t>23</a:t>
            </a:fld>
            <a:endParaRPr lang="en-GB" dirty="0"/>
          </a:p>
        </p:txBody>
      </p:sp>
      <p:sp>
        <p:nvSpPr>
          <p:cNvPr id="6" name="Title 5"/>
          <p:cNvSpPr>
            <a:spLocks noGrp="1"/>
          </p:cNvSpPr>
          <p:nvPr>
            <p:ph type="title"/>
          </p:nvPr>
        </p:nvSpPr>
        <p:spPr/>
        <p:txBody>
          <a:bodyPr/>
          <a:lstStyle/>
          <a:p>
            <a:r>
              <a:rPr lang="en-US" dirty="0" smtClean="0"/>
              <a:t>How to improve ADC ENOB?</a:t>
            </a:r>
            <a:endParaRPr lang="en-US" dirty="0"/>
          </a:p>
        </p:txBody>
      </p:sp>
      <p:pic>
        <p:nvPicPr>
          <p:cNvPr id="7" name="Picture 6"/>
          <p:cNvPicPr>
            <a:picLocks noChangeAspect="1"/>
          </p:cNvPicPr>
          <p:nvPr/>
        </p:nvPicPr>
        <p:blipFill>
          <a:blip r:embed="rId2"/>
          <a:stretch>
            <a:fillRect/>
          </a:stretch>
        </p:blipFill>
        <p:spPr>
          <a:xfrm>
            <a:off x="6413613" y="3599732"/>
            <a:ext cx="2662809" cy="1287024"/>
          </a:xfrm>
          <a:prstGeom prst="rect">
            <a:avLst/>
          </a:prstGeom>
        </p:spPr>
      </p:pic>
      <p:pic>
        <p:nvPicPr>
          <p:cNvPr id="8" name="Picture 7"/>
          <p:cNvPicPr>
            <a:picLocks noChangeAspect="1"/>
          </p:cNvPicPr>
          <p:nvPr/>
        </p:nvPicPr>
        <p:blipFill>
          <a:blip r:embed="rId3"/>
          <a:stretch>
            <a:fillRect/>
          </a:stretch>
        </p:blipFill>
        <p:spPr>
          <a:xfrm>
            <a:off x="5742719" y="502500"/>
            <a:ext cx="3335736" cy="2960189"/>
          </a:xfrm>
          <a:prstGeom prst="rect">
            <a:avLst/>
          </a:prstGeom>
        </p:spPr>
      </p:pic>
    </p:spTree>
    <p:extLst>
      <p:ext uri="{BB962C8B-B14F-4D97-AF65-F5344CB8AC3E}">
        <p14:creationId xmlns:p14="http://schemas.microsoft.com/office/powerpoint/2010/main" val="1173558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GB" sz="1800" dirty="0" smtClean="0"/>
              <a:t>Proposed and initially developed by R. Steinhagen and T</a:t>
            </a:r>
            <a:r>
              <a:rPr lang="en-GB" sz="1800" dirty="0"/>
              <a:t>. Lucas </a:t>
            </a:r>
            <a:r>
              <a:rPr lang="en-GB" sz="1800" dirty="0" smtClean="0"/>
              <a:t>[6]. Samples BPM signal frequency domain at discreet bands using a bank of RF </a:t>
            </a:r>
            <a:r>
              <a:rPr lang="en-GB" sz="1800" dirty="0" err="1" smtClean="0"/>
              <a:t>bandpass</a:t>
            </a:r>
            <a:r>
              <a:rPr lang="en-GB" sz="1800" dirty="0" smtClean="0"/>
              <a:t> filters:</a:t>
            </a:r>
          </a:p>
          <a:p>
            <a:pPr marL="0" indent="0">
              <a:buNone/>
            </a:pPr>
            <a:endParaRPr lang="en-GB" sz="1800" dirty="0" smtClean="0"/>
          </a:p>
          <a:p>
            <a:pPr marL="0" indent="0">
              <a:buNone/>
            </a:pPr>
            <a:endParaRPr lang="en-GB" sz="1800" dirty="0"/>
          </a:p>
          <a:p>
            <a:pPr marL="0" indent="0">
              <a:buNone/>
            </a:pPr>
            <a:endParaRPr lang="en-GB" sz="1800" dirty="0" smtClean="0"/>
          </a:p>
          <a:p>
            <a:pPr marL="0" indent="0">
              <a:buNone/>
            </a:pPr>
            <a:endParaRPr lang="en-GB" sz="1800" dirty="0"/>
          </a:p>
          <a:p>
            <a:pPr marL="0" indent="0">
              <a:buNone/>
            </a:pPr>
            <a:endParaRPr lang="en-GB" sz="1800" dirty="0" smtClean="0"/>
          </a:p>
          <a:p>
            <a:pPr marL="0" indent="0">
              <a:buNone/>
            </a:pPr>
            <a:endParaRPr lang="en-GB" sz="1800" dirty="0"/>
          </a:p>
          <a:p>
            <a:pPr marL="0" indent="0">
              <a:buNone/>
            </a:pPr>
            <a:endParaRPr lang="en-GB" sz="1800" dirty="0" smtClean="0"/>
          </a:p>
          <a:p>
            <a:pPr marL="0" indent="0">
              <a:buNone/>
            </a:pPr>
            <a:endParaRPr lang="en-GB" sz="1800" dirty="0"/>
          </a:p>
          <a:p>
            <a:pPr marL="0" indent="0">
              <a:buNone/>
            </a:pPr>
            <a:endParaRPr lang="en-GB" sz="1800" dirty="0" smtClean="0"/>
          </a:p>
          <a:p>
            <a:pPr marL="0" indent="0">
              <a:buNone/>
            </a:pPr>
            <a:endParaRPr lang="en-GB" sz="1800" dirty="0"/>
          </a:p>
          <a:p>
            <a:pPr marL="0" indent="0">
              <a:buNone/>
            </a:pPr>
            <a:endParaRPr lang="en-GB" sz="1800" dirty="0" smtClean="0"/>
          </a:p>
          <a:p>
            <a:pPr marL="0" indent="0">
              <a:buNone/>
            </a:pPr>
            <a:r>
              <a:rPr lang="en-GB" sz="1800" dirty="0" smtClean="0"/>
              <a:t>As each band has limited bandwidth, it can be mixed down to baseband and sampled high resolution ADCs.</a:t>
            </a:r>
            <a:endParaRPr lang="en-GB" sz="1800" dirty="0"/>
          </a:p>
        </p:txBody>
      </p:sp>
      <p:sp>
        <p:nvSpPr>
          <p:cNvPr id="3" name="Date Placeholder 2"/>
          <p:cNvSpPr>
            <a:spLocks noGrp="1"/>
          </p:cNvSpPr>
          <p:nvPr>
            <p:ph type="dt" sz="half" idx="10"/>
          </p:nvPr>
        </p:nvSpPr>
        <p:spPr/>
        <p:txBody>
          <a:bodyPr/>
          <a:lstStyle/>
          <a:p>
            <a:r>
              <a:rPr lang="en-US" smtClean="0"/>
              <a:t>05/11/2015</a:t>
            </a:r>
            <a:endParaRPr lang="en-GB" dirty="0"/>
          </a:p>
        </p:txBody>
      </p:sp>
      <p:sp>
        <p:nvSpPr>
          <p:cNvPr id="4" name="Footer Placeholder 3"/>
          <p:cNvSpPr>
            <a:spLocks noGrp="1"/>
          </p:cNvSpPr>
          <p:nvPr>
            <p:ph type="ftr" sz="quarter" idx="11"/>
          </p:nvPr>
        </p:nvSpPr>
        <p:spPr/>
        <p:txBody>
          <a:bodyPr/>
          <a:lstStyle/>
          <a:p>
            <a:r>
              <a:rPr lang="en-GB" dirty="0" smtClean="0"/>
              <a:t>Monitoring Fast Instabilities  |  Beam Dynamics Meets Diagnostics  |  T. Levens</a:t>
            </a:r>
            <a:endParaRPr lang="en-GB" dirty="0"/>
          </a:p>
        </p:txBody>
      </p:sp>
      <p:sp>
        <p:nvSpPr>
          <p:cNvPr id="5" name="Slide Number Placeholder 4"/>
          <p:cNvSpPr>
            <a:spLocks noGrp="1"/>
          </p:cNvSpPr>
          <p:nvPr>
            <p:ph type="sldNum" sz="quarter" idx="12"/>
          </p:nvPr>
        </p:nvSpPr>
        <p:spPr/>
        <p:txBody>
          <a:bodyPr/>
          <a:lstStyle/>
          <a:p>
            <a:fld id="{90DA2D9C-63E7-4865-A895-9BDDCED1F048}" type="slidenum">
              <a:rPr lang="en-GB" smtClean="0"/>
              <a:t>24</a:t>
            </a:fld>
            <a:endParaRPr lang="en-GB" dirty="0"/>
          </a:p>
        </p:txBody>
      </p:sp>
      <p:sp>
        <p:nvSpPr>
          <p:cNvPr id="6" name="Title 5"/>
          <p:cNvSpPr>
            <a:spLocks noGrp="1"/>
          </p:cNvSpPr>
          <p:nvPr>
            <p:ph type="title"/>
          </p:nvPr>
        </p:nvSpPr>
        <p:spPr/>
        <p:txBody>
          <a:bodyPr/>
          <a:lstStyle/>
          <a:p>
            <a:r>
              <a:rPr lang="en-GB" dirty="0" smtClean="0"/>
              <a:t>Multi-Band Instability Monitor (MIM)</a:t>
            </a:r>
            <a:endParaRPr lang="en-GB" dirty="0"/>
          </a:p>
        </p:txBody>
      </p:sp>
      <p:cxnSp>
        <p:nvCxnSpPr>
          <p:cNvPr id="7" name="Straight Connector 6"/>
          <p:cNvCxnSpPr/>
          <p:nvPr/>
        </p:nvCxnSpPr>
        <p:spPr>
          <a:xfrm>
            <a:off x="459106" y="6598328"/>
            <a:ext cx="811530"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34977" y="6579276"/>
            <a:ext cx="8732823" cy="215444"/>
          </a:xfrm>
          <a:prstGeom prst="rect">
            <a:avLst/>
          </a:prstGeom>
          <a:noFill/>
        </p:spPr>
        <p:txBody>
          <a:bodyPr wrap="square" rtlCol="0" anchor="ctr">
            <a:spAutoFit/>
          </a:bodyPr>
          <a:lstStyle/>
          <a:p>
            <a:pPr fontAlgn="ctr"/>
            <a:r>
              <a:rPr lang="en-GB" sz="800" dirty="0" smtClean="0">
                <a:solidFill>
                  <a:srgbClr val="000000"/>
                </a:solidFill>
              </a:rPr>
              <a:t>[6] R. Steinhagen, </a:t>
            </a:r>
            <a:r>
              <a:rPr lang="en-GB" sz="800" i="1" dirty="0" smtClean="0">
                <a:solidFill>
                  <a:srgbClr val="000000"/>
                </a:solidFill>
              </a:rPr>
              <a:t>et al</a:t>
            </a:r>
            <a:r>
              <a:rPr lang="en-GB" sz="800" dirty="0">
                <a:solidFill>
                  <a:srgbClr val="000000"/>
                </a:solidFill>
              </a:rPr>
              <a:t>, “A Multiband-Instability-Monitor for High-Frequency Intra-Bunch Beam Diagnostics”</a:t>
            </a:r>
            <a:r>
              <a:rPr lang="en-GB" sz="800" dirty="0" smtClean="0">
                <a:solidFill>
                  <a:srgbClr val="000000"/>
                </a:solidFill>
              </a:rPr>
              <a:t>, IBIC, Oxford, 2013</a:t>
            </a:r>
            <a:endParaRPr lang="en-GB" sz="800" dirty="0">
              <a:solidFill>
                <a:srgbClr val="000000"/>
              </a:solidFill>
            </a:endParaRPr>
          </a:p>
        </p:txBody>
      </p:sp>
      <p:pic>
        <p:nvPicPr>
          <p:cNvPr id="9" name="Picture 8" descr="MIM_schematic_V1_wid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403" y="1796108"/>
            <a:ext cx="8157199" cy="4073960"/>
          </a:xfrm>
          <a:prstGeom prst="rect">
            <a:avLst/>
          </a:prstGeom>
        </p:spPr>
      </p:pic>
    </p:spTree>
    <p:extLst>
      <p:ext uri="{BB962C8B-B14F-4D97-AF65-F5344CB8AC3E}">
        <p14:creationId xmlns:p14="http://schemas.microsoft.com/office/powerpoint/2010/main" val="3803891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49" y="939798"/>
            <a:ext cx="8172451" cy="5576201"/>
          </a:xfrm>
        </p:spPr>
        <p:txBody>
          <a:bodyPr>
            <a:normAutofit/>
          </a:bodyPr>
          <a:lstStyle/>
          <a:p>
            <a:pPr marL="0" indent="0">
              <a:buNone/>
            </a:pPr>
            <a:r>
              <a:rPr lang="en-US" sz="1800" dirty="0" smtClean="0"/>
              <a:t>Simulated reconstruction for 16 bands by R. Steinhagen:</a:t>
            </a:r>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lgn="ctr">
              <a:buNone/>
            </a:pPr>
            <a:r>
              <a:rPr lang="en-US" sz="1800" dirty="0"/>
              <a:t>E</a:t>
            </a:r>
            <a:r>
              <a:rPr lang="en-US" sz="1800" dirty="0" smtClean="0"/>
              <a:t>rror at percent level for 16 bands.</a:t>
            </a:r>
            <a:endParaRPr lang="en-US" sz="1800" dirty="0"/>
          </a:p>
        </p:txBody>
      </p:sp>
      <p:sp>
        <p:nvSpPr>
          <p:cNvPr id="3" name="Date Placeholder 2"/>
          <p:cNvSpPr>
            <a:spLocks noGrp="1"/>
          </p:cNvSpPr>
          <p:nvPr>
            <p:ph type="dt" sz="half" idx="10"/>
          </p:nvPr>
        </p:nvSpPr>
        <p:spPr/>
        <p:txBody>
          <a:bodyPr/>
          <a:lstStyle/>
          <a:p>
            <a:r>
              <a:rPr lang="en-US" smtClean="0"/>
              <a:t>05/11/2015</a:t>
            </a:r>
            <a:endParaRPr lang="en-GB" dirty="0"/>
          </a:p>
        </p:txBody>
      </p:sp>
      <p:sp>
        <p:nvSpPr>
          <p:cNvPr id="4" name="Footer Placeholder 3"/>
          <p:cNvSpPr>
            <a:spLocks noGrp="1"/>
          </p:cNvSpPr>
          <p:nvPr>
            <p:ph type="ftr" sz="quarter" idx="11"/>
          </p:nvPr>
        </p:nvSpPr>
        <p:spPr/>
        <p:txBody>
          <a:bodyPr/>
          <a:lstStyle/>
          <a:p>
            <a:r>
              <a:rPr lang="en-GB" smtClean="0"/>
              <a:t>Monitoring Fast Instabilities  |  Beam Dynamics Meets Diagnostics  |  T. Levens</a:t>
            </a:r>
            <a:endParaRPr lang="en-GB" dirty="0"/>
          </a:p>
        </p:txBody>
      </p:sp>
      <p:sp>
        <p:nvSpPr>
          <p:cNvPr id="5" name="Slide Number Placeholder 4"/>
          <p:cNvSpPr>
            <a:spLocks noGrp="1"/>
          </p:cNvSpPr>
          <p:nvPr>
            <p:ph type="sldNum" sz="quarter" idx="12"/>
          </p:nvPr>
        </p:nvSpPr>
        <p:spPr/>
        <p:txBody>
          <a:bodyPr/>
          <a:lstStyle/>
          <a:p>
            <a:fld id="{90DA2D9C-63E7-4865-A895-9BDDCED1F048}" type="slidenum">
              <a:rPr lang="en-GB" smtClean="0"/>
              <a:t>25</a:t>
            </a:fld>
            <a:endParaRPr lang="en-GB" dirty="0"/>
          </a:p>
        </p:txBody>
      </p:sp>
      <p:sp>
        <p:nvSpPr>
          <p:cNvPr id="6" name="Title 5"/>
          <p:cNvSpPr>
            <a:spLocks noGrp="1"/>
          </p:cNvSpPr>
          <p:nvPr>
            <p:ph type="title"/>
          </p:nvPr>
        </p:nvSpPr>
        <p:spPr/>
        <p:txBody>
          <a:bodyPr/>
          <a:lstStyle/>
          <a:p>
            <a:r>
              <a:rPr lang="en-US" dirty="0" smtClean="0"/>
              <a:t>Reconstruction from MIM</a:t>
            </a:r>
            <a:endParaRPr lang="en-US" dirty="0"/>
          </a:p>
        </p:txBody>
      </p:sp>
      <p:pic>
        <p:nvPicPr>
          <p:cNvPr id="9" name="Picture 8"/>
          <p:cNvPicPr>
            <a:picLocks noChangeAspect="1"/>
          </p:cNvPicPr>
          <p:nvPr/>
        </p:nvPicPr>
        <p:blipFill>
          <a:blip r:embed="rId2"/>
          <a:stretch>
            <a:fillRect/>
          </a:stretch>
        </p:blipFill>
        <p:spPr>
          <a:xfrm>
            <a:off x="895546" y="1280076"/>
            <a:ext cx="7638656" cy="4930638"/>
          </a:xfrm>
          <a:prstGeom prst="rect">
            <a:avLst/>
          </a:prstGeom>
        </p:spPr>
      </p:pic>
      <p:cxnSp>
        <p:nvCxnSpPr>
          <p:cNvPr id="10" name="Straight Connector 9"/>
          <p:cNvCxnSpPr/>
          <p:nvPr/>
        </p:nvCxnSpPr>
        <p:spPr>
          <a:xfrm>
            <a:off x="459106" y="6598328"/>
            <a:ext cx="811530"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34977" y="6579276"/>
            <a:ext cx="8732823" cy="215444"/>
          </a:xfrm>
          <a:prstGeom prst="rect">
            <a:avLst/>
          </a:prstGeom>
          <a:noFill/>
        </p:spPr>
        <p:txBody>
          <a:bodyPr wrap="square" rtlCol="0" anchor="ctr">
            <a:spAutoFit/>
          </a:bodyPr>
          <a:lstStyle/>
          <a:p>
            <a:pPr fontAlgn="ctr"/>
            <a:r>
              <a:rPr lang="en-GB" sz="800" dirty="0" smtClean="0">
                <a:solidFill>
                  <a:srgbClr val="000000"/>
                </a:solidFill>
              </a:rPr>
              <a:t>[6] R. Steinhagen, </a:t>
            </a:r>
            <a:r>
              <a:rPr lang="en-GB" sz="800" i="1" dirty="0" smtClean="0">
                <a:solidFill>
                  <a:srgbClr val="000000"/>
                </a:solidFill>
              </a:rPr>
              <a:t>et al</a:t>
            </a:r>
            <a:r>
              <a:rPr lang="en-GB" sz="800" dirty="0">
                <a:solidFill>
                  <a:srgbClr val="000000"/>
                </a:solidFill>
              </a:rPr>
              <a:t>, “A Multiband-Instability-Monitor for High-Frequency Intra-Bunch Beam Diagnostics”</a:t>
            </a:r>
            <a:r>
              <a:rPr lang="en-GB" sz="800" dirty="0" smtClean="0">
                <a:solidFill>
                  <a:srgbClr val="000000"/>
                </a:solidFill>
              </a:rPr>
              <a:t>, IBIC, Oxford, 2013</a:t>
            </a:r>
            <a:endParaRPr lang="en-GB" sz="800" dirty="0">
              <a:solidFill>
                <a:srgbClr val="000000"/>
              </a:solidFill>
            </a:endParaRPr>
          </a:p>
        </p:txBody>
      </p:sp>
    </p:spTree>
    <p:extLst>
      <p:ext uri="{BB962C8B-B14F-4D97-AF65-F5344CB8AC3E}">
        <p14:creationId xmlns:p14="http://schemas.microsoft.com/office/powerpoint/2010/main" val="838412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numCol="1">
            <a:normAutofit/>
          </a:bodyPr>
          <a:lstStyle/>
          <a:p>
            <a:pPr marL="0" indent="0">
              <a:buNone/>
            </a:pPr>
            <a:r>
              <a:rPr lang="en-US" sz="2000" dirty="0" smtClean="0"/>
              <a:t>Once in baseband, different options to sample signals:</a:t>
            </a:r>
          </a:p>
          <a:p>
            <a:pPr marL="0" indent="0">
              <a:buNone/>
            </a:pPr>
            <a:endParaRPr lang="en-US" sz="2000" dirty="0"/>
          </a:p>
          <a:p>
            <a:pPr marL="342900" indent="-342900">
              <a:buFont typeface="+mj-lt"/>
              <a:buAutoNum type="arabicPeriod"/>
            </a:pPr>
            <a:r>
              <a:rPr lang="en-US" sz="2000" dirty="0" smtClean="0"/>
              <a:t>Direct diode detection (similar to BBQ)</a:t>
            </a:r>
          </a:p>
          <a:p>
            <a:pPr lvl="1"/>
            <a:r>
              <a:rPr lang="en-US" sz="1600" dirty="0" smtClean="0"/>
              <a:t>Pros: simple, robust, sensitive, 24-bit ADCs</a:t>
            </a:r>
          </a:p>
          <a:p>
            <a:pPr lvl="1"/>
            <a:r>
              <a:rPr lang="en-US" sz="1600" dirty="0" smtClean="0"/>
              <a:t>Cons: no phase information, not bunch-by-bunch</a:t>
            </a:r>
          </a:p>
          <a:p>
            <a:pPr lvl="1"/>
            <a:endParaRPr lang="en-US" sz="1600" dirty="0" smtClean="0"/>
          </a:p>
          <a:p>
            <a:pPr marL="342900" indent="-342900">
              <a:buFont typeface="+mj-lt"/>
              <a:buAutoNum type="arabicPeriod"/>
            </a:pPr>
            <a:r>
              <a:rPr lang="en-US" sz="2000" dirty="0" smtClean="0"/>
              <a:t>Heterodyne receiver &amp; I/Q demodulation (similar to ADT)</a:t>
            </a:r>
          </a:p>
          <a:p>
            <a:pPr lvl="1"/>
            <a:r>
              <a:rPr lang="en-US" sz="1600" dirty="0" smtClean="0"/>
              <a:t>Pros: amplitude &amp; phase, bunch-by-bunch</a:t>
            </a:r>
          </a:p>
          <a:p>
            <a:pPr lvl="1"/>
            <a:r>
              <a:rPr lang="en-US" sz="1600" dirty="0" smtClean="0"/>
              <a:t>Cons: complex, LO generation, limited to 16-bit ADCs</a:t>
            </a:r>
          </a:p>
          <a:p>
            <a:pPr lvl="1"/>
            <a:endParaRPr lang="en-US" sz="1600" dirty="0"/>
          </a:p>
          <a:p>
            <a:pPr marL="0" indent="0">
              <a:buNone/>
            </a:pPr>
            <a:r>
              <a:rPr lang="en-US" sz="2000" dirty="0" smtClean="0"/>
              <a:t>Initial versions of MIM are based on diode detection. Although no phase information (so cannot reconstruct time domain) can take advantage of the spectral shift based to determine instability mode.</a:t>
            </a:r>
          </a:p>
          <a:p>
            <a:pPr marL="0" indent="0">
              <a:buNone/>
            </a:pPr>
            <a:r>
              <a:rPr lang="en-US" sz="2000" dirty="0" smtClean="0"/>
              <a:t>MIM concept can be extended to high frequency, as has been demonstrated at the Australian Synchrotron by T. Lucas [7] with a three band system up to 12 GHz for short electron bunches.</a:t>
            </a:r>
            <a:endParaRPr lang="en-US" sz="2000" dirty="0"/>
          </a:p>
        </p:txBody>
      </p:sp>
      <p:sp>
        <p:nvSpPr>
          <p:cNvPr id="3" name="Date Placeholder 2"/>
          <p:cNvSpPr>
            <a:spLocks noGrp="1"/>
          </p:cNvSpPr>
          <p:nvPr>
            <p:ph type="dt" sz="half" idx="10"/>
          </p:nvPr>
        </p:nvSpPr>
        <p:spPr/>
        <p:txBody>
          <a:bodyPr/>
          <a:lstStyle/>
          <a:p>
            <a:r>
              <a:rPr lang="en-US" smtClean="0"/>
              <a:t>05/11/2015</a:t>
            </a:r>
            <a:endParaRPr lang="en-GB" dirty="0"/>
          </a:p>
        </p:txBody>
      </p:sp>
      <p:sp>
        <p:nvSpPr>
          <p:cNvPr id="4" name="Footer Placeholder 3"/>
          <p:cNvSpPr>
            <a:spLocks noGrp="1"/>
          </p:cNvSpPr>
          <p:nvPr>
            <p:ph type="ftr" sz="quarter" idx="11"/>
          </p:nvPr>
        </p:nvSpPr>
        <p:spPr/>
        <p:txBody>
          <a:bodyPr/>
          <a:lstStyle/>
          <a:p>
            <a:r>
              <a:rPr lang="en-GB" dirty="0" smtClean="0"/>
              <a:t>Monitoring Fast Instabilities  |  Beam Dynamics Meets Diagnostics  |  T. Levens</a:t>
            </a:r>
            <a:endParaRPr lang="en-GB" dirty="0"/>
          </a:p>
        </p:txBody>
      </p:sp>
      <p:sp>
        <p:nvSpPr>
          <p:cNvPr id="5" name="Slide Number Placeholder 4"/>
          <p:cNvSpPr>
            <a:spLocks noGrp="1"/>
          </p:cNvSpPr>
          <p:nvPr>
            <p:ph type="sldNum" sz="quarter" idx="12"/>
          </p:nvPr>
        </p:nvSpPr>
        <p:spPr/>
        <p:txBody>
          <a:bodyPr/>
          <a:lstStyle/>
          <a:p>
            <a:fld id="{90DA2D9C-63E7-4865-A895-9BDDCED1F048}" type="slidenum">
              <a:rPr lang="en-GB" smtClean="0"/>
              <a:t>26</a:t>
            </a:fld>
            <a:endParaRPr lang="en-GB" dirty="0"/>
          </a:p>
        </p:txBody>
      </p:sp>
      <p:sp>
        <p:nvSpPr>
          <p:cNvPr id="6" name="Title 5"/>
          <p:cNvSpPr>
            <a:spLocks noGrp="1"/>
          </p:cNvSpPr>
          <p:nvPr>
            <p:ph type="title"/>
          </p:nvPr>
        </p:nvSpPr>
        <p:spPr/>
        <p:txBody>
          <a:bodyPr/>
          <a:lstStyle/>
          <a:p>
            <a:r>
              <a:rPr lang="en-GB" dirty="0" smtClean="0"/>
              <a:t>MIM sampling options</a:t>
            </a:r>
            <a:endParaRPr lang="en-US" dirty="0"/>
          </a:p>
        </p:txBody>
      </p:sp>
      <p:cxnSp>
        <p:nvCxnSpPr>
          <p:cNvPr id="7" name="Straight Connector 6"/>
          <p:cNvCxnSpPr/>
          <p:nvPr/>
        </p:nvCxnSpPr>
        <p:spPr>
          <a:xfrm>
            <a:off x="459106" y="6598328"/>
            <a:ext cx="811530"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34977" y="6579276"/>
            <a:ext cx="8732823" cy="215444"/>
          </a:xfrm>
          <a:prstGeom prst="rect">
            <a:avLst/>
          </a:prstGeom>
          <a:noFill/>
        </p:spPr>
        <p:txBody>
          <a:bodyPr wrap="square" rtlCol="0" anchor="ctr">
            <a:spAutoFit/>
          </a:bodyPr>
          <a:lstStyle/>
          <a:p>
            <a:pPr fontAlgn="ctr"/>
            <a:r>
              <a:rPr lang="en-GB" sz="800" dirty="0" smtClean="0">
                <a:solidFill>
                  <a:srgbClr val="000000"/>
                </a:solidFill>
              </a:rPr>
              <a:t>[7] T. Lucas, </a:t>
            </a:r>
            <a:r>
              <a:rPr lang="en-GB" sz="800" i="1" dirty="0" smtClean="0">
                <a:solidFill>
                  <a:srgbClr val="000000"/>
                </a:solidFill>
              </a:rPr>
              <a:t>et al</a:t>
            </a:r>
            <a:r>
              <a:rPr lang="en-GB" sz="800" dirty="0">
                <a:solidFill>
                  <a:srgbClr val="000000"/>
                </a:solidFill>
              </a:rPr>
              <a:t>, “An Optical Intra-Bunch Instability Monitor for Short Electron Bunches”</a:t>
            </a:r>
            <a:r>
              <a:rPr lang="en-GB" sz="800" dirty="0" smtClean="0">
                <a:solidFill>
                  <a:srgbClr val="000000"/>
                </a:solidFill>
              </a:rPr>
              <a:t>, IBIC, Melbourne, 2015</a:t>
            </a:r>
            <a:endParaRPr lang="en-GB" sz="800" dirty="0">
              <a:solidFill>
                <a:srgbClr val="000000"/>
              </a:solidFill>
            </a:endParaRPr>
          </a:p>
        </p:txBody>
      </p:sp>
      <p:pic>
        <p:nvPicPr>
          <p:cNvPr id="9" name="Picture 8" descr="am_diode_detector.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4086" y="1742891"/>
            <a:ext cx="2536883" cy="944989"/>
          </a:xfrm>
          <a:prstGeom prst="rect">
            <a:avLst/>
          </a:prstGeom>
        </p:spPr>
      </p:pic>
      <p:pic>
        <p:nvPicPr>
          <p:cNvPr id="10" name="Picture 9" descr="images.png"/>
          <p:cNvPicPr>
            <a:picLocks noChangeAspect="1"/>
          </p:cNvPicPr>
          <p:nvPr/>
        </p:nvPicPr>
        <p:blipFill rotWithShape="1">
          <a:blip r:embed="rId3">
            <a:extLst>
              <a:ext uri="{28A0092B-C50C-407E-A947-70E740481C1C}">
                <a14:useLocalDpi xmlns:a14="http://schemas.microsoft.com/office/drawing/2010/main" val="0"/>
              </a:ext>
            </a:extLst>
          </a:blip>
          <a:srcRect l="39946" t="8095" r="2902" b="5983"/>
          <a:stretch/>
        </p:blipFill>
        <p:spPr>
          <a:xfrm>
            <a:off x="7221569" y="3328181"/>
            <a:ext cx="1575953" cy="959806"/>
          </a:xfrm>
          <a:prstGeom prst="rect">
            <a:avLst/>
          </a:prstGeom>
        </p:spPr>
      </p:pic>
    </p:spTree>
    <p:extLst>
      <p:ext uri="{BB962C8B-B14F-4D97-AF65-F5344CB8AC3E}">
        <p14:creationId xmlns:p14="http://schemas.microsoft.com/office/powerpoint/2010/main" val="1084950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IMG_2227.jpg"/>
          <p:cNvPicPr>
            <a:picLocks noGrp="1" noChangeAspect="1"/>
          </p:cNvPicPr>
          <p:nvPr>
            <p:ph idx="1"/>
          </p:nvPr>
        </p:nvPicPr>
        <p:blipFill>
          <a:blip r:embed="rId2" cstate="print">
            <a:extLst>
              <a:ext uri="{28A0092B-C50C-407E-A947-70E740481C1C}">
                <a14:useLocalDpi xmlns:a14="http://schemas.microsoft.com/office/drawing/2010/main" val="0"/>
              </a:ext>
            </a:extLst>
          </a:blip>
          <a:srcRect t="4507" b="4507"/>
          <a:stretch>
            <a:fillRect/>
          </a:stretch>
        </p:blipFill>
        <p:spPr>
          <a:xfrm>
            <a:off x="857249" y="1202935"/>
            <a:ext cx="7718215" cy="5266268"/>
          </a:xfrm>
        </p:spPr>
      </p:pic>
      <p:sp>
        <p:nvSpPr>
          <p:cNvPr id="3" name="Date Placeholder 2"/>
          <p:cNvSpPr>
            <a:spLocks noGrp="1"/>
          </p:cNvSpPr>
          <p:nvPr>
            <p:ph type="dt" sz="half" idx="10"/>
          </p:nvPr>
        </p:nvSpPr>
        <p:spPr/>
        <p:txBody>
          <a:bodyPr/>
          <a:lstStyle/>
          <a:p>
            <a:r>
              <a:rPr lang="en-US" smtClean="0"/>
              <a:t>05/11/2015</a:t>
            </a:r>
            <a:endParaRPr lang="en-GB" dirty="0"/>
          </a:p>
        </p:txBody>
      </p:sp>
      <p:sp>
        <p:nvSpPr>
          <p:cNvPr id="4" name="Footer Placeholder 3"/>
          <p:cNvSpPr>
            <a:spLocks noGrp="1"/>
          </p:cNvSpPr>
          <p:nvPr>
            <p:ph type="ftr" sz="quarter" idx="11"/>
          </p:nvPr>
        </p:nvSpPr>
        <p:spPr/>
        <p:txBody>
          <a:bodyPr/>
          <a:lstStyle/>
          <a:p>
            <a:r>
              <a:rPr lang="en-GB" smtClean="0"/>
              <a:t>Monitoring Fast Instabilities  |  Beam Dynamics Meets Diagnostics  |  T. Levens</a:t>
            </a:r>
            <a:endParaRPr lang="en-GB" dirty="0"/>
          </a:p>
        </p:txBody>
      </p:sp>
      <p:sp>
        <p:nvSpPr>
          <p:cNvPr id="5" name="Slide Number Placeholder 4"/>
          <p:cNvSpPr>
            <a:spLocks noGrp="1"/>
          </p:cNvSpPr>
          <p:nvPr>
            <p:ph type="sldNum" sz="quarter" idx="12"/>
          </p:nvPr>
        </p:nvSpPr>
        <p:spPr/>
        <p:txBody>
          <a:bodyPr/>
          <a:lstStyle/>
          <a:p>
            <a:fld id="{90DA2D9C-63E7-4865-A895-9BDDCED1F048}" type="slidenum">
              <a:rPr lang="en-GB" smtClean="0"/>
              <a:t>27</a:t>
            </a:fld>
            <a:endParaRPr lang="en-GB" dirty="0"/>
          </a:p>
        </p:txBody>
      </p:sp>
      <p:sp>
        <p:nvSpPr>
          <p:cNvPr id="6" name="Title 5"/>
          <p:cNvSpPr>
            <a:spLocks noGrp="1"/>
          </p:cNvSpPr>
          <p:nvPr>
            <p:ph type="title"/>
          </p:nvPr>
        </p:nvSpPr>
        <p:spPr/>
        <p:txBody>
          <a:bodyPr/>
          <a:lstStyle/>
          <a:p>
            <a:r>
              <a:rPr lang="en-US" dirty="0" smtClean="0"/>
              <a:t>MIM filter bank for LHC</a:t>
            </a:r>
            <a:endParaRPr lang="en-US" dirty="0"/>
          </a:p>
        </p:txBody>
      </p:sp>
      <p:sp>
        <p:nvSpPr>
          <p:cNvPr id="9" name="Left Brace 8"/>
          <p:cNvSpPr/>
          <p:nvPr/>
        </p:nvSpPr>
        <p:spPr>
          <a:xfrm rot="16200000">
            <a:off x="4427730" y="2896164"/>
            <a:ext cx="330200" cy="6895136"/>
          </a:xfrm>
          <a:prstGeom prst="leftBrac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2690300" y="6491666"/>
            <a:ext cx="3787938" cy="276999"/>
          </a:xfrm>
          <a:prstGeom prst="rect">
            <a:avLst/>
          </a:prstGeom>
          <a:solidFill>
            <a:srgbClr val="FFFF00"/>
          </a:solidFill>
        </p:spPr>
        <p:txBody>
          <a:bodyPr wrap="square" rtlCol="0">
            <a:spAutoFit/>
          </a:bodyPr>
          <a:lstStyle/>
          <a:p>
            <a:pPr algn="ctr"/>
            <a:r>
              <a:rPr lang="en-GB" sz="1200" b="1" dirty="0" smtClean="0">
                <a:solidFill>
                  <a:srgbClr val="FF0000"/>
                </a:solidFill>
              </a:rPr>
              <a:t>Full range outputs for bunch-by-bunch upgrade</a:t>
            </a:r>
            <a:endParaRPr lang="en-GB" sz="1200" b="1" dirty="0">
              <a:solidFill>
                <a:srgbClr val="FF0000"/>
              </a:solidFill>
            </a:endParaRPr>
          </a:p>
        </p:txBody>
      </p:sp>
      <p:sp>
        <p:nvSpPr>
          <p:cNvPr id="11" name="TextBox 10"/>
          <p:cNvSpPr txBox="1"/>
          <p:nvPr/>
        </p:nvSpPr>
        <p:spPr>
          <a:xfrm>
            <a:off x="7763360" y="1462024"/>
            <a:ext cx="569553" cy="276999"/>
          </a:xfrm>
          <a:prstGeom prst="rect">
            <a:avLst/>
          </a:prstGeom>
          <a:solidFill>
            <a:srgbClr val="FFFF00"/>
          </a:solidFill>
        </p:spPr>
        <p:txBody>
          <a:bodyPr wrap="square" rtlCol="0">
            <a:spAutoFit/>
          </a:bodyPr>
          <a:lstStyle/>
          <a:p>
            <a:pPr algn="ctr"/>
            <a:r>
              <a:rPr lang="en-GB" sz="1200" b="1" dirty="0" smtClean="0">
                <a:solidFill>
                  <a:srgbClr val="FF0000"/>
                </a:solidFill>
              </a:rPr>
              <a:t>Input</a:t>
            </a:r>
            <a:endParaRPr lang="en-GB" sz="1200" b="1" dirty="0">
              <a:solidFill>
                <a:srgbClr val="FF0000"/>
              </a:solidFill>
            </a:endParaRPr>
          </a:p>
        </p:txBody>
      </p:sp>
      <p:sp>
        <p:nvSpPr>
          <p:cNvPr id="12" name="TextBox 11"/>
          <p:cNvSpPr txBox="1"/>
          <p:nvPr/>
        </p:nvSpPr>
        <p:spPr>
          <a:xfrm>
            <a:off x="4665133" y="2960398"/>
            <a:ext cx="1109133" cy="830997"/>
          </a:xfrm>
          <a:prstGeom prst="rect">
            <a:avLst/>
          </a:prstGeom>
          <a:solidFill>
            <a:srgbClr val="FFFF00"/>
          </a:solidFill>
        </p:spPr>
        <p:txBody>
          <a:bodyPr wrap="square" rtlCol="0">
            <a:spAutoFit/>
          </a:bodyPr>
          <a:lstStyle/>
          <a:p>
            <a:pPr algn="ctr"/>
            <a:r>
              <a:rPr lang="en-GB" sz="1200" b="1" dirty="0" smtClean="0">
                <a:solidFill>
                  <a:srgbClr val="FF0000"/>
                </a:solidFill>
              </a:rPr>
              <a:t>Switchable amplifier</a:t>
            </a:r>
            <a:r>
              <a:rPr lang="en-GB" sz="1200" b="1" dirty="0">
                <a:solidFill>
                  <a:srgbClr val="FF0000"/>
                </a:solidFill>
              </a:rPr>
              <a:t> </a:t>
            </a:r>
            <a:r>
              <a:rPr lang="en-GB" sz="1200" b="1" dirty="0" smtClean="0">
                <a:solidFill>
                  <a:srgbClr val="FF0000"/>
                </a:solidFill>
              </a:rPr>
              <a:t>stages (10,20,40dB)</a:t>
            </a:r>
          </a:p>
        </p:txBody>
      </p:sp>
      <p:sp>
        <p:nvSpPr>
          <p:cNvPr id="14" name="TextBox 13"/>
          <p:cNvSpPr txBox="1"/>
          <p:nvPr/>
        </p:nvSpPr>
        <p:spPr>
          <a:xfrm>
            <a:off x="1134535" y="5788269"/>
            <a:ext cx="745066" cy="276999"/>
          </a:xfrm>
          <a:prstGeom prst="rect">
            <a:avLst/>
          </a:prstGeom>
          <a:solidFill>
            <a:srgbClr val="FFFF00"/>
          </a:solidFill>
        </p:spPr>
        <p:txBody>
          <a:bodyPr wrap="square" rtlCol="0">
            <a:spAutoFit/>
          </a:bodyPr>
          <a:lstStyle/>
          <a:p>
            <a:pPr algn="ctr"/>
            <a:r>
              <a:rPr lang="en-GB" sz="1200" b="1" dirty="0" smtClean="0">
                <a:solidFill>
                  <a:srgbClr val="FF0000"/>
                </a:solidFill>
              </a:rPr>
              <a:t>400MHz</a:t>
            </a:r>
            <a:endParaRPr lang="en-GB" sz="1200" b="1" dirty="0">
              <a:solidFill>
                <a:srgbClr val="FF0000"/>
              </a:solidFill>
            </a:endParaRPr>
          </a:p>
        </p:txBody>
      </p:sp>
      <p:sp>
        <p:nvSpPr>
          <p:cNvPr id="15" name="Rounded Rectangle 14"/>
          <p:cNvSpPr/>
          <p:nvPr/>
        </p:nvSpPr>
        <p:spPr>
          <a:xfrm>
            <a:off x="4022985" y="2692399"/>
            <a:ext cx="532081" cy="1413933"/>
          </a:xfrm>
          <a:prstGeom prst="roundRect">
            <a:avLst>
              <a:gd name="adj" fmla="val 45122"/>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7433735" y="5644336"/>
            <a:ext cx="745066" cy="276999"/>
          </a:xfrm>
          <a:prstGeom prst="rect">
            <a:avLst/>
          </a:prstGeom>
          <a:solidFill>
            <a:srgbClr val="FFFF00"/>
          </a:solidFill>
        </p:spPr>
        <p:txBody>
          <a:bodyPr wrap="square" rtlCol="0">
            <a:spAutoFit/>
          </a:bodyPr>
          <a:lstStyle/>
          <a:p>
            <a:pPr algn="ctr"/>
            <a:r>
              <a:rPr lang="en-GB" sz="1200" b="1" dirty="0" smtClean="0">
                <a:solidFill>
                  <a:srgbClr val="FF0000"/>
                </a:solidFill>
              </a:rPr>
              <a:t>3.2GHz</a:t>
            </a:r>
            <a:endParaRPr lang="en-GB" sz="1200" b="1" dirty="0">
              <a:solidFill>
                <a:srgbClr val="FF0000"/>
              </a:solidFill>
            </a:endParaRPr>
          </a:p>
        </p:txBody>
      </p:sp>
      <p:sp>
        <p:nvSpPr>
          <p:cNvPr id="17" name="Rounded Rectangle 16"/>
          <p:cNvSpPr/>
          <p:nvPr/>
        </p:nvSpPr>
        <p:spPr>
          <a:xfrm>
            <a:off x="4287709" y="4924539"/>
            <a:ext cx="470843" cy="781993"/>
          </a:xfrm>
          <a:prstGeom prst="roundRect">
            <a:avLst>
              <a:gd name="adj" fmla="val 45122"/>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4834467" y="5043198"/>
            <a:ext cx="829733" cy="646331"/>
          </a:xfrm>
          <a:prstGeom prst="rect">
            <a:avLst/>
          </a:prstGeom>
          <a:solidFill>
            <a:srgbClr val="FFFF00"/>
          </a:solidFill>
        </p:spPr>
        <p:txBody>
          <a:bodyPr wrap="square" rtlCol="0">
            <a:spAutoFit/>
          </a:bodyPr>
          <a:lstStyle/>
          <a:p>
            <a:pPr algn="ctr"/>
            <a:r>
              <a:rPr lang="en-GB" sz="1200" b="1" dirty="0" smtClean="0">
                <a:solidFill>
                  <a:srgbClr val="FF0000"/>
                </a:solidFill>
              </a:rPr>
              <a:t>Diode detector+ buffer</a:t>
            </a:r>
          </a:p>
        </p:txBody>
      </p:sp>
      <p:sp>
        <p:nvSpPr>
          <p:cNvPr id="19" name="Rounded Rectangle 18"/>
          <p:cNvSpPr/>
          <p:nvPr/>
        </p:nvSpPr>
        <p:spPr>
          <a:xfrm>
            <a:off x="4008309" y="4145606"/>
            <a:ext cx="470843" cy="781993"/>
          </a:xfrm>
          <a:prstGeom prst="roundRect">
            <a:avLst>
              <a:gd name="adj" fmla="val 45122"/>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4555067" y="4272732"/>
            <a:ext cx="888999" cy="461665"/>
          </a:xfrm>
          <a:prstGeom prst="rect">
            <a:avLst/>
          </a:prstGeom>
          <a:solidFill>
            <a:srgbClr val="FFFF00"/>
          </a:solidFill>
        </p:spPr>
        <p:txBody>
          <a:bodyPr wrap="square" rtlCol="0">
            <a:spAutoFit/>
          </a:bodyPr>
          <a:lstStyle/>
          <a:p>
            <a:pPr algn="ctr"/>
            <a:r>
              <a:rPr lang="en-GB" sz="1200" b="1" dirty="0" smtClean="0">
                <a:solidFill>
                  <a:srgbClr val="FF0000"/>
                </a:solidFill>
              </a:rPr>
              <a:t>Wilkinson divider</a:t>
            </a:r>
          </a:p>
        </p:txBody>
      </p:sp>
      <p:sp>
        <p:nvSpPr>
          <p:cNvPr id="21" name="TextBox 20"/>
          <p:cNvSpPr txBox="1"/>
          <p:nvPr/>
        </p:nvSpPr>
        <p:spPr>
          <a:xfrm>
            <a:off x="4668431" y="1869450"/>
            <a:ext cx="1083733" cy="830997"/>
          </a:xfrm>
          <a:prstGeom prst="rect">
            <a:avLst/>
          </a:prstGeom>
          <a:solidFill>
            <a:srgbClr val="FFFF00"/>
          </a:solidFill>
        </p:spPr>
        <p:txBody>
          <a:bodyPr wrap="square" rtlCol="0">
            <a:spAutoFit/>
          </a:bodyPr>
          <a:lstStyle/>
          <a:p>
            <a:pPr algn="ctr"/>
            <a:r>
              <a:rPr lang="en-GB" sz="1200" b="1" dirty="0" smtClean="0">
                <a:solidFill>
                  <a:srgbClr val="FF0000"/>
                </a:solidFill>
              </a:rPr>
              <a:t>Stripline band-pass filters inside PCB</a:t>
            </a:r>
          </a:p>
        </p:txBody>
      </p:sp>
      <p:sp>
        <p:nvSpPr>
          <p:cNvPr id="22" name="Content Placeholder 1"/>
          <p:cNvSpPr txBox="1">
            <a:spLocks/>
          </p:cNvSpPr>
          <p:nvPr/>
        </p:nvSpPr>
        <p:spPr>
          <a:xfrm>
            <a:off x="628649" y="804333"/>
            <a:ext cx="8172451" cy="57116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800" dirty="0" smtClean="0"/>
              <a:t>V1 8-band filter (400MHz</a:t>
            </a:r>
            <a:r>
              <a:rPr lang="is-IS" sz="1800" dirty="0" smtClean="0"/>
              <a:t>…3.2GHz) designed</a:t>
            </a:r>
            <a:r>
              <a:rPr lang="en-GB" sz="1800" dirty="0" smtClean="0"/>
              <a:t> by D. Valuch</a:t>
            </a:r>
            <a:endParaRPr lang="en-GB" sz="1800" dirty="0"/>
          </a:p>
        </p:txBody>
      </p:sp>
      <p:sp>
        <p:nvSpPr>
          <p:cNvPr id="23" name="Rounded Rectangle 22"/>
          <p:cNvSpPr/>
          <p:nvPr/>
        </p:nvSpPr>
        <p:spPr>
          <a:xfrm>
            <a:off x="2150297" y="1570240"/>
            <a:ext cx="5315068" cy="214513"/>
          </a:xfrm>
          <a:prstGeom prst="roundRect">
            <a:avLst>
              <a:gd name="adj" fmla="val 45122"/>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ounded Rectangle 23"/>
          <p:cNvSpPr/>
          <p:nvPr/>
        </p:nvSpPr>
        <p:spPr>
          <a:xfrm>
            <a:off x="4029510" y="1849457"/>
            <a:ext cx="532081" cy="776191"/>
          </a:xfrm>
          <a:prstGeom prst="roundRect">
            <a:avLst>
              <a:gd name="adj" fmla="val 45122"/>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2642911" y="1232441"/>
            <a:ext cx="4196050" cy="276999"/>
          </a:xfrm>
          <a:prstGeom prst="rect">
            <a:avLst/>
          </a:prstGeom>
          <a:solidFill>
            <a:srgbClr val="FFFF00"/>
          </a:solidFill>
        </p:spPr>
        <p:txBody>
          <a:bodyPr wrap="square" rtlCol="0">
            <a:spAutoFit/>
          </a:bodyPr>
          <a:lstStyle/>
          <a:p>
            <a:pPr algn="ctr"/>
            <a:r>
              <a:rPr lang="en-GB" sz="1200" b="1" dirty="0" smtClean="0">
                <a:solidFill>
                  <a:srgbClr val="FF0000"/>
                </a:solidFill>
              </a:rPr>
              <a:t>Through line with directional couplers &amp; low-pass filters</a:t>
            </a:r>
          </a:p>
        </p:txBody>
      </p:sp>
    </p:spTree>
    <p:extLst>
      <p:ext uri="{BB962C8B-B14F-4D97-AF65-F5344CB8AC3E}">
        <p14:creationId xmlns:p14="http://schemas.microsoft.com/office/powerpoint/2010/main" val="425095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7407" y="939798"/>
            <a:ext cx="7434934" cy="5576201"/>
          </a:xfrm>
        </p:spPr>
      </p:pic>
      <p:sp>
        <p:nvSpPr>
          <p:cNvPr id="3" name="Date Placeholder 2"/>
          <p:cNvSpPr>
            <a:spLocks noGrp="1"/>
          </p:cNvSpPr>
          <p:nvPr>
            <p:ph type="dt" sz="half" idx="10"/>
          </p:nvPr>
        </p:nvSpPr>
        <p:spPr/>
        <p:txBody>
          <a:bodyPr/>
          <a:lstStyle/>
          <a:p>
            <a:r>
              <a:rPr lang="en-US" smtClean="0"/>
              <a:t>05/11/2015</a:t>
            </a:r>
            <a:endParaRPr lang="en-GB" dirty="0"/>
          </a:p>
        </p:txBody>
      </p:sp>
      <p:sp>
        <p:nvSpPr>
          <p:cNvPr id="4" name="Footer Placeholder 3"/>
          <p:cNvSpPr>
            <a:spLocks noGrp="1"/>
          </p:cNvSpPr>
          <p:nvPr>
            <p:ph type="ftr" sz="quarter" idx="11"/>
          </p:nvPr>
        </p:nvSpPr>
        <p:spPr/>
        <p:txBody>
          <a:bodyPr/>
          <a:lstStyle/>
          <a:p>
            <a:r>
              <a:rPr lang="en-GB" smtClean="0"/>
              <a:t>Monitoring Fast Instabilities  |  Beam Dynamics Meets Diagnostics  |  T. Levens</a:t>
            </a:r>
            <a:endParaRPr lang="en-GB" dirty="0"/>
          </a:p>
        </p:txBody>
      </p:sp>
      <p:sp>
        <p:nvSpPr>
          <p:cNvPr id="5" name="Slide Number Placeholder 4"/>
          <p:cNvSpPr>
            <a:spLocks noGrp="1"/>
          </p:cNvSpPr>
          <p:nvPr>
            <p:ph type="sldNum" sz="quarter" idx="12"/>
          </p:nvPr>
        </p:nvSpPr>
        <p:spPr/>
        <p:txBody>
          <a:bodyPr/>
          <a:lstStyle/>
          <a:p>
            <a:fld id="{90DA2D9C-63E7-4865-A895-9BDDCED1F048}" type="slidenum">
              <a:rPr lang="en-GB" smtClean="0"/>
              <a:t>28</a:t>
            </a:fld>
            <a:endParaRPr lang="en-GB" dirty="0"/>
          </a:p>
        </p:txBody>
      </p:sp>
      <p:sp>
        <p:nvSpPr>
          <p:cNvPr id="6" name="Title 5"/>
          <p:cNvSpPr>
            <a:spLocks noGrp="1"/>
          </p:cNvSpPr>
          <p:nvPr>
            <p:ph type="title"/>
          </p:nvPr>
        </p:nvSpPr>
        <p:spPr/>
        <p:txBody>
          <a:bodyPr/>
          <a:lstStyle/>
          <a:p>
            <a:r>
              <a:rPr lang="en-US" dirty="0" smtClean="0"/>
              <a:t>MIM filter bank for LHC</a:t>
            </a:r>
            <a:endParaRPr lang="en-US" dirty="0"/>
          </a:p>
        </p:txBody>
      </p:sp>
      <p:cxnSp>
        <p:nvCxnSpPr>
          <p:cNvPr id="8" name="Straight Arrow Connector 7"/>
          <p:cNvCxnSpPr/>
          <p:nvPr/>
        </p:nvCxnSpPr>
        <p:spPr>
          <a:xfrm flipH="1">
            <a:off x="7272867" y="2379133"/>
            <a:ext cx="838200" cy="338670"/>
          </a:xfrm>
          <a:prstGeom prst="straightConnector1">
            <a:avLst/>
          </a:prstGeom>
          <a:ln w="381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7255933" y="1405466"/>
            <a:ext cx="838200" cy="338670"/>
          </a:xfrm>
          <a:prstGeom prst="straightConnector1">
            <a:avLst/>
          </a:prstGeom>
          <a:ln w="381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017932" y="2181463"/>
            <a:ext cx="939801" cy="276999"/>
          </a:xfrm>
          <a:prstGeom prst="rect">
            <a:avLst/>
          </a:prstGeom>
          <a:solidFill>
            <a:srgbClr val="FFFF00"/>
          </a:solidFill>
        </p:spPr>
        <p:txBody>
          <a:bodyPr wrap="square" rtlCol="0">
            <a:spAutoFit/>
          </a:bodyPr>
          <a:lstStyle/>
          <a:p>
            <a:pPr algn="ctr"/>
            <a:r>
              <a:rPr lang="en-GB" sz="1200" b="1" dirty="0" smtClean="0">
                <a:solidFill>
                  <a:srgbClr val="FF0000"/>
                </a:solidFill>
              </a:rPr>
              <a:t>Measured</a:t>
            </a:r>
          </a:p>
        </p:txBody>
      </p:sp>
      <p:cxnSp>
        <p:nvCxnSpPr>
          <p:cNvPr id="17" name="Straight Arrow Connector 16"/>
          <p:cNvCxnSpPr/>
          <p:nvPr/>
        </p:nvCxnSpPr>
        <p:spPr>
          <a:xfrm flipV="1">
            <a:off x="1346200" y="4157136"/>
            <a:ext cx="1752600" cy="694264"/>
          </a:xfrm>
          <a:prstGeom prst="straightConnector1">
            <a:avLst/>
          </a:prstGeom>
          <a:ln w="381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23331" y="4746863"/>
            <a:ext cx="1117601" cy="830997"/>
          </a:xfrm>
          <a:prstGeom prst="rect">
            <a:avLst/>
          </a:prstGeom>
          <a:solidFill>
            <a:srgbClr val="FFFF00"/>
          </a:solidFill>
        </p:spPr>
        <p:txBody>
          <a:bodyPr wrap="square" rtlCol="0">
            <a:spAutoFit/>
          </a:bodyPr>
          <a:lstStyle/>
          <a:p>
            <a:pPr algn="ctr"/>
            <a:r>
              <a:rPr lang="en-GB" sz="1200" b="1" dirty="0" smtClean="0">
                <a:solidFill>
                  <a:srgbClr val="FF0000"/>
                </a:solidFill>
              </a:rPr>
              <a:t>Problem with 800MHz band under investigation</a:t>
            </a:r>
          </a:p>
        </p:txBody>
      </p:sp>
      <p:cxnSp>
        <p:nvCxnSpPr>
          <p:cNvPr id="21" name="Straight Arrow Connector 20"/>
          <p:cNvCxnSpPr/>
          <p:nvPr/>
        </p:nvCxnSpPr>
        <p:spPr>
          <a:xfrm>
            <a:off x="1422400" y="1591733"/>
            <a:ext cx="1176867" cy="474137"/>
          </a:xfrm>
          <a:prstGeom prst="straightConnector1">
            <a:avLst/>
          </a:prstGeom>
          <a:ln w="381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30197" y="1216263"/>
            <a:ext cx="1210736" cy="830997"/>
          </a:xfrm>
          <a:prstGeom prst="rect">
            <a:avLst/>
          </a:prstGeom>
          <a:solidFill>
            <a:srgbClr val="FFFF00"/>
          </a:solidFill>
        </p:spPr>
        <p:txBody>
          <a:bodyPr wrap="square" rtlCol="0">
            <a:spAutoFit/>
          </a:bodyPr>
          <a:lstStyle/>
          <a:p>
            <a:pPr algn="ctr"/>
            <a:r>
              <a:rPr lang="en-GB" sz="1200" b="1" dirty="0" smtClean="0">
                <a:solidFill>
                  <a:srgbClr val="FF0000"/>
                </a:solidFill>
              </a:rPr>
              <a:t>Low pass filtered 400MHz band not included</a:t>
            </a:r>
          </a:p>
        </p:txBody>
      </p:sp>
      <p:cxnSp>
        <p:nvCxnSpPr>
          <p:cNvPr id="24" name="Straight Arrow Connector 23"/>
          <p:cNvCxnSpPr/>
          <p:nvPr/>
        </p:nvCxnSpPr>
        <p:spPr>
          <a:xfrm>
            <a:off x="6223000" y="939800"/>
            <a:ext cx="931333" cy="1270003"/>
          </a:xfrm>
          <a:prstGeom prst="straightConnector1">
            <a:avLst/>
          </a:prstGeom>
          <a:ln w="381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401732" y="394996"/>
            <a:ext cx="1769534" cy="646331"/>
          </a:xfrm>
          <a:prstGeom prst="rect">
            <a:avLst/>
          </a:prstGeom>
          <a:solidFill>
            <a:srgbClr val="FFFF00"/>
          </a:solidFill>
        </p:spPr>
        <p:txBody>
          <a:bodyPr wrap="square" rtlCol="0">
            <a:spAutoFit/>
          </a:bodyPr>
          <a:lstStyle/>
          <a:p>
            <a:pPr algn="ctr"/>
            <a:r>
              <a:rPr lang="en-GB" sz="1200" b="1" dirty="0" smtClean="0">
                <a:solidFill>
                  <a:srgbClr val="FF0000"/>
                </a:solidFill>
              </a:rPr>
              <a:t>Insertion loss from directional couplers, switches, splitters</a:t>
            </a:r>
          </a:p>
        </p:txBody>
      </p:sp>
      <p:sp>
        <p:nvSpPr>
          <p:cNvPr id="9" name="TextBox 8"/>
          <p:cNvSpPr txBox="1"/>
          <p:nvPr/>
        </p:nvSpPr>
        <p:spPr>
          <a:xfrm>
            <a:off x="7945896" y="1250130"/>
            <a:ext cx="1055448" cy="461665"/>
          </a:xfrm>
          <a:prstGeom prst="rect">
            <a:avLst/>
          </a:prstGeom>
          <a:solidFill>
            <a:srgbClr val="FFFF00"/>
          </a:solidFill>
        </p:spPr>
        <p:txBody>
          <a:bodyPr wrap="square" rtlCol="0">
            <a:spAutoFit/>
          </a:bodyPr>
          <a:lstStyle/>
          <a:p>
            <a:pPr algn="ctr"/>
            <a:r>
              <a:rPr lang="en-GB" sz="1200" b="1" dirty="0" smtClean="0">
                <a:solidFill>
                  <a:srgbClr val="FF0000"/>
                </a:solidFill>
              </a:rPr>
              <a:t>Simulation (filter only)</a:t>
            </a:r>
          </a:p>
        </p:txBody>
      </p:sp>
    </p:spTree>
    <p:extLst>
      <p:ext uri="{BB962C8B-B14F-4D97-AF65-F5344CB8AC3E}">
        <p14:creationId xmlns:p14="http://schemas.microsoft.com/office/powerpoint/2010/main" val="3140787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939798"/>
            <a:ext cx="3858684" cy="5576201"/>
          </a:xfrm>
        </p:spPr>
        <p:txBody>
          <a:bodyPr>
            <a:normAutofit/>
          </a:bodyPr>
          <a:lstStyle/>
          <a:p>
            <a:pPr marL="0" indent="0">
              <a:buNone/>
            </a:pPr>
            <a:r>
              <a:rPr lang="en-US" dirty="0" smtClean="0"/>
              <a:t>Readout electronics based on 4MSPS 24-bit ADCs sampling diode detectors.</a:t>
            </a:r>
          </a:p>
          <a:p>
            <a:pPr marL="0" indent="0">
              <a:buNone/>
            </a:pPr>
            <a:r>
              <a:rPr lang="en-US" dirty="0" smtClean="0"/>
              <a:t>Up to 16 channels:</a:t>
            </a:r>
          </a:p>
          <a:p>
            <a:pPr lvl="1"/>
            <a:r>
              <a:rPr lang="en-US" dirty="0" smtClean="0"/>
              <a:t>2x 8ch filter banks</a:t>
            </a:r>
          </a:p>
          <a:p>
            <a:pPr lvl="1"/>
            <a:r>
              <a:rPr lang="el-GR" dirty="0" smtClean="0"/>
              <a:t>Σ</a:t>
            </a:r>
            <a:r>
              <a:rPr lang="en-GB" dirty="0" smtClean="0"/>
              <a:t>&amp;</a:t>
            </a:r>
            <a:r>
              <a:rPr lang="el-GR" dirty="0" smtClean="0"/>
              <a:t>Δ</a:t>
            </a:r>
            <a:r>
              <a:rPr lang="en-US" dirty="0" smtClean="0"/>
              <a:t> for a single plane</a:t>
            </a:r>
          </a:p>
          <a:p>
            <a:pPr marL="0" indent="0">
              <a:buNone/>
            </a:pPr>
            <a:r>
              <a:rPr lang="en-US" dirty="0" smtClean="0"/>
              <a:t>Online processing for trigger generation and streaming of data over Ethernet.</a:t>
            </a:r>
          </a:p>
          <a:p>
            <a:pPr marL="0" indent="0">
              <a:buNone/>
            </a:pPr>
            <a:r>
              <a:rPr lang="en-US" dirty="0" smtClean="0"/>
              <a:t>Prototype scheduled for installation before end of this year.</a:t>
            </a:r>
            <a:endParaRPr lang="en-US" dirty="0"/>
          </a:p>
        </p:txBody>
      </p:sp>
      <p:sp>
        <p:nvSpPr>
          <p:cNvPr id="3" name="Date Placeholder 2"/>
          <p:cNvSpPr>
            <a:spLocks noGrp="1"/>
          </p:cNvSpPr>
          <p:nvPr>
            <p:ph type="dt" sz="half" idx="10"/>
          </p:nvPr>
        </p:nvSpPr>
        <p:spPr/>
        <p:txBody>
          <a:bodyPr/>
          <a:lstStyle/>
          <a:p>
            <a:r>
              <a:rPr lang="en-US" dirty="0" smtClean="0"/>
              <a:t>05/11/2015</a:t>
            </a:r>
            <a:endParaRPr lang="en-GB" dirty="0"/>
          </a:p>
        </p:txBody>
      </p:sp>
      <p:sp>
        <p:nvSpPr>
          <p:cNvPr id="4" name="Footer Placeholder 3"/>
          <p:cNvSpPr>
            <a:spLocks noGrp="1"/>
          </p:cNvSpPr>
          <p:nvPr>
            <p:ph type="ftr" sz="quarter" idx="11"/>
          </p:nvPr>
        </p:nvSpPr>
        <p:spPr/>
        <p:txBody>
          <a:bodyPr/>
          <a:lstStyle/>
          <a:p>
            <a:r>
              <a:rPr lang="en-GB" dirty="0" smtClean="0"/>
              <a:t>Monitoring Fast Instabilities  |  Beam Dynamics Meets Diagnostics  |  T. Levens</a:t>
            </a:r>
            <a:endParaRPr lang="en-GB" dirty="0"/>
          </a:p>
        </p:txBody>
      </p:sp>
      <p:sp>
        <p:nvSpPr>
          <p:cNvPr id="5" name="Slide Number Placeholder 4"/>
          <p:cNvSpPr>
            <a:spLocks noGrp="1"/>
          </p:cNvSpPr>
          <p:nvPr>
            <p:ph type="sldNum" sz="quarter" idx="12"/>
          </p:nvPr>
        </p:nvSpPr>
        <p:spPr/>
        <p:txBody>
          <a:bodyPr/>
          <a:lstStyle/>
          <a:p>
            <a:fld id="{90DA2D9C-63E7-4865-A895-9BDDCED1F048}" type="slidenum">
              <a:rPr lang="en-GB" smtClean="0"/>
              <a:t>29</a:t>
            </a:fld>
            <a:endParaRPr lang="en-GB" dirty="0"/>
          </a:p>
        </p:txBody>
      </p:sp>
      <p:sp>
        <p:nvSpPr>
          <p:cNvPr id="6" name="Title 5"/>
          <p:cNvSpPr>
            <a:spLocks noGrp="1"/>
          </p:cNvSpPr>
          <p:nvPr>
            <p:ph type="title"/>
          </p:nvPr>
        </p:nvSpPr>
        <p:spPr/>
        <p:txBody>
          <a:bodyPr/>
          <a:lstStyle/>
          <a:p>
            <a:r>
              <a:rPr lang="en-US" dirty="0" smtClean="0"/>
              <a:t>MIM readout electronics for LHC</a:t>
            </a:r>
            <a:endParaRPr lang="en-US" dirty="0"/>
          </a:p>
        </p:txBody>
      </p:sp>
      <p:pic>
        <p:nvPicPr>
          <p:cNvPr id="8" name="Picture 7" descr="IMG_255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8717" y="798777"/>
            <a:ext cx="4425950" cy="5901267"/>
          </a:xfrm>
          <a:prstGeom prst="rect">
            <a:avLst/>
          </a:prstGeom>
        </p:spPr>
      </p:pic>
      <p:sp>
        <p:nvSpPr>
          <p:cNvPr id="9" name="Rounded Rectangle 8"/>
          <p:cNvSpPr/>
          <p:nvPr/>
        </p:nvSpPr>
        <p:spPr>
          <a:xfrm>
            <a:off x="6163734" y="2253036"/>
            <a:ext cx="1905000" cy="1337735"/>
          </a:xfrm>
          <a:prstGeom prst="roundRect">
            <a:avLst>
              <a:gd name="adj" fmla="val 15182"/>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8136466" y="2614167"/>
            <a:ext cx="762000" cy="461665"/>
          </a:xfrm>
          <a:prstGeom prst="rect">
            <a:avLst/>
          </a:prstGeom>
          <a:solidFill>
            <a:srgbClr val="FFFF00"/>
          </a:solidFill>
        </p:spPr>
        <p:txBody>
          <a:bodyPr wrap="square" rtlCol="0">
            <a:spAutoFit/>
          </a:bodyPr>
          <a:lstStyle/>
          <a:p>
            <a:pPr algn="ctr"/>
            <a:r>
              <a:rPr lang="en-GB" sz="1200" b="1" dirty="0" smtClean="0">
                <a:solidFill>
                  <a:srgbClr val="FF0000"/>
                </a:solidFill>
              </a:rPr>
              <a:t>Filters &amp; </a:t>
            </a:r>
          </a:p>
          <a:p>
            <a:pPr algn="ctr"/>
            <a:r>
              <a:rPr lang="en-GB" sz="1200" b="1" dirty="0" smtClean="0">
                <a:solidFill>
                  <a:srgbClr val="FF0000"/>
                </a:solidFill>
              </a:rPr>
              <a:t>control</a:t>
            </a:r>
          </a:p>
        </p:txBody>
      </p:sp>
      <p:sp>
        <p:nvSpPr>
          <p:cNvPr id="11" name="Rounded Rectangle 10"/>
          <p:cNvSpPr/>
          <p:nvPr/>
        </p:nvSpPr>
        <p:spPr>
          <a:xfrm>
            <a:off x="5960533" y="3692371"/>
            <a:ext cx="2438399" cy="1007533"/>
          </a:xfrm>
          <a:prstGeom prst="roundRect">
            <a:avLst>
              <a:gd name="adj" fmla="val 15182"/>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8449276" y="3976728"/>
            <a:ext cx="660400" cy="461665"/>
          </a:xfrm>
          <a:prstGeom prst="rect">
            <a:avLst/>
          </a:prstGeom>
          <a:solidFill>
            <a:srgbClr val="FFFF00"/>
          </a:solidFill>
        </p:spPr>
        <p:txBody>
          <a:bodyPr wrap="square" rtlCol="0">
            <a:spAutoFit/>
          </a:bodyPr>
          <a:lstStyle/>
          <a:p>
            <a:pPr algn="ctr"/>
            <a:r>
              <a:rPr lang="en-GB" sz="1200" b="1" dirty="0" smtClean="0">
                <a:solidFill>
                  <a:srgbClr val="FF0000"/>
                </a:solidFill>
              </a:rPr>
              <a:t>24-bit ADCs</a:t>
            </a:r>
          </a:p>
        </p:txBody>
      </p:sp>
      <p:cxnSp>
        <p:nvCxnSpPr>
          <p:cNvPr id="16" name="Straight Arrow Connector 15"/>
          <p:cNvCxnSpPr/>
          <p:nvPr/>
        </p:nvCxnSpPr>
        <p:spPr>
          <a:xfrm flipH="1" flipV="1">
            <a:off x="7332133" y="4945438"/>
            <a:ext cx="173034" cy="423333"/>
          </a:xfrm>
          <a:prstGeom prst="straightConnector1">
            <a:avLst/>
          </a:prstGeom>
          <a:ln w="381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205134" y="5348900"/>
            <a:ext cx="584200" cy="276999"/>
          </a:xfrm>
          <a:prstGeom prst="rect">
            <a:avLst/>
          </a:prstGeom>
          <a:solidFill>
            <a:srgbClr val="FFFF00"/>
          </a:solidFill>
        </p:spPr>
        <p:txBody>
          <a:bodyPr wrap="square" rtlCol="0">
            <a:spAutoFit/>
          </a:bodyPr>
          <a:lstStyle/>
          <a:p>
            <a:pPr algn="ctr"/>
            <a:r>
              <a:rPr lang="en-GB" sz="1200" b="1" dirty="0" smtClean="0">
                <a:solidFill>
                  <a:srgbClr val="FF0000"/>
                </a:solidFill>
              </a:rPr>
              <a:t>FPGA</a:t>
            </a:r>
          </a:p>
        </p:txBody>
      </p:sp>
    </p:spTree>
    <p:extLst>
      <p:ext uri="{BB962C8B-B14F-4D97-AF65-F5344CB8AC3E}">
        <p14:creationId xmlns:p14="http://schemas.microsoft.com/office/powerpoint/2010/main" val="3218558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1800" dirty="0" smtClean="0"/>
              <a:t>The Head-Tail (radial) </a:t>
            </a:r>
            <a:r>
              <a:rPr lang="en-US" sz="1800" dirty="0" smtClean="0"/>
              <a:t>mode numbers </a:t>
            </a:r>
            <a:r>
              <a:rPr lang="en-US" sz="1800" dirty="0" smtClean="0"/>
              <a:t>correspond to parts of the bunch oscillating with different phases relative to each other.</a:t>
            </a:r>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smtClean="0"/>
          </a:p>
          <a:p>
            <a:pPr marL="0" indent="0">
              <a:buNone/>
            </a:pPr>
            <a:endParaRPr lang="en-US" sz="1800" dirty="0" smtClean="0"/>
          </a:p>
          <a:p>
            <a:pPr marL="0" indent="0">
              <a:buNone/>
            </a:pPr>
            <a:r>
              <a:rPr lang="en-US" sz="1800" dirty="0" smtClean="0"/>
              <a:t>For mode ±N, there are N stationary points</a:t>
            </a:r>
            <a:r>
              <a:rPr lang="en-US" sz="1800" dirty="0"/>
              <a:t>. Seen by a transverse </a:t>
            </a:r>
            <a:r>
              <a:rPr lang="en-US" sz="1800" dirty="0" smtClean="0"/>
              <a:t>BPM</a:t>
            </a:r>
            <a:r>
              <a:rPr lang="en-US" sz="1800" dirty="0"/>
              <a:t>:</a:t>
            </a:r>
          </a:p>
        </p:txBody>
      </p:sp>
      <p:sp>
        <p:nvSpPr>
          <p:cNvPr id="3" name="Date Placeholder 2"/>
          <p:cNvSpPr>
            <a:spLocks noGrp="1"/>
          </p:cNvSpPr>
          <p:nvPr>
            <p:ph type="dt" sz="half" idx="10"/>
          </p:nvPr>
        </p:nvSpPr>
        <p:spPr/>
        <p:txBody>
          <a:bodyPr/>
          <a:lstStyle/>
          <a:p>
            <a:r>
              <a:rPr lang="en-US" smtClean="0"/>
              <a:t>05/11/2015</a:t>
            </a:r>
            <a:endParaRPr lang="en-GB" dirty="0"/>
          </a:p>
        </p:txBody>
      </p:sp>
      <p:sp>
        <p:nvSpPr>
          <p:cNvPr id="4" name="Footer Placeholder 3"/>
          <p:cNvSpPr>
            <a:spLocks noGrp="1"/>
          </p:cNvSpPr>
          <p:nvPr>
            <p:ph type="ftr" sz="quarter" idx="11"/>
          </p:nvPr>
        </p:nvSpPr>
        <p:spPr/>
        <p:txBody>
          <a:bodyPr/>
          <a:lstStyle/>
          <a:p>
            <a:r>
              <a:rPr lang="en-GB" smtClean="0"/>
              <a:t>Monitoring Fast Instabilities  |  Beam Dynamics Meets Diagnostics  |  T. Levens</a:t>
            </a:r>
            <a:endParaRPr lang="en-GB" dirty="0"/>
          </a:p>
        </p:txBody>
      </p:sp>
      <p:sp>
        <p:nvSpPr>
          <p:cNvPr id="5" name="Slide Number Placeholder 4"/>
          <p:cNvSpPr>
            <a:spLocks noGrp="1"/>
          </p:cNvSpPr>
          <p:nvPr>
            <p:ph type="sldNum" sz="quarter" idx="12"/>
          </p:nvPr>
        </p:nvSpPr>
        <p:spPr/>
        <p:txBody>
          <a:bodyPr/>
          <a:lstStyle/>
          <a:p>
            <a:fld id="{90DA2D9C-63E7-4865-A895-9BDDCED1F048}" type="slidenum">
              <a:rPr lang="en-GB" smtClean="0"/>
              <a:t>3</a:t>
            </a:fld>
            <a:endParaRPr lang="en-GB" dirty="0"/>
          </a:p>
        </p:txBody>
      </p:sp>
      <p:sp>
        <p:nvSpPr>
          <p:cNvPr id="6" name="Title 5"/>
          <p:cNvSpPr>
            <a:spLocks noGrp="1"/>
          </p:cNvSpPr>
          <p:nvPr>
            <p:ph type="title"/>
          </p:nvPr>
        </p:nvSpPr>
        <p:spPr/>
        <p:txBody>
          <a:bodyPr/>
          <a:lstStyle/>
          <a:p>
            <a:r>
              <a:rPr lang="en-US" dirty="0" smtClean="0"/>
              <a:t>Transverse </a:t>
            </a:r>
            <a:r>
              <a:rPr lang="en-US" dirty="0" smtClean="0"/>
              <a:t>mode numbers</a:t>
            </a:r>
            <a:endParaRPr lang="en-US" dirty="0"/>
          </a:p>
        </p:txBody>
      </p:sp>
      <p:pic>
        <p:nvPicPr>
          <p:cNvPr id="7" name="Picture 6"/>
          <p:cNvPicPr>
            <a:picLocks noChangeAspect="1"/>
          </p:cNvPicPr>
          <p:nvPr/>
        </p:nvPicPr>
        <p:blipFill rotWithShape="1">
          <a:blip r:embed="rId2"/>
          <a:srcRect l="21053" t="60445" r="5311" b="-1"/>
          <a:stretch/>
        </p:blipFill>
        <p:spPr>
          <a:xfrm>
            <a:off x="1003956" y="1630297"/>
            <a:ext cx="4951167" cy="1959276"/>
          </a:xfrm>
          <a:prstGeom prst="rect">
            <a:avLst/>
          </a:prstGeom>
          <a:ln>
            <a:noFill/>
          </a:ln>
        </p:spPr>
      </p:pic>
      <p:sp>
        <p:nvSpPr>
          <p:cNvPr id="14" name="Rectangle 13"/>
          <p:cNvSpPr/>
          <p:nvPr/>
        </p:nvSpPr>
        <p:spPr>
          <a:xfrm>
            <a:off x="844896" y="1630297"/>
            <a:ext cx="577214" cy="161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6040934" y="2411127"/>
            <a:ext cx="1939278" cy="523220"/>
          </a:xfrm>
          <a:prstGeom prst="rect">
            <a:avLst/>
          </a:prstGeom>
          <a:noFill/>
        </p:spPr>
        <p:txBody>
          <a:bodyPr wrap="square" rtlCol="0">
            <a:spAutoFit/>
          </a:bodyPr>
          <a:lstStyle/>
          <a:p>
            <a:r>
              <a:rPr lang="en-US" sz="1400" b="1" dirty="0" smtClean="0"/>
              <a:t>Mode ±1: </a:t>
            </a:r>
            <a:r>
              <a:rPr lang="en-US" sz="1400" dirty="0" smtClean="0"/>
              <a:t>head and tail out of phase</a:t>
            </a:r>
            <a:endParaRPr lang="en-US" sz="1400" dirty="0"/>
          </a:p>
        </p:txBody>
      </p:sp>
      <p:sp>
        <p:nvSpPr>
          <p:cNvPr id="16" name="TextBox 15"/>
          <p:cNvSpPr txBox="1"/>
          <p:nvPr/>
        </p:nvSpPr>
        <p:spPr>
          <a:xfrm>
            <a:off x="6040934" y="1656039"/>
            <a:ext cx="1784822" cy="523220"/>
          </a:xfrm>
          <a:prstGeom prst="rect">
            <a:avLst/>
          </a:prstGeom>
          <a:noFill/>
        </p:spPr>
        <p:txBody>
          <a:bodyPr wrap="square" rtlCol="0">
            <a:spAutoFit/>
          </a:bodyPr>
          <a:lstStyle/>
          <a:p>
            <a:r>
              <a:rPr lang="en-US" sz="1400" b="1" dirty="0" smtClean="0"/>
              <a:t>Mode 0: </a:t>
            </a:r>
            <a:r>
              <a:rPr lang="en-US" sz="1400" dirty="0" smtClean="0"/>
              <a:t>rigid bunch motion</a:t>
            </a:r>
            <a:endParaRPr lang="en-US" sz="1400" dirty="0"/>
          </a:p>
        </p:txBody>
      </p:sp>
      <p:sp>
        <p:nvSpPr>
          <p:cNvPr id="17" name="TextBox 16"/>
          <p:cNvSpPr txBox="1"/>
          <p:nvPr/>
        </p:nvSpPr>
        <p:spPr>
          <a:xfrm>
            <a:off x="6040933" y="3123314"/>
            <a:ext cx="2665436" cy="523220"/>
          </a:xfrm>
          <a:prstGeom prst="rect">
            <a:avLst/>
          </a:prstGeom>
          <a:noFill/>
        </p:spPr>
        <p:txBody>
          <a:bodyPr wrap="square" rtlCol="0">
            <a:spAutoFit/>
          </a:bodyPr>
          <a:lstStyle/>
          <a:p>
            <a:r>
              <a:rPr lang="en-US" sz="1400" b="1" dirty="0" smtClean="0"/>
              <a:t>Mode ±2:</a:t>
            </a:r>
            <a:r>
              <a:rPr lang="en-US" sz="1400" dirty="0" smtClean="0"/>
              <a:t> head and tail in phase, center in opposition</a:t>
            </a:r>
            <a:endParaRPr lang="en-US" sz="1400" dirty="0"/>
          </a:p>
        </p:txBody>
      </p:sp>
      <p:pic>
        <p:nvPicPr>
          <p:cNvPr id="18" name="Picture 17"/>
          <p:cNvPicPr>
            <a:picLocks noChangeAspect="1"/>
          </p:cNvPicPr>
          <p:nvPr/>
        </p:nvPicPr>
        <p:blipFill>
          <a:blip r:embed="rId3"/>
          <a:stretch>
            <a:fillRect/>
          </a:stretch>
        </p:blipFill>
        <p:spPr>
          <a:xfrm>
            <a:off x="1657927" y="4398768"/>
            <a:ext cx="1868406" cy="1080000"/>
          </a:xfrm>
          <a:prstGeom prst="rect">
            <a:avLst/>
          </a:prstGeom>
        </p:spPr>
      </p:pic>
      <p:pic>
        <p:nvPicPr>
          <p:cNvPr id="19" name="Picture 18"/>
          <p:cNvPicPr>
            <a:picLocks noChangeAspect="1"/>
          </p:cNvPicPr>
          <p:nvPr/>
        </p:nvPicPr>
        <p:blipFill rotWithShape="1">
          <a:blip r:embed="rId4"/>
          <a:srcRect b="2732"/>
          <a:stretch/>
        </p:blipFill>
        <p:spPr>
          <a:xfrm>
            <a:off x="4101726" y="4398768"/>
            <a:ext cx="1737030" cy="1080000"/>
          </a:xfrm>
          <a:prstGeom prst="rect">
            <a:avLst/>
          </a:prstGeom>
        </p:spPr>
      </p:pic>
      <p:pic>
        <p:nvPicPr>
          <p:cNvPr id="20" name="Picture 19"/>
          <p:cNvPicPr>
            <a:picLocks noChangeAspect="1"/>
          </p:cNvPicPr>
          <p:nvPr/>
        </p:nvPicPr>
        <p:blipFill>
          <a:blip r:embed="rId5"/>
          <a:stretch>
            <a:fillRect/>
          </a:stretch>
        </p:blipFill>
        <p:spPr>
          <a:xfrm>
            <a:off x="6444458" y="4398768"/>
            <a:ext cx="1747089" cy="1080000"/>
          </a:xfrm>
          <a:prstGeom prst="rect">
            <a:avLst/>
          </a:prstGeom>
        </p:spPr>
      </p:pic>
      <p:pic>
        <p:nvPicPr>
          <p:cNvPr id="21" name="Picture 20"/>
          <p:cNvPicPr>
            <a:picLocks noChangeAspect="1"/>
          </p:cNvPicPr>
          <p:nvPr/>
        </p:nvPicPr>
        <p:blipFill>
          <a:blip r:embed="rId6"/>
          <a:stretch>
            <a:fillRect/>
          </a:stretch>
        </p:blipFill>
        <p:spPr>
          <a:xfrm>
            <a:off x="1654603" y="5629171"/>
            <a:ext cx="1875054" cy="1080000"/>
          </a:xfrm>
          <a:prstGeom prst="rect">
            <a:avLst/>
          </a:prstGeom>
        </p:spPr>
      </p:pic>
      <p:pic>
        <p:nvPicPr>
          <p:cNvPr id="22" name="Picture 21"/>
          <p:cNvPicPr>
            <a:picLocks noChangeAspect="1"/>
          </p:cNvPicPr>
          <p:nvPr/>
        </p:nvPicPr>
        <p:blipFill>
          <a:blip r:embed="rId7"/>
          <a:stretch>
            <a:fillRect/>
          </a:stretch>
        </p:blipFill>
        <p:spPr>
          <a:xfrm>
            <a:off x="4099687" y="5629171"/>
            <a:ext cx="1741109" cy="1080000"/>
          </a:xfrm>
          <a:prstGeom prst="rect">
            <a:avLst/>
          </a:prstGeom>
        </p:spPr>
      </p:pic>
      <p:pic>
        <p:nvPicPr>
          <p:cNvPr id="23" name="Picture 22"/>
          <p:cNvPicPr>
            <a:picLocks noChangeAspect="1"/>
          </p:cNvPicPr>
          <p:nvPr/>
        </p:nvPicPr>
        <p:blipFill>
          <a:blip r:embed="rId8"/>
          <a:stretch>
            <a:fillRect/>
          </a:stretch>
        </p:blipFill>
        <p:spPr>
          <a:xfrm>
            <a:off x="6450790" y="5629171"/>
            <a:ext cx="1734425" cy="1080000"/>
          </a:xfrm>
          <a:prstGeom prst="rect">
            <a:avLst/>
          </a:prstGeom>
        </p:spPr>
      </p:pic>
      <p:sp>
        <p:nvSpPr>
          <p:cNvPr id="24" name="TextBox 23"/>
          <p:cNvSpPr txBox="1"/>
          <p:nvPr/>
        </p:nvSpPr>
        <p:spPr>
          <a:xfrm>
            <a:off x="804547" y="4785888"/>
            <a:ext cx="705687" cy="307777"/>
          </a:xfrm>
          <a:prstGeom prst="rect">
            <a:avLst/>
          </a:prstGeom>
          <a:noFill/>
        </p:spPr>
        <p:txBody>
          <a:bodyPr wrap="square" rtlCol="0">
            <a:spAutoFit/>
          </a:bodyPr>
          <a:lstStyle/>
          <a:p>
            <a:r>
              <a:rPr lang="en-US" sz="1400" b="1" dirty="0" smtClean="0"/>
              <a:t>Q’ = 0</a:t>
            </a:r>
            <a:endParaRPr lang="en-US" sz="1400" b="1" dirty="0"/>
          </a:p>
        </p:txBody>
      </p:sp>
      <p:sp>
        <p:nvSpPr>
          <p:cNvPr id="25" name="TextBox 24"/>
          <p:cNvSpPr txBox="1"/>
          <p:nvPr/>
        </p:nvSpPr>
        <p:spPr>
          <a:xfrm>
            <a:off x="804547" y="6012906"/>
            <a:ext cx="705687" cy="307777"/>
          </a:xfrm>
          <a:prstGeom prst="rect">
            <a:avLst/>
          </a:prstGeom>
          <a:noFill/>
        </p:spPr>
        <p:txBody>
          <a:bodyPr wrap="square" rtlCol="0">
            <a:spAutoFit/>
          </a:bodyPr>
          <a:lstStyle/>
          <a:p>
            <a:r>
              <a:rPr lang="en-US" sz="1400" b="1" dirty="0" smtClean="0"/>
              <a:t>Q’ ≠ 0</a:t>
            </a:r>
            <a:endParaRPr lang="en-US" sz="1400" b="1" dirty="0"/>
          </a:p>
        </p:txBody>
      </p:sp>
      <p:sp>
        <p:nvSpPr>
          <p:cNvPr id="27" name="TextBox 26"/>
          <p:cNvSpPr txBox="1"/>
          <p:nvPr/>
        </p:nvSpPr>
        <p:spPr>
          <a:xfrm>
            <a:off x="2909257" y="5295337"/>
            <a:ext cx="800424" cy="523220"/>
          </a:xfrm>
          <a:prstGeom prst="rect">
            <a:avLst/>
          </a:prstGeom>
          <a:noFill/>
        </p:spPr>
        <p:txBody>
          <a:bodyPr wrap="square" rtlCol="0">
            <a:spAutoFit/>
          </a:bodyPr>
          <a:lstStyle/>
          <a:p>
            <a:pPr algn="ctr"/>
            <a:r>
              <a:rPr lang="en-US" sz="1400" b="1" dirty="0" smtClean="0"/>
              <a:t>Mode 0</a:t>
            </a:r>
            <a:endParaRPr lang="en-US" sz="1400" b="1" dirty="0"/>
          </a:p>
        </p:txBody>
      </p:sp>
      <p:sp>
        <p:nvSpPr>
          <p:cNvPr id="28" name="TextBox 27"/>
          <p:cNvSpPr txBox="1"/>
          <p:nvPr/>
        </p:nvSpPr>
        <p:spPr>
          <a:xfrm>
            <a:off x="5503700" y="5295337"/>
            <a:ext cx="759229" cy="523220"/>
          </a:xfrm>
          <a:prstGeom prst="rect">
            <a:avLst/>
          </a:prstGeom>
          <a:noFill/>
        </p:spPr>
        <p:txBody>
          <a:bodyPr wrap="square" rtlCol="0">
            <a:spAutoFit/>
          </a:bodyPr>
          <a:lstStyle/>
          <a:p>
            <a:pPr algn="ctr"/>
            <a:r>
              <a:rPr lang="en-US" sz="1400" b="1" dirty="0" smtClean="0"/>
              <a:t>Mode ±1</a:t>
            </a:r>
            <a:endParaRPr lang="en-US" sz="1400" b="1" dirty="0"/>
          </a:p>
        </p:txBody>
      </p:sp>
      <p:sp>
        <p:nvSpPr>
          <p:cNvPr id="29" name="TextBox 28"/>
          <p:cNvSpPr txBox="1"/>
          <p:nvPr/>
        </p:nvSpPr>
        <p:spPr>
          <a:xfrm>
            <a:off x="7906345" y="5295337"/>
            <a:ext cx="759229" cy="523220"/>
          </a:xfrm>
          <a:prstGeom prst="rect">
            <a:avLst/>
          </a:prstGeom>
          <a:noFill/>
        </p:spPr>
        <p:txBody>
          <a:bodyPr wrap="square" rtlCol="0">
            <a:spAutoFit/>
          </a:bodyPr>
          <a:lstStyle/>
          <a:p>
            <a:pPr algn="ctr"/>
            <a:r>
              <a:rPr lang="en-US" sz="1400" b="1" dirty="0" smtClean="0"/>
              <a:t>Mode ±2</a:t>
            </a:r>
            <a:endParaRPr lang="en-US" sz="1400" b="1" dirty="0"/>
          </a:p>
        </p:txBody>
      </p:sp>
    </p:spTree>
    <p:extLst>
      <p:ext uri="{BB962C8B-B14F-4D97-AF65-F5344CB8AC3E}">
        <p14:creationId xmlns:p14="http://schemas.microsoft.com/office/powerpoint/2010/main" val="372296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smtClean="0"/>
              <a:t>Instabilities are a major limiting factor for operation of the LHC and occur and unpredictable times making them hard to catch with all instruments synchronously.</a:t>
            </a:r>
          </a:p>
          <a:p>
            <a:pPr marL="0" indent="0">
              <a:buNone/>
            </a:pPr>
            <a:r>
              <a:rPr lang="en-US" dirty="0" smtClean="0"/>
              <a:t>Current instruments are limited in terms of number of turns acquired and resolution.</a:t>
            </a:r>
          </a:p>
          <a:p>
            <a:pPr marL="0" indent="0">
              <a:buNone/>
            </a:pPr>
            <a:r>
              <a:rPr lang="en-US" dirty="0" smtClean="0"/>
              <a:t>Therefore we need a robust detection and trigger distribution system to trigger all instruments at appropriate times after detecting an instability.</a:t>
            </a:r>
          </a:p>
          <a:p>
            <a:pPr marL="0" indent="0">
              <a:buNone/>
            </a:pPr>
            <a:r>
              <a:rPr lang="en-US" dirty="0" smtClean="0"/>
              <a:t>Development in progress with the aim of </a:t>
            </a:r>
            <a:r>
              <a:rPr lang="en-US" dirty="0"/>
              <a:t>improving </a:t>
            </a:r>
            <a:r>
              <a:rPr lang="en-US" dirty="0" smtClean="0"/>
              <a:t>BPM performance using EO crystals.</a:t>
            </a:r>
          </a:p>
          <a:p>
            <a:pPr marL="0" indent="0">
              <a:buNone/>
            </a:pPr>
            <a:r>
              <a:rPr lang="en-US" dirty="0" smtClean="0"/>
              <a:t>A Multi-Band Instability Monitor under development for high dynamic range instability detection and diagnostics.</a:t>
            </a:r>
            <a:endParaRPr lang="en-US" dirty="0"/>
          </a:p>
          <a:p>
            <a:pPr marL="0" indent="0">
              <a:buNone/>
            </a:pPr>
            <a:r>
              <a:rPr lang="en-US" b="1" dirty="0" smtClean="0"/>
              <a:t>Many thanks to everyone who contributed material!</a:t>
            </a:r>
          </a:p>
        </p:txBody>
      </p:sp>
      <p:sp>
        <p:nvSpPr>
          <p:cNvPr id="3" name="Date Placeholder 2"/>
          <p:cNvSpPr>
            <a:spLocks noGrp="1"/>
          </p:cNvSpPr>
          <p:nvPr>
            <p:ph type="dt" sz="half" idx="10"/>
          </p:nvPr>
        </p:nvSpPr>
        <p:spPr/>
        <p:txBody>
          <a:bodyPr/>
          <a:lstStyle/>
          <a:p>
            <a:r>
              <a:rPr lang="en-US" smtClean="0"/>
              <a:t>05/11/2015</a:t>
            </a:r>
            <a:endParaRPr lang="en-GB" dirty="0"/>
          </a:p>
        </p:txBody>
      </p:sp>
      <p:sp>
        <p:nvSpPr>
          <p:cNvPr id="4" name="Footer Placeholder 3"/>
          <p:cNvSpPr>
            <a:spLocks noGrp="1"/>
          </p:cNvSpPr>
          <p:nvPr>
            <p:ph type="ftr" sz="quarter" idx="11"/>
          </p:nvPr>
        </p:nvSpPr>
        <p:spPr/>
        <p:txBody>
          <a:bodyPr/>
          <a:lstStyle/>
          <a:p>
            <a:r>
              <a:rPr lang="en-GB" smtClean="0"/>
              <a:t>Monitoring Fast Instabilities  |  Beam Dynamics Meets Diagnostics  |  T. Levens</a:t>
            </a:r>
            <a:endParaRPr lang="en-GB" dirty="0"/>
          </a:p>
        </p:txBody>
      </p:sp>
      <p:sp>
        <p:nvSpPr>
          <p:cNvPr id="5" name="Slide Number Placeholder 4"/>
          <p:cNvSpPr>
            <a:spLocks noGrp="1"/>
          </p:cNvSpPr>
          <p:nvPr>
            <p:ph type="sldNum" sz="quarter" idx="12"/>
          </p:nvPr>
        </p:nvSpPr>
        <p:spPr/>
        <p:txBody>
          <a:bodyPr/>
          <a:lstStyle/>
          <a:p>
            <a:fld id="{90DA2D9C-63E7-4865-A895-9BDDCED1F048}" type="slidenum">
              <a:rPr lang="en-GB" smtClean="0"/>
              <a:t>30</a:t>
            </a:fld>
            <a:endParaRPr lang="en-GB" dirty="0"/>
          </a:p>
        </p:txBody>
      </p:sp>
      <p:sp>
        <p:nvSpPr>
          <p:cNvPr id="6" name="Title 5"/>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124177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0428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4985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49" y="939798"/>
            <a:ext cx="8172451" cy="5576201"/>
          </a:xfrm>
        </p:spPr>
        <p:txBody>
          <a:bodyPr>
            <a:normAutofit/>
          </a:bodyPr>
          <a:lstStyle/>
          <a:p>
            <a:pPr marL="0" indent="0">
              <a:buNone/>
            </a:pPr>
            <a:r>
              <a:rPr lang="en-US" sz="2000" dirty="0" smtClean="0"/>
              <a:t>Looking at the beginning of an instability (where there is exponential growth) the rise time is defined as the time taken for the amplitude of the envelope to increase by: e</a:t>
            </a:r>
            <a:r>
              <a:rPr lang="en-US" sz="2000" baseline="30000" dirty="0" smtClean="0"/>
              <a:t>1</a:t>
            </a:r>
            <a:r>
              <a:rPr lang="en-US" sz="2000" dirty="0" smtClean="0"/>
              <a:t> </a:t>
            </a:r>
            <a:r>
              <a:rPr lang="en-GB" sz="2000" dirty="0" smtClean="0"/>
              <a:t>≈ 2.7.</a:t>
            </a:r>
          </a:p>
          <a:p>
            <a:pPr marL="0" indent="0">
              <a:buNone/>
            </a:pPr>
            <a:endParaRPr lang="en-GB" sz="2000" dirty="0"/>
          </a:p>
          <a:p>
            <a:pPr marL="0" indent="0">
              <a:buNone/>
            </a:pPr>
            <a:endParaRPr lang="en-GB" sz="2000" dirty="0" smtClean="0"/>
          </a:p>
          <a:p>
            <a:pPr marL="0" indent="0">
              <a:buNone/>
            </a:pPr>
            <a:endParaRPr lang="en-GB" sz="2000" dirty="0"/>
          </a:p>
          <a:p>
            <a:pPr marL="0" indent="0">
              <a:buNone/>
            </a:pPr>
            <a:endParaRPr lang="en-GB" sz="2000" dirty="0" smtClean="0"/>
          </a:p>
          <a:p>
            <a:pPr marL="0" indent="0">
              <a:buNone/>
            </a:pPr>
            <a:endParaRPr lang="en-GB" sz="2000" dirty="0"/>
          </a:p>
          <a:p>
            <a:pPr marL="0" indent="0">
              <a:buNone/>
            </a:pPr>
            <a:endParaRPr lang="en-GB" sz="2000" dirty="0" smtClean="0"/>
          </a:p>
          <a:p>
            <a:pPr marL="0" indent="0">
              <a:buNone/>
            </a:pPr>
            <a:endParaRPr lang="en-GB" sz="2000" dirty="0"/>
          </a:p>
          <a:p>
            <a:pPr marL="0" indent="0">
              <a:buNone/>
            </a:pPr>
            <a:endParaRPr lang="en-GB" sz="2000" dirty="0" smtClean="0"/>
          </a:p>
          <a:p>
            <a:pPr marL="0" indent="0">
              <a:buNone/>
            </a:pPr>
            <a:endParaRPr lang="en-GB" sz="2000" dirty="0"/>
          </a:p>
          <a:p>
            <a:pPr marL="0" indent="0">
              <a:buNone/>
            </a:pPr>
            <a:endParaRPr lang="en-GB" sz="2000" dirty="0" smtClean="0"/>
          </a:p>
          <a:p>
            <a:pPr marL="0" indent="0">
              <a:buNone/>
            </a:pPr>
            <a:r>
              <a:rPr lang="en-GB" sz="2000" dirty="0" smtClean="0"/>
              <a:t>Can also be measured directly on a FFT plot from a rise of 8.7dB.</a:t>
            </a:r>
          </a:p>
        </p:txBody>
      </p:sp>
      <p:sp>
        <p:nvSpPr>
          <p:cNvPr id="3" name="Date Placeholder 2"/>
          <p:cNvSpPr>
            <a:spLocks noGrp="1"/>
          </p:cNvSpPr>
          <p:nvPr>
            <p:ph type="dt" sz="half" idx="10"/>
          </p:nvPr>
        </p:nvSpPr>
        <p:spPr/>
        <p:txBody>
          <a:bodyPr/>
          <a:lstStyle/>
          <a:p>
            <a:r>
              <a:rPr lang="en-US" smtClean="0"/>
              <a:t>05/11/2015</a:t>
            </a:r>
            <a:endParaRPr lang="en-GB" dirty="0"/>
          </a:p>
        </p:txBody>
      </p:sp>
      <p:sp>
        <p:nvSpPr>
          <p:cNvPr id="4" name="Footer Placeholder 3"/>
          <p:cNvSpPr>
            <a:spLocks noGrp="1"/>
          </p:cNvSpPr>
          <p:nvPr>
            <p:ph type="ftr" sz="quarter" idx="11"/>
          </p:nvPr>
        </p:nvSpPr>
        <p:spPr/>
        <p:txBody>
          <a:bodyPr/>
          <a:lstStyle/>
          <a:p>
            <a:r>
              <a:rPr lang="en-GB" smtClean="0"/>
              <a:t>Monitoring Fast Instabilities  |  Beam Dynamics Meets Diagnostics  |  T. Levens</a:t>
            </a:r>
            <a:endParaRPr lang="en-GB" dirty="0"/>
          </a:p>
        </p:txBody>
      </p:sp>
      <p:sp>
        <p:nvSpPr>
          <p:cNvPr id="5" name="Slide Number Placeholder 4"/>
          <p:cNvSpPr>
            <a:spLocks noGrp="1"/>
          </p:cNvSpPr>
          <p:nvPr>
            <p:ph type="sldNum" sz="quarter" idx="12"/>
          </p:nvPr>
        </p:nvSpPr>
        <p:spPr/>
        <p:txBody>
          <a:bodyPr/>
          <a:lstStyle/>
          <a:p>
            <a:fld id="{90DA2D9C-63E7-4865-A895-9BDDCED1F048}" type="slidenum">
              <a:rPr lang="en-GB" smtClean="0"/>
              <a:t>4</a:t>
            </a:fld>
            <a:endParaRPr lang="en-GB" dirty="0"/>
          </a:p>
        </p:txBody>
      </p:sp>
      <p:sp>
        <p:nvSpPr>
          <p:cNvPr id="6" name="Title 5"/>
          <p:cNvSpPr>
            <a:spLocks noGrp="1"/>
          </p:cNvSpPr>
          <p:nvPr>
            <p:ph type="title"/>
          </p:nvPr>
        </p:nvSpPr>
        <p:spPr/>
        <p:txBody>
          <a:bodyPr/>
          <a:lstStyle/>
          <a:p>
            <a:r>
              <a:rPr lang="en-US" dirty="0" smtClean="0"/>
              <a:t>Instability rise time</a:t>
            </a:r>
            <a:endParaRPr lang="en-US" dirty="0"/>
          </a:p>
        </p:txBody>
      </p:sp>
      <p:pic>
        <p:nvPicPr>
          <p:cNvPr id="7" name="Picture 6"/>
          <p:cNvPicPr>
            <a:picLocks noChangeAspect="1"/>
          </p:cNvPicPr>
          <p:nvPr/>
        </p:nvPicPr>
        <p:blipFill>
          <a:blip r:embed="rId2"/>
          <a:stretch>
            <a:fillRect/>
          </a:stretch>
        </p:blipFill>
        <p:spPr>
          <a:xfrm>
            <a:off x="1422177" y="1941635"/>
            <a:ext cx="6585394" cy="3956950"/>
          </a:xfrm>
          <a:prstGeom prst="rect">
            <a:avLst/>
          </a:prstGeom>
        </p:spPr>
      </p:pic>
    </p:spTree>
    <p:extLst>
      <p:ext uri="{BB962C8B-B14F-4D97-AF65-F5344CB8AC3E}">
        <p14:creationId xmlns:p14="http://schemas.microsoft.com/office/powerpoint/2010/main" val="2296972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normAutofit lnSpcReduction="10000"/>
          </a:bodyPr>
          <a:lstStyle/>
          <a:p>
            <a:pPr marL="0" indent="0">
              <a:buNone/>
            </a:pPr>
            <a:r>
              <a:rPr lang="en-GB" sz="2000" dirty="0"/>
              <a:t>The envelope </a:t>
            </a:r>
            <a:r>
              <a:rPr lang="en-GB" sz="2000" dirty="0" smtClean="0"/>
              <a:t>of the beam spectrum depends strongly on bunch shape and length. For a typical LHC bunch (4</a:t>
            </a:r>
            <a:r>
              <a:rPr lang="el-GR" sz="2000" dirty="0" smtClean="0"/>
              <a:t>σ</a:t>
            </a:r>
            <a:r>
              <a:rPr lang="en-GB" sz="2000" dirty="0" smtClean="0"/>
              <a:t> ≈ 1ns) the spectrum extends to several gigahertz.</a:t>
            </a:r>
          </a:p>
          <a:p>
            <a:pPr marL="0" indent="0">
              <a:buNone/>
            </a:pPr>
            <a:r>
              <a:rPr lang="en-GB" sz="2000" dirty="0" smtClean="0"/>
              <a:t>Further, when considering intra-bunch motion, the spectral content is shifted to higher frequencies as the mode increases.</a:t>
            </a:r>
          </a:p>
          <a:p>
            <a:pPr marL="0" indent="0">
              <a:buNone/>
            </a:pPr>
            <a:endParaRPr lang="en-GB" sz="2000" dirty="0"/>
          </a:p>
          <a:p>
            <a:pPr marL="0" indent="0">
              <a:buNone/>
            </a:pPr>
            <a:endParaRPr lang="en-GB" sz="2000" dirty="0" smtClean="0"/>
          </a:p>
          <a:p>
            <a:pPr marL="0" indent="0">
              <a:buNone/>
            </a:pPr>
            <a:endParaRPr lang="en-GB" sz="2000" dirty="0"/>
          </a:p>
          <a:p>
            <a:pPr marL="0" indent="0">
              <a:buNone/>
            </a:pPr>
            <a:endParaRPr lang="en-GB" sz="2000" dirty="0" smtClean="0"/>
          </a:p>
          <a:p>
            <a:pPr marL="0" indent="0">
              <a:buNone/>
            </a:pPr>
            <a:endParaRPr lang="en-GB" sz="2000" dirty="0"/>
          </a:p>
          <a:p>
            <a:pPr marL="0" indent="0">
              <a:buNone/>
            </a:pPr>
            <a:endParaRPr lang="en-GB" sz="2000" dirty="0" smtClean="0"/>
          </a:p>
          <a:p>
            <a:pPr marL="0" indent="0">
              <a:buNone/>
            </a:pPr>
            <a:endParaRPr lang="en-GB" sz="2000" dirty="0" smtClean="0"/>
          </a:p>
          <a:p>
            <a:pPr marL="0" indent="0">
              <a:buNone/>
            </a:pPr>
            <a:endParaRPr lang="en-GB" sz="2000" dirty="0"/>
          </a:p>
          <a:p>
            <a:pPr marL="0" indent="0">
              <a:buNone/>
            </a:pPr>
            <a:r>
              <a:rPr lang="en-GB" sz="2000" dirty="0" smtClean="0"/>
              <a:t>This talk concentrates on instrumentation for the LHC. Note that machines with different bunch lengths and parameters will require instrumentation with very different specifications.</a:t>
            </a:r>
            <a:endParaRPr lang="en-GB" sz="2000" dirty="0"/>
          </a:p>
        </p:txBody>
      </p:sp>
      <p:pic>
        <p:nvPicPr>
          <p:cNvPr id="12" name="Content Placeholder 9"/>
          <p:cNvPicPr>
            <a:picLocks noChangeAspect="1"/>
          </p:cNvPicPr>
          <p:nvPr/>
        </p:nvPicPr>
        <p:blipFill rotWithShape="1">
          <a:blip r:embed="rId2">
            <a:extLst>
              <a:ext uri="{28A0092B-C50C-407E-A947-70E740481C1C}">
                <a14:useLocalDpi xmlns:a14="http://schemas.microsoft.com/office/drawing/2010/main" val="0"/>
              </a:ext>
            </a:extLst>
          </a:blip>
          <a:srcRect t="6413"/>
          <a:stretch/>
        </p:blipFill>
        <p:spPr>
          <a:xfrm>
            <a:off x="874181" y="2457453"/>
            <a:ext cx="7694085" cy="2852498"/>
          </a:xfrm>
          <a:prstGeom prst="rect">
            <a:avLst/>
          </a:prstGeom>
        </p:spPr>
      </p:pic>
      <p:sp>
        <p:nvSpPr>
          <p:cNvPr id="3" name="Date Placeholder 2"/>
          <p:cNvSpPr>
            <a:spLocks noGrp="1"/>
          </p:cNvSpPr>
          <p:nvPr>
            <p:ph type="dt" sz="half" idx="10"/>
          </p:nvPr>
        </p:nvSpPr>
        <p:spPr/>
        <p:txBody>
          <a:bodyPr/>
          <a:lstStyle/>
          <a:p>
            <a:r>
              <a:rPr lang="en-US" smtClean="0"/>
              <a:t>05/11/2015</a:t>
            </a:r>
            <a:endParaRPr lang="en-GB" dirty="0"/>
          </a:p>
        </p:txBody>
      </p:sp>
      <p:sp>
        <p:nvSpPr>
          <p:cNvPr id="4" name="Footer Placeholder 3"/>
          <p:cNvSpPr>
            <a:spLocks noGrp="1"/>
          </p:cNvSpPr>
          <p:nvPr>
            <p:ph type="ftr" sz="quarter" idx="11"/>
          </p:nvPr>
        </p:nvSpPr>
        <p:spPr/>
        <p:txBody>
          <a:bodyPr/>
          <a:lstStyle/>
          <a:p>
            <a:r>
              <a:rPr lang="en-GB" dirty="0" smtClean="0"/>
              <a:t>Monitoring Fast Instabilities  |  Beam Dynamics Meets Diagnostics  |  T. Levens</a:t>
            </a:r>
            <a:endParaRPr lang="en-GB" dirty="0"/>
          </a:p>
        </p:txBody>
      </p:sp>
      <p:sp>
        <p:nvSpPr>
          <p:cNvPr id="5" name="Slide Number Placeholder 4"/>
          <p:cNvSpPr>
            <a:spLocks noGrp="1"/>
          </p:cNvSpPr>
          <p:nvPr>
            <p:ph type="sldNum" sz="quarter" idx="12"/>
          </p:nvPr>
        </p:nvSpPr>
        <p:spPr/>
        <p:txBody>
          <a:bodyPr/>
          <a:lstStyle/>
          <a:p>
            <a:fld id="{90DA2D9C-63E7-4865-A895-9BDDCED1F048}" type="slidenum">
              <a:rPr lang="en-GB" smtClean="0"/>
              <a:t>5</a:t>
            </a:fld>
            <a:endParaRPr lang="en-GB" dirty="0"/>
          </a:p>
        </p:txBody>
      </p:sp>
      <p:sp>
        <p:nvSpPr>
          <p:cNvPr id="6" name="Title 5"/>
          <p:cNvSpPr>
            <a:spLocks noGrp="1"/>
          </p:cNvSpPr>
          <p:nvPr>
            <p:ph type="title"/>
          </p:nvPr>
        </p:nvSpPr>
        <p:spPr/>
        <p:txBody>
          <a:bodyPr/>
          <a:lstStyle/>
          <a:p>
            <a:r>
              <a:rPr lang="en-US" dirty="0" smtClean="0"/>
              <a:t>A note on beam spectrum</a:t>
            </a:r>
            <a:endParaRPr lang="en-GB" dirty="0"/>
          </a:p>
        </p:txBody>
      </p:sp>
    </p:spTree>
    <p:extLst>
      <p:ext uri="{BB962C8B-B14F-4D97-AF65-F5344CB8AC3E}">
        <p14:creationId xmlns:p14="http://schemas.microsoft.com/office/powerpoint/2010/main" val="3824494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4400" dirty="0" smtClean="0">
                <a:latin typeface="Comic Sans MS"/>
                <a:cs typeface="Comic Sans MS"/>
              </a:rPr>
              <a:t>Available instrumentation</a:t>
            </a:r>
            <a:endParaRPr lang="en-GB" sz="4400" dirty="0">
              <a:latin typeface="Comic Sans MS"/>
              <a:cs typeface="Comic Sans MS"/>
            </a:endParaRPr>
          </a:p>
        </p:txBody>
      </p:sp>
      <p:sp>
        <p:nvSpPr>
          <p:cNvPr id="3" name="Subtitle 2"/>
          <p:cNvSpPr>
            <a:spLocks noGrp="1"/>
          </p:cNvSpPr>
          <p:nvPr>
            <p:ph type="subTitle" idx="1"/>
          </p:nvPr>
        </p:nvSpPr>
        <p:spPr/>
        <p:txBody>
          <a:bodyPr/>
          <a:lstStyle/>
          <a:p>
            <a:r>
              <a:rPr lang="en-GB" dirty="0" smtClean="0"/>
              <a:t>…and the problems with it…</a:t>
            </a:r>
            <a:endParaRPr lang="en-GB" dirty="0"/>
          </a:p>
        </p:txBody>
      </p:sp>
      <p:sp>
        <p:nvSpPr>
          <p:cNvPr id="4" name="Date Placeholder 3"/>
          <p:cNvSpPr>
            <a:spLocks noGrp="1"/>
          </p:cNvSpPr>
          <p:nvPr>
            <p:ph type="dt" sz="half" idx="10"/>
          </p:nvPr>
        </p:nvSpPr>
        <p:spPr/>
        <p:txBody>
          <a:bodyPr/>
          <a:lstStyle/>
          <a:p>
            <a:r>
              <a:rPr lang="en-US" smtClean="0"/>
              <a:t>05/11/2015</a:t>
            </a:r>
            <a:endParaRPr lang="en-GB" dirty="0"/>
          </a:p>
        </p:txBody>
      </p:sp>
      <p:sp>
        <p:nvSpPr>
          <p:cNvPr id="5" name="Footer Placeholder 4"/>
          <p:cNvSpPr>
            <a:spLocks noGrp="1"/>
          </p:cNvSpPr>
          <p:nvPr>
            <p:ph type="ftr" sz="quarter" idx="11"/>
          </p:nvPr>
        </p:nvSpPr>
        <p:spPr/>
        <p:txBody>
          <a:bodyPr/>
          <a:lstStyle/>
          <a:p>
            <a:r>
              <a:rPr lang="en-GB" smtClean="0"/>
              <a:t>Monitoring Fast Instabilities  |  Beam Dynamics Meets Diagnostics  |  T. Levens</a:t>
            </a:r>
            <a:endParaRPr lang="en-GB" dirty="0"/>
          </a:p>
        </p:txBody>
      </p:sp>
      <p:sp>
        <p:nvSpPr>
          <p:cNvPr id="6" name="Slide Number Placeholder 5"/>
          <p:cNvSpPr>
            <a:spLocks noGrp="1"/>
          </p:cNvSpPr>
          <p:nvPr>
            <p:ph type="sldNum" sz="quarter" idx="12"/>
          </p:nvPr>
        </p:nvSpPr>
        <p:spPr/>
        <p:txBody>
          <a:bodyPr/>
          <a:lstStyle/>
          <a:p>
            <a:fld id="{8E6EA8FF-7E2D-4E7D-A15C-2476DB73CFBD}" type="slidenum">
              <a:rPr lang="en-GB" smtClean="0"/>
              <a:pPr/>
              <a:t>6</a:t>
            </a:fld>
            <a:endParaRPr lang="en-GB" dirty="0"/>
          </a:p>
        </p:txBody>
      </p:sp>
    </p:spTree>
    <p:extLst>
      <p:ext uri="{BB962C8B-B14F-4D97-AF65-F5344CB8AC3E}">
        <p14:creationId xmlns:p14="http://schemas.microsoft.com/office/powerpoint/2010/main" val="215748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1800" dirty="0" smtClean="0"/>
              <a:t>Bunch-by-bunch BPM measurements can be used for measuring rigid bunch motion. LHC Transverse Damper (ADT) pickups previously limited to 73 turns for all bunches and readout speed limited by VME bus.</a:t>
            </a:r>
          </a:p>
          <a:p>
            <a:pPr marL="0" indent="0">
              <a:buNone/>
            </a:pPr>
            <a:r>
              <a:rPr lang="en-US" sz="1800" dirty="0" smtClean="0"/>
              <a:t>Upgraded with an “Observation Box” to store bunch-by-bunch data (40MSPS) from all ADT pickups. Data streamed into server memory with a </a:t>
            </a:r>
            <a:r>
              <a:rPr lang="en-US" sz="1800" dirty="0" err="1" smtClean="0"/>
              <a:t>PCIe</a:t>
            </a:r>
            <a:r>
              <a:rPr lang="en-US" sz="1800" dirty="0" smtClean="0"/>
              <a:t> card. Each server supports 4x 40MSPS links and can capture 4.2 million turns (~30GB) for all bunches limited only by server memory.</a:t>
            </a:r>
          </a:p>
          <a:p>
            <a:pPr marL="0" indent="0">
              <a:buNone/>
            </a:pPr>
            <a:r>
              <a:rPr lang="en-US" sz="1800" dirty="0" smtClean="0"/>
              <a:t>Future plans for bunch-by-bunch</a:t>
            </a:r>
            <a:br>
              <a:rPr lang="en-US" sz="1800" dirty="0" smtClean="0"/>
            </a:br>
            <a:r>
              <a:rPr lang="en-US" sz="1800" dirty="0" smtClean="0"/>
              <a:t>tune calculation using GPUs.</a:t>
            </a:r>
            <a:endParaRPr lang="en-US" sz="1800" dirty="0"/>
          </a:p>
        </p:txBody>
      </p:sp>
      <p:sp>
        <p:nvSpPr>
          <p:cNvPr id="3" name="Date Placeholder 2"/>
          <p:cNvSpPr>
            <a:spLocks noGrp="1"/>
          </p:cNvSpPr>
          <p:nvPr>
            <p:ph type="dt" sz="half" idx="10"/>
          </p:nvPr>
        </p:nvSpPr>
        <p:spPr/>
        <p:txBody>
          <a:bodyPr/>
          <a:lstStyle/>
          <a:p>
            <a:r>
              <a:rPr lang="en-US" smtClean="0"/>
              <a:t>05/11/2015</a:t>
            </a:r>
            <a:endParaRPr lang="en-GB" dirty="0"/>
          </a:p>
        </p:txBody>
      </p:sp>
      <p:sp>
        <p:nvSpPr>
          <p:cNvPr id="4" name="Footer Placeholder 3"/>
          <p:cNvSpPr>
            <a:spLocks noGrp="1"/>
          </p:cNvSpPr>
          <p:nvPr>
            <p:ph type="ftr" sz="quarter" idx="11"/>
          </p:nvPr>
        </p:nvSpPr>
        <p:spPr/>
        <p:txBody>
          <a:bodyPr/>
          <a:lstStyle/>
          <a:p>
            <a:r>
              <a:rPr lang="en-GB" dirty="0" smtClean="0"/>
              <a:t>Monitoring Fast Instabilities  |  Beam Dynamics Meets Diagnostics  |  T. Levens</a:t>
            </a:r>
            <a:endParaRPr lang="en-GB" dirty="0"/>
          </a:p>
        </p:txBody>
      </p:sp>
      <p:sp>
        <p:nvSpPr>
          <p:cNvPr id="5" name="Slide Number Placeholder 4"/>
          <p:cNvSpPr>
            <a:spLocks noGrp="1"/>
          </p:cNvSpPr>
          <p:nvPr>
            <p:ph type="sldNum" sz="quarter" idx="12"/>
          </p:nvPr>
        </p:nvSpPr>
        <p:spPr/>
        <p:txBody>
          <a:bodyPr/>
          <a:lstStyle/>
          <a:p>
            <a:fld id="{90DA2D9C-63E7-4865-A895-9BDDCED1F048}" type="slidenum">
              <a:rPr lang="en-GB" smtClean="0"/>
              <a:t>7</a:t>
            </a:fld>
            <a:endParaRPr lang="en-GB" dirty="0"/>
          </a:p>
        </p:txBody>
      </p:sp>
      <p:sp>
        <p:nvSpPr>
          <p:cNvPr id="6" name="Title 5"/>
          <p:cNvSpPr>
            <a:spLocks noGrp="1"/>
          </p:cNvSpPr>
          <p:nvPr>
            <p:ph type="title"/>
          </p:nvPr>
        </p:nvSpPr>
        <p:spPr/>
        <p:txBody>
          <a:bodyPr/>
          <a:lstStyle/>
          <a:p>
            <a:r>
              <a:rPr lang="en-US" dirty="0" smtClean="0"/>
              <a:t>Bunch-by-bunch BPM system</a:t>
            </a:r>
            <a:endParaRPr lang="en-US" dirty="0"/>
          </a:p>
        </p:txBody>
      </p:sp>
      <p:pic>
        <p:nvPicPr>
          <p:cNvPr id="7" name="Picture 6" descr="ForTomB2H.png"/>
          <p:cNvPicPr>
            <a:picLocks noChangeAspect="1"/>
          </p:cNvPicPr>
          <p:nvPr/>
        </p:nvPicPr>
        <p:blipFill rotWithShape="1">
          <a:blip r:embed="rId2">
            <a:extLst>
              <a:ext uri="{28A0092B-C50C-407E-A947-70E740481C1C}">
                <a14:useLocalDpi xmlns:a14="http://schemas.microsoft.com/office/drawing/2010/main" val="0"/>
              </a:ext>
            </a:extLst>
          </a:blip>
          <a:srcRect l="12192" t="11690" r="29652" b="8426"/>
          <a:stretch/>
        </p:blipFill>
        <p:spPr>
          <a:xfrm>
            <a:off x="4842688" y="2918946"/>
            <a:ext cx="4285322" cy="3924203"/>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760" y="3666003"/>
            <a:ext cx="4528931" cy="2793416"/>
          </a:xfrm>
          <a:prstGeom prst="rect">
            <a:avLst/>
          </a:prstGeom>
        </p:spPr>
      </p:pic>
      <p:sp>
        <p:nvSpPr>
          <p:cNvPr id="9" name="TextBox 8"/>
          <p:cNvSpPr txBox="1"/>
          <p:nvPr/>
        </p:nvSpPr>
        <p:spPr>
          <a:xfrm>
            <a:off x="971834" y="6467269"/>
            <a:ext cx="3369830" cy="246221"/>
          </a:xfrm>
          <a:prstGeom prst="rect">
            <a:avLst/>
          </a:prstGeom>
          <a:noFill/>
        </p:spPr>
        <p:txBody>
          <a:bodyPr wrap="square" rtlCol="0">
            <a:spAutoFit/>
          </a:bodyPr>
          <a:lstStyle/>
          <a:p>
            <a:pPr algn="ctr"/>
            <a:r>
              <a:rPr lang="en-GB" sz="1000" dirty="0" smtClean="0">
                <a:latin typeface="Arial" panose="020B0604020202020204" pitchFamily="34" charset="0"/>
                <a:cs typeface="Arial" panose="020B0604020202020204" pitchFamily="34" charset="0"/>
              </a:rPr>
              <a:t>Observation Box architecture</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2548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939798"/>
            <a:ext cx="5183586" cy="5576201"/>
          </a:xfrm>
        </p:spPr>
        <p:txBody>
          <a:bodyPr>
            <a:normAutofit/>
          </a:bodyPr>
          <a:lstStyle/>
          <a:p>
            <a:pPr marL="0" indent="0">
              <a:buNone/>
            </a:pPr>
            <a:r>
              <a:rPr lang="en-GB" sz="2000" dirty="0" smtClean="0"/>
              <a:t>A wideband 180º hybrid calculates the sum and difference of a pair of stripline BPM electrodes.</a:t>
            </a:r>
          </a:p>
          <a:p>
            <a:pPr marL="0" indent="0">
              <a:buNone/>
            </a:pPr>
            <a:r>
              <a:rPr lang="en-GB" sz="2000" dirty="0" smtClean="0"/>
              <a:t>Signals are directly digitised with a fast (&gt;10GSPS) oscilloscope.</a:t>
            </a:r>
          </a:p>
          <a:p>
            <a:pPr marL="0" indent="0">
              <a:buNone/>
            </a:pPr>
            <a:r>
              <a:rPr lang="en-GB" sz="2000" dirty="0" smtClean="0"/>
              <a:t>Originally planned</a:t>
            </a:r>
            <a:br>
              <a:rPr lang="en-GB" sz="2000" dirty="0" smtClean="0"/>
            </a:br>
            <a:r>
              <a:rPr lang="en-GB" sz="2000" dirty="0" smtClean="0"/>
              <a:t>for chromaticity </a:t>
            </a:r>
            <a:br>
              <a:rPr lang="en-GB" sz="2000" dirty="0" smtClean="0"/>
            </a:br>
            <a:r>
              <a:rPr lang="en-GB" sz="2000" dirty="0" smtClean="0"/>
              <a:t>measurement </a:t>
            </a:r>
            <a:br>
              <a:rPr lang="en-GB" sz="2000" dirty="0" smtClean="0"/>
            </a:br>
            <a:r>
              <a:rPr lang="en-GB" sz="2000" dirty="0" smtClean="0"/>
              <a:t>(</a:t>
            </a:r>
            <a:r>
              <a:rPr lang="en-GB" sz="2000" dirty="0"/>
              <a:t>H-T phase shift), </a:t>
            </a:r>
            <a:r>
              <a:rPr lang="en-GB" sz="2000" dirty="0" smtClean="0"/>
              <a:t/>
            </a:r>
            <a:br>
              <a:rPr lang="en-GB" sz="2000" dirty="0" smtClean="0"/>
            </a:br>
            <a:r>
              <a:rPr lang="en-GB" sz="2000" dirty="0" smtClean="0"/>
              <a:t>but</a:t>
            </a:r>
            <a:r>
              <a:rPr lang="en-GB" sz="2000" dirty="0"/>
              <a:t> </a:t>
            </a:r>
            <a:r>
              <a:rPr lang="en-GB" sz="2000" dirty="0" smtClean="0"/>
              <a:t>excitation </a:t>
            </a:r>
            <a:br>
              <a:rPr lang="en-GB" sz="2000" dirty="0" smtClean="0"/>
            </a:br>
            <a:r>
              <a:rPr lang="en-GB" sz="2000" dirty="0" smtClean="0"/>
              <a:t>amplitude </a:t>
            </a:r>
            <a:r>
              <a:rPr lang="en-GB" sz="2000" dirty="0"/>
              <a:t>too </a:t>
            </a:r>
            <a:r>
              <a:rPr lang="en-GB" sz="2000" dirty="0" smtClean="0"/>
              <a:t/>
            </a:r>
            <a:br>
              <a:rPr lang="en-GB" sz="2000" dirty="0" smtClean="0"/>
            </a:br>
            <a:r>
              <a:rPr lang="en-GB" sz="2000" dirty="0" smtClean="0"/>
              <a:t>large </a:t>
            </a:r>
            <a:r>
              <a:rPr lang="en-GB" sz="2000" dirty="0"/>
              <a:t>for regular </a:t>
            </a:r>
            <a:r>
              <a:rPr lang="en-GB" sz="2000" dirty="0" smtClean="0"/>
              <a:t/>
            </a:r>
            <a:br>
              <a:rPr lang="en-GB" sz="2000" dirty="0" smtClean="0"/>
            </a:br>
            <a:r>
              <a:rPr lang="en-GB" sz="2000" dirty="0" smtClean="0"/>
              <a:t>operation.</a:t>
            </a:r>
            <a:endParaRPr lang="en-GB" sz="2000" dirty="0"/>
          </a:p>
          <a:p>
            <a:pPr marL="0" indent="0">
              <a:buNone/>
            </a:pPr>
            <a:r>
              <a:rPr lang="en-GB" sz="2000" dirty="0"/>
              <a:t>Now primarily used </a:t>
            </a:r>
            <a:r>
              <a:rPr lang="en-GB" sz="2000" dirty="0" smtClean="0"/>
              <a:t/>
            </a:r>
            <a:br>
              <a:rPr lang="en-GB" sz="2000" dirty="0" smtClean="0"/>
            </a:br>
            <a:r>
              <a:rPr lang="en-GB" sz="2000" dirty="0" smtClean="0"/>
              <a:t>for measuring</a:t>
            </a:r>
            <a:br>
              <a:rPr lang="en-GB" sz="2000" dirty="0" smtClean="0"/>
            </a:br>
            <a:r>
              <a:rPr lang="en-GB" sz="2000" dirty="0" smtClean="0"/>
              <a:t>intra-bunch </a:t>
            </a:r>
            <a:br>
              <a:rPr lang="en-GB" sz="2000" dirty="0" smtClean="0"/>
            </a:br>
            <a:r>
              <a:rPr lang="en-GB" sz="2000" dirty="0" smtClean="0"/>
              <a:t>instabilities.</a:t>
            </a:r>
          </a:p>
        </p:txBody>
      </p:sp>
      <p:sp>
        <p:nvSpPr>
          <p:cNvPr id="3" name="Date Placeholder 2"/>
          <p:cNvSpPr>
            <a:spLocks noGrp="1"/>
          </p:cNvSpPr>
          <p:nvPr>
            <p:ph type="dt" sz="half" idx="10"/>
          </p:nvPr>
        </p:nvSpPr>
        <p:spPr/>
        <p:txBody>
          <a:bodyPr/>
          <a:lstStyle/>
          <a:p>
            <a:r>
              <a:rPr lang="en-US" dirty="0" smtClean="0"/>
              <a:t>05/11/2015</a:t>
            </a:r>
            <a:endParaRPr lang="en-GB" dirty="0"/>
          </a:p>
        </p:txBody>
      </p:sp>
      <p:sp>
        <p:nvSpPr>
          <p:cNvPr id="4" name="Footer Placeholder 3"/>
          <p:cNvSpPr>
            <a:spLocks noGrp="1"/>
          </p:cNvSpPr>
          <p:nvPr>
            <p:ph type="ftr" sz="quarter" idx="11"/>
          </p:nvPr>
        </p:nvSpPr>
        <p:spPr/>
        <p:txBody>
          <a:bodyPr/>
          <a:lstStyle/>
          <a:p>
            <a:r>
              <a:rPr lang="en-GB" dirty="0" smtClean="0"/>
              <a:t>Monitoring Fast Instabilities  |  Beam Dynamics Meets Diagnostics  |  T. Levens</a:t>
            </a:r>
            <a:endParaRPr lang="en-GB" dirty="0"/>
          </a:p>
        </p:txBody>
      </p:sp>
      <p:sp>
        <p:nvSpPr>
          <p:cNvPr id="5" name="Slide Number Placeholder 4"/>
          <p:cNvSpPr>
            <a:spLocks noGrp="1"/>
          </p:cNvSpPr>
          <p:nvPr>
            <p:ph type="sldNum" sz="quarter" idx="12"/>
          </p:nvPr>
        </p:nvSpPr>
        <p:spPr/>
        <p:txBody>
          <a:bodyPr/>
          <a:lstStyle/>
          <a:p>
            <a:fld id="{90DA2D9C-63E7-4865-A895-9BDDCED1F048}" type="slidenum">
              <a:rPr lang="en-GB" smtClean="0"/>
              <a:t>8</a:t>
            </a:fld>
            <a:endParaRPr lang="en-GB" dirty="0"/>
          </a:p>
        </p:txBody>
      </p:sp>
      <p:sp>
        <p:nvSpPr>
          <p:cNvPr id="6" name="Title 5"/>
          <p:cNvSpPr>
            <a:spLocks noGrp="1"/>
          </p:cNvSpPr>
          <p:nvPr>
            <p:ph type="title"/>
          </p:nvPr>
        </p:nvSpPr>
        <p:spPr/>
        <p:txBody>
          <a:bodyPr/>
          <a:lstStyle/>
          <a:p>
            <a:r>
              <a:rPr lang="en-GB" dirty="0" smtClean="0"/>
              <a:t>Head-Tail monitor</a:t>
            </a:r>
            <a:endParaRPr lang="en-GB" dirty="0"/>
          </a:p>
        </p:txBody>
      </p:sp>
      <p:pic>
        <p:nvPicPr>
          <p:cNvPr id="7" name="Picture 6"/>
          <p:cNvPicPr>
            <a:picLocks noChangeAspect="1"/>
          </p:cNvPicPr>
          <p:nvPr/>
        </p:nvPicPr>
        <p:blipFill>
          <a:blip r:embed="rId2"/>
          <a:stretch>
            <a:fillRect/>
          </a:stretch>
        </p:blipFill>
        <p:spPr>
          <a:xfrm>
            <a:off x="3236078" y="1514613"/>
            <a:ext cx="5511804" cy="5271195"/>
          </a:xfrm>
          <a:prstGeom prst="rect">
            <a:avLst/>
          </a:prstGeom>
        </p:spPr>
      </p:pic>
      <p:cxnSp>
        <p:nvCxnSpPr>
          <p:cNvPr id="8" name="Straight Arrow Connector 7"/>
          <p:cNvCxnSpPr>
            <a:stCxn id="11" idx="0"/>
          </p:cNvCxnSpPr>
          <p:nvPr/>
        </p:nvCxnSpPr>
        <p:spPr>
          <a:xfrm flipV="1">
            <a:off x="3986317" y="5867146"/>
            <a:ext cx="355681" cy="5890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7587269" y="5615313"/>
            <a:ext cx="434055" cy="25183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268089" y="5871450"/>
            <a:ext cx="1431022" cy="738664"/>
          </a:xfrm>
          <a:prstGeom prst="rect">
            <a:avLst/>
          </a:prstGeom>
          <a:solidFill>
            <a:srgbClr val="FFFF00"/>
          </a:solidFill>
        </p:spPr>
        <p:txBody>
          <a:bodyPr wrap="square" rtlCol="0" anchor="ctr">
            <a:spAutoFit/>
          </a:bodyPr>
          <a:lstStyle/>
          <a:p>
            <a:pPr algn="ctr"/>
            <a:r>
              <a:rPr lang="en-GB" sz="1400" b="1" dirty="0" smtClean="0">
                <a:solidFill>
                  <a:srgbClr val="FF0000"/>
                </a:solidFill>
              </a:rPr>
              <a:t>WIDEBAND 180º HYBRID (MACOM H-9)</a:t>
            </a:r>
            <a:endParaRPr lang="en-GB" sz="1400" b="1" dirty="0">
              <a:solidFill>
                <a:srgbClr val="FF0000"/>
              </a:solidFill>
            </a:endParaRPr>
          </a:p>
        </p:txBody>
      </p:sp>
      <p:sp>
        <p:nvSpPr>
          <p:cNvPr id="11" name="TextBox 10"/>
          <p:cNvSpPr txBox="1"/>
          <p:nvPr/>
        </p:nvSpPr>
        <p:spPr>
          <a:xfrm>
            <a:off x="3018605" y="6456225"/>
            <a:ext cx="1935423" cy="307777"/>
          </a:xfrm>
          <a:prstGeom prst="rect">
            <a:avLst/>
          </a:prstGeom>
          <a:solidFill>
            <a:srgbClr val="FFFF00"/>
          </a:solidFill>
        </p:spPr>
        <p:txBody>
          <a:bodyPr wrap="square" rtlCol="0" anchor="ctr">
            <a:spAutoFit/>
          </a:bodyPr>
          <a:lstStyle/>
          <a:p>
            <a:pPr algn="ctr"/>
            <a:r>
              <a:rPr lang="en-GB" sz="1400" b="1" dirty="0" smtClean="0">
                <a:solidFill>
                  <a:srgbClr val="FF0000"/>
                </a:solidFill>
              </a:rPr>
              <a:t>LONG STRIPLINE BPM</a:t>
            </a:r>
            <a:endParaRPr lang="en-GB" sz="1400" b="1" dirty="0">
              <a:solidFill>
                <a:srgbClr val="FF0000"/>
              </a:solidFill>
            </a:endParaRPr>
          </a:p>
        </p:txBody>
      </p:sp>
      <p:cxnSp>
        <p:nvCxnSpPr>
          <p:cNvPr id="12" name="Straight Arrow Connector 11"/>
          <p:cNvCxnSpPr>
            <a:stCxn id="13" idx="1"/>
          </p:cNvCxnSpPr>
          <p:nvPr/>
        </p:nvCxnSpPr>
        <p:spPr>
          <a:xfrm flipH="1">
            <a:off x="7587269" y="1749685"/>
            <a:ext cx="396331" cy="14800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983600" y="1380353"/>
            <a:ext cx="1065909" cy="738664"/>
          </a:xfrm>
          <a:prstGeom prst="rect">
            <a:avLst/>
          </a:prstGeom>
          <a:solidFill>
            <a:srgbClr val="FFFF00"/>
          </a:solidFill>
        </p:spPr>
        <p:txBody>
          <a:bodyPr wrap="square" rtlCol="0" anchor="ctr">
            <a:spAutoFit/>
          </a:bodyPr>
          <a:lstStyle/>
          <a:p>
            <a:pPr algn="ctr"/>
            <a:r>
              <a:rPr lang="en-GB" sz="1400" b="1" dirty="0" smtClean="0">
                <a:solidFill>
                  <a:srgbClr val="FF0000"/>
                </a:solidFill>
              </a:rPr>
              <a:t>FAST DIGITIZER</a:t>
            </a:r>
          </a:p>
          <a:p>
            <a:pPr algn="ctr"/>
            <a:r>
              <a:rPr lang="en-GB" sz="1400" b="1" dirty="0" smtClean="0">
                <a:solidFill>
                  <a:srgbClr val="FF0000"/>
                </a:solidFill>
              </a:rPr>
              <a:t>(&gt;10GSPS)</a:t>
            </a:r>
            <a:endParaRPr lang="en-GB" sz="1400" b="1" dirty="0">
              <a:solidFill>
                <a:srgbClr val="FF0000"/>
              </a:solidFill>
            </a:endParaRPr>
          </a:p>
        </p:txBody>
      </p:sp>
      <p:cxnSp>
        <p:nvCxnSpPr>
          <p:cNvPr id="14" name="Straight Arrow Connector 13"/>
          <p:cNvCxnSpPr>
            <a:stCxn id="16" idx="3"/>
          </p:cNvCxnSpPr>
          <p:nvPr/>
        </p:nvCxnSpPr>
        <p:spPr>
          <a:xfrm flipV="1">
            <a:off x="7721071" y="3536490"/>
            <a:ext cx="313558" cy="1598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6" idx="1"/>
          </p:cNvCxnSpPr>
          <p:nvPr/>
        </p:nvCxnSpPr>
        <p:spPr>
          <a:xfrm flipH="1" flipV="1">
            <a:off x="6212382" y="3537380"/>
            <a:ext cx="364136" cy="1589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576518" y="3327008"/>
            <a:ext cx="1144553" cy="738664"/>
          </a:xfrm>
          <a:prstGeom prst="rect">
            <a:avLst/>
          </a:prstGeom>
          <a:solidFill>
            <a:srgbClr val="FFFF00"/>
          </a:solidFill>
        </p:spPr>
        <p:txBody>
          <a:bodyPr wrap="square" rtlCol="0" anchor="ctr">
            <a:spAutoFit/>
          </a:bodyPr>
          <a:lstStyle/>
          <a:p>
            <a:pPr algn="ctr"/>
            <a:r>
              <a:rPr lang="en-GB" sz="1400" b="1" dirty="0" smtClean="0">
                <a:solidFill>
                  <a:srgbClr val="FF0000"/>
                </a:solidFill>
              </a:rPr>
              <a:t>SHORT 7/8” COAXIAL CABLES</a:t>
            </a:r>
            <a:endParaRPr lang="en-GB" sz="1400" b="1" dirty="0">
              <a:solidFill>
                <a:srgbClr val="FF0000"/>
              </a:solidFill>
            </a:endParaRPr>
          </a:p>
        </p:txBody>
      </p:sp>
    </p:spTree>
    <p:extLst>
      <p:ext uri="{BB962C8B-B14F-4D97-AF65-F5344CB8AC3E}">
        <p14:creationId xmlns:p14="http://schemas.microsoft.com/office/powerpoint/2010/main" val="228607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05/11/2015</a:t>
            </a:r>
            <a:endParaRPr lang="en-GB" dirty="0"/>
          </a:p>
        </p:txBody>
      </p:sp>
      <p:sp>
        <p:nvSpPr>
          <p:cNvPr id="4" name="Footer Placeholder 3"/>
          <p:cNvSpPr>
            <a:spLocks noGrp="1"/>
          </p:cNvSpPr>
          <p:nvPr>
            <p:ph type="ftr" sz="quarter" idx="11"/>
          </p:nvPr>
        </p:nvSpPr>
        <p:spPr/>
        <p:txBody>
          <a:bodyPr/>
          <a:lstStyle/>
          <a:p>
            <a:r>
              <a:rPr lang="en-GB" dirty="0" smtClean="0"/>
              <a:t>Monitoring Fast Instabilities  |  Beam Dynamics Meets Diagnostics  |  T. Levens</a:t>
            </a:r>
            <a:endParaRPr lang="en-GB" dirty="0"/>
          </a:p>
        </p:txBody>
      </p:sp>
      <p:sp>
        <p:nvSpPr>
          <p:cNvPr id="5" name="Slide Number Placeholder 4"/>
          <p:cNvSpPr>
            <a:spLocks noGrp="1"/>
          </p:cNvSpPr>
          <p:nvPr>
            <p:ph type="sldNum" sz="quarter" idx="12"/>
          </p:nvPr>
        </p:nvSpPr>
        <p:spPr/>
        <p:txBody>
          <a:bodyPr/>
          <a:lstStyle/>
          <a:p>
            <a:fld id="{90DA2D9C-63E7-4865-A895-9BDDCED1F048}" type="slidenum">
              <a:rPr lang="en-GB" smtClean="0"/>
              <a:t>9</a:t>
            </a:fld>
            <a:endParaRPr lang="en-GB" dirty="0"/>
          </a:p>
        </p:txBody>
      </p:sp>
      <p:sp>
        <p:nvSpPr>
          <p:cNvPr id="6" name="Title 5"/>
          <p:cNvSpPr>
            <a:spLocks noGrp="1"/>
          </p:cNvSpPr>
          <p:nvPr>
            <p:ph type="title"/>
          </p:nvPr>
        </p:nvSpPr>
        <p:spPr/>
        <p:txBody>
          <a:bodyPr/>
          <a:lstStyle/>
          <a:p>
            <a:r>
              <a:rPr lang="en-GB" dirty="0" smtClean="0"/>
              <a:t>Stripline BPM</a:t>
            </a:r>
            <a:endParaRPr lang="en-GB" dirty="0"/>
          </a:p>
        </p:txBody>
      </p:sp>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6538" y="163826"/>
            <a:ext cx="3657600" cy="2743200"/>
          </a:xfrm>
          <a:prstGeom prst="rect">
            <a:avLst/>
          </a:prstGeom>
        </p:spPr>
      </p:pic>
      <p:grpSp>
        <p:nvGrpSpPr>
          <p:cNvPr id="33" name="Group 4"/>
          <p:cNvGrpSpPr>
            <a:grpSpLocks noChangeAspect="1"/>
          </p:cNvGrpSpPr>
          <p:nvPr/>
        </p:nvGrpSpPr>
        <p:grpSpPr bwMode="auto">
          <a:xfrm rot="10800000">
            <a:off x="763149" y="1078433"/>
            <a:ext cx="2238375" cy="1493627"/>
            <a:chOff x="481" y="568"/>
            <a:chExt cx="1410" cy="1457"/>
          </a:xfrm>
        </p:grpSpPr>
        <p:sp>
          <p:nvSpPr>
            <p:cNvPr id="34" name="AutoShape 3"/>
            <p:cNvSpPr>
              <a:spLocks noChangeAspect="1" noChangeArrowheads="1" noTextEdit="1"/>
            </p:cNvSpPr>
            <p:nvPr/>
          </p:nvSpPr>
          <p:spPr bwMode="auto">
            <a:xfrm>
              <a:off x="481" y="569"/>
              <a:ext cx="1410" cy="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Oval 5"/>
            <p:cNvSpPr>
              <a:spLocks noChangeArrowheads="1"/>
            </p:cNvSpPr>
            <p:nvPr/>
          </p:nvSpPr>
          <p:spPr bwMode="auto">
            <a:xfrm>
              <a:off x="1683" y="827"/>
              <a:ext cx="198" cy="950"/>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Oval 6"/>
            <p:cNvSpPr>
              <a:spLocks noChangeArrowheads="1"/>
            </p:cNvSpPr>
            <p:nvPr/>
          </p:nvSpPr>
          <p:spPr bwMode="auto">
            <a:xfrm>
              <a:off x="1683" y="827"/>
              <a:ext cx="198" cy="950"/>
            </a:xfrm>
            <a:prstGeom prst="ellipse">
              <a:avLst/>
            </a:pr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Line 7"/>
            <p:cNvSpPr>
              <a:spLocks noChangeShapeType="1"/>
            </p:cNvSpPr>
            <p:nvPr/>
          </p:nvSpPr>
          <p:spPr bwMode="auto">
            <a:xfrm>
              <a:off x="771" y="946"/>
              <a:ext cx="738" cy="0"/>
            </a:xfrm>
            <a:prstGeom prst="line">
              <a:avLst/>
            </a:prstGeom>
            <a:noFill/>
            <a:ln w="666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8"/>
            <p:cNvSpPr>
              <a:spLocks noChangeShapeType="1"/>
            </p:cNvSpPr>
            <p:nvPr/>
          </p:nvSpPr>
          <p:spPr bwMode="auto">
            <a:xfrm>
              <a:off x="771" y="1658"/>
              <a:ext cx="738" cy="0"/>
            </a:xfrm>
            <a:prstGeom prst="line">
              <a:avLst/>
            </a:prstGeom>
            <a:noFill/>
            <a:ln w="666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9"/>
            <p:cNvSpPr>
              <a:spLocks noChangeShapeType="1"/>
            </p:cNvSpPr>
            <p:nvPr/>
          </p:nvSpPr>
          <p:spPr bwMode="auto">
            <a:xfrm>
              <a:off x="597" y="827"/>
              <a:ext cx="1185" cy="0"/>
            </a:xfrm>
            <a:prstGeom prst="line">
              <a:avLst/>
            </a:prstGeom>
            <a:noFill/>
            <a:ln w="222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10"/>
            <p:cNvSpPr>
              <a:spLocks noChangeShapeType="1"/>
            </p:cNvSpPr>
            <p:nvPr/>
          </p:nvSpPr>
          <p:spPr bwMode="auto">
            <a:xfrm flipH="1">
              <a:off x="597" y="1777"/>
              <a:ext cx="1185" cy="0"/>
            </a:xfrm>
            <a:prstGeom prst="line">
              <a:avLst/>
            </a:prstGeom>
            <a:noFill/>
            <a:ln w="222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Rectangle 11"/>
            <p:cNvSpPr>
              <a:spLocks noChangeArrowheads="1"/>
            </p:cNvSpPr>
            <p:nvPr/>
          </p:nvSpPr>
          <p:spPr bwMode="auto">
            <a:xfrm>
              <a:off x="771" y="1748"/>
              <a:ext cx="48"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Line 12"/>
            <p:cNvSpPr>
              <a:spLocks noChangeShapeType="1"/>
            </p:cNvSpPr>
            <p:nvPr/>
          </p:nvSpPr>
          <p:spPr bwMode="auto">
            <a:xfrm flipV="1">
              <a:off x="795" y="1658"/>
              <a:ext cx="0" cy="237"/>
            </a:xfrm>
            <a:prstGeom prst="line">
              <a:avLst/>
            </a:prstGeom>
            <a:noFill/>
            <a:ln w="222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Freeform 13"/>
            <p:cNvSpPr>
              <a:spLocks/>
            </p:cNvSpPr>
            <p:nvPr/>
          </p:nvSpPr>
          <p:spPr bwMode="auto">
            <a:xfrm>
              <a:off x="499" y="827"/>
              <a:ext cx="98" cy="475"/>
            </a:xfrm>
            <a:custGeom>
              <a:avLst/>
              <a:gdLst>
                <a:gd name="T0" fmla="*/ 98 w 98"/>
                <a:gd name="T1" fmla="*/ 0 h 475"/>
                <a:gd name="T2" fmla="*/ 0 w 98"/>
                <a:gd name="T3" fmla="*/ 475 h 475"/>
              </a:gdLst>
              <a:ahLst/>
              <a:cxnLst>
                <a:cxn ang="0">
                  <a:pos x="T0" y="T1"/>
                </a:cxn>
                <a:cxn ang="0">
                  <a:pos x="T2" y="T3"/>
                </a:cxn>
              </a:cxnLst>
              <a:rect l="0" t="0" r="r" b="b"/>
              <a:pathLst>
                <a:path w="98" h="475">
                  <a:moveTo>
                    <a:pt x="98" y="0"/>
                  </a:moveTo>
                  <a:cubicBezTo>
                    <a:pt x="44" y="0"/>
                    <a:pt x="0" y="213"/>
                    <a:pt x="0" y="47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Freeform 14"/>
            <p:cNvSpPr>
              <a:spLocks/>
            </p:cNvSpPr>
            <p:nvPr/>
          </p:nvSpPr>
          <p:spPr bwMode="auto">
            <a:xfrm>
              <a:off x="499" y="1302"/>
              <a:ext cx="98" cy="475"/>
            </a:xfrm>
            <a:custGeom>
              <a:avLst/>
              <a:gdLst>
                <a:gd name="T0" fmla="*/ 98 w 98"/>
                <a:gd name="T1" fmla="*/ 475 h 475"/>
                <a:gd name="T2" fmla="*/ 0 w 98"/>
                <a:gd name="T3" fmla="*/ 0 h 475"/>
              </a:gdLst>
              <a:ahLst/>
              <a:cxnLst>
                <a:cxn ang="0">
                  <a:pos x="T0" y="T1"/>
                </a:cxn>
                <a:cxn ang="0">
                  <a:pos x="T2" y="T3"/>
                </a:cxn>
              </a:cxnLst>
              <a:rect l="0" t="0" r="r" b="b"/>
              <a:pathLst>
                <a:path w="98" h="475">
                  <a:moveTo>
                    <a:pt x="98" y="475"/>
                  </a:moveTo>
                  <a:cubicBezTo>
                    <a:pt x="44" y="475"/>
                    <a:pt x="0" y="262"/>
                    <a:pt x="0" y="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Rectangle 15"/>
            <p:cNvSpPr>
              <a:spLocks noChangeArrowheads="1"/>
            </p:cNvSpPr>
            <p:nvPr/>
          </p:nvSpPr>
          <p:spPr bwMode="auto">
            <a:xfrm>
              <a:off x="870" y="650"/>
              <a:ext cx="47" cy="1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Rectangle 16"/>
            <p:cNvSpPr>
              <a:spLocks noChangeArrowheads="1"/>
            </p:cNvSpPr>
            <p:nvPr/>
          </p:nvSpPr>
          <p:spPr bwMode="auto">
            <a:xfrm>
              <a:off x="870" y="650"/>
              <a:ext cx="47" cy="118"/>
            </a:xfrm>
            <a:prstGeom prst="rect">
              <a:avLst/>
            </a:pr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Rectangle 17"/>
            <p:cNvSpPr>
              <a:spLocks noChangeArrowheads="1"/>
            </p:cNvSpPr>
            <p:nvPr/>
          </p:nvSpPr>
          <p:spPr bwMode="auto">
            <a:xfrm>
              <a:off x="870" y="1836"/>
              <a:ext cx="47" cy="1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Rectangle 18"/>
            <p:cNvSpPr>
              <a:spLocks noChangeArrowheads="1"/>
            </p:cNvSpPr>
            <p:nvPr/>
          </p:nvSpPr>
          <p:spPr bwMode="auto">
            <a:xfrm>
              <a:off x="870" y="1836"/>
              <a:ext cx="47" cy="119"/>
            </a:xfrm>
            <a:prstGeom prst="rect">
              <a:avLst/>
            </a:pr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Freeform 19"/>
            <p:cNvSpPr>
              <a:spLocks/>
            </p:cNvSpPr>
            <p:nvPr/>
          </p:nvSpPr>
          <p:spPr bwMode="auto">
            <a:xfrm>
              <a:off x="795" y="1895"/>
              <a:ext cx="99" cy="118"/>
            </a:xfrm>
            <a:custGeom>
              <a:avLst/>
              <a:gdLst>
                <a:gd name="T0" fmla="*/ 0 w 99"/>
                <a:gd name="T1" fmla="*/ 0 h 118"/>
                <a:gd name="T2" fmla="*/ 0 w 99"/>
                <a:gd name="T3" fmla="*/ 118 h 118"/>
                <a:gd name="T4" fmla="*/ 99 w 99"/>
                <a:gd name="T5" fmla="*/ 118 h 118"/>
                <a:gd name="T6" fmla="*/ 99 w 99"/>
                <a:gd name="T7" fmla="*/ 62 h 118"/>
              </a:gdLst>
              <a:ahLst/>
              <a:cxnLst>
                <a:cxn ang="0">
                  <a:pos x="T0" y="T1"/>
                </a:cxn>
                <a:cxn ang="0">
                  <a:pos x="T2" y="T3"/>
                </a:cxn>
                <a:cxn ang="0">
                  <a:pos x="T4" y="T5"/>
                </a:cxn>
                <a:cxn ang="0">
                  <a:pos x="T6" y="T7"/>
                </a:cxn>
              </a:cxnLst>
              <a:rect l="0" t="0" r="r" b="b"/>
              <a:pathLst>
                <a:path w="99" h="118">
                  <a:moveTo>
                    <a:pt x="0" y="0"/>
                  </a:moveTo>
                  <a:lnTo>
                    <a:pt x="0" y="118"/>
                  </a:lnTo>
                  <a:lnTo>
                    <a:pt x="99" y="118"/>
                  </a:lnTo>
                  <a:lnTo>
                    <a:pt x="99" y="62"/>
                  </a:ln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20"/>
            <p:cNvSpPr>
              <a:spLocks noChangeShapeType="1"/>
            </p:cNvSpPr>
            <p:nvPr/>
          </p:nvSpPr>
          <p:spPr bwMode="auto">
            <a:xfrm flipV="1">
              <a:off x="894" y="1777"/>
              <a:ext cx="0" cy="57"/>
            </a:xfrm>
            <a:prstGeom prst="line">
              <a:avLst/>
            </a:prstGeom>
            <a:noFill/>
            <a:ln w="222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Oval 21"/>
            <p:cNvSpPr>
              <a:spLocks noChangeArrowheads="1"/>
            </p:cNvSpPr>
            <p:nvPr/>
          </p:nvSpPr>
          <p:spPr bwMode="auto">
            <a:xfrm>
              <a:off x="868" y="1746"/>
              <a:ext cx="51" cy="61"/>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Line 22"/>
            <p:cNvSpPr>
              <a:spLocks noChangeShapeType="1"/>
            </p:cNvSpPr>
            <p:nvPr/>
          </p:nvSpPr>
          <p:spPr bwMode="auto">
            <a:xfrm>
              <a:off x="894" y="771"/>
              <a:ext cx="0" cy="56"/>
            </a:xfrm>
            <a:prstGeom prst="line">
              <a:avLst/>
            </a:prstGeom>
            <a:noFill/>
            <a:ln w="222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Oval 23"/>
            <p:cNvSpPr>
              <a:spLocks noChangeArrowheads="1"/>
            </p:cNvSpPr>
            <p:nvPr/>
          </p:nvSpPr>
          <p:spPr bwMode="auto">
            <a:xfrm>
              <a:off x="868" y="797"/>
              <a:ext cx="51" cy="62"/>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24"/>
            <p:cNvSpPr>
              <a:spLocks/>
            </p:cNvSpPr>
            <p:nvPr/>
          </p:nvSpPr>
          <p:spPr bwMode="auto">
            <a:xfrm>
              <a:off x="795" y="590"/>
              <a:ext cx="99" cy="119"/>
            </a:xfrm>
            <a:custGeom>
              <a:avLst/>
              <a:gdLst>
                <a:gd name="T0" fmla="*/ 0 w 99"/>
                <a:gd name="T1" fmla="*/ 119 h 119"/>
                <a:gd name="T2" fmla="*/ 0 w 99"/>
                <a:gd name="T3" fmla="*/ 0 h 119"/>
                <a:gd name="T4" fmla="*/ 99 w 99"/>
                <a:gd name="T5" fmla="*/ 0 h 119"/>
                <a:gd name="T6" fmla="*/ 99 w 99"/>
                <a:gd name="T7" fmla="*/ 57 h 119"/>
              </a:gdLst>
              <a:ahLst/>
              <a:cxnLst>
                <a:cxn ang="0">
                  <a:pos x="T0" y="T1"/>
                </a:cxn>
                <a:cxn ang="0">
                  <a:pos x="T2" y="T3"/>
                </a:cxn>
                <a:cxn ang="0">
                  <a:pos x="T4" y="T5"/>
                </a:cxn>
                <a:cxn ang="0">
                  <a:pos x="T6" y="T7"/>
                </a:cxn>
              </a:cxnLst>
              <a:rect l="0" t="0" r="r" b="b"/>
              <a:pathLst>
                <a:path w="99" h="119">
                  <a:moveTo>
                    <a:pt x="0" y="119"/>
                  </a:moveTo>
                  <a:lnTo>
                    <a:pt x="0" y="0"/>
                  </a:lnTo>
                  <a:lnTo>
                    <a:pt x="99" y="0"/>
                  </a:lnTo>
                  <a:lnTo>
                    <a:pt x="99" y="57"/>
                  </a:ln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Rectangle 27"/>
            <p:cNvSpPr>
              <a:spLocks noChangeArrowheads="1"/>
            </p:cNvSpPr>
            <p:nvPr/>
          </p:nvSpPr>
          <p:spPr bwMode="auto">
            <a:xfrm>
              <a:off x="1462" y="1748"/>
              <a:ext cx="4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Line 28"/>
            <p:cNvSpPr>
              <a:spLocks noChangeShapeType="1"/>
            </p:cNvSpPr>
            <p:nvPr/>
          </p:nvSpPr>
          <p:spPr bwMode="auto">
            <a:xfrm flipV="1">
              <a:off x="1486" y="1658"/>
              <a:ext cx="0" cy="367"/>
            </a:xfrm>
            <a:prstGeom prst="line">
              <a:avLst/>
            </a:prstGeom>
            <a:noFill/>
            <a:ln w="22225" cap="rnd">
              <a:solidFill>
                <a:srgbClr val="000000"/>
              </a:solidFill>
              <a:prstDash val="solid"/>
              <a:round/>
              <a:headEnd type="triangl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Rectangle 29"/>
            <p:cNvSpPr>
              <a:spLocks noChangeArrowheads="1"/>
            </p:cNvSpPr>
            <p:nvPr/>
          </p:nvSpPr>
          <p:spPr bwMode="auto">
            <a:xfrm>
              <a:off x="1462" y="799"/>
              <a:ext cx="47"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Line 30"/>
            <p:cNvSpPr>
              <a:spLocks noChangeShapeType="1"/>
            </p:cNvSpPr>
            <p:nvPr/>
          </p:nvSpPr>
          <p:spPr bwMode="auto">
            <a:xfrm flipV="1">
              <a:off x="1486" y="568"/>
              <a:ext cx="0" cy="378"/>
            </a:xfrm>
            <a:prstGeom prst="line">
              <a:avLst/>
            </a:prstGeom>
            <a:noFill/>
            <a:ln w="22225" cap="rnd">
              <a:solidFill>
                <a:srgbClr val="000000"/>
              </a:solidFill>
              <a:prstDash val="solid"/>
              <a:round/>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Rectangle 31"/>
            <p:cNvSpPr>
              <a:spLocks noChangeArrowheads="1"/>
            </p:cNvSpPr>
            <p:nvPr/>
          </p:nvSpPr>
          <p:spPr bwMode="auto">
            <a:xfrm>
              <a:off x="771" y="799"/>
              <a:ext cx="48" cy="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Line 32"/>
            <p:cNvSpPr>
              <a:spLocks noChangeShapeType="1"/>
            </p:cNvSpPr>
            <p:nvPr/>
          </p:nvSpPr>
          <p:spPr bwMode="auto">
            <a:xfrm flipV="1">
              <a:off x="795" y="709"/>
              <a:ext cx="0" cy="237"/>
            </a:xfrm>
            <a:prstGeom prst="line">
              <a:avLst/>
            </a:prstGeom>
            <a:noFill/>
            <a:ln w="222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cxnSp>
        <p:nvCxnSpPr>
          <p:cNvPr id="65" name="Straight Arrow Connector 64"/>
          <p:cNvCxnSpPr/>
          <p:nvPr/>
        </p:nvCxnSpPr>
        <p:spPr>
          <a:xfrm flipH="1">
            <a:off x="502920" y="1825287"/>
            <a:ext cx="2705100" cy="0"/>
          </a:xfrm>
          <a:prstGeom prst="straightConnector1">
            <a:avLst/>
          </a:prstGeom>
          <a:ln w="28575">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1364089" y="1568538"/>
            <a:ext cx="1171575"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1364088" y="1539899"/>
            <a:ext cx="1171576" cy="276999"/>
          </a:xfrm>
          <a:prstGeom prst="rect">
            <a:avLst/>
          </a:prstGeom>
          <a:noFill/>
        </p:spPr>
        <p:txBody>
          <a:bodyPr wrap="square" rtlCol="0">
            <a:spAutoFit/>
          </a:bodyPr>
          <a:lstStyle/>
          <a:p>
            <a:pPr algn="ctr"/>
            <a:r>
              <a:rPr lang="en-GB" sz="1200" dirty="0" smtClean="0">
                <a:solidFill>
                  <a:srgbClr val="FF0000"/>
                </a:solidFill>
                <a:latin typeface="Calibri" panose="020F0502020204030204" pitchFamily="34" charset="0"/>
              </a:rPr>
              <a:t>L</a:t>
            </a:r>
            <a:endParaRPr lang="en-GB" sz="1200" dirty="0">
              <a:solidFill>
                <a:srgbClr val="FF0000"/>
              </a:solidFill>
              <a:latin typeface="Calibri" panose="020F0502020204030204" pitchFamily="34" charset="0"/>
            </a:endParaRPr>
          </a:p>
        </p:txBody>
      </p:sp>
      <p:sp>
        <p:nvSpPr>
          <p:cNvPr id="91" name="TextBox 90"/>
          <p:cNvSpPr txBox="1"/>
          <p:nvPr/>
        </p:nvSpPr>
        <p:spPr>
          <a:xfrm>
            <a:off x="334977" y="6579276"/>
            <a:ext cx="8732823" cy="215444"/>
          </a:xfrm>
          <a:prstGeom prst="rect">
            <a:avLst/>
          </a:prstGeom>
          <a:noFill/>
        </p:spPr>
        <p:txBody>
          <a:bodyPr wrap="square" rtlCol="0" anchor="ctr">
            <a:spAutoFit/>
          </a:bodyPr>
          <a:lstStyle/>
          <a:p>
            <a:r>
              <a:rPr lang="en-GB" sz="800" dirty="0" smtClean="0"/>
              <a:t>[1] G</a:t>
            </a:r>
            <a:r>
              <a:rPr lang="en-GB" sz="800" dirty="0"/>
              <a:t>. Kotzian, LIU-SPS High Bandwidth Damper Review, July 30, 2013</a:t>
            </a:r>
          </a:p>
        </p:txBody>
      </p:sp>
      <p:grpSp>
        <p:nvGrpSpPr>
          <p:cNvPr id="141" name="Group 140"/>
          <p:cNvGrpSpPr/>
          <p:nvPr/>
        </p:nvGrpSpPr>
        <p:grpSpPr>
          <a:xfrm>
            <a:off x="873824" y="2659967"/>
            <a:ext cx="1089730" cy="1419335"/>
            <a:chOff x="2228219" y="2934139"/>
            <a:chExt cx="1089730" cy="1419335"/>
          </a:xfrm>
        </p:grpSpPr>
        <p:grpSp>
          <p:nvGrpSpPr>
            <p:cNvPr id="71" name="Group 34"/>
            <p:cNvGrpSpPr>
              <a:grpSpLocks/>
            </p:cNvGrpSpPr>
            <p:nvPr/>
          </p:nvGrpSpPr>
          <p:grpSpPr bwMode="auto">
            <a:xfrm>
              <a:off x="2228219" y="3067082"/>
              <a:ext cx="1089730" cy="900388"/>
              <a:chOff x="3475" y="805"/>
              <a:chExt cx="541" cy="675"/>
            </a:xfrm>
          </p:grpSpPr>
          <p:sp>
            <p:nvSpPr>
              <p:cNvPr id="72" name="Freeform 26"/>
              <p:cNvSpPr>
                <a:spLocks/>
              </p:cNvSpPr>
              <p:nvPr/>
            </p:nvSpPr>
            <p:spPr bwMode="auto">
              <a:xfrm>
                <a:off x="3581" y="805"/>
                <a:ext cx="90" cy="240"/>
              </a:xfrm>
              <a:custGeom>
                <a:avLst/>
                <a:gdLst>
                  <a:gd name="T0" fmla="*/ 0 w 768"/>
                  <a:gd name="T1" fmla="*/ 240 h 240"/>
                  <a:gd name="T2" fmla="*/ 0 w 768"/>
                  <a:gd name="T3" fmla="*/ 0 h 240"/>
                  <a:gd name="T4" fmla="*/ 0 w 768"/>
                  <a:gd name="T5" fmla="*/ 240 h 240"/>
                  <a:gd name="T6" fmla="*/ 0 60000 65536"/>
                  <a:gd name="T7" fmla="*/ 0 60000 65536"/>
                  <a:gd name="T8" fmla="*/ 0 60000 65536"/>
                  <a:gd name="T9" fmla="*/ 0 w 768"/>
                  <a:gd name="T10" fmla="*/ 0 h 240"/>
                  <a:gd name="T11" fmla="*/ 768 w 768"/>
                  <a:gd name="T12" fmla="*/ 240 h 240"/>
                </a:gdLst>
                <a:ahLst/>
                <a:cxnLst>
                  <a:cxn ang="T6">
                    <a:pos x="T0" y="T1"/>
                  </a:cxn>
                  <a:cxn ang="T7">
                    <a:pos x="T2" y="T3"/>
                  </a:cxn>
                  <a:cxn ang="T8">
                    <a:pos x="T4" y="T5"/>
                  </a:cxn>
                </a:cxnLst>
                <a:rect l="T9" t="T10" r="T11" b="T12"/>
                <a:pathLst>
                  <a:path w="768" h="240">
                    <a:moveTo>
                      <a:pt x="0" y="240"/>
                    </a:moveTo>
                    <a:cubicBezTo>
                      <a:pt x="128" y="120"/>
                      <a:pt x="256" y="0"/>
                      <a:pt x="384" y="0"/>
                    </a:cubicBezTo>
                    <a:cubicBezTo>
                      <a:pt x="512" y="0"/>
                      <a:pt x="640" y="120"/>
                      <a:pt x="768" y="24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73" name="Freeform 27"/>
              <p:cNvSpPr>
                <a:spLocks/>
              </p:cNvSpPr>
              <p:nvPr/>
            </p:nvSpPr>
            <p:spPr bwMode="auto">
              <a:xfrm rot="10800000">
                <a:off x="3818" y="1240"/>
                <a:ext cx="90" cy="240"/>
              </a:xfrm>
              <a:custGeom>
                <a:avLst/>
                <a:gdLst>
                  <a:gd name="T0" fmla="*/ 0 w 768"/>
                  <a:gd name="T1" fmla="*/ 240 h 240"/>
                  <a:gd name="T2" fmla="*/ 0 w 768"/>
                  <a:gd name="T3" fmla="*/ 0 h 240"/>
                  <a:gd name="T4" fmla="*/ 0 w 768"/>
                  <a:gd name="T5" fmla="*/ 240 h 240"/>
                  <a:gd name="T6" fmla="*/ 0 60000 65536"/>
                  <a:gd name="T7" fmla="*/ 0 60000 65536"/>
                  <a:gd name="T8" fmla="*/ 0 60000 65536"/>
                  <a:gd name="T9" fmla="*/ 0 w 768"/>
                  <a:gd name="T10" fmla="*/ 0 h 240"/>
                  <a:gd name="T11" fmla="*/ 768 w 768"/>
                  <a:gd name="T12" fmla="*/ 240 h 240"/>
                </a:gdLst>
                <a:ahLst/>
                <a:cxnLst>
                  <a:cxn ang="T6">
                    <a:pos x="T0" y="T1"/>
                  </a:cxn>
                  <a:cxn ang="T7">
                    <a:pos x="T2" y="T3"/>
                  </a:cxn>
                  <a:cxn ang="T8">
                    <a:pos x="T4" y="T5"/>
                  </a:cxn>
                </a:cxnLst>
                <a:rect l="T9" t="T10" r="T11" b="T12"/>
                <a:pathLst>
                  <a:path w="768" h="240">
                    <a:moveTo>
                      <a:pt x="0" y="240"/>
                    </a:moveTo>
                    <a:cubicBezTo>
                      <a:pt x="128" y="120"/>
                      <a:pt x="256" y="0"/>
                      <a:pt x="384" y="0"/>
                    </a:cubicBezTo>
                    <a:cubicBezTo>
                      <a:pt x="512" y="0"/>
                      <a:pt x="640" y="120"/>
                      <a:pt x="768" y="24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74" name="Freeform 30"/>
              <p:cNvSpPr>
                <a:spLocks/>
              </p:cNvSpPr>
              <p:nvPr/>
            </p:nvSpPr>
            <p:spPr bwMode="auto">
              <a:xfrm>
                <a:off x="3672" y="1048"/>
                <a:ext cx="73" cy="97"/>
              </a:xfrm>
              <a:custGeom>
                <a:avLst/>
                <a:gdLst>
                  <a:gd name="T0" fmla="*/ 0 w 73"/>
                  <a:gd name="T1" fmla="*/ 0 h 97"/>
                  <a:gd name="T2" fmla="*/ 24 w 73"/>
                  <a:gd name="T3" fmla="*/ 73 h 97"/>
                  <a:gd name="T4" fmla="*/ 73 w 73"/>
                  <a:gd name="T5" fmla="*/ 97 h 97"/>
                  <a:gd name="T6" fmla="*/ 0 60000 65536"/>
                  <a:gd name="T7" fmla="*/ 0 60000 65536"/>
                  <a:gd name="T8" fmla="*/ 0 60000 65536"/>
                  <a:gd name="T9" fmla="*/ 0 w 73"/>
                  <a:gd name="T10" fmla="*/ 0 h 97"/>
                  <a:gd name="T11" fmla="*/ 73 w 73"/>
                  <a:gd name="T12" fmla="*/ 97 h 97"/>
                </a:gdLst>
                <a:ahLst/>
                <a:cxnLst>
                  <a:cxn ang="T6">
                    <a:pos x="T0" y="T1"/>
                  </a:cxn>
                  <a:cxn ang="T7">
                    <a:pos x="T2" y="T3"/>
                  </a:cxn>
                  <a:cxn ang="T8">
                    <a:pos x="T4" y="T5"/>
                  </a:cxn>
                </a:cxnLst>
                <a:rect l="T9" t="T10" r="T11" b="T12"/>
                <a:pathLst>
                  <a:path w="73" h="97">
                    <a:moveTo>
                      <a:pt x="0" y="0"/>
                    </a:moveTo>
                    <a:cubicBezTo>
                      <a:pt x="6" y="28"/>
                      <a:pt x="12" y="57"/>
                      <a:pt x="24" y="73"/>
                    </a:cubicBezTo>
                    <a:cubicBezTo>
                      <a:pt x="36" y="89"/>
                      <a:pt x="65" y="93"/>
                      <a:pt x="73" y="97"/>
                    </a:cubicBezTo>
                  </a:path>
                </a:pathLst>
              </a:custGeom>
              <a:noFill/>
              <a:ln w="1905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75" name="Freeform 31"/>
              <p:cNvSpPr>
                <a:spLocks/>
              </p:cNvSpPr>
              <p:nvPr/>
            </p:nvSpPr>
            <p:spPr bwMode="auto">
              <a:xfrm rot="10800000">
                <a:off x="3745" y="1145"/>
                <a:ext cx="73" cy="97"/>
              </a:xfrm>
              <a:custGeom>
                <a:avLst/>
                <a:gdLst>
                  <a:gd name="T0" fmla="*/ 0 w 73"/>
                  <a:gd name="T1" fmla="*/ 0 h 97"/>
                  <a:gd name="T2" fmla="*/ 24 w 73"/>
                  <a:gd name="T3" fmla="*/ 73 h 97"/>
                  <a:gd name="T4" fmla="*/ 73 w 73"/>
                  <a:gd name="T5" fmla="*/ 97 h 97"/>
                  <a:gd name="T6" fmla="*/ 0 60000 65536"/>
                  <a:gd name="T7" fmla="*/ 0 60000 65536"/>
                  <a:gd name="T8" fmla="*/ 0 60000 65536"/>
                  <a:gd name="T9" fmla="*/ 0 w 73"/>
                  <a:gd name="T10" fmla="*/ 0 h 97"/>
                  <a:gd name="T11" fmla="*/ 73 w 73"/>
                  <a:gd name="T12" fmla="*/ 97 h 97"/>
                </a:gdLst>
                <a:ahLst/>
                <a:cxnLst>
                  <a:cxn ang="T6">
                    <a:pos x="T0" y="T1"/>
                  </a:cxn>
                  <a:cxn ang="T7">
                    <a:pos x="T2" y="T3"/>
                  </a:cxn>
                  <a:cxn ang="T8">
                    <a:pos x="T4" y="T5"/>
                  </a:cxn>
                </a:cxnLst>
                <a:rect l="T9" t="T10" r="T11" b="T12"/>
                <a:pathLst>
                  <a:path w="73" h="97">
                    <a:moveTo>
                      <a:pt x="0" y="0"/>
                    </a:moveTo>
                    <a:cubicBezTo>
                      <a:pt x="6" y="28"/>
                      <a:pt x="12" y="57"/>
                      <a:pt x="24" y="73"/>
                    </a:cubicBezTo>
                    <a:cubicBezTo>
                      <a:pt x="36" y="89"/>
                      <a:pt x="65" y="93"/>
                      <a:pt x="73" y="97"/>
                    </a:cubicBezTo>
                  </a:path>
                </a:pathLst>
              </a:custGeom>
              <a:noFill/>
              <a:ln w="1905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76" name="Freeform 32"/>
              <p:cNvSpPr>
                <a:spLocks/>
              </p:cNvSpPr>
              <p:nvPr/>
            </p:nvSpPr>
            <p:spPr bwMode="auto">
              <a:xfrm rot="5254988">
                <a:off x="3909" y="1129"/>
                <a:ext cx="105" cy="109"/>
              </a:xfrm>
              <a:custGeom>
                <a:avLst/>
                <a:gdLst>
                  <a:gd name="T0" fmla="*/ 0 w 73"/>
                  <a:gd name="T1" fmla="*/ 0 h 97"/>
                  <a:gd name="T2" fmla="*/ 925 w 73"/>
                  <a:gd name="T3" fmla="*/ 233 h 97"/>
                  <a:gd name="T4" fmla="*/ 2765 w 73"/>
                  <a:gd name="T5" fmla="*/ 309 h 97"/>
                  <a:gd name="T6" fmla="*/ 0 60000 65536"/>
                  <a:gd name="T7" fmla="*/ 0 60000 65536"/>
                  <a:gd name="T8" fmla="*/ 0 60000 65536"/>
                  <a:gd name="T9" fmla="*/ 0 w 73"/>
                  <a:gd name="T10" fmla="*/ 0 h 97"/>
                  <a:gd name="T11" fmla="*/ 73 w 73"/>
                  <a:gd name="T12" fmla="*/ 97 h 97"/>
                </a:gdLst>
                <a:ahLst/>
                <a:cxnLst>
                  <a:cxn ang="T6">
                    <a:pos x="T0" y="T1"/>
                  </a:cxn>
                  <a:cxn ang="T7">
                    <a:pos x="T2" y="T3"/>
                  </a:cxn>
                  <a:cxn ang="T8">
                    <a:pos x="T4" y="T5"/>
                  </a:cxn>
                </a:cxnLst>
                <a:rect l="T9" t="T10" r="T11" b="T12"/>
                <a:pathLst>
                  <a:path w="73" h="97">
                    <a:moveTo>
                      <a:pt x="0" y="0"/>
                    </a:moveTo>
                    <a:cubicBezTo>
                      <a:pt x="6" y="28"/>
                      <a:pt x="12" y="57"/>
                      <a:pt x="24" y="73"/>
                    </a:cubicBezTo>
                    <a:cubicBezTo>
                      <a:pt x="36" y="89"/>
                      <a:pt x="65" y="93"/>
                      <a:pt x="73" y="97"/>
                    </a:cubicBezTo>
                  </a:path>
                </a:pathLst>
              </a:custGeom>
              <a:noFill/>
              <a:ln w="1905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77" name="Freeform 33"/>
              <p:cNvSpPr>
                <a:spLocks/>
              </p:cNvSpPr>
              <p:nvPr/>
            </p:nvSpPr>
            <p:spPr bwMode="auto">
              <a:xfrm rot="15991377">
                <a:off x="3477" y="1045"/>
                <a:ext cx="105" cy="109"/>
              </a:xfrm>
              <a:custGeom>
                <a:avLst/>
                <a:gdLst>
                  <a:gd name="T0" fmla="*/ 0 w 73"/>
                  <a:gd name="T1" fmla="*/ 0 h 97"/>
                  <a:gd name="T2" fmla="*/ 925 w 73"/>
                  <a:gd name="T3" fmla="*/ 233 h 97"/>
                  <a:gd name="T4" fmla="*/ 2765 w 73"/>
                  <a:gd name="T5" fmla="*/ 309 h 97"/>
                  <a:gd name="T6" fmla="*/ 0 60000 65536"/>
                  <a:gd name="T7" fmla="*/ 0 60000 65536"/>
                  <a:gd name="T8" fmla="*/ 0 60000 65536"/>
                  <a:gd name="T9" fmla="*/ 0 w 73"/>
                  <a:gd name="T10" fmla="*/ 0 h 97"/>
                  <a:gd name="T11" fmla="*/ 73 w 73"/>
                  <a:gd name="T12" fmla="*/ 97 h 97"/>
                </a:gdLst>
                <a:ahLst/>
                <a:cxnLst>
                  <a:cxn ang="T6">
                    <a:pos x="T0" y="T1"/>
                  </a:cxn>
                  <a:cxn ang="T7">
                    <a:pos x="T2" y="T3"/>
                  </a:cxn>
                  <a:cxn ang="T8">
                    <a:pos x="T4" y="T5"/>
                  </a:cxn>
                </a:cxnLst>
                <a:rect l="T9" t="T10" r="T11" b="T12"/>
                <a:pathLst>
                  <a:path w="73" h="97">
                    <a:moveTo>
                      <a:pt x="0" y="0"/>
                    </a:moveTo>
                    <a:cubicBezTo>
                      <a:pt x="6" y="28"/>
                      <a:pt x="12" y="57"/>
                      <a:pt x="24" y="73"/>
                    </a:cubicBezTo>
                    <a:cubicBezTo>
                      <a:pt x="36" y="89"/>
                      <a:pt x="65" y="93"/>
                      <a:pt x="73" y="97"/>
                    </a:cubicBezTo>
                  </a:path>
                </a:pathLst>
              </a:custGeom>
              <a:noFill/>
              <a:ln w="1905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grpSp>
        <p:sp>
          <p:nvSpPr>
            <p:cNvPr id="79" name="Line 54"/>
            <p:cNvSpPr>
              <a:spLocks noChangeShapeType="1"/>
            </p:cNvSpPr>
            <p:nvPr/>
          </p:nvSpPr>
          <p:spPr bwMode="auto">
            <a:xfrm>
              <a:off x="3010871" y="2934139"/>
              <a:ext cx="0" cy="1168289"/>
            </a:xfrm>
            <a:prstGeom prst="line">
              <a:avLst/>
            </a:prstGeom>
            <a:noFill/>
            <a:ln w="1905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txBody>
            <a:bodyPr>
              <a:spAutoFit/>
            </a:bodyPr>
            <a:lstStyle/>
            <a:p>
              <a:endParaRPr lang="en-GB"/>
            </a:p>
          </p:txBody>
        </p:sp>
        <p:cxnSp>
          <p:nvCxnSpPr>
            <p:cNvPr id="87" name="Straight Arrow Connector 86"/>
            <p:cNvCxnSpPr/>
            <p:nvPr/>
          </p:nvCxnSpPr>
          <p:spPr>
            <a:xfrm>
              <a:off x="2538025" y="4069332"/>
              <a:ext cx="463500"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2395538" y="4045697"/>
              <a:ext cx="771525" cy="307777"/>
            </a:xfrm>
            <a:prstGeom prst="rect">
              <a:avLst/>
            </a:prstGeom>
            <a:noFill/>
          </p:spPr>
          <p:txBody>
            <a:bodyPr wrap="square" rtlCol="0">
              <a:spAutoFit/>
            </a:bodyPr>
            <a:lstStyle/>
            <a:p>
              <a:pPr algn="ctr"/>
              <a:r>
                <a:rPr lang="en-GB" sz="1400" dirty="0" smtClean="0">
                  <a:solidFill>
                    <a:srgbClr val="FF0000"/>
                  </a:solidFill>
                  <a:latin typeface="Calibri" panose="020F0502020204030204" pitchFamily="34" charset="0"/>
                </a:rPr>
                <a:t>τ=2L/c</a:t>
              </a:r>
              <a:endParaRPr lang="en-GB" sz="1400" baseline="-25000" dirty="0">
                <a:solidFill>
                  <a:srgbClr val="FF0000"/>
                </a:solidFill>
                <a:latin typeface="Calibri" panose="020F0502020204030204" pitchFamily="34" charset="0"/>
              </a:endParaRPr>
            </a:p>
          </p:txBody>
        </p:sp>
        <p:sp>
          <p:nvSpPr>
            <p:cNvPr id="98" name="Line 54"/>
            <p:cNvSpPr>
              <a:spLocks noChangeShapeType="1"/>
            </p:cNvSpPr>
            <p:nvPr/>
          </p:nvSpPr>
          <p:spPr bwMode="auto">
            <a:xfrm>
              <a:off x="2538025" y="2936466"/>
              <a:ext cx="0" cy="1168289"/>
            </a:xfrm>
            <a:prstGeom prst="line">
              <a:avLst/>
            </a:prstGeom>
            <a:noFill/>
            <a:ln w="1905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txBody>
            <a:bodyPr>
              <a:spAutoFit/>
            </a:bodyPr>
            <a:lstStyle/>
            <a:p>
              <a:endParaRPr lang="en-GB"/>
            </a:p>
          </p:txBody>
        </p:sp>
      </p:grpSp>
      <p:sp>
        <p:nvSpPr>
          <p:cNvPr id="99" name="Left Brace 98"/>
          <p:cNvSpPr/>
          <p:nvPr/>
        </p:nvSpPr>
        <p:spPr>
          <a:xfrm rot="16200000">
            <a:off x="3294716" y="3180026"/>
            <a:ext cx="135879" cy="592367"/>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0" name="TextBox 99"/>
          <p:cNvSpPr txBox="1"/>
          <p:nvPr/>
        </p:nvSpPr>
        <p:spPr>
          <a:xfrm>
            <a:off x="2965780" y="3622403"/>
            <a:ext cx="793750" cy="523220"/>
          </a:xfrm>
          <a:prstGeom prst="rect">
            <a:avLst/>
          </a:prstGeom>
          <a:noFill/>
        </p:spPr>
        <p:txBody>
          <a:bodyPr wrap="square" rtlCol="0">
            <a:spAutoFit/>
          </a:bodyPr>
          <a:lstStyle/>
          <a:p>
            <a:pPr algn="ctr"/>
            <a:r>
              <a:rPr lang="en-GB" sz="1400" b="1" dirty="0" smtClean="0">
                <a:solidFill>
                  <a:srgbClr val="FF0000"/>
                </a:solidFill>
                <a:latin typeface="Calibri" panose="020F0502020204030204" pitchFamily="34" charset="0"/>
              </a:rPr>
              <a:t>BUNCH</a:t>
            </a:r>
            <a:br>
              <a:rPr lang="en-GB" sz="1400" b="1" dirty="0" smtClean="0">
                <a:solidFill>
                  <a:srgbClr val="FF0000"/>
                </a:solidFill>
                <a:latin typeface="Calibri" panose="020F0502020204030204" pitchFamily="34" charset="0"/>
              </a:rPr>
            </a:br>
            <a:r>
              <a:rPr lang="en-GB" sz="1400" b="1" dirty="0" smtClean="0">
                <a:solidFill>
                  <a:srgbClr val="FF0000"/>
                </a:solidFill>
                <a:latin typeface="Calibri" panose="020F0502020204030204" pitchFamily="34" charset="0"/>
              </a:rPr>
              <a:t>PROFILE</a:t>
            </a:r>
            <a:endParaRPr lang="en-GB" sz="1400" b="1" dirty="0">
              <a:solidFill>
                <a:srgbClr val="FF0000"/>
              </a:solidFill>
              <a:latin typeface="Calibri" panose="020F0502020204030204" pitchFamily="34" charset="0"/>
            </a:endParaRPr>
          </a:p>
        </p:txBody>
      </p:sp>
      <p:sp>
        <p:nvSpPr>
          <p:cNvPr id="101" name="Left Brace 100"/>
          <p:cNvSpPr/>
          <p:nvPr/>
        </p:nvSpPr>
        <p:spPr>
          <a:xfrm rot="16200000">
            <a:off x="4589662" y="2755029"/>
            <a:ext cx="135880" cy="1442359"/>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2" name="TextBox 101"/>
          <p:cNvSpPr txBox="1"/>
          <p:nvPr/>
        </p:nvSpPr>
        <p:spPr>
          <a:xfrm>
            <a:off x="3936423" y="3608542"/>
            <a:ext cx="1442360" cy="523220"/>
          </a:xfrm>
          <a:prstGeom prst="rect">
            <a:avLst/>
          </a:prstGeom>
          <a:noFill/>
        </p:spPr>
        <p:txBody>
          <a:bodyPr wrap="square" rtlCol="0">
            <a:spAutoFit/>
          </a:bodyPr>
          <a:lstStyle/>
          <a:p>
            <a:pPr algn="ctr"/>
            <a:r>
              <a:rPr lang="en-GB" sz="1400" b="1" dirty="0" smtClean="0">
                <a:solidFill>
                  <a:srgbClr val="FF0000"/>
                </a:solidFill>
                <a:latin typeface="Calibri" panose="020F0502020204030204" pitchFamily="34" charset="0"/>
              </a:rPr>
              <a:t>NOTCHES IN</a:t>
            </a:r>
          </a:p>
          <a:p>
            <a:pPr algn="ctr"/>
            <a:r>
              <a:rPr lang="en-GB" sz="1400" b="1" dirty="0" smtClean="0">
                <a:solidFill>
                  <a:srgbClr val="FF0000"/>
                </a:solidFill>
                <a:latin typeface="Calibri" panose="020F0502020204030204" pitchFamily="34" charset="0"/>
              </a:rPr>
              <a:t>FREQ. RESPONSE</a:t>
            </a:r>
            <a:endParaRPr lang="en-GB" sz="1400" b="1" dirty="0">
              <a:solidFill>
                <a:srgbClr val="FF0000"/>
              </a:solidFill>
              <a:latin typeface="Calibri" panose="020F0502020204030204" pitchFamily="34" charset="0"/>
            </a:endParaRPr>
          </a:p>
        </p:txBody>
      </p:sp>
      <p:grpSp>
        <p:nvGrpSpPr>
          <p:cNvPr id="144" name="Group 143"/>
          <p:cNvGrpSpPr/>
          <p:nvPr/>
        </p:nvGrpSpPr>
        <p:grpSpPr>
          <a:xfrm>
            <a:off x="6008146" y="2792910"/>
            <a:ext cx="2744933" cy="1553187"/>
            <a:chOff x="5767071" y="5188285"/>
            <a:chExt cx="2744933" cy="1553187"/>
          </a:xfrm>
        </p:grpSpPr>
        <p:sp>
          <p:nvSpPr>
            <p:cNvPr id="105" name="Line 20"/>
            <p:cNvSpPr>
              <a:spLocks noChangeShapeType="1"/>
            </p:cNvSpPr>
            <p:nvPr/>
          </p:nvSpPr>
          <p:spPr bwMode="auto">
            <a:xfrm>
              <a:off x="6235700" y="5414963"/>
              <a:ext cx="0" cy="1002348"/>
            </a:xfrm>
            <a:prstGeom prst="line">
              <a:avLst/>
            </a:prstGeom>
            <a:noFill/>
            <a:ln w="19050" cap="sq">
              <a:solidFill>
                <a:schemeClr val="tx1"/>
              </a:solidFill>
              <a:round/>
              <a:headEnd type="triangle" w="med" len="med"/>
              <a:tailEnd type="none" w="sm" len="sm"/>
            </a:ln>
            <a:extLst>
              <a:ext uri="{909E8E84-426E-40dd-AFC4-6F175D3DCCD1}">
                <a14:hiddenFill xmlns:a14="http://schemas.microsoft.com/office/drawing/2010/main">
                  <a:noFill/>
                </a14:hiddenFill>
              </a:ext>
            </a:extLst>
          </p:spPr>
          <p:txBody>
            <a:bodyPr wrap="square">
              <a:spAutoFit/>
            </a:bodyPr>
            <a:lstStyle/>
            <a:p>
              <a:endParaRPr lang="en-GB"/>
            </a:p>
          </p:txBody>
        </p:sp>
        <p:sp>
          <p:nvSpPr>
            <p:cNvPr id="106" name="Freeform 28"/>
            <p:cNvSpPr>
              <a:spLocks/>
            </p:cNvSpPr>
            <p:nvPr/>
          </p:nvSpPr>
          <p:spPr bwMode="auto">
            <a:xfrm>
              <a:off x="6235700" y="5633447"/>
              <a:ext cx="922337" cy="782498"/>
            </a:xfrm>
            <a:custGeom>
              <a:avLst/>
              <a:gdLst>
                <a:gd name="T0" fmla="*/ 0 w 768"/>
                <a:gd name="T1" fmla="*/ 2147483647 h 240"/>
                <a:gd name="T2" fmla="*/ 2147483647 w 768"/>
                <a:gd name="T3" fmla="*/ 0 h 240"/>
                <a:gd name="T4" fmla="*/ 2147483647 w 768"/>
                <a:gd name="T5" fmla="*/ 2147483647 h 240"/>
                <a:gd name="T6" fmla="*/ 0 60000 65536"/>
                <a:gd name="T7" fmla="*/ 0 60000 65536"/>
                <a:gd name="T8" fmla="*/ 0 60000 65536"/>
                <a:gd name="T9" fmla="*/ 0 w 768"/>
                <a:gd name="T10" fmla="*/ 0 h 240"/>
                <a:gd name="T11" fmla="*/ 768 w 768"/>
                <a:gd name="T12" fmla="*/ 240 h 240"/>
              </a:gdLst>
              <a:ahLst/>
              <a:cxnLst>
                <a:cxn ang="T6">
                  <a:pos x="T0" y="T1"/>
                </a:cxn>
                <a:cxn ang="T7">
                  <a:pos x="T2" y="T3"/>
                </a:cxn>
                <a:cxn ang="T8">
                  <a:pos x="T4" y="T5"/>
                </a:cxn>
              </a:cxnLst>
              <a:rect l="T9" t="T10" r="T11" b="T12"/>
              <a:pathLst>
                <a:path w="768" h="240">
                  <a:moveTo>
                    <a:pt x="0" y="240"/>
                  </a:moveTo>
                  <a:cubicBezTo>
                    <a:pt x="128" y="120"/>
                    <a:pt x="256" y="0"/>
                    <a:pt x="384" y="0"/>
                  </a:cubicBezTo>
                  <a:cubicBezTo>
                    <a:pt x="512" y="0"/>
                    <a:pt x="640" y="120"/>
                    <a:pt x="768" y="24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107" name="Line 57"/>
            <p:cNvSpPr>
              <a:spLocks noChangeShapeType="1"/>
            </p:cNvSpPr>
            <p:nvPr/>
          </p:nvSpPr>
          <p:spPr bwMode="auto">
            <a:xfrm flipV="1">
              <a:off x="6235699" y="6414578"/>
              <a:ext cx="2264849" cy="2731"/>
            </a:xfrm>
            <a:prstGeom prst="line">
              <a:avLst/>
            </a:prstGeom>
            <a:noFill/>
            <a:ln w="1905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square">
              <a:spAutoFit/>
            </a:bodyPr>
            <a:lstStyle/>
            <a:p>
              <a:endParaRPr lang="en-GB"/>
            </a:p>
          </p:txBody>
        </p:sp>
        <p:sp>
          <p:nvSpPr>
            <p:cNvPr id="108" name="Freeform 58"/>
            <p:cNvSpPr>
              <a:spLocks/>
            </p:cNvSpPr>
            <p:nvPr/>
          </p:nvSpPr>
          <p:spPr bwMode="auto">
            <a:xfrm>
              <a:off x="7158037" y="5632081"/>
              <a:ext cx="922338" cy="782498"/>
            </a:xfrm>
            <a:custGeom>
              <a:avLst/>
              <a:gdLst>
                <a:gd name="T0" fmla="*/ 0 w 768"/>
                <a:gd name="T1" fmla="*/ 2147483647 h 240"/>
                <a:gd name="T2" fmla="*/ 2147483647 w 768"/>
                <a:gd name="T3" fmla="*/ 0 h 240"/>
                <a:gd name="T4" fmla="*/ 2147483647 w 768"/>
                <a:gd name="T5" fmla="*/ 2147483647 h 240"/>
                <a:gd name="T6" fmla="*/ 0 60000 65536"/>
                <a:gd name="T7" fmla="*/ 0 60000 65536"/>
                <a:gd name="T8" fmla="*/ 0 60000 65536"/>
                <a:gd name="T9" fmla="*/ 0 w 768"/>
                <a:gd name="T10" fmla="*/ 0 h 240"/>
                <a:gd name="T11" fmla="*/ 768 w 768"/>
                <a:gd name="T12" fmla="*/ 240 h 240"/>
              </a:gdLst>
              <a:ahLst/>
              <a:cxnLst>
                <a:cxn ang="T6">
                  <a:pos x="T0" y="T1"/>
                </a:cxn>
                <a:cxn ang="T7">
                  <a:pos x="T2" y="T3"/>
                </a:cxn>
                <a:cxn ang="T8">
                  <a:pos x="T4" y="T5"/>
                </a:cxn>
              </a:cxnLst>
              <a:rect l="T9" t="T10" r="T11" b="T12"/>
              <a:pathLst>
                <a:path w="768" h="240">
                  <a:moveTo>
                    <a:pt x="0" y="240"/>
                  </a:moveTo>
                  <a:cubicBezTo>
                    <a:pt x="128" y="120"/>
                    <a:pt x="256" y="0"/>
                    <a:pt x="384" y="0"/>
                  </a:cubicBezTo>
                  <a:cubicBezTo>
                    <a:pt x="512" y="0"/>
                    <a:pt x="640" y="120"/>
                    <a:pt x="768" y="24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109" name="Rectangle 59"/>
            <p:cNvSpPr>
              <a:spLocks noChangeArrowheads="1"/>
            </p:cNvSpPr>
            <p:nvPr/>
          </p:nvSpPr>
          <p:spPr bwMode="auto">
            <a:xfrm>
              <a:off x="6714563" y="5188285"/>
              <a:ext cx="287337" cy="276999"/>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0" hangingPunct="0"/>
              <a:r>
                <a:rPr lang="en-GB" baseline="-25000" dirty="0">
                  <a:solidFill>
                    <a:srgbClr val="FF0000"/>
                  </a:solidFill>
                  <a:latin typeface="Calibri" panose="020F0502020204030204" pitchFamily="34" charset="0"/>
                </a:rPr>
                <a:t>^</a:t>
              </a:r>
              <a:endParaRPr lang="en-US" baseline="-25000" dirty="0">
                <a:solidFill>
                  <a:srgbClr val="FF0000"/>
                </a:solidFill>
                <a:latin typeface="Calibri" panose="020F0502020204030204" pitchFamily="34" charset="0"/>
              </a:endParaRPr>
            </a:p>
          </p:txBody>
        </p:sp>
        <p:sp>
          <p:nvSpPr>
            <p:cNvPr id="110" name="Rectangle 60"/>
            <p:cNvSpPr>
              <a:spLocks noChangeArrowheads="1"/>
            </p:cNvSpPr>
            <p:nvPr/>
          </p:nvSpPr>
          <p:spPr bwMode="auto">
            <a:xfrm>
              <a:off x="5767071" y="5395477"/>
              <a:ext cx="492443" cy="307777"/>
            </a:xfrm>
            <a:prstGeom prst="rect">
              <a:avLst/>
            </a:prstGeom>
            <a:noFill/>
            <a:ln w="12700" cap="sq" algn="ctr">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p>
              <a:r>
                <a:rPr lang="en-GB" sz="1400" dirty="0">
                  <a:latin typeface="Calibri" panose="020F0502020204030204" pitchFamily="34" charset="0"/>
                </a:rPr>
                <a:t>|</a:t>
              </a:r>
              <a:r>
                <a:rPr lang="en-GB" sz="1400" dirty="0" smtClean="0">
                  <a:latin typeface="Calibri" panose="020F0502020204030204" pitchFamily="34" charset="0"/>
                </a:rPr>
                <a:t>Z</a:t>
              </a:r>
              <a:r>
                <a:rPr lang="en-GB" sz="1400" baseline="-25000" dirty="0" smtClean="0">
                  <a:latin typeface="Calibri" panose="020F0502020204030204" pitchFamily="34" charset="0"/>
                </a:rPr>
                <a:t>T</a:t>
              </a:r>
              <a:r>
                <a:rPr lang="en-GB" sz="1400" dirty="0" smtClean="0">
                  <a:latin typeface="Calibri" panose="020F0502020204030204" pitchFamily="34" charset="0"/>
                </a:rPr>
                <a:t>|</a:t>
              </a:r>
              <a:endParaRPr lang="en-US" sz="1400" dirty="0">
                <a:latin typeface="Calibri" panose="020F0502020204030204" pitchFamily="34" charset="0"/>
              </a:endParaRPr>
            </a:p>
          </p:txBody>
        </p:sp>
        <p:sp>
          <p:nvSpPr>
            <p:cNvPr id="111" name="Rectangle 61"/>
            <p:cNvSpPr>
              <a:spLocks noChangeArrowheads="1"/>
            </p:cNvSpPr>
            <p:nvPr/>
          </p:nvSpPr>
          <p:spPr bwMode="auto">
            <a:xfrm>
              <a:off x="8184670" y="6401753"/>
              <a:ext cx="327334" cy="338554"/>
            </a:xfrm>
            <a:prstGeom prst="rect">
              <a:avLst/>
            </a:prstGeom>
            <a:noFill/>
            <a:ln w="12700" cap="sq" algn="ctr">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p>
              <a:r>
                <a:rPr lang="en-GB" sz="1600" dirty="0" smtClean="0">
                  <a:latin typeface="Calibri" panose="020F0502020204030204" pitchFamily="34" charset="0"/>
                </a:rPr>
                <a:t>ω</a:t>
              </a:r>
              <a:endParaRPr lang="en-US" sz="1600" dirty="0">
                <a:latin typeface="Calibri" panose="020F0502020204030204" pitchFamily="34" charset="0"/>
              </a:endParaRPr>
            </a:p>
          </p:txBody>
        </p:sp>
        <p:sp>
          <p:nvSpPr>
            <p:cNvPr id="112" name="Rectangle 62"/>
            <p:cNvSpPr>
              <a:spLocks noChangeArrowheads="1"/>
            </p:cNvSpPr>
            <p:nvPr/>
          </p:nvSpPr>
          <p:spPr bwMode="auto">
            <a:xfrm>
              <a:off x="8008937" y="5793225"/>
              <a:ext cx="412750" cy="315457"/>
            </a:xfrm>
            <a:prstGeom prst="rect">
              <a:avLst/>
            </a:prstGeom>
            <a:noFill/>
            <a:ln w="12700" cap="sq" algn="ctr">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p>
              <a:r>
                <a:rPr lang="en-GB" dirty="0"/>
                <a:t>…</a:t>
              </a:r>
              <a:endParaRPr lang="en-US" dirty="0"/>
            </a:p>
          </p:txBody>
        </p:sp>
        <p:sp>
          <p:nvSpPr>
            <p:cNvPr id="113" name="Rectangle 63"/>
            <p:cNvSpPr>
              <a:spLocks noChangeArrowheads="1"/>
            </p:cNvSpPr>
            <p:nvPr/>
          </p:nvSpPr>
          <p:spPr bwMode="auto">
            <a:xfrm>
              <a:off x="6714563" y="5307067"/>
              <a:ext cx="365806" cy="307777"/>
            </a:xfrm>
            <a:prstGeom prst="rect">
              <a:avLst/>
            </a:prstGeom>
            <a:noFill/>
            <a:ln w="12700" cap="sq" algn="ctr">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p>
              <a:r>
                <a:rPr lang="en-GB" sz="1400" dirty="0">
                  <a:solidFill>
                    <a:srgbClr val="FF0000"/>
                  </a:solidFill>
                  <a:latin typeface="Calibri" panose="020F0502020204030204" pitchFamily="34" charset="0"/>
                </a:rPr>
                <a:t>Z</a:t>
              </a:r>
              <a:r>
                <a:rPr lang="en-GB" sz="1400" baseline="-25000" dirty="0">
                  <a:solidFill>
                    <a:srgbClr val="FF0000"/>
                  </a:solidFill>
                  <a:latin typeface="Calibri" panose="020F0502020204030204" pitchFamily="34" charset="0"/>
                </a:rPr>
                <a:t>T</a:t>
              </a:r>
              <a:r>
                <a:rPr lang="en-GB" sz="1400" dirty="0">
                  <a:solidFill>
                    <a:srgbClr val="FF0000"/>
                  </a:solidFill>
                  <a:latin typeface="Calibri" panose="020F0502020204030204" pitchFamily="34" charset="0"/>
                </a:rPr>
                <a:t> </a:t>
              </a:r>
              <a:endParaRPr lang="en-US" sz="1400" dirty="0">
                <a:solidFill>
                  <a:srgbClr val="FF0000"/>
                </a:solidFill>
                <a:latin typeface="Calibri" panose="020F0502020204030204" pitchFamily="34" charset="0"/>
              </a:endParaRPr>
            </a:p>
          </p:txBody>
        </p:sp>
        <p:sp>
          <p:nvSpPr>
            <p:cNvPr id="117" name="Line 69"/>
            <p:cNvSpPr>
              <a:spLocks noChangeShapeType="1"/>
            </p:cNvSpPr>
            <p:nvPr/>
          </p:nvSpPr>
          <p:spPr bwMode="auto">
            <a:xfrm>
              <a:off x="6708775" y="5363057"/>
              <a:ext cx="0" cy="1054256"/>
            </a:xfrm>
            <a:prstGeom prst="line">
              <a:avLst/>
            </a:prstGeom>
            <a:noFill/>
            <a:ln w="1905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txBody>
            <a:bodyPr>
              <a:spAutoFit/>
            </a:bodyPr>
            <a:lstStyle/>
            <a:p>
              <a:endParaRPr lang="en-GB"/>
            </a:p>
          </p:txBody>
        </p:sp>
        <p:sp>
          <p:nvSpPr>
            <p:cNvPr id="118" name="Rectangle 70"/>
            <p:cNvSpPr>
              <a:spLocks noChangeArrowheads="1"/>
            </p:cNvSpPr>
            <p:nvPr/>
          </p:nvSpPr>
          <p:spPr bwMode="auto">
            <a:xfrm>
              <a:off x="6326187" y="6433695"/>
              <a:ext cx="758541" cy="307777"/>
            </a:xfrm>
            <a:prstGeom prst="rect">
              <a:avLst/>
            </a:prstGeom>
            <a:noFill/>
            <a:ln w="12700" cap="sq" algn="ctr">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p>
              <a:r>
                <a:rPr lang="en-US" sz="1400" dirty="0">
                  <a:solidFill>
                    <a:srgbClr val="FF0000"/>
                  </a:solidFill>
                  <a:latin typeface="Calibri" panose="020F0502020204030204" pitchFamily="34" charset="0"/>
                </a:rPr>
                <a:t>f=1/(</a:t>
              </a:r>
              <a:r>
                <a:rPr lang="en-US" sz="1400" dirty="0" smtClean="0">
                  <a:solidFill>
                    <a:srgbClr val="FF0000"/>
                  </a:solidFill>
                  <a:latin typeface="Calibri" panose="020F0502020204030204" pitchFamily="34" charset="0"/>
                </a:rPr>
                <a:t>2</a:t>
              </a:r>
              <a:r>
                <a:rPr lang="el-GR" sz="1400" dirty="0" smtClean="0">
                  <a:solidFill>
                    <a:srgbClr val="FF0000"/>
                  </a:solidFill>
                  <a:latin typeface="Calibri" panose="020F0502020204030204" pitchFamily="34" charset="0"/>
                </a:rPr>
                <a:t>τ</a:t>
              </a:r>
              <a:r>
                <a:rPr lang="en-US" sz="1400" dirty="0" smtClean="0">
                  <a:solidFill>
                    <a:srgbClr val="FF0000"/>
                  </a:solidFill>
                  <a:latin typeface="Calibri" panose="020F0502020204030204" pitchFamily="34" charset="0"/>
                </a:rPr>
                <a:t>)</a:t>
              </a:r>
              <a:endParaRPr lang="en-US" sz="1400" dirty="0">
                <a:solidFill>
                  <a:srgbClr val="FF0000"/>
                </a:solidFill>
                <a:latin typeface="Calibri" panose="020F0502020204030204" pitchFamily="34" charset="0"/>
              </a:endParaRPr>
            </a:p>
          </p:txBody>
        </p:sp>
      </p:grpSp>
      <p:sp>
        <p:nvSpPr>
          <p:cNvPr id="119" name="TextBox 118"/>
          <p:cNvSpPr txBox="1"/>
          <p:nvPr/>
        </p:nvSpPr>
        <p:spPr>
          <a:xfrm>
            <a:off x="542181" y="4388795"/>
            <a:ext cx="5521157" cy="2031325"/>
          </a:xfrm>
          <a:prstGeom prst="rect">
            <a:avLst/>
          </a:prstGeom>
          <a:noFill/>
        </p:spPr>
        <p:txBody>
          <a:bodyPr wrap="square" rtlCol="0">
            <a:spAutoFit/>
          </a:bodyPr>
          <a:lstStyle/>
          <a:p>
            <a:r>
              <a:rPr lang="en-GB" dirty="0" smtClean="0"/>
              <a:t>Notches can be removed gating on the initial pulse in the time domain and discarding second pulse. Frequency response is then limited by the BPM structure, feed-</a:t>
            </a:r>
            <a:r>
              <a:rPr lang="en-GB" dirty="0" err="1" smtClean="0"/>
              <a:t>throughs</a:t>
            </a:r>
            <a:r>
              <a:rPr lang="en-GB" dirty="0" smtClean="0"/>
              <a:t>, etc.</a:t>
            </a:r>
            <a:endParaRPr lang="en-GB" dirty="0">
              <a:sym typeface="Wingdings" panose="05000000000000000000" pitchFamily="2" charset="2"/>
            </a:endParaRPr>
          </a:p>
          <a:p>
            <a:r>
              <a:rPr lang="en-GB" dirty="0" smtClean="0">
                <a:sym typeface="Wingdings" panose="05000000000000000000" pitchFamily="2" charset="2"/>
              </a:rPr>
              <a:t>NB: This </a:t>
            </a:r>
            <a:r>
              <a:rPr lang="en-GB" dirty="0">
                <a:sym typeface="Wingdings" panose="05000000000000000000" pitchFamily="2" charset="2"/>
              </a:rPr>
              <a:t>r</a:t>
            </a:r>
            <a:r>
              <a:rPr lang="en-GB" dirty="0" smtClean="0">
                <a:sym typeface="Wingdings" panose="05000000000000000000" pitchFamily="2" charset="2"/>
              </a:rPr>
              <a:t>equires long BPM and adequate bunch spacing to avoid mixing of the two pulses from the same or subsequent bunches.</a:t>
            </a:r>
          </a:p>
        </p:txBody>
      </p:sp>
      <p:sp>
        <p:nvSpPr>
          <p:cNvPr id="140" name="Rectangle 139"/>
          <p:cNvSpPr/>
          <p:nvPr/>
        </p:nvSpPr>
        <p:spPr>
          <a:xfrm>
            <a:off x="3543869" y="1718034"/>
            <a:ext cx="1397704" cy="523220"/>
          </a:xfrm>
          <a:prstGeom prst="rect">
            <a:avLst/>
          </a:prstGeom>
          <a:solidFill>
            <a:schemeClr val="bg1"/>
          </a:solidFill>
          <a:ln w="12700">
            <a:noFill/>
          </a:ln>
        </p:spPr>
        <p:txBody>
          <a:bodyPr wrap="square">
            <a:spAutoFit/>
          </a:bodyPr>
          <a:lstStyle/>
          <a:p>
            <a:pPr algn="ctr"/>
            <a:r>
              <a:rPr lang="en-GB" sz="1400" dirty="0">
                <a:latin typeface="Calibri" panose="020F0502020204030204" pitchFamily="34" charset="0"/>
                <a:sym typeface="Wingdings" panose="05000000000000000000" pitchFamily="2" charset="2"/>
              </a:rPr>
              <a:t>LHC </a:t>
            </a:r>
            <a:r>
              <a:rPr lang="en-GB" sz="1400" dirty="0" smtClean="0">
                <a:latin typeface="Calibri" panose="020F0502020204030204" pitchFamily="34" charset="0"/>
                <a:sym typeface="Wingdings" panose="05000000000000000000" pitchFamily="2" charset="2"/>
              </a:rPr>
              <a:t>BPLX </a:t>
            </a:r>
          </a:p>
          <a:p>
            <a:pPr algn="ctr"/>
            <a:r>
              <a:rPr lang="en-GB" sz="1400" dirty="0" smtClean="0">
                <a:latin typeface="Calibri" panose="020F0502020204030204" pitchFamily="34" charset="0"/>
                <a:sym typeface="Wingdings" panose="05000000000000000000" pitchFamily="2" charset="2"/>
              </a:rPr>
              <a:t>L=40cm, </a:t>
            </a:r>
            <a:r>
              <a:rPr lang="en-GB" sz="1400" dirty="0" smtClean="0">
                <a:latin typeface="Calibri" panose="020F0502020204030204" pitchFamily="34" charset="0"/>
              </a:rPr>
              <a:t>τ=2.6ns</a:t>
            </a:r>
            <a:endParaRPr lang="en-GB" sz="1400" dirty="0" smtClean="0">
              <a:latin typeface="Calibri" panose="020F0502020204030204" pitchFamily="34" charset="0"/>
              <a:sym typeface="Wingdings" panose="05000000000000000000" pitchFamily="2" charset="2"/>
            </a:endParaRPr>
          </a:p>
        </p:txBody>
      </p:sp>
      <p:cxnSp>
        <p:nvCxnSpPr>
          <p:cNvPr id="146" name="Straight Arrow Connector 145"/>
          <p:cNvCxnSpPr>
            <a:stCxn id="102" idx="3"/>
          </p:cNvCxnSpPr>
          <p:nvPr/>
        </p:nvCxnSpPr>
        <p:spPr>
          <a:xfrm flipV="1">
            <a:off x="5378783" y="3760613"/>
            <a:ext cx="945817" cy="10953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9" name="Picture 1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1206" y="4424353"/>
            <a:ext cx="2824616" cy="2118462"/>
          </a:xfrm>
          <a:prstGeom prst="rect">
            <a:avLst/>
          </a:prstGeom>
        </p:spPr>
      </p:pic>
      <p:cxnSp>
        <p:nvCxnSpPr>
          <p:cNvPr id="10" name="Straight Connector 9"/>
          <p:cNvCxnSpPr/>
          <p:nvPr/>
        </p:nvCxnSpPr>
        <p:spPr>
          <a:xfrm>
            <a:off x="459106" y="6598328"/>
            <a:ext cx="81153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612380" y="177501"/>
            <a:ext cx="1140699" cy="261610"/>
          </a:xfrm>
          <a:prstGeom prst="rect">
            <a:avLst/>
          </a:prstGeom>
          <a:noFill/>
        </p:spPr>
        <p:txBody>
          <a:bodyPr wrap="square" rtlCol="0">
            <a:spAutoFit/>
          </a:bodyPr>
          <a:lstStyle/>
          <a:p>
            <a:r>
              <a:rPr lang="en-GB" sz="1100" dirty="0" smtClean="0"/>
              <a:t>G. Kotzian [1]</a:t>
            </a:r>
            <a:endParaRPr lang="en-GB" sz="1100" dirty="0"/>
          </a:p>
        </p:txBody>
      </p:sp>
      <p:sp>
        <p:nvSpPr>
          <p:cNvPr id="80" name="Rectangle 79"/>
          <p:cNvSpPr/>
          <p:nvPr/>
        </p:nvSpPr>
        <p:spPr>
          <a:xfrm>
            <a:off x="3543869" y="2233819"/>
            <a:ext cx="1397704" cy="523220"/>
          </a:xfrm>
          <a:prstGeom prst="rect">
            <a:avLst/>
          </a:prstGeom>
          <a:solidFill>
            <a:schemeClr val="bg1"/>
          </a:solidFill>
          <a:ln w="12700">
            <a:noFill/>
          </a:ln>
        </p:spPr>
        <p:txBody>
          <a:bodyPr wrap="square">
            <a:spAutoFit/>
          </a:bodyPr>
          <a:lstStyle/>
          <a:p>
            <a:pPr algn="ctr"/>
            <a:r>
              <a:rPr lang="en-GB" sz="1400" dirty="0" smtClean="0">
                <a:latin typeface="Calibri" panose="020F0502020204030204" pitchFamily="34" charset="0"/>
                <a:sym typeface="Wingdings" panose="05000000000000000000" pitchFamily="2" charset="2"/>
              </a:rPr>
              <a:t>SPS BPCL </a:t>
            </a:r>
          </a:p>
          <a:p>
            <a:pPr algn="ctr"/>
            <a:r>
              <a:rPr lang="en-GB" sz="1400" dirty="0" smtClean="0">
                <a:latin typeface="Calibri" panose="020F0502020204030204" pitchFamily="34" charset="0"/>
                <a:sym typeface="Wingdings" panose="05000000000000000000" pitchFamily="2" charset="2"/>
              </a:rPr>
              <a:t>L=60cm, </a:t>
            </a:r>
            <a:r>
              <a:rPr lang="en-GB" sz="1400" dirty="0" smtClean="0">
                <a:latin typeface="Calibri" panose="020F0502020204030204" pitchFamily="34" charset="0"/>
              </a:rPr>
              <a:t>τ=4.0ns</a:t>
            </a:r>
            <a:endParaRPr lang="en-GB" sz="1400" dirty="0" smtClean="0">
              <a:latin typeface="Calibri" panose="020F0502020204030204" pitchFamily="34" charset="0"/>
              <a:sym typeface="Wingdings" panose="05000000000000000000" pitchFamily="2" charset="2"/>
            </a:endParaRPr>
          </a:p>
        </p:txBody>
      </p:sp>
      <p:pic>
        <p:nvPicPr>
          <p:cNvPr id="82" name="Picture 2"/>
          <p:cNvPicPr>
            <a:picLocks noChangeAspect="1"/>
          </p:cNvPicPr>
          <p:nvPr/>
        </p:nvPicPr>
        <p:blipFill rotWithShape="1">
          <a:blip r:embed="rId4">
            <a:alphaModFix/>
          </a:blip>
          <a:srcRect l="33845" t="23087" r="15076" b="32871"/>
          <a:stretch/>
        </p:blipFill>
        <p:spPr>
          <a:xfrm>
            <a:off x="3225201" y="163826"/>
            <a:ext cx="2039782" cy="1289296"/>
          </a:xfrm>
          <a:prstGeom prst="rect">
            <a:avLst/>
          </a:prstGeom>
          <a:noFill/>
          <a:ln>
            <a:noFill/>
          </a:ln>
        </p:spPr>
      </p:pic>
      <p:sp>
        <p:nvSpPr>
          <p:cNvPr id="83" name="TextBox 82"/>
          <p:cNvSpPr txBox="1"/>
          <p:nvPr/>
        </p:nvSpPr>
        <p:spPr>
          <a:xfrm>
            <a:off x="1993321" y="2536856"/>
            <a:ext cx="863149" cy="246221"/>
          </a:xfrm>
          <a:prstGeom prst="rect">
            <a:avLst/>
          </a:prstGeom>
          <a:noFill/>
        </p:spPr>
        <p:txBody>
          <a:bodyPr wrap="square" rtlCol="0">
            <a:spAutoFit/>
          </a:bodyPr>
          <a:lstStyle/>
          <a:p>
            <a:pPr algn="ctr"/>
            <a:r>
              <a:rPr lang="en-GB" sz="1000" dirty="0" smtClean="0">
                <a:latin typeface="Calibri" panose="020F0502020204030204" pitchFamily="34" charset="0"/>
              </a:rPr>
              <a:t>short or load</a:t>
            </a:r>
            <a:endParaRPr lang="en-GB" sz="1000" baseline="-25000" dirty="0">
              <a:latin typeface="Calibri" panose="020F0502020204030204"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6057" y="2990754"/>
            <a:ext cx="3462828" cy="438950"/>
          </a:xfrm>
          <a:prstGeom prst="rect">
            <a:avLst/>
          </a:prstGeom>
        </p:spPr>
      </p:pic>
      <p:sp>
        <p:nvSpPr>
          <p:cNvPr id="78" name="TextBox 77"/>
          <p:cNvSpPr txBox="1"/>
          <p:nvPr/>
        </p:nvSpPr>
        <p:spPr>
          <a:xfrm>
            <a:off x="2862339" y="1847025"/>
            <a:ext cx="646325" cy="246221"/>
          </a:xfrm>
          <a:prstGeom prst="rect">
            <a:avLst/>
          </a:prstGeom>
          <a:noFill/>
        </p:spPr>
        <p:txBody>
          <a:bodyPr wrap="square" rtlCol="0">
            <a:spAutoFit/>
          </a:bodyPr>
          <a:lstStyle/>
          <a:p>
            <a:pPr algn="ctr"/>
            <a:r>
              <a:rPr lang="en-GB" sz="1000" b="1" dirty="0" smtClean="0">
                <a:solidFill>
                  <a:srgbClr val="0000FF"/>
                </a:solidFill>
                <a:latin typeface="Calibri" panose="020F0502020204030204" pitchFamily="34" charset="0"/>
              </a:rPr>
              <a:t>BEAM</a:t>
            </a:r>
            <a:endParaRPr lang="en-GB" sz="1000" b="1" dirty="0">
              <a:solidFill>
                <a:srgbClr val="0000FF"/>
              </a:solidFill>
              <a:latin typeface="Calibri" panose="020F0502020204030204" pitchFamily="34" charset="0"/>
            </a:endParaRPr>
          </a:p>
        </p:txBody>
      </p:sp>
    </p:spTree>
    <p:extLst>
      <p:ext uri="{BB962C8B-B14F-4D97-AF65-F5344CB8AC3E}">
        <p14:creationId xmlns:p14="http://schemas.microsoft.com/office/powerpoint/2010/main" val="174895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5406</TotalTime>
  <Words>2833</Words>
  <Application>Microsoft Macintosh PowerPoint</Application>
  <PresentationFormat>On-screen Show (4:3)</PresentationFormat>
  <Paragraphs>410</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Monitoring Fast Instabilities</vt:lpstr>
      <vt:lpstr>Introduction</vt:lpstr>
      <vt:lpstr>Transverse mode numbers</vt:lpstr>
      <vt:lpstr>Instability rise time</vt:lpstr>
      <vt:lpstr>A note on beam spectrum</vt:lpstr>
      <vt:lpstr>Available instrumentation</vt:lpstr>
      <vt:lpstr>Bunch-by-bunch BPM system</vt:lpstr>
      <vt:lpstr>Head-Tail monitor</vt:lpstr>
      <vt:lpstr>Stripline BPM</vt:lpstr>
      <vt:lpstr>Hybrids</vt:lpstr>
      <vt:lpstr>Practical problems with fast digitizers</vt:lpstr>
      <vt:lpstr>Despite that…</vt:lpstr>
      <vt:lpstr>PowerPoint Presentation</vt:lpstr>
      <vt:lpstr>One more example…</vt:lpstr>
      <vt:lpstr>Tune measurement system</vt:lpstr>
      <vt:lpstr>Online instability detection</vt:lpstr>
      <vt:lpstr>Instability trigger distribution</vt:lpstr>
      <vt:lpstr>Ongoing developments</vt:lpstr>
      <vt:lpstr>Electro-Optical BPM</vt:lpstr>
      <vt:lpstr>Electro-Optical BPM</vt:lpstr>
      <vt:lpstr>Simulation of EO-BPM response</vt:lpstr>
      <vt:lpstr>A prototype EO-BPM for CERN SPS</vt:lpstr>
      <vt:lpstr>How to improve ADC ENOB?</vt:lpstr>
      <vt:lpstr>Multi-Band Instability Monitor (MIM)</vt:lpstr>
      <vt:lpstr>Reconstruction from MIM</vt:lpstr>
      <vt:lpstr>MIM sampling options</vt:lpstr>
      <vt:lpstr>MIM filter bank for LHC</vt:lpstr>
      <vt:lpstr>MIM filter bank for LHC</vt:lpstr>
      <vt:lpstr>MIM readout electronics for LHC</vt:lpstr>
      <vt:lpstr>Summary</vt:lpstr>
      <vt:lpstr>PowerPoint Presentation</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Levens</dc:creator>
  <cp:lastModifiedBy>Tom Levens</cp:lastModifiedBy>
  <cp:revision>777</cp:revision>
  <dcterms:created xsi:type="dcterms:W3CDTF">2015-10-25T11:39:03Z</dcterms:created>
  <dcterms:modified xsi:type="dcterms:W3CDTF">2015-11-05T12:53:01Z</dcterms:modified>
</cp:coreProperties>
</file>