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69" r:id="rId2"/>
    <p:sldId id="318" r:id="rId3"/>
    <p:sldId id="275" r:id="rId4"/>
    <p:sldId id="271" r:id="rId5"/>
    <p:sldId id="284" r:id="rId6"/>
    <p:sldId id="326" r:id="rId7"/>
    <p:sldId id="280" r:id="rId8"/>
    <p:sldId id="292" r:id="rId9"/>
    <p:sldId id="281" r:id="rId10"/>
    <p:sldId id="278" r:id="rId11"/>
    <p:sldId id="286" r:id="rId12"/>
    <p:sldId id="327" r:id="rId13"/>
    <p:sldId id="295" r:id="rId14"/>
    <p:sldId id="330" r:id="rId15"/>
    <p:sldId id="309" r:id="rId16"/>
    <p:sldId id="288" r:id="rId17"/>
    <p:sldId id="328" r:id="rId18"/>
    <p:sldId id="289" r:id="rId19"/>
    <p:sldId id="290" r:id="rId20"/>
    <p:sldId id="291" r:id="rId21"/>
    <p:sldId id="308" r:id="rId22"/>
    <p:sldId id="304" r:id="rId23"/>
    <p:sldId id="302" r:id="rId24"/>
    <p:sldId id="303" r:id="rId25"/>
    <p:sldId id="282" r:id="rId26"/>
    <p:sldId id="272" r:id="rId27"/>
    <p:sldId id="329" r:id="rId28"/>
    <p:sldId id="273" r:id="rId29"/>
    <p:sldId id="313" r:id="rId30"/>
    <p:sldId id="312" r:id="rId31"/>
    <p:sldId id="296" r:id="rId32"/>
    <p:sldId id="316" r:id="rId33"/>
    <p:sldId id="317" r:id="rId34"/>
    <p:sldId id="323" r:id="rId35"/>
    <p:sldId id="315" r:id="rId36"/>
    <p:sldId id="311" r:id="rId37"/>
  </p:sldIdLst>
  <p:sldSz cx="9144000" cy="6858000" type="screen4x3"/>
  <p:notesSz cx="9906000" cy="67945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CCFF"/>
    <a:srgbClr val="000099"/>
    <a:srgbClr val="CC0099"/>
    <a:srgbClr val="000066"/>
    <a:srgbClr val="3333FF"/>
    <a:srgbClr val="006600"/>
    <a:srgbClr val="5F5F5F"/>
    <a:srgbClr val="333333"/>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86" autoAdjust="0"/>
  </p:normalViewPr>
  <p:slideViewPr>
    <p:cSldViewPr snapToGrid="0">
      <p:cViewPr varScale="1">
        <p:scale>
          <a:sx n="64" d="100"/>
          <a:sy n="64" d="100"/>
        </p:scale>
        <p:origin x="-24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292600" cy="339725"/>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sz="quarter" idx="1"/>
          </p:nvPr>
        </p:nvSpPr>
        <p:spPr>
          <a:xfrm>
            <a:off x="5611108" y="0"/>
            <a:ext cx="4292600" cy="339725"/>
          </a:xfrm>
          <a:prstGeom prst="rect">
            <a:avLst/>
          </a:prstGeom>
        </p:spPr>
        <p:txBody>
          <a:bodyPr vert="horz" lIns="91440" tIns="45720" rIns="91440" bIns="45720" rtlCol="0"/>
          <a:lstStyle>
            <a:lvl1pPr algn="r">
              <a:defRPr sz="1200"/>
            </a:lvl1pPr>
          </a:lstStyle>
          <a:p>
            <a:fld id="{644C6F28-60AE-4F02-9F6E-34F7586D7B51}" type="datetimeFigureOut">
              <a:rPr lang="en-US" smtClean="0"/>
              <a:t>11/4/2015</a:t>
            </a:fld>
            <a:endParaRPr lang="en-US"/>
          </a:p>
        </p:txBody>
      </p:sp>
      <p:sp>
        <p:nvSpPr>
          <p:cNvPr id="4" name="Fußzeilenplatzhalter 3"/>
          <p:cNvSpPr>
            <a:spLocks noGrp="1"/>
          </p:cNvSpPr>
          <p:nvPr>
            <p:ph type="ftr" sz="quarter" idx="2"/>
          </p:nvPr>
        </p:nvSpPr>
        <p:spPr>
          <a:xfrm>
            <a:off x="0" y="6453596"/>
            <a:ext cx="4292600" cy="339725"/>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p:cNvSpPr>
            <a:spLocks noGrp="1"/>
          </p:cNvSpPr>
          <p:nvPr>
            <p:ph type="sldNum" sz="quarter" idx="3"/>
          </p:nvPr>
        </p:nvSpPr>
        <p:spPr>
          <a:xfrm>
            <a:off x="5611108" y="6453596"/>
            <a:ext cx="4292600" cy="339725"/>
          </a:xfrm>
          <a:prstGeom prst="rect">
            <a:avLst/>
          </a:prstGeom>
        </p:spPr>
        <p:txBody>
          <a:bodyPr vert="horz" lIns="91440" tIns="45720" rIns="91440" bIns="45720" rtlCol="0" anchor="b"/>
          <a:lstStyle>
            <a:lvl1pPr algn="r">
              <a:defRPr sz="1200"/>
            </a:lvl1pPr>
          </a:lstStyle>
          <a:p>
            <a:fld id="{13A66002-C4A6-434E-98BA-51C6D636328D}" type="slidenum">
              <a:rPr lang="en-US" smtClean="0"/>
              <a:t>‹Nr.›</a:t>
            </a:fld>
            <a:endParaRPr lang="en-US"/>
          </a:p>
        </p:txBody>
      </p:sp>
    </p:spTree>
    <p:extLst>
      <p:ext uri="{BB962C8B-B14F-4D97-AF65-F5344CB8AC3E}">
        <p14:creationId xmlns:p14="http://schemas.microsoft.com/office/powerpoint/2010/main" val="1457880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292600" cy="339725"/>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5611108" y="0"/>
            <a:ext cx="4292600" cy="339725"/>
          </a:xfrm>
          <a:prstGeom prst="rect">
            <a:avLst/>
          </a:prstGeom>
        </p:spPr>
        <p:txBody>
          <a:bodyPr vert="horz" lIns="91440" tIns="45720" rIns="91440" bIns="45720" rtlCol="0"/>
          <a:lstStyle>
            <a:lvl1pPr algn="r">
              <a:defRPr sz="1200"/>
            </a:lvl1pPr>
          </a:lstStyle>
          <a:p>
            <a:fld id="{089C339B-C99D-44DC-8DC4-3E26A176FF12}" type="datetimeFigureOut">
              <a:rPr lang="en-US" smtClean="0"/>
              <a:t>11/4/2015</a:t>
            </a:fld>
            <a:endParaRPr lang="en-US"/>
          </a:p>
        </p:txBody>
      </p:sp>
      <p:sp>
        <p:nvSpPr>
          <p:cNvPr id="4" name="Folienbildplatzhalter 3"/>
          <p:cNvSpPr>
            <a:spLocks noGrp="1" noRot="1" noChangeAspect="1"/>
          </p:cNvSpPr>
          <p:nvPr>
            <p:ph type="sldImg" idx="2"/>
          </p:nvPr>
        </p:nvSpPr>
        <p:spPr>
          <a:xfrm>
            <a:off x="3254375" y="509588"/>
            <a:ext cx="3397250" cy="2547937"/>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990600" y="3227388"/>
            <a:ext cx="7924800" cy="3057525"/>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6453596"/>
            <a:ext cx="4292600" cy="339725"/>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5611108" y="6453596"/>
            <a:ext cx="4292600" cy="339725"/>
          </a:xfrm>
          <a:prstGeom prst="rect">
            <a:avLst/>
          </a:prstGeom>
        </p:spPr>
        <p:txBody>
          <a:bodyPr vert="horz" lIns="91440" tIns="45720" rIns="91440" bIns="45720" rtlCol="0" anchor="b"/>
          <a:lstStyle>
            <a:lvl1pPr algn="r">
              <a:defRPr sz="1200"/>
            </a:lvl1pPr>
          </a:lstStyle>
          <a:p>
            <a:fld id="{34A625CC-2650-414C-A70A-4E066A93B0C9}" type="slidenum">
              <a:rPr lang="en-US" smtClean="0"/>
              <a:t>‹Nr.›</a:t>
            </a:fld>
            <a:endParaRPr lang="en-US"/>
          </a:p>
        </p:txBody>
      </p:sp>
    </p:spTree>
    <p:extLst>
      <p:ext uri="{BB962C8B-B14F-4D97-AF65-F5344CB8AC3E}">
        <p14:creationId xmlns:p14="http://schemas.microsoft.com/office/powerpoint/2010/main" val="285277636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8522" indent="-238522">
              <a:buAutoNum type="arabicParenR"/>
            </a:pPr>
            <a:r>
              <a:rPr lang="en-US" dirty="0" smtClean="0"/>
              <a:t>TOPOS is the position and orbit measurement system, and tune is calculated from the FFT of the position across the whole cycle, when the beam excitation is also applied. The technical system, and implementation in FPGA and huge data acquisition was part of a separate 3-4 year project which was almost completed when I joined.</a:t>
            </a:r>
          </a:p>
          <a:p>
            <a:pPr marL="238522" indent="-238522">
              <a:buAutoNum type="arabicParenR"/>
            </a:pPr>
            <a:r>
              <a:rPr lang="en-US" dirty="0" smtClean="0"/>
              <a:t>My initial contribution to the TOPOS was to use it, and face problems in its operation. Over the period of time, I understood the problem areas in the algorithm, and came up with an alternate position calculation algorithm, thus I will briefly explain it.</a:t>
            </a:r>
          </a:p>
          <a:p>
            <a:pPr marL="238522" indent="-238522">
              <a:buAutoNum type="arabicParenR"/>
            </a:pPr>
            <a:r>
              <a:rPr lang="en-US" dirty="0" smtClean="0"/>
              <a:t>Compare the baseline restoration algorithm to the regression fit, pros and cons.</a:t>
            </a:r>
          </a:p>
          <a:p>
            <a:pPr marL="238522" indent="-238522">
              <a:buAutoNum type="arabicParenR"/>
            </a:pPr>
            <a:r>
              <a:rPr lang="en-US" dirty="0" smtClean="0"/>
              <a:t>Another contribution was to understand the noise sources in the BPM.</a:t>
            </a:r>
            <a:endParaRPr lang="en-US" dirty="0"/>
          </a:p>
        </p:txBody>
      </p:sp>
      <p:sp>
        <p:nvSpPr>
          <p:cNvPr id="4" name="Date Placeholder 3"/>
          <p:cNvSpPr>
            <a:spLocks noGrp="1"/>
          </p:cNvSpPr>
          <p:nvPr>
            <p:ph type="dt" idx="10"/>
          </p:nvPr>
        </p:nvSpPr>
        <p:spPr/>
        <p:txBody>
          <a:bodyPr/>
          <a:lstStyle/>
          <a:p>
            <a:pPr>
              <a:defRPr/>
            </a:pPr>
            <a:fld id="{8AE261D1-3170-4B8B-94E6-A342C9505736}" type="datetime4">
              <a:rPr lang="de-DE" smtClean="0"/>
              <a:pPr>
                <a:defRPr/>
              </a:pPr>
              <a:t>4. November 2015</a:t>
            </a:fld>
            <a:endParaRPr lang="de-DE"/>
          </a:p>
        </p:txBody>
      </p:sp>
      <p:sp>
        <p:nvSpPr>
          <p:cNvPr id="5" name="Footer Placeholder 4"/>
          <p:cNvSpPr>
            <a:spLocks noGrp="1"/>
          </p:cNvSpPr>
          <p:nvPr>
            <p:ph type="ftr" sz="quarter" idx="11"/>
          </p:nvPr>
        </p:nvSpPr>
        <p:spPr/>
        <p:txBody>
          <a:bodyPr/>
          <a:lstStyle/>
          <a:p>
            <a:pPr>
              <a:defRPr/>
            </a:pPr>
            <a:r>
              <a:rPr lang="de-DE" smtClean="0"/>
              <a:t>|  Fachbereich 18  |  Institut Theorie Elektromagnetischer Felder  |  Prof. Dr.-Ing. Thomas Weiland</a:t>
            </a:r>
            <a:endParaRPr lang="de-DE"/>
          </a:p>
        </p:txBody>
      </p:sp>
      <p:sp>
        <p:nvSpPr>
          <p:cNvPr id="6" name="Slide Number Placeholder 5"/>
          <p:cNvSpPr>
            <a:spLocks noGrp="1"/>
          </p:cNvSpPr>
          <p:nvPr>
            <p:ph type="sldNum" sz="quarter" idx="12"/>
          </p:nvPr>
        </p:nvSpPr>
        <p:spPr/>
        <p:txBody>
          <a:bodyPr/>
          <a:lstStyle/>
          <a:p>
            <a:pPr>
              <a:defRPr/>
            </a:pPr>
            <a:r>
              <a:rPr lang="de-DE" smtClean="0"/>
              <a:t>|  </a:t>
            </a:r>
            <a:fld id="{8C895085-1A0D-4EB3-872A-BF2FFFEB45E5}" type="slidenum">
              <a:rPr lang="de-DE" smtClean="0"/>
              <a:pPr>
                <a:defRPr/>
              </a:pPr>
              <a:t>11</a:t>
            </a:fld>
            <a:endParaRPr lang="de-DE"/>
          </a:p>
        </p:txBody>
      </p:sp>
    </p:spTree>
    <p:extLst>
      <p:ext uri="{BB962C8B-B14F-4D97-AF65-F5344CB8AC3E}">
        <p14:creationId xmlns:p14="http://schemas.microsoft.com/office/powerpoint/2010/main" val="2524967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7418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4645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the space charge effects, modify the tune spectra?</a:t>
            </a:r>
          </a:p>
          <a:p>
            <a:pPr marL="238522" indent="-238522">
              <a:buAutoNum type="arabicParenR"/>
            </a:pPr>
            <a:r>
              <a:rPr lang="en-US" dirty="0"/>
              <a:t>First the more challenging and interesting effect, which was the prime motivation of all these detailed examples.</a:t>
            </a:r>
          </a:p>
          <a:p>
            <a:pPr marL="238522" indent="-238522">
              <a:buAutoNum type="arabicParenR"/>
            </a:pPr>
            <a:r>
              <a:rPr lang="en-US" dirty="0"/>
              <a:t>The distance between the head-tail modes change in a characteristic way, explained by certain theoretical and numerical studies, and our measurements match with the prediction quite well, and rather beautiful interpretation of tune spectra is obtained.</a:t>
            </a:r>
          </a:p>
          <a:p>
            <a:pPr marL="238522" indent="-238522">
              <a:buAutoNum type="arabicParenR"/>
            </a:pPr>
            <a:r>
              <a:rPr lang="en-US" dirty="0"/>
              <a:t>These are the examples of the theoretical curves, and the spectrum on the side for the given beam conditions exactly show, how the characteristic modification occurs.</a:t>
            </a:r>
          </a:p>
          <a:p>
            <a:endParaRPr lang="en-US" dirty="0"/>
          </a:p>
        </p:txBody>
      </p:sp>
      <p:sp>
        <p:nvSpPr>
          <p:cNvPr id="4" name="Date Placeholder 3"/>
          <p:cNvSpPr>
            <a:spLocks noGrp="1"/>
          </p:cNvSpPr>
          <p:nvPr>
            <p:ph type="dt" idx="10"/>
          </p:nvPr>
        </p:nvSpPr>
        <p:spPr/>
        <p:txBody>
          <a:bodyPr/>
          <a:lstStyle/>
          <a:p>
            <a:pPr>
              <a:defRPr/>
            </a:pPr>
            <a:fld id="{8AE261D1-3170-4B8B-94E6-A342C9505736}" type="datetime4">
              <a:rPr lang="de-DE" smtClean="0"/>
              <a:pPr>
                <a:defRPr/>
              </a:pPr>
              <a:t>4. November 2015</a:t>
            </a:fld>
            <a:endParaRPr lang="de-DE"/>
          </a:p>
        </p:txBody>
      </p:sp>
      <p:sp>
        <p:nvSpPr>
          <p:cNvPr id="5" name="Footer Placeholder 4"/>
          <p:cNvSpPr>
            <a:spLocks noGrp="1"/>
          </p:cNvSpPr>
          <p:nvPr>
            <p:ph type="ftr" sz="quarter" idx="11"/>
          </p:nvPr>
        </p:nvSpPr>
        <p:spPr/>
        <p:txBody>
          <a:bodyPr/>
          <a:lstStyle/>
          <a:p>
            <a:pPr>
              <a:defRPr/>
            </a:pPr>
            <a:r>
              <a:rPr lang="de-DE" smtClean="0"/>
              <a:t>|  Fachbereich 18  |  Institut Theorie Elektromagnetischer Felder  |  Prof. Dr.-Ing. Thomas Weiland</a:t>
            </a:r>
            <a:endParaRPr lang="de-DE"/>
          </a:p>
        </p:txBody>
      </p:sp>
      <p:sp>
        <p:nvSpPr>
          <p:cNvPr id="6" name="Slide Number Placeholder 5"/>
          <p:cNvSpPr>
            <a:spLocks noGrp="1"/>
          </p:cNvSpPr>
          <p:nvPr>
            <p:ph type="sldNum" sz="quarter" idx="12"/>
          </p:nvPr>
        </p:nvSpPr>
        <p:spPr/>
        <p:txBody>
          <a:bodyPr/>
          <a:lstStyle/>
          <a:p>
            <a:pPr>
              <a:defRPr/>
            </a:pPr>
            <a:r>
              <a:rPr lang="de-DE" smtClean="0"/>
              <a:t>|  </a:t>
            </a:r>
            <a:fld id="{8C895085-1A0D-4EB3-872A-BF2FFFEB45E5}" type="slidenum">
              <a:rPr lang="de-DE" smtClean="0"/>
              <a:pPr>
                <a:defRPr/>
              </a:pPr>
              <a:t>15</a:t>
            </a:fld>
            <a:endParaRPr lang="de-DE"/>
          </a:p>
        </p:txBody>
      </p:sp>
    </p:spTree>
    <p:extLst>
      <p:ext uri="{BB962C8B-B14F-4D97-AF65-F5344CB8AC3E}">
        <p14:creationId xmlns:p14="http://schemas.microsoft.com/office/powerpoint/2010/main" val="3095623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the space charge effects, modify the tune spectra?</a:t>
            </a:r>
          </a:p>
          <a:p>
            <a:pPr marL="238522" indent="-238522">
              <a:buAutoNum type="arabicParenR"/>
            </a:pPr>
            <a:r>
              <a:rPr lang="en-US" dirty="0"/>
              <a:t>First the more challenging and interesting effect, which was the prime motivation of all these detailed examples.</a:t>
            </a:r>
          </a:p>
          <a:p>
            <a:pPr marL="238522" indent="-238522">
              <a:buAutoNum type="arabicParenR"/>
            </a:pPr>
            <a:r>
              <a:rPr lang="en-US" dirty="0"/>
              <a:t>The distance between the head-tail modes change in a characteristic way, explained by certain theoretical and numerical studies, and our measurements match with the prediction quite well, and rather beautiful interpretation of tune spectra is obtained.</a:t>
            </a:r>
          </a:p>
          <a:p>
            <a:pPr marL="238522" indent="-238522">
              <a:buAutoNum type="arabicParenR"/>
            </a:pPr>
            <a:r>
              <a:rPr lang="en-US" dirty="0"/>
              <a:t>These are the examples of the theoretical curves, and the spectrum on the side for the given beam conditions exactly show, how the characteristic modification occurs.</a:t>
            </a:r>
          </a:p>
          <a:p>
            <a:endParaRPr lang="en-US" dirty="0"/>
          </a:p>
        </p:txBody>
      </p:sp>
      <p:sp>
        <p:nvSpPr>
          <p:cNvPr id="4" name="Date Placeholder 3"/>
          <p:cNvSpPr>
            <a:spLocks noGrp="1"/>
          </p:cNvSpPr>
          <p:nvPr>
            <p:ph type="dt" idx="10"/>
          </p:nvPr>
        </p:nvSpPr>
        <p:spPr/>
        <p:txBody>
          <a:bodyPr/>
          <a:lstStyle/>
          <a:p>
            <a:pPr>
              <a:defRPr/>
            </a:pPr>
            <a:fld id="{8AE261D1-3170-4B8B-94E6-A342C9505736}" type="datetime4">
              <a:rPr lang="de-DE" smtClean="0"/>
              <a:pPr>
                <a:defRPr/>
              </a:pPr>
              <a:t>4. November 2015</a:t>
            </a:fld>
            <a:endParaRPr lang="de-DE"/>
          </a:p>
        </p:txBody>
      </p:sp>
      <p:sp>
        <p:nvSpPr>
          <p:cNvPr id="5" name="Footer Placeholder 4"/>
          <p:cNvSpPr>
            <a:spLocks noGrp="1"/>
          </p:cNvSpPr>
          <p:nvPr>
            <p:ph type="ftr" sz="quarter" idx="11"/>
          </p:nvPr>
        </p:nvSpPr>
        <p:spPr/>
        <p:txBody>
          <a:bodyPr/>
          <a:lstStyle/>
          <a:p>
            <a:pPr>
              <a:defRPr/>
            </a:pPr>
            <a:r>
              <a:rPr lang="de-DE" smtClean="0"/>
              <a:t>|  Fachbereich 18  |  Institut Theorie Elektromagnetischer Felder  |  Prof. Dr.-Ing. Thomas Weiland</a:t>
            </a:r>
            <a:endParaRPr lang="de-DE"/>
          </a:p>
        </p:txBody>
      </p:sp>
      <p:sp>
        <p:nvSpPr>
          <p:cNvPr id="6" name="Slide Number Placeholder 5"/>
          <p:cNvSpPr>
            <a:spLocks noGrp="1"/>
          </p:cNvSpPr>
          <p:nvPr>
            <p:ph type="sldNum" sz="quarter" idx="12"/>
          </p:nvPr>
        </p:nvSpPr>
        <p:spPr/>
        <p:txBody>
          <a:bodyPr/>
          <a:lstStyle/>
          <a:p>
            <a:pPr>
              <a:defRPr/>
            </a:pPr>
            <a:r>
              <a:rPr lang="de-DE" smtClean="0"/>
              <a:t>|  </a:t>
            </a:r>
            <a:fld id="{8C895085-1A0D-4EB3-872A-BF2FFFEB45E5}" type="slidenum">
              <a:rPr lang="de-DE" smtClean="0"/>
              <a:pPr>
                <a:defRPr/>
              </a:pPr>
              <a:t>16</a:t>
            </a:fld>
            <a:endParaRPr lang="de-DE"/>
          </a:p>
        </p:txBody>
      </p:sp>
    </p:spTree>
    <p:extLst>
      <p:ext uri="{BB962C8B-B14F-4D97-AF65-F5344CB8AC3E}">
        <p14:creationId xmlns:p14="http://schemas.microsoft.com/office/powerpoint/2010/main" val="3095623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8AE261D1-3170-4B8B-94E6-A342C9505736}" type="datetime4">
              <a:rPr lang="de-DE" smtClean="0"/>
              <a:pPr>
                <a:defRPr/>
              </a:pPr>
              <a:t>4. November 2015</a:t>
            </a:fld>
            <a:endParaRPr lang="de-DE"/>
          </a:p>
        </p:txBody>
      </p:sp>
      <p:sp>
        <p:nvSpPr>
          <p:cNvPr id="5" name="Footer Placeholder 4"/>
          <p:cNvSpPr>
            <a:spLocks noGrp="1"/>
          </p:cNvSpPr>
          <p:nvPr>
            <p:ph type="ftr" sz="quarter" idx="11"/>
          </p:nvPr>
        </p:nvSpPr>
        <p:spPr/>
        <p:txBody>
          <a:bodyPr/>
          <a:lstStyle/>
          <a:p>
            <a:pPr>
              <a:defRPr/>
            </a:pPr>
            <a:r>
              <a:rPr lang="de-DE" smtClean="0"/>
              <a:t>|  Fachbereich 18  |  Institut Theorie Elektromagnetischer Felder  |  Prof. Dr.-Ing. Thomas Weiland</a:t>
            </a:r>
            <a:endParaRPr lang="de-DE"/>
          </a:p>
        </p:txBody>
      </p:sp>
      <p:sp>
        <p:nvSpPr>
          <p:cNvPr id="6" name="Slide Number Placeholder 5"/>
          <p:cNvSpPr>
            <a:spLocks noGrp="1"/>
          </p:cNvSpPr>
          <p:nvPr>
            <p:ph type="sldNum" sz="quarter" idx="12"/>
          </p:nvPr>
        </p:nvSpPr>
        <p:spPr/>
        <p:txBody>
          <a:bodyPr/>
          <a:lstStyle/>
          <a:p>
            <a:pPr>
              <a:defRPr/>
            </a:pPr>
            <a:r>
              <a:rPr lang="de-DE" smtClean="0"/>
              <a:t>|  </a:t>
            </a:r>
            <a:fld id="{8C895085-1A0D-4EB3-872A-BF2FFFEB45E5}" type="slidenum">
              <a:rPr lang="de-DE" smtClean="0"/>
              <a:pPr>
                <a:defRPr/>
              </a:pPr>
              <a:t>18</a:t>
            </a:fld>
            <a:endParaRPr lang="de-DE"/>
          </a:p>
        </p:txBody>
      </p:sp>
    </p:spTree>
    <p:extLst>
      <p:ext uri="{BB962C8B-B14F-4D97-AF65-F5344CB8AC3E}">
        <p14:creationId xmlns:p14="http://schemas.microsoft.com/office/powerpoint/2010/main" val="73435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8AE261D1-3170-4B8B-94E6-A342C9505736}" type="datetime4">
              <a:rPr lang="de-DE" smtClean="0"/>
              <a:pPr>
                <a:defRPr/>
              </a:pPr>
              <a:t>4. November 2015</a:t>
            </a:fld>
            <a:endParaRPr lang="de-DE"/>
          </a:p>
        </p:txBody>
      </p:sp>
      <p:sp>
        <p:nvSpPr>
          <p:cNvPr id="5" name="Footer Placeholder 4"/>
          <p:cNvSpPr>
            <a:spLocks noGrp="1"/>
          </p:cNvSpPr>
          <p:nvPr>
            <p:ph type="ftr" sz="quarter" idx="11"/>
          </p:nvPr>
        </p:nvSpPr>
        <p:spPr/>
        <p:txBody>
          <a:bodyPr/>
          <a:lstStyle/>
          <a:p>
            <a:pPr>
              <a:defRPr/>
            </a:pPr>
            <a:r>
              <a:rPr lang="de-DE" smtClean="0"/>
              <a:t>|  Fachbereich 18  |  Institut Theorie Elektromagnetischer Felder  |  Prof. Dr.-Ing. Thomas Weiland</a:t>
            </a:r>
            <a:endParaRPr lang="de-DE"/>
          </a:p>
        </p:txBody>
      </p:sp>
      <p:sp>
        <p:nvSpPr>
          <p:cNvPr id="6" name="Slide Number Placeholder 5"/>
          <p:cNvSpPr>
            <a:spLocks noGrp="1"/>
          </p:cNvSpPr>
          <p:nvPr>
            <p:ph type="sldNum" sz="quarter" idx="12"/>
          </p:nvPr>
        </p:nvSpPr>
        <p:spPr/>
        <p:txBody>
          <a:bodyPr/>
          <a:lstStyle/>
          <a:p>
            <a:pPr>
              <a:defRPr/>
            </a:pPr>
            <a:r>
              <a:rPr lang="de-DE" smtClean="0"/>
              <a:t>|  </a:t>
            </a:r>
            <a:fld id="{8C895085-1A0D-4EB3-872A-BF2FFFEB45E5}" type="slidenum">
              <a:rPr lang="de-DE" smtClean="0"/>
              <a:pPr>
                <a:defRPr/>
              </a:pPr>
              <a:t>19</a:t>
            </a:fld>
            <a:endParaRPr lang="de-DE"/>
          </a:p>
        </p:txBody>
      </p:sp>
    </p:spTree>
    <p:extLst>
      <p:ext uri="{BB962C8B-B14F-4D97-AF65-F5344CB8AC3E}">
        <p14:creationId xmlns:p14="http://schemas.microsoft.com/office/powerpoint/2010/main" val="3693875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8AE261D1-3170-4B8B-94E6-A342C9505736}" type="datetime4">
              <a:rPr lang="de-DE" smtClean="0"/>
              <a:pPr>
                <a:defRPr/>
              </a:pPr>
              <a:t>4. November 2015</a:t>
            </a:fld>
            <a:endParaRPr lang="de-DE"/>
          </a:p>
        </p:txBody>
      </p:sp>
      <p:sp>
        <p:nvSpPr>
          <p:cNvPr id="5" name="Footer Placeholder 4"/>
          <p:cNvSpPr>
            <a:spLocks noGrp="1"/>
          </p:cNvSpPr>
          <p:nvPr>
            <p:ph type="ftr" sz="quarter" idx="11"/>
          </p:nvPr>
        </p:nvSpPr>
        <p:spPr/>
        <p:txBody>
          <a:bodyPr/>
          <a:lstStyle/>
          <a:p>
            <a:pPr>
              <a:defRPr/>
            </a:pPr>
            <a:r>
              <a:rPr lang="de-DE" smtClean="0"/>
              <a:t>|  Fachbereich 18  |  Institut Theorie Elektromagnetischer Felder  |  Prof. Dr.-Ing. Thomas Weiland</a:t>
            </a:r>
            <a:endParaRPr lang="de-DE"/>
          </a:p>
        </p:txBody>
      </p:sp>
      <p:sp>
        <p:nvSpPr>
          <p:cNvPr id="6" name="Slide Number Placeholder 5"/>
          <p:cNvSpPr>
            <a:spLocks noGrp="1"/>
          </p:cNvSpPr>
          <p:nvPr>
            <p:ph type="sldNum" sz="quarter" idx="12"/>
          </p:nvPr>
        </p:nvSpPr>
        <p:spPr/>
        <p:txBody>
          <a:bodyPr/>
          <a:lstStyle/>
          <a:p>
            <a:pPr>
              <a:defRPr/>
            </a:pPr>
            <a:r>
              <a:rPr lang="de-DE" smtClean="0"/>
              <a:t>|  </a:t>
            </a:r>
            <a:fld id="{8C895085-1A0D-4EB3-872A-BF2FFFEB45E5}" type="slidenum">
              <a:rPr lang="de-DE" smtClean="0"/>
              <a:pPr>
                <a:defRPr/>
              </a:pPr>
              <a:t>20</a:t>
            </a:fld>
            <a:endParaRPr lang="de-DE"/>
          </a:p>
        </p:txBody>
      </p:sp>
    </p:spTree>
    <p:extLst>
      <p:ext uri="{BB962C8B-B14F-4D97-AF65-F5344CB8AC3E}">
        <p14:creationId xmlns:p14="http://schemas.microsoft.com/office/powerpoint/2010/main" val="4067387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8AE261D1-3170-4B8B-94E6-A342C9505736}" type="datetime4">
              <a:rPr lang="de-DE" smtClean="0"/>
              <a:pPr>
                <a:defRPr/>
              </a:pPr>
              <a:t>4. November 2015</a:t>
            </a:fld>
            <a:endParaRPr lang="de-DE"/>
          </a:p>
        </p:txBody>
      </p:sp>
      <p:sp>
        <p:nvSpPr>
          <p:cNvPr id="5" name="Footer Placeholder 4"/>
          <p:cNvSpPr>
            <a:spLocks noGrp="1"/>
          </p:cNvSpPr>
          <p:nvPr>
            <p:ph type="ftr" sz="quarter" idx="11"/>
          </p:nvPr>
        </p:nvSpPr>
        <p:spPr/>
        <p:txBody>
          <a:bodyPr/>
          <a:lstStyle/>
          <a:p>
            <a:pPr>
              <a:defRPr/>
            </a:pPr>
            <a:r>
              <a:rPr lang="de-DE" smtClean="0"/>
              <a:t>|  Fachbereich 18  |  Institut Theorie Elektromagnetischer Felder  |  Prof. Dr.-Ing. Thomas Weiland</a:t>
            </a:r>
            <a:endParaRPr lang="de-DE"/>
          </a:p>
        </p:txBody>
      </p:sp>
      <p:sp>
        <p:nvSpPr>
          <p:cNvPr id="6" name="Slide Number Placeholder 5"/>
          <p:cNvSpPr>
            <a:spLocks noGrp="1"/>
          </p:cNvSpPr>
          <p:nvPr>
            <p:ph type="sldNum" sz="quarter" idx="12"/>
          </p:nvPr>
        </p:nvSpPr>
        <p:spPr/>
        <p:txBody>
          <a:bodyPr/>
          <a:lstStyle/>
          <a:p>
            <a:pPr>
              <a:defRPr/>
            </a:pPr>
            <a:r>
              <a:rPr lang="de-DE" smtClean="0"/>
              <a:t>|  </a:t>
            </a:r>
            <a:fld id="{8C895085-1A0D-4EB3-872A-BF2FFFEB45E5}" type="slidenum">
              <a:rPr lang="de-DE" smtClean="0"/>
              <a:pPr>
                <a:defRPr/>
              </a:pPr>
              <a:t>21</a:t>
            </a:fld>
            <a:endParaRPr lang="de-DE"/>
          </a:p>
        </p:txBody>
      </p:sp>
    </p:spTree>
    <p:extLst>
      <p:ext uri="{BB962C8B-B14F-4D97-AF65-F5344CB8AC3E}">
        <p14:creationId xmlns:p14="http://schemas.microsoft.com/office/powerpoint/2010/main" val="393238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8AE261D1-3170-4B8B-94E6-A342C9505736}" type="datetime4">
              <a:rPr lang="de-DE" smtClean="0"/>
              <a:pPr>
                <a:defRPr/>
              </a:pPr>
              <a:t>4. November 2015</a:t>
            </a:fld>
            <a:endParaRPr lang="de-DE"/>
          </a:p>
        </p:txBody>
      </p:sp>
      <p:sp>
        <p:nvSpPr>
          <p:cNvPr id="5" name="Footer Placeholder 4"/>
          <p:cNvSpPr>
            <a:spLocks noGrp="1"/>
          </p:cNvSpPr>
          <p:nvPr>
            <p:ph type="ftr" sz="quarter" idx="11"/>
          </p:nvPr>
        </p:nvSpPr>
        <p:spPr/>
        <p:txBody>
          <a:bodyPr/>
          <a:lstStyle/>
          <a:p>
            <a:pPr>
              <a:defRPr/>
            </a:pPr>
            <a:r>
              <a:rPr lang="de-DE" smtClean="0"/>
              <a:t>|  Fachbereich 18  |  Institut Theorie Elektromagnetischer Felder  |  Prof. Dr.-Ing. Thomas Weiland</a:t>
            </a:r>
            <a:endParaRPr lang="de-DE"/>
          </a:p>
        </p:txBody>
      </p:sp>
      <p:sp>
        <p:nvSpPr>
          <p:cNvPr id="6" name="Slide Number Placeholder 5"/>
          <p:cNvSpPr>
            <a:spLocks noGrp="1"/>
          </p:cNvSpPr>
          <p:nvPr>
            <p:ph type="sldNum" sz="quarter" idx="12"/>
          </p:nvPr>
        </p:nvSpPr>
        <p:spPr/>
        <p:txBody>
          <a:bodyPr/>
          <a:lstStyle/>
          <a:p>
            <a:pPr>
              <a:defRPr/>
            </a:pPr>
            <a:r>
              <a:rPr lang="de-DE" smtClean="0"/>
              <a:t>|  </a:t>
            </a:r>
            <a:fld id="{8C895085-1A0D-4EB3-872A-BF2FFFEB45E5}" type="slidenum">
              <a:rPr lang="de-DE" smtClean="0"/>
              <a:pPr>
                <a:defRPr/>
              </a:pPr>
              <a:t>22</a:t>
            </a:fld>
            <a:endParaRPr lang="de-DE"/>
          </a:p>
        </p:txBody>
      </p:sp>
    </p:spTree>
    <p:extLst>
      <p:ext uri="{BB962C8B-B14F-4D97-AF65-F5344CB8AC3E}">
        <p14:creationId xmlns:p14="http://schemas.microsoft.com/office/powerpoint/2010/main" val="393238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head tail modes were further identified in time domain, to indeed confirm that the negative modes could not be excited, and the left most mode is actually k=0 mode. On top of that, the mode structure could be used to calculate other beam parameters such as chromaticity.</a:t>
            </a:r>
          </a:p>
          <a:p>
            <a:r>
              <a:rPr lang="en-US" dirty="0" smtClean="0"/>
              <a:t> These are some of the first clean measurements of excited head-tail modes. Normally they occur, when some of them cross their instability thresholds.</a:t>
            </a:r>
            <a:endParaRPr lang="en-US" dirty="0"/>
          </a:p>
        </p:txBody>
      </p:sp>
      <p:sp>
        <p:nvSpPr>
          <p:cNvPr id="4" name="Date Placeholder 3"/>
          <p:cNvSpPr>
            <a:spLocks noGrp="1"/>
          </p:cNvSpPr>
          <p:nvPr>
            <p:ph type="dt" idx="10"/>
          </p:nvPr>
        </p:nvSpPr>
        <p:spPr/>
        <p:txBody>
          <a:bodyPr/>
          <a:lstStyle/>
          <a:p>
            <a:pPr>
              <a:defRPr/>
            </a:pPr>
            <a:fld id="{8AE261D1-3170-4B8B-94E6-A342C9505736}" type="datetime4">
              <a:rPr lang="de-DE" smtClean="0"/>
              <a:pPr>
                <a:defRPr/>
              </a:pPr>
              <a:t>4. November 2015</a:t>
            </a:fld>
            <a:endParaRPr lang="de-DE"/>
          </a:p>
        </p:txBody>
      </p:sp>
      <p:sp>
        <p:nvSpPr>
          <p:cNvPr id="5" name="Footer Placeholder 4"/>
          <p:cNvSpPr>
            <a:spLocks noGrp="1"/>
          </p:cNvSpPr>
          <p:nvPr>
            <p:ph type="ftr" sz="quarter" idx="11"/>
          </p:nvPr>
        </p:nvSpPr>
        <p:spPr/>
        <p:txBody>
          <a:bodyPr/>
          <a:lstStyle/>
          <a:p>
            <a:pPr>
              <a:defRPr/>
            </a:pPr>
            <a:r>
              <a:rPr lang="de-DE" smtClean="0"/>
              <a:t>|  Fachbereich 18  |  Institut Theorie Elektromagnetischer Felder  |  Prof. Dr.-Ing. Thomas Weiland</a:t>
            </a:r>
            <a:endParaRPr lang="de-DE"/>
          </a:p>
        </p:txBody>
      </p:sp>
      <p:sp>
        <p:nvSpPr>
          <p:cNvPr id="6" name="Slide Number Placeholder 5"/>
          <p:cNvSpPr>
            <a:spLocks noGrp="1"/>
          </p:cNvSpPr>
          <p:nvPr>
            <p:ph type="sldNum" sz="quarter" idx="12"/>
          </p:nvPr>
        </p:nvSpPr>
        <p:spPr/>
        <p:txBody>
          <a:bodyPr/>
          <a:lstStyle/>
          <a:p>
            <a:pPr>
              <a:defRPr/>
            </a:pPr>
            <a:r>
              <a:rPr lang="de-DE" smtClean="0"/>
              <a:t>|  </a:t>
            </a:r>
            <a:fld id="{8C895085-1A0D-4EB3-872A-BF2FFFEB45E5}" type="slidenum">
              <a:rPr lang="de-DE" smtClean="0"/>
              <a:pPr>
                <a:defRPr/>
              </a:pPr>
              <a:t>23</a:t>
            </a:fld>
            <a:endParaRPr lang="de-DE"/>
          </a:p>
        </p:txBody>
      </p:sp>
    </p:spTree>
    <p:extLst>
      <p:ext uri="{BB962C8B-B14F-4D97-AF65-F5344CB8AC3E}">
        <p14:creationId xmlns:p14="http://schemas.microsoft.com/office/powerpoint/2010/main" val="1912606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The </a:t>
            </a:r>
            <a:r>
              <a:rPr lang="de-DE" dirty="0" err="1" smtClean="0"/>
              <a:t>eigenmodes</a:t>
            </a:r>
            <a:r>
              <a:rPr lang="de-DE" dirty="0" smtClean="0"/>
              <a:t> </a:t>
            </a:r>
            <a:r>
              <a:rPr lang="de-DE" dirty="0" err="1" smtClean="0"/>
              <a:t>have</a:t>
            </a:r>
            <a:r>
              <a:rPr lang="de-DE" dirty="0" smtClean="0"/>
              <a:t> </a:t>
            </a:r>
            <a:r>
              <a:rPr lang="de-DE" dirty="0" err="1" smtClean="0"/>
              <a:t>exclusive</a:t>
            </a:r>
            <a:r>
              <a:rPr lang="de-DE" dirty="0" smtClean="0"/>
              <a:t> </a:t>
            </a:r>
            <a:r>
              <a:rPr lang="de-DE" dirty="0" err="1" smtClean="0"/>
              <a:t>dependence</a:t>
            </a:r>
            <a:r>
              <a:rPr lang="de-DE" dirty="0" smtClean="0"/>
              <a:t> on </a:t>
            </a:r>
            <a:r>
              <a:rPr lang="de-DE" dirty="0" err="1" smtClean="0"/>
              <a:t>Chromaticity</a:t>
            </a:r>
            <a:r>
              <a:rPr lang="de-DE" dirty="0" smtClean="0"/>
              <a:t>. (</a:t>
            </a:r>
            <a:r>
              <a:rPr lang="de-DE" dirty="0" err="1" smtClean="0"/>
              <a:t>Inspired</a:t>
            </a:r>
            <a:r>
              <a:rPr lang="de-DE" dirty="0" smtClean="0"/>
              <a:t> </a:t>
            </a:r>
            <a:r>
              <a:rPr lang="de-DE" dirty="0" err="1" smtClean="0"/>
              <a:t>by</a:t>
            </a:r>
            <a:r>
              <a:rPr lang="de-DE" dirty="0" smtClean="0"/>
              <a:t> O.R. Jones </a:t>
            </a:r>
            <a:r>
              <a:rPr lang="de-DE" dirty="0" err="1" smtClean="0"/>
              <a:t>measurements</a:t>
            </a:r>
            <a:r>
              <a:rPr lang="de-DE" dirty="0" smtClean="0"/>
              <a:t>)</a:t>
            </a:r>
          </a:p>
          <a:p>
            <a:r>
              <a:rPr lang="de-DE" dirty="0" smtClean="0"/>
              <a:t>All </a:t>
            </a:r>
            <a:r>
              <a:rPr lang="de-DE" dirty="0" err="1" smtClean="0"/>
              <a:t>the</a:t>
            </a:r>
            <a:r>
              <a:rPr lang="de-DE" dirty="0" smtClean="0"/>
              <a:t> </a:t>
            </a:r>
            <a:r>
              <a:rPr lang="de-DE" dirty="0" err="1" smtClean="0"/>
              <a:t>measured</a:t>
            </a:r>
            <a:r>
              <a:rPr lang="de-DE" dirty="0" smtClean="0"/>
              <a:t> </a:t>
            </a:r>
            <a:r>
              <a:rPr lang="de-DE" dirty="0" err="1" smtClean="0"/>
              <a:t>modes</a:t>
            </a:r>
            <a:r>
              <a:rPr lang="de-DE" dirty="0" smtClean="0"/>
              <a:t> </a:t>
            </a:r>
            <a:r>
              <a:rPr lang="de-DE" dirty="0" err="1" smtClean="0"/>
              <a:t>were</a:t>
            </a:r>
            <a:r>
              <a:rPr lang="de-DE" dirty="0" smtClean="0"/>
              <a:t> </a:t>
            </a:r>
            <a:r>
              <a:rPr lang="de-DE" dirty="0" err="1" smtClean="0"/>
              <a:t>fitted</a:t>
            </a:r>
            <a:r>
              <a:rPr lang="de-DE" dirty="0" smtClean="0"/>
              <a:t> </a:t>
            </a:r>
            <a:r>
              <a:rPr lang="de-DE" dirty="0" err="1" smtClean="0"/>
              <a:t>according</a:t>
            </a:r>
            <a:r>
              <a:rPr lang="de-DE" dirty="0" smtClean="0"/>
              <a:t> </a:t>
            </a:r>
            <a:r>
              <a:rPr lang="de-DE" dirty="0" err="1" smtClean="0"/>
              <a:t>to</a:t>
            </a:r>
            <a:r>
              <a:rPr lang="de-DE" dirty="0" smtClean="0"/>
              <a:t> </a:t>
            </a:r>
            <a:r>
              <a:rPr lang="de-DE" dirty="0" err="1" smtClean="0"/>
              <a:t>the</a:t>
            </a:r>
            <a:r>
              <a:rPr lang="de-DE" dirty="0" smtClean="0"/>
              <a:t> </a:t>
            </a:r>
            <a:r>
              <a:rPr lang="de-DE" dirty="0" err="1" smtClean="0"/>
              <a:t>analytical</a:t>
            </a:r>
            <a:r>
              <a:rPr lang="de-DE" dirty="0" smtClean="0"/>
              <a:t> </a:t>
            </a:r>
            <a:r>
              <a:rPr lang="de-DE" dirty="0" err="1" smtClean="0"/>
              <a:t>prediction</a:t>
            </a:r>
            <a:r>
              <a:rPr lang="de-DE" dirty="0" smtClean="0"/>
              <a:t> </a:t>
            </a:r>
            <a:r>
              <a:rPr lang="de-DE" dirty="0" err="1" smtClean="0"/>
              <a:t>for</a:t>
            </a:r>
            <a:r>
              <a:rPr lang="de-DE" dirty="0" smtClean="0"/>
              <a:t> a </a:t>
            </a:r>
            <a:r>
              <a:rPr lang="de-DE" dirty="0" err="1" smtClean="0"/>
              <a:t>square-bag</a:t>
            </a:r>
            <a:r>
              <a:rPr lang="de-DE" dirty="0" smtClean="0"/>
              <a:t> </a:t>
            </a:r>
            <a:r>
              <a:rPr lang="de-DE" dirty="0" err="1" smtClean="0"/>
              <a:t>model</a:t>
            </a:r>
            <a:r>
              <a:rPr lang="de-DE" dirty="0" smtClean="0"/>
              <a:t>.</a:t>
            </a:r>
          </a:p>
          <a:p>
            <a:r>
              <a:rPr lang="de-DE" dirty="0" err="1" smtClean="0"/>
              <a:t>Chromaticity</a:t>
            </a:r>
            <a:r>
              <a:rPr lang="de-DE" dirty="0" smtClean="0"/>
              <a:t> </a:t>
            </a:r>
            <a:r>
              <a:rPr lang="de-DE" dirty="0" err="1" smtClean="0"/>
              <a:t>measured</a:t>
            </a:r>
            <a:r>
              <a:rPr lang="de-DE" dirty="0" smtClean="0"/>
              <a:t> in </a:t>
            </a:r>
            <a:r>
              <a:rPr lang="de-DE" dirty="0" err="1" smtClean="0"/>
              <a:t>both</a:t>
            </a:r>
            <a:r>
              <a:rPr lang="de-DE" dirty="0" smtClean="0"/>
              <a:t> planes. </a:t>
            </a:r>
            <a:r>
              <a:rPr lang="de-DE" dirty="0" err="1" smtClean="0"/>
              <a:t>Comparision</a:t>
            </a:r>
            <a:r>
              <a:rPr lang="de-DE" dirty="0" smtClean="0"/>
              <a:t> </a:t>
            </a:r>
            <a:r>
              <a:rPr lang="de-DE" dirty="0" err="1" smtClean="0"/>
              <a:t>with</a:t>
            </a:r>
            <a:r>
              <a:rPr lang="de-DE" dirty="0" smtClean="0"/>
              <a:t> traditional </a:t>
            </a:r>
            <a:r>
              <a:rPr lang="de-DE" dirty="0" err="1" smtClean="0"/>
              <a:t>method</a:t>
            </a:r>
            <a:endParaRPr lang="de-DE" dirty="0" smtClean="0"/>
          </a:p>
          <a:p>
            <a:r>
              <a:rPr lang="de-DE" dirty="0" smtClean="0"/>
              <a:t>NOW:</a:t>
            </a:r>
          </a:p>
          <a:p>
            <a:r>
              <a:rPr lang="en-US" dirty="0"/>
              <a:t>Chromaticity measurements were performed based on the head-tail mode structure.</a:t>
            </a:r>
          </a:p>
          <a:p>
            <a:r>
              <a:rPr lang="en-US" dirty="0"/>
              <a:t>The coupling between the planes due to improper alignment of the </a:t>
            </a:r>
            <a:r>
              <a:rPr lang="en-US" dirty="0" err="1"/>
              <a:t>quadrupoles</a:t>
            </a:r>
            <a:r>
              <a:rPr lang="en-US" dirty="0"/>
              <a:t>, or the skew components was also measured.</a:t>
            </a:r>
          </a:p>
          <a:p>
            <a:r>
              <a:rPr lang="en-US" dirty="0"/>
              <a:t>All this due to proper understanding on the two complimentary systems. Now systems in regular operation.</a:t>
            </a:r>
          </a:p>
          <a:p>
            <a:endParaRPr lang="en-US" dirty="0" smtClean="0"/>
          </a:p>
          <a:p>
            <a:endParaRPr lang="en-US" dirty="0"/>
          </a:p>
        </p:txBody>
      </p:sp>
    </p:spTree>
    <p:extLst>
      <p:ext uri="{BB962C8B-B14F-4D97-AF65-F5344CB8AC3E}">
        <p14:creationId xmlns:p14="http://schemas.microsoft.com/office/powerpoint/2010/main" val="3555256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1DF068-A37D-4601-95B9-B137CCE7CFD5}" type="slidenum">
              <a:rPr lang="en-US" altLang="de-DE"/>
              <a:pPr/>
              <a:t>25</a:t>
            </a:fld>
            <a:endParaRPr lang="en-US" altLang="de-DE"/>
          </a:p>
        </p:txBody>
      </p:sp>
      <p:sp>
        <p:nvSpPr>
          <p:cNvPr id="872450" name="Rectangle 2"/>
          <p:cNvSpPr>
            <a:spLocks noGrp="1" noRot="1" noChangeAspect="1" noChangeArrowheads="1" noTextEdit="1"/>
          </p:cNvSpPr>
          <p:nvPr>
            <p:ph type="sldImg"/>
          </p:nvPr>
        </p:nvSpPr>
        <p:spPr>
          <a:ln/>
        </p:spPr>
      </p:sp>
      <p:sp>
        <p:nvSpPr>
          <p:cNvPr id="87245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4E2695-E9D6-4A0E-8C7E-9EAC23A32DA9}" type="slidenum">
              <a:rPr lang="en-US" altLang="de-DE"/>
              <a:pPr/>
              <a:t>4</a:t>
            </a:fld>
            <a:endParaRPr lang="en-US" altLang="de-DE"/>
          </a:p>
        </p:txBody>
      </p:sp>
      <p:sp>
        <p:nvSpPr>
          <p:cNvPr id="874498" name="Rectangle 2"/>
          <p:cNvSpPr>
            <a:spLocks noGrp="1" noRot="1" noChangeAspect="1" noChangeArrowheads="1" noTextEdit="1"/>
          </p:cNvSpPr>
          <p:nvPr>
            <p:ph type="sldImg"/>
          </p:nvPr>
        </p:nvSpPr>
        <p:spPr>
          <a:ln/>
        </p:spPr>
      </p:sp>
      <p:sp>
        <p:nvSpPr>
          <p:cNvPr id="87449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1DF068-A37D-4601-95B9-B137CCE7CFD5}" type="slidenum">
              <a:rPr lang="en-US" altLang="de-DE"/>
              <a:pPr/>
              <a:t>7</a:t>
            </a:fld>
            <a:endParaRPr lang="en-US" altLang="de-DE"/>
          </a:p>
        </p:txBody>
      </p:sp>
      <p:sp>
        <p:nvSpPr>
          <p:cNvPr id="872450" name="Rectangle 2"/>
          <p:cNvSpPr>
            <a:spLocks noGrp="1" noRot="1" noChangeAspect="1" noChangeArrowheads="1" noTextEdit="1"/>
          </p:cNvSpPr>
          <p:nvPr>
            <p:ph type="sldImg"/>
          </p:nvPr>
        </p:nvSpPr>
        <p:spPr>
          <a:ln/>
        </p:spPr>
      </p:sp>
      <p:sp>
        <p:nvSpPr>
          <p:cNvPr id="87245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1DF068-A37D-4601-95B9-B137CCE7CFD5}" type="slidenum">
              <a:rPr lang="en-US" altLang="de-DE"/>
              <a:pPr/>
              <a:t>8</a:t>
            </a:fld>
            <a:endParaRPr lang="en-US" altLang="de-DE"/>
          </a:p>
        </p:txBody>
      </p:sp>
      <p:sp>
        <p:nvSpPr>
          <p:cNvPr id="872450" name="Rectangle 2"/>
          <p:cNvSpPr>
            <a:spLocks noGrp="1" noRot="1" noChangeAspect="1" noChangeArrowheads="1" noTextEdit="1"/>
          </p:cNvSpPr>
          <p:nvPr>
            <p:ph type="sldImg"/>
          </p:nvPr>
        </p:nvSpPr>
        <p:spPr>
          <a:ln/>
        </p:spPr>
      </p:sp>
      <p:sp>
        <p:nvSpPr>
          <p:cNvPr id="87245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1DF068-A37D-4601-95B9-B137CCE7CFD5}" type="slidenum">
              <a:rPr lang="en-US" altLang="de-DE"/>
              <a:pPr/>
              <a:t>9</a:t>
            </a:fld>
            <a:endParaRPr lang="en-US" altLang="de-DE"/>
          </a:p>
        </p:txBody>
      </p:sp>
      <p:sp>
        <p:nvSpPr>
          <p:cNvPr id="872450" name="Rectangle 2"/>
          <p:cNvSpPr>
            <a:spLocks noGrp="1" noRot="1" noChangeAspect="1" noChangeArrowheads="1" noTextEdit="1"/>
          </p:cNvSpPr>
          <p:nvPr>
            <p:ph type="sldImg"/>
          </p:nvPr>
        </p:nvSpPr>
        <p:spPr>
          <a:ln/>
        </p:spPr>
      </p:sp>
      <p:sp>
        <p:nvSpPr>
          <p:cNvPr id="87245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1DF068-A37D-4601-95B9-B137CCE7CFD5}" type="slidenum">
              <a:rPr lang="en-US" altLang="de-DE"/>
              <a:pPr/>
              <a:t>10</a:t>
            </a:fld>
            <a:endParaRPr lang="en-US" altLang="de-DE"/>
          </a:p>
        </p:txBody>
      </p:sp>
      <p:sp>
        <p:nvSpPr>
          <p:cNvPr id="872450" name="Rectangle 2"/>
          <p:cNvSpPr>
            <a:spLocks noGrp="1" noRot="1" noChangeAspect="1" noChangeArrowheads="1" noTextEdit="1"/>
          </p:cNvSpPr>
          <p:nvPr>
            <p:ph type="sldImg"/>
          </p:nvPr>
        </p:nvSpPr>
        <p:spPr>
          <a:ln/>
        </p:spPr>
      </p:sp>
      <p:sp>
        <p:nvSpPr>
          <p:cNvPr id="872451"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88360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el und Tabel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2648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58775" y="488950"/>
            <a:ext cx="6877050" cy="838200"/>
          </a:xfrm>
          <a:prstGeom prst="rect">
            <a:avLst/>
          </a:prstGeom>
        </p:spPr>
        <p:txBody>
          <a:bodyPr/>
          <a:lstStyle/>
          <a:p>
            <a:r>
              <a:rPr lang="en-US" smtClean="0"/>
              <a:t>Click to edit Master title style</a:t>
            </a:r>
            <a:endParaRPr lang="de-DE"/>
          </a:p>
        </p:txBody>
      </p:sp>
      <p:sp>
        <p:nvSpPr>
          <p:cNvPr id="3" name="Inhaltsplatzhalter 2"/>
          <p:cNvSpPr>
            <a:spLocks noGrp="1"/>
          </p:cNvSpPr>
          <p:nvPr>
            <p:ph idx="1"/>
          </p:nvPr>
        </p:nvSpPr>
        <p:spPr>
          <a:xfrm>
            <a:off x="250825" y="1592263"/>
            <a:ext cx="8640763" cy="4789487"/>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2575349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3" name="Picture 8" descr="npo000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8100" y="6324600"/>
            <a:ext cx="914400"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3" name="Line 9"/>
          <p:cNvSpPr>
            <a:spLocks noChangeShapeType="1"/>
          </p:cNvSpPr>
          <p:nvPr/>
        </p:nvSpPr>
        <p:spPr bwMode="auto">
          <a:xfrm flipH="1">
            <a:off x="0" y="6553200"/>
            <a:ext cx="7543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50000"/>
              </a:spcBef>
              <a:spcAft>
                <a:spcPct val="0"/>
              </a:spcAft>
            </a:pPr>
            <a:endParaRPr lang="en-US" smtClean="0">
              <a:solidFill>
                <a:srgbClr val="000000"/>
              </a:solidFill>
              <a:latin typeface="Arial" charset="0"/>
            </a:endParaRPr>
          </a:p>
        </p:txBody>
      </p:sp>
      <p:sp>
        <p:nvSpPr>
          <p:cNvPr id="1034" name="Line 10"/>
          <p:cNvSpPr>
            <a:spLocks noChangeShapeType="1"/>
          </p:cNvSpPr>
          <p:nvPr/>
        </p:nvSpPr>
        <p:spPr bwMode="auto">
          <a:xfrm>
            <a:off x="8610600" y="65532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50000"/>
              </a:spcBef>
              <a:spcAft>
                <a:spcPct val="0"/>
              </a:spcAft>
            </a:pPr>
            <a:endParaRPr lang="en-US" smtClean="0">
              <a:solidFill>
                <a:srgbClr val="000000"/>
              </a:solidFill>
              <a:latin typeface="Arial" charset="0"/>
            </a:endParaRPr>
          </a:p>
        </p:txBody>
      </p:sp>
      <p:sp>
        <p:nvSpPr>
          <p:cNvPr id="1037" name="Text Box 13"/>
          <p:cNvSpPr txBox="1">
            <a:spLocks noChangeArrowheads="1"/>
          </p:cNvSpPr>
          <p:nvPr/>
        </p:nvSpPr>
        <p:spPr bwMode="auto">
          <a:xfrm>
            <a:off x="0" y="6583363"/>
            <a:ext cx="22494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1200" smtClean="0">
                <a:solidFill>
                  <a:srgbClr val="000000"/>
                </a:solidFill>
                <a:latin typeface="Arial" charset="0"/>
              </a:rPr>
              <a:t>L. Groening, Sept. 15th, 2003</a:t>
            </a:r>
          </a:p>
        </p:txBody>
      </p:sp>
      <p:sp>
        <p:nvSpPr>
          <p:cNvPr id="1039" name="Text Box 15"/>
          <p:cNvSpPr txBox="1">
            <a:spLocks noChangeArrowheads="1"/>
          </p:cNvSpPr>
          <p:nvPr/>
        </p:nvSpPr>
        <p:spPr bwMode="auto">
          <a:xfrm>
            <a:off x="39688" y="6592888"/>
            <a:ext cx="7620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1200" smtClean="0">
                <a:solidFill>
                  <a:srgbClr val="000000"/>
                </a:solidFill>
                <a:latin typeface="Comic Sans MS" pitchFamily="66" charset="0"/>
              </a:rPr>
              <a:t>GSI-Palaver, Dec. 10</a:t>
            </a:r>
            <a:r>
              <a:rPr lang="en-US" sz="1200" baseline="30000" smtClean="0">
                <a:solidFill>
                  <a:srgbClr val="000000"/>
                </a:solidFill>
                <a:latin typeface="Comic Sans MS" pitchFamily="66" charset="0"/>
              </a:rPr>
              <a:t>th</a:t>
            </a:r>
            <a:r>
              <a:rPr lang="en-US" sz="1200" smtClean="0">
                <a:solidFill>
                  <a:srgbClr val="000000"/>
                </a:solidFill>
                <a:latin typeface="Comic Sans MS" pitchFamily="66" charset="0"/>
              </a:rPr>
              <a:t>, 2003, </a:t>
            </a:r>
            <a:r>
              <a:rPr lang="en-US" sz="1200" i="1" smtClean="0">
                <a:solidFill>
                  <a:srgbClr val="000000"/>
                </a:solidFill>
                <a:latin typeface="Comic Sans MS" pitchFamily="66" charset="0"/>
              </a:rPr>
              <a:t>A dedicated proton accelerator for  p-physics at the future GSI facilities</a:t>
            </a:r>
          </a:p>
        </p:txBody>
      </p:sp>
      <p:sp>
        <p:nvSpPr>
          <p:cNvPr id="1041" name="Line 17"/>
          <p:cNvSpPr>
            <a:spLocks noChangeShapeType="1"/>
          </p:cNvSpPr>
          <p:nvPr/>
        </p:nvSpPr>
        <p:spPr bwMode="auto">
          <a:xfrm flipV="1">
            <a:off x="4895850" y="6667500"/>
            <a:ext cx="76200"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50000"/>
              </a:spcBef>
              <a:spcAft>
                <a:spcPct val="0"/>
              </a:spcAft>
            </a:pPr>
            <a:endParaRPr lang="en-US" smtClean="0">
              <a:solidFill>
                <a:srgbClr val="000000"/>
              </a:solidFill>
              <a:latin typeface="Arial" charset="0"/>
            </a:endParaRPr>
          </a:p>
        </p:txBody>
      </p:sp>
      <p:pic>
        <p:nvPicPr>
          <p:cNvPr id="1054" name="Picture 14" descr="npo00000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8852"/>
            <a:ext cx="914558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42" name="Text Box 18"/>
          <p:cNvSpPr txBox="1">
            <a:spLocks noChangeArrowheads="1"/>
          </p:cNvSpPr>
          <p:nvPr/>
        </p:nvSpPr>
        <p:spPr bwMode="auto">
          <a:xfrm>
            <a:off x="88900" y="6569075"/>
            <a:ext cx="421640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1300" dirty="0" smtClean="0">
                <a:solidFill>
                  <a:srgbClr val="000000"/>
                </a:solidFill>
                <a:latin typeface="Times New Roman" pitchFamily="18" charset="0"/>
              </a:rPr>
              <a:t>P. </a:t>
            </a:r>
            <a:r>
              <a:rPr lang="en-US" sz="1300" dirty="0" err="1" smtClean="0">
                <a:solidFill>
                  <a:srgbClr val="000000"/>
                </a:solidFill>
                <a:latin typeface="Times New Roman" pitchFamily="18" charset="0"/>
              </a:rPr>
              <a:t>Forck</a:t>
            </a:r>
            <a:r>
              <a:rPr lang="en-US" sz="1300" dirty="0" smtClean="0">
                <a:solidFill>
                  <a:srgbClr val="000000"/>
                </a:solidFill>
                <a:latin typeface="Times New Roman" pitchFamily="18" charset="0"/>
              </a:rPr>
              <a:t>, R. Singh et al.: High Intensity Tune Spectra </a:t>
            </a:r>
            <a:endParaRPr lang="en-US" sz="1300" dirty="0" smtClean="0">
              <a:solidFill>
                <a:srgbClr val="000000"/>
              </a:solidFill>
              <a:latin typeface="Comic Sans MS" pitchFamily="66" charset="0"/>
            </a:endParaRPr>
          </a:p>
        </p:txBody>
      </p:sp>
      <p:sp>
        <p:nvSpPr>
          <p:cNvPr id="1044" name="Text Box 20"/>
          <p:cNvSpPr txBox="1">
            <a:spLocks noChangeArrowheads="1"/>
          </p:cNvSpPr>
          <p:nvPr/>
        </p:nvSpPr>
        <p:spPr bwMode="auto">
          <a:xfrm>
            <a:off x="5327650" y="6521450"/>
            <a:ext cx="32654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de-DE" sz="1600" smtClean="0">
              <a:solidFill>
                <a:srgbClr val="006600"/>
              </a:solidFill>
              <a:latin typeface="Comic Sans MS" pitchFamily="66" charset="0"/>
            </a:endParaRPr>
          </a:p>
        </p:txBody>
      </p:sp>
      <p:sp>
        <p:nvSpPr>
          <p:cNvPr id="1045" name="Text Box 21"/>
          <p:cNvSpPr txBox="1">
            <a:spLocks noChangeArrowheads="1"/>
          </p:cNvSpPr>
          <p:nvPr/>
        </p:nvSpPr>
        <p:spPr bwMode="auto">
          <a:xfrm>
            <a:off x="5711825" y="6538913"/>
            <a:ext cx="3267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50000"/>
              </a:spcBef>
              <a:spcAft>
                <a:spcPct val="0"/>
              </a:spcAft>
            </a:pPr>
            <a:r>
              <a:rPr lang="en-US" sz="1400" dirty="0" smtClean="0">
                <a:solidFill>
                  <a:srgbClr val="000000"/>
                </a:solidFill>
                <a:latin typeface="Times New Roman" pitchFamily="18" charset="0"/>
              </a:rPr>
              <a:t>       </a:t>
            </a:r>
            <a:r>
              <a:rPr lang="en-US" sz="1300" dirty="0" smtClean="0">
                <a:solidFill>
                  <a:srgbClr val="000000"/>
                </a:solidFill>
                <a:latin typeface="Times New Roman" pitchFamily="18" charset="0"/>
              </a:rPr>
              <a:t>Florence,  November  5</a:t>
            </a:r>
            <a:r>
              <a:rPr lang="en-US" sz="1300" baseline="30000" dirty="0" smtClean="0">
                <a:solidFill>
                  <a:srgbClr val="000000"/>
                </a:solidFill>
                <a:latin typeface="Times New Roman" pitchFamily="18" charset="0"/>
              </a:rPr>
              <a:t>th</a:t>
            </a:r>
            <a:r>
              <a:rPr lang="en-US" sz="1300" dirty="0" smtClean="0">
                <a:solidFill>
                  <a:srgbClr val="000000"/>
                </a:solidFill>
                <a:latin typeface="Times New Roman" pitchFamily="18" charset="0"/>
              </a:rPr>
              <a:t>, 2015</a:t>
            </a:r>
            <a:endParaRPr lang="de-DE" sz="1300" dirty="0" smtClean="0">
              <a:solidFill>
                <a:srgbClr val="000000"/>
              </a:solidFill>
              <a:latin typeface="Times New Roman" pitchFamily="18" charset="0"/>
            </a:endParaRPr>
          </a:p>
        </p:txBody>
      </p:sp>
      <p:sp>
        <p:nvSpPr>
          <p:cNvPr id="1055" name="Slide Number Placeholder 5"/>
          <p:cNvSpPr txBox="1">
            <a:spLocks noGrp="1"/>
          </p:cNvSpPr>
          <p:nvPr/>
        </p:nvSpPr>
        <p:spPr bwMode="auto">
          <a:xfrm>
            <a:off x="4178518" y="6551315"/>
            <a:ext cx="765444" cy="40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0"/>
              </a:spcBef>
              <a:defRPr sz="2400">
                <a:solidFill>
                  <a:schemeClr val="tx1"/>
                </a:solidFill>
                <a:latin typeface="Times" pitchFamily="18" charset="0"/>
              </a:defRPr>
            </a:lvl1pPr>
            <a:lvl2pPr marL="742950" indent="-285750" algn="l" eaLnBrk="0" hangingPunct="0">
              <a:spcBef>
                <a:spcPct val="0"/>
              </a:spcBef>
              <a:defRPr sz="2400">
                <a:solidFill>
                  <a:schemeClr val="tx1"/>
                </a:solidFill>
                <a:latin typeface="Times" pitchFamily="18" charset="0"/>
              </a:defRPr>
            </a:lvl2pPr>
            <a:lvl3pPr marL="1143000" indent="-228600" algn="l" eaLnBrk="0" hangingPunct="0">
              <a:spcBef>
                <a:spcPct val="0"/>
              </a:spcBef>
              <a:defRPr sz="2400">
                <a:solidFill>
                  <a:schemeClr val="tx1"/>
                </a:solidFill>
                <a:latin typeface="Times" pitchFamily="18" charset="0"/>
              </a:defRPr>
            </a:lvl3pPr>
            <a:lvl4pPr marL="1600200" indent="-228600" algn="l" eaLnBrk="0" hangingPunct="0">
              <a:spcBef>
                <a:spcPct val="0"/>
              </a:spcBef>
              <a:defRPr sz="2400">
                <a:solidFill>
                  <a:schemeClr val="tx1"/>
                </a:solidFill>
                <a:latin typeface="Times" pitchFamily="18" charset="0"/>
              </a:defRPr>
            </a:lvl4pPr>
            <a:lvl5pPr marL="2057400" indent="-228600" algn="l" eaLnBrk="0" hangingPunct="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fontAlgn="base">
              <a:spcAft>
                <a:spcPct val="0"/>
              </a:spcAft>
            </a:pPr>
            <a:fld id="{8E62C38E-F4E4-40E6-B468-AB7A924278A6}" type="slidenum">
              <a:rPr lang="de-DE" sz="1500" b="0" smtClean="0">
                <a:solidFill>
                  <a:schemeClr val="tx1"/>
                </a:solidFill>
                <a:latin typeface="+mj-lt"/>
              </a:rPr>
              <a:pPr algn="ctr" fontAlgn="base">
                <a:spcAft>
                  <a:spcPct val="0"/>
                </a:spcAft>
              </a:pPr>
              <a:t>‹Nr.›</a:t>
            </a:fld>
            <a:endParaRPr lang="de-DE" sz="1500" b="0" dirty="0" smtClean="0">
              <a:solidFill>
                <a:schemeClr val="tx1"/>
              </a:solidFill>
              <a:latin typeface="+mj-lt"/>
            </a:endParaRPr>
          </a:p>
        </p:txBody>
      </p:sp>
    </p:spTree>
    <p:extLst>
      <p:ext uri="{BB962C8B-B14F-4D97-AF65-F5344CB8AC3E}">
        <p14:creationId xmlns:p14="http://schemas.microsoft.com/office/powerpoint/2010/main" val="190212091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itchFamily="18" charset="0"/>
        </a:defRPr>
      </a:lvl2pPr>
      <a:lvl3pPr algn="ctr" rtl="0" fontAlgn="base">
        <a:spcBef>
          <a:spcPct val="0"/>
        </a:spcBef>
        <a:spcAft>
          <a:spcPct val="0"/>
        </a:spcAft>
        <a:defRPr sz="4400">
          <a:solidFill>
            <a:schemeClr val="tx2"/>
          </a:solidFill>
          <a:latin typeface="Times" pitchFamily="18" charset="0"/>
        </a:defRPr>
      </a:lvl3pPr>
      <a:lvl4pPr algn="ctr" rtl="0" fontAlgn="base">
        <a:spcBef>
          <a:spcPct val="0"/>
        </a:spcBef>
        <a:spcAft>
          <a:spcPct val="0"/>
        </a:spcAft>
        <a:defRPr sz="4400">
          <a:solidFill>
            <a:schemeClr val="tx2"/>
          </a:solidFill>
          <a:latin typeface="Times" pitchFamily="18" charset="0"/>
        </a:defRPr>
      </a:lvl4pPr>
      <a:lvl5pPr algn="ctr" rtl="0" fontAlgn="base">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41.png"/><Relationship Id="rId13" Type="http://schemas.openxmlformats.org/officeDocument/2006/relationships/oleObject" Target="../embeddings/oleObject1.bin"/><Relationship Id="rId3" Type="http://schemas.openxmlformats.org/officeDocument/2006/relationships/notesSlide" Target="../notesSlides/notesSlide12.xml"/><Relationship Id="rId12" Type="http://schemas.openxmlformats.org/officeDocument/2006/relationships/image" Target="../media/image25.png"/><Relationship Id="rId2" Type="http://schemas.openxmlformats.org/officeDocument/2006/relationships/slideLayout" Target="../slideLayouts/slideLayout3.xml"/><Relationship Id="rId16" Type="http://schemas.openxmlformats.org/officeDocument/2006/relationships/image" Target="../media/image21.wmf"/><Relationship Id="rId1" Type="http://schemas.openxmlformats.org/officeDocument/2006/relationships/vmlDrawing" Target="../drawings/vmlDrawing1.vml"/><Relationship Id="rId6" Type="http://schemas.openxmlformats.org/officeDocument/2006/relationships/image" Target="../media/image342.png"/><Relationship Id="rId11" Type="http://schemas.openxmlformats.org/officeDocument/2006/relationships/image" Target="../media/image24.png"/><Relationship Id="rId5" Type="http://schemas.openxmlformats.org/officeDocument/2006/relationships/image" Target="../media/image23.png"/><Relationship Id="rId15" Type="http://schemas.openxmlformats.org/officeDocument/2006/relationships/oleObject" Target="../embeddings/oleObject2.bin"/><Relationship Id="rId10" Type="http://schemas.openxmlformats.org/officeDocument/2006/relationships/image" Target="../media/image38.png"/><Relationship Id="rId4" Type="http://schemas.openxmlformats.org/officeDocument/2006/relationships/image" Target="../media/image22.png"/><Relationship Id="rId14" Type="http://schemas.openxmlformats.org/officeDocument/2006/relationships/image" Target="../media/image20.wmf"/></Relationships>
</file>

<file path=ppt/slides/_rels/slide14.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270.png"/><Relationship Id="rId12"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 Id="rId11" Type="http://schemas.openxmlformats.org/officeDocument/2006/relationships/image" Target="../media/image811.png"/><Relationship Id="rId5" Type="http://schemas.openxmlformats.org/officeDocument/2006/relationships/image" Target="../media/image26.png"/><Relationship Id="rId15" Type="http://schemas.openxmlformats.org/officeDocument/2006/relationships/image" Target="../media/image29.png"/><Relationship Id="rId10" Type="http://schemas.openxmlformats.org/officeDocument/2006/relationships/image" Target="../media/image791.png"/><Relationship Id="rId4" Type="http://schemas.openxmlformats.org/officeDocument/2006/relationships/image" Target="../media/image27.png"/><Relationship Id="rId9" Type="http://schemas.openxmlformats.org/officeDocument/2006/relationships/image" Target="../media/image90.png"/><Relationship Id="rId14" Type="http://schemas.openxmlformats.org/officeDocument/2006/relationships/image" Target="../media/image280.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40.png"/><Relationship Id="rId3" Type="http://schemas.openxmlformats.org/officeDocument/2006/relationships/image" Target="../media/image291.png"/><Relationship Id="rId7" Type="http://schemas.openxmlformats.org/officeDocument/2006/relationships/image" Target="../media/image33.png"/><Relationship Id="rId12"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21.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3.png"/><Relationship Id="rId11" Type="http://schemas.openxmlformats.org/officeDocument/2006/relationships/image" Target="../media/image42.png"/><Relationship Id="rId5" Type="http://schemas.openxmlformats.org/officeDocument/2006/relationships/image" Target="../media/image52.png"/><Relationship Id="rId10" Type="http://schemas.openxmlformats.org/officeDocument/2006/relationships/image" Target="../media/image530.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611.png"/><Relationship Id="rId5" Type="http://schemas.openxmlformats.org/officeDocument/2006/relationships/image" Target="../media/image56.png"/><Relationship Id="rId4" Type="http://schemas.openxmlformats.org/officeDocument/2006/relationships/image" Target="../media/image600.png"/></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122.png"/><Relationship Id="rId4" Type="http://schemas.openxmlformats.org/officeDocument/2006/relationships/image" Target="../media/image85.png"/></Relationships>
</file>

<file path=ppt/slides/_rels/slide23.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66.gif"/></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68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73.png"/><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image" Target="../media/image76.png"/><Relationship Id="rId4" Type="http://schemas.openxmlformats.org/officeDocument/2006/relationships/image" Target="../media/image7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20.png"/><Relationship Id="rId18" Type="http://schemas.openxmlformats.org/officeDocument/2006/relationships/image" Target="../media/image92.png"/><Relationship Id="rId3" Type="http://schemas.openxmlformats.org/officeDocument/2006/relationships/notesSlide" Target="../notesSlides/notesSlide27.xml"/><Relationship Id="rId7" Type="http://schemas.openxmlformats.org/officeDocument/2006/relationships/image" Target="../media/image78.png"/><Relationship Id="rId12" Type="http://schemas.openxmlformats.org/officeDocument/2006/relationships/image" Target="../media/image810.png"/><Relationship Id="rId17" Type="http://schemas.openxmlformats.org/officeDocument/2006/relationships/image" Target="../media/image88.png"/><Relationship Id="rId2" Type="http://schemas.openxmlformats.org/officeDocument/2006/relationships/slideLayout" Target="../slideLayouts/slideLayout1.xml"/><Relationship Id="rId16" Type="http://schemas.openxmlformats.org/officeDocument/2006/relationships/image" Target="../media/image87.png"/><Relationship Id="rId1" Type="http://schemas.openxmlformats.org/officeDocument/2006/relationships/vmlDrawing" Target="../drawings/vmlDrawing2.vml"/><Relationship Id="rId6" Type="http://schemas.openxmlformats.org/officeDocument/2006/relationships/image" Target="../media/image77.wmf"/><Relationship Id="rId5" Type="http://schemas.openxmlformats.org/officeDocument/2006/relationships/oleObject" Target="../embeddings/oleObject3.bin"/><Relationship Id="rId15" Type="http://schemas.openxmlformats.org/officeDocument/2006/relationships/image" Target="../media/image84.png"/><Relationship Id="rId4" Type="http://schemas.openxmlformats.org/officeDocument/2006/relationships/image" Target="../media/image77.png"/><Relationship Id="rId9" Type="http://schemas.openxmlformats.org/officeDocument/2006/relationships/image" Target="../media/image80.png"/><Relationship Id="rId14" Type="http://schemas.openxmlformats.org/officeDocument/2006/relationships/image" Target="../media/image81.png"/></Relationships>
</file>

<file path=ppt/slides/_rels/slide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95.png"/><Relationship Id="rId4" Type="http://schemas.openxmlformats.org/officeDocument/2006/relationships/image" Target="../media/image8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94.png"/><Relationship Id="rId5" Type="http://schemas.openxmlformats.org/officeDocument/2006/relationships/image" Target="../media/image96.png"/></Relationships>
</file>

<file path=ppt/slides/_rels/slide3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00.png"/><Relationship Id="rId4" Type="http://schemas.openxmlformats.org/officeDocument/2006/relationships/image" Target="../media/image99.png"/></Relationships>
</file>

<file path=ppt/slides/_rels/slide3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03.png"/><Relationship Id="rId4" Type="http://schemas.openxmlformats.org/officeDocument/2006/relationships/image" Target="../media/image102.png"/></Relationships>
</file>

<file path=ppt/slides/_rels/slide36.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4.png"/><Relationship Id="rId7" Type="http://schemas.openxmlformats.org/officeDocument/2006/relationships/image" Target="../media/image109.png"/><Relationship Id="rId2" Type="http://schemas.openxmlformats.org/officeDocument/2006/relationships/image" Target="../media/image105.png"/><Relationship Id="rId1" Type="http://schemas.openxmlformats.org/officeDocument/2006/relationships/slideLayout" Target="../slideLayouts/slideLayout3.xml"/><Relationship Id="rId6" Type="http://schemas.openxmlformats.org/officeDocument/2006/relationships/image" Target="../media/image108.png"/><Relationship Id="rId5" Type="http://schemas.openxmlformats.org/officeDocument/2006/relationships/image" Target="../media/image107.png"/><Relationship Id="rId10" Type="http://schemas.openxmlformats.org/officeDocument/2006/relationships/image" Target="../media/image112.png"/><Relationship Id="rId4" Type="http://schemas.openxmlformats.org/officeDocument/2006/relationships/image" Target="../media/image106.png"/><Relationship Id="rId9" Type="http://schemas.openxmlformats.org/officeDocument/2006/relationships/image" Target="../media/image11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10.png"/><Relationship Id="rId1" Type="http://schemas.openxmlformats.org/officeDocument/2006/relationships/slideLayout" Target="../slideLayouts/slideLayout3.xml"/><Relationship Id="rId6" Type="http://schemas.openxmlformats.org/officeDocument/2006/relationships/image" Target="../media/image91.png"/><Relationship Id="rId5"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1" name="Text Box 3"/>
          <p:cNvSpPr txBox="1">
            <a:spLocks noChangeArrowheads="1"/>
          </p:cNvSpPr>
          <p:nvPr/>
        </p:nvSpPr>
        <p:spPr bwMode="auto">
          <a:xfrm>
            <a:off x="5126038" y="1343025"/>
            <a:ext cx="3729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de-DE" sz="1600" smtClean="0">
              <a:solidFill>
                <a:srgbClr val="006600"/>
              </a:solidFill>
              <a:latin typeface="Comic Sans MS" pitchFamily="66" charset="0"/>
            </a:endParaRPr>
          </a:p>
        </p:txBody>
      </p:sp>
      <p:sp>
        <p:nvSpPr>
          <p:cNvPr id="2" name="Textfeld 1"/>
          <p:cNvSpPr txBox="1"/>
          <p:nvPr/>
        </p:nvSpPr>
        <p:spPr>
          <a:xfrm>
            <a:off x="0" y="980728"/>
            <a:ext cx="9144000" cy="2226250"/>
          </a:xfrm>
          <a:prstGeom prst="rect">
            <a:avLst/>
          </a:prstGeom>
          <a:noFill/>
        </p:spPr>
        <p:txBody>
          <a:bodyPr wrap="square" rtlCol="0">
            <a:spAutoFit/>
          </a:bodyPr>
          <a:lstStyle/>
          <a:p>
            <a:pPr algn="ctr"/>
            <a:r>
              <a:rPr lang="de-DE" sz="2100" b="1" dirty="0" smtClean="0">
                <a:solidFill>
                  <a:srgbClr val="0000FF"/>
                </a:solidFill>
                <a:latin typeface="Arial" panose="020B0604020202020204" pitchFamily="34" charset="0"/>
                <a:cs typeface="Arial" panose="020B0604020202020204" pitchFamily="34" charset="0"/>
              </a:rPr>
              <a:t>High </a:t>
            </a:r>
            <a:r>
              <a:rPr lang="en-US" sz="2100" b="1" dirty="0" smtClean="0">
                <a:solidFill>
                  <a:srgbClr val="0000FF"/>
                </a:solidFill>
                <a:latin typeface="Arial" panose="020B0604020202020204" pitchFamily="34" charset="0"/>
                <a:cs typeface="Arial" panose="020B0604020202020204" pitchFamily="34" charset="0"/>
              </a:rPr>
              <a:t>Intensity Effects on Tune </a:t>
            </a:r>
            <a:r>
              <a:rPr lang="de-DE" sz="2100" b="1" dirty="0" smtClean="0">
                <a:solidFill>
                  <a:srgbClr val="0000FF"/>
                </a:solidFill>
                <a:latin typeface="Arial" panose="020B0604020202020204" pitchFamily="34" charset="0"/>
                <a:cs typeface="Arial" panose="020B0604020202020204" pitchFamily="34" charset="0"/>
              </a:rPr>
              <a:t>Observables </a:t>
            </a:r>
            <a:r>
              <a:rPr lang="en-US" sz="2100" b="1" dirty="0" smtClean="0">
                <a:solidFill>
                  <a:srgbClr val="0000FF"/>
                </a:solidFill>
                <a:latin typeface="Arial" panose="020B0604020202020204" pitchFamily="34" charset="0"/>
                <a:cs typeface="Arial" panose="020B0604020202020204" pitchFamily="34" charset="0"/>
              </a:rPr>
              <a:t>in the</a:t>
            </a:r>
            <a:r>
              <a:rPr lang="de-DE" sz="2100" b="1" dirty="0" smtClean="0">
                <a:solidFill>
                  <a:srgbClr val="0000FF"/>
                </a:solidFill>
                <a:latin typeface="Arial" panose="020B0604020202020204" pitchFamily="34" charset="0"/>
                <a:cs typeface="Arial" panose="020B0604020202020204" pitchFamily="34" charset="0"/>
              </a:rPr>
              <a:t> Synchrotron </a:t>
            </a:r>
            <a:r>
              <a:rPr lang="de-DE" sz="2100" b="1" dirty="0">
                <a:solidFill>
                  <a:srgbClr val="0000FF"/>
                </a:solidFill>
                <a:latin typeface="Arial" panose="020B0604020202020204" pitchFamily="34" charset="0"/>
                <a:cs typeface="Arial" panose="020B0604020202020204" pitchFamily="34" charset="0"/>
              </a:rPr>
              <a:t>SIS18  </a:t>
            </a:r>
            <a:endParaRPr lang="de-DE" sz="2100" b="1" dirty="0" smtClean="0">
              <a:solidFill>
                <a:srgbClr val="0000FF"/>
              </a:solidFill>
              <a:latin typeface="Arial" panose="020B0604020202020204" pitchFamily="34" charset="0"/>
              <a:cs typeface="Arial" panose="020B0604020202020204" pitchFamily="34" charset="0"/>
            </a:endParaRPr>
          </a:p>
          <a:p>
            <a:pPr algn="ctr"/>
            <a:r>
              <a:rPr lang="de-DE" sz="2100" b="1" dirty="0" smtClean="0">
                <a:solidFill>
                  <a:srgbClr val="0000FF"/>
                </a:solidFill>
                <a:latin typeface="Arial" panose="020B0604020202020204" pitchFamily="34" charset="0"/>
                <a:cs typeface="Arial" panose="020B0604020202020204" pitchFamily="34" charset="0"/>
              </a:rPr>
              <a:t>- A Beam </a:t>
            </a:r>
            <a:r>
              <a:rPr lang="en-US" sz="2100" b="1" dirty="0" smtClean="0">
                <a:solidFill>
                  <a:srgbClr val="0000FF"/>
                </a:solidFill>
                <a:latin typeface="Arial" panose="020B0604020202020204" pitchFamily="34" charset="0"/>
                <a:cs typeface="Arial" panose="020B0604020202020204" pitchFamily="34" charset="0"/>
              </a:rPr>
              <a:t>Diagnostics </a:t>
            </a:r>
            <a:r>
              <a:rPr lang="de-DE" sz="2100" b="1" dirty="0" smtClean="0">
                <a:solidFill>
                  <a:srgbClr val="0000FF"/>
                </a:solidFill>
                <a:latin typeface="Arial" panose="020B0604020202020204" pitchFamily="34" charset="0"/>
                <a:cs typeface="Arial" panose="020B0604020202020204" pitchFamily="34" charset="0"/>
              </a:rPr>
              <a:t>View - </a:t>
            </a:r>
            <a:endParaRPr lang="en-GB" sz="2100" b="1"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algn="ctr">
              <a:spcBef>
                <a:spcPts val="800"/>
              </a:spcBef>
            </a:pPr>
            <a:r>
              <a:rPr lang="en-US" b="1" dirty="0" smtClean="0">
                <a:latin typeface="Arial" panose="020B0604020202020204" pitchFamily="34" charset="0"/>
                <a:cs typeface="Arial" panose="020B0604020202020204" pitchFamily="34" charset="0"/>
              </a:rPr>
              <a:t>R. Singh, P. </a:t>
            </a:r>
            <a:r>
              <a:rPr lang="en-US" b="1" dirty="0" err="1" smtClean="0">
                <a:latin typeface="Arial" panose="020B0604020202020204" pitchFamily="34" charset="0"/>
                <a:cs typeface="Arial" panose="020B0604020202020204" pitchFamily="34" charset="0"/>
              </a:rPr>
              <a:t>Forck</a:t>
            </a:r>
            <a:r>
              <a:rPr lang="en-US" b="1" dirty="0" smtClean="0">
                <a:latin typeface="Arial" panose="020B0604020202020204" pitchFamily="34" charset="0"/>
                <a:cs typeface="Arial" panose="020B0604020202020204" pitchFamily="34" charset="0"/>
              </a:rPr>
              <a:t>, P. Kowina, GSI</a:t>
            </a:r>
          </a:p>
          <a:p>
            <a:pPr algn="ctr">
              <a:spcBef>
                <a:spcPts val="800"/>
              </a:spcBef>
            </a:pPr>
            <a:r>
              <a:rPr lang="en-US" dirty="0" smtClean="0">
                <a:latin typeface="Arial" panose="020B0604020202020204" pitchFamily="34" charset="0"/>
                <a:cs typeface="Arial" panose="020B0604020202020204" pitchFamily="34" charset="0"/>
              </a:rPr>
              <a:t>with contributions by: </a:t>
            </a:r>
          </a:p>
          <a:p>
            <a:pPr algn="ctr">
              <a:spcBef>
                <a:spcPts val="800"/>
              </a:spcBef>
            </a:pPr>
            <a:r>
              <a:rPr lang="en-US" sz="1600" b="1" dirty="0" smtClean="0">
                <a:latin typeface="Arial" panose="020B0604020202020204" pitchFamily="34" charset="0"/>
                <a:cs typeface="Arial" panose="020B0604020202020204" pitchFamily="34" charset="0"/>
              </a:rPr>
              <a:t>O. </a:t>
            </a:r>
            <a:r>
              <a:rPr lang="en-US" sz="1600" b="1" dirty="0" err="1" smtClean="0">
                <a:latin typeface="Arial" panose="020B0604020202020204" pitchFamily="34" charset="0"/>
                <a:cs typeface="Arial" panose="020B0604020202020204" pitchFamily="34" charset="0"/>
              </a:rPr>
              <a:t>Boine-Frankenheim</a:t>
            </a:r>
            <a:r>
              <a:rPr lang="en-US" sz="1600" b="1" dirty="0" smtClean="0">
                <a:latin typeface="Arial" panose="020B0604020202020204" pitchFamily="34" charset="0"/>
                <a:cs typeface="Arial" panose="020B0604020202020204" pitchFamily="34" charset="0"/>
              </a:rPr>
              <a:t>, O. </a:t>
            </a:r>
            <a:r>
              <a:rPr lang="en-US" sz="1600" b="1" dirty="0" err="1" smtClean="0">
                <a:latin typeface="Arial" panose="020B0604020202020204" pitchFamily="34" charset="0"/>
                <a:cs typeface="Arial" panose="020B0604020202020204" pitchFamily="34" charset="0"/>
              </a:rPr>
              <a:t>Chorniy</a:t>
            </a:r>
            <a:r>
              <a:rPr lang="en-US" sz="1600" b="1" dirty="0" smtClean="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R. </a:t>
            </a:r>
            <a:r>
              <a:rPr lang="en-US" sz="1600" b="1" dirty="0" err="1" smtClean="0">
                <a:latin typeface="Arial" panose="020B0604020202020204" pitchFamily="34" charset="0"/>
                <a:cs typeface="Arial" panose="020B0604020202020204" pitchFamily="34" charset="0"/>
              </a:rPr>
              <a:t>Haseitl</a:t>
            </a:r>
            <a:r>
              <a:rPr lang="en-US" sz="1600" b="1" dirty="0" smtClean="0">
                <a:latin typeface="Arial" panose="020B0604020202020204" pitchFamily="34" charset="0"/>
                <a:cs typeface="Arial" panose="020B0604020202020204" pitchFamily="34" charset="0"/>
              </a:rPr>
              <a:t>, W. Kaufmann, K. Lang, GSI &amp; M. </a:t>
            </a:r>
            <a:r>
              <a:rPr lang="en-US" sz="1600" b="1" dirty="0" err="1" smtClean="0">
                <a:latin typeface="Arial" panose="020B0604020202020204" pitchFamily="34" charset="0"/>
                <a:cs typeface="Arial" panose="020B0604020202020204" pitchFamily="34" charset="0"/>
              </a:rPr>
              <a:t>Gasior</a:t>
            </a:r>
            <a:r>
              <a:rPr lang="en-US" sz="1600" b="1" dirty="0" smtClean="0">
                <a:latin typeface="Arial" panose="020B0604020202020204" pitchFamily="34" charset="0"/>
                <a:cs typeface="Arial" panose="020B0604020202020204" pitchFamily="34" charset="0"/>
              </a:rPr>
              <a:t>, CERN</a:t>
            </a:r>
            <a:r>
              <a:rPr lang="en-US" sz="1600" dirty="0" smtClean="0">
                <a:latin typeface="Arial" panose="020B0604020202020204" pitchFamily="34" charset="0"/>
                <a:cs typeface="Arial" panose="020B0604020202020204" pitchFamily="34" charset="0"/>
              </a:rPr>
              <a:t> </a:t>
            </a:r>
          </a:p>
          <a:p>
            <a:pPr algn="ctr">
              <a:spcBef>
                <a:spcPts val="800"/>
              </a:spcBef>
            </a:pPr>
            <a:r>
              <a:rPr lang="en-US" b="1" dirty="0" smtClean="0">
                <a:solidFill>
                  <a:srgbClr val="006600"/>
                </a:solidFill>
                <a:latin typeface="Arial" panose="020B0604020202020204" pitchFamily="34" charset="0"/>
                <a:cs typeface="Arial" panose="020B0604020202020204" pitchFamily="34" charset="0"/>
              </a:rPr>
              <a:t>Workshop ‘Beam </a:t>
            </a:r>
            <a:r>
              <a:rPr lang="en-US" b="1" dirty="0">
                <a:solidFill>
                  <a:srgbClr val="006600"/>
                </a:solidFill>
                <a:latin typeface="Arial" panose="020B0604020202020204" pitchFamily="34" charset="0"/>
                <a:cs typeface="Arial" panose="020B0604020202020204" pitchFamily="34" charset="0"/>
              </a:rPr>
              <a:t>D</a:t>
            </a:r>
            <a:r>
              <a:rPr lang="en-US" b="1" dirty="0" smtClean="0">
                <a:solidFill>
                  <a:srgbClr val="006600"/>
                </a:solidFill>
                <a:latin typeface="Arial" panose="020B0604020202020204" pitchFamily="34" charset="0"/>
                <a:cs typeface="Arial" panose="020B0604020202020204" pitchFamily="34" charset="0"/>
              </a:rPr>
              <a:t>ynamics meets Diagnostics’, Florence, November 5</a:t>
            </a:r>
            <a:r>
              <a:rPr lang="en-US" b="1" baseline="30000" dirty="0" smtClean="0">
                <a:solidFill>
                  <a:srgbClr val="006600"/>
                </a:solidFill>
                <a:latin typeface="Arial" panose="020B0604020202020204" pitchFamily="34" charset="0"/>
                <a:cs typeface="Arial" panose="020B0604020202020204" pitchFamily="34" charset="0"/>
              </a:rPr>
              <a:t>th</a:t>
            </a:r>
            <a:r>
              <a:rPr lang="en-US" b="1" dirty="0" smtClean="0">
                <a:solidFill>
                  <a:srgbClr val="006600"/>
                </a:solidFill>
                <a:latin typeface="Arial" panose="020B0604020202020204" pitchFamily="34" charset="0"/>
                <a:cs typeface="Arial" panose="020B0604020202020204" pitchFamily="34" charset="0"/>
              </a:rPr>
              <a:t>, 2015 </a:t>
            </a:r>
            <a:endParaRPr lang="en-US" b="1" dirty="0">
              <a:solidFill>
                <a:srgbClr val="0066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Textfeld 4"/>
              <p:cNvSpPr txBox="1"/>
              <p:nvPr/>
            </p:nvSpPr>
            <p:spPr>
              <a:xfrm>
                <a:off x="179512" y="3501008"/>
                <a:ext cx="8964488" cy="3123932"/>
              </a:xfrm>
              <a:prstGeom prst="rect">
                <a:avLst/>
              </a:prstGeom>
              <a:noFill/>
            </p:spPr>
            <p:txBody>
              <a:bodyPr wrap="square" rtlCol="0">
                <a:spAutoFit/>
              </a:bodyPr>
              <a:lstStyle/>
              <a:p>
                <a:pPr>
                  <a:spcBef>
                    <a:spcPts val="600"/>
                  </a:spcBef>
                </a:pPr>
                <a:r>
                  <a:rPr lang="en-US" b="1" dirty="0" smtClean="0">
                    <a:solidFill>
                      <a:srgbClr val="0000FF"/>
                    </a:solidFill>
                    <a:latin typeface="Arial" panose="020B0604020202020204" pitchFamily="34" charset="0"/>
                    <a:cs typeface="Arial" panose="020B0604020202020204" pitchFamily="34" charset="0"/>
                  </a:rPr>
                  <a:t>High Intensity: </a:t>
                </a:r>
                <a:r>
                  <a:rPr lang="en-US" b="1" i="1" dirty="0" smtClean="0">
                    <a:latin typeface="Arial" panose="020B0604020202020204" pitchFamily="34" charset="0"/>
                    <a:cs typeface="Arial" panose="020B0604020202020204" pitchFamily="34" charset="0"/>
                    <a:sym typeface="Symbol"/>
                  </a:rPr>
                  <a:t>Q </a:t>
                </a:r>
                <a:r>
                  <a:rPr lang="en-US" b="1" dirty="0">
                    <a:latin typeface="Arial" panose="020B0604020202020204" pitchFamily="34" charset="0"/>
                    <a:cs typeface="Arial" panose="020B0604020202020204" pitchFamily="34" charset="0"/>
                    <a:sym typeface="Symbol"/>
                  </a:rPr>
                  <a:t> </a:t>
                </a:r>
                <a14:m>
                  <m:oMath xmlns:m="http://schemas.openxmlformats.org/officeDocument/2006/math">
                    <m:r>
                      <a:rPr lang="en-US" b="1" i="1" smtClean="0">
                        <a:latin typeface="Cambria Math"/>
                        <a:ea typeface="Cambria Math"/>
                        <a:cs typeface="Arial" panose="020B0604020202020204" pitchFamily="34" charset="0"/>
                        <a:sym typeface="Symbol"/>
                      </a:rPr>
                      <m:t>≳</m:t>
                    </m:r>
                  </m:oMath>
                </a14:m>
                <a:r>
                  <a:rPr lang="en-US" b="1" dirty="0" smtClean="0">
                    <a:latin typeface="Arial" panose="020B0604020202020204" pitchFamily="34" charset="0"/>
                    <a:cs typeface="Arial" panose="020B0604020202020204" pitchFamily="34" charset="0"/>
                    <a:sym typeface="Symbol"/>
                  </a:rPr>
                  <a:t> 0.05 </a:t>
                </a:r>
                <a:r>
                  <a:rPr lang="en-US" b="1" dirty="0" smtClean="0">
                    <a:latin typeface="Arial" panose="020B0604020202020204" pitchFamily="34" charset="0"/>
                    <a:cs typeface="Arial" panose="020B0604020202020204" pitchFamily="34" charset="0"/>
                  </a:rPr>
                  <a:t> space charge tune spread &amp; coherent tune shift</a:t>
                </a:r>
              </a:p>
              <a:p>
                <a:pPr>
                  <a:spcBef>
                    <a:spcPts val="600"/>
                  </a:spcBef>
                </a:pP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measurements at SIS18 with </a:t>
                </a:r>
                <a:r>
                  <a:rPr lang="en-US" dirty="0" smtClean="0">
                    <a:latin typeface="Arial" panose="020B0604020202020204" pitchFamily="34" charset="0"/>
                    <a:cs typeface="Arial" panose="020B0604020202020204" pitchFamily="34" charset="0"/>
                    <a:sym typeface="Symbol"/>
                  </a:rPr>
                  <a:t>up to 10</a:t>
                </a:r>
                <a:r>
                  <a:rPr lang="en-US" b="1" baseline="30000" dirty="0" smtClean="0">
                    <a:latin typeface="Arial" panose="020B0604020202020204" pitchFamily="34" charset="0"/>
                    <a:cs typeface="Arial" panose="020B0604020202020204" pitchFamily="34" charset="0"/>
                    <a:sym typeface="Symbol"/>
                  </a:rPr>
                  <a:t>13</a:t>
                </a:r>
                <a:r>
                  <a:rPr lang="en-US" dirty="0" smtClean="0">
                    <a:latin typeface="Arial" panose="020B0604020202020204" pitchFamily="34" charset="0"/>
                    <a:cs typeface="Arial" panose="020B0604020202020204" pitchFamily="34" charset="0"/>
                    <a:sym typeface="Symbol"/>
                  </a:rPr>
                  <a:t> charges </a:t>
                </a:r>
                <a:r>
                  <a:rPr lang="en-US" dirty="0" smtClean="0">
                    <a:latin typeface="Arial" panose="020B0604020202020204" pitchFamily="34" charset="0"/>
                    <a:cs typeface="Arial" panose="020B0604020202020204" pitchFamily="34" charset="0"/>
                  </a:rPr>
                  <a:t> </a:t>
                </a:r>
                <a:endParaRPr lang="en-US" b="1" dirty="0" smtClean="0">
                  <a:latin typeface="Arial" panose="020B0604020202020204" pitchFamily="34" charset="0"/>
                  <a:cs typeface="Arial" panose="020B0604020202020204" pitchFamily="34" charset="0"/>
                </a:endParaRPr>
              </a:p>
              <a:p>
                <a:pPr>
                  <a:spcBef>
                    <a:spcPts val="600"/>
                  </a:spcBef>
                </a:pPr>
                <a:r>
                  <a:rPr lang="en-US" b="1" dirty="0" smtClean="0">
                    <a:solidFill>
                      <a:srgbClr val="0000FF"/>
                    </a:solidFill>
                    <a:latin typeface="Arial" panose="020B0604020202020204" pitchFamily="34" charset="0"/>
                    <a:cs typeface="Arial" panose="020B0604020202020204" pitchFamily="34" charset="0"/>
                  </a:rPr>
                  <a:t>Observables:  </a:t>
                </a:r>
                <a:r>
                  <a:rPr lang="en-US" b="1" dirty="0">
                    <a:latin typeface="Arial" panose="020B0604020202020204" pitchFamily="34" charset="0"/>
                    <a:cs typeface="Arial" panose="020B0604020202020204" pitchFamily="34" charset="0"/>
                  </a:rPr>
                  <a:t>T</a:t>
                </a:r>
                <a:r>
                  <a:rPr lang="en-US" b="1" dirty="0" smtClean="0">
                    <a:latin typeface="Arial" panose="020B0604020202020204" pitchFamily="34" charset="0"/>
                    <a:cs typeface="Arial" panose="020B0604020202020204" pitchFamily="34" charset="0"/>
                  </a:rPr>
                  <a:t>une spectra, time resolved bunch oscillations, chromaticity</a:t>
                </a:r>
              </a:p>
              <a:p>
                <a:pPr>
                  <a:spcBef>
                    <a:spcPts val="600"/>
                  </a:spcBef>
                </a:pP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modifications by </a:t>
                </a:r>
                <a:r>
                  <a:rPr lang="en-US" b="1" dirty="0" smtClean="0">
                    <a:latin typeface="Arial" panose="020B0604020202020204" pitchFamily="34" charset="0"/>
                    <a:cs typeface="Arial" panose="020B0604020202020204" pitchFamily="34" charset="0"/>
                  </a:rPr>
                  <a:t>in-coherent </a:t>
                </a:r>
                <a:r>
                  <a:rPr lang="en-US" dirty="0" smtClean="0">
                    <a:latin typeface="Arial" panose="020B0604020202020204" pitchFamily="34" charset="0"/>
                    <a:cs typeface="Arial" panose="020B0604020202020204" pitchFamily="34" charset="0"/>
                  </a:rPr>
                  <a:t>tune spread &amp; </a:t>
                </a:r>
                <a:r>
                  <a:rPr lang="en-US" b="1" dirty="0" smtClean="0">
                    <a:latin typeface="Arial" panose="020B0604020202020204" pitchFamily="34" charset="0"/>
                    <a:cs typeface="Arial" panose="020B0604020202020204" pitchFamily="34" charset="0"/>
                  </a:rPr>
                  <a:t>coherent </a:t>
                </a:r>
                <a:r>
                  <a:rPr lang="en-US" dirty="0" smtClean="0">
                    <a:latin typeface="Arial" panose="020B0604020202020204" pitchFamily="34" charset="0"/>
                    <a:cs typeface="Arial" panose="020B0604020202020204" pitchFamily="34" charset="0"/>
                  </a:rPr>
                  <a:t>tune shift </a:t>
                </a:r>
              </a:p>
              <a:p>
                <a:pPr>
                  <a:spcBef>
                    <a:spcPts val="600"/>
                  </a:spcBef>
                </a:pPr>
                <a:r>
                  <a:rPr lang="en-US" b="1" dirty="0" smtClean="0">
                    <a:solidFill>
                      <a:srgbClr val="0000FF"/>
                    </a:solidFill>
                    <a:latin typeface="Arial" panose="020B0604020202020204" pitchFamily="34" charset="0"/>
                    <a:cs typeface="Arial" panose="020B0604020202020204" pitchFamily="34" charset="0"/>
                  </a:rPr>
                  <a:t>Point-of-view:  </a:t>
                </a:r>
                <a:r>
                  <a:rPr lang="en-US" b="1" dirty="0" smtClean="0">
                    <a:latin typeface="Arial" panose="020B0604020202020204" pitchFamily="34" charset="0"/>
                    <a:cs typeface="Arial" panose="020B0604020202020204" pitchFamily="34" charset="0"/>
                  </a:rPr>
                  <a:t>Results of measurements &amp; usage for operation at SIS18</a:t>
                </a:r>
              </a:p>
              <a:p>
                <a:pPr>
                  <a:spcBef>
                    <a:spcPts val="600"/>
                  </a:spcBef>
                </a:pPr>
                <a:endParaRPr lang="en-US" dirty="0" smtClean="0">
                  <a:latin typeface="Arial" panose="020B0604020202020204" pitchFamily="34" charset="0"/>
                  <a:cs typeface="Arial" panose="020B0604020202020204" pitchFamily="34" charset="0"/>
                </a:endParaRPr>
              </a:p>
              <a:p>
                <a:pPr>
                  <a:spcBef>
                    <a:spcPts val="600"/>
                  </a:spcBef>
                </a:pPr>
                <a:r>
                  <a:rPr lang="en-US" dirty="0" smtClean="0">
                    <a:latin typeface="Arial" panose="020B0604020202020204" pitchFamily="34" charset="0"/>
                    <a:cs typeface="Arial" panose="020B0604020202020204" pitchFamily="34" charset="0"/>
                  </a:rPr>
                  <a:t>	            Main work &amp; original talk performed by Rahul Singh, </a:t>
                </a:r>
              </a:p>
              <a:p>
                <a:pPr>
                  <a:spcBef>
                    <a:spcPts val="600"/>
                  </a:spcBef>
                </a:pPr>
                <a:r>
                  <a:rPr lang="en-US" dirty="0" smtClean="0">
                    <a:latin typeface="Arial" panose="020B0604020202020204" pitchFamily="34" charset="0"/>
                    <a:cs typeface="Arial" panose="020B0604020202020204" pitchFamily="34" charset="0"/>
                  </a:rPr>
                  <a:t>	            but he can’t participate in this workshop</a:t>
                </a:r>
              </a:p>
              <a:p>
                <a:endParaRPr lang="en-US" b="1" dirty="0" smtClean="0">
                  <a:latin typeface="Arial" panose="020B0604020202020204" pitchFamily="34" charset="0"/>
                  <a:cs typeface="Arial" panose="020B0604020202020204" pitchFamily="34" charset="0"/>
                </a:endParaRPr>
              </a:p>
            </p:txBody>
          </p:sp>
        </mc:Choice>
        <mc:Fallback>
          <p:sp>
            <p:nvSpPr>
              <p:cNvPr id="5" name="Textfeld 4"/>
              <p:cNvSpPr txBox="1">
                <a:spLocks noRot="1" noChangeAspect="1" noMove="1" noResize="1" noEditPoints="1" noAdjustHandles="1" noChangeArrowheads="1" noChangeShapeType="1" noTextEdit="1"/>
              </p:cNvSpPr>
              <p:nvPr/>
            </p:nvSpPr>
            <p:spPr>
              <a:xfrm>
                <a:off x="179512" y="3501008"/>
                <a:ext cx="8964488" cy="3123932"/>
              </a:xfrm>
              <a:prstGeom prst="rect">
                <a:avLst/>
              </a:prstGeom>
              <a:blipFill rotWithShape="1">
                <a:blip r:embed="rId3"/>
                <a:stretch>
                  <a:fillRect l="-544" t="-975"/>
                </a:stretch>
              </a:blipFill>
            </p:spPr>
            <p:txBody>
              <a:bodyPr/>
              <a:lstStyle/>
              <a:p>
                <a:r>
                  <a:rPr lang="en-US">
                    <a:noFill/>
                  </a:rPr>
                  <a:t> </a:t>
                </a:r>
              </a:p>
            </p:txBody>
          </p:sp>
        </mc:Fallback>
      </mc:AlternateContent>
      <p:pic>
        <p:nvPicPr>
          <p:cNvPr id="1026" name="Picture 2" descr="H:\BDmeetsBD\Beam-Dynamics-meets-Diagnostics-poster.gif"/>
          <p:cNvPicPr>
            <a:picLocks noChangeAspect="1" noChangeArrowheads="1"/>
          </p:cNvPicPr>
          <p:nvPr/>
        </p:nvPicPr>
        <p:blipFill rotWithShape="1">
          <a:blip r:embed="rId4">
            <a:extLst>
              <a:ext uri="{28A0092B-C50C-407E-A947-70E740481C1C}">
                <a14:useLocalDpi xmlns:a14="http://schemas.microsoft.com/office/drawing/2010/main" val="0"/>
              </a:ext>
            </a:extLst>
          </a:blip>
          <a:srcRect l="37011" t="90212" r="39748"/>
          <a:stretch/>
        </p:blipFill>
        <p:spPr bwMode="auto">
          <a:xfrm>
            <a:off x="239164" y="1440165"/>
            <a:ext cx="1575520" cy="95834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BDmeetsBD\Beam-Dynamics-meets-Diagnostics-poster.gif"/>
          <p:cNvPicPr>
            <a:picLocks noChangeAspect="1" noChangeArrowheads="1"/>
          </p:cNvPicPr>
          <p:nvPr/>
        </p:nvPicPr>
        <p:blipFill rotWithShape="1">
          <a:blip r:embed="rId4">
            <a:extLst>
              <a:ext uri="{28A0092B-C50C-407E-A947-70E740481C1C}">
                <a14:useLocalDpi xmlns:a14="http://schemas.microsoft.com/office/drawing/2010/main" val="0"/>
              </a:ext>
            </a:extLst>
          </a:blip>
          <a:srcRect l="39082" t="270" r="42267" b="88147"/>
          <a:stretch/>
        </p:blipFill>
        <p:spPr bwMode="auto">
          <a:xfrm>
            <a:off x="7877084" y="1473286"/>
            <a:ext cx="1046959" cy="9391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BDmeetsBD\Beam-Dynamics-meets-Diagnostics-poster.gif"/>
          <p:cNvPicPr>
            <a:picLocks noChangeAspect="1" noChangeArrowheads="1"/>
          </p:cNvPicPr>
          <p:nvPr/>
        </p:nvPicPr>
        <p:blipFill rotWithShape="1">
          <a:blip r:embed="rId4">
            <a:extLst>
              <a:ext uri="{28A0092B-C50C-407E-A947-70E740481C1C}">
                <a14:useLocalDpi xmlns:a14="http://schemas.microsoft.com/office/drawing/2010/main" val="0"/>
              </a:ext>
            </a:extLst>
          </a:blip>
          <a:srcRect l="39028" t="75948" r="43379" b="20112"/>
          <a:stretch/>
        </p:blipFill>
        <p:spPr bwMode="auto">
          <a:xfrm>
            <a:off x="153539" y="5877272"/>
            <a:ext cx="1429111" cy="46227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BDmeetsBD\Beam-Dynamics-meets-Diagnostics-poster.gif"/>
          <p:cNvPicPr>
            <a:picLocks noChangeAspect="1" noChangeArrowheads="1"/>
          </p:cNvPicPr>
          <p:nvPr/>
        </p:nvPicPr>
        <p:blipFill rotWithShape="1">
          <a:blip r:embed="rId4">
            <a:extLst>
              <a:ext uri="{28A0092B-C50C-407E-A947-70E740481C1C}">
                <a14:useLocalDpi xmlns:a14="http://schemas.microsoft.com/office/drawing/2010/main" val="0"/>
              </a:ext>
            </a:extLst>
          </a:blip>
          <a:srcRect l="61111" t="74579" r="18148" b="18654"/>
          <a:stretch/>
        </p:blipFill>
        <p:spPr bwMode="auto">
          <a:xfrm>
            <a:off x="7812360" y="5730035"/>
            <a:ext cx="1176409" cy="55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9463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Text Box 2"/>
          <p:cNvSpPr txBox="1">
            <a:spLocks noChangeArrowheads="1"/>
          </p:cNvSpPr>
          <p:nvPr/>
        </p:nvSpPr>
        <p:spPr bwMode="auto">
          <a:xfrm>
            <a:off x="300038" y="361950"/>
            <a:ext cx="7924800" cy="39687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de-DE" altLang="de-DE" sz="2000" b="1">
              <a:solidFill>
                <a:schemeClr val="tx1"/>
              </a:solidFill>
              <a:latin typeface="Comic Sans MS" pitchFamily="66" charset="0"/>
            </a:endParaRPr>
          </a:p>
        </p:txBody>
      </p:sp>
      <p:pic>
        <p:nvPicPr>
          <p:cNvPr id="1843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3894"/>
          <a:stretch/>
        </p:blipFill>
        <p:spPr bwMode="auto">
          <a:xfrm>
            <a:off x="4456716" y="2116063"/>
            <a:ext cx="2411926" cy="1573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Box 11"/>
          <p:cNvSpPr txBox="1">
            <a:spLocks noChangeArrowheads="1"/>
          </p:cNvSpPr>
          <p:nvPr/>
        </p:nvSpPr>
        <p:spPr bwMode="auto">
          <a:xfrm>
            <a:off x="0" y="6165304"/>
            <a:ext cx="9144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de-DE" sz="1400" dirty="0" smtClean="0">
                <a:ea typeface="ＭＳ Ｐゴシック" charset="-128"/>
              </a:rPr>
              <a:t>BBQ design:</a:t>
            </a:r>
            <a:r>
              <a:rPr lang="en-US" altLang="de-DE" sz="1400" dirty="0" smtClean="0">
                <a:solidFill>
                  <a:schemeClr val="tx1"/>
                </a:solidFill>
                <a:ea typeface="ＭＳ Ｐゴシック" charset="-128"/>
              </a:rPr>
              <a:t> M. </a:t>
            </a:r>
            <a:r>
              <a:rPr lang="en-US" altLang="de-DE" sz="1400" dirty="0" err="1" smtClean="0">
                <a:solidFill>
                  <a:schemeClr val="tx1"/>
                </a:solidFill>
                <a:ea typeface="ＭＳ Ｐゴシック" charset="-128"/>
              </a:rPr>
              <a:t>Gasior</a:t>
            </a:r>
            <a:r>
              <a:rPr lang="en-US" altLang="de-DE" sz="1400" dirty="0" smtClean="0">
                <a:solidFill>
                  <a:schemeClr val="tx1"/>
                </a:solidFill>
                <a:ea typeface="ＭＳ Ｐゴシック" charset="-128"/>
              </a:rPr>
              <a:t> BIW’12; GSI measurements; R</a:t>
            </a:r>
            <a:r>
              <a:rPr lang="en-US" altLang="de-DE" sz="1400" dirty="0">
                <a:solidFill>
                  <a:schemeClr val="tx1"/>
                </a:solidFill>
                <a:ea typeface="ＭＳ Ｐゴシック" charset="-128"/>
              </a:rPr>
              <a:t>. Singh (GSI) et al., Proc. </a:t>
            </a:r>
            <a:r>
              <a:rPr lang="en-US" altLang="de-DE" sz="1400" dirty="0" smtClean="0">
                <a:solidFill>
                  <a:schemeClr val="tx1"/>
                </a:solidFill>
                <a:ea typeface="ＭＳ Ｐゴシック" charset="-128"/>
              </a:rPr>
              <a:t>HB’12 </a:t>
            </a:r>
            <a:r>
              <a:rPr lang="en-US" altLang="de-DE" sz="1400" dirty="0">
                <a:solidFill>
                  <a:schemeClr val="tx1"/>
                </a:solidFill>
                <a:ea typeface="ＭＳ Ｐゴシック" charset="-128"/>
              </a:rPr>
              <a:t>and </a:t>
            </a:r>
            <a:r>
              <a:rPr lang="en-US" altLang="de-DE" sz="1400" dirty="0" smtClean="0">
                <a:solidFill>
                  <a:schemeClr val="tx1"/>
                </a:solidFill>
                <a:ea typeface="ＭＳ Ｐゴシック" charset="-128"/>
              </a:rPr>
              <a:t>DIPAC’13</a:t>
            </a:r>
            <a:r>
              <a:rPr lang="en-US" altLang="de-DE" sz="1400" dirty="0" smtClean="0">
                <a:solidFill>
                  <a:schemeClr val="tx1"/>
                </a:solidFill>
                <a:latin typeface="Times New Roman" pitchFamily="18" charset="0"/>
                <a:ea typeface="ＭＳ Ｐゴシック" charset="-128"/>
              </a:rPr>
              <a:t> </a:t>
            </a:r>
            <a:endParaRPr lang="en-US" altLang="de-DE" sz="1400" dirty="0">
              <a:solidFill>
                <a:schemeClr val="tx1"/>
              </a:solidFill>
              <a:latin typeface="Times New Roman" pitchFamily="18" charset="0"/>
              <a:ea typeface="ＭＳ Ｐゴシック" charset="-128"/>
            </a:endParaRPr>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12" y="2092416"/>
            <a:ext cx="4282806" cy="3820414"/>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6868642" y="2116063"/>
            <a:ext cx="2275358" cy="1609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7"/>
          <p:cNvSpPr txBox="1">
            <a:spLocks noChangeArrowheads="1"/>
          </p:cNvSpPr>
          <p:nvPr/>
        </p:nvSpPr>
        <p:spPr bwMode="auto">
          <a:xfrm>
            <a:off x="342900" y="295275"/>
            <a:ext cx="8086725" cy="46166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de-DE" sz="2400" b="1" dirty="0" smtClean="0">
                <a:solidFill>
                  <a:schemeClr val="tx1"/>
                </a:solidFill>
                <a:latin typeface="Times New Roman" pitchFamily="18" charset="0"/>
              </a:rPr>
              <a:t>Base-band Tune system BBQ</a:t>
            </a:r>
            <a:r>
              <a:rPr lang="en-US" altLang="de-DE" sz="2400" b="1" dirty="0" smtClean="0">
                <a:solidFill>
                  <a:schemeClr val="tx1"/>
                </a:solidFill>
                <a:latin typeface="Times New Roman" pitchFamily="18" charset="0"/>
                <a:sym typeface="Symbol"/>
              </a:rPr>
              <a:t> analog </a:t>
            </a:r>
            <a:r>
              <a:rPr lang="en-US" altLang="de-DE" sz="2400" b="1" dirty="0">
                <a:latin typeface="Times New Roman" pitchFamily="18" charset="0"/>
                <a:sym typeface="Symbol"/>
              </a:rPr>
              <a:t>P</a:t>
            </a:r>
            <a:r>
              <a:rPr lang="en-US" altLang="de-DE" sz="2400" b="1" dirty="0" smtClean="0">
                <a:solidFill>
                  <a:schemeClr val="tx1"/>
                </a:solidFill>
                <a:latin typeface="Times New Roman" pitchFamily="18" charset="0"/>
                <a:sym typeface="Symbol"/>
              </a:rPr>
              <a:t>eak Detection</a:t>
            </a:r>
            <a:endParaRPr lang="en-US" altLang="de-DE" sz="2400" b="1" dirty="0">
              <a:solidFill>
                <a:schemeClr val="tx1"/>
              </a:solidFill>
              <a:latin typeface="Times New Roman" pitchFamily="18" charset="0"/>
            </a:endParaRPr>
          </a:p>
        </p:txBody>
      </p:sp>
      <p:sp>
        <p:nvSpPr>
          <p:cNvPr id="11" name="Text Box 10"/>
          <p:cNvSpPr txBox="1">
            <a:spLocks noChangeArrowheads="1"/>
          </p:cNvSpPr>
          <p:nvPr/>
        </p:nvSpPr>
        <p:spPr bwMode="auto">
          <a:xfrm>
            <a:off x="4574109" y="3803637"/>
            <a:ext cx="4321543" cy="165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r>
              <a:rPr lang="en-US" altLang="de-DE" b="1" dirty="0" smtClean="0">
                <a:solidFill>
                  <a:srgbClr val="3333CC"/>
                </a:solidFill>
              </a:rPr>
              <a:t>Steps </a:t>
            </a:r>
            <a:r>
              <a:rPr lang="en-US" altLang="de-DE" b="1" dirty="0" smtClean="0">
                <a:solidFill>
                  <a:srgbClr val="3333CC"/>
                </a:solidFill>
              </a:rPr>
              <a:t>of</a:t>
            </a:r>
            <a:r>
              <a:rPr lang="en-US" altLang="de-DE" b="1" dirty="0" smtClean="0">
                <a:solidFill>
                  <a:srgbClr val="3333CC"/>
                </a:solidFill>
              </a:rPr>
              <a:t> analog processing</a:t>
            </a:r>
            <a:r>
              <a:rPr lang="en-US" altLang="de-DE" b="1" dirty="0" smtClean="0">
                <a:solidFill>
                  <a:srgbClr val="3333CC"/>
                </a:solidFill>
              </a:rPr>
              <a:t>:</a:t>
            </a:r>
            <a:endParaRPr lang="en-US" altLang="de-DE" b="1" dirty="0">
              <a:solidFill>
                <a:srgbClr val="3333CC"/>
              </a:solidFill>
            </a:endParaRPr>
          </a:p>
          <a:p>
            <a:pPr algn="l">
              <a:lnSpc>
                <a:spcPct val="60000"/>
              </a:lnSpc>
              <a:spcBef>
                <a:spcPts val="600"/>
              </a:spcBef>
              <a:buFont typeface="Wingdings" pitchFamily="2" charset="2"/>
              <a:buChar char="Ø"/>
            </a:pPr>
            <a:r>
              <a:rPr lang="en-US" altLang="de-DE" dirty="0" smtClean="0"/>
              <a:t>  </a:t>
            </a:r>
            <a:r>
              <a:rPr lang="en-US" altLang="de-DE" sz="1700" dirty="0" smtClean="0"/>
              <a:t>Peak detection</a:t>
            </a:r>
            <a:endParaRPr lang="en-US" altLang="de-DE" sz="1700" dirty="0" smtClean="0"/>
          </a:p>
          <a:p>
            <a:pPr>
              <a:lnSpc>
                <a:spcPct val="60000"/>
              </a:lnSpc>
              <a:spcBef>
                <a:spcPts val="800"/>
              </a:spcBef>
              <a:buFont typeface="Wingdings" pitchFamily="2" charset="2"/>
              <a:buChar char="Ø"/>
            </a:pPr>
            <a:r>
              <a:rPr lang="en-US" altLang="de-DE" sz="1700" dirty="0" smtClean="0"/>
              <a:t>  </a:t>
            </a:r>
            <a:r>
              <a:rPr lang="en-US" altLang="de-DE" sz="1700" dirty="0" smtClean="0"/>
              <a:t>Amplification of the difference </a:t>
            </a:r>
          </a:p>
          <a:p>
            <a:pPr>
              <a:lnSpc>
                <a:spcPct val="60000"/>
              </a:lnSpc>
              <a:spcBef>
                <a:spcPts val="800"/>
              </a:spcBef>
              <a:buFont typeface="Wingdings" pitchFamily="2" charset="2"/>
              <a:buChar char="Ø"/>
            </a:pPr>
            <a:r>
              <a:rPr lang="en-US" altLang="de-DE" sz="1700" dirty="0"/>
              <a:t> </a:t>
            </a:r>
            <a:r>
              <a:rPr lang="en-US" altLang="de-DE" sz="1700" dirty="0" smtClean="0"/>
              <a:t> Filtering</a:t>
            </a:r>
          </a:p>
          <a:p>
            <a:pPr>
              <a:lnSpc>
                <a:spcPct val="60000"/>
              </a:lnSpc>
              <a:spcBef>
                <a:spcPts val="800"/>
              </a:spcBef>
              <a:buFont typeface="Wingdings" pitchFamily="2" charset="2"/>
              <a:buChar char="Ø"/>
            </a:pPr>
            <a:r>
              <a:rPr lang="en-US" altLang="de-DE" sz="1700" dirty="0"/>
              <a:t> </a:t>
            </a:r>
            <a:r>
              <a:rPr lang="en-US" altLang="de-DE" sz="1700" dirty="0" smtClean="0"/>
              <a:t> Feeding to spectrum analyzer or DAQ</a:t>
            </a:r>
          </a:p>
          <a:p>
            <a:pPr>
              <a:lnSpc>
                <a:spcPct val="60000"/>
              </a:lnSpc>
              <a:spcBef>
                <a:spcPts val="800"/>
              </a:spcBef>
            </a:pPr>
            <a:r>
              <a:rPr lang="en-US" altLang="de-DE" sz="1700" dirty="0" smtClean="0">
                <a:sym typeface="Symbol"/>
              </a:rPr>
              <a:t> weighted folding of spectrum to baseband</a:t>
            </a:r>
            <a:endParaRPr lang="en-US" altLang="de-DE" sz="1700" dirty="0" smtClean="0"/>
          </a:p>
        </p:txBody>
      </p:sp>
      <p:sp>
        <p:nvSpPr>
          <p:cNvPr id="12" name="Rectangle 9"/>
          <p:cNvSpPr>
            <a:spLocks noChangeArrowheads="1"/>
          </p:cNvSpPr>
          <p:nvPr/>
        </p:nvSpPr>
        <p:spPr bwMode="auto">
          <a:xfrm>
            <a:off x="214313" y="966788"/>
            <a:ext cx="8719592"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altLang="de-DE" sz="1700" b="1" dirty="0">
                <a:solidFill>
                  <a:schemeClr val="accent2"/>
                </a:solidFill>
              </a:rPr>
              <a:t>The beam is excited to </a:t>
            </a:r>
            <a:r>
              <a:rPr lang="en-US" altLang="de-DE" sz="1700" b="1" dirty="0" err="1">
                <a:solidFill>
                  <a:schemeClr val="accent2"/>
                </a:solidFill>
              </a:rPr>
              <a:t>betatron</a:t>
            </a:r>
            <a:r>
              <a:rPr lang="en-US" altLang="de-DE" sz="1700" b="1" dirty="0">
                <a:solidFill>
                  <a:schemeClr val="accent2"/>
                </a:solidFill>
              </a:rPr>
              <a:t> oscillation by band-limited </a:t>
            </a:r>
            <a:r>
              <a:rPr lang="en-US" altLang="de-DE" sz="1700" b="1" dirty="0" smtClean="0">
                <a:solidFill>
                  <a:schemeClr val="accent2"/>
                </a:solidFill>
              </a:rPr>
              <a:t>noise or chirp:</a:t>
            </a:r>
            <a:endParaRPr lang="en-US" altLang="de-DE" sz="1700" b="1" dirty="0">
              <a:solidFill>
                <a:schemeClr val="accent2"/>
              </a:solidFill>
            </a:endParaRPr>
          </a:p>
          <a:p>
            <a:pPr marL="285750" indent="-285750" algn="l" eaLnBrk="0" hangingPunct="0">
              <a:lnSpc>
                <a:spcPct val="50000"/>
              </a:lnSpc>
              <a:spcBef>
                <a:spcPts val="1000"/>
              </a:spcBef>
              <a:buFont typeface="Wingdings" panose="05000000000000000000" pitchFamily="2" charset="2"/>
              <a:buChar char="Ø"/>
            </a:pPr>
            <a:r>
              <a:rPr lang="en-US" altLang="de-DE" sz="1700" dirty="0" smtClean="0">
                <a:solidFill>
                  <a:schemeClr val="tx1"/>
                </a:solidFill>
              </a:rPr>
              <a:t>The </a:t>
            </a:r>
            <a:r>
              <a:rPr lang="en-US" altLang="de-DE" sz="1700" dirty="0">
                <a:solidFill>
                  <a:schemeClr val="tx1"/>
                </a:solidFill>
              </a:rPr>
              <a:t>beam position is </a:t>
            </a:r>
            <a:r>
              <a:rPr lang="en-US" altLang="de-DE" sz="1700" dirty="0" smtClean="0">
                <a:solidFill>
                  <a:schemeClr val="tx1"/>
                </a:solidFill>
              </a:rPr>
              <a:t>determined by analog manner via peak detector measured</a:t>
            </a:r>
            <a:endParaRPr lang="en-US" altLang="de-DE" sz="1700" dirty="0">
              <a:solidFill>
                <a:schemeClr val="tx1"/>
              </a:solidFill>
            </a:endParaRPr>
          </a:p>
          <a:p>
            <a:pPr marL="285750" indent="-285750" algn="l" eaLnBrk="0" hangingPunct="0">
              <a:lnSpc>
                <a:spcPct val="50000"/>
              </a:lnSpc>
              <a:spcBef>
                <a:spcPts val="1000"/>
              </a:spcBef>
              <a:buFont typeface="Wingdings" panose="05000000000000000000" pitchFamily="2" charset="2"/>
              <a:buChar char="Ø"/>
            </a:pPr>
            <a:r>
              <a:rPr lang="en-US" altLang="de-DE" sz="1700" dirty="0" smtClean="0">
                <a:solidFill>
                  <a:schemeClr val="tx1"/>
                </a:solidFill>
              </a:rPr>
              <a:t> Filtering of base-band component deliver the </a:t>
            </a:r>
            <a:r>
              <a:rPr lang="en-US" altLang="de-DE" sz="1700" dirty="0">
                <a:solidFill>
                  <a:schemeClr val="tx1"/>
                </a:solidFill>
              </a:rPr>
              <a:t>non-integer tune </a:t>
            </a:r>
            <a:r>
              <a:rPr lang="en-US" altLang="de-DE" sz="1700" b="1" i="1" dirty="0" smtClean="0">
                <a:latin typeface="Cambria Math" panose="02040503050406030204" pitchFamily="18" charset="0"/>
                <a:ea typeface="Cambria Math" panose="02040503050406030204" pitchFamily="18" charset="0"/>
              </a:rPr>
              <a:t>Q </a:t>
            </a:r>
            <a:r>
              <a:rPr lang="en-US" altLang="de-DE" sz="1700" b="1" i="1" baseline="30000" dirty="0" smtClean="0">
                <a:latin typeface="Cambria Math" panose="02040503050406030204" pitchFamily="18" charset="0"/>
                <a:ea typeface="Cambria Math" panose="02040503050406030204" pitchFamily="18" charset="0"/>
              </a:rPr>
              <a:t>f</a:t>
            </a:r>
            <a:r>
              <a:rPr lang="en-US" altLang="de-DE" sz="1700" b="1" i="1" dirty="0" smtClean="0"/>
              <a:t>  </a:t>
            </a:r>
            <a:endParaRPr lang="en-US" altLang="de-DE" sz="1700" b="1" i="1" dirty="0" smtClean="0">
              <a:solidFill>
                <a:schemeClr val="tx1"/>
              </a:solidFill>
            </a:endParaRPr>
          </a:p>
          <a:p>
            <a:pPr algn="l" eaLnBrk="0" hangingPunct="0">
              <a:lnSpc>
                <a:spcPct val="50000"/>
              </a:lnSpc>
              <a:spcBef>
                <a:spcPts val="1000"/>
              </a:spcBef>
            </a:pPr>
            <a:r>
              <a:rPr lang="en-US" altLang="de-DE" sz="1700" dirty="0" smtClean="0">
                <a:latin typeface="Times New Roman" pitchFamily="18" charset="0"/>
              </a:rPr>
              <a:t>System designed by M. </a:t>
            </a:r>
            <a:r>
              <a:rPr lang="en-US" altLang="de-DE" sz="1700" dirty="0" err="1" smtClean="0">
                <a:latin typeface="Times New Roman" pitchFamily="18" charset="0"/>
              </a:rPr>
              <a:t>Gasior</a:t>
            </a:r>
            <a:r>
              <a:rPr lang="en-US" altLang="de-DE" sz="1700" dirty="0" smtClean="0">
                <a:latin typeface="Times New Roman" pitchFamily="18" charset="0"/>
              </a:rPr>
              <a:t> (CERN) and honored by Faraday Cup Award, see e.g. BIW’12 </a:t>
            </a:r>
            <a:endParaRPr lang="en-US" altLang="de-DE" dirty="0">
              <a:solidFill>
                <a:schemeClr val="tx1"/>
              </a:solidFill>
              <a:latin typeface="Times New Roman" pitchFamily="18" charset="0"/>
            </a:endParaRPr>
          </a:p>
        </p:txBody>
      </p:sp>
    </p:spTree>
    <p:extLst>
      <p:ext uri="{BB962C8B-B14F-4D97-AF65-F5344CB8AC3E}">
        <p14:creationId xmlns:p14="http://schemas.microsoft.com/office/powerpoint/2010/main" val="230776686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p:cNvGrpSpPr/>
          <p:nvPr/>
        </p:nvGrpSpPr>
        <p:grpSpPr>
          <a:xfrm>
            <a:off x="4790866" y="846404"/>
            <a:ext cx="3934884" cy="2654604"/>
            <a:chOff x="5202622" y="797394"/>
            <a:chExt cx="3416011" cy="2891616"/>
          </a:xfrm>
        </p:grpSpPr>
        <p:grpSp>
          <p:nvGrpSpPr>
            <p:cNvPr id="11" name="Gruppieren 10"/>
            <p:cNvGrpSpPr/>
            <p:nvPr/>
          </p:nvGrpSpPr>
          <p:grpSpPr>
            <a:xfrm>
              <a:off x="5202622" y="797394"/>
              <a:ext cx="3416011" cy="2891616"/>
              <a:chOff x="4486796" y="3140968"/>
              <a:chExt cx="3757612" cy="3180778"/>
            </a:xfrm>
          </p:grpSpPr>
          <p:grpSp>
            <p:nvGrpSpPr>
              <p:cNvPr id="17" name="Gruppieren 16"/>
              <p:cNvGrpSpPr/>
              <p:nvPr/>
            </p:nvGrpSpPr>
            <p:grpSpPr>
              <a:xfrm>
                <a:off x="4486796" y="3140968"/>
                <a:ext cx="3757612" cy="3146425"/>
                <a:chOff x="413159" y="3162895"/>
                <a:chExt cx="3757612" cy="3146425"/>
              </a:xfrm>
            </p:grpSpPr>
            <p:pic>
              <p:nvPicPr>
                <p:cNvPr id="22" name="Picture 5"/>
                <p:cNvPicPr>
                  <a:picLocks noChangeAspect="1"/>
                </p:cNvPicPr>
                <p:nvPr/>
              </p:nvPicPr>
              <p:blipFill>
                <a:blip r:embed="rId3">
                  <a:clrChange>
                    <a:clrFrom>
                      <a:srgbClr val="FFFFFF"/>
                    </a:clrFrom>
                    <a:clrTo>
                      <a:srgbClr val="FFFFFF">
                        <a:alpha val="0"/>
                      </a:srgbClr>
                    </a:clrTo>
                  </a:clrChange>
                  <a:duotone>
                    <a:prstClr val="black"/>
                    <a:schemeClr val="accent3">
                      <a:lumMod val="50000"/>
                      <a:tint val="45000"/>
                      <a:satMod val="400000"/>
                    </a:schemeClr>
                  </a:duotone>
                </a:blip>
                <a:srcRect/>
                <a:stretch>
                  <a:fillRect/>
                </a:stretch>
              </p:blipFill>
              <p:spPr bwMode="auto">
                <a:xfrm>
                  <a:off x="413159" y="3162895"/>
                  <a:ext cx="3757612" cy="3146425"/>
                </a:xfrm>
                <a:prstGeom prst="rect">
                  <a:avLst/>
                </a:prstGeom>
                <a:noFill/>
                <a:ln w="9525">
                  <a:noFill/>
                  <a:miter lim="800000"/>
                  <a:headEnd/>
                  <a:tailEnd/>
                </a:ln>
              </p:spPr>
            </p:pic>
            <p:cxnSp>
              <p:nvCxnSpPr>
                <p:cNvPr id="23" name="Straight Connector 17"/>
                <p:cNvCxnSpPr/>
                <p:nvPr/>
              </p:nvCxnSpPr>
              <p:spPr>
                <a:xfrm>
                  <a:off x="875724" y="3450927"/>
                  <a:ext cx="288116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8"/>
                <p:cNvCxnSpPr/>
                <p:nvPr/>
              </p:nvCxnSpPr>
              <p:spPr>
                <a:xfrm>
                  <a:off x="3780334" y="3450927"/>
                  <a:ext cx="0" cy="25606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echteck 24"/>
                <p:cNvSpPr/>
                <p:nvPr/>
              </p:nvSpPr>
              <p:spPr>
                <a:xfrm>
                  <a:off x="786395" y="5992089"/>
                  <a:ext cx="2993939" cy="317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hteck 25"/>
                <p:cNvSpPr/>
                <p:nvPr/>
              </p:nvSpPr>
              <p:spPr>
                <a:xfrm rot="5400000">
                  <a:off x="-594020" y="4521384"/>
                  <a:ext cx="2574008" cy="389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hteck 26"/>
                <p:cNvSpPr/>
                <p:nvPr/>
              </p:nvSpPr>
              <p:spPr>
                <a:xfrm>
                  <a:off x="2658603" y="3493467"/>
                  <a:ext cx="1080120" cy="210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1"/>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4491610" y="3195958"/>
                <a:ext cx="3736975" cy="3125788"/>
              </a:xfrm>
              <a:prstGeom prst="rect">
                <a:avLst/>
              </a:prstGeom>
              <a:noFill/>
              <a:ln w="9525">
                <a:noFill/>
                <a:miter lim="800000"/>
                <a:headEnd/>
                <a:tailEnd/>
              </a:ln>
            </p:spPr>
          </p:pic>
          <p:sp>
            <p:nvSpPr>
              <p:cNvPr id="19" name="Rechteck 18"/>
              <p:cNvSpPr/>
              <p:nvPr/>
            </p:nvSpPr>
            <p:spPr>
              <a:xfrm>
                <a:off x="6876256" y="3471540"/>
                <a:ext cx="936104" cy="245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feld 19"/>
              <p:cNvSpPr txBox="1"/>
              <p:nvPr/>
            </p:nvSpPr>
            <p:spPr>
              <a:xfrm>
                <a:off x="6368479" y="4077072"/>
                <a:ext cx="1440160" cy="266810"/>
              </a:xfrm>
              <a:prstGeom prst="rect">
                <a:avLst/>
              </a:prstGeom>
              <a:noFill/>
            </p:spPr>
            <p:txBody>
              <a:bodyPr wrap="square" rtlCol="0">
                <a:spAutoFit/>
              </a:bodyPr>
              <a:lstStyle/>
              <a:p>
                <a:pPr algn="l"/>
                <a:r>
                  <a:rPr lang="en-US" sz="1600" b="1" dirty="0" smtClean="0">
                    <a:solidFill>
                      <a:srgbClr val="0000FF"/>
                    </a:solidFill>
                    <a:latin typeface="Calibri" panose="020F0502020204030204" pitchFamily="34" charset="0"/>
                  </a:rPr>
                  <a:t>BBQ spectrum</a:t>
                </a:r>
                <a:endParaRPr lang="en-US" sz="1600" b="1" dirty="0">
                  <a:solidFill>
                    <a:srgbClr val="0000FF"/>
                  </a:solidFill>
                  <a:latin typeface="Calibri" panose="020F0502020204030204" pitchFamily="34" charset="0"/>
                </a:endParaRPr>
              </a:p>
            </p:txBody>
          </p:sp>
          <p:sp>
            <p:nvSpPr>
              <p:cNvPr id="21" name="Textfeld 20"/>
              <p:cNvSpPr txBox="1"/>
              <p:nvPr/>
            </p:nvSpPr>
            <p:spPr>
              <a:xfrm>
                <a:off x="6403429" y="4625950"/>
                <a:ext cx="1592291" cy="266810"/>
              </a:xfrm>
              <a:prstGeom prst="rect">
                <a:avLst/>
              </a:prstGeom>
              <a:noFill/>
            </p:spPr>
            <p:txBody>
              <a:bodyPr wrap="square" rtlCol="0">
                <a:spAutoFit/>
              </a:bodyPr>
              <a:lstStyle/>
              <a:p>
                <a:pPr algn="l"/>
                <a:r>
                  <a:rPr lang="en-US" sz="1600" b="1" dirty="0" smtClean="0">
                    <a:latin typeface="Calibri" panose="020F0502020204030204" pitchFamily="34" charset="0"/>
                  </a:rPr>
                  <a:t>TOPOS spectrum</a:t>
                </a:r>
                <a:endParaRPr lang="en-US" sz="1600" b="1" dirty="0">
                  <a:latin typeface="Calibri" panose="020F0502020204030204" pitchFamily="34" charset="0"/>
                </a:endParaRPr>
              </a:p>
            </p:txBody>
          </p:sp>
        </p:grpSp>
        <p:sp>
          <p:nvSpPr>
            <p:cNvPr id="13" name="Textfeld 12"/>
            <p:cNvSpPr txBox="1"/>
            <p:nvPr/>
          </p:nvSpPr>
          <p:spPr>
            <a:xfrm>
              <a:off x="5712034" y="1141262"/>
              <a:ext cx="1112094" cy="789960"/>
            </a:xfrm>
            <a:prstGeom prst="rect">
              <a:avLst/>
            </a:prstGeom>
            <a:noFill/>
          </p:spPr>
          <p:txBody>
            <a:bodyPr wrap="square" rtlCol="0">
              <a:spAutoFit/>
            </a:bodyPr>
            <a:lstStyle/>
            <a:p>
              <a:pPr algn="l">
                <a:spcBef>
                  <a:spcPts val="200"/>
                </a:spcBef>
              </a:pPr>
              <a:r>
                <a:rPr lang="en-US" sz="1600" dirty="0" smtClean="0">
                  <a:solidFill>
                    <a:srgbClr val="C00000"/>
                  </a:solidFill>
                  <a:latin typeface="Calibri" panose="020F0502020204030204" pitchFamily="34" charset="0"/>
                </a:rPr>
                <a:t>Ni</a:t>
              </a:r>
              <a:r>
                <a:rPr lang="en-US" sz="1600" baseline="30000" dirty="0" smtClean="0">
                  <a:solidFill>
                    <a:srgbClr val="C00000"/>
                  </a:solidFill>
                  <a:latin typeface="Calibri" panose="020F0502020204030204" pitchFamily="34" charset="0"/>
                </a:rPr>
                <a:t>7+</a:t>
              </a:r>
              <a:r>
                <a:rPr lang="en-US" sz="1600" dirty="0" smtClean="0">
                  <a:solidFill>
                    <a:srgbClr val="C00000"/>
                  </a:solidFill>
                  <a:latin typeface="Calibri" panose="020F0502020204030204" pitchFamily="34" charset="0"/>
                </a:rPr>
                <a:t> </a:t>
              </a:r>
              <a:r>
                <a:rPr lang="en-US" sz="1600" dirty="0">
                  <a:solidFill>
                    <a:srgbClr val="C00000"/>
                  </a:solidFill>
                  <a:latin typeface="Calibri" panose="020F0502020204030204" pitchFamily="34" charset="0"/>
                </a:rPr>
                <a:t>b</a:t>
              </a:r>
              <a:r>
                <a:rPr lang="en-US" sz="1600" dirty="0" smtClean="0">
                  <a:solidFill>
                    <a:srgbClr val="C00000"/>
                  </a:solidFill>
                  <a:latin typeface="Calibri" panose="020F0502020204030204" pitchFamily="34" charset="0"/>
                </a:rPr>
                <a:t>eam:</a:t>
              </a:r>
            </a:p>
            <a:p>
              <a:pPr algn="l">
                <a:spcBef>
                  <a:spcPts val="200"/>
                </a:spcBef>
              </a:pPr>
              <a:r>
                <a:rPr lang="en-US" sz="1600" dirty="0" smtClean="0">
                  <a:solidFill>
                    <a:srgbClr val="C00000"/>
                  </a:solidFill>
                  <a:latin typeface="Calibri" panose="020F0502020204030204" pitchFamily="34" charset="0"/>
                </a:rPr>
                <a:t>11 MeV/u</a:t>
              </a:r>
            </a:p>
            <a:p>
              <a:pPr algn="l">
                <a:spcBef>
                  <a:spcPts val="200"/>
                </a:spcBef>
              </a:pPr>
              <a:r>
                <a:rPr lang="en-US" sz="1600" dirty="0" smtClean="0">
                  <a:solidFill>
                    <a:srgbClr val="C00000"/>
                  </a:solidFill>
                  <a:latin typeface="Calibri" panose="020F0502020204030204" pitchFamily="34" charset="0"/>
                </a:rPr>
                <a:t>2</a:t>
              </a:r>
              <a:r>
                <a:rPr lang="en-US" sz="1600" dirty="0">
                  <a:solidFill>
                    <a:srgbClr val="C00000"/>
                  </a:solidFill>
                  <a:latin typeface="Calibri" panose="020F0502020204030204" pitchFamily="34" charset="0"/>
                  <a:sym typeface="Symbol"/>
                </a:rPr>
                <a:t> </a:t>
              </a:r>
              <a:r>
                <a:rPr lang="en-US" sz="1600" dirty="0" smtClean="0">
                  <a:solidFill>
                    <a:srgbClr val="C00000"/>
                  </a:solidFill>
                  <a:latin typeface="Calibri" panose="020F0502020204030204" pitchFamily="34" charset="0"/>
                  <a:sym typeface="Symbol"/>
                </a:rPr>
                <a:t> 10</a:t>
              </a:r>
              <a:r>
                <a:rPr lang="en-US" sz="1600" baseline="30000" dirty="0" smtClean="0">
                  <a:solidFill>
                    <a:srgbClr val="C00000"/>
                  </a:solidFill>
                  <a:latin typeface="Calibri" panose="020F0502020204030204" pitchFamily="34" charset="0"/>
                  <a:sym typeface="Symbol"/>
                </a:rPr>
                <a:t>10</a:t>
              </a:r>
              <a:r>
                <a:rPr lang="en-US" sz="1600" dirty="0" smtClean="0">
                  <a:solidFill>
                    <a:srgbClr val="C00000"/>
                  </a:solidFill>
                  <a:latin typeface="Calibri" panose="020F0502020204030204" pitchFamily="34" charset="0"/>
                  <a:sym typeface="Symbol"/>
                </a:rPr>
                <a:t> ions</a:t>
              </a:r>
              <a:endParaRPr lang="en-US" sz="1600" dirty="0">
                <a:solidFill>
                  <a:srgbClr val="C00000"/>
                </a:solidFill>
                <a:latin typeface="Calibri" panose="020F0502020204030204" pitchFamily="34" charset="0"/>
              </a:endParaRPr>
            </a:p>
          </p:txBody>
        </p:sp>
        <p:sp>
          <p:nvSpPr>
            <p:cNvPr id="14" name="Textfeld 13"/>
            <p:cNvSpPr txBox="1"/>
            <p:nvPr/>
          </p:nvSpPr>
          <p:spPr>
            <a:xfrm>
              <a:off x="6802203" y="1035947"/>
              <a:ext cx="673635" cy="338554"/>
            </a:xfrm>
            <a:prstGeom prst="rect">
              <a:avLst/>
            </a:prstGeom>
            <a:noFill/>
          </p:spPr>
          <p:txBody>
            <a:bodyPr wrap="square" rtlCol="0">
              <a:spAutoFit/>
            </a:bodyPr>
            <a:lstStyle/>
            <a:p>
              <a:pPr algn="l">
                <a:spcBef>
                  <a:spcPts val="200"/>
                </a:spcBef>
              </a:pPr>
              <a:r>
                <a:rPr lang="en-US" sz="1600" b="1" i="1" dirty="0" smtClean="0">
                  <a:solidFill>
                    <a:srgbClr val="009900"/>
                  </a:solidFill>
                  <a:latin typeface="+mj-lt"/>
                </a:rPr>
                <a:t>k = </a:t>
              </a:r>
              <a:r>
                <a:rPr lang="en-US" sz="1600" b="1" dirty="0" smtClean="0">
                  <a:solidFill>
                    <a:srgbClr val="009900"/>
                  </a:solidFill>
                  <a:latin typeface="+mj-lt"/>
                </a:rPr>
                <a:t>0</a:t>
              </a:r>
              <a:endParaRPr lang="en-US" sz="1600" b="1" dirty="0">
                <a:solidFill>
                  <a:srgbClr val="009900"/>
                </a:solidFill>
                <a:latin typeface="+mj-lt"/>
              </a:endParaRPr>
            </a:p>
          </p:txBody>
        </p:sp>
        <p:sp>
          <p:nvSpPr>
            <p:cNvPr id="15" name="Textfeld 14"/>
            <p:cNvSpPr txBox="1"/>
            <p:nvPr/>
          </p:nvSpPr>
          <p:spPr>
            <a:xfrm>
              <a:off x="6954603" y="1884613"/>
              <a:ext cx="714181" cy="338554"/>
            </a:xfrm>
            <a:prstGeom prst="rect">
              <a:avLst/>
            </a:prstGeom>
            <a:noFill/>
          </p:spPr>
          <p:txBody>
            <a:bodyPr wrap="square" rtlCol="0">
              <a:spAutoFit/>
            </a:bodyPr>
            <a:lstStyle/>
            <a:p>
              <a:pPr algn="l">
                <a:spcBef>
                  <a:spcPts val="200"/>
                </a:spcBef>
              </a:pPr>
              <a:r>
                <a:rPr lang="en-US" sz="1600" b="1" i="1" dirty="0" smtClean="0">
                  <a:solidFill>
                    <a:srgbClr val="009900"/>
                  </a:solidFill>
                  <a:latin typeface="+mj-lt"/>
                </a:rPr>
                <a:t>k = </a:t>
              </a:r>
              <a:r>
                <a:rPr lang="en-US" sz="1600" b="1" dirty="0" smtClean="0">
                  <a:solidFill>
                    <a:srgbClr val="009900"/>
                  </a:solidFill>
                  <a:latin typeface="+mj-lt"/>
                </a:rPr>
                <a:t>1</a:t>
              </a:r>
              <a:endParaRPr lang="en-US" sz="1600" b="1" dirty="0">
                <a:solidFill>
                  <a:srgbClr val="009900"/>
                </a:solidFill>
                <a:latin typeface="+mj-lt"/>
              </a:endParaRPr>
            </a:p>
          </p:txBody>
        </p:sp>
        <p:sp>
          <p:nvSpPr>
            <p:cNvPr id="16" name="Textfeld 15"/>
            <p:cNvSpPr txBox="1"/>
            <p:nvPr/>
          </p:nvSpPr>
          <p:spPr>
            <a:xfrm>
              <a:off x="6027845" y="2740766"/>
              <a:ext cx="673635" cy="338554"/>
            </a:xfrm>
            <a:prstGeom prst="rect">
              <a:avLst/>
            </a:prstGeom>
            <a:noFill/>
          </p:spPr>
          <p:txBody>
            <a:bodyPr wrap="square" rtlCol="0">
              <a:spAutoFit/>
            </a:bodyPr>
            <a:lstStyle/>
            <a:p>
              <a:pPr algn="l">
                <a:spcBef>
                  <a:spcPts val="200"/>
                </a:spcBef>
              </a:pPr>
              <a:r>
                <a:rPr lang="en-US" sz="1600" b="1" i="1" dirty="0" smtClean="0">
                  <a:solidFill>
                    <a:srgbClr val="009900"/>
                  </a:solidFill>
                  <a:latin typeface="+mj-lt"/>
                </a:rPr>
                <a:t>k = </a:t>
              </a:r>
              <a:r>
                <a:rPr lang="en-US" sz="1600" b="1" dirty="0" smtClean="0">
                  <a:solidFill>
                    <a:srgbClr val="009900"/>
                  </a:solidFill>
                  <a:latin typeface="+mj-lt"/>
                </a:rPr>
                <a:t>-1</a:t>
              </a:r>
              <a:endParaRPr lang="en-US" sz="1600" b="1" dirty="0">
                <a:solidFill>
                  <a:srgbClr val="009900"/>
                </a:solidFill>
                <a:latin typeface="+mj-lt"/>
              </a:endParaRPr>
            </a:p>
          </p:txBody>
        </p:sp>
      </p:grpSp>
      <p:sp>
        <p:nvSpPr>
          <p:cNvPr id="28" name="Text Box 7"/>
          <p:cNvSpPr txBox="1">
            <a:spLocks noChangeArrowheads="1"/>
          </p:cNvSpPr>
          <p:nvPr/>
        </p:nvSpPr>
        <p:spPr bwMode="auto">
          <a:xfrm>
            <a:off x="342900" y="295275"/>
            <a:ext cx="8086725" cy="46166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de-DE" sz="2400" b="1" dirty="0" smtClean="0">
                <a:solidFill>
                  <a:schemeClr val="tx1"/>
                </a:solidFill>
                <a:latin typeface="Times New Roman" pitchFamily="18" charset="0"/>
              </a:rPr>
              <a:t>Comparison BBQ versus TOPOS</a:t>
            </a:r>
            <a:endParaRPr lang="en-US" altLang="de-DE" sz="2400" b="1" dirty="0">
              <a:solidFill>
                <a:schemeClr val="tx1"/>
              </a:solidFill>
              <a:latin typeface="Times New Roman" pitchFamily="18" charset="0"/>
            </a:endParaRPr>
          </a:p>
        </p:txBody>
      </p:sp>
      <p:sp>
        <p:nvSpPr>
          <p:cNvPr id="5" name="TextBox 4"/>
          <p:cNvSpPr txBox="1"/>
          <p:nvPr/>
        </p:nvSpPr>
        <p:spPr>
          <a:xfrm>
            <a:off x="77105" y="2893170"/>
            <a:ext cx="4647426" cy="3524042"/>
          </a:xfrm>
          <a:prstGeom prst="rect">
            <a:avLst/>
          </a:prstGeom>
          <a:noFill/>
        </p:spPr>
        <p:txBody>
          <a:bodyPr wrap="none" rtlCol="0">
            <a:spAutoFit/>
          </a:bodyPr>
          <a:lstStyle/>
          <a:p>
            <a:r>
              <a:rPr lang="en-US" b="1" dirty="0" smtClean="0">
                <a:solidFill>
                  <a:srgbClr val="0000FF"/>
                </a:solidFill>
              </a:rPr>
              <a:t>TOPOS:</a:t>
            </a:r>
          </a:p>
          <a:p>
            <a:pPr indent="-285750">
              <a:spcBef>
                <a:spcPts val="300"/>
              </a:spcBef>
              <a:buFont typeface="Wingdings" panose="05000000000000000000" pitchFamily="2" charset="2"/>
              <a:buChar char="Ø"/>
            </a:pPr>
            <a:r>
              <a:rPr lang="en-US" dirty="0" smtClean="0"/>
              <a:t>Oversampled digitization of the BPM signals</a:t>
            </a:r>
            <a:endParaRPr lang="en-US" dirty="0"/>
          </a:p>
          <a:p>
            <a:pPr indent="-285750">
              <a:spcBef>
                <a:spcPts val="300"/>
              </a:spcBef>
              <a:buFont typeface="Wingdings" panose="05000000000000000000" pitchFamily="2" charset="2"/>
              <a:buChar char="Ø"/>
            </a:pPr>
            <a:r>
              <a:rPr lang="en-US" dirty="0" smtClean="0"/>
              <a:t>Full time domain information</a:t>
            </a:r>
          </a:p>
          <a:p>
            <a:pPr indent="-285750">
              <a:spcBef>
                <a:spcPts val="300"/>
              </a:spcBef>
              <a:buFont typeface="Wingdings" panose="05000000000000000000" pitchFamily="2" charset="2"/>
              <a:buChar char="Ø"/>
            </a:pPr>
            <a:r>
              <a:rPr lang="en-US" dirty="0" smtClean="0"/>
              <a:t>Versatile data processing possible</a:t>
            </a:r>
          </a:p>
          <a:p>
            <a:pPr>
              <a:spcBef>
                <a:spcPts val="300"/>
              </a:spcBef>
            </a:pPr>
            <a:r>
              <a:rPr lang="en-US" dirty="0"/>
              <a:t> </a:t>
            </a:r>
            <a:r>
              <a:rPr lang="en-US" dirty="0" smtClean="0"/>
              <a:t>    e.g. picking 1 of 4 bunches, filtering ...</a:t>
            </a:r>
            <a:endParaRPr lang="en-US" dirty="0"/>
          </a:p>
          <a:p>
            <a:pPr indent="-285750">
              <a:spcBef>
                <a:spcPts val="300"/>
              </a:spcBef>
              <a:buFont typeface="Wingdings" panose="05000000000000000000" pitchFamily="2" charset="2"/>
              <a:buChar char="Ø"/>
            </a:pPr>
            <a:r>
              <a:rPr lang="en-US" dirty="0" smtClean="0"/>
              <a:t>Results: Position, tune, longitudinal profile</a:t>
            </a:r>
          </a:p>
          <a:p>
            <a:pPr>
              <a:spcBef>
                <a:spcPts val="300"/>
              </a:spcBef>
            </a:pPr>
            <a:r>
              <a:rPr lang="en-US" dirty="0"/>
              <a:t> </a:t>
            </a:r>
            <a:r>
              <a:rPr lang="en-US" dirty="0" smtClean="0"/>
              <a:t>    synchrotron frequency </a:t>
            </a:r>
            <a:r>
              <a:rPr lang="en-US" b="1" i="1" dirty="0" smtClean="0">
                <a:sym typeface="Symbol"/>
              </a:rPr>
              <a:t></a:t>
            </a:r>
            <a:r>
              <a:rPr lang="en-US" b="1" i="1" baseline="-25000" dirty="0" smtClean="0">
                <a:sym typeface="Symbol"/>
              </a:rPr>
              <a:t>s</a:t>
            </a:r>
            <a:r>
              <a:rPr lang="en-US" b="1" i="1" dirty="0" smtClean="0"/>
              <a:t>  </a:t>
            </a:r>
          </a:p>
          <a:p>
            <a:pPr>
              <a:spcBef>
                <a:spcPts val="300"/>
              </a:spcBef>
            </a:pPr>
            <a:r>
              <a:rPr lang="en-US" dirty="0" smtClean="0">
                <a:sym typeface="Symbol"/>
              </a:rPr>
              <a:t> versatile due to full information stored</a:t>
            </a:r>
            <a:endParaRPr lang="en-US" dirty="0" smtClean="0"/>
          </a:p>
          <a:p>
            <a:pPr>
              <a:spcBef>
                <a:spcPts val="300"/>
              </a:spcBef>
            </a:pPr>
            <a:r>
              <a:rPr lang="en-US" b="1" dirty="0" smtClean="0"/>
              <a:t>Remark: </a:t>
            </a:r>
            <a:r>
              <a:rPr lang="en-US" dirty="0" smtClean="0"/>
              <a:t>Improved algorithms in preparation</a:t>
            </a:r>
          </a:p>
          <a:p>
            <a:pPr>
              <a:spcBef>
                <a:spcPts val="300"/>
              </a:spcBef>
            </a:pPr>
            <a:r>
              <a:rPr lang="en-US" dirty="0"/>
              <a:t> </a:t>
            </a:r>
            <a:r>
              <a:rPr lang="en-US" dirty="0" smtClean="0"/>
              <a:t>                based on linear regression fit </a:t>
            </a:r>
          </a:p>
          <a:p>
            <a:pPr>
              <a:spcBef>
                <a:spcPts val="300"/>
              </a:spcBef>
            </a:pPr>
            <a:r>
              <a:rPr lang="en-US" dirty="0"/>
              <a:t> </a:t>
            </a:r>
            <a:r>
              <a:rPr lang="en-US" dirty="0" smtClean="0"/>
              <a:t>                (presently only as offline version)</a:t>
            </a:r>
            <a:endParaRPr lang="en-US" dirty="0"/>
          </a:p>
        </p:txBody>
      </p:sp>
      <p:sp>
        <p:nvSpPr>
          <p:cNvPr id="12" name="TextBox 11"/>
          <p:cNvSpPr txBox="1"/>
          <p:nvPr/>
        </p:nvSpPr>
        <p:spPr>
          <a:xfrm>
            <a:off x="216776" y="987230"/>
            <a:ext cx="3704860" cy="1946687"/>
          </a:xfrm>
          <a:prstGeom prst="rect">
            <a:avLst/>
          </a:prstGeom>
          <a:noFill/>
        </p:spPr>
        <p:txBody>
          <a:bodyPr wrap="none" rtlCol="0">
            <a:spAutoFit/>
          </a:bodyPr>
          <a:lstStyle/>
          <a:p>
            <a:r>
              <a:rPr lang="en-US" b="1" dirty="0" smtClean="0">
                <a:solidFill>
                  <a:srgbClr val="0000FF"/>
                </a:solidFill>
              </a:rPr>
              <a:t>BBQ:</a:t>
            </a:r>
          </a:p>
          <a:p>
            <a:pPr indent="-285750">
              <a:spcBef>
                <a:spcPts val="200"/>
              </a:spcBef>
              <a:buFont typeface="Wingdings" panose="05000000000000000000" pitchFamily="2" charset="2"/>
              <a:buChar char="Ø"/>
            </a:pPr>
            <a:r>
              <a:rPr lang="en-US" dirty="0" smtClean="0"/>
              <a:t>Peak detection using analog circuit</a:t>
            </a:r>
          </a:p>
          <a:p>
            <a:pPr>
              <a:spcBef>
                <a:spcPts val="200"/>
              </a:spcBef>
            </a:pPr>
            <a:r>
              <a:rPr lang="en-US" dirty="0"/>
              <a:t> </a:t>
            </a:r>
            <a:r>
              <a:rPr lang="en-US" dirty="0" smtClean="0"/>
              <a:t>    i.e. no further treatment possible</a:t>
            </a:r>
            <a:endParaRPr lang="en-US" dirty="0"/>
          </a:p>
          <a:p>
            <a:pPr indent="-285750">
              <a:spcBef>
                <a:spcPts val="200"/>
              </a:spcBef>
              <a:buFont typeface="Wingdings" panose="05000000000000000000" pitchFamily="2" charset="2"/>
              <a:buChar char="Ø"/>
            </a:pPr>
            <a:r>
              <a:rPr lang="en-US" dirty="0" smtClean="0"/>
              <a:t>High dynamic range</a:t>
            </a:r>
            <a:endParaRPr lang="en-US" dirty="0"/>
          </a:p>
          <a:p>
            <a:pPr indent="-285750">
              <a:spcBef>
                <a:spcPts val="200"/>
              </a:spcBef>
              <a:buFont typeface="Wingdings" panose="05000000000000000000" pitchFamily="2" charset="2"/>
              <a:buChar char="Ø"/>
            </a:pPr>
            <a:r>
              <a:rPr lang="en-US" dirty="0" smtClean="0"/>
              <a:t>Result: tune with higher sensitivity</a:t>
            </a:r>
          </a:p>
          <a:p>
            <a:pPr>
              <a:spcBef>
                <a:spcPts val="200"/>
              </a:spcBef>
            </a:pPr>
            <a:r>
              <a:rPr lang="en-US" dirty="0" smtClean="0">
                <a:sym typeface="Symbol"/>
              </a:rPr>
              <a:t> </a:t>
            </a:r>
            <a:r>
              <a:rPr lang="en-US" dirty="0" smtClean="0"/>
              <a:t>‘Easy-to-use’ device</a:t>
            </a:r>
            <a:endParaRPr lang="en-US" dirty="0"/>
          </a:p>
        </p:txBody>
      </p:sp>
      <p:sp>
        <p:nvSpPr>
          <p:cNvPr id="8" name="Textfeld 7"/>
          <p:cNvSpPr txBox="1"/>
          <p:nvPr/>
        </p:nvSpPr>
        <p:spPr>
          <a:xfrm>
            <a:off x="4784024" y="6520962"/>
            <a:ext cx="2256850" cy="307778"/>
          </a:xfrm>
          <a:prstGeom prst="rect">
            <a:avLst/>
          </a:prstGeom>
          <a:noFill/>
        </p:spPr>
        <p:txBody>
          <a:bodyPr wrap="square" rtlCol="0">
            <a:spAutoFit/>
          </a:bodyPr>
          <a:lstStyle/>
          <a:p>
            <a:r>
              <a:rPr lang="en-US" sz="1400" dirty="0" smtClean="0"/>
              <a:t>R. Singh et al., IBIC’15</a:t>
            </a:r>
            <a:endParaRPr lang="en-US" sz="1400" dirty="0"/>
          </a:p>
        </p:txBody>
      </p:sp>
      <p:grpSp>
        <p:nvGrpSpPr>
          <p:cNvPr id="9" name="Gruppieren 8"/>
          <p:cNvGrpSpPr/>
          <p:nvPr/>
        </p:nvGrpSpPr>
        <p:grpSpPr>
          <a:xfrm>
            <a:off x="4818720" y="3504844"/>
            <a:ext cx="3788852" cy="2613496"/>
            <a:chOff x="4818720" y="3611524"/>
            <a:chExt cx="3788852" cy="2613496"/>
          </a:xfrm>
        </p:grpSpPr>
        <p:pic>
          <p:nvPicPr>
            <p:cNvPr id="8194" name="Picture 2"/>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69209"/>
            <a:stretch/>
          </p:blipFill>
          <p:spPr bwMode="auto">
            <a:xfrm>
              <a:off x="4977185" y="3794678"/>
              <a:ext cx="3546629" cy="113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61467"/>
            <a:stretch/>
          </p:blipFill>
          <p:spPr bwMode="auto">
            <a:xfrm>
              <a:off x="4977095" y="4809274"/>
              <a:ext cx="3546629" cy="1415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rot="16200000">
              <a:off x="4333659" y="4546898"/>
              <a:ext cx="1282597" cy="312475"/>
            </a:xfrm>
            <a:prstGeom prst="rect">
              <a:avLst/>
            </a:prstGeom>
            <a:noFill/>
          </p:spPr>
          <p:txBody>
            <a:bodyPr wrap="square" rtlCol="0">
              <a:spAutoFit/>
            </a:bodyPr>
            <a:lstStyle/>
            <a:p>
              <a:r>
                <a:rPr lang="en-US" sz="1600" dirty="0" smtClean="0"/>
                <a:t>Amplitude</a:t>
              </a:r>
              <a:endParaRPr lang="en-US" sz="1600" dirty="0"/>
            </a:p>
          </p:txBody>
        </p:sp>
        <p:sp>
          <p:nvSpPr>
            <p:cNvPr id="6" name="Rechteck 5"/>
            <p:cNvSpPr/>
            <p:nvPr/>
          </p:nvSpPr>
          <p:spPr bwMode="auto">
            <a:xfrm>
              <a:off x="5613621" y="3961301"/>
              <a:ext cx="222636" cy="262618"/>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29" name="Rechteck 28"/>
            <p:cNvSpPr/>
            <p:nvPr/>
          </p:nvSpPr>
          <p:spPr bwMode="auto">
            <a:xfrm>
              <a:off x="5599046" y="4918014"/>
              <a:ext cx="222636" cy="262618"/>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4" name="Textfeld 3"/>
            <p:cNvSpPr txBox="1"/>
            <p:nvPr/>
          </p:nvSpPr>
          <p:spPr>
            <a:xfrm>
              <a:off x="5486400" y="3851543"/>
              <a:ext cx="2816845" cy="553998"/>
            </a:xfrm>
            <a:prstGeom prst="rect">
              <a:avLst/>
            </a:prstGeom>
            <a:noFill/>
          </p:spPr>
          <p:txBody>
            <a:bodyPr wrap="square" rtlCol="0">
              <a:spAutoFit/>
            </a:bodyPr>
            <a:lstStyle/>
            <a:p>
              <a:r>
                <a:rPr lang="en-US" sz="1500" b="1" dirty="0" smtClean="0"/>
                <a:t>tradition</a:t>
              </a:r>
              <a:r>
                <a:rPr lang="en-US" sz="1500" dirty="0" smtClean="0"/>
                <a:t>: integration &amp; </a:t>
              </a:r>
              <a:r>
                <a:rPr lang="en-US" sz="1500" b="1" i="1" dirty="0" smtClean="0">
                  <a:latin typeface="Cambria Math" panose="02040503050406030204" pitchFamily="18" charset="0"/>
                  <a:ea typeface="Cambria Math" panose="02040503050406030204" pitchFamily="18" charset="0"/>
                </a:rPr>
                <a:t>y </a:t>
              </a:r>
              <a:r>
                <a:rPr lang="en-US" sz="1500" b="1" i="1" dirty="0" smtClean="0">
                  <a:latin typeface="Cambria Math" panose="02040503050406030204" pitchFamily="18" charset="0"/>
                  <a:ea typeface="Cambria Math" panose="02040503050406030204" pitchFamily="18" charset="0"/>
                  <a:sym typeface="Symbol"/>
                </a:rPr>
                <a:t> </a:t>
              </a:r>
              <a:r>
                <a:rPr lang="en-US" sz="1500" b="1" dirty="0" smtClean="0">
                  <a:latin typeface="Cambria Math" panose="02040503050406030204" pitchFamily="18" charset="0"/>
                  <a:ea typeface="Cambria Math" panose="02040503050406030204" pitchFamily="18" charset="0"/>
                  <a:sym typeface="Symbol"/>
                </a:rPr>
                <a:t></a:t>
              </a:r>
              <a:r>
                <a:rPr lang="en-US" sz="1500" b="1" i="1" dirty="0" smtClean="0">
                  <a:latin typeface="Cambria Math" panose="02040503050406030204" pitchFamily="18" charset="0"/>
                  <a:ea typeface="Cambria Math" panose="02040503050406030204" pitchFamily="18" charset="0"/>
                  <a:sym typeface="Symbol"/>
                </a:rPr>
                <a:t>/</a:t>
              </a:r>
            </a:p>
            <a:p>
              <a:r>
                <a:rPr lang="en-US" sz="1500" dirty="0" smtClean="0">
                  <a:sym typeface="Symbol"/>
                </a:rPr>
                <a:t>(presented data)</a:t>
              </a:r>
              <a:endParaRPr lang="en-US" sz="1500" dirty="0"/>
            </a:p>
          </p:txBody>
        </p:sp>
        <p:sp>
          <p:nvSpPr>
            <p:cNvPr id="30" name="Textfeld 29"/>
            <p:cNvSpPr txBox="1"/>
            <p:nvPr/>
          </p:nvSpPr>
          <p:spPr>
            <a:xfrm>
              <a:off x="5515542" y="4800451"/>
              <a:ext cx="3092030" cy="323165"/>
            </a:xfrm>
            <a:prstGeom prst="rect">
              <a:avLst/>
            </a:prstGeom>
            <a:noFill/>
          </p:spPr>
          <p:txBody>
            <a:bodyPr wrap="square" rtlCol="0">
              <a:spAutoFit/>
            </a:bodyPr>
            <a:lstStyle/>
            <a:p>
              <a:r>
                <a:rPr lang="en-US" sz="1500" b="1" dirty="0" smtClean="0"/>
                <a:t>novel</a:t>
              </a:r>
              <a:r>
                <a:rPr lang="en-US" sz="1500" dirty="0" smtClean="0"/>
                <a:t>: linear   fit </a:t>
              </a:r>
              <a:r>
                <a:rPr lang="en-US" sz="1500" b="1" dirty="0" smtClean="0">
                  <a:latin typeface="Cambria Math" panose="02040503050406030204" pitchFamily="18" charset="0"/>
                  <a:ea typeface="Cambria Math" panose="02040503050406030204" pitchFamily="18" charset="0"/>
                  <a:sym typeface="Symbol"/>
                </a:rPr>
                <a:t></a:t>
              </a:r>
              <a:r>
                <a:rPr lang="en-US" sz="1500" b="1" i="1" baseline="-25000" dirty="0" err="1" smtClean="0">
                  <a:latin typeface="Cambria Math" panose="02040503050406030204" pitchFamily="18" charset="0"/>
                  <a:ea typeface="Cambria Math" panose="02040503050406030204" pitchFamily="18" charset="0"/>
                  <a:sym typeface="Symbol"/>
                </a:rPr>
                <a:t>i</a:t>
              </a:r>
              <a:r>
                <a:rPr lang="en-US" sz="1500" dirty="0" smtClean="0">
                  <a:sym typeface="Symbol"/>
                </a:rPr>
                <a:t> versus </a:t>
              </a:r>
              <a:r>
                <a:rPr lang="en-US" sz="1500" b="1" i="1" dirty="0" smtClean="0">
                  <a:latin typeface="Cambria Math" panose="02040503050406030204" pitchFamily="18" charset="0"/>
                  <a:ea typeface="Cambria Math" panose="02040503050406030204" pitchFamily="18" charset="0"/>
                  <a:sym typeface="Symbol"/>
                </a:rPr>
                <a:t></a:t>
              </a:r>
              <a:r>
                <a:rPr lang="en-US" sz="1500" b="1" i="1" baseline="-25000" dirty="0" err="1" smtClean="0">
                  <a:latin typeface="Cambria Math" panose="02040503050406030204" pitchFamily="18" charset="0"/>
                  <a:ea typeface="Cambria Math" panose="02040503050406030204" pitchFamily="18" charset="0"/>
                  <a:sym typeface="Symbol"/>
                </a:rPr>
                <a:t>i</a:t>
              </a:r>
              <a:r>
                <a:rPr lang="en-US" sz="1500" dirty="0" smtClean="0">
                  <a:latin typeface="Cambria Math" panose="02040503050406030204" pitchFamily="18" charset="0"/>
                  <a:ea typeface="Cambria Math" panose="02040503050406030204" pitchFamily="18" charset="0"/>
                </a:rPr>
                <a:t>  </a:t>
              </a:r>
              <a:endParaRPr lang="en-US" sz="1500" dirty="0" smtClean="0">
                <a:latin typeface="Cambria Math" panose="02040503050406030204" pitchFamily="18" charset="0"/>
                <a:ea typeface="Cambria Math" panose="02040503050406030204" pitchFamily="18" charset="0"/>
                <a:sym typeface="Symbol"/>
              </a:endParaRPr>
            </a:p>
          </p:txBody>
        </p:sp>
        <p:sp>
          <p:nvSpPr>
            <p:cNvPr id="32" name="Textfeld 31"/>
            <p:cNvSpPr txBox="1"/>
            <p:nvPr/>
          </p:nvSpPr>
          <p:spPr>
            <a:xfrm>
              <a:off x="5323480" y="3611524"/>
              <a:ext cx="3228843" cy="323165"/>
            </a:xfrm>
            <a:prstGeom prst="rect">
              <a:avLst/>
            </a:prstGeom>
            <a:noFill/>
          </p:spPr>
          <p:txBody>
            <a:bodyPr wrap="square" rtlCol="0">
              <a:spAutoFit/>
            </a:bodyPr>
            <a:lstStyle/>
            <a:p>
              <a:r>
                <a:rPr lang="en-US" sz="1500" dirty="0"/>
                <a:t>S</a:t>
              </a:r>
              <a:r>
                <a:rPr lang="en-US" sz="1500" dirty="0" smtClean="0"/>
                <a:t>ame raw data but different algorithms</a:t>
              </a:r>
              <a:endParaRPr lang="en-US" sz="1500" dirty="0"/>
            </a:p>
          </p:txBody>
        </p:sp>
      </p:grpSp>
      <p:sp>
        <p:nvSpPr>
          <p:cNvPr id="3" name="TextBox 2"/>
          <p:cNvSpPr txBox="1"/>
          <p:nvPr/>
        </p:nvSpPr>
        <p:spPr>
          <a:xfrm>
            <a:off x="7122640" y="1235389"/>
            <a:ext cx="1017969" cy="369332"/>
          </a:xfrm>
          <a:prstGeom prst="rect">
            <a:avLst/>
          </a:prstGeom>
          <a:noFill/>
        </p:spPr>
        <p:txBody>
          <a:bodyPr wrap="square" rtlCol="0">
            <a:spAutoFit/>
          </a:bodyPr>
          <a:lstStyle/>
          <a:p>
            <a:r>
              <a:rPr lang="en-US" dirty="0" smtClean="0"/>
              <a:t>vertical</a:t>
            </a:r>
            <a:endParaRPr lang="en-US" dirty="0"/>
          </a:p>
        </p:txBody>
      </p:sp>
      <p:sp>
        <p:nvSpPr>
          <p:cNvPr id="7" name="Textfeld 6"/>
          <p:cNvSpPr txBox="1"/>
          <p:nvPr/>
        </p:nvSpPr>
        <p:spPr>
          <a:xfrm>
            <a:off x="4991403" y="6025075"/>
            <a:ext cx="4159737" cy="523220"/>
          </a:xfrm>
          <a:prstGeom prst="rect">
            <a:avLst/>
          </a:prstGeom>
          <a:noFill/>
        </p:spPr>
        <p:txBody>
          <a:bodyPr wrap="square" rtlCol="0">
            <a:spAutoFit/>
          </a:bodyPr>
          <a:lstStyle/>
          <a:p>
            <a:r>
              <a:rPr lang="en-US" sz="1400" dirty="0" smtClean="0"/>
              <a:t>5 x higher signal-to-background + higher resolution</a:t>
            </a:r>
          </a:p>
          <a:p>
            <a:r>
              <a:rPr lang="en-US" sz="1400" dirty="0" smtClean="0"/>
              <a:t>+ better common mode suppression</a:t>
            </a:r>
            <a:endParaRPr lang="en-US" sz="1400" dirty="0"/>
          </a:p>
        </p:txBody>
      </p:sp>
    </p:spTree>
    <p:extLst>
      <p:ext uri="{BB962C8B-B14F-4D97-AF65-F5344CB8AC3E}">
        <p14:creationId xmlns:p14="http://schemas.microsoft.com/office/powerpoint/2010/main" val="164852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1" name="Text Box 3"/>
          <p:cNvSpPr txBox="1">
            <a:spLocks noChangeArrowheads="1"/>
          </p:cNvSpPr>
          <p:nvPr/>
        </p:nvSpPr>
        <p:spPr bwMode="auto">
          <a:xfrm>
            <a:off x="5126038" y="1343025"/>
            <a:ext cx="3729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de-DE" sz="1600" smtClean="0">
              <a:solidFill>
                <a:srgbClr val="006600"/>
              </a:solidFill>
              <a:latin typeface="Comic Sans MS" pitchFamily="66" charset="0"/>
            </a:endParaRPr>
          </a:p>
        </p:txBody>
      </p:sp>
      <p:sp>
        <p:nvSpPr>
          <p:cNvPr id="3" name="Textfeld 2"/>
          <p:cNvSpPr txBox="1"/>
          <p:nvPr/>
        </p:nvSpPr>
        <p:spPr>
          <a:xfrm>
            <a:off x="162272" y="980728"/>
            <a:ext cx="9234264" cy="353943"/>
          </a:xfrm>
          <a:prstGeom prst="rect">
            <a:avLst/>
          </a:prstGeom>
          <a:noFill/>
        </p:spPr>
        <p:txBody>
          <a:bodyPr wrap="square" rtlCol="0">
            <a:spAutoFit/>
          </a:bodyPr>
          <a:lstStyle/>
          <a:p>
            <a:endParaRPr lang="en-US" sz="1700" dirty="0" smtClean="0">
              <a:latin typeface="Arial" panose="020B0604020202020204" pitchFamily="34" charset="0"/>
              <a:cs typeface="Arial" panose="020B0604020202020204" pitchFamily="34" charset="0"/>
            </a:endParaRPr>
          </a:p>
        </p:txBody>
      </p:sp>
      <p:sp>
        <p:nvSpPr>
          <p:cNvPr id="4" name="Textfeld 3"/>
          <p:cNvSpPr txBox="1"/>
          <p:nvPr/>
        </p:nvSpPr>
        <p:spPr>
          <a:xfrm>
            <a:off x="467544" y="332656"/>
            <a:ext cx="6624736" cy="461665"/>
          </a:xfrm>
          <a:prstGeom prst="rect">
            <a:avLst/>
          </a:prstGeom>
          <a:noFill/>
        </p:spPr>
        <p:txBody>
          <a:bodyPr wrap="square" rtlCol="0">
            <a:spAutoFit/>
          </a:bodyPr>
          <a:lstStyle/>
          <a:p>
            <a:r>
              <a:rPr lang="en-US" sz="2400" b="1" dirty="0" smtClean="0"/>
              <a:t>Outline</a:t>
            </a:r>
            <a:endParaRPr lang="en-US" sz="2400" b="1" dirty="0"/>
          </a:p>
        </p:txBody>
      </p:sp>
      <p:sp>
        <p:nvSpPr>
          <p:cNvPr id="5" name="Textfeld 4"/>
          <p:cNvSpPr txBox="1"/>
          <p:nvPr/>
        </p:nvSpPr>
        <p:spPr>
          <a:xfrm>
            <a:off x="223704" y="1295905"/>
            <a:ext cx="8676456" cy="3077766"/>
          </a:xfrm>
          <a:prstGeom prst="rect">
            <a:avLst/>
          </a:prstGeom>
          <a:noFill/>
        </p:spPr>
        <p:txBody>
          <a:bodyPr wrap="square" rtlCol="0">
            <a:spAutoFit/>
          </a:bodyPr>
          <a:lstStyle/>
          <a:p>
            <a:r>
              <a:rPr lang="en-US" sz="2400" b="1" dirty="0" smtClean="0">
                <a:solidFill>
                  <a:srgbClr val="0000FF"/>
                </a:solidFill>
              </a:rPr>
              <a:t>Outline of the talk:</a:t>
            </a:r>
          </a:p>
          <a:p>
            <a:pPr indent="-285750">
              <a:spcBef>
                <a:spcPts val="1000"/>
              </a:spcBef>
              <a:buFont typeface="Wingdings" panose="05000000000000000000" pitchFamily="2" charset="2"/>
              <a:buChar char="Ø"/>
            </a:pPr>
            <a:r>
              <a:rPr lang="en-US" sz="2000" dirty="0" smtClean="0">
                <a:solidFill>
                  <a:srgbClr val="5F5F5F"/>
                </a:solidFill>
              </a:rPr>
              <a:t>Motivation: Vision of tune measurement for operational usage </a:t>
            </a:r>
          </a:p>
          <a:p>
            <a:pPr indent="-285750">
              <a:spcBef>
                <a:spcPts val="1000"/>
              </a:spcBef>
              <a:buFont typeface="Wingdings" panose="05000000000000000000" pitchFamily="2" charset="2"/>
              <a:buChar char="Ø"/>
            </a:pPr>
            <a:r>
              <a:rPr lang="en-US" sz="2000" dirty="0" smtClean="0">
                <a:solidFill>
                  <a:srgbClr val="5F5F5F"/>
                </a:solidFill>
              </a:rPr>
              <a:t>Hardware: BPM system and excitation method</a:t>
            </a:r>
          </a:p>
          <a:p>
            <a:pPr indent="-285750">
              <a:spcBef>
                <a:spcPts val="1000"/>
              </a:spcBef>
              <a:buFont typeface="Wingdings" panose="05000000000000000000" pitchFamily="2" charset="2"/>
              <a:buChar char="Ø"/>
            </a:pPr>
            <a:r>
              <a:rPr lang="en-US" sz="2000" dirty="0" smtClean="0">
                <a:solidFill>
                  <a:srgbClr val="0000FF"/>
                </a:solidFill>
              </a:rPr>
              <a:t>Theoretical expectation</a:t>
            </a:r>
            <a:r>
              <a:rPr lang="en-US" sz="2000" dirty="0" smtClean="0"/>
              <a:t>: Tune spectra including space charge </a:t>
            </a:r>
          </a:p>
          <a:p>
            <a:pPr indent="-285750">
              <a:spcBef>
                <a:spcPts val="1000"/>
              </a:spcBef>
              <a:buFont typeface="Wingdings" panose="05000000000000000000" pitchFamily="2" charset="2"/>
              <a:buChar char="Ø"/>
            </a:pPr>
            <a:r>
              <a:rPr lang="en-US" sz="2000" dirty="0" smtClean="0">
                <a:solidFill>
                  <a:srgbClr val="0000FF"/>
                </a:solidFill>
              </a:rPr>
              <a:t>Measurements and interpretation</a:t>
            </a:r>
            <a:r>
              <a:rPr lang="en-US" sz="2000" dirty="0" smtClean="0"/>
              <a:t>: Tune spectra for high intensity beams</a:t>
            </a:r>
          </a:p>
          <a:p>
            <a:pPr indent="-285750">
              <a:spcBef>
                <a:spcPts val="1000"/>
              </a:spcBef>
              <a:buFont typeface="Wingdings" panose="05000000000000000000" pitchFamily="2" charset="2"/>
              <a:buChar char="Ø"/>
            </a:pPr>
            <a:r>
              <a:rPr lang="en-US" sz="2000" dirty="0" smtClean="0">
                <a:solidFill>
                  <a:srgbClr val="0000FF"/>
                </a:solidFill>
              </a:rPr>
              <a:t>Measurement:</a:t>
            </a:r>
            <a:r>
              <a:rPr lang="en-US" sz="2000" dirty="0" smtClean="0"/>
              <a:t> Quadrupole oscillations</a:t>
            </a:r>
          </a:p>
          <a:p>
            <a:pPr indent="-285750">
              <a:spcBef>
                <a:spcPts val="1000"/>
              </a:spcBef>
              <a:buFont typeface="Wingdings" panose="05000000000000000000" pitchFamily="2" charset="2"/>
              <a:buChar char="Ø"/>
            </a:pPr>
            <a:r>
              <a:rPr lang="en-US" sz="2000" dirty="0" smtClean="0">
                <a:solidFill>
                  <a:srgbClr val="0000FF"/>
                </a:solidFill>
              </a:rPr>
              <a:t>Conclusion</a:t>
            </a:r>
            <a:endParaRPr lang="en-US" sz="2000" dirty="0">
              <a:solidFill>
                <a:srgbClr val="0000FF"/>
              </a:solidFill>
            </a:endParaRPr>
          </a:p>
        </p:txBody>
      </p:sp>
    </p:spTree>
    <p:extLst>
      <p:ext uri="{BB962C8B-B14F-4D97-AF65-F5344CB8AC3E}">
        <p14:creationId xmlns:p14="http://schemas.microsoft.com/office/powerpoint/2010/main" val="84113074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942161"/>
            <a:ext cx="2304256" cy="2271043"/>
          </a:xfrm>
          <a:prstGeom prst="rect">
            <a:avLst/>
          </a:prstGeom>
        </p:spPr>
      </p:pic>
      <p:pic>
        <p:nvPicPr>
          <p:cNvPr id="118" name="Picture 1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2614" y="3750204"/>
            <a:ext cx="5873882" cy="2775140"/>
          </a:xfrm>
          <a:prstGeom prst="rect">
            <a:avLst/>
          </a:prstGeom>
        </p:spPr>
      </p:pic>
      <p:sp>
        <p:nvSpPr>
          <p:cNvPr id="6" name="Oval 5"/>
          <p:cNvSpPr/>
          <p:nvPr/>
        </p:nvSpPr>
        <p:spPr>
          <a:xfrm>
            <a:off x="395536" y="2060849"/>
            <a:ext cx="2217846" cy="20882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ectangle 44"/>
          <p:cNvSpPr/>
          <p:nvPr/>
        </p:nvSpPr>
        <p:spPr>
          <a:xfrm>
            <a:off x="1245230" y="2132856"/>
            <a:ext cx="646872" cy="301539"/>
          </a:xfrm>
          <a:prstGeom prst="rect">
            <a:avLst/>
          </a:prstGeom>
          <a:solidFill>
            <a:srgbClr val="00B0F0"/>
          </a:solidFill>
          <a:scene3d>
            <a:camera prst="orthographicFront">
              <a:rot lat="4200000" lon="6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249405" y="1628800"/>
            <a:ext cx="646872" cy="301539"/>
          </a:xfrm>
          <a:prstGeom prst="rect">
            <a:avLst/>
          </a:prstGeom>
          <a:solidFill>
            <a:srgbClr val="00B0F0"/>
          </a:solidFill>
          <a:scene3d>
            <a:camera prst="orthographicFront">
              <a:rot lat="4200000" lon="6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V="1">
            <a:off x="1639137" y="2340084"/>
            <a:ext cx="0" cy="141659"/>
          </a:xfrm>
          <a:prstGeom prst="line">
            <a:avLst/>
          </a:prstGeom>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a:xfrm flipV="1">
            <a:off x="1642899" y="1585213"/>
            <a:ext cx="0" cy="141659"/>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a:xfrm flipV="1">
            <a:off x="1626147" y="2492895"/>
            <a:ext cx="1416040" cy="1"/>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a:xfrm>
            <a:off x="1631882" y="1578826"/>
            <a:ext cx="1411357" cy="0"/>
          </a:xfrm>
          <a:prstGeom prst="line">
            <a:avLst/>
          </a:prstGeom>
        </p:spPr>
        <p:style>
          <a:lnRef idx="2">
            <a:schemeClr val="dk1"/>
          </a:lnRef>
          <a:fillRef idx="0">
            <a:schemeClr val="dk1"/>
          </a:fillRef>
          <a:effectRef idx="1">
            <a:schemeClr val="dk1"/>
          </a:effectRef>
          <a:fontRef idx="minor">
            <a:schemeClr val="tx1"/>
          </a:fontRef>
        </p:style>
      </p:cxnSp>
      <p:sp>
        <p:nvSpPr>
          <p:cNvPr id="51" name="Oval 50"/>
          <p:cNvSpPr/>
          <p:nvPr/>
        </p:nvSpPr>
        <p:spPr>
          <a:xfrm>
            <a:off x="2784010" y="1764507"/>
            <a:ext cx="470452" cy="40247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flipV="1">
            <a:off x="3025856" y="1580961"/>
            <a:ext cx="0" cy="188549"/>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4" name="TextBox 53"/>
              <p:cNvSpPr txBox="1"/>
              <p:nvPr/>
            </p:nvSpPr>
            <p:spPr>
              <a:xfrm>
                <a:off x="2856018" y="1781721"/>
                <a:ext cx="3065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a:ea typeface="Cambria Math"/>
                        </a:rPr>
                        <m:t>Δ</m:t>
                      </m:r>
                    </m:oMath>
                  </m:oMathPara>
                </a14:m>
                <a:endParaRPr lang="en-US" dirty="0"/>
              </a:p>
            </p:txBody>
          </p:sp>
        </mc:Choice>
        <mc:Fallback xmlns="">
          <p:sp>
            <p:nvSpPr>
              <p:cNvPr id="54" name="TextBox 53"/>
              <p:cNvSpPr txBox="1">
                <a:spLocks noRot="1" noChangeAspect="1" noMove="1" noResize="1" noEditPoints="1" noAdjustHandles="1" noChangeArrowheads="1" noChangeShapeType="1" noTextEdit="1"/>
              </p:cNvSpPr>
              <p:nvPr/>
            </p:nvSpPr>
            <p:spPr>
              <a:xfrm>
                <a:off x="2856018" y="1781721"/>
                <a:ext cx="306596" cy="369332"/>
              </a:xfrm>
              <a:prstGeom prst="rect">
                <a:avLst/>
              </a:prstGeom>
              <a:blipFill rotWithShape="1">
                <a:blip r:embed="rId6"/>
                <a:stretch>
                  <a:fillRect r="-2000"/>
                </a:stretch>
              </a:blipFill>
            </p:spPr>
            <p:txBody>
              <a:bodyPr/>
              <a:lstStyle/>
              <a:p>
                <a:r>
                  <a:rPr lang="en-US">
                    <a:noFill/>
                  </a:rPr>
                  <a:t> </a:t>
                </a:r>
              </a:p>
            </p:txBody>
          </p:sp>
        </mc:Fallback>
      </mc:AlternateContent>
      <p:cxnSp>
        <p:nvCxnSpPr>
          <p:cNvPr id="55" name="Straight Arrow Connector 54"/>
          <p:cNvCxnSpPr>
            <a:stCxn id="51" idx="6"/>
          </p:cNvCxnSpPr>
          <p:nvPr/>
        </p:nvCxnSpPr>
        <p:spPr>
          <a:xfrm flipV="1">
            <a:off x="3254462" y="1965745"/>
            <a:ext cx="597458"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92" name="TextBox 91"/>
              <p:cNvSpPr txBox="1"/>
              <p:nvPr/>
            </p:nvSpPr>
            <p:spPr>
              <a:xfrm>
                <a:off x="544292" y="2924944"/>
                <a:ext cx="191071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00" b="0" i="1" smtClean="0">
                              <a:latin typeface="Cambria Math"/>
                            </a:rPr>
                          </m:ctrlPr>
                        </m:sSubPr>
                        <m:e>
                          <m:r>
                            <a:rPr lang="de-DE" sz="1600" b="0" i="1" smtClean="0">
                              <a:latin typeface="Cambria Math"/>
                            </a:rPr>
                            <m:t>𝑑</m:t>
                          </m:r>
                        </m:e>
                        <m:sub>
                          <m:r>
                            <a:rPr lang="de-DE" sz="1600" b="0" i="1" smtClean="0">
                              <a:latin typeface="Cambria Math"/>
                            </a:rPr>
                            <m:t> </m:t>
                          </m:r>
                        </m:sub>
                      </m:sSub>
                      <m:d>
                        <m:dPr>
                          <m:ctrlPr>
                            <a:rPr lang="de-DE" sz="1600" b="0" i="1" smtClean="0">
                              <a:latin typeface="Cambria Math"/>
                            </a:rPr>
                          </m:ctrlPr>
                        </m:dPr>
                        <m:e>
                          <m:r>
                            <a:rPr lang="de-DE" sz="1600" b="0" i="1" smtClean="0">
                              <a:latin typeface="Cambria Math"/>
                            </a:rPr>
                            <m:t>𝑡</m:t>
                          </m:r>
                        </m:e>
                      </m:d>
                      <m:r>
                        <a:rPr lang="de-DE" sz="1600" i="1">
                          <a:latin typeface="Cambria Math"/>
                          <a:ea typeface="Cambria Math"/>
                        </a:rPr>
                        <m:t>∝</m:t>
                      </m:r>
                      <m:r>
                        <a:rPr lang="de-DE" sz="1600" b="0" i="1" smtClean="0">
                          <a:latin typeface="Cambria Math"/>
                        </a:rPr>
                        <m:t> </m:t>
                      </m:r>
                      <m:sSub>
                        <m:sSubPr>
                          <m:ctrlPr>
                            <a:rPr lang="de-DE" sz="1600" b="0" i="1" smtClean="0">
                              <a:latin typeface="Cambria Math"/>
                            </a:rPr>
                          </m:ctrlPr>
                        </m:sSubPr>
                        <m:e>
                          <m:r>
                            <a:rPr lang="de-DE" sz="1600" b="0" i="1" smtClean="0">
                              <a:latin typeface="Cambria Math"/>
                            </a:rPr>
                            <m:t>𝑥</m:t>
                          </m:r>
                        </m:e>
                        <m:sub>
                          <m:r>
                            <a:rPr lang="de-DE" sz="1600" b="0" i="1" smtClean="0">
                              <a:latin typeface="Cambria Math"/>
                            </a:rPr>
                            <m:t> </m:t>
                          </m:r>
                        </m:sub>
                      </m:sSub>
                      <m:d>
                        <m:dPr>
                          <m:ctrlPr>
                            <a:rPr lang="de-DE" sz="1600" b="0" i="1" smtClean="0">
                              <a:latin typeface="Cambria Math"/>
                            </a:rPr>
                          </m:ctrlPr>
                        </m:dPr>
                        <m:e>
                          <m:r>
                            <a:rPr lang="de-DE" sz="1600" b="0" i="1" smtClean="0">
                              <a:latin typeface="Cambria Math"/>
                            </a:rPr>
                            <m:t>𝑡</m:t>
                          </m:r>
                        </m:e>
                      </m:d>
                      <m:sSub>
                        <m:sSubPr>
                          <m:ctrlPr>
                            <a:rPr lang="de-DE" sz="1600" b="0" i="1" smtClean="0">
                              <a:latin typeface="Cambria Math"/>
                            </a:rPr>
                          </m:ctrlPr>
                        </m:sSubPr>
                        <m:e>
                          <m:r>
                            <a:rPr lang="de-DE" sz="1600" b="0" i="1" smtClean="0">
                              <a:latin typeface="Cambria Math"/>
                              <a:ea typeface="Cambria Math"/>
                            </a:rPr>
                            <m:t>∙</m:t>
                          </m:r>
                          <m:r>
                            <a:rPr lang="de-DE" sz="1600" b="0" i="1" smtClean="0">
                              <a:latin typeface="Cambria Math"/>
                            </a:rPr>
                            <m:t>𝐼</m:t>
                          </m:r>
                        </m:e>
                        <m:sub>
                          <m:r>
                            <a:rPr lang="de-DE" sz="1600" b="0" i="1" smtClean="0">
                              <a:latin typeface="Cambria Math"/>
                            </a:rPr>
                            <m:t> </m:t>
                          </m:r>
                        </m:sub>
                      </m:sSub>
                      <m:d>
                        <m:dPr>
                          <m:ctrlPr>
                            <a:rPr lang="de-DE" sz="1600" b="0" i="1" smtClean="0">
                              <a:latin typeface="Cambria Math"/>
                            </a:rPr>
                          </m:ctrlPr>
                        </m:dPr>
                        <m:e>
                          <m:r>
                            <a:rPr lang="de-DE" sz="1600" b="0" i="1" smtClean="0">
                              <a:latin typeface="Cambria Math"/>
                            </a:rPr>
                            <m:t>𝑡</m:t>
                          </m:r>
                        </m:e>
                      </m:d>
                    </m:oMath>
                  </m:oMathPara>
                </a14:m>
                <a:endParaRPr lang="de-DE" sz="1600" b="0" i="1" dirty="0" smtClean="0">
                  <a:latin typeface="Cambria Math"/>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544292" y="2924944"/>
                <a:ext cx="1910716" cy="338554"/>
              </a:xfrm>
              <a:prstGeom prst="rect">
                <a:avLst/>
              </a:prstGeom>
              <a:blipFill rotWithShape="1">
                <a:blip r:embed="rId8"/>
                <a:stretch>
                  <a:fillRect/>
                </a:stretch>
              </a:blipFill>
            </p:spPr>
            <p:txBody>
              <a:bodyPr/>
              <a:lstStyle/>
              <a:p>
                <a:r>
                  <a:rPr lang="en-US">
                    <a:noFill/>
                  </a:rPr>
                  <a:t> </a:t>
                </a:r>
              </a:p>
            </p:txBody>
          </p:sp>
        </mc:Fallback>
      </mc:AlternateContent>
      <p:cxnSp>
        <p:nvCxnSpPr>
          <p:cNvPr id="101" name="Straight Connector 100"/>
          <p:cNvCxnSpPr/>
          <p:nvPr/>
        </p:nvCxnSpPr>
        <p:spPr>
          <a:xfrm flipV="1">
            <a:off x="3035909" y="2185777"/>
            <a:ext cx="0" cy="303659"/>
          </a:xfrm>
          <a:prstGeom prst="line">
            <a:avLst/>
          </a:prstGeom>
        </p:spPr>
        <p:style>
          <a:lnRef idx="2">
            <a:schemeClr val="dk1"/>
          </a:lnRef>
          <a:fillRef idx="0">
            <a:schemeClr val="dk1"/>
          </a:fillRef>
          <a:effectRef idx="1">
            <a:schemeClr val="dk1"/>
          </a:effectRef>
          <a:fontRef idx="minor">
            <a:schemeClr val="tx1"/>
          </a:fontRef>
        </p:style>
      </p:cxnSp>
      <p:sp>
        <p:nvSpPr>
          <p:cNvPr id="112" name="TextBox 111"/>
          <p:cNvSpPr txBox="1"/>
          <p:nvPr/>
        </p:nvSpPr>
        <p:spPr>
          <a:xfrm>
            <a:off x="4067944" y="4785927"/>
            <a:ext cx="1887736" cy="338554"/>
          </a:xfrm>
          <a:prstGeom prst="rect">
            <a:avLst/>
          </a:prstGeom>
          <a:solidFill>
            <a:srgbClr val="00B050"/>
          </a:solidFill>
        </p:spPr>
        <p:txBody>
          <a:bodyPr wrap="square" rtlCol="0">
            <a:spAutoFit/>
          </a:bodyPr>
          <a:lstStyle/>
          <a:p>
            <a:r>
              <a:rPr lang="de-DE" sz="1600" dirty="0" err="1" smtClean="0">
                <a:solidFill>
                  <a:schemeClr val="bg1"/>
                </a:solidFill>
              </a:rPr>
              <a:t>Envelope</a:t>
            </a:r>
            <a:r>
              <a:rPr lang="de-DE" sz="1600" dirty="0" smtClean="0">
                <a:solidFill>
                  <a:schemeClr val="bg1"/>
                </a:solidFill>
              </a:rPr>
              <a:t> </a:t>
            </a:r>
            <a:r>
              <a:rPr lang="de-DE" sz="1600" dirty="0" err="1" smtClean="0">
                <a:solidFill>
                  <a:schemeClr val="bg1"/>
                </a:solidFill>
              </a:rPr>
              <a:t>shifted</a:t>
            </a:r>
            <a:r>
              <a:rPr lang="de-DE" sz="1600" dirty="0" smtClean="0">
                <a:solidFill>
                  <a:schemeClr val="bg1"/>
                </a:solidFill>
              </a:rPr>
              <a:t>!</a:t>
            </a:r>
          </a:p>
        </p:txBody>
      </p:sp>
      <mc:AlternateContent xmlns:mc="http://schemas.openxmlformats.org/markup-compatibility/2006" xmlns:a14="http://schemas.microsoft.com/office/drawing/2010/main">
        <mc:Choice Requires="a14">
          <p:sp>
            <p:nvSpPr>
              <p:cNvPr id="7" name="Rectangle 6"/>
              <p:cNvSpPr/>
              <p:nvPr/>
            </p:nvSpPr>
            <p:spPr>
              <a:xfrm>
                <a:off x="4099586" y="5229200"/>
                <a:ext cx="1568186" cy="633635"/>
              </a:xfrm>
              <a:prstGeom prst="rect">
                <a:avLst/>
              </a:prstGeom>
              <a:solidFill>
                <a:srgbClr val="00B050"/>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sz="1600" i="1">
                              <a:solidFill>
                                <a:schemeClr val="bg1"/>
                              </a:solidFill>
                              <a:latin typeface="Cambria Math"/>
                            </a:rPr>
                          </m:ctrlPr>
                        </m:sSubPr>
                        <m:e>
                          <m:r>
                            <a:rPr lang="de-DE" sz="1600">
                              <a:solidFill>
                                <a:schemeClr val="bg1"/>
                              </a:solidFill>
                              <a:latin typeface="Cambria Math"/>
                            </a:rPr>
                            <m:t>𝜔</m:t>
                          </m:r>
                        </m:e>
                        <m:sub>
                          <m:r>
                            <a:rPr lang="de-DE" sz="1600">
                              <a:solidFill>
                                <a:schemeClr val="bg1"/>
                              </a:solidFill>
                              <a:latin typeface="Cambria Math"/>
                            </a:rPr>
                            <m:t>𝜉</m:t>
                          </m:r>
                        </m:sub>
                      </m:sSub>
                      <m:r>
                        <a:rPr lang="de-DE" sz="1600">
                          <a:solidFill>
                            <a:schemeClr val="bg1"/>
                          </a:solidFill>
                          <a:latin typeface="Cambria Math"/>
                        </a:rPr>
                        <m:t>=</m:t>
                      </m:r>
                      <m:sSub>
                        <m:sSubPr>
                          <m:ctrlPr>
                            <a:rPr lang="de-DE" sz="1600" i="1">
                              <a:solidFill>
                                <a:schemeClr val="bg1"/>
                              </a:solidFill>
                              <a:latin typeface="Cambria Math"/>
                            </a:rPr>
                          </m:ctrlPr>
                        </m:sSubPr>
                        <m:e>
                          <m:f>
                            <m:fPr>
                              <m:ctrlPr>
                                <a:rPr lang="de-DE" sz="1600" i="1">
                                  <a:solidFill>
                                    <a:schemeClr val="bg1"/>
                                  </a:solidFill>
                                  <a:latin typeface="Cambria Math"/>
                                </a:rPr>
                              </m:ctrlPr>
                            </m:fPr>
                            <m:num>
                              <m:r>
                                <a:rPr lang="de-DE" sz="1600">
                                  <a:solidFill>
                                    <a:schemeClr val="bg1"/>
                                  </a:solidFill>
                                  <a:latin typeface="Cambria Math"/>
                                </a:rPr>
                                <m:t>𝜉</m:t>
                              </m:r>
                            </m:num>
                            <m:den>
                              <m:r>
                                <a:rPr lang="de-DE" sz="1600">
                                  <a:solidFill>
                                    <a:schemeClr val="bg1"/>
                                  </a:solidFill>
                                  <a:latin typeface="Cambria Math"/>
                                </a:rPr>
                                <m:t>𝜂</m:t>
                              </m:r>
                            </m:den>
                          </m:f>
                          <m:sSub>
                            <m:sSubPr>
                              <m:ctrlPr>
                                <a:rPr lang="en-US" sz="1600" i="1">
                                  <a:solidFill>
                                    <a:schemeClr val="bg1"/>
                                  </a:solidFill>
                                  <a:latin typeface="Cambria Math"/>
                                </a:rPr>
                              </m:ctrlPr>
                            </m:sSubPr>
                            <m:e>
                              <m:r>
                                <a:rPr lang="de-DE" sz="1600">
                                  <a:solidFill>
                                    <a:schemeClr val="bg1"/>
                                  </a:solidFill>
                                  <a:latin typeface="Cambria Math"/>
                                </a:rPr>
                                <m:t>𝑄</m:t>
                              </m:r>
                            </m:e>
                            <m:sub>
                              <m:r>
                                <a:rPr lang="de-DE" sz="1600">
                                  <a:solidFill>
                                    <a:schemeClr val="bg1"/>
                                  </a:solidFill>
                                  <a:latin typeface="Cambria Math"/>
                                </a:rPr>
                                <m:t>0</m:t>
                              </m:r>
                            </m:sub>
                          </m:sSub>
                          <m:sSub>
                            <m:sSubPr>
                              <m:ctrlPr>
                                <a:rPr lang="de-DE" sz="1600" i="1">
                                  <a:solidFill>
                                    <a:schemeClr val="bg1"/>
                                  </a:solidFill>
                                  <a:latin typeface="Cambria Math"/>
                                </a:rPr>
                              </m:ctrlPr>
                            </m:sSubPr>
                            <m:e>
                              <m:r>
                                <a:rPr lang="de-DE" sz="1600">
                                  <a:solidFill>
                                    <a:schemeClr val="bg1"/>
                                  </a:solidFill>
                                  <a:latin typeface="Cambria Math"/>
                                </a:rPr>
                                <m:t>𝜔</m:t>
                              </m:r>
                            </m:e>
                            <m:sub>
                              <m:r>
                                <a:rPr lang="de-DE" sz="1600">
                                  <a:solidFill>
                                    <a:schemeClr val="bg1"/>
                                  </a:solidFill>
                                  <a:latin typeface="Cambria Math"/>
                                </a:rPr>
                                <m:t>0</m:t>
                              </m:r>
                            </m:sub>
                          </m:sSub>
                        </m:e>
                        <m:sub>
                          <m:r>
                            <a:rPr lang="de-DE" sz="1600">
                              <a:solidFill>
                                <a:schemeClr val="bg1"/>
                              </a:solidFill>
                              <a:latin typeface="Cambria Math"/>
                            </a:rPr>
                            <m:t> </m:t>
                          </m:r>
                        </m:sub>
                      </m:sSub>
                    </m:oMath>
                  </m:oMathPara>
                </a14:m>
                <a:endParaRPr lang="en-US" sz="1600"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4099586" y="5229200"/>
                <a:ext cx="1568186" cy="633635"/>
              </a:xfrm>
              <a:prstGeom prst="rect">
                <a:avLst/>
              </a:prstGeom>
              <a:blipFill rotWithShape="1">
                <a:blip r:embed="rId10"/>
                <a:stretch>
                  <a:fillRect/>
                </a:stretch>
              </a:blipFill>
            </p:spPr>
            <p:txBody>
              <a:bodyPr/>
              <a:lstStyle/>
              <a:p>
                <a:r>
                  <a:rPr lang="en-US">
                    <a:noFill/>
                  </a:rPr>
                  <a:t> </a:t>
                </a:r>
              </a:p>
            </p:txBody>
          </p:sp>
        </mc:Fallback>
      </mc:AlternateContent>
      <p:sp>
        <p:nvSpPr>
          <p:cNvPr id="108" name="TextBox 107"/>
          <p:cNvSpPr txBox="1"/>
          <p:nvPr/>
        </p:nvSpPr>
        <p:spPr>
          <a:xfrm>
            <a:off x="85016" y="4748941"/>
            <a:ext cx="2929007" cy="584775"/>
          </a:xfrm>
          <a:prstGeom prst="rect">
            <a:avLst/>
          </a:prstGeom>
          <a:noFill/>
        </p:spPr>
        <p:txBody>
          <a:bodyPr wrap="none" rtlCol="0">
            <a:spAutoFit/>
          </a:bodyPr>
          <a:lstStyle/>
          <a:p>
            <a:pPr marL="285750" indent="-285750">
              <a:buFont typeface="Wingdings" panose="05000000000000000000" pitchFamily="2" charset="2"/>
              <a:buChar char="Ø"/>
            </a:pPr>
            <a:r>
              <a:rPr lang="en-US" sz="1600" dirty="0" smtClean="0"/>
              <a:t>Sideband amplitude given by </a:t>
            </a:r>
          </a:p>
          <a:p>
            <a:r>
              <a:rPr lang="en-US" sz="1600" dirty="0" smtClean="0"/>
              <a:t>      Bessel-function </a:t>
            </a:r>
            <a:r>
              <a:rPr lang="en-US" sz="1600" b="1" i="1" dirty="0" err="1" smtClean="0">
                <a:latin typeface="+mj-lt"/>
                <a:ea typeface="Cambria Math" panose="02040503050406030204" pitchFamily="18" charset="0"/>
              </a:rPr>
              <a:t>J</a:t>
            </a:r>
            <a:r>
              <a:rPr lang="en-US" sz="1600" b="1" i="1" baseline="-25000" dirty="0" err="1" smtClean="0">
                <a:latin typeface="Cambria Math" panose="02040503050406030204" pitchFamily="18" charset="0"/>
                <a:ea typeface="Cambria Math" panose="02040503050406030204" pitchFamily="18" charset="0"/>
              </a:rPr>
              <a:t>k</a:t>
            </a:r>
            <a:r>
              <a:rPr lang="en-US" sz="1600" dirty="0" smtClean="0"/>
              <a:t>  of order </a:t>
            </a:r>
            <a:r>
              <a:rPr lang="en-US" sz="1600" b="1" i="1" dirty="0" smtClean="0">
                <a:latin typeface="Cambria Math" panose="02040503050406030204" pitchFamily="18" charset="0"/>
                <a:ea typeface="Cambria Math" panose="02040503050406030204" pitchFamily="18" charset="0"/>
              </a:rPr>
              <a:t>k</a:t>
            </a:r>
            <a:endParaRPr lang="en-US" sz="1600" b="1" i="1" dirty="0">
              <a:latin typeface="Cambria Math" panose="02040503050406030204" pitchFamily="18" charset="0"/>
              <a:ea typeface="Cambria Math" panose="02040503050406030204" pitchFamily="18" charset="0"/>
            </a:endParaRPr>
          </a:p>
        </p:txBody>
      </p:sp>
      <p:sp>
        <p:nvSpPr>
          <p:cNvPr id="110" name="TextBox 109"/>
          <p:cNvSpPr txBox="1"/>
          <p:nvPr/>
        </p:nvSpPr>
        <p:spPr>
          <a:xfrm>
            <a:off x="85016" y="4173276"/>
            <a:ext cx="3557384" cy="338554"/>
          </a:xfrm>
          <a:prstGeom prst="rect">
            <a:avLst/>
          </a:prstGeom>
          <a:noFill/>
        </p:spPr>
        <p:txBody>
          <a:bodyPr wrap="none" rtlCol="0">
            <a:spAutoFit/>
          </a:bodyPr>
          <a:lstStyle/>
          <a:p>
            <a:pPr marL="285750" indent="-285750">
              <a:buFont typeface="Wingdings" panose="05000000000000000000" pitchFamily="2" charset="2"/>
              <a:buChar char="Ø"/>
            </a:pPr>
            <a:r>
              <a:rPr lang="en-US" sz="1600" dirty="0" smtClean="0"/>
              <a:t>Frequency of harmonics </a:t>
            </a:r>
            <a:r>
              <a:rPr lang="en-US" sz="1600" b="1" i="1" dirty="0" smtClean="0"/>
              <a:t>m &amp;</a:t>
            </a:r>
            <a:r>
              <a:rPr lang="en-US" sz="1600" dirty="0" smtClean="0"/>
              <a:t> mod</a:t>
            </a:r>
            <a:r>
              <a:rPr lang="en-US" sz="1600" b="1" i="1" dirty="0" smtClean="0"/>
              <a:t>e k</a:t>
            </a:r>
            <a:endParaRPr lang="en-US" sz="1600" b="1" i="1" dirty="0"/>
          </a:p>
        </p:txBody>
      </p:sp>
      <p:sp>
        <p:nvSpPr>
          <p:cNvPr id="116" name="TextBox 115"/>
          <p:cNvSpPr txBox="1"/>
          <p:nvPr/>
        </p:nvSpPr>
        <p:spPr>
          <a:xfrm>
            <a:off x="30063" y="5878817"/>
            <a:ext cx="3942767" cy="338554"/>
          </a:xfrm>
          <a:prstGeom prst="rect">
            <a:avLst/>
          </a:prstGeom>
          <a:noFill/>
        </p:spPr>
        <p:txBody>
          <a:bodyPr wrap="square" rtlCol="0">
            <a:spAutoFit/>
          </a:bodyPr>
          <a:lstStyle/>
          <a:p>
            <a:r>
              <a:rPr lang="en-US" sz="1600" b="1" i="1" dirty="0" smtClean="0">
                <a:sym typeface="Symbol"/>
              </a:rPr>
              <a:t></a:t>
            </a:r>
            <a:r>
              <a:rPr lang="en-US" sz="1600" b="1" i="1" baseline="-25000" dirty="0" smtClean="0">
                <a:sym typeface="Symbol"/>
              </a:rPr>
              <a:t>b</a:t>
            </a:r>
            <a:r>
              <a:rPr lang="en-US" sz="1600" b="1" i="1" dirty="0" smtClean="0">
                <a:sym typeface="Symbol"/>
              </a:rPr>
              <a:t> </a:t>
            </a:r>
            <a:r>
              <a:rPr lang="en-US" sz="1600" dirty="0" err="1" smtClean="0">
                <a:sym typeface="Symbol"/>
              </a:rPr>
              <a:t>betatron</a:t>
            </a:r>
            <a:r>
              <a:rPr lang="en-US" sz="1600" dirty="0" smtClean="0">
                <a:sym typeface="Symbol"/>
              </a:rPr>
              <a:t> freq. </a:t>
            </a:r>
            <a:r>
              <a:rPr lang="en-US" sz="1600" b="1" i="1" dirty="0" smtClean="0">
                <a:sym typeface="Symbol"/>
              </a:rPr>
              <a:t></a:t>
            </a:r>
            <a:r>
              <a:rPr lang="en-US" sz="1600" b="1" i="1" baseline="-25000" dirty="0" smtClean="0">
                <a:sym typeface="Symbol"/>
              </a:rPr>
              <a:t>0</a:t>
            </a:r>
            <a:r>
              <a:rPr lang="en-US" sz="1600" dirty="0" smtClean="0">
                <a:sym typeface="Symbol"/>
              </a:rPr>
              <a:t> rev. freq. </a:t>
            </a:r>
            <a:r>
              <a:rPr lang="en-US" sz="1600" b="1" i="1" dirty="0" smtClean="0"/>
              <a:t>a</a:t>
            </a:r>
            <a:r>
              <a:rPr lang="en-US" sz="1600" dirty="0" smtClean="0"/>
              <a:t> bunch length, </a:t>
            </a:r>
          </a:p>
        </p:txBody>
      </p:sp>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95936" y="1453759"/>
            <a:ext cx="4824536" cy="2335281"/>
          </a:xfrm>
          <a:prstGeom prst="rect">
            <a:avLst/>
          </a:prstGeom>
        </p:spPr>
      </p:pic>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64891" y="3750204"/>
            <a:ext cx="5873886" cy="2775140"/>
          </a:xfrm>
          <a:prstGeom prst="rect">
            <a:avLst/>
          </a:prstGeom>
        </p:spPr>
      </p:pic>
      <p:sp>
        <p:nvSpPr>
          <p:cNvPr id="29" name="Text Box 7"/>
          <p:cNvSpPr txBox="1">
            <a:spLocks noChangeArrowheads="1"/>
          </p:cNvSpPr>
          <p:nvPr/>
        </p:nvSpPr>
        <p:spPr bwMode="auto">
          <a:xfrm>
            <a:off x="342900" y="295275"/>
            <a:ext cx="8086725" cy="46166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de-DE" sz="2400" b="1" dirty="0" smtClean="0">
                <a:latin typeface="Times New Roman" pitchFamily="18" charset="0"/>
              </a:rPr>
              <a:t>Basic of Tune Spectrum: Non-interacting Particle Model</a:t>
            </a:r>
            <a:endParaRPr lang="en-US" altLang="de-DE" sz="2400" b="1" dirty="0">
              <a:solidFill>
                <a:schemeClr val="tx1"/>
              </a:solidFill>
              <a:latin typeface="Times New Roman" pitchFamily="18" charset="0"/>
            </a:endParaRPr>
          </a:p>
        </p:txBody>
      </p:sp>
      <p:sp>
        <p:nvSpPr>
          <p:cNvPr id="4" name="Textfeld 3"/>
          <p:cNvSpPr txBox="1"/>
          <p:nvPr/>
        </p:nvSpPr>
        <p:spPr>
          <a:xfrm>
            <a:off x="824" y="899160"/>
            <a:ext cx="9402256" cy="646331"/>
          </a:xfrm>
          <a:prstGeom prst="rect">
            <a:avLst/>
          </a:prstGeom>
          <a:noFill/>
        </p:spPr>
        <p:txBody>
          <a:bodyPr wrap="square" rtlCol="0">
            <a:spAutoFit/>
          </a:bodyPr>
          <a:lstStyle/>
          <a:p>
            <a:r>
              <a:rPr lang="en-US" b="1" dirty="0" smtClean="0">
                <a:solidFill>
                  <a:srgbClr val="0000FF"/>
                </a:solidFill>
              </a:rPr>
              <a:t>Basis of single particle movement: </a:t>
            </a:r>
          </a:p>
          <a:p>
            <a:r>
              <a:rPr lang="en-US" dirty="0" smtClean="0"/>
              <a:t>Dipole moment </a:t>
            </a:r>
            <a:r>
              <a:rPr lang="en-US" b="1" i="1" dirty="0" smtClean="0"/>
              <a:t>d(t)</a:t>
            </a:r>
            <a:r>
              <a:rPr lang="en-US" dirty="0" smtClean="0"/>
              <a:t> comprises </a:t>
            </a:r>
            <a:r>
              <a:rPr lang="en-US" dirty="0" err="1" smtClean="0"/>
              <a:t>betatron</a:t>
            </a:r>
            <a:r>
              <a:rPr lang="en-US" dirty="0" smtClean="0"/>
              <a:t> = amplitude </a:t>
            </a:r>
            <a:r>
              <a:rPr lang="en-US" b="1" i="1" dirty="0" smtClean="0"/>
              <a:t>x(t)  </a:t>
            </a:r>
            <a:r>
              <a:rPr lang="en-US" dirty="0"/>
              <a:t>&amp;</a:t>
            </a:r>
            <a:r>
              <a:rPr lang="en-US" dirty="0" smtClean="0"/>
              <a:t> synchrotron = phase </a:t>
            </a:r>
            <a:r>
              <a:rPr lang="en-US" b="1" i="1" dirty="0" smtClean="0"/>
              <a:t>I(t) </a:t>
            </a:r>
            <a:r>
              <a:rPr lang="en-US" dirty="0"/>
              <a:t>modulation</a:t>
            </a:r>
            <a:endParaRPr lang="en-US" b="1" i="1" dirty="0"/>
          </a:p>
        </p:txBody>
      </p:sp>
      <p:sp>
        <p:nvSpPr>
          <p:cNvPr id="5" name="Textfeld 4"/>
          <p:cNvSpPr txBox="1"/>
          <p:nvPr/>
        </p:nvSpPr>
        <p:spPr>
          <a:xfrm>
            <a:off x="214184" y="6160390"/>
            <a:ext cx="4908554" cy="369332"/>
          </a:xfrm>
          <a:prstGeom prst="rect">
            <a:avLst/>
          </a:prstGeom>
          <a:noFill/>
        </p:spPr>
        <p:txBody>
          <a:bodyPr wrap="square" rtlCol="0">
            <a:spAutoFit/>
          </a:bodyPr>
          <a:lstStyle/>
          <a:p>
            <a:r>
              <a:rPr lang="en-US" dirty="0" smtClean="0"/>
              <a:t>Finite chromaticity </a:t>
            </a:r>
            <a:r>
              <a:rPr lang="en-US" b="1" i="1" dirty="0" smtClean="0">
                <a:sym typeface="Symbol"/>
              </a:rPr>
              <a:t></a:t>
            </a:r>
            <a:r>
              <a:rPr lang="en-US" dirty="0" smtClean="0">
                <a:sym typeface="Symbol"/>
              </a:rPr>
              <a:t> modifies</a:t>
            </a:r>
            <a:r>
              <a:rPr lang="en-US" dirty="0" smtClean="0"/>
              <a:t> sideband’s heights ! </a:t>
            </a:r>
            <a:endParaRPr lang="en-US" dirty="0"/>
          </a:p>
        </p:txBody>
      </p:sp>
      <p:sp>
        <p:nvSpPr>
          <p:cNvPr id="2" name="Rechteck 1"/>
          <p:cNvSpPr/>
          <p:nvPr/>
        </p:nvSpPr>
        <p:spPr bwMode="auto">
          <a:xfrm>
            <a:off x="7831790" y="3850571"/>
            <a:ext cx="164951" cy="157030"/>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31" name="Rechteck 30"/>
          <p:cNvSpPr/>
          <p:nvPr/>
        </p:nvSpPr>
        <p:spPr bwMode="auto">
          <a:xfrm>
            <a:off x="7793670" y="4079179"/>
            <a:ext cx="164951" cy="157030"/>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graphicFrame>
        <p:nvGraphicFramePr>
          <p:cNvPr id="9" name="Objekt 8"/>
          <p:cNvGraphicFramePr>
            <a:graphicFrameLocks noChangeAspect="1"/>
          </p:cNvGraphicFramePr>
          <p:nvPr>
            <p:extLst>
              <p:ext uri="{D42A27DB-BD31-4B8C-83A1-F6EECF244321}">
                <p14:modId xmlns:p14="http://schemas.microsoft.com/office/powerpoint/2010/main" val="1259690816"/>
              </p:ext>
            </p:extLst>
          </p:nvPr>
        </p:nvGraphicFramePr>
        <p:xfrm>
          <a:off x="560868" y="4452736"/>
          <a:ext cx="2052514" cy="394714"/>
        </p:xfrm>
        <a:graphic>
          <a:graphicData uri="http://schemas.openxmlformats.org/presentationml/2006/ole">
            <mc:AlternateContent xmlns:mc="http://schemas.openxmlformats.org/markup-compatibility/2006">
              <mc:Choice xmlns:v="urn:schemas-microsoft-com:vml" Requires="v">
                <p:oleObj spid="_x0000_s7528" name="Equation" r:id="rId13" imgW="1320480" imgH="253800" progId="Equation.3">
                  <p:embed/>
                </p:oleObj>
              </mc:Choice>
              <mc:Fallback>
                <p:oleObj name="Equation" r:id="rId13" imgW="1320480" imgH="253800" progId="Equation.3">
                  <p:embed/>
                  <p:pic>
                    <p:nvPicPr>
                      <p:cNvPr id="0" name=""/>
                      <p:cNvPicPr/>
                      <p:nvPr/>
                    </p:nvPicPr>
                    <p:blipFill>
                      <a:blip r:embed="rId14"/>
                      <a:stretch>
                        <a:fillRect/>
                      </a:stretch>
                    </p:blipFill>
                    <p:spPr>
                      <a:xfrm>
                        <a:off x="560868" y="4452736"/>
                        <a:ext cx="2052514" cy="394714"/>
                      </a:xfrm>
                      <a:prstGeom prst="rect">
                        <a:avLst/>
                      </a:prstGeom>
                    </p:spPr>
                  </p:pic>
                </p:oleObj>
              </mc:Fallback>
            </mc:AlternateContent>
          </a:graphicData>
        </a:graphic>
      </p:graphicFrame>
      <p:graphicFrame>
        <p:nvGraphicFramePr>
          <p:cNvPr id="10" name="Objekt 9"/>
          <p:cNvGraphicFramePr>
            <a:graphicFrameLocks noChangeAspect="1"/>
          </p:cNvGraphicFramePr>
          <p:nvPr>
            <p:extLst>
              <p:ext uri="{D42A27DB-BD31-4B8C-83A1-F6EECF244321}">
                <p14:modId xmlns:p14="http://schemas.microsoft.com/office/powerpoint/2010/main" val="2208975835"/>
              </p:ext>
            </p:extLst>
          </p:nvPr>
        </p:nvGraphicFramePr>
        <p:xfrm>
          <a:off x="155311" y="5214938"/>
          <a:ext cx="3238500" cy="679450"/>
        </p:xfrm>
        <a:graphic>
          <a:graphicData uri="http://schemas.openxmlformats.org/presentationml/2006/ole">
            <mc:AlternateContent xmlns:mc="http://schemas.openxmlformats.org/markup-compatibility/2006">
              <mc:Choice xmlns:v="urn:schemas-microsoft-com:vml" Requires="v">
                <p:oleObj spid="_x0000_s7529" name="Equation" r:id="rId15" imgW="2298600" imgH="482400" progId="Equation.3">
                  <p:embed/>
                </p:oleObj>
              </mc:Choice>
              <mc:Fallback>
                <p:oleObj name="Equation" r:id="rId15" imgW="2298600" imgH="482400" progId="Equation.3">
                  <p:embed/>
                  <p:pic>
                    <p:nvPicPr>
                      <p:cNvPr id="0" name="Objekt 8"/>
                      <p:cNvPicPr>
                        <a:picLocks noChangeAspect="1" noChangeArrowheads="1"/>
                      </p:cNvPicPr>
                      <p:nvPr/>
                    </p:nvPicPr>
                    <p:blipFill>
                      <a:blip r:embed="rId16"/>
                      <a:srcRect/>
                      <a:stretch>
                        <a:fillRect/>
                      </a:stretch>
                    </p:blipFill>
                    <p:spPr bwMode="auto">
                      <a:xfrm>
                        <a:off x="155311" y="5214938"/>
                        <a:ext cx="3238500" cy="6794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0143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7" grpId="0" animBg="1"/>
      <p:bldP spid="5" grpId="0"/>
      <p:bldP spid="2"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Box 108"/>
          <p:cNvSpPr txBox="1"/>
          <p:nvPr/>
        </p:nvSpPr>
        <p:spPr>
          <a:xfrm>
            <a:off x="251520" y="5816209"/>
            <a:ext cx="4851737" cy="338554"/>
          </a:xfrm>
          <a:prstGeom prst="rect">
            <a:avLst/>
          </a:prstGeom>
          <a:solidFill>
            <a:srgbClr val="00B050"/>
          </a:solidFill>
        </p:spPr>
        <p:txBody>
          <a:bodyPr wrap="square" rtlCol="0">
            <a:spAutoFit/>
          </a:bodyPr>
          <a:lstStyle/>
          <a:p>
            <a:r>
              <a:rPr lang="en-US" sz="1600" dirty="0" smtClean="0">
                <a:solidFill>
                  <a:schemeClr val="bg1"/>
                </a:solidFill>
                <a:latin typeface="Cambria Math"/>
              </a:rPr>
              <a:t>Non -zero chromaticity </a:t>
            </a:r>
            <a:r>
              <a:rPr lang="en-US" sz="1600" dirty="0" smtClean="0">
                <a:solidFill>
                  <a:schemeClr val="bg1"/>
                </a:solidFill>
                <a:latin typeface="Cambria Math"/>
                <a:sym typeface="Symbol"/>
              </a:rPr>
              <a:t></a:t>
            </a:r>
            <a:r>
              <a:rPr lang="en-US" sz="1600" dirty="0" smtClean="0">
                <a:solidFill>
                  <a:schemeClr val="bg1"/>
                </a:solidFill>
                <a:latin typeface="Cambria Math"/>
              </a:rPr>
              <a:t> intra-bunch movement</a:t>
            </a:r>
          </a:p>
        </p:txBody>
      </p:sp>
      <p:cxnSp>
        <p:nvCxnSpPr>
          <p:cNvPr id="110" name="Straight Arrow Connector 109"/>
          <p:cNvCxnSpPr>
            <a:stCxn id="109" idx="0"/>
          </p:cNvCxnSpPr>
          <p:nvPr/>
        </p:nvCxnSpPr>
        <p:spPr>
          <a:xfrm flipV="1">
            <a:off x="2677389" y="5329828"/>
            <a:ext cx="1075940" cy="48638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3" name="Oval 112"/>
          <p:cNvSpPr/>
          <p:nvPr/>
        </p:nvSpPr>
        <p:spPr>
          <a:xfrm>
            <a:off x="3753330" y="4993942"/>
            <a:ext cx="277294" cy="335886"/>
          </a:xfrm>
          <a:prstGeom prst="ellipse">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323428" y="4284385"/>
            <a:ext cx="3429901" cy="338554"/>
          </a:xfrm>
          <a:prstGeom prst="rect">
            <a:avLst/>
          </a:prstGeom>
          <a:solidFill>
            <a:srgbClr val="00B050"/>
          </a:solidFill>
        </p:spPr>
        <p:txBody>
          <a:bodyPr wrap="square" rtlCol="0">
            <a:spAutoFit/>
          </a:bodyPr>
          <a:lstStyle/>
          <a:p>
            <a:r>
              <a:rPr lang="en-US" sz="1600" dirty="0" smtClean="0">
                <a:solidFill>
                  <a:schemeClr val="bg1"/>
                </a:solidFill>
              </a:rPr>
              <a:t>Rigid oscillations for zero chromaticity</a:t>
            </a:r>
            <a:endParaRPr lang="en-US" sz="1600" dirty="0">
              <a:solidFill>
                <a:schemeClr val="bg1"/>
              </a:solidFill>
            </a:endParaRPr>
          </a:p>
        </p:txBody>
      </p:sp>
      <mc:AlternateContent xmlns:mc="http://schemas.openxmlformats.org/markup-compatibility/2006" xmlns:a14="http://schemas.microsoft.com/office/drawing/2010/main">
        <mc:Choice Requires="a14">
          <p:sp>
            <p:nvSpPr>
              <p:cNvPr id="115" name="Rectangle 114"/>
              <p:cNvSpPr/>
              <p:nvPr/>
            </p:nvSpPr>
            <p:spPr>
              <a:xfrm>
                <a:off x="170976" y="3569679"/>
                <a:ext cx="3723263" cy="646331"/>
              </a:xfrm>
              <a:prstGeom prst="rect">
                <a:avLst/>
              </a:prstGeom>
            </p:spPr>
            <p:txBody>
              <a:bodyPr wrap="none">
                <a:spAutoFit/>
              </a:bodyPr>
              <a:lstStyle/>
              <a:p>
                <a:r>
                  <a:rPr lang="en-US" dirty="0" smtClean="0">
                    <a:latin typeface="Cambria Math"/>
                  </a:rPr>
                  <a:t>Eigen-functions:</a:t>
                </a:r>
              </a:p>
              <a:p>
                <a14:m>
                  <m:oMath xmlns:m="http://schemas.openxmlformats.org/officeDocument/2006/math">
                    <m:sSub>
                      <m:sSubPr>
                        <m:ctrlPr>
                          <a:rPr lang="de-DE" i="1" smtClean="0">
                            <a:latin typeface="Cambria Math"/>
                          </a:rPr>
                        </m:ctrlPr>
                      </m:sSubPr>
                      <m:e>
                        <m:acc>
                          <m:accPr>
                            <m:chr m:val="̅"/>
                            <m:ctrlPr>
                              <a:rPr lang="de-DE" i="1">
                                <a:latin typeface="Cambria Math"/>
                              </a:rPr>
                            </m:ctrlPr>
                          </m:accPr>
                          <m:e>
                            <m:r>
                              <a:rPr lang="de-DE" i="1">
                                <a:latin typeface="Cambria Math"/>
                              </a:rPr>
                              <m:t>𝑥</m:t>
                            </m:r>
                          </m:e>
                        </m:acc>
                      </m:e>
                      <m:sub>
                        <m:r>
                          <a:rPr lang="de-DE" i="1">
                            <a:latin typeface="Cambria Math"/>
                          </a:rPr>
                          <m:t>𝑘</m:t>
                        </m:r>
                      </m:sub>
                    </m:sSub>
                    <m:d>
                      <m:dPr>
                        <m:ctrlPr>
                          <a:rPr lang="de-DE" i="1">
                            <a:latin typeface="Cambria Math"/>
                          </a:rPr>
                        </m:ctrlPr>
                      </m:dPr>
                      <m:e>
                        <m:r>
                          <a:rPr lang="de-DE" i="1">
                            <a:latin typeface="Cambria Math"/>
                            <a:ea typeface="Cambria Math"/>
                          </a:rPr>
                          <m:t>𝜏</m:t>
                        </m:r>
                        <m:r>
                          <a:rPr lang="de-DE" i="1">
                            <a:latin typeface="Cambria Math"/>
                            <a:ea typeface="Cambria Math"/>
                          </a:rPr>
                          <m:t>,</m:t>
                        </m:r>
                        <m:r>
                          <a:rPr lang="de-DE" b="0" i="1" smtClean="0">
                            <a:latin typeface="Cambria Math"/>
                            <a:ea typeface="Cambria Math"/>
                          </a:rPr>
                          <m:t>𝑡</m:t>
                        </m:r>
                      </m:e>
                    </m:d>
                    <m:r>
                      <a:rPr lang="de-DE" i="1">
                        <a:latin typeface="Cambria Math"/>
                      </a:rPr>
                      <m:t>=</m:t>
                    </m:r>
                    <m:sSub>
                      <m:sSubPr>
                        <m:ctrlPr>
                          <a:rPr lang="de-DE" i="1">
                            <a:latin typeface="Cambria Math"/>
                          </a:rPr>
                        </m:ctrlPr>
                      </m:sSubPr>
                      <m:e>
                        <m:acc>
                          <m:accPr>
                            <m:chr m:val="̅"/>
                            <m:ctrlPr>
                              <a:rPr lang="de-DE" i="1">
                                <a:latin typeface="Cambria Math"/>
                              </a:rPr>
                            </m:ctrlPr>
                          </m:accPr>
                          <m:e>
                            <m:r>
                              <a:rPr lang="de-DE" i="1">
                                <a:latin typeface="Cambria Math"/>
                              </a:rPr>
                              <m:t>𝑥</m:t>
                            </m:r>
                          </m:e>
                        </m:acc>
                      </m:e>
                      <m:sub>
                        <m:r>
                          <a:rPr lang="de-DE" i="1">
                            <a:latin typeface="Cambria Math"/>
                          </a:rPr>
                          <m:t>𝑘</m:t>
                        </m:r>
                      </m:sub>
                    </m:sSub>
                    <m:d>
                      <m:dPr>
                        <m:ctrlPr>
                          <a:rPr lang="de-DE" i="1">
                            <a:latin typeface="Cambria Math"/>
                          </a:rPr>
                        </m:ctrlPr>
                      </m:dPr>
                      <m:e>
                        <m:r>
                          <a:rPr lang="de-DE" i="1">
                            <a:latin typeface="Cambria Math"/>
                            <a:ea typeface="Cambria Math"/>
                          </a:rPr>
                          <m:t>𝜏</m:t>
                        </m:r>
                      </m:e>
                    </m:d>
                    <m:r>
                      <a:rPr lang="de-DE" i="1" smtClean="0">
                        <a:latin typeface="Cambria Math"/>
                        <a:ea typeface="Cambria Math"/>
                      </a:rPr>
                      <m:t>⋅</m:t>
                    </m:r>
                    <m:r>
                      <m:rPr>
                        <m:sty m:val="p"/>
                      </m:rPr>
                      <a:rPr lang="de-DE" b="0" i="0" smtClean="0">
                        <a:latin typeface="Cambria Math"/>
                        <a:ea typeface="Cambria Math"/>
                      </a:rPr>
                      <m:t>cos</m:t>
                    </m:r>
                    <m:r>
                      <a:rPr lang="de-DE" i="1">
                        <a:latin typeface="Cambria Math"/>
                        <a:ea typeface="Cambria Math"/>
                      </a:rPr>
                      <m:t>(</m:t>
                    </m:r>
                    <m:d>
                      <m:dPr>
                        <m:ctrlPr>
                          <a:rPr lang="de-DE" b="0" i="1" smtClean="0">
                            <a:latin typeface="Cambria Math"/>
                            <a:ea typeface="Cambria Math"/>
                          </a:rPr>
                        </m:ctrlPr>
                      </m:dPr>
                      <m:e>
                        <m:sSub>
                          <m:sSubPr>
                            <m:ctrlPr>
                              <a:rPr lang="de-DE" i="1" smtClean="0">
                                <a:latin typeface="Cambria Math"/>
                                <a:ea typeface="Cambria Math"/>
                              </a:rPr>
                            </m:ctrlPr>
                          </m:sSubPr>
                          <m:e>
                            <m:r>
                              <a:rPr lang="de-DE" i="1" smtClean="0">
                                <a:latin typeface="Cambria Math"/>
                                <a:ea typeface="Cambria Math"/>
                              </a:rPr>
                              <m:t>𝜔</m:t>
                            </m:r>
                          </m:e>
                          <m:sub>
                            <m:r>
                              <a:rPr lang="de-DE" b="0" i="1" smtClean="0">
                                <a:latin typeface="Cambria Math"/>
                                <a:ea typeface="Cambria Math"/>
                              </a:rPr>
                              <m:t>𝑏</m:t>
                            </m:r>
                          </m:sub>
                        </m:sSub>
                        <m:r>
                          <a:rPr lang="de-DE" b="0" i="1" smtClean="0">
                            <a:latin typeface="Cambria Math"/>
                            <a:ea typeface="Cambria Math"/>
                          </a:rPr>
                          <m:t>+</m:t>
                        </m:r>
                        <m:r>
                          <a:rPr lang="de-DE" b="0" i="1" smtClean="0">
                            <a:latin typeface="Cambria Math"/>
                            <a:ea typeface="Cambria Math"/>
                          </a:rPr>
                          <m:t>𝑘</m:t>
                        </m:r>
                        <m:sSub>
                          <m:sSubPr>
                            <m:ctrlPr>
                              <a:rPr lang="de-DE" b="0" i="1" smtClean="0">
                                <a:latin typeface="Cambria Math"/>
                                <a:ea typeface="Cambria Math"/>
                              </a:rPr>
                            </m:ctrlPr>
                          </m:sSubPr>
                          <m:e>
                            <m:r>
                              <a:rPr lang="de-DE" b="0" i="1" smtClean="0">
                                <a:latin typeface="Cambria Math"/>
                                <a:ea typeface="Cambria Math"/>
                              </a:rPr>
                              <m:t>𝜔</m:t>
                            </m:r>
                          </m:e>
                          <m:sub>
                            <m:r>
                              <a:rPr lang="de-DE" b="0" i="1" smtClean="0">
                                <a:latin typeface="Cambria Math"/>
                                <a:ea typeface="Cambria Math"/>
                              </a:rPr>
                              <m:t>𝑠</m:t>
                            </m:r>
                          </m:sub>
                        </m:sSub>
                      </m:e>
                    </m:d>
                    <m:r>
                      <a:rPr lang="de-DE" b="0" i="1" smtClean="0">
                        <a:latin typeface="Cambria Math"/>
                        <a:ea typeface="Cambria Math"/>
                      </a:rPr>
                      <m:t>𝑡</m:t>
                    </m:r>
                    <m:r>
                      <a:rPr lang="de-DE" i="1">
                        <a:latin typeface="Cambria Math"/>
                        <a:ea typeface="Cambria Math"/>
                      </a:rPr>
                      <m:t>)</m:t>
                    </m:r>
                  </m:oMath>
                </a14:m>
                <a:r>
                  <a:rPr lang="en-US" dirty="0"/>
                  <a:t> </a:t>
                </a:r>
              </a:p>
            </p:txBody>
          </p:sp>
        </mc:Choice>
        <mc:Fallback xmlns="">
          <p:sp>
            <p:nvSpPr>
              <p:cNvPr id="115" name="Rectangle 114"/>
              <p:cNvSpPr>
                <a:spLocks noRot="1" noChangeAspect="1" noMove="1" noResize="1" noEditPoints="1" noAdjustHandles="1" noChangeArrowheads="1" noChangeShapeType="1" noTextEdit="1"/>
              </p:cNvSpPr>
              <p:nvPr/>
            </p:nvSpPr>
            <p:spPr>
              <a:xfrm>
                <a:off x="170976" y="3569679"/>
                <a:ext cx="3723263" cy="646331"/>
              </a:xfrm>
              <a:prstGeom prst="rect">
                <a:avLst/>
              </a:prstGeom>
              <a:blipFill rotWithShape="1">
                <a:blip r:embed="rId4"/>
                <a:stretch>
                  <a:fillRect l="-1309" t="-5660" b="-7547"/>
                </a:stretch>
              </a:blipFill>
            </p:spPr>
            <p:txBody>
              <a:bodyPr/>
              <a:lstStyle/>
              <a:p>
                <a:r>
                  <a:rPr lang="en-US">
                    <a:noFill/>
                  </a:rPr>
                  <a:t> </a:t>
                </a:r>
              </a:p>
            </p:txBody>
          </p:sp>
        </mc:Fallback>
      </mc:AlternateContent>
      <p:cxnSp>
        <p:nvCxnSpPr>
          <p:cNvPr id="116" name="Straight Arrow Connector 115"/>
          <p:cNvCxnSpPr/>
          <p:nvPr/>
        </p:nvCxnSpPr>
        <p:spPr>
          <a:xfrm>
            <a:off x="7005071" y="2003743"/>
            <a:ext cx="1207901"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Requires="a14">
          <p:sp>
            <p:nvSpPr>
              <p:cNvPr id="117" name="Rectangle 116"/>
              <p:cNvSpPr/>
              <p:nvPr/>
            </p:nvSpPr>
            <p:spPr>
              <a:xfrm>
                <a:off x="7422731" y="1627141"/>
                <a:ext cx="53635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a:ea typeface="Cambria Math"/>
                            </a:rPr>
                          </m:ctrlPr>
                        </m:sSubPr>
                        <m:e>
                          <m:r>
                            <a:rPr lang="de-DE" i="1">
                              <a:latin typeface="Cambria Math"/>
                              <a:ea typeface="Cambria Math"/>
                            </a:rPr>
                            <m:t>𝜏</m:t>
                          </m:r>
                        </m:e>
                        <m:sub>
                          <m:r>
                            <a:rPr lang="de-DE" i="1">
                              <a:latin typeface="Cambria Math"/>
                              <a:ea typeface="Cambria Math"/>
                            </a:rPr>
                            <m:t>𝑏</m:t>
                          </m:r>
                        </m:sub>
                      </m:sSub>
                    </m:oMath>
                  </m:oMathPara>
                </a14:m>
                <a:endParaRPr lang="en-US" dirty="0"/>
              </a:p>
            </p:txBody>
          </p:sp>
        </mc:Choice>
        <mc:Fallback>
          <p:sp>
            <p:nvSpPr>
              <p:cNvPr id="117" name="Rectangle 116"/>
              <p:cNvSpPr>
                <a:spLocks noRot="1" noChangeAspect="1" noMove="1" noResize="1" noEditPoints="1" noAdjustHandles="1" noChangeArrowheads="1" noChangeShapeType="1" noTextEdit="1"/>
              </p:cNvSpPr>
              <p:nvPr/>
            </p:nvSpPr>
            <p:spPr>
              <a:xfrm>
                <a:off x="7422731" y="1627141"/>
                <a:ext cx="536355" cy="369332"/>
              </a:xfrm>
              <a:prstGeom prst="rect">
                <a:avLst/>
              </a:prstGeom>
              <a:blipFill rotWithShape="1">
                <a:blip r:embed="rId5"/>
                <a:stretch>
                  <a:fillRect/>
                </a:stretch>
              </a:blipFill>
            </p:spPr>
            <p:txBody>
              <a:bodyPr/>
              <a:lstStyle/>
              <a:p>
                <a:r>
                  <a:rPr lang="en-US">
                    <a:noFill/>
                  </a:rPr>
                  <a:t> </a:t>
                </a:r>
              </a:p>
            </p:txBody>
          </p:sp>
        </mc:Fallback>
      </mc:AlternateContent>
      <p:cxnSp>
        <p:nvCxnSpPr>
          <p:cNvPr id="118" name="Straight Arrow Connector 117"/>
          <p:cNvCxnSpPr/>
          <p:nvPr/>
        </p:nvCxnSpPr>
        <p:spPr>
          <a:xfrm flipV="1">
            <a:off x="288258" y="2268564"/>
            <a:ext cx="4283968" cy="117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9" name="Straight Arrow Connector 118"/>
          <p:cNvCxnSpPr/>
          <p:nvPr/>
        </p:nvCxnSpPr>
        <p:spPr>
          <a:xfrm>
            <a:off x="491974" y="1412776"/>
            <a:ext cx="0" cy="1703153"/>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20" name="Freeform 119"/>
          <p:cNvSpPr/>
          <p:nvPr/>
        </p:nvSpPr>
        <p:spPr>
          <a:xfrm>
            <a:off x="514582" y="1931045"/>
            <a:ext cx="490816" cy="339969"/>
          </a:xfrm>
          <a:custGeom>
            <a:avLst/>
            <a:gdLst>
              <a:gd name="connsiteX0" fmla="*/ 0 w 644769"/>
              <a:gd name="connsiteY0" fmla="*/ 339969 h 339969"/>
              <a:gd name="connsiteX1" fmla="*/ 328246 w 644769"/>
              <a:gd name="connsiteY1" fmla="*/ 0 h 339969"/>
              <a:gd name="connsiteX2" fmla="*/ 644769 w 644769"/>
              <a:gd name="connsiteY2" fmla="*/ 339969 h 339969"/>
            </a:gdLst>
            <a:ahLst/>
            <a:cxnLst>
              <a:cxn ang="0">
                <a:pos x="connsiteX0" y="connsiteY0"/>
              </a:cxn>
              <a:cxn ang="0">
                <a:pos x="connsiteX1" y="connsiteY1"/>
              </a:cxn>
              <a:cxn ang="0">
                <a:pos x="connsiteX2" y="connsiteY2"/>
              </a:cxn>
            </a:cxnLst>
            <a:rect l="l" t="t" r="r" b="b"/>
            <a:pathLst>
              <a:path w="644769" h="339969">
                <a:moveTo>
                  <a:pt x="0" y="339969"/>
                </a:moveTo>
                <a:cubicBezTo>
                  <a:pt x="110392" y="169984"/>
                  <a:pt x="220785" y="0"/>
                  <a:pt x="328246" y="0"/>
                </a:cubicBezTo>
                <a:cubicBezTo>
                  <a:pt x="435707" y="0"/>
                  <a:pt x="540238" y="169984"/>
                  <a:pt x="644769" y="339969"/>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1248135" y="2055224"/>
            <a:ext cx="490583" cy="213340"/>
          </a:xfrm>
          <a:custGeom>
            <a:avLst/>
            <a:gdLst>
              <a:gd name="connsiteX0" fmla="*/ 0 w 644769"/>
              <a:gd name="connsiteY0" fmla="*/ 339969 h 339969"/>
              <a:gd name="connsiteX1" fmla="*/ 328246 w 644769"/>
              <a:gd name="connsiteY1" fmla="*/ 0 h 339969"/>
              <a:gd name="connsiteX2" fmla="*/ 644769 w 644769"/>
              <a:gd name="connsiteY2" fmla="*/ 339969 h 339969"/>
            </a:gdLst>
            <a:ahLst/>
            <a:cxnLst>
              <a:cxn ang="0">
                <a:pos x="connsiteX0" y="connsiteY0"/>
              </a:cxn>
              <a:cxn ang="0">
                <a:pos x="connsiteX1" y="connsiteY1"/>
              </a:cxn>
              <a:cxn ang="0">
                <a:pos x="connsiteX2" y="connsiteY2"/>
              </a:cxn>
            </a:cxnLst>
            <a:rect l="l" t="t" r="r" b="b"/>
            <a:pathLst>
              <a:path w="644769" h="339969">
                <a:moveTo>
                  <a:pt x="0" y="339969"/>
                </a:moveTo>
                <a:cubicBezTo>
                  <a:pt x="110392" y="169984"/>
                  <a:pt x="220785" y="0"/>
                  <a:pt x="328246" y="0"/>
                </a:cubicBezTo>
                <a:cubicBezTo>
                  <a:pt x="435707" y="0"/>
                  <a:pt x="540238" y="169984"/>
                  <a:pt x="644769" y="339969"/>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flipV="1">
            <a:off x="2260823" y="2294851"/>
            <a:ext cx="316875" cy="45719"/>
          </a:xfrm>
          <a:custGeom>
            <a:avLst/>
            <a:gdLst>
              <a:gd name="connsiteX0" fmla="*/ 0 w 644769"/>
              <a:gd name="connsiteY0" fmla="*/ 339969 h 339969"/>
              <a:gd name="connsiteX1" fmla="*/ 328246 w 644769"/>
              <a:gd name="connsiteY1" fmla="*/ 0 h 339969"/>
              <a:gd name="connsiteX2" fmla="*/ 644769 w 644769"/>
              <a:gd name="connsiteY2" fmla="*/ 339969 h 339969"/>
            </a:gdLst>
            <a:ahLst/>
            <a:cxnLst>
              <a:cxn ang="0">
                <a:pos x="connsiteX0" y="connsiteY0"/>
              </a:cxn>
              <a:cxn ang="0">
                <a:pos x="connsiteX1" y="connsiteY1"/>
              </a:cxn>
              <a:cxn ang="0">
                <a:pos x="connsiteX2" y="connsiteY2"/>
              </a:cxn>
            </a:cxnLst>
            <a:rect l="l" t="t" r="r" b="b"/>
            <a:pathLst>
              <a:path w="644769" h="339969">
                <a:moveTo>
                  <a:pt x="0" y="339969"/>
                </a:moveTo>
                <a:cubicBezTo>
                  <a:pt x="110392" y="169984"/>
                  <a:pt x="220785" y="0"/>
                  <a:pt x="328246" y="0"/>
                </a:cubicBezTo>
                <a:cubicBezTo>
                  <a:pt x="435707" y="0"/>
                  <a:pt x="540238" y="169984"/>
                  <a:pt x="644769" y="339969"/>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flipV="1">
            <a:off x="3106870" y="2253103"/>
            <a:ext cx="453941" cy="241394"/>
          </a:xfrm>
          <a:custGeom>
            <a:avLst/>
            <a:gdLst>
              <a:gd name="connsiteX0" fmla="*/ 0 w 644769"/>
              <a:gd name="connsiteY0" fmla="*/ 339969 h 339969"/>
              <a:gd name="connsiteX1" fmla="*/ 328246 w 644769"/>
              <a:gd name="connsiteY1" fmla="*/ 0 h 339969"/>
              <a:gd name="connsiteX2" fmla="*/ 644769 w 644769"/>
              <a:gd name="connsiteY2" fmla="*/ 339969 h 339969"/>
            </a:gdLst>
            <a:ahLst/>
            <a:cxnLst>
              <a:cxn ang="0">
                <a:pos x="connsiteX0" y="connsiteY0"/>
              </a:cxn>
              <a:cxn ang="0">
                <a:pos x="connsiteX1" y="connsiteY1"/>
              </a:cxn>
              <a:cxn ang="0">
                <a:pos x="connsiteX2" y="connsiteY2"/>
              </a:cxn>
            </a:cxnLst>
            <a:rect l="l" t="t" r="r" b="b"/>
            <a:pathLst>
              <a:path w="644769" h="339969">
                <a:moveTo>
                  <a:pt x="0" y="339969"/>
                </a:moveTo>
                <a:cubicBezTo>
                  <a:pt x="110392" y="169984"/>
                  <a:pt x="220785" y="0"/>
                  <a:pt x="328246" y="0"/>
                </a:cubicBezTo>
                <a:cubicBezTo>
                  <a:pt x="435707" y="0"/>
                  <a:pt x="540238" y="169984"/>
                  <a:pt x="644769" y="339969"/>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flipV="1">
            <a:off x="3836916" y="2268564"/>
            <a:ext cx="515983" cy="331586"/>
          </a:xfrm>
          <a:custGeom>
            <a:avLst/>
            <a:gdLst>
              <a:gd name="connsiteX0" fmla="*/ 0 w 644769"/>
              <a:gd name="connsiteY0" fmla="*/ 339969 h 339969"/>
              <a:gd name="connsiteX1" fmla="*/ 328246 w 644769"/>
              <a:gd name="connsiteY1" fmla="*/ 0 h 339969"/>
              <a:gd name="connsiteX2" fmla="*/ 644769 w 644769"/>
              <a:gd name="connsiteY2" fmla="*/ 339969 h 339969"/>
            </a:gdLst>
            <a:ahLst/>
            <a:cxnLst>
              <a:cxn ang="0">
                <a:pos x="connsiteX0" y="connsiteY0"/>
              </a:cxn>
              <a:cxn ang="0">
                <a:pos x="connsiteX1" y="connsiteY1"/>
              </a:cxn>
              <a:cxn ang="0">
                <a:pos x="connsiteX2" y="connsiteY2"/>
              </a:cxn>
            </a:cxnLst>
            <a:rect l="l" t="t" r="r" b="b"/>
            <a:pathLst>
              <a:path w="644769" h="339969">
                <a:moveTo>
                  <a:pt x="0" y="339969"/>
                </a:moveTo>
                <a:cubicBezTo>
                  <a:pt x="110392" y="169984"/>
                  <a:pt x="220785" y="0"/>
                  <a:pt x="328246" y="0"/>
                </a:cubicBezTo>
                <a:cubicBezTo>
                  <a:pt x="435707" y="0"/>
                  <a:pt x="540238" y="169984"/>
                  <a:pt x="644769" y="339969"/>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5" name="Rectangle 124"/>
              <p:cNvSpPr/>
              <p:nvPr/>
            </p:nvSpPr>
            <p:spPr>
              <a:xfrm rot="16200000">
                <a:off x="-255894" y="2130749"/>
                <a:ext cx="78951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sz="1600" i="1" smtClean="0">
                              <a:latin typeface="Cambria Math"/>
                            </a:rPr>
                          </m:ctrlPr>
                        </m:accPr>
                        <m:e>
                          <m:r>
                            <a:rPr lang="de-DE" sz="1600" i="1">
                              <a:latin typeface="Cambria Math"/>
                            </a:rPr>
                            <m:t>𝑥</m:t>
                          </m:r>
                        </m:e>
                      </m:acc>
                      <m:d>
                        <m:dPr>
                          <m:ctrlPr>
                            <a:rPr lang="de-DE" sz="1600" i="1">
                              <a:latin typeface="Cambria Math"/>
                            </a:rPr>
                          </m:ctrlPr>
                        </m:dPr>
                        <m:e>
                          <m:r>
                            <a:rPr lang="de-DE" sz="1600" i="1">
                              <a:latin typeface="Cambria Math"/>
                              <a:ea typeface="Cambria Math"/>
                            </a:rPr>
                            <m:t>𝜏</m:t>
                          </m:r>
                          <m:r>
                            <a:rPr lang="de-DE" sz="1600" b="0" i="1" smtClean="0">
                              <a:latin typeface="Cambria Math"/>
                              <a:ea typeface="Cambria Math"/>
                            </a:rPr>
                            <m:t>,</m:t>
                          </m:r>
                          <m:r>
                            <a:rPr lang="de-DE" sz="1600" b="0" i="1" smtClean="0">
                              <a:latin typeface="Cambria Math"/>
                              <a:ea typeface="Cambria Math"/>
                            </a:rPr>
                            <m:t>𝑡</m:t>
                          </m:r>
                        </m:e>
                      </m:d>
                    </m:oMath>
                  </m:oMathPara>
                </a14:m>
                <a:endParaRPr lang="en-US" sz="1600" dirty="0"/>
              </a:p>
            </p:txBody>
          </p:sp>
        </mc:Choice>
        <mc:Fallback xmlns="">
          <p:sp>
            <p:nvSpPr>
              <p:cNvPr id="125" name="Rectangle 124"/>
              <p:cNvSpPr>
                <a:spLocks noRot="1" noChangeAspect="1" noMove="1" noResize="1" noEditPoints="1" noAdjustHandles="1" noChangeArrowheads="1" noChangeShapeType="1" noTextEdit="1"/>
              </p:cNvSpPr>
              <p:nvPr/>
            </p:nvSpPr>
            <p:spPr>
              <a:xfrm rot="16200000">
                <a:off x="-255894" y="2130749"/>
                <a:ext cx="789512" cy="338554"/>
              </a:xfrm>
              <a:prstGeom prst="rect">
                <a:avLst/>
              </a:prstGeom>
              <a:blipFill rotWithShape="1">
                <a:blip r:embed="rId8"/>
                <a:stretch>
                  <a:fillRect/>
                </a:stretch>
              </a:blipFill>
            </p:spPr>
            <p:txBody>
              <a:bodyPr/>
              <a:lstStyle/>
              <a:p>
                <a:r>
                  <a:rPr lang="en-US">
                    <a:noFill/>
                  </a:rPr>
                  <a:t> </a:t>
                </a:r>
              </a:p>
            </p:txBody>
          </p:sp>
        </mc:Fallback>
      </mc:AlternateContent>
      <p:sp>
        <p:nvSpPr>
          <p:cNvPr id="126" name="Freeform 125"/>
          <p:cNvSpPr/>
          <p:nvPr/>
        </p:nvSpPr>
        <p:spPr>
          <a:xfrm>
            <a:off x="510953" y="2722128"/>
            <a:ext cx="494446" cy="393801"/>
          </a:xfrm>
          <a:custGeom>
            <a:avLst/>
            <a:gdLst>
              <a:gd name="connsiteX0" fmla="*/ 0 w 504093"/>
              <a:gd name="connsiteY0" fmla="*/ 215477 h 393801"/>
              <a:gd name="connsiteX1" fmla="*/ 164124 w 504093"/>
              <a:gd name="connsiteY1" fmla="*/ 4462 h 393801"/>
              <a:gd name="connsiteX2" fmla="*/ 363416 w 504093"/>
              <a:gd name="connsiteY2" fmla="*/ 391323 h 393801"/>
              <a:gd name="connsiteX3" fmla="*/ 504093 w 504093"/>
              <a:gd name="connsiteY3" fmla="*/ 180308 h 393801"/>
              <a:gd name="connsiteX4" fmla="*/ 504093 w 504093"/>
              <a:gd name="connsiteY4" fmla="*/ 180308 h 39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93" h="393801">
                <a:moveTo>
                  <a:pt x="0" y="215477"/>
                </a:moveTo>
                <a:cubicBezTo>
                  <a:pt x="51777" y="95315"/>
                  <a:pt x="103555" y="-24846"/>
                  <a:pt x="164124" y="4462"/>
                </a:cubicBezTo>
                <a:cubicBezTo>
                  <a:pt x="224693" y="33770"/>
                  <a:pt x="306755" y="362015"/>
                  <a:pt x="363416" y="391323"/>
                </a:cubicBezTo>
                <a:cubicBezTo>
                  <a:pt x="420078" y="420631"/>
                  <a:pt x="504093" y="180308"/>
                  <a:pt x="504093" y="180308"/>
                </a:cubicBezTo>
                <a:lnTo>
                  <a:pt x="504093" y="180308"/>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1306633" y="2826054"/>
            <a:ext cx="432085" cy="188428"/>
          </a:xfrm>
          <a:custGeom>
            <a:avLst/>
            <a:gdLst>
              <a:gd name="connsiteX0" fmla="*/ 0 w 504093"/>
              <a:gd name="connsiteY0" fmla="*/ 215477 h 393801"/>
              <a:gd name="connsiteX1" fmla="*/ 164124 w 504093"/>
              <a:gd name="connsiteY1" fmla="*/ 4462 h 393801"/>
              <a:gd name="connsiteX2" fmla="*/ 363416 w 504093"/>
              <a:gd name="connsiteY2" fmla="*/ 391323 h 393801"/>
              <a:gd name="connsiteX3" fmla="*/ 504093 w 504093"/>
              <a:gd name="connsiteY3" fmla="*/ 180308 h 393801"/>
              <a:gd name="connsiteX4" fmla="*/ 504093 w 504093"/>
              <a:gd name="connsiteY4" fmla="*/ 180308 h 39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93" h="393801">
                <a:moveTo>
                  <a:pt x="0" y="215477"/>
                </a:moveTo>
                <a:cubicBezTo>
                  <a:pt x="51777" y="95315"/>
                  <a:pt x="103555" y="-24846"/>
                  <a:pt x="164124" y="4462"/>
                </a:cubicBezTo>
                <a:cubicBezTo>
                  <a:pt x="224693" y="33770"/>
                  <a:pt x="306755" y="362015"/>
                  <a:pt x="363416" y="391323"/>
                </a:cubicBezTo>
                <a:cubicBezTo>
                  <a:pt x="420078" y="420631"/>
                  <a:pt x="504093" y="180308"/>
                  <a:pt x="504093" y="180308"/>
                </a:cubicBezTo>
                <a:lnTo>
                  <a:pt x="504093" y="180308"/>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2170729" y="2864133"/>
            <a:ext cx="432085" cy="94214"/>
          </a:xfrm>
          <a:custGeom>
            <a:avLst/>
            <a:gdLst>
              <a:gd name="connsiteX0" fmla="*/ 0 w 504093"/>
              <a:gd name="connsiteY0" fmla="*/ 215477 h 393801"/>
              <a:gd name="connsiteX1" fmla="*/ 164124 w 504093"/>
              <a:gd name="connsiteY1" fmla="*/ 4462 h 393801"/>
              <a:gd name="connsiteX2" fmla="*/ 363416 w 504093"/>
              <a:gd name="connsiteY2" fmla="*/ 391323 h 393801"/>
              <a:gd name="connsiteX3" fmla="*/ 504093 w 504093"/>
              <a:gd name="connsiteY3" fmla="*/ 180308 h 393801"/>
              <a:gd name="connsiteX4" fmla="*/ 504093 w 504093"/>
              <a:gd name="connsiteY4" fmla="*/ 180308 h 39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93" h="393801">
                <a:moveTo>
                  <a:pt x="0" y="215477"/>
                </a:moveTo>
                <a:cubicBezTo>
                  <a:pt x="51777" y="95315"/>
                  <a:pt x="103555" y="-24846"/>
                  <a:pt x="164124" y="4462"/>
                </a:cubicBezTo>
                <a:cubicBezTo>
                  <a:pt x="224693" y="33770"/>
                  <a:pt x="306755" y="362015"/>
                  <a:pt x="363416" y="391323"/>
                </a:cubicBezTo>
                <a:cubicBezTo>
                  <a:pt x="420078" y="420631"/>
                  <a:pt x="504093" y="180308"/>
                  <a:pt x="504093" y="180308"/>
                </a:cubicBezTo>
                <a:lnTo>
                  <a:pt x="504093" y="180308"/>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flipV="1">
            <a:off x="3106833" y="2814331"/>
            <a:ext cx="432085" cy="188417"/>
          </a:xfrm>
          <a:custGeom>
            <a:avLst/>
            <a:gdLst>
              <a:gd name="connsiteX0" fmla="*/ 0 w 504093"/>
              <a:gd name="connsiteY0" fmla="*/ 215477 h 393801"/>
              <a:gd name="connsiteX1" fmla="*/ 164124 w 504093"/>
              <a:gd name="connsiteY1" fmla="*/ 4462 h 393801"/>
              <a:gd name="connsiteX2" fmla="*/ 363416 w 504093"/>
              <a:gd name="connsiteY2" fmla="*/ 391323 h 393801"/>
              <a:gd name="connsiteX3" fmla="*/ 504093 w 504093"/>
              <a:gd name="connsiteY3" fmla="*/ 180308 h 393801"/>
              <a:gd name="connsiteX4" fmla="*/ 504093 w 504093"/>
              <a:gd name="connsiteY4" fmla="*/ 180308 h 39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93" h="393801">
                <a:moveTo>
                  <a:pt x="0" y="215477"/>
                </a:moveTo>
                <a:cubicBezTo>
                  <a:pt x="51777" y="95315"/>
                  <a:pt x="103555" y="-24846"/>
                  <a:pt x="164124" y="4462"/>
                </a:cubicBezTo>
                <a:cubicBezTo>
                  <a:pt x="224693" y="33770"/>
                  <a:pt x="306755" y="362015"/>
                  <a:pt x="363416" y="391323"/>
                </a:cubicBezTo>
                <a:cubicBezTo>
                  <a:pt x="420078" y="420631"/>
                  <a:pt x="504093" y="180308"/>
                  <a:pt x="504093" y="180308"/>
                </a:cubicBezTo>
                <a:lnTo>
                  <a:pt x="504093" y="180308"/>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flipV="1">
            <a:off x="3898958" y="2732270"/>
            <a:ext cx="432085" cy="360040"/>
          </a:xfrm>
          <a:custGeom>
            <a:avLst/>
            <a:gdLst>
              <a:gd name="connsiteX0" fmla="*/ 0 w 504093"/>
              <a:gd name="connsiteY0" fmla="*/ 215477 h 393801"/>
              <a:gd name="connsiteX1" fmla="*/ 164124 w 504093"/>
              <a:gd name="connsiteY1" fmla="*/ 4462 h 393801"/>
              <a:gd name="connsiteX2" fmla="*/ 363416 w 504093"/>
              <a:gd name="connsiteY2" fmla="*/ 391323 h 393801"/>
              <a:gd name="connsiteX3" fmla="*/ 504093 w 504093"/>
              <a:gd name="connsiteY3" fmla="*/ 180308 h 393801"/>
              <a:gd name="connsiteX4" fmla="*/ 504093 w 504093"/>
              <a:gd name="connsiteY4" fmla="*/ 180308 h 39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93" h="393801">
                <a:moveTo>
                  <a:pt x="0" y="215477"/>
                </a:moveTo>
                <a:cubicBezTo>
                  <a:pt x="51777" y="95315"/>
                  <a:pt x="103555" y="-24846"/>
                  <a:pt x="164124" y="4462"/>
                </a:cubicBezTo>
                <a:cubicBezTo>
                  <a:pt x="224693" y="33770"/>
                  <a:pt x="306755" y="362015"/>
                  <a:pt x="363416" y="391323"/>
                </a:cubicBezTo>
                <a:cubicBezTo>
                  <a:pt x="420078" y="420631"/>
                  <a:pt x="504093" y="180308"/>
                  <a:pt x="504093" y="180308"/>
                </a:cubicBezTo>
                <a:lnTo>
                  <a:pt x="504093" y="180308"/>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Arrow Connector 134"/>
          <p:cNvCxnSpPr/>
          <p:nvPr/>
        </p:nvCxnSpPr>
        <p:spPr>
          <a:xfrm flipV="1">
            <a:off x="323428" y="2899905"/>
            <a:ext cx="4283968" cy="117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36" name="TextBox 135"/>
              <p:cNvSpPr txBox="1"/>
              <p:nvPr/>
            </p:nvSpPr>
            <p:spPr>
              <a:xfrm>
                <a:off x="3938067" y="3129639"/>
                <a:ext cx="52892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𝑡</m:t>
                      </m:r>
                      <m:r>
                        <a:rPr lang="de-DE" sz="1600" b="0" i="1" smtClean="0">
                          <a:latin typeface="Cambria Math"/>
                        </a:rPr>
                        <m:t>/</m:t>
                      </m:r>
                      <m:r>
                        <a:rPr lang="de-DE" sz="1600" b="0" i="1" smtClean="0">
                          <a:latin typeface="Cambria Math"/>
                        </a:rPr>
                        <m:t>𝑠</m:t>
                      </m:r>
                    </m:oMath>
                  </m:oMathPara>
                </a14:m>
                <a:endParaRPr lang="en-US" sz="1600" dirty="0"/>
              </a:p>
            </p:txBody>
          </p:sp>
        </mc:Choice>
        <mc:Fallback xmlns="">
          <p:sp>
            <p:nvSpPr>
              <p:cNvPr id="136" name="TextBox 135"/>
              <p:cNvSpPr txBox="1">
                <a:spLocks noRot="1" noChangeAspect="1" noMove="1" noResize="1" noEditPoints="1" noAdjustHandles="1" noChangeArrowheads="1" noChangeShapeType="1" noTextEdit="1"/>
              </p:cNvSpPr>
              <p:nvPr/>
            </p:nvSpPr>
            <p:spPr>
              <a:xfrm>
                <a:off x="3938067" y="3129639"/>
                <a:ext cx="528926" cy="338554"/>
              </a:xfrm>
              <a:prstGeom prst="rect">
                <a:avLst/>
              </a:prstGeom>
              <a:blipFill rotWithShape="1">
                <a:blip r:embed="rId9"/>
                <a:stretch>
                  <a:fillRect b="-10714"/>
                </a:stretch>
              </a:blipFill>
            </p:spPr>
            <p:txBody>
              <a:bodyPr/>
              <a:lstStyle/>
              <a:p>
                <a:r>
                  <a:rPr lang="en-US">
                    <a:noFill/>
                  </a:rPr>
                  <a:t> </a:t>
                </a:r>
              </a:p>
            </p:txBody>
          </p:sp>
        </mc:Fallback>
      </mc:AlternateContent>
      <p:sp>
        <p:nvSpPr>
          <p:cNvPr id="4" name="TextBox 3"/>
          <p:cNvSpPr txBox="1"/>
          <p:nvPr/>
        </p:nvSpPr>
        <p:spPr>
          <a:xfrm>
            <a:off x="5806528" y="1343650"/>
            <a:ext cx="2949846" cy="338554"/>
          </a:xfrm>
          <a:prstGeom prst="rect">
            <a:avLst/>
          </a:prstGeom>
          <a:noFill/>
        </p:spPr>
        <p:txBody>
          <a:bodyPr wrap="none" rtlCol="0">
            <a:spAutoFit/>
          </a:bodyPr>
          <a:lstStyle/>
          <a:p>
            <a:r>
              <a:rPr lang="en-US" sz="1600" i="1" dirty="0" smtClean="0"/>
              <a:t>Example</a:t>
            </a:r>
            <a:r>
              <a:rPr lang="en-US" sz="1600" dirty="0" smtClean="0"/>
              <a:t>: five consecutive turns </a:t>
            </a:r>
            <a:endParaRPr lang="en-US" sz="1600" dirty="0"/>
          </a:p>
        </p:txBody>
      </p:sp>
      <p:sp>
        <p:nvSpPr>
          <p:cNvPr id="5" name="Curved Left Arrow 4"/>
          <p:cNvSpPr/>
          <p:nvPr/>
        </p:nvSpPr>
        <p:spPr>
          <a:xfrm rot="16200000">
            <a:off x="4741801" y="231631"/>
            <a:ext cx="663136" cy="32451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32" name="TextBox 31"/>
              <p:cNvSpPr txBox="1"/>
              <p:nvPr/>
            </p:nvSpPr>
            <p:spPr>
              <a:xfrm>
                <a:off x="755576" y="1700808"/>
                <a:ext cx="8117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70C0"/>
                          </a:solidFill>
                          <a:latin typeface="Cambria Math"/>
                        </a:rPr>
                        <m:t>𝑘</m:t>
                      </m:r>
                      <m:r>
                        <a:rPr lang="en-US" i="1" dirty="0" smtClean="0">
                          <a:solidFill>
                            <a:srgbClr val="0070C0"/>
                          </a:solidFill>
                          <a:latin typeface="Cambria Math"/>
                        </a:rPr>
                        <m:t>=0</m:t>
                      </m:r>
                    </m:oMath>
                  </m:oMathPara>
                </a14:m>
                <a:endParaRPr lang="en-US" dirty="0">
                  <a:solidFill>
                    <a:srgbClr val="0070C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55576" y="1700808"/>
                <a:ext cx="811761"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331640" y="2384703"/>
                <a:ext cx="8117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FF0000"/>
                          </a:solidFill>
                          <a:latin typeface="Cambria Math"/>
                        </a:rPr>
                        <m:t>𝑘</m:t>
                      </m:r>
                      <m:r>
                        <a:rPr lang="en-US" i="1" dirty="0" smtClean="0">
                          <a:solidFill>
                            <a:srgbClr val="FF0000"/>
                          </a:solidFill>
                          <a:latin typeface="Cambria Math"/>
                        </a:rPr>
                        <m:t>=1</m:t>
                      </m:r>
                    </m:oMath>
                  </m:oMathPara>
                </a14:m>
                <a:endParaRPr lang="en-US"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331640" y="2384703"/>
                <a:ext cx="811761" cy="369332"/>
              </a:xfrm>
              <a:prstGeom prst="rect">
                <a:avLst/>
              </a:prstGeom>
              <a:blipFill rotWithShape="1">
                <a:blip r:embed="rId11"/>
                <a:stretch>
                  <a:fillRect/>
                </a:stretch>
              </a:blipFill>
            </p:spPr>
            <p:txBody>
              <a:bodyPr/>
              <a:lstStyle/>
              <a:p>
                <a:r>
                  <a:rPr lang="en-US">
                    <a:noFill/>
                  </a:rPr>
                  <a:t> </a:t>
                </a:r>
              </a:p>
            </p:txBody>
          </p:sp>
        </mc:Fallback>
      </mc:AlternateContent>
      <p:cxnSp>
        <p:nvCxnSpPr>
          <p:cNvPr id="10" name="Straight Connector 9"/>
          <p:cNvCxnSpPr/>
          <p:nvPr/>
        </p:nvCxnSpPr>
        <p:spPr>
          <a:xfrm>
            <a:off x="1161456" y="1522618"/>
            <a:ext cx="0" cy="1776298"/>
          </a:xfrm>
          <a:prstGeom prst="line">
            <a:avLst/>
          </a:prstGeom>
          <a:ln>
            <a:prstDash val="dashDot"/>
          </a:ln>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a:xfrm>
            <a:off x="2051720" y="1508686"/>
            <a:ext cx="0" cy="1776298"/>
          </a:xfrm>
          <a:prstGeom prst="line">
            <a:avLst/>
          </a:prstGeom>
          <a:ln>
            <a:prstDash val="dashDot"/>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a:off x="2915816" y="1508686"/>
            <a:ext cx="0" cy="1776298"/>
          </a:xfrm>
          <a:prstGeom prst="line">
            <a:avLst/>
          </a:prstGeom>
          <a:ln>
            <a:prstDash val="dashDot"/>
          </a:ln>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a:off x="3779912" y="1523741"/>
            <a:ext cx="0" cy="1776298"/>
          </a:xfrm>
          <a:prstGeom prst="line">
            <a:avLst/>
          </a:prstGeom>
          <a:ln>
            <a:prstDash val="dashDot"/>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35496" y="3212976"/>
            <a:ext cx="3600088" cy="369332"/>
          </a:xfrm>
          <a:prstGeom prst="rect">
            <a:avLst/>
          </a:prstGeom>
          <a:noFill/>
        </p:spPr>
        <p:txBody>
          <a:bodyPr wrap="none" rtlCol="0">
            <a:spAutoFit/>
          </a:bodyPr>
          <a:lstStyle/>
          <a:p>
            <a:r>
              <a:rPr lang="en-US" dirty="0" smtClean="0"/>
              <a:t>Turn  1          2             3             4</a:t>
            </a:r>
            <a:endParaRPr lang="en-US" dirty="0"/>
          </a:p>
        </p:txBody>
      </p:sp>
      <p:sp>
        <p:nvSpPr>
          <p:cNvPr id="42" name="Text Box 7"/>
          <p:cNvSpPr txBox="1">
            <a:spLocks noChangeArrowheads="1"/>
          </p:cNvSpPr>
          <p:nvPr/>
        </p:nvSpPr>
        <p:spPr bwMode="auto">
          <a:xfrm>
            <a:off x="68580" y="310515"/>
            <a:ext cx="8648700" cy="46166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altLang="de-DE" sz="2400" b="1" dirty="0" smtClean="0">
                <a:latin typeface="Times New Roman" pitchFamily="18" charset="0"/>
              </a:rPr>
              <a:t>Time Domain </a:t>
            </a:r>
            <a:r>
              <a:rPr lang="en-US" altLang="de-DE" sz="2400" b="1" dirty="0">
                <a:latin typeface="Times New Roman" pitchFamily="18" charset="0"/>
              </a:rPr>
              <a:t>M</a:t>
            </a:r>
            <a:r>
              <a:rPr lang="en-US" altLang="de-DE" sz="2400" b="1" dirty="0" smtClean="0">
                <a:latin typeface="Times New Roman" pitchFamily="18" charset="0"/>
              </a:rPr>
              <a:t>ode Structure: Non-interacting Particle Model</a:t>
            </a:r>
            <a:endParaRPr lang="en-US" altLang="de-DE" sz="2400" b="1" dirty="0">
              <a:solidFill>
                <a:schemeClr val="tx1"/>
              </a:solidFill>
              <a:latin typeface="Times New Roman" pitchFamily="18" charset="0"/>
            </a:endParaRPr>
          </a:p>
        </p:txBody>
      </p:sp>
      <p:pic>
        <p:nvPicPr>
          <p:cNvPr id="43" name="Picture 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542" r="93291" b="-542"/>
          <a:stretch/>
        </p:blipFill>
        <p:spPr bwMode="auto">
          <a:xfrm>
            <a:off x="4651891" y="2057114"/>
            <a:ext cx="299545" cy="337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ctangle 2"/>
          <p:cNvSpPr/>
          <p:nvPr/>
        </p:nvSpPr>
        <p:spPr>
          <a:xfrm>
            <a:off x="5044308" y="5061291"/>
            <a:ext cx="1583805" cy="305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ea typeface="Cambria Math"/>
              </a:rPr>
              <a:t>T</a:t>
            </a:r>
            <a:r>
              <a:rPr lang="de-DE" sz="1700" b="0" dirty="0" smtClean="0">
                <a:solidFill>
                  <a:schemeClr val="tx1"/>
                </a:solidFill>
                <a:ea typeface="Cambria Math"/>
              </a:rPr>
              <a:t>ime </a:t>
            </a:r>
            <a:r>
              <a:rPr lang="de-DE" sz="1700" b="1" i="1" dirty="0" smtClean="0">
                <a:solidFill>
                  <a:schemeClr val="tx1"/>
                </a:solidFill>
                <a:ea typeface="Cambria Math"/>
                <a:sym typeface="Symbol"/>
              </a:rPr>
              <a:t></a:t>
            </a:r>
            <a:r>
              <a:rPr lang="de-DE" sz="1700" b="1" i="1" dirty="0" smtClean="0">
                <a:solidFill>
                  <a:schemeClr val="tx1"/>
                </a:solidFill>
                <a:ea typeface="Cambria Math"/>
              </a:rPr>
              <a:t>   / </a:t>
            </a:r>
            <a:r>
              <a:rPr lang="de-DE" sz="1700" dirty="0" err="1" smtClean="0">
                <a:solidFill>
                  <a:schemeClr val="tx1"/>
                </a:solidFill>
                <a:ea typeface="Cambria Math"/>
                <a:sym typeface="Symbol"/>
              </a:rPr>
              <a:t>ns</a:t>
            </a:r>
            <a:endParaRPr lang="en-US" sz="1700" dirty="0">
              <a:solidFill>
                <a:schemeClr val="tx1"/>
              </a:solidFill>
            </a:endParaRPr>
          </a:p>
        </p:txBody>
      </p:sp>
      <p:sp>
        <p:nvSpPr>
          <p:cNvPr id="46" name="Rectangle 2"/>
          <p:cNvSpPr/>
          <p:nvPr/>
        </p:nvSpPr>
        <p:spPr>
          <a:xfrm>
            <a:off x="7038879" y="3186266"/>
            <a:ext cx="1583805" cy="305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b="0" dirty="0" smtClean="0">
                <a:solidFill>
                  <a:schemeClr val="tx1"/>
                </a:solidFill>
                <a:ea typeface="Cambria Math"/>
              </a:rPr>
              <a:t>Time </a:t>
            </a:r>
            <a:r>
              <a:rPr lang="de-DE" sz="1700" b="1" i="1" dirty="0" smtClean="0">
                <a:solidFill>
                  <a:schemeClr val="tx1"/>
                </a:solidFill>
                <a:ea typeface="Cambria Math"/>
                <a:sym typeface="Symbol"/>
              </a:rPr>
              <a:t></a:t>
            </a:r>
            <a:r>
              <a:rPr lang="de-DE" sz="1700" b="1" i="1" dirty="0" smtClean="0">
                <a:solidFill>
                  <a:schemeClr val="tx1"/>
                </a:solidFill>
                <a:ea typeface="Cambria Math"/>
              </a:rPr>
              <a:t>  / </a:t>
            </a:r>
            <a:r>
              <a:rPr lang="de-DE" sz="1700" dirty="0" err="1">
                <a:solidFill>
                  <a:schemeClr val="tx1"/>
                </a:solidFill>
                <a:ea typeface="Cambria Math"/>
                <a:sym typeface="Symbol"/>
              </a:rPr>
              <a:t>n</a:t>
            </a:r>
            <a:r>
              <a:rPr lang="de-DE" sz="1700" dirty="0" err="1" smtClean="0">
                <a:solidFill>
                  <a:schemeClr val="tx1"/>
                </a:solidFill>
                <a:ea typeface="Cambria Math"/>
                <a:sym typeface="Symbol"/>
              </a:rPr>
              <a:t>s</a:t>
            </a:r>
            <a:endParaRPr lang="en-US" sz="1700" dirty="0">
              <a:solidFill>
                <a:schemeClr val="tx1"/>
              </a:solidFill>
            </a:endParaRPr>
          </a:p>
        </p:txBody>
      </p:sp>
      <p:sp>
        <p:nvSpPr>
          <p:cNvPr id="3" name="Rectangle 2"/>
          <p:cNvSpPr/>
          <p:nvPr/>
        </p:nvSpPr>
        <p:spPr>
          <a:xfrm>
            <a:off x="5103258" y="3188158"/>
            <a:ext cx="1583805" cy="305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b="0" dirty="0" smtClean="0">
                <a:solidFill>
                  <a:schemeClr val="tx1"/>
                </a:solidFill>
                <a:ea typeface="Cambria Math"/>
              </a:rPr>
              <a:t>Time </a:t>
            </a:r>
            <a:r>
              <a:rPr lang="de-DE" sz="1700" b="1" i="1" dirty="0">
                <a:solidFill>
                  <a:schemeClr val="tx1"/>
                </a:solidFill>
                <a:ea typeface="Cambria Math"/>
                <a:sym typeface="Symbol"/>
              </a:rPr>
              <a:t></a:t>
            </a:r>
            <a:r>
              <a:rPr lang="de-DE" sz="1700" b="1" i="1" dirty="0" smtClean="0">
                <a:solidFill>
                  <a:schemeClr val="tx1"/>
                </a:solidFill>
                <a:ea typeface="Cambria Math"/>
              </a:rPr>
              <a:t>  / </a:t>
            </a:r>
            <a:r>
              <a:rPr lang="de-DE" sz="1700" dirty="0" err="1">
                <a:solidFill>
                  <a:schemeClr val="tx1"/>
                </a:solidFill>
                <a:ea typeface="Cambria Math"/>
                <a:sym typeface="Symbol"/>
              </a:rPr>
              <a:t>n</a:t>
            </a:r>
            <a:r>
              <a:rPr lang="de-DE" sz="1700" dirty="0" err="1" smtClean="0">
                <a:solidFill>
                  <a:schemeClr val="tx1"/>
                </a:solidFill>
                <a:ea typeface="Cambria Math"/>
                <a:sym typeface="Symbol"/>
              </a:rPr>
              <a:t>s</a:t>
            </a:r>
            <a:endParaRPr lang="en-US" sz="1700" dirty="0">
              <a:solidFill>
                <a:schemeClr val="tx1"/>
              </a:solidFill>
            </a:endParaRPr>
          </a:p>
        </p:txBody>
      </p:sp>
      <p:sp>
        <p:nvSpPr>
          <p:cNvPr id="48" name="Rectangle 2"/>
          <p:cNvSpPr/>
          <p:nvPr/>
        </p:nvSpPr>
        <p:spPr>
          <a:xfrm>
            <a:off x="6962500" y="5056031"/>
            <a:ext cx="1583805" cy="305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ea typeface="Cambria Math"/>
              </a:rPr>
              <a:t>T</a:t>
            </a:r>
            <a:r>
              <a:rPr lang="de-DE" sz="1700" b="0" dirty="0" smtClean="0">
                <a:solidFill>
                  <a:schemeClr val="tx1"/>
                </a:solidFill>
                <a:ea typeface="Cambria Math"/>
              </a:rPr>
              <a:t>ime </a:t>
            </a:r>
            <a:r>
              <a:rPr lang="de-DE" sz="1700" b="1" i="1" dirty="0">
                <a:solidFill>
                  <a:schemeClr val="tx1"/>
                </a:solidFill>
                <a:ea typeface="Cambria Math"/>
                <a:sym typeface="Symbol"/>
              </a:rPr>
              <a:t></a:t>
            </a:r>
            <a:r>
              <a:rPr lang="de-DE" sz="1700" b="1" i="1" dirty="0" smtClean="0">
                <a:solidFill>
                  <a:schemeClr val="tx1"/>
                </a:solidFill>
                <a:ea typeface="Cambria Math"/>
              </a:rPr>
              <a:t>   / </a:t>
            </a:r>
            <a:r>
              <a:rPr lang="de-DE" sz="1700" dirty="0" err="1" smtClean="0">
                <a:solidFill>
                  <a:schemeClr val="tx1"/>
                </a:solidFill>
                <a:ea typeface="Cambria Math"/>
                <a:sym typeface="Symbol"/>
              </a:rPr>
              <a:t>ns</a:t>
            </a:r>
            <a:endParaRPr lang="en-US" sz="1700" dirty="0">
              <a:solidFill>
                <a:schemeClr val="tx1"/>
              </a:solidFill>
            </a:endParaRPr>
          </a:p>
        </p:txBody>
      </p:sp>
      <mc:AlternateContent xmlns:mc="http://schemas.openxmlformats.org/markup-compatibility/2006" xmlns:a14="http://schemas.microsoft.com/office/drawing/2010/main">
        <mc:Choice Requires="a14">
          <p:sp>
            <p:nvSpPr>
              <p:cNvPr id="49" name="Textfeld 48"/>
              <p:cNvSpPr txBox="1"/>
              <p:nvPr/>
            </p:nvSpPr>
            <p:spPr>
              <a:xfrm>
                <a:off x="5064864" y="5906874"/>
                <a:ext cx="3414919" cy="535531"/>
              </a:xfrm>
              <a:prstGeom prst="rect">
                <a:avLst/>
              </a:prstGeom>
              <a:noFill/>
            </p:spPr>
            <p:txBody>
              <a:bodyPr wrap="square" rtlCol="0">
                <a:spAutoFit/>
              </a:bodyPr>
              <a:lstStyle/>
              <a:p>
                <a:r>
                  <a:rPr lang="en-US" dirty="0" smtClean="0"/>
                  <a:t>Chromatic tune freq. </a:t>
                </a:r>
                <a14:m>
                  <m:oMath xmlns:m="http://schemas.openxmlformats.org/officeDocument/2006/math">
                    <m:sSub>
                      <m:sSubPr>
                        <m:ctrlPr>
                          <a:rPr lang="en-US" i="1" smtClean="0">
                            <a:latin typeface="Cambria Math"/>
                          </a:rPr>
                        </m:ctrlPr>
                      </m:sSubPr>
                      <m:e>
                        <m:r>
                          <a:rPr lang="en-US" i="1" smtClean="0">
                            <a:latin typeface="Cambria Math"/>
                            <a:ea typeface="Cambria Math"/>
                          </a:rPr>
                          <m:t>𝜔</m:t>
                        </m:r>
                      </m:e>
                      <m:sub>
                        <m:r>
                          <a:rPr lang="en-US" i="1" smtClean="0">
                            <a:latin typeface="Cambria Math"/>
                            <a:ea typeface="Cambria Math"/>
                          </a:rPr>
                          <m:t>𝜉</m:t>
                        </m:r>
                      </m:sub>
                    </m:sSub>
                    <m:r>
                      <a:rPr lang="de-DE" b="0" i="1" smtClean="0">
                        <a:latin typeface="Cambria Math"/>
                      </a:rPr>
                      <m:t>=</m:t>
                    </m:r>
                    <m:f>
                      <m:fPr>
                        <m:ctrlPr>
                          <a:rPr lang="de-DE" b="0" i="1" smtClean="0">
                            <a:latin typeface="Cambria Math"/>
                          </a:rPr>
                        </m:ctrlPr>
                      </m:fPr>
                      <m:num>
                        <m:r>
                          <a:rPr lang="de-DE" b="0" i="1" smtClean="0">
                            <a:latin typeface="Cambria Math"/>
                            <a:ea typeface="Cambria Math"/>
                          </a:rPr>
                          <m:t>𝜉</m:t>
                        </m:r>
                      </m:num>
                      <m:den>
                        <m:r>
                          <a:rPr lang="de-DE" b="0" i="1" smtClean="0">
                            <a:latin typeface="Cambria Math"/>
                            <a:ea typeface="Cambria Math"/>
                          </a:rPr>
                          <m:t>𝜂</m:t>
                        </m:r>
                      </m:den>
                    </m:f>
                    <m:sSub>
                      <m:sSubPr>
                        <m:ctrlPr>
                          <a:rPr lang="de-DE" b="0" i="1" smtClean="0">
                            <a:latin typeface="Cambria Math"/>
                          </a:rPr>
                        </m:ctrlPr>
                      </m:sSubPr>
                      <m:e>
                        <m:r>
                          <a:rPr lang="de-DE" b="0" i="1" smtClean="0">
                            <a:latin typeface="Cambria Math"/>
                          </a:rPr>
                          <m:t>𝑄</m:t>
                        </m:r>
                      </m:e>
                      <m:sub>
                        <m:r>
                          <a:rPr lang="de-DE" b="0" i="1" smtClean="0">
                            <a:latin typeface="Cambria Math"/>
                          </a:rPr>
                          <m:t>0</m:t>
                        </m:r>
                      </m:sub>
                    </m:sSub>
                    <m:sSub>
                      <m:sSubPr>
                        <m:ctrlPr>
                          <a:rPr lang="de-DE" b="0" i="1" smtClean="0">
                            <a:latin typeface="Cambria Math"/>
                          </a:rPr>
                        </m:ctrlPr>
                      </m:sSubPr>
                      <m:e>
                        <m:r>
                          <a:rPr lang="de-DE" b="0" i="1" smtClean="0">
                            <a:latin typeface="Cambria Math"/>
                            <a:ea typeface="Cambria Math"/>
                          </a:rPr>
                          <m:t>𝜔</m:t>
                        </m:r>
                      </m:e>
                      <m:sub>
                        <m:r>
                          <a:rPr lang="de-DE" b="0" i="1" smtClean="0">
                            <a:latin typeface="Cambria Math"/>
                          </a:rPr>
                          <m:t>0</m:t>
                        </m:r>
                      </m:sub>
                    </m:sSub>
                  </m:oMath>
                </a14:m>
                <a:endParaRPr lang="en-US" dirty="0"/>
              </a:p>
            </p:txBody>
          </p:sp>
        </mc:Choice>
        <mc:Fallback xmlns="">
          <p:sp>
            <p:nvSpPr>
              <p:cNvPr id="49" name="Textfeld 48"/>
              <p:cNvSpPr txBox="1">
                <a:spLocks noRot="1" noChangeAspect="1" noMove="1" noResize="1" noEditPoints="1" noAdjustHandles="1" noChangeArrowheads="1" noChangeShapeType="1" noTextEdit="1"/>
              </p:cNvSpPr>
              <p:nvPr/>
            </p:nvSpPr>
            <p:spPr>
              <a:xfrm>
                <a:off x="5064864" y="5906874"/>
                <a:ext cx="3414919" cy="535531"/>
              </a:xfrm>
              <a:prstGeom prst="rect">
                <a:avLst/>
              </a:prstGeom>
              <a:blipFill rotWithShape="1">
                <a:blip r:embed="rId13"/>
                <a:stretch>
                  <a:fillRect l="-1607"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Rectangle 111"/>
              <p:cNvSpPr/>
              <p:nvPr/>
            </p:nvSpPr>
            <p:spPr>
              <a:xfrm>
                <a:off x="-18200" y="4899829"/>
                <a:ext cx="4461671" cy="3938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a:rPr>
                          </m:ctrlPr>
                        </m:sSubPr>
                        <m:e>
                          <m:acc>
                            <m:accPr>
                              <m:chr m:val="̅"/>
                              <m:ctrlPr>
                                <a:rPr lang="de-DE" i="1">
                                  <a:latin typeface="Cambria Math"/>
                                </a:rPr>
                              </m:ctrlPr>
                            </m:accPr>
                            <m:e>
                              <m:r>
                                <a:rPr lang="de-DE" i="1">
                                  <a:latin typeface="Cambria Math"/>
                                </a:rPr>
                                <m:t>𝑥</m:t>
                              </m:r>
                            </m:e>
                          </m:acc>
                        </m:e>
                        <m:sub>
                          <m:r>
                            <a:rPr lang="de-DE" i="1">
                              <a:latin typeface="Cambria Math"/>
                            </a:rPr>
                            <m:t>𝑘</m:t>
                          </m:r>
                        </m:sub>
                      </m:sSub>
                      <m:d>
                        <m:dPr>
                          <m:ctrlPr>
                            <a:rPr lang="de-DE" i="1">
                              <a:latin typeface="Cambria Math"/>
                            </a:rPr>
                          </m:ctrlPr>
                        </m:dPr>
                        <m:e>
                          <m:r>
                            <a:rPr lang="de-DE" i="1">
                              <a:latin typeface="Cambria Math"/>
                              <a:ea typeface="Cambria Math"/>
                            </a:rPr>
                            <m:t>𝜏</m:t>
                          </m:r>
                          <m:r>
                            <a:rPr lang="de-DE" i="1">
                              <a:latin typeface="Cambria Math"/>
                              <a:ea typeface="Cambria Math"/>
                            </a:rPr>
                            <m:t>,</m:t>
                          </m:r>
                          <m:r>
                            <a:rPr lang="de-DE" b="0" i="1" smtClean="0">
                              <a:latin typeface="Cambria Math"/>
                              <a:ea typeface="Cambria Math"/>
                            </a:rPr>
                            <m:t>𝑡</m:t>
                          </m:r>
                        </m:e>
                      </m:d>
                      <m:r>
                        <a:rPr lang="de-DE" i="1">
                          <a:latin typeface="Cambria Math"/>
                        </a:rPr>
                        <m:t>=</m:t>
                      </m:r>
                      <m:sSub>
                        <m:sSubPr>
                          <m:ctrlPr>
                            <a:rPr lang="de-DE" i="1">
                              <a:latin typeface="Cambria Math"/>
                            </a:rPr>
                          </m:ctrlPr>
                        </m:sSubPr>
                        <m:e>
                          <m:acc>
                            <m:accPr>
                              <m:chr m:val="̅"/>
                              <m:ctrlPr>
                                <a:rPr lang="de-DE" i="1">
                                  <a:latin typeface="Cambria Math"/>
                                </a:rPr>
                              </m:ctrlPr>
                            </m:accPr>
                            <m:e>
                              <m:r>
                                <a:rPr lang="de-DE" i="1">
                                  <a:latin typeface="Cambria Math"/>
                                </a:rPr>
                                <m:t>𝑥</m:t>
                              </m:r>
                            </m:e>
                          </m:acc>
                        </m:e>
                        <m:sub>
                          <m:r>
                            <a:rPr lang="de-DE" i="1">
                              <a:latin typeface="Cambria Math"/>
                            </a:rPr>
                            <m:t>𝑘</m:t>
                          </m:r>
                        </m:sub>
                      </m:sSub>
                      <m:d>
                        <m:dPr>
                          <m:ctrlPr>
                            <a:rPr lang="de-DE" i="1">
                              <a:latin typeface="Cambria Math"/>
                            </a:rPr>
                          </m:ctrlPr>
                        </m:dPr>
                        <m:e>
                          <m:r>
                            <a:rPr lang="de-DE" i="1">
                              <a:latin typeface="Cambria Math"/>
                              <a:ea typeface="Cambria Math"/>
                            </a:rPr>
                            <m:t>𝜏</m:t>
                          </m:r>
                        </m:e>
                      </m:d>
                      <m:r>
                        <a:rPr lang="de-DE" b="0" i="1" smtClean="0">
                          <a:latin typeface="Cambria Math"/>
                          <a:ea typeface="Cambria Math"/>
                        </a:rPr>
                        <m:t>∙</m:t>
                      </m:r>
                      <m:r>
                        <m:rPr>
                          <m:sty m:val="p"/>
                        </m:rPr>
                        <a:rPr lang="de-DE" b="0" i="0" smtClean="0">
                          <a:latin typeface="Cambria Math"/>
                          <a:ea typeface="Cambria Math"/>
                        </a:rPr>
                        <m:t>cos</m:t>
                      </m:r>
                      <m:r>
                        <a:rPr lang="de-DE" b="0" i="1" smtClean="0">
                          <a:latin typeface="Cambria Math"/>
                          <a:ea typeface="Cambria Math"/>
                        </a:rPr>
                        <m:t>[</m:t>
                      </m:r>
                      <m:d>
                        <m:dPr>
                          <m:ctrlPr>
                            <a:rPr lang="de-DE" b="0" i="1" smtClean="0">
                              <a:latin typeface="Cambria Math"/>
                              <a:ea typeface="Cambria Math"/>
                            </a:rPr>
                          </m:ctrlPr>
                        </m:dPr>
                        <m:e>
                          <m:sSub>
                            <m:sSubPr>
                              <m:ctrlPr>
                                <a:rPr lang="de-DE" i="1" smtClean="0">
                                  <a:latin typeface="Cambria Math"/>
                                  <a:ea typeface="Cambria Math"/>
                                </a:rPr>
                              </m:ctrlPr>
                            </m:sSubPr>
                            <m:e>
                              <m:r>
                                <a:rPr lang="de-DE" i="1" smtClean="0">
                                  <a:latin typeface="Cambria Math"/>
                                  <a:ea typeface="Cambria Math"/>
                                </a:rPr>
                                <m:t>𝜔</m:t>
                              </m:r>
                            </m:e>
                            <m:sub>
                              <m:r>
                                <a:rPr lang="de-DE" b="0" i="1" smtClean="0">
                                  <a:latin typeface="Cambria Math"/>
                                  <a:ea typeface="Cambria Math"/>
                                </a:rPr>
                                <m:t>𝑏</m:t>
                              </m:r>
                            </m:sub>
                          </m:sSub>
                          <m:r>
                            <a:rPr lang="de-DE" b="0" i="1" smtClean="0">
                              <a:latin typeface="Cambria Math"/>
                              <a:ea typeface="Cambria Math"/>
                            </a:rPr>
                            <m:t>+</m:t>
                          </m:r>
                          <m:r>
                            <a:rPr lang="de-DE" b="0" i="1" smtClean="0">
                              <a:latin typeface="Cambria Math"/>
                              <a:ea typeface="Cambria Math"/>
                            </a:rPr>
                            <m:t>𝑘</m:t>
                          </m:r>
                          <m:sSub>
                            <m:sSubPr>
                              <m:ctrlPr>
                                <a:rPr lang="de-DE" b="0" i="1" smtClean="0">
                                  <a:latin typeface="Cambria Math"/>
                                  <a:ea typeface="Cambria Math"/>
                                </a:rPr>
                              </m:ctrlPr>
                            </m:sSubPr>
                            <m:e>
                              <m:r>
                                <a:rPr lang="de-DE" b="0" i="1" smtClean="0">
                                  <a:latin typeface="Cambria Math"/>
                                  <a:ea typeface="Cambria Math"/>
                                </a:rPr>
                                <m:t>𝜔</m:t>
                              </m:r>
                            </m:e>
                            <m:sub>
                              <m:r>
                                <a:rPr lang="de-DE" b="0" i="1" smtClean="0">
                                  <a:latin typeface="Cambria Math"/>
                                  <a:ea typeface="Cambria Math"/>
                                </a:rPr>
                                <m:t>𝑠</m:t>
                              </m:r>
                            </m:sub>
                          </m:sSub>
                        </m:e>
                      </m:d>
                      <m:r>
                        <a:rPr lang="de-DE" b="0" i="1" smtClean="0">
                          <a:latin typeface="Cambria Math"/>
                          <a:ea typeface="Cambria Math"/>
                        </a:rPr>
                        <m:t>𝑡</m:t>
                      </m:r>
                      <m:r>
                        <a:rPr lang="de-DE" b="0" i="1" smtClean="0">
                          <a:latin typeface="Cambria Math"/>
                          <a:ea typeface="Cambria Math"/>
                        </a:rPr>
                        <m:t>+</m:t>
                      </m:r>
                      <m:sSub>
                        <m:sSubPr>
                          <m:ctrlPr>
                            <a:rPr lang="de-DE" i="1">
                              <a:latin typeface="Cambria Math"/>
                              <a:ea typeface="Cambria Math"/>
                            </a:rPr>
                          </m:ctrlPr>
                        </m:sSubPr>
                        <m:e>
                          <m:r>
                            <a:rPr lang="de-DE" i="1">
                              <a:latin typeface="Cambria Math"/>
                              <a:ea typeface="Cambria Math"/>
                            </a:rPr>
                            <m:t>𝜔</m:t>
                          </m:r>
                        </m:e>
                        <m:sub>
                          <m:r>
                            <a:rPr lang="de-DE" i="1">
                              <a:latin typeface="Cambria Math"/>
                              <a:ea typeface="Cambria Math"/>
                            </a:rPr>
                            <m:t>𝜉</m:t>
                          </m:r>
                        </m:sub>
                      </m:sSub>
                      <m:r>
                        <a:rPr lang="de-DE" i="1">
                          <a:latin typeface="Cambria Math"/>
                          <a:ea typeface="Cambria Math"/>
                        </a:rPr>
                        <m:t>𝜏</m:t>
                      </m:r>
                      <m:r>
                        <a:rPr lang="de-DE" b="0" i="1" smtClean="0">
                          <a:latin typeface="Cambria Math"/>
                          <a:ea typeface="Cambria Math"/>
                        </a:rPr>
                        <m:t>] </m:t>
                      </m:r>
                    </m:oMath>
                  </m:oMathPara>
                </a14:m>
                <a:endParaRPr lang="en-US" dirty="0"/>
              </a:p>
            </p:txBody>
          </p:sp>
        </mc:Choice>
        <mc:Fallback xmlns="">
          <p:sp>
            <p:nvSpPr>
              <p:cNvPr id="112" name="Rectangle 111"/>
              <p:cNvSpPr>
                <a:spLocks noRot="1" noChangeAspect="1" noMove="1" noResize="1" noEditPoints="1" noAdjustHandles="1" noChangeArrowheads="1" noChangeShapeType="1" noTextEdit="1"/>
              </p:cNvSpPr>
              <p:nvPr/>
            </p:nvSpPr>
            <p:spPr>
              <a:xfrm>
                <a:off x="-18200" y="4899829"/>
                <a:ext cx="4461671" cy="393826"/>
              </a:xfrm>
              <a:prstGeom prst="rect">
                <a:avLst/>
              </a:prstGeom>
              <a:blipFill rotWithShape="1">
                <a:blip r:embed="rId14"/>
                <a:stretch>
                  <a:fillRect b="-10938"/>
                </a:stretch>
              </a:blipFill>
            </p:spPr>
            <p:txBody>
              <a:bodyPr/>
              <a:lstStyle/>
              <a:p>
                <a:r>
                  <a:rPr lang="en-US">
                    <a:noFill/>
                  </a:rPr>
                  <a:t> </a:t>
                </a:r>
              </a:p>
            </p:txBody>
          </p:sp>
        </mc:Fallback>
      </mc:AlternateContent>
      <p:sp>
        <p:nvSpPr>
          <p:cNvPr id="2" name="Textfeld 1"/>
          <p:cNvSpPr txBox="1"/>
          <p:nvPr/>
        </p:nvSpPr>
        <p:spPr>
          <a:xfrm>
            <a:off x="7441811" y="5409243"/>
            <a:ext cx="1722966" cy="523220"/>
          </a:xfrm>
          <a:prstGeom prst="rect">
            <a:avLst/>
          </a:prstGeom>
          <a:noFill/>
        </p:spPr>
        <p:txBody>
          <a:bodyPr wrap="square" rtlCol="0">
            <a:spAutoFit/>
          </a:bodyPr>
          <a:lstStyle/>
          <a:p>
            <a:r>
              <a:rPr lang="en-US" sz="1400" dirty="0" smtClean="0"/>
              <a:t>SIS18 injection: </a:t>
            </a:r>
          </a:p>
          <a:p>
            <a:r>
              <a:rPr lang="en-US" sz="1400" b="1" i="1" dirty="0" smtClean="0">
                <a:latin typeface="Cambria Math" panose="02040503050406030204" pitchFamily="18" charset="0"/>
                <a:ea typeface="Cambria Math" panose="02040503050406030204" pitchFamily="18" charset="0"/>
              </a:rPr>
              <a:t>Q</a:t>
            </a:r>
            <a:r>
              <a:rPr lang="en-US" sz="1400" b="1" i="1" baseline="-25000" dirty="0" smtClean="0">
                <a:latin typeface="Cambria Math" panose="02040503050406030204" pitchFamily="18" charset="0"/>
                <a:ea typeface="Cambria Math" panose="02040503050406030204" pitchFamily="18" charset="0"/>
              </a:rPr>
              <a:t>0</a:t>
            </a:r>
            <a:r>
              <a:rPr lang="en-US" sz="1400" dirty="0" smtClean="0">
                <a:latin typeface="Cambria Math" panose="02040503050406030204" pitchFamily="18" charset="0"/>
                <a:ea typeface="Cambria Math" panose="02040503050406030204" pitchFamily="18" charset="0"/>
              </a:rPr>
              <a:t> </a:t>
            </a:r>
            <a:r>
              <a:rPr lang="en-US" sz="1400" dirty="0" smtClean="0"/>
              <a:t>= 3.27, </a:t>
            </a:r>
            <a:r>
              <a:rPr lang="en-US" sz="1400" b="1" i="1" dirty="0" smtClean="0">
                <a:latin typeface="Cambria" panose="02040503050406030204" pitchFamily="18" charset="0"/>
                <a:ea typeface="Cambria Math" panose="02040503050406030204" pitchFamily="18" charset="0"/>
                <a:sym typeface="Symbol"/>
              </a:rPr>
              <a:t></a:t>
            </a:r>
            <a:r>
              <a:rPr lang="en-US" sz="1400" b="1" i="1" dirty="0" smtClean="0">
                <a:sym typeface="Symbol"/>
              </a:rPr>
              <a:t> </a:t>
            </a:r>
            <a:r>
              <a:rPr lang="en-US" sz="1400" dirty="0" smtClean="0"/>
              <a:t>= 0.92</a:t>
            </a:r>
            <a:endParaRPr lang="en-US" sz="1400" dirty="0"/>
          </a:p>
        </p:txBody>
      </p:sp>
      <p:sp>
        <p:nvSpPr>
          <p:cNvPr id="6" name="Textfeld 5"/>
          <p:cNvSpPr txBox="1"/>
          <p:nvPr/>
        </p:nvSpPr>
        <p:spPr>
          <a:xfrm>
            <a:off x="1473184" y="1183588"/>
            <a:ext cx="2344651" cy="369332"/>
          </a:xfrm>
          <a:prstGeom prst="rect">
            <a:avLst/>
          </a:prstGeom>
          <a:noFill/>
        </p:spPr>
        <p:txBody>
          <a:bodyPr wrap="square" rtlCol="0">
            <a:spAutoFit/>
          </a:bodyPr>
          <a:lstStyle/>
          <a:p>
            <a:r>
              <a:rPr lang="en-US" dirty="0" smtClean="0"/>
              <a:t>Bunch center-of-mass</a:t>
            </a:r>
            <a:endParaRPr lang="en-US" dirty="0"/>
          </a:p>
        </p:txBody>
      </p:sp>
      <p:pic>
        <p:nvPicPr>
          <p:cNvPr id="45" name="Picture 3" descr="G:\Figures\Figures\ex_modes_k1.png"/>
          <p:cNvPicPr>
            <a:picLocks noChangeAspect="1" noChangeArrowheads="1"/>
          </p:cNvPicPr>
          <p:nvPr/>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l="4070" t="7345" r="5637" b="62899"/>
          <a:stretch/>
        </p:blipFill>
        <p:spPr bwMode="auto">
          <a:xfrm>
            <a:off x="4825690" y="2244954"/>
            <a:ext cx="3775582" cy="93316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 descr="G:\Figures\Figures\ex_modes_k1.png"/>
          <p:cNvPicPr>
            <a:picLocks noChangeAspect="1" noChangeArrowheads="1"/>
          </p:cNvPicPr>
          <p:nvPr/>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l="5731" t="37696" r="7801" b="3857"/>
          <a:stretch/>
        </p:blipFill>
        <p:spPr bwMode="auto">
          <a:xfrm>
            <a:off x="4883210" y="3225304"/>
            <a:ext cx="3615595" cy="183295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6329542" y="2775207"/>
            <a:ext cx="197625" cy="276999"/>
          </a:xfrm>
          <a:prstGeom prst="rect">
            <a:avLst/>
          </a:prstGeom>
          <a:noFill/>
        </p:spPr>
        <p:txBody>
          <a:bodyPr wrap="square" rtlCol="0">
            <a:spAutoFit/>
          </a:bodyPr>
          <a:lstStyle/>
          <a:p>
            <a:r>
              <a:rPr lang="en-US" sz="1200" b="1" dirty="0" smtClean="0">
                <a:solidFill>
                  <a:srgbClr val="FF0000"/>
                </a:solidFill>
              </a:rPr>
              <a:t>1</a:t>
            </a:r>
            <a:endParaRPr lang="en-US" sz="1200" b="1" dirty="0">
              <a:solidFill>
                <a:srgbClr val="FF0000"/>
              </a:solidFill>
            </a:endParaRPr>
          </a:p>
        </p:txBody>
      </p:sp>
      <p:sp>
        <p:nvSpPr>
          <p:cNvPr id="51" name="Textfeld 50"/>
          <p:cNvSpPr txBox="1"/>
          <p:nvPr/>
        </p:nvSpPr>
        <p:spPr>
          <a:xfrm>
            <a:off x="6149414" y="2648521"/>
            <a:ext cx="197625" cy="276999"/>
          </a:xfrm>
          <a:prstGeom prst="rect">
            <a:avLst/>
          </a:prstGeom>
          <a:noFill/>
        </p:spPr>
        <p:txBody>
          <a:bodyPr wrap="square" rtlCol="0">
            <a:spAutoFit/>
          </a:bodyPr>
          <a:lstStyle/>
          <a:p>
            <a:r>
              <a:rPr lang="en-US" sz="1200" b="1" dirty="0">
                <a:solidFill>
                  <a:srgbClr val="006600"/>
                </a:solidFill>
              </a:rPr>
              <a:t>2</a:t>
            </a:r>
          </a:p>
        </p:txBody>
      </p:sp>
      <p:sp>
        <p:nvSpPr>
          <p:cNvPr id="52" name="Textfeld 51"/>
          <p:cNvSpPr txBox="1"/>
          <p:nvPr/>
        </p:nvSpPr>
        <p:spPr>
          <a:xfrm>
            <a:off x="5947522" y="2511947"/>
            <a:ext cx="197625" cy="276999"/>
          </a:xfrm>
          <a:prstGeom prst="rect">
            <a:avLst/>
          </a:prstGeom>
          <a:noFill/>
        </p:spPr>
        <p:txBody>
          <a:bodyPr wrap="square" rtlCol="0">
            <a:spAutoFit/>
          </a:bodyPr>
          <a:lstStyle/>
          <a:p>
            <a:r>
              <a:rPr lang="en-US" sz="1200" b="1" dirty="0" smtClean="0">
                <a:solidFill>
                  <a:srgbClr val="00CCFF"/>
                </a:solidFill>
              </a:rPr>
              <a:t>3</a:t>
            </a:r>
            <a:endParaRPr lang="en-US" sz="1200" b="1" dirty="0">
              <a:solidFill>
                <a:srgbClr val="00CCFF"/>
              </a:solidFill>
            </a:endParaRPr>
          </a:p>
        </p:txBody>
      </p:sp>
      <p:sp>
        <p:nvSpPr>
          <p:cNvPr id="53" name="Textfeld 52"/>
          <p:cNvSpPr txBox="1"/>
          <p:nvPr/>
        </p:nvSpPr>
        <p:spPr>
          <a:xfrm>
            <a:off x="6179114" y="2274556"/>
            <a:ext cx="197625" cy="276999"/>
          </a:xfrm>
          <a:prstGeom prst="rect">
            <a:avLst/>
          </a:prstGeom>
          <a:noFill/>
        </p:spPr>
        <p:txBody>
          <a:bodyPr wrap="square" rtlCol="0">
            <a:spAutoFit/>
          </a:bodyPr>
          <a:lstStyle/>
          <a:p>
            <a:r>
              <a:rPr lang="en-US" sz="1200" b="1" dirty="0" smtClean="0">
                <a:solidFill>
                  <a:srgbClr val="000099"/>
                </a:solidFill>
              </a:rPr>
              <a:t>4</a:t>
            </a:r>
            <a:endParaRPr lang="en-US" sz="1200" b="1" dirty="0">
              <a:solidFill>
                <a:srgbClr val="000099"/>
              </a:solidFill>
            </a:endParaRPr>
          </a:p>
        </p:txBody>
      </p:sp>
      <p:sp>
        <p:nvSpPr>
          <p:cNvPr id="54" name="Textfeld 53"/>
          <p:cNvSpPr txBox="1"/>
          <p:nvPr/>
        </p:nvSpPr>
        <p:spPr>
          <a:xfrm>
            <a:off x="5745477" y="2355269"/>
            <a:ext cx="197625" cy="276999"/>
          </a:xfrm>
          <a:prstGeom prst="rect">
            <a:avLst/>
          </a:prstGeom>
          <a:noFill/>
        </p:spPr>
        <p:txBody>
          <a:bodyPr wrap="square" rtlCol="0">
            <a:spAutoFit/>
          </a:bodyPr>
          <a:lstStyle/>
          <a:p>
            <a:r>
              <a:rPr lang="en-US" sz="1200" b="1" dirty="0" smtClean="0">
                <a:solidFill>
                  <a:srgbClr val="CC0099"/>
                </a:solidFill>
              </a:rPr>
              <a:t>5</a:t>
            </a:r>
            <a:endParaRPr lang="en-US" sz="1200" b="1" dirty="0">
              <a:solidFill>
                <a:srgbClr val="CC0099"/>
              </a:solidFill>
            </a:endParaRPr>
          </a:p>
        </p:txBody>
      </p:sp>
      <p:sp>
        <p:nvSpPr>
          <p:cNvPr id="8" name="Textfeld 7"/>
          <p:cNvSpPr txBox="1"/>
          <p:nvPr/>
        </p:nvSpPr>
        <p:spPr>
          <a:xfrm>
            <a:off x="8398096" y="2551555"/>
            <a:ext cx="906327" cy="369332"/>
          </a:xfrm>
          <a:prstGeom prst="rect">
            <a:avLst/>
          </a:prstGeom>
          <a:noFill/>
        </p:spPr>
        <p:txBody>
          <a:bodyPr wrap="square" rtlCol="0">
            <a:spAutoFit/>
          </a:bodyPr>
          <a:lstStyle/>
          <a:p>
            <a:r>
              <a:rPr lang="en-US" b="1" i="1" dirty="0" smtClean="0">
                <a:latin typeface="Cambria Math" panose="02040503050406030204" pitchFamily="18" charset="0"/>
                <a:ea typeface="Cambria Math" panose="02040503050406030204" pitchFamily="18" charset="0"/>
                <a:sym typeface="Symbol"/>
              </a:rPr>
              <a:t></a:t>
            </a:r>
            <a:r>
              <a:rPr lang="en-US" dirty="0" smtClean="0"/>
              <a:t> = 0</a:t>
            </a:r>
            <a:endParaRPr lang="en-US" dirty="0"/>
          </a:p>
        </p:txBody>
      </p:sp>
      <p:sp>
        <p:nvSpPr>
          <p:cNvPr id="55" name="Textfeld 54"/>
          <p:cNvSpPr txBox="1"/>
          <p:nvPr/>
        </p:nvSpPr>
        <p:spPr>
          <a:xfrm>
            <a:off x="8454244" y="3377719"/>
            <a:ext cx="906327" cy="369332"/>
          </a:xfrm>
          <a:prstGeom prst="rect">
            <a:avLst/>
          </a:prstGeom>
          <a:noFill/>
        </p:spPr>
        <p:txBody>
          <a:bodyPr wrap="square" rtlCol="0">
            <a:spAutoFit/>
          </a:bodyPr>
          <a:lstStyle/>
          <a:p>
            <a:r>
              <a:rPr lang="en-US" b="1" i="1" dirty="0" smtClean="0">
                <a:latin typeface="Cambria Math" panose="02040503050406030204" pitchFamily="18" charset="0"/>
                <a:ea typeface="Cambria Math" panose="02040503050406030204" pitchFamily="18" charset="0"/>
                <a:sym typeface="Symbol"/>
              </a:rPr>
              <a:t></a:t>
            </a:r>
            <a:r>
              <a:rPr lang="en-US" dirty="0" smtClean="0"/>
              <a:t> = 1</a:t>
            </a:r>
            <a:endParaRPr lang="en-US" dirty="0"/>
          </a:p>
        </p:txBody>
      </p:sp>
      <p:sp>
        <p:nvSpPr>
          <p:cNvPr id="56" name="Textfeld 55"/>
          <p:cNvSpPr txBox="1"/>
          <p:nvPr/>
        </p:nvSpPr>
        <p:spPr>
          <a:xfrm>
            <a:off x="8458979" y="4285241"/>
            <a:ext cx="906327" cy="369332"/>
          </a:xfrm>
          <a:prstGeom prst="rect">
            <a:avLst/>
          </a:prstGeom>
          <a:noFill/>
        </p:spPr>
        <p:txBody>
          <a:bodyPr wrap="square" rtlCol="0">
            <a:spAutoFit/>
          </a:bodyPr>
          <a:lstStyle/>
          <a:p>
            <a:r>
              <a:rPr lang="en-US" b="1" i="1" dirty="0" smtClean="0">
                <a:latin typeface="Cambria Math" panose="02040503050406030204" pitchFamily="18" charset="0"/>
                <a:ea typeface="Cambria Math" panose="02040503050406030204" pitchFamily="18" charset="0"/>
                <a:sym typeface="Symbol"/>
              </a:rPr>
              <a:t></a:t>
            </a:r>
            <a:r>
              <a:rPr lang="en-US" dirty="0" smtClean="0"/>
              <a:t> = 2</a:t>
            </a:r>
            <a:endParaRPr lang="en-US" dirty="0"/>
          </a:p>
        </p:txBody>
      </p:sp>
      <p:sp>
        <p:nvSpPr>
          <p:cNvPr id="9" name="Textfeld 8"/>
          <p:cNvSpPr txBox="1"/>
          <p:nvPr/>
        </p:nvSpPr>
        <p:spPr>
          <a:xfrm>
            <a:off x="5520889" y="1995213"/>
            <a:ext cx="781690" cy="369332"/>
          </a:xfrm>
          <a:prstGeom prst="rect">
            <a:avLst/>
          </a:prstGeom>
          <a:noFill/>
        </p:spPr>
        <p:txBody>
          <a:bodyPr wrap="square" rtlCol="0">
            <a:spAutoFit/>
          </a:bodyPr>
          <a:lstStyle/>
          <a:p>
            <a:r>
              <a:rPr lang="en-US" b="1" i="1" dirty="0" smtClean="0">
                <a:latin typeface="Cambria Math" panose="02040503050406030204" pitchFamily="18" charset="0"/>
                <a:ea typeface="Cambria Math" panose="02040503050406030204" pitchFamily="18" charset="0"/>
              </a:rPr>
              <a:t>k</a:t>
            </a:r>
            <a:r>
              <a:rPr lang="en-US" dirty="0" smtClean="0"/>
              <a:t>  = 0</a:t>
            </a:r>
            <a:endParaRPr lang="en-US" dirty="0"/>
          </a:p>
        </p:txBody>
      </p:sp>
      <p:sp>
        <p:nvSpPr>
          <p:cNvPr id="57" name="Textfeld 56"/>
          <p:cNvSpPr txBox="1"/>
          <p:nvPr/>
        </p:nvSpPr>
        <p:spPr>
          <a:xfrm>
            <a:off x="7261447" y="1987193"/>
            <a:ext cx="781690" cy="369332"/>
          </a:xfrm>
          <a:prstGeom prst="rect">
            <a:avLst/>
          </a:prstGeom>
          <a:noFill/>
        </p:spPr>
        <p:txBody>
          <a:bodyPr wrap="square" rtlCol="0">
            <a:spAutoFit/>
          </a:bodyPr>
          <a:lstStyle/>
          <a:p>
            <a:r>
              <a:rPr lang="en-US" b="1" i="1" dirty="0" smtClean="0">
                <a:latin typeface="Cambria Math" panose="02040503050406030204" pitchFamily="18" charset="0"/>
                <a:ea typeface="Cambria Math" panose="02040503050406030204" pitchFamily="18" charset="0"/>
              </a:rPr>
              <a:t>k</a:t>
            </a:r>
            <a:r>
              <a:rPr lang="en-US" dirty="0" smtClean="0"/>
              <a:t>  = 1</a:t>
            </a:r>
            <a:endParaRPr lang="en-US" dirty="0"/>
          </a:p>
        </p:txBody>
      </p:sp>
    </p:spTree>
    <p:extLst>
      <p:ext uri="{BB962C8B-B14F-4D97-AF65-F5344CB8AC3E}">
        <p14:creationId xmlns:p14="http://schemas.microsoft.com/office/powerpoint/2010/main" val="148253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3" grpId="0" animBg="1"/>
      <p:bldP spid="47" grpId="0"/>
      <p:bldP spid="46" grpId="0"/>
      <p:bldP spid="3" grpId="0"/>
      <p:bldP spid="48" grpId="0"/>
      <p:bldP spid="49" grpId="0"/>
      <p:bldP spid="112" grpId="0"/>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TextBox 21"/>
              <p:cNvSpPr txBox="1"/>
              <p:nvPr/>
            </p:nvSpPr>
            <p:spPr>
              <a:xfrm>
                <a:off x="167632" y="4869592"/>
                <a:ext cx="4241161" cy="799321"/>
              </a:xfrm>
              <a:prstGeom prst="rect">
                <a:avLst/>
              </a:prstGeom>
              <a:noFill/>
              <a:ln>
                <a:solidFill>
                  <a:srgbClr val="006600"/>
                </a:solidFill>
              </a:ln>
            </p:spPr>
            <p:txBody>
              <a:bodyPr wrap="none" rtlCol="0">
                <a:spAutoFit/>
              </a:bodyPr>
              <a:lstStyle/>
              <a:p>
                <a:r>
                  <a:rPr lang="en-US" dirty="0" smtClean="0"/>
                  <a:t>Space charge parameter </a:t>
                </a:r>
                <a14:m>
                  <m:oMath xmlns:m="http://schemas.openxmlformats.org/officeDocument/2006/math">
                    <m:sSub>
                      <m:sSubPr>
                        <m:ctrlPr>
                          <a:rPr lang="en-US" i="1" smtClean="0">
                            <a:latin typeface="Cambria Math"/>
                          </a:rPr>
                        </m:ctrlPr>
                      </m:sSubPr>
                      <m:e>
                        <m:r>
                          <a:rPr lang="de-DE" b="0" i="1" smtClean="0">
                            <a:latin typeface="Cambria Math"/>
                          </a:rPr>
                          <m:t>𝑞</m:t>
                        </m:r>
                      </m:e>
                      <m:sub>
                        <m:r>
                          <a:rPr lang="de-DE" b="0" i="1" smtClean="0">
                            <a:latin typeface="Cambria Math"/>
                          </a:rPr>
                          <m:t>𝑠𝑐</m:t>
                        </m:r>
                      </m:sub>
                    </m:sSub>
                    <m:r>
                      <a:rPr lang="de-DE" b="0" i="1" smtClean="0">
                        <a:latin typeface="Cambria Math"/>
                      </a:rPr>
                      <m:t>=</m:t>
                    </m:r>
                    <m:f>
                      <m:fPr>
                        <m:ctrlPr>
                          <a:rPr lang="de-DE" i="1" smtClean="0">
                            <a:latin typeface="Cambria Math"/>
                            <a:ea typeface="Cambria Math"/>
                          </a:rPr>
                        </m:ctrlPr>
                      </m:fPr>
                      <m:num>
                        <m:d>
                          <m:dPr>
                            <m:begChr m:val="|"/>
                            <m:endChr m:val="|"/>
                            <m:ctrlPr>
                              <a:rPr lang="de-DE" i="1" smtClean="0">
                                <a:latin typeface="Cambria Math"/>
                                <a:ea typeface="Cambria Math"/>
                              </a:rPr>
                            </m:ctrlPr>
                          </m:dPr>
                          <m:e>
                            <m:r>
                              <a:rPr lang="en-US" i="1">
                                <a:latin typeface="Cambria Math"/>
                                <a:ea typeface="Cambria Math"/>
                              </a:rPr>
                              <m:t>∆</m:t>
                            </m:r>
                            <m:sSub>
                              <m:sSubPr>
                                <m:ctrlPr>
                                  <a:rPr lang="de-DE" i="1">
                                    <a:latin typeface="Cambria Math"/>
                                    <a:ea typeface="Cambria Math"/>
                                  </a:rPr>
                                </m:ctrlPr>
                              </m:sSubPr>
                              <m:e>
                                <m:r>
                                  <a:rPr lang="de-DE" i="1">
                                    <a:latin typeface="Cambria Math"/>
                                    <a:ea typeface="Cambria Math"/>
                                  </a:rPr>
                                  <m:t>𝑄</m:t>
                                </m:r>
                              </m:e>
                              <m:sub>
                                <m:r>
                                  <a:rPr lang="de-DE" i="1">
                                    <a:latin typeface="Cambria Math"/>
                                    <a:ea typeface="Cambria Math"/>
                                  </a:rPr>
                                  <m:t>𝑠𝑐</m:t>
                                </m:r>
                              </m:sub>
                            </m:sSub>
                          </m:e>
                        </m:d>
                      </m:num>
                      <m:den>
                        <m:sSub>
                          <m:sSubPr>
                            <m:ctrlPr>
                              <a:rPr lang="de-DE" i="1" smtClean="0">
                                <a:latin typeface="Cambria Math"/>
                                <a:ea typeface="Cambria Math"/>
                              </a:rPr>
                            </m:ctrlPr>
                          </m:sSubPr>
                          <m:e>
                            <m:r>
                              <a:rPr lang="de-DE" b="0" i="1" smtClean="0">
                                <a:latin typeface="Cambria Math"/>
                                <a:ea typeface="Cambria Math"/>
                              </a:rPr>
                              <m:t>𝑄</m:t>
                            </m:r>
                          </m:e>
                          <m:sub>
                            <m:r>
                              <a:rPr lang="de-DE" b="0" i="1" smtClean="0">
                                <a:latin typeface="Cambria Math"/>
                                <a:ea typeface="Cambria Math"/>
                              </a:rPr>
                              <m:t>𝑠</m:t>
                            </m:r>
                          </m:sub>
                        </m:sSub>
                      </m:den>
                    </m:f>
                  </m:oMath>
                </a14:m>
                <a:endParaRPr lang="en-US" dirty="0" smtClean="0"/>
              </a:p>
              <a:p>
                <a:r>
                  <a:rPr lang="en-US" sz="1700" b="1" i="1" dirty="0" err="1"/>
                  <a:t>q</a:t>
                </a:r>
                <a:r>
                  <a:rPr lang="en-US" sz="1700" b="1" i="1" baseline="-25000" dirty="0" err="1"/>
                  <a:t>sc</a:t>
                </a:r>
                <a:r>
                  <a:rPr lang="en-US" sz="1700" dirty="0"/>
                  <a:t>  includes effect of longitudinal oscillations </a:t>
                </a:r>
              </a:p>
            </p:txBody>
          </p:sp>
        </mc:Choice>
        <mc:Fallback xmlns="">
          <p:sp>
            <p:nvSpPr>
              <p:cNvPr id="22" name="TextBox 21"/>
              <p:cNvSpPr txBox="1">
                <a:spLocks noRot="1" noChangeAspect="1" noMove="1" noResize="1" noEditPoints="1" noAdjustHandles="1" noChangeArrowheads="1" noChangeShapeType="1" noTextEdit="1"/>
              </p:cNvSpPr>
              <p:nvPr/>
            </p:nvSpPr>
            <p:spPr>
              <a:xfrm>
                <a:off x="167632" y="4869592"/>
                <a:ext cx="4241161" cy="799321"/>
              </a:xfrm>
              <a:prstGeom prst="rect">
                <a:avLst/>
              </a:prstGeom>
              <a:blipFill rotWithShape="1">
                <a:blip r:embed="rId3"/>
                <a:stretch>
                  <a:fillRect l="-1003" b="-9774"/>
                </a:stretch>
              </a:blipFill>
              <a:ln>
                <a:solidFill>
                  <a:srgbClr val="0066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48800" y="3340938"/>
                <a:ext cx="4584798" cy="565411"/>
              </a:xfrm>
              <a:prstGeom prst="rect">
                <a:avLst/>
              </a:prstGeom>
              <a:noFill/>
              <a:ln>
                <a:solidFill>
                  <a:srgbClr val="FF0000"/>
                </a:solidFill>
              </a:ln>
            </p:spPr>
            <p:txBody>
              <a:bodyPr wrap="square" rtlCol="0">
                <a:spAutoFit/>
              </a:bodyPr>
              <a:lstStyle/>
              <a:p>
                <a:r>
                  <a:rPr lang="en-US" dirty="0" smtClean="0">
                    <a:ea typeface="Cambria Math"/>
                  </a:rPr>
                  <a:t>Incoh. tune spread </a:t>
                </a:r>
                <a14:m>
                  <m:oMath xmlns:m="http://schemas.openxmlformats.org/officeDocument/2006/math">
                    <m:r>
                      <a:rPr lang="en-US" b="1" i="1" smtClean="0">
                        <a:solidFill>
                          <a:srgbClr val="FF0000"/>
                        </a:solidFill>
                        <a:latin typeface="Cambria Math"/>
                        <a:ea typeface="Cambria Math"/>
                      </a:rPr>
                      <m:t>∆</m:t>
                    </m:r>
                    <m:sSub>
                      <m:sSubPr>
                        <m:ctrlPr>
                          <a:rPr lang="de-DE" b="1" i="1" smtClean="0">
                            <a:solidFill>
                              <a:srgbClr val="FF0000"/>
                            </a:solidFill>
                            <a:latin typeface="Cambria Math"/>
                            <a:ea typeface="Cambria Math"/>
                          </a:rPr>
                        </m:ctrlPr>
                      </m:sSubPr>
                      <m:e>
                        <m:r>
                          <a:rPr lang="de-DE" b="1" i="1" smtClean="0">
                            <a:solidFill>
                              <a:srgbClr val="FF0000"/>
                            </a:solidFill>
                            <a:latin typeface="Cambria Math"/>
                            <a:ea typeface="Cambria Math"/>
                          </a:rPr>
                          <m:t>𝑸</m:t>
                        </m:r>
                      </m:e>
                      <m:sub>
                        <m:r>
                          <a:rPr lang="de-DE" b="1" i="1" smtClean="0">
                            <a:solidFill>
                              <a:srgbClr val="FF0000"/>
                            </a:solidFill>
                            <a:latin typeface="Cambria Math"/>
                            <a:ea typeface="Cambria Math"/>
                          </a:rPr>
                          <m:t>𝒔𝒄</m:t>
                        </m:r>
                      </m:sub>
                    </m:sSub>
                    <m:r>
                      <a:rPr lang="de-DE" b="1" i="1" smtClean="0">
                        <a:latin typeface="Cambria Math"/>
                        <a:ea typeface="Cambria Math"/>
                      </a:rPr>
                      <m:t>=</m:t>
                    </m:r>
                    <m:f>
                      <m:fPr>
                        <m:ctrlPr>
                          <a:rPr lang="de-DE" b="1" i="1" smtClean="0">
                            <a:latin typeface="Cambria Math"/>
                            <a:ea typeface="Cambria Math"/>
                          </a:rPr>
                        </m:ctrlPr>
                      </m:fPr>
                      <m:num>
                        <m:r>
                          <a:rPr lang="de-DE" b="1" i="1" smtClean="0">
                            <a:latin typeface="Cambria Math"/>
                            <a:ea typeface="Cambria Math"/>
                          </a:rPr>
                          <m:t>𝟏</m:t>
                        </m:r>
                      </m:num>
                      <m:den>
                        <m:r>
                          <a:rPr lang="de-DE" b="0" i="1">
                            <a:latin typeface="Cambria Math"/>
                            <a:ea typeface="Cambria Math"/>
                          </a:rPr>
                          <m:t>4</m:t>
                        </m:r>
                        <m:r>
                          <a:rPr lang="de-DE" b="0" i="1">
                            <a:latin typeface="Cambria Math"/>
                            <a:ea typeface="Cambria Math"/>
                          </a:rPr>
                          <m:t>𝜋</m:t>
                        </m:r>
                        <m:sSub>
                          <m:sSubPr>
                            <m:ctrlPr>
                              <a:rPr lang="de-DE" i="1">
                                <a:latin typeface="Cambria Math"/>
                                <a:ea typeface="Cambria Math"/>
                              </a:rPr>
                            </m:ctrlPr>
                          </m:sSubPr>
                          <m:e>
                            <m:r>
                              <a:rPr lang="de-DE" b="0" i="1">
                                <a:latin typeface="Cambria Math"/>
                                <a:ea typeface="Cambria Math"/>
                              </a:rPr>
                              <m:t>𝜖</m:t>
                            </m:r>
                          </m:e>
                          <m:sub>
                            <m:r>
                              <a:rPr lang="de-DE" b="0" i="1">
                                <a:latin typeface="Cambria Math"/>
                                <a:ea typeface="Cambria Math"/>
                              </a:rPr>
                              <m:t>0</m:t>
                            </m:r>
                          </m:sub>
                        </m:sSub>
                        <m:r>
                          <a:rPr lang="de-DE" b="1" i="1">
                            <a:latin typeface="Cambria Math"/>
                            <a:ea typeface="Cambria Math"/>
                          </a:rPr>
                          <m:t>𝒄</m:t>
                        </m:r>
                      </m:den>
                    </m:f>
                    <m:r>
                      <a:rPr lang="de-DE" b="0" i="1" smtClean="0">
                        <a:latin typeface="Cambria Math"/>
                        <a:ea typeface="Cambria Math"/>
                      </a:rPr>
                      <m:t>∙</m:t>
                    </m:r>
                    <m:f>
                      <m:fPr>
                        <m:ctrlPr>
                          <a:rPr lang="de-DE" i="1">
                            <a:latin typeface="Cambria Math"/>
                            <a:ea typeface="Cambria Math"/>
                          </a:rPr>
                        </m:ctrlPr>
                      </m:fPr>
                      <m:num>
                        <m:sSup>
                          <m:sSupPr>
                            <m:ctrlPr>
                              <a:rPr lang="de-DE" i="1">
                                <a:latin typeface="Cambria Math"/>
                                <a:ea typeface="Cambria Math"/>
                              </a:rPr>
                            </m:ctrlPr>
                          </m:sSupPr>
                          <m:e>
                            <m:r>
                              <a:rPr lang="de-DE" i="1">
                                <a:latin typeface="Cambria Math"/>
                                <a:ea typeface="Cambria Math"/>
                              </a:rPr>
                              <m:t>𝑞</m:t>
                            </m:r>
                          </m:e>
                          <m:sup>
                            <m:r>
                              <a:rPr lang="de-DE" i="1">
                                <a:latin typeface="Cambria Math"/>
                                <a:ea typeface="Cambria Math"/>
                              </a:rPr>
                              <m:t>2</m:t>
                            </m:r>
                          </m:sup>
                        </m:sSup>
                      </m:num>
                      <m:den>
                        <m:r>
                          <a:rPr lang="de-DE" i="1">
                            <a:latin typeface="Cambria Math"/>
                            <a:ea typeface="Cambria Math"/>
                          </a:rPr>
                          <m:t>𝐴</m:t>
                        </m:r>
                      </m:den>
                    </m:f>
                    <m:r>
                      <a:rPr lang="de-DE" i="1">
                        <a:latin typeface="Cambria Math"/>
                        <a:ea typeface="Cambria Math"/>
                      </a:rPr>
                      <m:t>∙</m:t>
                    </m:r>
                    <m:f>
                      <m:fPr>
                        <m:ctrlPr>
                          <a:rPr lang="de-DE" b="0" i="1" smtClean="0">
                            <a:latin typeface="Cambria Math"/>
                            <a:ea typeface="Cambria Math"/>
                          </a:rPr>
                        </m:ctrlPr>
                      </m:fPr>
                      <m:num>
                        <m:r>
                          <a:rPr lang="de-DE" b="0" i="1" smtClean="0">
                            <a:latin typeface="Cambria Math"/>
                            <a:ea typeface="Cambria Math"/>
                          </a:rPr>
                          <m:t>𝑁</m:t>
                        </m:r>
                        <m:sSub>
                          <m:sSubPr>
                            <m:ctrlPr>
                              <a:rPr lang="de-DE" i="1">
                                <a:latin typeface="Cambria Math"/>
                                <a:ea typeface="Cambria Math"/>
                              </a:rPr>
                            </m:ctrlPr>
                          </m:sSubPr>
                          <m:e>
                            <m:r>
                              <a:rPr lang="de-DE" i="1">
                                <a:latin typeface="Cambria Math"/>
                                <a:ea typeface="Cambria Math"/>
                              </a:rPr>
                              <m:t>𝐵</m:t>
                            </m:r>
                          </m:e>
                          <m:sub>
                            <m:r>
                              <a:rPr lang="de-DE" i="1">
                                <a:latin typeface="Cambria Math"/>
                                <a:ea typeface="Cambria Math"/>
                              </a:rPr>
                              <m:t>𝑓</m:t>
                            </m:r>
                          </m:sub>
                        </m:sSub>
                        <m:r>
                          <a:rPr lang="de-DE" i="1" smtClean="0">
                            <a:latin typeface="Cambria Math"/>
                            <a:ea typeface="Cambria Math"/>
                          </a:rPr>
                          <m:t>∙</m:t>
                        </m:r>
                        <m:r>
                          <a:rPr lang="de-DE" b="0" i="1" smtClean="0">
                            <a:latin typeface="Cambria Math"/>
                            <a:ea typeface="Cambria Math"/>
                          </a:rPr>
                          <m:t>𝑅</m:t>
                        </m:r>
                      </m:num>
                      <m:den>
                        <m:sSub>
                          <m:sSubPr>
                            <m:ctrlPr>
                              <a:rPr lang="de-DE" b="0" i="1" smtClean="0">
                                <a:latin typeface="Cambria Math"/>
                                <a:ea typeface="Cambria Math"/>
                              </a:rPr>
                            </m:ctrlPr>
                          </m:sSubPr>
                          <m:e>
                            <m:r>
                              <a:rPr lang="de-DE" b="0" i="1" smtClean="0">
                                <a:latin typeface="Cambria Math"/>
                                <a:ea typeface="Cambria Math"/>
                              </a:rPr>
                              <m:t>𝑊</m:t>
                            </m:r>
                          </m:e>
                          <m:sub>
                            <m:r>
                              <a:rPr lang="de-DE" b="0" i="1" smtClean="0">
                                <a:latin typeface="Cambria Math"/>
                                <a:ea typeface="Cambria Math"/>
                              </a:rPr>
                              <m:t>0</m:t>
                            </m:r>
                          </m:sub>
                        </m:sSub>
                        <m:sSup>
                          <m:sSupPr>
                            <m:ctrlPr>
                              <a:rPr lang="de-DE" b="0" i="1" smtClean="0">
                                <a:latin typeface="Cambria Math"/>
                                <a:ea typeface="Cambria Math"/>
                              </a:rPr>
                            </m:ctrlPr>
                          </m:sSupPr>
                          <m:e>
                            <m:sSub>
                              <m:sSubPr>
                                <m:ctrlPr>
                                  <a:rPr lang="de-DE" i="1">
                                    <a:latin typeface="Cambria Math"/>
                                  </a:rPr>
                                </m:ctrlPr>
                              </m:sSubPr>
                              <m:e>
                                <m:r>
                                  <a:rPr lang="de-DE" i="1">
                                    <a:latin typeface="Cambria Math"/>
                                    <a:ea typeface="Cambria Math"/>
                                  </a:rPr>
                                  <m:t>𝛽</m:t>
                                </m:r>
                              </m:e>
                              <m:sub>
                                <m:r>
                                  <a:rPr lang="de-DE" i="1">
                                    <a:latin typeface="Cambria Math"/>
                                  </a:rPr>
                                  <m:t>0</m:t>
                                </m:r>
                              </m:sub>
                            </m:sSub>
                          </m:e>
                          <m:sup>
                            <m:r>
                              <a:rPr lang="de-DE" b="0" i="1" smtClean="0">
                                <a:latin typeface="Cambria Math"/>
                                <a:ea typeface="Cambria Math"/>
                              </a:rPr>
                              <m:t>3</m:t>
                            </m:r>
                          </m:sup>
                        </m:sSup>
                        <m:sSup>
                          <m:sSupPr>
                            <m:ctrlPr>
                              <a:rPr lang="de-DE" b="0" i="1" smtClean="0">
                                <a:latin typeface="Cambria Math"/>
                                <a:ea typeface="Cambria Math"/>
                              </a:rPr>
                            </m:ctrlPr>
                          </m:sSupPr>
                          <m:e>
                            <m:sSub>
                              <m:sSubPr>
                                <m:ctrlPr>
                                  <a:rPr lang="de-DE" i="1">
                                    <a:latin typeface="Cambria Math"/>
                                  </a:rPr>
                                </m:ctrlPr>
                              </m:sSubPr>
                              <m:e>
                                <m:r>
                                  <a:rPr lang="de-DE" i="1">
                                    <a:latin typeface="Cambria Math"/>
                                    <a:ea typeface="Cambria Math"/>
                                  </a:rPr>
                                  <m:t>𝛾</m:t>
                                </m:r>
                              </m:e>
                              <m:sub>
                                <m:r>
                                  <a:rPr lang="de-DE" i="1">
                                    <a:latin typeface="Cambria Math"/>
                                  </a:rPr>
                                  <m:t>0</m:t>
                                </m:r>
                              </m:sub>
                            </m:sSub>
                          </m:e>
                          <m:sup>
                            <m:r>
                              <a:rPr lang="de-DE" b="0" i="1" smtClean="0">
                                <a:latin typeface="Cambria Math"/>
                                <a:ea typeface="Cambria Math"/>
                              </a:rPr>
                              <m:t>2</m:t>
                            </m:r>
                          </m:sup>
                        </m:sSup>
                        <m:r>
                          <a:rPr lang="de-DE" b="0" i="1" smtClean="0">
                            <a:latin typeface="Cambria Math"/>
                            <a:ea typeface="Cambria Math"/>
                          </a:rPr>
                          <m:t>𝜀</m:t>
                        </m:r>
                      </m:den>
                    </m:f>
                  </m:oMath>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148800" y="3340938"/>
                <a:ext cx="4584798" cy="565411"/>
              </a:xfrm>
              <a:prstGeom prst="rect">
                <a:avLst/>
              </a:prstGeom>
              <a:blipFill rotWithShape="1">
                <a:blip r:embed="rId4"/>
                <a:stretch>
                  <a:fillRect l="-927"/>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26934" y="2581622"/>
                <a:ext cx="4019177" cy="577081"/>
              </a:xfrm>
              <a:prstGeom prst="rect">
                <a:avLst/>
              </a:prstGeom>
              <a:noFill/>
              <a:ln>
                <a:solidFill>
                  <a:srgbClr val="0070C0"/>
                </a:solidFill>
              </a:ln>
            </p:spPr>
            <p:txBody>
              <a:bodyPr wrap="none" rtlCol="0">
                <a:spAutoFit/>
              </a:bodyPr>
              <a:lstStyle/>
              <a:p>
                <a:r>
                  <a:rPr lang="en-US" dirty="0" smtClean="0">
                    <a:solidFill>
                      <a:schemeClr val="tx1"/>
                    </a:solidFill>
                    <a:ea typeface="Cambria Math"/>
                  </a:rPr>
                  <a:t>Coherent tune shift </a:t>
                </a:r>
                <a14:m>
                  <m:oMath xmlns:m="http://schemas.openxmlformats.org/officeDocument/2006/math">
                    <m:r>
                      <a:rPr lang="de-DE" b="1" i="1" smtClean="0">
                        <a:solidFill>
                          <a:srgbClr val="3366CC"/>
                        </a:solidFill>
                        <a:latin typeface="Cambria Math"/>
                        <a:ea typeface="Cambria Math"/>
                      </a:rPr>
                      <m:t>∆</m:t>
                    </m:r>
                    <m:sSub>
                      <m:sSubPr>
                        <m:ctrlPr>
                          <a:rPr lang="de-DE" b="1" i="1" smtClean="0">
                            <a:solidFill>
                              <a:srgbClr val="3366CC"/>
                            </a:solidFill>
                            <a:latin typeface="Cambria Math"/>
                            <a:ea typeface="Cambria Math"/>
                          </a:rPr>
                        </m:ctrlPr>
                      </m:sSubPr>
                      <m:e>
                        <m:r>
                          <a:rPr lang="de-DE" b="1" i="1" smtClean="0">
                            <a:solidFill>
                              <a:srgbClr val="3366CC"/>
                            </a:solidFill>
                            <a:latin typeface="Cambria Math"/>
                            <a:ea typeface="Cambria Math"/>
                          </a:rPr>
                          <m:t>𝑸</m:t>
                        </m:r>
                      </m:e>
                      <m:sub>
                        <m:r>
                          <a:rPr lang="de-DE" b="1" i="1" smtClean="0">
                            <a:solidFill>
                              <a:srgbClr val="3366CC"/>
                            </a:solidFill>
                            <a:latin typeface="Cambria Math"/>
                            <a:ea typeface="Cambria Math"/>
                          </a:rPr>
                          <m:t>𝒄</m:t>
                        </m:r>
                      </m:sub>
                    </m:sSub>
                    <m:r>
                      <a:rPr lang="de-DE" b="0" i="1" smtClean="0">
                        <a:solidFill>
                          <a:schemeClr val="tx1"/>
                        </a:solidFill>
                        <a:latin typeface="Cambria Math"/>
                        <a:ea typeface="Cambria Math"/>
                      </a:rPr>
                      <m:t>=</m:t>
                    </m:r>
                    <m:r>
                      <a:rPr lang="de-DE" b="0" i="1" smtClean="0">
                        <a:solidFill>
                          <a:schemeClr val="tx1"/>
                        </a:solidFill>
                        <a:latin typeface="Cambria Math"/>
                        <a:ea typeface="Cambria Math"/>
                      </a:rPr>
                      <m:t>𝑖</m:t>
                    </m:r>
                    <m:f>
                      <m:fPr>
                        <m:ctrlPr>
                          <a:rPr lang="de-DE" b="0" i="1" smtClean="0">
                            <a:solidFill>
                              <a:schemeClr val="tx1"/>
                            </a:solidFill>
                            <a:latin typeface="Cambria Math"/>
                            <a:ea typeface="Cambria Math"/>
                          </a:rPr>
                        </m:ctrlPr>
                      </m:fPr>
                      <m:num>
                        <m:sSup>
                          <m:sSupPr>
                            <m:ctrlPr>
                              <a:rPr lang="de-DE" b="0" i="1" smtClean="0">
                                <a:solidFill>
                                  <a:schemeClr val="tx1"/>
                                </a:solidFill>
                                <a:latin typeface="Cambria Math"/>
                                <a:ea typeface="Cambria Math"/>
                              </a:rPr>
                            </m:ctrlPr>
                          </m:sSupPr>
                          <m:e>
                            <m:r>
                              <a:rPr lang="de-DE" b="0" i="1" smtClean="0">
                                <a:solidFill>
                                  <a:schemeClr val="tx1"/>
                                </a:solidFill>
                                <a:latin typeface="Cambria Math"/>
                                <a:ea typeface="Cambria Math"/>
                              </a:rPr>
                              <m:t>𝑞</m:t>
                            </m:r>
                          </m:e>
                          <m:sup>
                            <m:r>
                              <a:rPr lang="de-DE" b="0" i="1" smtClean="0">
                                <a:solidFill>
                                  <a:schemeClr val="tx1"/>
                                </a:solidFill>
                                <a:latin typeface="Cambria Math"/>
                                <a:ea typeface="Cambria Math"/>
                              </a:rPr>
                              <m:t>2</m:t>
                            </m:r>
                          </m:sup>
                        </m:sSup>
                      </m:num>
                      <m:den>
                        <m:r>
                          <a:rPr lang="de-DE" b="0" i="1" smtClean="0">
                            <a:solidFill>
                              <a:schemeClr val="tx1"/>
                            </a:solidFill>
                            <a:latin typeface="Cambria Math"/>
                            <a:ea typeface="Cambria Math"/>
                          </a:rPr>
                          <m:t>𝐴</m:t>
                        </m:r>
                      </m:den>
                    </m:f>
                    <m:r>
                      <a:rPr lang="de-DE" b="0" i="1" smtClean="0">
                        <a:solidFill>
                          <a:schemeClr val="tx1"/>
                        </a:solidFill>
                        <a:latin typeface="Cambria Math"/>
                        <a:ea typeface="Cambria Math"/>
                      </a:rPr>
                      <m:t>∙</m:t>
                    </m:r>
                    <m:f>
                      <m:fPr>
                        <m:ctrlPr>
                          <a:rPr lang="en-US" i="1" smtClean="0">
                            <a:solidFill>
                              <a:schemeClr val="tx1"/>
                            </a:solidFill>
                            <a:latin typeface="Cambria Math"/>
                            <a:ea typeface="Cambria Math"/>
                          </a:rPr>
                        </m:ctrlPr>
                      </m:fPr>
                      <m:num>
                        <m:r>
                          <a:rPr lang="de-DE" b="0" i="1" smtClean="0">
                            <a:solidFill>
                              <a:schemeClr val="tx1"/>
                            </a:solidFill>
                            <a:latin typeface="Cambria Math"/>
                            <a:ea typeface="Cambria Math"/>
                          </a:rPr>
                          <m:t>𝑁</m:t>
                        </m:r>
                        <m:r>
                          <a:rPr lang="de-DE" b="0" i="1" smtClean="0">
                            <a:solidFill>
                              <a:schemeClr val="tx1"/>
                            </a:solidFill>
                            <a:latin typeface="Cambria Math"/>
                            <a:ea typeface="Cambria Math"/>
                          </a:rPr>
                          <m:t> </m:t>
                        </m:r>
                        <m:sSub>
                          <m:sSubPr>
                            <m:ctrlPr>
                              <a:rPr lang="de-DE" b="0" i="1" smtClean="0">
                                <a:solidFill>
                                  <a:schemeClr val="tx1"/>
                                </a:solidFill>
                                <a:latin typeface="Cambria Math"/>
                                <a:ea typeface="Cambria Math"/>
                              </a:rPr>
                            </m:ctrlPr>
                          </m:sSubPr>
                          <m:e>
                            <m:r>
                              <a:rPr lang="de-DE" b="0" i="1" smtClean="0">
                                <a:solidFill>
                                  <a:schemeClr val="tx1"/>
                                </a:solidFill>
                                <a:latin typeface="Cambria Math"/>
                                <a:ea typeface="Cambria Math"/>
                              </a:rPr>
                              <m:t>𝐵</m:t>
                            </m:r>
                          </m:e>
                          <m:sub>
                            <m:r>
                              <a:rPr lang="de-DE" b="0" i="1" smtClean="0">
                                <a:solidFill>
                                  <a:schemeClr val="tx1"/>
                                </a:solidFill>
                                <a:latin typeface="Cambria Math"/>
                                <a:ea typeface="Cambria Math"/>
                              </a:rPr>
                              <m:t>𝑓</m:t>
                            </m:r>
                          </m:sub>
                        </m:sSub>
                        <m:r>
                          <a:rPr lang="de-DE" b="0" i="1" smtClean="0">
                            <a:solidFill>
                              <a:schemeClr val="tx1"/>
                            </a:solidFill>
                            <a:latin typeface="Cambria Math"/>
                            <a:ea typeface="Cambria Math"/>
                          </a:rPr>
                          <m:t>∙</m:t>
                        </m:r>
                        <m:sSup>
                          <m:sSupPr>
                            <m:ctrlPr>
                              <a:rPr lang="de-DE" i="1">
                                <a:solidFill>
                                  <a:schemeClr val="tx1"/>
                                </a:solidFill>
                                <a:latin typeface="Cambria Math"/>
                                <a:ea typeface="Cambria Math"/>
                              </a:rPr>
                            </m:ctrlPr>
                          </m:sSupPr>
                          <m:e>
                            <m:r>
                              <a:rPr lang="de-DE" i="1">
                                <a:solidFill>
                                  <a:schemeClr val="tx1"/>
                                </a:solidFill>
                                <a:latin typeface="Cambria Math"/>
                                <a:ea typeface="Cambria Math"/>
                              </a:rPr>
                              <m:t>𝑅</m:t>
                            </m:r>
                          </m:e>
                          <m:sup>
                            <m:r>
                              <a:rPr lang="de-DE" i="1">
                                <a:solidFill>
                                  <a:schemeClr val="tx1"/>
                                </a:solidFill>
                                <a:latin typeface="Cambria Math"/>
                                <a:ea typeface="Cambria Math"/>
                              </a:rPr>
                              <m:t>2</m:t>
                            </m:r>
                          </m:sup>
                        </m:sSup>
                        <m:sSub>
                          <m:sSubPr>
                            <m:ctrlPr>
                              <a:rPr lang="de-DE" i="1">
                                <a:solidFill>
                                  <a:schemeClr val="tx1"/>
                                </a:solidFill>
                                <a:latin typeface="Cambria Math"/>
                                <a:ea typeface="Cambria Math"/>
                              </a:rPr>
                            </m:ctrlPr>
                          </m:sSubPr>
                          <m:e>
                            <m:r>
                              <a:rPr lang="de-DE" i="1">
                                <a:solidFill>
                                  <a:schemeClr val="tx1"/>
                                </a:solidFill>
                                <a:latin typeface="Cambria Math"/>
                                <a:ea typeface="Cambria Math"/>
                              </a:rPr>
                              <m:t>𝑍</m:t>
                            </m:r>
                          </m:e>
                          <m:sub>
                            <m:r>
                              <a:rPr lang="en-US" i="1">
                                <a:solidFill>
                                  <a:schemeClr val="tx1"/>
                                </a:solidFill>
                                <a:latin typeface="Cambria Math"/>
                                <a:ea typeface="Cambria Math"/>
                              </a:rPr>
                              <m:t>⊥</m:t>
                            </m:r>
                          </m:sub>
                        </m:sSub>
                      </m:num>
                      <m:den>
                        <m:r>
                          <a:rPr lang="de-DE" b="0" i="1" smtClean="0">
                            <a:solidFill>
                              <a:schemeClr val="tx1"/>
                            </a:solidFill>
                            <a:latin typeface="Cambria Math"/>
                            <a:ea typeface="Cambria Math"/>
                          </a:rPr>
                          <m:t>2</m:t>
                        </m:r>
                        <m:sSub>
                          <m:sSubPr>
                            <m:ctrlPr>
                              <a:rPr lang="de-DE" b="0" i="1" smtClean="0">
                                <a:solidFill>
                                  <a:schemeClr val="tx1"/>
                                </a:solidFill>
                                <a:latin typeface="Cambria Math"/>
                                <a:ea typeface="Cambria Math"/>
                              </a:rPr>
                            </m:ctrlPr>
                          </m:sSubPr>
                          <m:e>
                            <m:r>
                              <a:rPr lang="de-DE" b="0" i="1" smtClean="0">
                                <a:solidFill>
                                  <a:schemeClr val="tx1"/>
                                </a:solidFill>
                                <a:latin typeface="Cambria Math"/>
                                <a:ea typeface="Cambria Math"/>
                              </a:rPr>
                              <m:t>𝑄</m:t>
                            </m:r>
                          </m:e>
                          <m:sub>
                            <m:r>
                              <a:rPr lang="de-DE" b="0" i="1" smtClean="0">
                                <a:solidFill>
                                  <a:schemeClr val="tx1"/>
                                </a:solidFill>
                                <a:latin typeface="Cambria Math"/>
                                <a:ea typeface="Cambria Math"/>
                              </a:rPr>
                              <m:t>0</m:t>
                            </m:r>
                          </m:sub>
                        </m:sSub>
                        <m:sSub>
                          <m:sSubPr>
                            <m:ctrlPr>
                              <a:rPr lang="de-DE" i="1">
                                <a:latin typeface="Cambria Math"/>
                              </a:rPr>
                            </m:ctrlPr>
                          </m:sSubPr>
                          <m:e>
                            <m:r>
                              <a:rPr lang="de-DE" i="1">
                                <a:latin typeface="Cambria Math"/>
                                <a:ea typeface="Cambria Math"/>
                              </a:rPr>
                              <m:t>𝛽</m:t>
                            </m:r>
                          </m:e>
                          <m:sub>
                            <m:r>
                              <a:rPr lang="de-DE" i="1">
                                <a:latin typeface="Cambria Math"/>
                              </a:rPr>
                              <m:t>0</m:t>
                            </m:r>
                          </m:sub>
                        </m:sSub>
                        <m:sSub>
                          <m:sSubPr>
                            <m:ctrlPr>
                              <a:rPr lang="de-DE" b="0" i="1" smtClean="0">
                                <a:solidFill>
                                  <a:schemeClr val="tx1"/>
                                </a:solidFill>
                                <a:latin typeface="Cambria Math"/>
                                <a:ea typeface="Cambria Math"/>
                              </a:rPr>
                            </m:ctrlPr>
                          </m:sSubPr>
                          <m:e>
                            <m:r>
                              <a:rPr lang="de-DE" b="0" i="1" smtClean="0">
                                <a:solidFill>
                                  <a:schemeClr val="tx1"/>
                                </a:solidFill>
                                <a:latin typeface="Cambria Math"/>
                                <a:ea typeface="Cambria Math"/>
                              </a:rPr>
                              <m:t>𝑊</m:t>
                            </m:r>
                          </m:e>
                          <m:sub>
                            <m:r>
                              <a:rPr lang="de-DE" b="0" i="1" smtClean="0">
                                <a:solidFill>
                                  <a:schemeClr val="tx1"/>
                                </a:solidFill>
                                <a:latin typeface="Cambria Math"/>
                                <a:ea typeface="Cambria Math"/>
                              </a:rPr>
                              <m:t>0</m:t>
                            </m:r>
                          </m:sub>
                        </m:sSub>
                      </m:den>
                    </m:f>
                  </m:oMath>
                </a14:m>
                <a:endParaRPr lang="de-DE" dirty="0" smtClean="0">
                  <a:solidFill>
                    <a:schemeClr val="tx1"/>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26934" y="2581622"/>
                <a:ext cx="4019177" cy="577081"/>
              </a:xfrm>
              <a:prstGeom prst="rect">
                <a:avLst/>
              </a:prstGeom>
              <a:blipFill rotWithShape="1">
                <a:blip r:embed="rId5"/>
                <a:stretch>
                  <a:fillRect l="-1210"/>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43"/>
              <p:cNvSpPr txBox="1"/>
              <p:nvPr/>
            </p:nvSpPr>
            <p:spPr>
              <a:xfrm>
                <a:off x="117823" y="1823251"/>
                <a:ext cx="3931654" cy="546240"/>
              </a:xfrm>
              <a:prstGeom prst="rect">
                <a:avLst/>
              </a:prstGeom>
              <a:noFill/>
              <a:ln>
                <a:solidFill>
                  <a:srgbClr val="0070C0"/>
                </a:solidFill>
              </a:ln>
            </p:spPr>
            <p:txBody>
              <a:bodyPr wrap="none" rtlCol="0">
                <a:spAutoFit/>
              </a:bodyPr>
              <a:lstStyle/>
              <a:p>
                <a:r>
                  <a:rPr lang="en-US" dirty="0" smtClean="0">
                    <a:ea typeface="Cambria Math"/>
                  </a:rPr>
                  <a:t>T</a:t>
                </a:r>
                <a:r>
                  <a:rPr lang="en-US" dirty="0" smtClean="0">
                    <a:solidFill>
                      <a:schemeClr val="tx1"/>
                    </a:solidFill>
                    <a:ea typeface="Cambria Math"/>
                  </a:rPr>
                  <a:t>ransvers impedance </a:t>
                </a:r>
                <a14:m>
                  <m:oMath xmlns:m="http://schemas.openxmlformats.org/officeDocument/2006/math">
                    <m:sSub>
                      <m:sSubPr>
                        <m:ctrlPr>
                          <a:rPr lang="de-DE" b="0" i="1" smtClean="0">
                            <a:solidFill>
                              <a:schemeClr val="tx1"/>
                            </a:solidFill>
                            <a:latin typeface="Cambria Math"/>
                            <a:ea typeface="Cambria Math"/>
                          </a:rPr>
                        </m:ctrlPr>
                      </m:sSubPr>
                      <m:e>
                        <m:r>
                          <a:rPr lang="de-DE" b="0" i="1" smtClean="0">
                            <a:solidFill>
                              <a:schemeClr val="tx1"/>
                            </a:solidFill>
                            <a:latin typeface="Cambria Math"/>
                            <a:ea typeface="Cambria Math"/>
                          </a:rPr>
                          <m:t>𝑍</m:t>
                        </m:r>
                      </m:e>
                      <m:sub>
                        <m:r>
                          <a:rPr lang="en-US" i="1">
                            <a:latin typeface="Cambria Math"/>
                            <a:ea typeface="Cambria Math"/>
                          </a:rPr>
                          <m:t>⊥</m:t>
                        </m:r>
                      </m:sub>
                    </m:sSub>
                    <m:r>
                      <a:rPr lang="de-DE" b="0" i="1" smtClean="0">
                        <a:solidFill>
                          <a:schemeClr val="tx1"/>
                        </a:solidFill>
                        <a:latin typeface="Cambria Math"/>
                        <a:ea typeface="Cambria Math"/>
                      </a:rPr>
                      <m:t>=</m:t>
                    </m:r>
                    <m:r>
                      <a:rPr lang="de-DE" b="0" i="1" smtClean="0">
                        <a:solidFill>
                          <a:schemeClr val="tx1"/>
                        </a:solidFill>
                        <a:latin typeface="Cambria Math"/>
                        <a:ea typeface="Cambria Math"/>
                      </a:rPr>
                      <m:t>𝑖</m:t>
                    </m:r>
                    <m:f>
                      <m:fPr>
                        <m:ctrlPr>
                          <a:rPr lang="en-US" i="1" smtClean="0">
                            <a:solidFill>
                              <a:schemeClr val="tx1"/>
                            </a:solidFill>
                            <a:latin typeface="Cambria Math"/>
                            <a:ea typeface="Cambria Math"/>
                          </a:rPr>
                        </m:ctrlPr>
                      </m:fPr>
                      <m:num>
                        <m:sSub>
                          <m:sSubPr>
                            <m:ctrlPr>
                              <a:rPr lang="de-DE" i="1">
                                <a:solidFill>
                                  <a:schemeClr val="tx1"/>
                                </a:solidFill>
                                <a:latin typeface="Cambria Math"/>
                                <a:ea typeface="Cambria Math"/>
                              </a:rPr>
                            </m:ctrlPr>
                          </m:sSubPr>
                          <m:e>
                            <m:r>
                              <a:rPr lang="de-DE" i="1">
                                <a:solidFill>
                                  <a:schemeClr val="tx1"/>
                                </a:solidFill>
                                <a:latin typeface="Cambria Math"/>
                                <a:ea typeface="Cambria Math"/>
                              </a:rPr>
                              <m:t>𝑍</m:t>
                            </m:r>
                          </m:e>
                          <m:sub>
                            <m:r>
                              <a:rPr lang="de-DE" b="0" i="1" smtClean="0">
                                <a:solidFill>
                                  <a:schemeClr val="tx1"/>
                                </a:solidFill>
                                <a:latin typeface="Cambria Math"/>
                                <a:ea typeface="Cambria Math"/>
                              </a:rPr>
                              <m:t>0</m:t>
                            </m:r>
                          </m:sub>
                        </m:sSub>
                      </m:num>
                      <m:den>
                        <m:r>
                          <a:rPr lang="de-DE" b="0" i="1" smtClean="0">
                            <a:solidFill>
                              <a:schemeClr val="tx1"/>
                            </a:solidFill>
                            <a:latin typeface="Cambria Math"/>
                            <a:ea typeface="Cambria Math"/>
                          </a:rPr>
                          <m:t>2</m:t>
                        </m:r>
                        <m:sSub>
                          <m:sSubPr>
                            <m:ctrlPr>
                              <a:rPr lang="de-DE" b="0" i="1" smtClean="0">
                                <a:solidFill>
                                  <a:schemeClr val="tx1"/>
                                </a:solidFill>
                                <a:latin typeface="Cambria Math"/>
                                <a:ea typeface="Cambria Math"/>
                              </a:rPr>
                            </m:ctrlPr>
                          </m:sSubPr>
                          <m:e>
                            <m:r>
                              <a:rPr lang="de-DE" b="0" i="1" smtClean="0">
                                <a:solidFill>
                                  <a:schemeClr val="tx1"/>
                                </a:solidFill>
                                <a:latin typeface="Cambria Math"/>
                                <a:ea typeface="Cambria Math"/>
                              </a:rPr>
                              <m:t>𝜋</m:t>
                            </m:r>
                            <m:sSubSup>
                              <m:sSubSupPr>
                                <m:ctrlPr>
                                  <a:rPr lang="de-DE" b="0" i="1" smtClean="0">
                                    <a:solidFill>
                                      <a:schemeClr val="tx1"/>
                                    </a:solidFill>
                                    <a:latin typeface="Cambria Math"/>
                                    <a:ea typeface="Cambria Math"/>
                                  </a:rPr>
                                </m:ctrlPr>
                              </m:sSubSupPr>
                              <m:e>
                                <m:d>
                                  <m:dPr>
                                    <m:ctrlPr>
                                      <a:rPr lang="de-DE" b="0" i="1" smtClean="0">
                                        <a:solidFill>
                                          <a:schemeClr val="tx1"/>
                                        </a:solidFill>
                                        <a:latin typeface="Cambria Math"/>
                                        <a:ea typeface="Cambria Math"/>
                                      </a:rPr>
                                    </m:ctrlPr>
                                  </m:dPr>
                                  <m:e>
                                    <m:sSub>
                                      <m:sSubPr>
                                        <m:ctrlPr>
                                          <a:rPr lang="de-DE" b="0" i="1" smtClean="0">
                                            <a:solidFill>
                                              <a:schemeClr val="tx1"/>
                                            </a:solidFill>
                                            <a:latin typeface="Cambria Math"/>
                                            <a:ea typeface="Cambria Math"/>
                                          </a:rPr>
                                        </m:ctrlPr>
                                      </m:sSubPr>
                                      <m:e>
                                        <m:r>
                                          <a:rPr lang="de-DE" b="0" i="1" smtClean="0">
                                            <a:solidFill>
                                              <a:schemeClr val="tx1"/>
                                            </a:solidFill>
                                            <a:latin typeface="Cambria Math"/>
                                            <a:ea typeface="Cambria Math"/>
                                          </a:rPr>
                                          <m:t>𝛽</m:t>
                                        </m:r>
                                      </m:e>
                                      <m:sub>
                                        <m:r>
                                          <a:rPr lang="de-DE" b="0" i="1" smtClean="0">
                                            <a:solidFill>
                                              <a:schemeClr val="tx1"/>
                                            </a:solidFill>
                                            <a:latin typeface="Cambria Math"/>
                                            <a:ea typeface="Cambria Math"/>
                                          </a:rPr>
                                          <m:t>0</m:t>
                                        </m:r>
                                      </m:sub>
                                    </m:sSub>
                                    <m:sSub>
                                      <m:sSubPr>
                                        <m:ctrlPr>
                                          <a:rPr lang="de-DE" i="1">
                                            <a:latin typeface="Cambria Math"/>
                                            <a:ea typeface="Cambria Math"/>
                                          </a:rPr>
                                        </m:ctrlPr>
                                      </m:sSubPr>
                                      <m:e>
                                        <m:r>
                                          <a:rPr lang="de-DE" i="1" smtClean="0">
                                            <a:latin typeface="Cambria Math"/>
                                            <a:ea typeface="Cambria Math"/>
                                          </a:rPr>
                                          <m:t>𝛾</m:t>
                                        </m:r>
                                      </m:e>
                                      <m:sub>
                                        <m:r>
                                          <a:rPr lang="de-DE" b="0" i="1" smtClean="0">
                                            <a:latin typeface="Cambria Math"/>
                                            <a:ea typeface="Cambria Math"/>
                                          </a:rPr>
                                          <m:t>0</m:t>
                                        </m:r>
                                      </m:sub>
                                    </m:sSub>
                                    <m:r>
                                      <a:rPr lang="de-DE" b="0" i="1" smtClean="0">
                                        <a:latin typeface="Cambria Math"/>
                                        <a:ea typeface="Cambria Math"/>
                                      </a:rPr>
                                      <m:t>𝑏</m:t>
                                    </m:r>
                                  </m:e>
                                </m:d>
                              </m:e>
                              <m:sub/>
                              <m:sup>
                                <m:r>
                                  <a:rPr lang="de-DE" b="0" i="1" smtClean="0">
                                    <a:solidFill>
                                      <a:schemeClr val="tx1"/>
                                    </a:solidFill>
                                    <a:latin typeface="Cambria Math"/>
                                    <a:ea typeface="Cambria Math"/>
                                  </a:rPr>
                                  <m:t>2</m:t>
                                </m:r>
                              </m:sup>
                            </m:sSubSup>
                          </m:e>
                          <m:sub/>
                        </m:sSub>
                      </m:den>
                    </m:f>
                  </m:oMath>
                </a14:m>
                <a:endParaRPr lang="de-DE" dirty="0" smtClean="0">
                  <a:solidFill>
                    <a:schemeClr val="tx1"/>
                  </a:solidFill>
                </a:endParaRPr>
              </a:p>
            </p:txBody>
          </p:sp>
        </mc:Choice>
        <mc:Fallback xmlns="">
          <p:sp>
            <p:nvSpPr>
              <p:cNvPr id="19" name="TextBox 43"/>
              <p:cNvSpPr txBox="1">
                <a:spLocks noRot="1" noChangeAspect="1" noMove="1" noResize="1" noEditPoints="1" noAdjustHandles="1" noChangeArrowheads="1" noChangeShapeType="1" noTextEdit="1"/>
              </p:cNvSpPr>
              <p:nvPr/>
            </p:nvSpPr>
            <p:spPr>
              <a:xfrm>
                <a:off x="117823" y="1823251"/>
                <a:ext cx="3931654" cy="546240"/>
              </a:xfrm>
              <a:prstGeom prst="rect">
                <a:avLst/>
              </a:prstGeom>
              <a:blipFill rotWithShape="1">
                <a:blip r:embed="rId6"/>
                <a:stretch>
                  <a:fillRect l="-1082"/>
                </a:stretch>
              </a:blipFill>
              <a:ln>
                <a:solidFill>
                  <a:srgbClr val="0070C0"/>
                </a:solidFill>
              </a:ln>
            </p:spPr>
            <p:txBody>
              <a:bodyPr/>
              <a:lstStyle/>
              <a:p>
                <a:r>
                  <a:rPr lang="en-US">
                    <a:noFill/>
                  </a:rPr>
                  <a:t> </a:t>
                </a:r>
              </a:p>
            </p:txBody>
          </p:sp>
        </mc:Fallback>
      </mc:AlternateContent>
      <p:sp>
        <p:nvSpPr>
          <p:cNvPr id="20" name="Text Box 7"/>
          <p:cNvSpPr txBox="1">
            <a:spLocks noChangeArrowheads="1"/>
          </p:cNvSpPr>
          <p:nvPr/>
        </p:nvSpPr>
        <p:spPr bwMode="auto">
          <a:xfrm>
            <a:off x="68580" y="310515"/>
            <a:ext cx="8967916" cy="46166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altLang="de-DE" sz="2400" b="1" dirty="0" smtClean="0">
                <a:latin typeface="Times New Roman" pitchFamily="18" charset="0"/>
              </a:rPr>
              <a:t>Simple Formulas: coherent Tune Shift and </a:t>
            </a:r>
            <a:r>
              <a:rPr lang="en-US" altLang="de-DE" sz="2400" b="1" dirty="0" err="1" smtClean="0">
                <a:latin typeface="Times New Roman" pitchFamily="18" charset="0"/>
              </a:rPr>
              <a:t>incoh</a:t>
            </a:r>
            <a:r>
              <a:rPr lang="en-US" altLang="de-DE" sz="2400" b="1" dirty="0" smtClean="0">
                <a:latin typeface="Times New Roman" pitchFamily="18" charset="0"/>
              </a:rPr>
              <a:t>. Tune Spread</a:t>
            </a:r>
            <a:endParaRPr lang="en-US" altLang="de-DE" sz="2400" b="1" dirty="0">
              <a:solidFill>
                <a:schemeClr val="tx1"/>
              </a:solidFill>
              <a:latin typeface="Times New Roman" pitchFamily="18" charset="0"/>
            </a:endParaRPr>
          </a:p>
        </p:txBody>
      </p:sp>
      <p:sp>
        <p:nvSpPr>
          <p:cNvPr id="3" name="Textfeld 2"/>
          <p:cNvSpPr txBox="1"/>
          <p:nvPr/>
        </p:nvSpPr>
        <p:spPr>
          <a:xfrm>
            <a:off x="154996" y="1014399"/>
            <a:ext cx="7810500" cy="646331"/>
          </a:xfrm>
          <a:prstGeom prst="rect">
            <a:avLst/>
          </a:prstGeom>
          <a:noFill/>
        </p:spPr>
        <p:txBody>
          <a:bodyPr wrap="square" rtlCol="0">
            <a:spAutoFit/>
          </a:bodyPr>
          <a:lstStyle/>
          <a:p>
            <a:r>
              <a:rPr lang="en-US" dirty="0" smtClean="0"/>
              <a:t>Model assumptions: round constant beam &amp; pipe radius, constant or KV distribution, constant synchrotron tune ...</a:t>
            </a:r>
            <a:endParaRPr lang="en-US" dirty="0"/>
          </a:p>
        </p:txBody>
      </p:sp>
      <mc:AlternateContent xmlns:mc="http://schemas.openxmlformats.org/markup-compatibility/2006" xmlns:a14="http://schemas.microsoft.com/office/drawing/2010/main">
        <mc:Choice Requires="a14">
          <p:sp>
            <p:nvSpPr>
              <p:cNvPr id="25" name="TextBox 43"/>
              <p:cNvSpPr txBox="1"/>
              <p:nvPr/>
            </p:nvSpPr>
            <p:spPr>
              <a:xfrm>
                <a:off x="154996" y="4132579"/>
                <a:ext cx="2815451" cy="561564"/>
              </a:xfrm>
              <a:prstGeom prst="rect">
                <a:avLst/>
              </a:prstGeom>
              <a:noFill/>
              <a:ln>
                <a:solidFill>
                  <a:srgbClr val="006600"/>
                </a:solidFill>
              </a:ln>
            </p:spPr>
            <p:txBody>
              <a:bodyPr wrap="none" rtlCol="0">
                <a:spAutoFit/>
              </a:bodyPr>
              <a:lstStyle/>
              <a:p>
                <a:r>
                  <a:rPr lang="de-DE" b="0" dirty="0" smtClean="0">
                    <a:solidFill>
                      <a:schemeClr val="tx1"/>
                    </a:solidFill>
                    <a:latin typeface="+mj-lt"/>
                    <a:ea typeface="Cambria Math"/>
                  </a:rPr>
                  <a:t>Relation</a:t>
                </a:r>
                <a:r>
                  <a:rPr lang="de-DE" b="0" i="1" dirty="0" smtClean="0">
                    <a:solidFill>
                      <a:schemeClr val="tx1"/>
                    </a:solidFill>
                    <a:latin typeface="Cambria Math"/>
                    <a:ea typeface="Cambria Math"/>
                  </a:rPr>
                  <a:t>   </a:t>
                </a:r>
                <a14:m>
                  <m:oMath xmlns:m="http://schemas.openxmlformats.org/officeDocument/2006/math">
                    <m:sSub>
                      <m:sSubPr>
                        <m:ctrlPr>
                          <a:rPr lang="de-DE" b="0" i="1" smtClean="0">
                            <a:solidFill>
                              <a:schemeClr val="tx1"/>
                            </a:solidFill>
                            <a:latin typeface="Cambria Math"/>
                            <a:ea typeface="Cambria Math"/>
                          </a:rPr>
                        </m:ctrlPr>
                      </m:sSubPr>
                      <m:e>
                        <m:r>
                          <a:rPr lang="de-DE" b="0" i="1" smtClean="0">
                            <a:solidFill>
                              <a:schemeClr val="tx1"/>
                            </a:solidFill>
                            <a:latin typeface="Cambria Math"/>
                            <a:ea typeface="Cambria Math"/>
                          </a:rPr>
                          <m:t>∆</m:t>
                        </m:r>
                        <m:r>
                          <a:rPr lang="de-DE" b="0" i="1" smtClean="0">
                            <a:solidFill>
                              <a:schemeClr val="tx1"/>
                            </a:solidFill>
                            <a:latin typeface="Cambria Math"/>
                            <a:ea typeface="Cambria Math"/>
                          </a:rPr>
                          <m:t>𝑄</m:t>
                        </m:r>
                      </m:e>
                      <m:sub>
                        <m:r>
                          <a:rPr lang="de-DE" b="0" i="1" smtClean="0">
                            <a:solidFill>
                              <a:schemeClr val="tx1"/>
                            </a:solidFill>
                            <a:latin typeface="Cambria Math"/>
                            <a:ea typeface="Cambria Math"/>
                          </a:rPr>
                          <m:t>𝑐</m:t>
                        </m:r>
                      </m:sub>
                    </m:sSub>
                    <m:r>
                      <a:rPr lang="de-DE" b="0" i="1" smtClean="0">
                        <a:solidFill>
                          <a:schemeClr val="tx1"/>
                        </a:solidFill>
                        <a:latin typeface="Cambria Math"/>
                        <a:ea typeface="Cambria Math"/>
                      </a:rPr>
                      <m:t>=</m:t>
                    </m:r>
                    <m:sSub>
                      <m:sSubPr>
                        <m:ctrlPr>
                          <a:rPr lang="de-DE" i="1">
                            <a:latin typeface="Cambria Math"/>
                            <a:ea typeface="Cambria Math"/>
                          </a:rPr>
                        </m:ctrlPr>
                      </m:sSubPr>
                      <m:e>
                        <m:r>
                          <a:rPr lang="de-DE" i="1">
                            <a:latin typeface="Cambria Math"/>
                            <a:ea typeface="Cambria Math"/>
                          </a:rPr>
                          <m:t>∆</m:t>
                        </m:r>
                        <m:r>
                          <a:rPr lang="de-DE" i="1">
                            <a:latin typeface="Cambria Math"/>
                            <a:ea typeface="Cambria Math"/>
                          </a:rPr>
                          <m:t>𝑄</m:t>
                        </m:r>
                      </m:e>
                      <m:sub>
                        <m:r>
                          <a:rPr lang="de-DE" b="0" i="1" smtClean="0">
                            <a:latin typeface="Cambria Math"/>
                            <a:ea typeface="Cambria Math"/>
                          </a:rPr>
                          <m:t>𝑠</m:t>
                        </m:r>
                        <m:r>
                          <a:rPr lang="de-DE" i="1">
                            <a:latin typeface="Cambria Math"/>
                            <a:ea typeface="Cambria Math"/>
                          </a:rPr>
                          <m:t>𝑐</m:t>
                        </m:r>
                      </m:sub>
                    </m:sSub>
                    <m:r>
                      <a:rPr lang="de-DE" i="1" smtClean="0">
                        <a:latin typeface="Cambria Math"/>
                        <a:ea typeface="Cambria Math"/>
                      </a:rPr>
                      <m:t>∙</m:t>
                    </m:r>
                    <m:sSup>
                      <m:sSupPr>
                        <m:ctrlPr>
                          <a:rPr lang="de-DE" i="1" smtClean="0">
                            <a:latin typeface="Cambria Math"/>
                            <a:ea typeface="Cambria Math"/>
                          </a:rPr>
                        </m:ctrlPr>
                      </m:sSupPr>
                      <m:e>
                        <m:d>
                          <m:dPr>
                            <m:ctrlPr>
                              <a:rPr lang="de-DE" i="1" smtClean="0">
                                <a:latin typeface="Cambria Math"/>
                                <a:ea typeface="Cambria Math"/>
                              </a:rPr>
                            </m:ctrlPr>
                          </m:dPr>
                          <m:e>
                            <m:f>
                              <m:fPr>
                                <m:ctrlPr>
                                  <a:rPr lang="de-DE" i="1" smtClean="0">
                                    <a:latin typeface="Cambria Math"/>
                                    <a:ea typeface="Cambria Math"/>
                                  </a:rPr>
                                </m:ctrlPr>
                              </m:fPr>
                              <m:num>
                                <m:r>
                                  <a:rPr lang="de-DE" b="0" i="1" smtClean="0">
                                    <a:latin typeface="Cambria Math"/>
                                    <a:ea typeface="Cambria Math"/>
                                  </a:rPr>
                                  <m:t>𝑎</m:t>
                                </m:r>
                              </m:num>
                              <m:den>
                                <m:r>
                                  <a:rPr lang="de-DE" b="0" i="1" smtClean="0">
                                    <a:latin typeface="Cambria Math"/>
                                    <a:ea typeface="Cambria Math"/>
                                  </a:rPr>
                                  <m:t>𝑏</m:t>
                                </m:r>
                              </m:den>
                            </m:f>
                          </m:e>
                        </m:d>
                      </m:e>
                      <m:sup>
                        <m:r>
                          <a:rPr lang="de-DE" b="0" i="1" smtClean="0">
                            <a:latin typeface="Cambria Math"/>
                            <a:ea typeface="Cambria Math"/>
                          </a:rPr>
                          <m:t>2</m:t>
                        </m:r>
                      </m:sup>
                    </m:sSup>
                  </m:oMath>
                </a14:m>
                <a:endParaRPr lang="de-DE" dirty="0" smtClean="0">
                  <a:solidFill>
                    <a:schemeClr val="tx1"/>
                  </a:solidFill>
                </a:endParaRPr>
              </a:p>
            </p:txBody>
          </p:sp>
        </mc:Choice>
        <mc:Fallback xmlns="">
          <p:sp>
            <p:nvSpPr>
              <p:cNvPr id="25" name="TextBox 43"/>
              <p:cNvSpPr txBox="1">
                <a:spLocks noRot="1" noChangeAspect="1" noMove="1" noResize="1" noEditPoints="1" noAdjustHandles="1" noChangeArrowheads="1" noChangeShapeType="1" noTextEdit="1"/>
              </p:cNvSpPr>
              <p:nvPr/>
            </p:nvSpPr>
            <p:spPr>
              <a:xfrm>
                <a:off x="154996" y="4132579"/>
                <a:ext cx="2815451" cy="561564"/>
              </a:xfrm>
              <a:prstGeom prst="rect">
                <a:avLst/>
              </a:prstGeom>
              <a:blipFill rotWithShape="1">
                <a:blip r:embed="rId7"/>
                <a:stretch>
                  <a:fillRect l="-1509" b="-4255"/>
                </a:stretch>
              </a:blipFill>
              <a:ln>
                <a:solidFill>
                  <a:srgbClr val="006600"/>
                </a:solidFill>
              </a:ln>
            </p:spPr>
            <p:txBody>
              <a:bodyPr/>
              <a:lstStyle/>
              <a:p>
                <a:r>
                  <a:rPr lang="en-US">
                    <a:noFill/>
                  </a:rPr>
                  <a:t> </a:t>
                </a:r>
              </a:p>
            </p:txBody>
          </p:sp>
        </mc:Fallback>
      </mc:AlternateContent>
      <p:sp>
        <p:nvSpPr>
          <p:cNvPr id="7" name="Textfeld 6"/>
          <p:cNvSpPr txBox="1"/>
          <p:nvPr/>
        </p:nvSpPr>
        <p:spPr>
          <a:xfrm>
            <a:off x="3331058" y="4144434"/>
            <a:ext cx="1487723" cy="323165"/>
          </a:xfrm>
          <a:prstGeom prst="rect">
            <a:avLst/>
          </a:prstGeom>
          <a:noFill/>
        </p:spPr>
        <p:txBody>
          <a:bodyPr wrap="square" rtlCol="0">
            <a:spAutoFit/>
          </a:bodyPr>
          <a:lstStyle/>
          <a:p>
            <a:r>
              <a:rPr lang="en-US" sz="1500" dirty="0" smtClean="0"/>
              <a:t>beam radius </a:t>
            </a:r>
            <a:endParaRPr lang="en-US" sz="1500" dirty="0"/>
          </a:p>
        </p:txBody>
      </p:sp>
      <p:sp>
        <p:nvSpPr>
          <p:cNvPr id="29" name="Textfeld 28"/>
          <p:cNvSpPr txBox="1"/>
          <p:nvPr/>
        </p:nvSpPr>
        <p:spPr>
          <a:xfrm>
            <a:off x="3362808" y="4369516"/>
            <a:ext cx="1487723" cy="323165"/>
          </a:xfrm>
          <a:prstGeom prst="rect">
            <a:avLst/>
          </a:prstGeom>
          <a:noFill/>
        </p:spPr>
        <p:txBody>
          <a:bodyPr wrap="square" rtlCol="0">
            <a:spAutoFit/>
          </a:bodyPr>
          <a:lstStyle/>
          <a:p>
            <a:r>
              <a:rPr lang="en-US" sz="1500" dirty="0" smtClean="0"/>
              <a:t>pipe radius </a:t>
            </a:r>
            <a:endParaRPr lang="en-US" sz="1500" dirty="0"/>
          </a:p>
        </p:txBody>
      </p:sp>
      <p:cxnSp>
        <p:nvCxnSpPr>
          <p:cNvPr id="10" name="Gerade Verbindung mit Pfeil 9"/>
          <p:cNvCxnSpPr>
            <a:stCxn id="7" idx="1"/>
          </p:cNvCxnSpPr>
          <p:nvPr/>
        </p:nvCxnSpPr>
        <p:spPr bwMode="auto">
          <a:xfrm flipH="1" flipV="1">
            <a:off x="3049277" y="4306016"/>
            <a:ext cx="281781" cy="1"/>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Gerade Verbindung mit Pfeil 29"/>
          <p:cNvCxnSpPr/>
          <p:nvPr/>
        </p:nvCxnSpPr>
        <p:spPr bwMode="auto">
          <a:xfrm flipH="1" flipV="1">
            <a:off x="3036577" y="4560016"/>
            <a:ext cx="281781" cy="1"/>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mc:AlternateContent xmlns:mc="http://schemas.openxmlformats.org/markup-compatibility/2006" xmlns:a14="http://schemas.microsoft.com/office/drawing/2010/main">
        <mc:Choice Requires="a14">
          <p:sp>
            <p:nvSpPr>
              <p:cNvPr id="14" name="Textfeld 13"/>
              <p:cNvSpPr txBox="1"/>
              <p:nvPr/>
            </p:nvSpPr>
            <p:spPr>
              <a:xfrm>
                <a:off x="4478514" y="5179898"/>
                <a:ext cx="4811982" cy="1295163"/>
              </a:xfrm>
              <a:prstGeom prst="rect">
                <a:avLst/>
              </a:prstGeom>
              <a:noFill/>
            </p:spPr>
            <p:txBody>
              <a:bodyPr wrap="square" rtlCol="0">
                <a:spAutoFit/>
              </a:bodyPr>
              <a:lstStyle/>
              <a:p>
                <a:r>
                  <a:rPr lang="en-US" sz="1500" b="1" i="1" dirty="0"/>
                  <a:t>b</a:t>
                </a:r>
                <a:r>
                  <a:rPr lang="en-US" sz="1500" dirty="0"/>
                  <a:t> pipe radius, </a:t>
                </a:r>
                <a:r>
                  <a:rPr lang="en-US" sz="1500" b="1" i="1" dirty="0"/>
                  <a:t>R</a:t>
                </a:r>
                <a:r>
                  <a:rPr lang="en-US" sz="1500" dirty="0"/>
                  <a:t> synchrotron </a:t>
                </a:r>
                <a:r>
                  <a:rPr lang="en-US" sz="1500" dirty="0" smtClean="0"/>
                  <a:t>radius, </a:t>
                </a:r>
                <a14:m>
                  <m:oMath xmlns:m="http://schemas.openxmlformats.org/officeDocument/2006/math">
                    <m:sSub>
                      <m:sSubPr>
                        <m:ctrlPr>
                          <a:rPr lang="en-US" sz="1500" i="1">
                            <a:latin typeface="Cambria Math"/>
                          </a:rPr>
                        </m:ctrlPr>
                      </m:sSubPr>
                      <m:e>
                        <m:r>
                          <a:rPr lang="de-DE" sz="1500" i="1">
                            <a:latin typeface="Cambria Math"/>
                          </a:rPr>
                          <m:t>𝑍</m:t>
                        </m:r>
                      </m:e>
                      <m:sub>
                        <m:r>
                          <a:rPr lang="de-DE" sz="1500" i="1">
                            <a:latin typeface="Cambria Math"/>
                          </a:rPr>
                          <m:t>0</m:t>
                        </m:r>
                      </m:sub>
                    </m:sSub>
                    <m:r>
                      <a:rPr lang="de-DE" sz="1500" i="1">
                        <a:latin typeface="Cambria Math"/>
                      </a:rPr>
                      <m:t>=</m:t>
                    </m:r>
                    <m:rad>
                      <m:radPr>
                        <m:degHide m:val="on"/>
                        <m:ctrlPr>
                          <a:rPr lang="de-DE" sz="1500" i="1">
                            <a:latin typeface="Cambria Math"/>
                          </a:rPr>
                        </m:ctrlPr>
                      </m:radPr>
                      <m:deg/>
                      <m:e>
                        <m:sSub>
                          <m:sSubPr>
                            <m:ctrlPr>
                              <a:rPr lang="de-DE" sz="1500" i="1">
                                <a:latin typeface="Cambria Math"/>
                              </a:rPr>
                            </m:ctrlPr>
                          </m:sSubPr>
                          <m:e>
                            <m:r>
                              <a:rPr lang="de-DE" sz="1500" i="1">
                                <a:latin typeface="Cambria Math"/>
                              </a:rPr>
                              <m:t>µ</m:t>
                            </m:r>
                          </m:e>
                          <m:sub>
                            <m:r>
                              <a:rPr lang="de-DE" sz="1500" i="1">
                                <a:latin typeface="Cambria Math"/>
                              </a:rPr>
                              <m:t>0  /</m:t>
                            </m:r>
                            <m:sSub>
                              <m:sSubPr>
                                <m:ctrlPr>
                                  <a:rPr lang="de-DE" sz="1500" i="1">
                                    <a:latin typeface="Cambria Math"/>
                                  </a:rPr>
                                </m:ctrlPr>
                              </m:sSubPr>
                              <m:e>
                                <m:r>
                                  <a:rPr lang="de-DE" sz="1500" i="1">
                                    <a:latin typeface="Cambria Math"/>
                                    <a:ea typeface="Cambria Math"/>
                                  </a:rPr>
                                  <m:t>𝜀</m:t>
                                </m:r>
                              </m:e>
                              <m:sub>
                                <m:r>
                                  <a:rPr lang="de-DE" sz="1500" i="1">
                                    <a:latin typeface="Cambria Math"/>
                                  </a:rPr>
                                  <m:t>0</m:t>
                                </m:r>
                              </m:sub>
                            </m:sSub>
                            <m:r>
                              <a:rPr lang="de-DE" sz="1500" i="1">
                                <a:latin typeface="Cambria Math"/>
                              </a:rPr>
                              <m:t>   </m:t>
                            </m:r>
                          </m:sub>
                        </m:sSub>
                      </m:e>
                    </m:rad>
                  </m:oMath>
                </a14:m>
                <a:endParaRPr lang="en-US" sz="1500" b="1" i="1" dirty="0" smtClean="0"/>
              </a:p>
              <a:p>
                <a:r>
                  <a:rPr lang="en-US" sz="1500" b="1" i="1" dirty="0" smtClean="0"/>
                  <a:t>A</a:t>
                </a:r>
                <a:r>
                  <a:rPr lang="en-US" sz="1500" dirty="0" smtClean="0"/>
                  <a:t> ion mass, </a:t>
                </a:r>
                <a:r>
                  <a:rPr lang="en-US" sz="1500" b="1" i="1" dirty="0" smtClean="0"/>
                  <a:t>q</a:t>
                </a:r>
                <a:r>
                  <a:rPr lang="en-US" sz="1500" dirty="0" smtClean="0"/>
                  <a:t> ion charge</a:t>
                </a:r>
              </a:p>
              <a:p>
                <a:r>
                  <a:rPr lang="en-US" sz="1500" b="1" i="1" dirty="0" smtClean="0"/>
                  <a:t>N</a:t>
                </a:r>
                <a:r>
                  <a:rPr lang="en-US" sz="1500" dirty="0" smtClean="0"/>
                  <a:t> number of ions, </a:t>
                </a:r>
                <a:r>
                  <a:rPr lang="en-US" sz="1500" b="1" i="1" dirty="0" smtClean="0"/>
                  <a:t>B</a:t>
                </a:r>
                <a:r>
                  <a:rPr lang="en-US" sz="1500" b="1" i="1" baseline="-25000" dirty="0" smtClean="0"/>
                  <a:t>f</a:t>
                </a:r>
                <a:r>
                  <a:rPr lang="en-US" sz="1500" dirty="0" smtClean="0"/>
                  <a:t> bunching factor, </a:t>
                </a:r>
                <a:r>
                  <a:rPr lang="en-US" sz="1500" b="1" i="1" dirty="0" smtClean="0"/>
                  <a:t>Q</a:t>
                </a:r>
                <a:r>
                  <a:rPr lang="en-US" sz="1500" b="1" i="1" baseline="-25000" dirty="0" smtClean="0"/>
                  <a:t>0</a:t>
                </a:r>
                <a:r>
                  <a:rPr lang="en-US" sz="1500" dirty="0" smtClean="0"/>
                  <a:t> bare tune</a:t>
                </a:r>
              </a:p>
              <a:p>
                <a:r>
                  <a:rPr lang="en-US" sz="1500" b="1" i="1" dirty="0" smtClean="0">
                    <a:sym typeface="Symbol"/>
                  </a:rPr>
                  <a:t>W</a:t>
                </a:r>
                <a:r>
                  <a:rPr lang="en-US" sz="1500" b="1" i="1" baseline="-25000" dirty="0" smtClean="0">
                    <a:sym typeface="Symbol"/>
                  </a:rPr>
                  <a:t>0</a:t>
                </a:r>
                <a:r>
                  <a:rPr lang="en-US" sz="1500" dirty="0" smtClean="0">
                    <a:sym typeface="Symbol"/>
                  </a:rPr>
                  <a:t> kinetic energy per nucleon, </a:t>
                </a:r>
                <a:r>
                  <a:rPr lang="en-US" sz="1500" b="1" i="1" dirty="0" smtClean="0">
                    <a:sym typeface="Symbol"/>
                  </a:rPr>
                  <a:t></a:t>
                </a:r>
                <a:r>
                  <a:rPr lang="en-US" sz="1500" dirty="0" smtClean="0">
                    <a:sym typeface="Symbol"/>
                  </a:rPr>
                  <a:t> velocity, </a:t>
                </a:r>
                <a:r>
                  <a:rPr lang="en-US" sz="1500" b="1" u="sng" dirty="0" smtClean="0">
                    <a:sym typeface="Symbol"/>
                  </a:rPr>
                  <a:t></a:t>
                </a:r>
                <a:r>
                  <a:rPr lang="en-US" sz="1500" dirty="0" smtClean="0">
                    <a:sym typeface="Symbol"/>
                  </a:rPr>
                  <a:t> Lorentz factor</a:t>
                </a:r>
              </a:p>
              <a:p>
                <a:r>
                  <a:rPr lang="en-US" sz="1500" b="1" i="1" dirty="0"/>
                  <a:t>a</a:t>
                </a:r>
                <a:r>
                  <a:rPr lang="en-US" sz="1500" dirty="0"/>
                  <a:t> beam radius, </a:t>
                </a:r>
                <a:r>
                  <a:rPr lang="en-US" sz="1500" b="1" i="1" dirty="0">
                    <a:sym typeface="Symbol"/>
                  </a:rPr>
                  <a:t></a:t>
                </a:r>
                <a:r>
                  <a:rPr lang="en-US" sz="1500" dirty="0">
                    <a:sym typeface="Symbol"/>
                  </a:rPr>
                  <a:t> transverse </a:t>
                </a:r>
                <a:r>
                  <a:rPr lang="en-US" sz="1500" dirty="0" smtClean="0">
                    <a:sym typeface="Symbol"/>
                  </a:rPr>
                  <a:t>emittance</a:t>
                </a:r>
                <a:endParaRPr lang="en-US" sz="1500" dirty="0"/>
              </a:p>
            </p:txBody>
          </p:sp>
        </mc:Choice>
        <mc:Fallback xmlns="">
          <p:sp>
            <p:nvSpPr>
              <p:cNvPr id="14" name="Textfeld 13"/>
              <p:cNvSpPr txBox="1">
                <a:spLocks noRot="1" noChangeAspect="1" noMove="1" noResize="1" noEditPoints="1" noAdjustHandles="1" noChangeArrowheads="1" noChangeShapeType="1" noTextEdit="1"/>
              </p:cNvSpPr>
              <p:nvPr/>
            </p:nvSpPr>
            <p:spPr>
              <a:xfrm>
                <a:off x="4478514" y="5179898"/>
                <a:ext cx="4811982" cy="1295163"/>
              </a:xfrm>
              <a:prstGeom prst="rect">
                <a:avLst/>
              </a:prstGeom>
              <a:blipFill rotWithShape="1">
                <a:blip r:embed="rId8"/>
                <a:stretch>
                  <a:fillRect l="-507" t="-943" b="-4245"/>
                </a:stretch>
              </a:blipFill>
            </p:spPr>
            <p:txBody>
              <a:bodyPr/>
              <a:lstStyle/>
              <a:p>
                <a:r>
                  <a:rPr lang="en-US">
                    <a:noFill/>
                  </a:rPr>
                  <a:t> </a:t>
                </a:r>
              </a:p>
            </p:txBody>
          </p:sp>
        </mc:Fallback>
      </mc:AlternateContent>
      <p:grpSp>
        <p:nvGrpSpPr>
          <p:cNvPr id="5" name="Gruppieren 4"/>
          <p:cNvGrpSpPr/>
          <p:nvPr/>
        </p:nvGrpSpPr>
        <p:grpSpPr>
          <a:xfrm>
            <a:off x="4793272" y="1558256"/>
            <a:ext cx="3713913" cy="3351816"/>
            <a:chOff x="4793272" y="1558256"/>
            <a:chExt cx="3713913" cy="3351816"/>
          </a:xfrm>
        </p:grpSpPr>
        <p:pic>
          <p:nvPicPr>
            <p:cNvPr id="2" name="Picture 1"/>
            <p:cNvPicPr>
              <a:picLocks noChangeAspect="1"/>
            </p:cNvPicPr>
            <p:nvPr/>
          </p:nvPicPr>
          <p:blipFill rotWithShape="1">
            <a:blip r:embed="rId9" cstate="print">
              <a:extLst>
                <a:ext uri="{28A0092B-C50C-407E-A947-70E740481C1C}">
                  <a14:useLocalDpi xmlns:a14="http://schemas.microsoft.com/office/drawing/2010/main" val="0"/>
                </a:ext>
              </a:extLst>
            </a:blip>
            <a:srcRect t="36954" r="40767"/>
            <a:stretch/>
          </p:blipFill>
          <p:spPr>
            <a:xfrm>
              <a:off x="4793272" y="1558256"/>
              <a:ext cx="3713913" cy="3351816"/>
            </a:xfrm>
            <a:prstGeom prst="rect">
              <a:avLst/>
            </a:prstGeom>
          </p:spPr>
        </p:pic>
        <p:sp>
          <p:nvSpPr>
            <p:cNvPr id="4" name="Oval 3"/>
            <p:cNvSpPr/>
            <p:nvPr/>
          </p:nvSpPr>
          <p:spPr>
            <a:xfrm>
              <a:off x="7348752" y="2943448"/>
              <a:ext cx="100394" cy="1003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6823807" y="4325414"/>
              <a:ext cx="436413" cy="0"/>
            </a:xfrm>
            <a:prstGeom prst="straightConnector1">
              <a:avLst/>
            </a:prstGeom>
            <a:ln>
              <a:solidFill>
                <a:srgbClr val="FF0000"/>
              </a:solidFill>
              <a:headEnd type="arrow"/>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a:off x="5441265" y="3143239"/>
              <a:ext cx="0" cy="804149"/>
            </a:xfrm>
            <a:prstGeom prst="straightConnector1">
              <a:avLst/>
            </a:prstGeom>
            <a:ln>
              <a:solidFill>
                <a:srgbClr val="FF0000"/>
              </a:solidFill>
              <a:headEnd type="arrow"/>
              <a:tailEnd type="arrow"/>
            </a:ln>
          </p:spPr>
          <p:style>
            <a:lnRef idx="2">
              <a:schemeClr val="dk1"/>
            </a:lnRef>
            <a:fillRef idx="0">
              <a:schemeClr val="dk1"/>
            </a:fillRef>
            <a:effectRef idx="1">
              <a:schemeClr val="dk1"/>
            </a:effectRef>
            <a:fontRef idx="minor">
              <a:schemeClr val="tx1"/>
            </a:fontRef>
          </p:style>
        </p:cxnSp>
        <p:sp>
          <p:nvSpPr>
            <p:cNvPr id="36" name="Oval 35"/>
            <p:cNvSpPr/>
            <p:nvPr/>
          </p:nvSpPr>
          <p:spPr>
            <a:xfrm>
              <a:off x="7186918" y="3140565"/>
              <a:ext cx="100394" cy="1003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a:off x="5441265" y="2843054"/>
              <a:ext cx="0" cy="347708"/>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p:nvPr/>
          </p:nvCxnSpPr>
          <p:spPr>
            <a:xfrm flipH="1">
              <a:off x="7287312" y="4325414"/>
              <a:ext cx="289493" cy="0"/>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p:nvPr/>
          </p:nvCxnSpPr>
          <p:spPr>
            <a:xfrm flipH="1">
              <a:off x="7158048" y="2928088"/>
              <a:ext cx="158825" cy="197117"/>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6" name="Rectangle 5"/>
                <p:cNvSpPr/>
                <p:nvPr/>
              </p:nvSpPr>
              <p:spPr>
                <a:xfrm>
                  <a:off x="5384530" y="3231675"/>
                  <a:ext cx="894346" cy="4078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900" b="1" i="1" smtClean="0">
                            <a:solidFill>
                              <a:srgbClr val="FF0000"/>
                            </a:solidFill>
                            <a:latin typeface="Cambria Math"/>
                            <a:ea typeface="Cambria Math"/>
                          </a:rPr>
                          <m:t>∆</m:t>
                        </m:r>
                        <m:sSub>
                          <m:sSubPr>
                            <m:ctrlPr>
                              <a:rPr lang="de-DE" sz="1900" b="1" i="1">
                                <a:solidFill>
                                  <a:srgbClr val="FF0000"/>
                                </a:solidFill>
                                <a:latin typeface="Cambria Math"/>
                                <a:ea typeface="Cambria Math"/>
                              </a:rPr>
                            </m:ctrlPr>
                          </m:sSubPr>
                          <m:e>
                            <m:r>
                              <a:rPr lang="de-DE" sz="1900" b="1" i="1">
                                <a:solidFill>
                                  <a:srgbClr val="FF0000"/>
                                </a:solidFill>
                                <a:latin typeface="Cambria Math"/>
                                <a:ea typeface="Cambria Math"/>
                              </a:rPr>
                              <m:t>𝑸</m:t>
                            </m:r>
                          </m:e>
                          <m:sub>
                            <m:r>
                              <a:rPr lang="de-DE" sz="1900" b="1" i="1">
                                <a:solidFill>
                                  <a:srgbClr val="FF0000"/>
                                </a:solidFill>
                                <a:latin typeface="Cambria Math"/>
                                <a:ea typeface="Cambria Math"/>
                              </a:rPr>
                              <m:t>𝒔𝒄</m:t>
                            </m:r>
                            <m:r>
                              <a:rPr lang="de-DE" sz="1900" b="1" i="1" smtClean="0">
                                <a:solidFill>
                                  <a:srgbClr val="FF0000"/>
                                </a:solidFill>
                                <a:latin typeface="Cambria Math"/>
                                <a:ea typeface="Cambria Math"/>
                              </a:rPr>
                              <m:t>,</m:t>
                            </m:r>
                            <m:r>
                              <a:rPr lang="de-DE" sz="1900" b="1" i="1" smtClean="0">
                                <a:solidFill>
                                  <a:srgbClr val="FF0000"/>
                                </a:solidFill>
                                <a:latin typeface="Cambria Math"/>
                                <a:ea typeface="Cambria Math"/>
                              </a:rPr>
                              <m:t>𝒚</m:t>
                            </m:r>
                          </m:sub>
                        </m:sSub>
                      </m:oMath>
                    </m:oMathPara>
                  </a14:m>
                  <a:endParaRPr lang="en-US" sz="19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384530" y="3231675"/>
                  <a:ext cx="894346" cy="407868"/>
                </a:xfrm>
                <a:prstGeom prst="rect">
                  <a:avLst/>
                </a:prstGeom>
                <a:blipFill rotWithShape="1">
                  <a:blip r:embed="rId10"/>
                  <a:stretch>
                    <a:fillRect b="-5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5438844" y="2742660"/>
                  <a:ext cx="811954" cy="4455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900" b="1" i="1" smtClean="0">
                            <a:solidFill>
                              <a:srgbClr val="0070C0"/>
                            </a:solidFill>
                            <a:latin typeface="Cambria Math"/>
                            <a:ea typeface="Cambria Math"/>
                          </a:rPr>
                          <m:t>∆</m:t>
                        </m:r>
                        <m:sSub>
                          <m:sSubPr>
                            <m:ctrlPr>
                              <a:rPr lang="de-DE" sz="1900" b="1" i="1">
                                <a:solidFill>
                                  <a:srgbClr val="0070C0"/>
                                </a:solidFill>
                                <a:latin typeface="Cambria Math"/>
                                <a:ea typeface="Cambria Math"/>
                              </a:rPr>
                            </m:ctrlPr>
                          </m:sSubPr>
                          <m:e>
                            <m:r>
                              <a:rPr lang="de-DE" sz="1900" b="1" i="1">
                                <a:solidFill>
                                  <a:srgbClr val="0070C0"/>
                                </a:solidFill>
                                <a:latin typeface="Cambria Math"/>
                                <a:ea typeface="Cambria Math"/>
                              </a:rPr>
                              <m:t>𝑸</m:t>
                            </m:r>
                          </m:e>
                          <m:sub>
                            <m:r>
                              <a:rPr lang="de-DE" sz="1900" b="1" i="1">
                                <a:solidFill>
                                  <a:srgbClr val="0070C0"/>
                                </a:solidFill>
                                <a:latin typeface="Cambria Math"/>
                                <a:ea typeface="Cambria Math"/>
                              </a:rPr>
                              <m:t>𝒄</m:t>
                            </m:r>
                            <m:r>
                              <a:rPr lang="de-DE" sz="1900" b="1" i="1" smtClean="0">
                                <a:solidFill>
                                  <a:srgbClr val="0070C0"/>
                                </a:solidFill>
                                <a:latin typeface="Cambria Math"/>
                                <a:ea typeface="Cambria Math"/>
                              </a:rPr>
                              <m:t>,</m:t>
                            </m:r>
                            <m:r>
                              <a:rPr lang="de-DE" sz="1900" b="1" i="1" smtClean="0">
                                <a:solidFill>
                                  <a:srgbClr val="0070C0"/>
                                </a:solidFill>
                                <a:latin typeface="Cambria Math"/>
                                <a:ea typeface="Cambria Math"/>
                              </a:rPr>
                              <m:t>𝒚</m:t>
                            </m:r>
                          </m:sub>
                        </m:sSub>
                      </m:oMath>
                    </m:oMathPara>
                  </a14:m>
                  <a:endParaRPr lang="en-US" sz="1900" b="1" i="1" dirty="0">
                    <a:solidFill>
                      <a:srgbClr val="0070C0"/>
                    </a:solidFill>
                    <a:latin typeface="+mj-lt"/>
                  </a:endParaRPr>
                </a:p>
              </p:txBody>
            </p:sp>
          </mc:Choice>
          <mc:Fallback xmlns="">
            <p:sp>
              <p:nvSpPr>
                <p:cNvPr id="21" name="Rectangle 20"/>
                <p:cNvSpPr>
                  <a:spLocks noRot="1" noChangeAspect="1" noMove="1" noResize="1" noEditPoints="1" noAdjustHandles="1" noChangeArrowheads="1" noChangeShapeType="1" noTextEdit="1"/>
                </p:cNvSpPr>
                <p:nvPr/>
              </p:nvSpPr>
              <p:spPr>
                <a:xfrm>
                  <a:off x="5438844" y="2742660"/>
                  <a:ext cx="811954" cy="445506"/>
                </a:xfrm>
                <a:prstGeom prst="rect">
                  <a:avLst/>
                </a:prstGeom>
                <a:blipFill rotWithShape="1">
                  <a:blip r:embed="rId11"/>
                  <a:stretch>
                    <a:fillRect b="-41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404751" y="3903697"/>
                  <a:ext cx="898516" cy="4315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900" b="1" i="1" smtClean="0">
                            <a:solidFill>
                              <a:srgbClr val="FF0000"/>
                            </a:solidFill>
                            <a:latin typeface="Cambria Math"/>
                            <a:ea typeface="Cambria Math"/>
                          </a:rPr>
                          <m:t>∆</m:t>
                        </m:r>
                        <m:sSub>
                          <m:sSubPr>
                            <m:ctrlPr>
                              <a:rPr lang="de-DE" sz="1900" b="1" i="1">
                                <a:solidFill>
                                  <a:srgbClr val="FF0000"/>
                                </a:solidFill>
                                <a:latin typeface="Cambria Math"/>
                                <a:ea typeface="Cambria Math"/>
                              </a:rPr>
                            </m:ctrlPr>
                          </m:sSubPr>
                          <m:e>
                            <m:r>
                              <a:rPr lang="de-DE" sz="1900" b="1" i="1">
                                <a:solidFill>
                                  <a:srgbClr val="FF0000"/>
                                </a:solidFill>
                                <a:latin typeface="Cambria Math"/>
                                <a:ea typeface="Cambria Math"/>
                              </a:rPr>
                              <m:t>𝑸</m:t>
                            </m:r>
                          </m:e>
                          <m:sub>
                            <m:r>
                              <a:rPr lang="de-DE" sz="1900" b="1" i="1">
                                <a:solidFill>
                                  <a:srgbClr val="FF0000"/>
                                </a:solidFill>
                                <a:latin typeface="Cambria Math"/>
                                <a:ea typeface="Cambria Math"/>
                              </a:rPr>
                              <m:t>𝒔𝒄</m:t>
                            </m:r>
                            <m:r>
                              <a:rPr lang="de-DE" sz="1900" b="1" i="1" smtClean="0">
                                <a:solidFill>
                                  <a:srgbClr val="FF0000"/>
                                </a:solidFill>
                                <a:latin typeface="Cambria Math"/>
                                <a:ea typeface="Cambria Math"/>
                              </a:rPr>
                              <m:t>,</m:t>
                            </m:r>
                            <m:r>
                              <a:rPr lang="de-DE" sz="1900" b="1" i="1" smtClean="0">
                                <a:solidFill>
                                  <a:srgbClr val="FF0000"/>
                                </a:solidFill>
                                <a:latin typeface="Cambria Math"/>
                                <a:ea typeface="Cambria Math"/>
                              </a:rPr>
                              <m:t>𝒙</m:t>
                            </m:r>
                          </m:sub>
                        </m:sSub>
                      </m:oMath>
                    </m:oMathPara>
                  </a14:m>
                  <a:endParaRPr lang="en-US" sz="1900" b="1" dirty="0">
                    <a:solidFill>
                      <a:srgbClr val="FF0000"/>
                    </a:solidFill>
                    <a:latin typeface="+mj-lt"/>
                  </a:endParaRPr>
                </a:p>
              </p:txBody>
            </p:sp>
          </mc:Choice>
          <mc:Fallback xmlns="">
            <p:sp>
              <p:nvSpPr>
                <p:cNvPr id="26" name="Rectangle 25"/>
                <p:cNvSpPr>
                  <a:spLocks noRot="1" noChangeAspect="1" noMove="1" noResize="1" noEditPoints="1" noAdjustHandles="1" noChangeArrowheads="1" noChangeShapeType="1" noTextEdit="1"/>
                </p:cNvSpPr>
                <p:nvPr/>
              </p:nvSpPr>
              <p:spPr>
                <a:xfrm>
                  <a:off x="6404751" y="3903697"/>
                  <a:ext cx="898516" cy="431528"/>
                </a:xfrm>
                <a:prstGeom prst="rect">
                  <a:avLst/>
                </a:prstGeom>
                <a:blipFill rotWithShape="1">
                  <a:blip r:embed="rId12"/>
                  <a:stretch>
                    <a:fillRect/>
                  </a:stretch>
                </a:blipFill>
              </p:spPr>
              <p:txBody>
                <a:bodyPr/>
                <a:lstStyle/>
                <a:p>
                  <a:r>
                    <a:rPr lang="en-US">
                      <a:noFill/>
                    </a:rPr>
                    <a:t> </a:t>
                  </a:r>
                </a:p>
              </p:txBody>
            </p:sp>
          </mc:Fallback>
        </mc:AlternateContent>
        <p:sp>
          <p:nvSpPr>
            <p:cNvPr id="9" name="Diamond 8"/>
            <p:cNvSpPr/>
            <p:nvPr/>
          </p:nvSpPr>
          <p:spPr>
            <a:xfrm rot="1644146">
              <a:off x="6951012" y="3174935"/>
              <a:ext cx="139156" cy="852888"/>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Rectangle 20"/>
                <p:cNvSpPr/>
                <p:nvPr/>
              </p:nvSpPr>
              <p:spPr>
                <a:xfrm>
                  <a:off x="7262861" y="3924285"/>
                  <a:ext cx="801758" cy="3976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900" b="1" i="1" smtClean="0">
                            <a:solidFill>
                              <a:srgbClr val="0070C0"/>
                            </a:solidFill>
                            <a:latin typeface="Cambria Math"/>
                            <a:ea typeface="Cambria Math"/>
                          </a:rPr>
                          <m:t>∆</m:t>
                        </m:r>
                        <m:sSub>
                          <m:sSubPr>
                            <m:ctrlPr>
                              <a:rPr lang="de-DE" sz="1900" b="1" i="1">
                                <a:solidFill>
                                  <a:srgbClr val="0070C0"/>
                                </a:solidFill>
                                <a:latin typeface="Cambria Math"/>
                                <a:ea typeface="Cambria Math"/>
                              </a:rPr>
                            </m:ctrlPr>
                          </m:sSubPr>
                          <m:e>
                            <m:r>
                              <a:rPr lang="de-DE" sz="1900" b="1" i="1">
                                <a:solidFill>
                                  <a:srgbClr val="0070C0"/>
                                </a:solidFill>
                                <a:latin typeface="Cambria Math"/>
                                <a:ea typeface="Cambria Math"/>
                              </a:rPr>
                              <m:t>𝑸</m:t>
                            </m:r>
                          </m:e>
                          <m:sub>
                            <m:r>
                              <a:rPr lang="de-DE" sz="1900" b="1" i="1">
                                <a:solidFill>
                                  <a:srgbClr val="0070C0"/>
                                </a:solidFill>
                                <a:latin typeface="Cambria Math"/>
                                <a:ea typeface="Cambria Math"/>
                              </a:rPr>
                              <m:t>𝒄</m:t>
                            </m:r>
                            <m:r>
                              <a:rPr lang="de-DE" sz="1900" b="1" i="1" smtClean="0">
                                <a:solidFill>
                                  <a:srgbClr val="0070C0"/>
                                </a:solidFill>
                                <a:latin typeface="Cambria Math"/>
                                <a:ea typeface="Cambria Math"/>
                              </a:rPr>
                              <m:t>,</m:t>
                            </m:r>
                            <m:r>
                              <a:rPr lang="de-DE" sz="1900" b="1" i="1" smtClean="0">
                                <a:solidFill>
                                  <a:srgbClr val="0070C0"/>
                                </a:solidFill>
                                <a:latin typeface="Cambria Math"/>
                                <a:ea typeface="Cambria Math"/>
                              </a:rPr>
                              <m:t>𝒙</m:t>
                            </m:r>
                          </m:sub>
                        </m:sSub>
                      </m:oMath>
                    </m:oMathPara>
                  </a14:m>
                  <a:endParaRPr lang="en-US" sz="1900" b="1"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34" name="Rectangle 20"/>
                <p:cNvSpPr>
                  <a:spLocks noRot="1" noChangeAspect="1" noMove="1" noResize="1" noEditPoints="1" noAdjustHandles="1" noChangeArrowheads="1" noChangeShapeType="1" noTextEdit="1"/>
                </p:cNvSpPr>
                <p:nvPr/>
              </p:nvSpPr>
              <p:spPr>
                <a:xfrm>
                  <a:off x="7262861" y="3924285"/>
                  <a:ext cx="801758" cy="397608"/>
                </a:xfrm>
                <a:prstGeom prst="rect">
                  <a:avLst/>
                </a:prstGeom>
                <a:blipFill rotWithShape="1">
                  <a:blip r:embed="rId13"/>
                  <a:stretch>
                    <a:fillRect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0"/>
                <p:cNvSpPr/>
                <p:nvPr/>
              </p:nvSpPr>
              <p:spPr>
                <a:xfrm>
                  <a:off x="7258985" y="2669769"/>
                  <a:ext cx="1039067" cy="3847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900" b="1" i="0" smtClean="0">
                            <a:solidFill>
                              <a:schemeClr val="tx1"/>
                            </a:solidFill>
                            <a:latin typeface="Cambria Math"/>
                            <a:ea typeface="Cambria Math"/>
                          </a:rPr>
                          <m:t>𝐛𝐚𝐫𝐞</m:t>
                        </m:r>
                        <m:r>
                          <a:rPr lang="de-DE" sz="1900" b="1" i="1" smtClean="0">
                            <a:solidFill>
                              <a:schemeClr val="tx1"/>
                            </a:solidFill>
                            <a:latin typeface="Cambria Math"/>
                            <a:ea typeface="Cambria Math"/>
                          </a:rPr>
                          <m:t> </m:t>
                        </m:r>
                        <m:r>
                          <a:rPr lang="de-DE" sz="1900" b="1" i="1" smtClean="0">
                            <a:solidFill>
                              <a:schemeClr val="tx1"/>
                            </a:solidFill>
                            <a:latin typeface="Cambria Math"/>
                            <a:ea typeface="Cambria Math"/>
                          </a:rPr>
                          <m:t>𝑸</m:t>
                        </m:r>
                      </m:oMath>
                    </m:oMathPara>
                  </a14:m>
                  <a:endParaRPr lang="en-US" sz="1900" b="1" i="1" dirty="0">
                    <a:solidFill>
                      <a:schemeClr val="tx1"/>
                    </a:solidFill>
                    <a:latin typeface="+mj-lt"/>
                  </a:endParaRPr>
                </a:p>
              </p:txBody>
            </p:sp>
          </mc:Choice>
          <mc:Fallback xmlns="">
            <p:sp>
              <p:nvSpPr>
                <p:cNvPr id="28" name="Rectangle 20"/>
                <p:cNvSpPr>
                  <a:spLocks noRot="1" noChangeAspect="1" noMove="1" noResize="1" noEditPoints="1" noAdjustHandles="1" noChangeArrowheads="1" noChangeShapeType="1" noTextEdit="1"/>
                </p:cNvSpPr>
                <p:nvPr/>
              </p:nvSpPr>
              <p:spPr>
                <a:xfrm>
                  <a:off x="7258985" y="2669769"/>
                  <a:ext cx="1039067" cy="384721"/>
                </a:xfrm>
                <a:prstGeom prst="rect">
                  <a:avLst/>
                </a:prstGeom>
                <a:blipFill rotWithShape="1">
                  <a:blip r:embed="rId14"/>
                  <a:stretch>
                    <a:fillRect b="-12698"/>
                  </a:stretch>
                </a:blipFill>
              </p:spPr>
              <p:txBody>
                <a:bodyPr/>
                <a:lstStyle/>
                <a:p>
                  <a:r>
                    <a:rPr lang="en-US">
                      <a:noFill/>
                    </a:rPr>
                    <a:t> </a:t>
                  </a:r>
                </a:p>
              </p:txBody>
            </p:sp>
          </mc:Fallback>
        </mc:AlternateContent>
      </p:grpSp>
    </p:spTree>
    <p:extLst>
      <p:ext uri="{BB962C8B-B14F-4D97-AF65-F5344CB8AC3E}">
        <p14:creationId xmlns:p14="http://schemas.microsoft.com/office/powerpoint/2010/main" val="3118232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1234" y="2104544"/>
            <a:ext cx="3831870" cy="2816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2" name="Rectangle 11"/>
              <p:cNvSpPr/>
              <p:nvPr/>
            </p:nvSpPr>
            <p:spPr>
              <a:xfrm>
                <a:off x="74326" y="2709561"/>
                <a:ext cx="5143712" cy="749949"/>
              </a:xfrm>
              <a:prstGeom prst="rect">
                <a:avLst/>
              </a:prstGeom>
              <a:ln w="22225">
                <a:solidFill>
                  <a:srgbClr val="FF0000"/>
                </a:solidFill>
              </a:ln>
            </p:spPr>
            <p:txBody>
              <a:bodyPr wrap="square">
                <a:spAutoFit/>
              </a:bodyPr>
              <a:lstStyle/>
              <a:p>
                <a:r>
                  <a:rPr lang="de-DE" sz="2000" dirty="0" smtClean="0"/>
                  <a:t> </a:t>
                </a:r>
                <a14:m>
                  <m:oMath xmlns:m="http://schemas.openxmlformats.org/officeDocument/2006/math">
                    <m:sSub>
                      <m:sSubPr>
                        <m:ctrlPr>
                          <a:rPr lang="el-GR" sz="2100" i="1">
                            <a:latin typeface="Cambria Math"/>
                            <a:ea typeface="Cambria Math"/>
                          </a:rPr>
                        </m:ctrlPr>
                      </m:sSubPr>
                      <m:e>
                        <m:r>
                          <m:rPr>
                            <m:sty m:val="p"/>
                          </m:rPr>
                          <a:rPr lang="el-GR" sz="2100" i="1">
                            <a:latin typeface="Cambria Math"/>
                            <a:ea typeface="Cambria Math"/>
                          </a:rPr>
                          <m:t>Δ</m:t>
                        </m:r>
                        <m:r>
                          <a:rPr lang="de-DE" sz="2100" i="1">
                            <a:latin typeface="Cambria Math"/>
                            <a:ea typeface="Cambria Math"/>
                          </a:rPr>
                          <m:t>𝑄</m:t>
                        </m:r>
                      </m:e>
                      <m:sub>
                        <m:r>
                          <a:rPr lang="de-DE" sz="2100" i="1">
                            <a:latin typeface="Cambria Math"/>
                            <a:ea typeface="Cambria Math"/>
                          </a:rPr>
                          <m:t>±</m:t>
                        </m:r>
                        <m:r>
                          <a:rPr lang="de-DE" sz="2100" i="1">
                            <a:latin typeface="Cambria Math"/>
                            <a:ea typeface="Cambria Math"/>
                          </a:rPr>
                          <m:t>𝑘</m:t>
                        </m:r>
                      </m:sub>
                    </m:sSub>
                    <m:r>
                      <a:rPr lang="de-DE" sz="2100" i="1">
                        <a:latin typeface="Cambria Math"/>
                        <a:ea typeface="Cambria Math"/>
                      </a:rPr>
                      <m:t>=−</m:t>
                    </m:r>
                    <m:f>
                      <m:fPr>
                        <m:ctrlPr>
                          <a:rPr lang="de-DE" sz="2100" i="1">
                            <a:latin typeface="Cambria Math"/>
                            <a:ea typeface="Cambria Math"/>
                          </a:rPr>
                        </m:ctrlPr>
                      </m:fPr>
                      <m:num>
                        <m:r>
                          <a:rPr lang="de-DE" sz="2100" i="1">
                            <a:latin typeface="Cambria Math"/>
                            <a:ea typeface="Cambria Math"/>
                          </a:rPr>
                          <m:t>∆</m:t>
                        </m:r>
                        <m:sSub>
                          <m:sSubPr>
                            <m:ctrlPr>
                              <a:rPr lang="de-DE" sz="2100" i="1">
                                <a:latin typeface="Cambria Math"/>
                                <a:ea typeface="Cambria Math"/>
                              </a:rPr>
                            </m:ctrlPr>
                          </m:sSubPr>
                          <m:e>
                            <m:r>
                              <a:rPr lang="de-DE" sz="2100" i="1">
                                <a:latin typeface="Cambria Math"/>
                                <a:ea typeface="Cambria Math"/>
                              </a:rPr>
                              <m:t>𝑄</m:t>
                            </m:r>
                          </m:e>
                          <m:sub>
                            <m:r>
                              <a:rPr lang="de-DE" sz="2100" i="1">
                                <a:latin typeface="Cambria Math"/>
                                <a:ea typeface="Cambria Math"/>
                              </a:rPr>
                              <m:t>𝑠𝑐</m:t>
                            </m:r>
                          </m:sub>
                        </m:sSub>
                        <m:r>
                          <a:rPr lang="de-DE" sz="2100" i="1">
                            <a:latin typeface="Cambria Math"/>
                            <a:ea typeface="Cambria Math"/>
                          </a:rPr>
                          <m:t>+∆</m:t>
                        </m:r>
                        <m:sSub>
                          <m:sSubPr>
                            <m:ctrlPr>
                              <a:rPr lang="de-DE" sz="2100" i="1">
                                <a:latin typeface="Cambria Math"/>
                                <a:ea typeface="Cambria Math"/>
                              </a:rPr>
                            </m:ctrlPr>
                          </m:sSubPr>
                          <m:e>
                            <m:r>
                              <a:rPr lang="de-DE" sz="2100" i="1">
                                <a:latin typeface="Cambria Math"/>
                                <a:ea typeface="Cambria Math"/>
                              </a:rPr>
                              <m:t>𝑄</m:t>
                            </m:r>
                          </m:e>
                          <m:sub>
                            <m:r>
                              <a:rPr lang="de-DE" sz="2100" i="1">
                                <a:latin typeface="Cambria Math"/>
                                <a:ea typeface="Cambria Math"/>
                              </a:rPr>
                              <m:t>𝑐</m:t>
                            </m:r>
                          </m:sub>
                        </m:sSub>
                      </m:num>
                      <m:den>
                        <m:r>
                          <a:rPr lang="de-DE" sz="2100" i="1">
                            <a:latin typeface="Cambria Math"/>
                            <a:ea typeface="Cambria Math"/>
                          </a:rPr>
                          <m:t>2</m:t>
                        </m:r>
                      </m:den>
                    </m:f>
                    <m:r>
                      <a:rPr lang="de-DE" sz="2100" i="1">
                        <a:latin typeface="Cambria Math"/>
                        <a:ea typeface="Cambria Math"/>
                      </a:rPr>
                      <m:t>±</m:t>
                    </m:r>
                    <m:rad>
                      <m:radPr>
                        <m:degHide m:val="on"/>
                        <m:ctrlPr>
                          <a:rPr lang="de-DE" sz="2100" i="1">
                            <a:latin typeface="Cambria Math"/>
                            <a:ea typeface="Cambria Math"/>
                          </a:rPr>
                        </m:ctrlPr>
                      </m:radPr>
                      <m:deg/>
                      <m:e>
                        <m:f>
                          <m:fPr>
                            <m:ctrlPr>
                              <a:rPr lang="de-DE" sz="2100" i="1">
                                <a:latin typeface="Cambria Math"/>
                                <a:ea typeface="Cambria Math"/>
                              </a:rPr>
                            </m:ctrlPr>
                          </m:fPr>
                          <m:num>
                            <m:r>
                              <a:rPr lang="de-DE" sz="2100" i="1">
                                <a:latin typeface="Cambria Math"/>
                                <a:ea typeface="Cambria Math"/>
                              </a:rPr>
                              <m:t>(∆</m:t>
                            </m:r>
                            <m:sSub>
                              <m:sSubPr>
                                <m:ctrlPr>
                                  <a:rPr lang="de-DE" sz="2100" i="1">
                                    <a:latin typeface="Cambria Math"/>
                                    <a:ea typeface="Cambria Math"/>
                                  </a:rPr>
                                </m:ctrlPr>
                              </m:sSubPr>
                              <m:e>
                                <m:r>
                                  <a:rPr lang="de-DE" sz="2100" i="1">
                                    <a:latin typeface="Cambria Math"/>
                                    <a:ea typeface="Cambria Math"/>
                                  </a:rPr>
                                  <m:t>𝑄</m:t>
                                </m:r>
                              </m:e>
                              <m:sub>
                                <m:r>
                                  <a:rPr lang="de-DE" sz="2100" i="1">
                                    <a:latin typeface="Cambria Math"/>
                                    <a:ea typeface="Cambria Math"/>
                                  </a:rPr>
                                  <m:t>𝑠𝑐</m:t>
                                </m:r>
                              </m:sub>
                            </m:sSub>
                            <m:r>
                              <a:rPr lang="de-DE" sz="2100" i="1">
                                <a:latin typeface="Cambria Math"/>
                                <a:ea typeface="Cambria Math"/>
                              </a:rPr>
                              <m:t>−∆</m:t>
                            </m:r>
                            <m:sSub>
                              <m:sSubPr>
                                <m:ctrlPr>
                                  <a:rPr lang="de-DE" sz="2100" i="1">
                                    <a:latin typeface="Cambria Math"/>
                                    <a:ea typeface="Cambria Math"/>
                                  </a:rPr>
                                </m:ctrlPr>
                              </m:sSubPr>
                              <m:e>
                                <m:r>
                                  <a:rPr lang="de-DE" sz="2100" i="1">
                                    <a:latin typeface="Cambria Math"/>
                                    <a:ea typeface="Cambria Math"/>
                                  </a:rPr>
                                  <m:t>𝑄</m:t>
                                </m:r>
                              </m:e>
                              <m:sub>
                                <m:r>
                                  <a:rPr lang="de-DE" sz="2100" i="1">
                                    <a:latin typeface="Cambria Math"/>
                                    <a:ea typeface="Cambria Math"/>
                                  </a:rPr>
                                  <m:t>𝑐</m:t>
                                </m:r>
                              </m:sub>
                            </m:sSub>
                            <m:sSup>
                              <m:sSupPr>
                                <m:ctrlPr>
                                  <a:rPr lang="de-DE" sz="2100" i="1">
                                    <a:latin typeface="Cambria Math"/>
                                    <a:ea typeface="Cambria Math"/>
                                  </a:rPr>
                                </m:ctrlPr>
                              </m:sSupPr>
                              <m:e>
                                <m:r>
                                  <a:rPr lang="de-DE" sz="2100" i="1">
                                    <a:latin typeface="Cambria Math"/>
                                    <a:ea typeface="Cambria Math"/>
                                  </a:rPr>
                                  <m:t>)</m:t>
                                </m:r>
                              </m:e>
                              <m:sup>
                                <m:r>
                                  <a:rPr lang="de-DE" sz="2100" i="1">
                                    <a:latin typeface="Cambria Math"/>
                                    <a:ea typeface="Cambria Math"/>
                                  </a:rPr>
                                  <m:t>2</m:t>
                                </m:r>
                              </m:sup>
                            </m:sSup>
                          </m:num>
                          <m:den>
                            <m:r>
                              <a:rPr lang="de-DE" sz="2100" i="1">
                                <a:latin typeface="Cambria Math"/>
                                <a:ea typeface="Cambria Math"/>
                              </a:rPr>
                              <m:t>4</m:t>
                            </m:r>
                          </m:den>
                        </m:f>
                        <m:r>
                          <a:rPr lang="de-DE" sz="2100" i="1">
                            <a:latin typeface="Cambria Math"/>
                            <a:ea typeface="Cambria Math"/>
                          </a:rPr>
                          <m:t>+(</m:t>
                        </m:r>
                        <m:r>
                          <a:rPr lang="de-DE" sz="2100" i="1">
                            <a:latin typeface="Cambria Math"/>
                            <a:ea typeface="Cambria Math"/>
                          </a:rPr>
                          <m:t>𝑘</m:t>
                        </m:r>
                        <m:sSub>
                          <m:sSubPr>
                            <m:ctrlPr>
                              <a:rPr lang="de-DE" sz="2100" i="1">
                                <a:latin typeface="Cambria Math"/>
                                <a:ea typeface="Cambria Math"/>
                              </a:rPr>
                            </m:ctrlPr>
                          </m:sSubPr>
                          <m:e>
                            <m:r>
                              <a:rPr lang="de-DE" sz="2100" i="1">
                                <a:latin typeface="Cambria Math"/>
                                <a:ea typeface="Cambria Math"/>
                              </a:rPr>
                              <m:t>𝑄</m:t>
                            </m:r>
                          </m:e>
                          <m:sub>
                            <m:r>
                              <a:rPr lang="de-DE" sz="2100" i="1">
                                <a:latin typeface="Cambria Math"/>
                                <a:ea typeface="Cambria Math"/>
                              </a:rPr>
                              <m:t>𝑠</m:t>
                            </m:r>
                          </m:sub>
                        </m:sSub>
                        <m:sSup>
                          <m:sSupPr>
                            <m:ctrlPr>
                              <a:rPr lang="de-DE" sz="2100" i="1">
                                <a:latin typeface="Cambria Math"/>
                                <a:ea typeface="Cambria Math"/>
                              </a:rPr>
                            </m:ctrlPr>
                          </m:sSupPr>
                          <m:e>
                            <m:r>
                              <a:rPr lang="de-DE" sz="2100" i="1">
                                <a:latin typeface="Cambria Math"/>
                                <a:ea typeface="Cambria Math"/>
                              </a:rPr>
                              <m:t>)</m:t>
                            </m:r>
                          </m:e>
                          <m:sup>
                            <m:r>
                              <a:rPr lang="de-DE" sz="2100" i="1">
                                <a:latin typeface="Cambria Math"/>
                                <a:ea typeface="Cambria Math"/>
                              </a:rPr>
                              <m:t>2</m:t>
                            </m:r>
                          </m:sup>
                        </m:sSup>
                      </m:e>
                    </m:rad>
                  </m:oMath>
                </a14:m>
                <a:endParaRPr lang="en-US" sz="2100" dirty="0"/>
              </a:p>
            </p:txBody>
          </p:sp>
        </mc:Choice>
        <mc:Fallback xmlns="">
          <p:sp>
            <p:nvSpPr>
              <p:cNvPr id="12" name="Rectangle 11"/>
              <p:cNvSpPr>
                <a:spLocks noRot="1" noChangeAspect="1" noMove="1" noResize="1" noEditPoints="1" noAdjustHandles="1" noChangeArrowheads="1" noChangeShapeType="1" noTextEdit="1"/>
              </p:cNvSpPr>
              <p:nvPr/>
            </p:nvSpPr>
            <p:spPr>
              <a:xfrm>
                <a:off x="74326" y="2709561"/>
                <a:ext cx="5143712" cy="749949"/>
              </a:xfrm>
              <a:prstGeom prst="rect">
                <a:avLst/>
              </a:prstGeom>
              <a:blipFill rotWithShape="1">
                <a:blip r:embed="rId4"/>
                <a:stretch>
                  <a:fillRect/>
                </a:stretch>
              </a:blipFill>
              <a:ln w="22225">
                <a:solidFill>
                  <a:srgbClr val="FF0000"/>
                </a:solidFill>
              </a:ln>
            </p:spPr>
            <p:txBody>
              <a:bodyPr/>
              <a:lstStyle/>
              <a:p>
                <a:r>
                  <a:rPr lang="en-US">
                    <a:noFill/>
                  </a:rPr>
                  <a:t> </a:t>
                </a:r>
              </a:p>
            </p:txBody>
          </p:sp>
        </mc:Fallback>
      </mc:AlternateContent>
      <p:sp>
        <p:nvSpPr>
          <p:cNvPr id="38" name="Rectangle 37"/>
          <p:cNvSpPr/>
          <p:nvPr/>
        </p:nvSpPr>
        <p:spPr>
          <a:xfrm>
            <a:off x="0" y="5873601"/>
            <a:ext cx="9061896" cy="646331"/>
          </a:xfrm>
          <a:prstGeom prst="rect">
            <a:avLst/>
          </a:prstGeom>
        </p:spPr>
        <p:txBody>
          <a:bodyPr wrap="square">
            <a:spAutoFit/>
          </a:bodyPr>
          <a:lstStyle/>
          <a:p>
            <a:r>
              <a:rPr lang="en-US" sz="1200" dirty="0" smtClean="0"/>
              <a:t>M. </a:t>
            </a:r>
            <a:r>
              <a:rPr lang="en-US" sz="1200" dirty="0" err="1" smtClean="0"/>
              <a:t>Blaskiewisz</a:t>
            </a:r>
            <a:r>
              <a:rPr lang="en-US" sz="1200" dirty="0"/>
              <a:t>: </a:t>
            </a:r>
            <a:r>
              <a:rPr lang="en-US" sz="1200" i="1" dirty="0" smtClean="0"/>
              <a:t>Fast</a:t>
            </a:r>
            <a:r>
              <a:rPr lang="en-US" sz="1200" dirty="0" smtClean="0"/>
              <a:t> h</a:t>
            </a:r>
            <a:r>
              <a:rPr lang="en-US" sz="1200" i="1" dirty="0" smtClean="0"/>
              <a:t>ead-tail instabilities with space charge,</a:t>
            </a:r>
            <a:r>
              <a:rPr lang="en-US" sz="1200" dirty="0" smtClean="0"/>
              <a:t> </a:t>
            </a:r>
            <a:r>
              <a:rPr lang="en-US" sz="1200" dirty="0"/>
              <a:t>Phys. </a:t>
            </a:r>
            <a:r>
              <a:rPr lang="en-US" sz="1200" dirty="0" smtClean="0"/>
              <a:t>Rev. Acc.. </a:t>
            </a:r>
            <a:r>
              <a:rPr lang="en-US" sz="1200" dirty="0"/>
              <a:t>Beams </a:t>
            </a:r>
            <a:r>
              <a:rPr lang="en-US" sz="1200" dirty="0" smtClean="0"/>
              <a:t>1, 044201, (1998)</a:t>
            </a:r>
          </a:p>
          <a:p>
            <a:r>
              <a:rPr lang="en-US" sz="1200" dirty="0" smtClean="0"/>
              <a:t>A</a:t>
            </a:r>
            <a:r>
              <a:rPr lang="en-US" sz="1200" dirty="0"/>
              <a:t>. </a:t>
            </a:r>
            <a:r>
              <a:rPr lang="en-US" sz="1200" dirty="0" err="1"/>
              <a:t>Burov</a:t>
            </a:r>
            <a:r>
              <a:rPr lang="en-US" sz="1200" dirty="0"/>
              <a:t>, </a:t>
            </a:r>
            <a:r>
              <a:rPr lang="en-US" sz="1200" i="1" dirty="0" smtClean="0"/>
              <a:t>Head-tail </a:t>
            </a:r>
            <a:r>
              <a:rPr lang="en-US" sz="1200" i="1" dirty="0"/>
              <a:t>modes for strong space </a:t>
            </a:r>
            <a:r>
              <a:rPr lang="en-US" sz="1200" i="1" dirty="0" smtClean="0"/>
              <a:t>charge</a:t>
            </a:r>
            <a:r>
              <a:rPr lang="en-US" sz="1200" dirty="0" smtClean="0"/>
              <a:t>, </a:t>
            </a:r>
            <a:r>
              <a:rPr lang="en-US" sz="1200" dirty="0"/>
              <a:t>Phys. Rev </a:t>
            </a:r>
            <a:r>
              <a:rPr lang="en-US" sz="1200" dirty="0" smtClean="0"/>
              <a:t>. Acc. </a:t>
            </a:r>
            <a:r>
              <a:rPr lang="en-US" sz="1200" dirty="0"/>
              <a:t>Beams 12, 044202, (2009)</a:t>
            </a:r>
          </a:p>
          <a:p>
            <a:r>
              <a:rPr lang="en-US" sz="1200" dirty="0"/>
              <a:t>O. </a:t>
            </a:r>
            <a:r>
              <a:rPr lang="en-US" sz="1200" dirty="0" err="1"/>
              <a:t>Boine-Frankenheim</a:t>
            </a:r>
            <a:r>
              <a:rPr lang="en-US" sz="1200" dirty="0"/>
              <a:t> </a:t>
            </a:r>
            <a:r>
              <a:rPr lang="en-US" sz="1200" dirty="0" smtClean="0"/>
              <a:t>et .al., </a:t>
            </a:r>
            <a:r>
              <a:rPr lang="en-US" sz="1200" i="1" dirty="0" smtClean="0"/>
              <a:t>Transverse </a:t>
            </a:r>
            <a:r>
              <a:rPr lang="en-US" sz="1200" i="1" dirty="0" err="1"/>
              <a:t>Schottky</a:t>
            </a:r>
            <a:r>
              <a:rPr lang="en-US" sz="1200" i="1" dirty="0"/>
              <a:t> noise spectrum for bunches with  space </a:t>
            </a:r>
            <a:r>
              <a:rPr lang="en-US" sz="1200" i="1" dirty="0" smtClean="0"/>
              <a:t>charge</a:t>
            </a:r>
            <a:r>
              <a:rPr lang="en-US" sz="1200" dirty="0" smtClean="0"/>
              <a:t>, </a:t>
            </a:r>
            <a:r>
              <a:rPr lang="en-US" sz="1200" dirty="0"/>
              <a:t>Phys. Rev </a:t>
            </a:r>
            <a:r>
              <a:rPr lang="en-US" sz="1200" dirty="0" smtClean="0"/>
              <a:t>.Acc.. </a:t>
            </a:r>
            <a:r>
              <a:rPr lang="en-US" sz="1200" dirty="0"/>
              <a:t>Beams 12, 114201, (2009)</a:t>
            </a:r>
          </a:p>
        </p:txBody>
      </p:sp>
      <p:cxnSp>
        <p:nvCxnSpPr>
          <p:cNvPr id="6" name="Straight Arrow Connector 5"/>
          <p:cNvCxnSpPr/>
          <p:nvPr/>
        </p:nvCxnSpPr>
        <p:spPr>
          <a:xfrm flipV="1">
            <a:off x="905238" y="3183868"/>
            <a:ext cx="579005" cy="82870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244825" y="2015495"/>
                <a:ext cx="5046979" cy="369332"/>
              </a:xfrm>
              <a:prstGeom prst="rect">
                <a:avLst/>
              </a:prstGeom>
              <a:noFill/>
            </p:spPr>
            <p:txBody>
              <a:bodyPr wrap="square" rtlCol="0">
                <a:spAutoFit/>
              </a:bodyPr>
              <a:lstStyle/>
              <a:p>
                <a:r>
                  <a:rPr lang="en-US" b="1" dirty="0">
                    <a:solidFill>
                      <a:srgbClr val="0000FF"/>
                    </a:solidFill>
                  </a:rPr>
                  <a:t>L</a:t>
                </a:r>
                <a:r>
                  <a:rPr lang="en-US" b="1" dirty="0" smtClean="0">
                    <a:solidFill>
                      <a:srgbClr val="0000FF"/>
                    </a:solidFill>
                  </a:rPr>
                  <a:t>ow intensity: spacing of sidebands:   </a:t>
                </a:r>
                <a14:m>
                  <m:oMath xmlns:m="http://schemas.openxmlformats.org/officeDocument/2006/math">
                    <m:sSub>
                      <m:sSubPr>
                        <m:ctrlPr>
                          <a:rPr lang="de-DE" i="1">
                            <a:latin typeface="Cambria Math"/>
                          </a:rPr>
                        </m:ctrlPr>
                      </m:sSubPr>
                      <m:e>
                        <m:r>
                          <a:rPr lang="de-DE" i="1">
                            <a:latin typeface="Cambria Math"/>
                            <a:ea typeface="Cambria Math"/>
                          </a:rPr>
                          <m:t>∆</m:t>
                        </m:r>
                        <m:r>
                          <a:rPr lang="de-DE" i="1">
                            <a:latin typeface="Cambria Math"/>
                          </a:rPr>
                          <m:t>𝑄</m:t>
                        </m:r>
                      </m:e>
                      <m:sub>
                        <m:r>
                          <a:rPr lang="de-DE" i="1">
                            <a:latin typeface="Cambria Math"/>
                          </a:rPr>
                          <m:t>𝑘</m:t>
                        </m:r>
                      </m:sub>
                    </m:sSub>
                    <m:r>
                      <a:rPr lang="de-DE" b="0" i="1" smtClean="0">
                        <a:latin typeface="Cambria Math"/>
                      </a:rPr>
                      <m:t>=</m:t>
                    </m:r>
                    <m:r>
                      <a:rPr lang="de-DE" b="0" i="1" smtClean="0">
                        <a:latin typeface="Cambria Math"/>
                      </a:rPr>
                      <m:t>𝑘</m:t>
                    </m:r>
                    <m:sSub>
                      <m:sSubPr>
                        <m:ctrlPr>
                          <a:rPr lang="de-DE" b="0" i="1" smtClean="0">
                            <a:latin typeface="Cambria Math"/>
                          </a:rPr>
                        </m:ctrlPr>
                      </m:sSubPr>
                      <m:e>
                        <m:r>
                          <a:rPr lang="de-DE" b="0" i="1" smtClean="0">
                            <a:latin typeface="Cambria Math"/>
                          </a:rPr>
                          <m:t>𝑄</m:t>
                        </m:r>
                      </m:e>
                      <m:sub>
                        <m:r>
                          <a:rPr lang="de-DE" b="0" i="1" smtClean="0">
                            <a:latin typeface="Cambria Math"/>
                          </a:rPr>
                          <m:t>𝑠</m:t>
                        </m:r>
                      </m:sub>
                    </m:sSub>
                  </m:oMath>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244825" y="2015495"/>
                <a:ext cx="5046979" cy="369332"/>
              </a:xfrm>
              <a:prstGeom prst="rect">
                <a:avLst/>
              </a:prstGeom>
              <a:blipFill rotWithShape="1">
                <a:blip r:embed="rId5"/>
                <a:stretch>
                  <a:fillRect l="-966"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114161" y="4293552"/>
                <a:ext cx="1316642" cy="609975"/>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DE" sz="1600" b="0" i="1" smtClean="0">
                              <a:latin typeface="Cambria Math"/>
                            </a:rPr>
                            <m:t>𝑞</m:t>
                          </m:r>
                        </m:e>
                        <m:sub>
                          <m:r>
                            <a:rPr lang="de-DE" sz="1600" b="0" i="1" smtClean="0">
                              <a:latin typeface="Cambria Math"/>
                            </a:rPr>
                            <m:t>𝑠𝑐</m:t>
                          </m:r>
                        </m:sub>
                      </m:sSub>
                      <m:r>
                        <a:rPr lang="de-DE" sz="1600" b="0" i="1" smtClean="0">
                          <a:latin typeface="Cambria Math"/>
                        </a:rPr>
                        <m:t>=</m:t>
                      </m:r>
                      <m:f>
                        <m:fPr>
                          <m:ctrlPr>
                            <a:rPr lang="de-DE" sz="1600" i="1" smtClean="0">
                              <a:latin typeface="Cambria Math"/>
                              <a:ea typeface="Cambria Math"/>
                            </a:rPr>
                          </m:ctrlPr>
                        </m:fPr>
                        <m:num>
                          <m:d>
                            <m:dPr>
                              <m:begChr m:val="|"/>
                              <m:endChr m:val="|"/>
                              <m:ctrlPr>
                                <a:rPr lang="de-DE" sz="1600" i="1" smtClean="0">
                                  <a:latin typeface="Cambria Math"/>
                                  <a:ea typeface="Cambria Math"/>
                                </a:rPr>
                              </m:ctrlPr>
                            </m:dPr>
                            <m:e>
                              <m:r>
                                <a:rPr lang="en-US" sz="1600" i="1">
                                  <a:latin typeface="Cambria Math"/>
                                  <a:ea typeface="Cambria Math"/>
                                </a:rPr>
                                <m:t>∆</m:t>
                              </m:r>
                              <m:sSub>
                                <m:sSubPr>
                                  <m:ctrlPr>
                                    <a:rPr lang="de-DE" sz="1600" i="1">
                                      <a:latin typeface="Cambria Math"/>
                                      <a:ea typeface="Cambria Math"/>
                                    </a:rPr>
                                  </m:ctrlPr>
                                </m:sSubPr>
                                <m:e>
                                  <m:r>
                                    <a:rPr lang="de-DE" sz="1600" i="1">
                                      <a:latin typeface="Cambria Math"/>
                                      <a:ea typeface="Cambria Math"/>
                                    </a:rPr>
                                    <m:t>𝑄</m:t>
                                  </m:r>
                                </m:e>
                                <m:sub>
                                  <m:r>
                                    <a:rPr lang="de-DE" sz="1600" i="1">
                                      <a:latin typeface="Cambria Math"/>
                                      <a:ea typeface="Cambria Math"/>
                                    </a:rPr>
                                    <m:t>𝑠𝑐</m:t>
                                  </m:r>
                                </m:sub>
                              </m:sSub>
                            </m:e>
                          </m:d>
                        </m:num>
                        <m:den>
                          <m:sSub>
                            <m:sSubPr>
                              <m:ctrlPr>
                                <a:rPr lang="de-DE" sz="1600" i="1" smtClean="0">
                                  <a:latin typeface="Cambria Math"/>
                                  <a:ea typeface="Cambria Math"/>
                                </a:rPr>
                              </m:ctrlPr>
                            </m:sSubPr>
                            <m:e>
                              <m:r>
                                <a:rPr lang="de-DE" sz="1600" b="0" i="1" smtClean="0">
                                  <a:latin typeface="Cambria Math"/>
                                  <a:ea typeface="Cambria Math"/>
                                </a:rPr>
                                <m:t>𝑄</m:t>
                              </m:r>
                            </m:e>
                            <m:sub>
                              <m:r>
                                <a:rPr lang="de-DE" sz="1600" b="0" i="1" smtClean="0">
                                  <a:latin typeface="Cambria Math"/>
                                  <a:ea typeface="Cambria Math"/>
                                </a:rPr>
                                <m:t>𝑠</m:t>
                              </m:r>
                            </m:sub>
                          </m:sSub>
                        </m:den>
                      </m:f>
                    </m:oMath>
                  </m:oMathPara>
                </a14:m>
                <a:endParaRPr lang="en-US"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114161" y="4293552"/>
                <a:ext cx="1316642" cy="609975"/>
              </a:xfrm>
              <a:prstGeom prst="rect">
                <a:avLst/>
              </a:prstGeom>
              <a:blipFill rotWithShape="1">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2104" y="4712543"/>
                <a:ext cx="9061896" cy="1200329"/>
              </a:xfrm>
              <a:prstGeom prst="rect">
                <a:avLst/>
              </a:prstGeom>
              <a:noFill/>
            </p:spPr>
            <p:txBody>
              <a:bodyPr wrap="square" rtlCol="0">
                <a:spAutoFit/>
              </a:bodyPr>
              <a:lstStyle/>
              <a:p>
                <a:r>
                  <a:rPr lang="en-US" b="1" dirty="0" smtClean="0">
                    <a:solidFill>
                      <a:srgbClr val="0000FF"/>
                    </a:solidFill>
                  </a:rPr>
                  <a:t>Findings: </a:t>
                </a:r>
              </a:p>
              <a:p>
                <a:pPr marL="285750" indent="-285750">
                  <a:buFont typeface="Wingdings" panose="05000000000000000000" pitchFamily="2" charset="2"/>
                  <a:buChar char="Ø"/>
                </a:pPr>
                <a14:m>
                  <m:oMath xmlns:m="http://schemas.openxmlformats.org/officeDocument/2006/math">
                    <m:r>
                      <a:rPr lang="de-DE" b="1" i="1" smtClean="0">
                        <a:latin typeface="Cambria Math"/>
                      </a:rPr>
                      <m:t>𝒌</m:t>
                    </m:r>
                    <m:r>
                      <a:rPr lang="de-DE" b="0" i="1" smtClean="0">
                        <a:latin typeface="Cambria Math"/>
                      </a:rPr>
                      <m:t>=0</m:t>
                    </m:r>
                  </m:oMath>
                </a14:m>
                <a:r>
                  <a:rPr lang="en-US" dirty="0" smtClean="0"/>
                  <a:t> it is </a:t>
                </a:r>
                <a14:m>
                  <m:oMath xmlns:m="http://schemas.openxmlformats.org/officeDocument/2006/math">
                    <m:r>
                      <a:rPr lang="de-DE" i="1">
                        <a:latin typeface="Cambria Math"/>
                        <a:ea typeface="Cambria Math"/>
                      </a:rPr>
                      <m:t>∆</m:t>
                    </m:r>
                    <m:sSub>
                      <m:sSubPr>
                        <m:ctrlPr>
                          <a:rPr lang="de-DE" i="1">
                            <a:latin typeface="Cambria Math"/>
                            <a:ea typeface="Cambria Math"/>
                          </a:rPr>
                        </m:ctrlPr>
                      </m:sSubPr>
                      <m:e>
                        <m:r>
                          <a:rPr lang="de-DE" i="1">
                            <a:latin typeface="Cambria Math"/>
                            <a:ea typeface="Cambria Math"/>
                          </a:rPr>
                          <m:t>𝑄</m:t>
                        </m:r>
                      </m:e>
                      <m:sub>
                        <m:r>
                          <a:rPr lang="de-DE" i="1">
                            <a:latin typeface="Cambria Math"/>
                            <a:ea typeface="Cambria Math"/>
                          </a:rPr>
                          <m:t>0</m:t>
                        </m:r>
                      </m:sub>
                    </m:sSub>
                    <m:r>
                      <a:rPr lang="de-DE" i="1">
                        <a:latin typeface="Cambria Math"/>
                        <a:ea typeface="Cambria Math"/>
                      </a:rPr>
                      <m:t>=</m:t>
                    </m:r>
                    <m:r>
                      <a:rPr lang="de-DE" b="0" i="1" smtClean="0">
                        <a:latin typeface="Cambria Math"/>
                        <a:ea typeface="Cambria Math"/>
                      </a:rPr>
                      <m:t>−</m:t>
                    </m:r>
                    <m:r>
                      <a:rPr lang="de-DE" i="1">
                        <a:latin typeface="Cambria Math"/>
                        <a:ea typeface="Cambria Math"/>
                      </a:rPr>
                      <m:t>∆</m:t>
                    </m:r>
                    <m:sSub>
                      <m:sSubPr>
                        <m:ctrlPr>
                          <a:rPr lang="de-DE" i="1">
                            <a:latin typeface="Cambria Math"/>
                            <a:ea typeface="Cambria Math"/>
                          </a:rPr>
                        </m:ctrlPr>
                      </m:sSubPr>
                      <m:e>
                        <m:r>
                          <a:rPr lang="de-DE" i="1">
                            <a:latin typeface="Cambria Math"/>
                            <a:ea typeface="Cambria Math"/>
                          </a:rPr>
                          <m:t>𝑄</m:t>
                        </m:r>
                      </m:e>
                      <m:sub>
                        <m:r>
                          <a:rPr lang="de-DE" i="1">
                            <a:latin typeface="Cambria Math"/>
                            <a:ea typeface="Cambria Math"/>
                          </a:rPr>
                          <m:t>𝑐</m:t>
                        </m:r>
                      </m:sub>
                    </m:sSub>
                  </m:oMath>
                </a14:m>
                <a:r>
                  <a:rPr lang="de-DE" dirty="0" smtClean="0"/>
                  <a:t> i.e. </a:t>
                </a:r>
                <a:r>
                  <a:rPr lang="en-US" dirty="0" smtClean="0"/>
                  <a:t>value of shifted bare tune as of importance for operating </a:t>
                </a:r>
              </a:p>
              <a:p>
                <a:pPr marL="285750" indent="-285750">
                  <a:buFont typeface="Wingdings" panose="05000000000000000000" pitchFamily="2" charset="2"/>
                  <a:buChar char="Ø"/>
                </a:pPr>
                <a:r>
                  <a:rPr lang="en-US" b="1" i="1" dirty="0" smtClean="0">
                    <a:solidFill>
                      <a:schemeClr val="tx1"/>
                    </a:solidFill>
                  </a:rPr>
                  <a:t>k</a:t>
                </a:r>
                <a:r>
                  <a:rPr lang="en-US" dirty="0" smtClean="0">
                    <a:solidFill>
                      <a:schemeClr val="tx1"/>
                    </a:solidFill>
                  </a:rPr>
                  <a:t> &gt; 0, head-tail </a:t>
                </a:r>
                <a:r>
                  <a:rPr lang="en-US" dirty="0">
                    <a:solidFill>
                      <a:schemeClr val="tx1"/>
                    </a:solidFill>
                  </a:rPr>
                  <a:t>modes come closer </a:t>
                </a:r>
                <a14:m>
                  <m:oMath xmlns:m="http://schemas.openxmlformats.org/officeDocument/2006/math">
                    <m:r>
                      <m:rPr>
                        <m:nor/>
                      </m:rPr>
                      <a:rPr lang="de-DE" b="0" i="0" smtClean="0">
                        <a:solidFill>
                          <a:schemeClr val="tx1"/>
                        </a:solidFill>
                        <a:latin typeface="Cambria Math"/>
                      </a:rPr>
                      <m:t>a</m:t>
                    </m:r>
                    <m:r>
                      <m:rPr>
                        <m:nor/>
                      </m:rPr>
                      <a:rPr lang="de-DE" dirty="0"/>
                      <m:t>s</m:t>
                    </m:r>
                    <m:r>
                      <m:rPr>
                        <m:nor/>
                      </m:rPr>
                      <a:rPr lang="de-DE" dirty="0"/>
                      <m:t> </m:t>
                    </m:r>
                    <m:sSub>
                      <m:sSubPr>
                        <m:ctrlPr>
                          <a:rPr lang="en-US" i="1">
                            <a:latin typeface="Cambria Math"/>
                            <a:ea typeface="Cambria Math"/>
                          </a:rPr>
                        </m:ctrlPr>
                      </m:sSubPr>
                      <m:e>
                        <m:r>
                          <a:rPr lang="de-DE" i="1">
                            <a:latin typeface="Cambria Math"/>
                            <a:ea typeface="Cambria Math"/>
                          </a:rPr>
                          <m:t>𝑞</m:t>
                        </m:r>
                      </m:e>
                      <m:sub>
                        <m:r>
                          <a:rPr lang="de-DE" i="1">
                            <a:latin typeface="Cambria Math"/>
                            <a:ea typeface="Cambria Math"/>
                          </a:rPr>
                          <m:t>𝑠𝑐</m:t>
                        </m:r>
                      </m:sub>
                    </m:sSub>
                    <m:r>
                      <a:rPr lang="de-DE" i="1">
                        <a:latin typeface="Cambria Math"/>
                        <a:ea typeface="Cambria Math"/>
                      </a:rPr>
                      <m:t>=</m:t>
                    </m:r>
                    <m:r>
                      <a:rPr lang="en-US" i="1">
                        <a:latin typeface="Cambria Math"/>
                        <a:ea typeface="Cambria Math"/>
                      </a:rPr>
                      <m:t>∆</m:t>
                    </m:r>
                    <m:sSub>
                      <m:sSubPr>
                        <m:ctrlPr>
                          <a:rPr lang="de-DE" i="1">
                            <a:latin typeface="Cambria Math"/>
                            <a:ea typeface="Cambria Math"/>
                          </a:rPr>
                        </m:ctrlPr>
                      </m:sSubPr>
                      <m:e>
                        <m:r>
                          <a:rPr lang="de-DE" i="1">
                            <a:latin typeface="Cambria Math"/>
                            <a:ea typeface="Cambria Math"/>
                          </a:rPr>
                          <m:t>𝑄</m:t>
                        </m:r>
                      </m:e>
                      <m:sub>
                        <m:r>
                          <a:rPr lang="de-DE" i="1">
                            <a:latin typeface="Cambria Math"/>
                            <a:ea typeface="Cambria Math"/>
                          </a:rPr>
                          <m:t>𝑠𝑐</m:t>
                        </m:r>
                      </m:sub>
                    </m:sSub>
                    <m:r>
                      <m:rPr>
                        <m:nor/>
                      </m:rPr>
                      <a:rPr lang="de-DE" dirty="0"/>
                      <m:t>/</m:t>
                    </m:r>
                    <m:sSub>
                      <m:sSubPr>
                        <m:ctrlPr>
                          <a:rPr lang="de-DE" i="1" dirty="0">
                            <a:latin typeface="Cambria Math"/>
                          </a:rPr>
                        </m:ctrlPr>
                      </m:sSubPr>
                      <m:e>
                        <m:r>
                          <a:rPr lang="de-DE" i="1" dirty="0">
                            <a:latin typeface="Cambria Math"/>
                          </a:rPr>
                          <m:t>𝑄</m:t>
                        </m:r>
                      </m:e>
                      <m:sub>
                        <m:r>
                          <a:rPr lang="de-DE" i="1" dirty="0">
                            <a:latin typeface="Cambria Math"/>
                          </a:rPr>
                          <m:t>𝑠</m:t>
                        </m:r>
                      </m:sub>
                    </m:sSub>
                    <m:r>
                      <m:rPr>
                        <m:nor/>
                      </m:rPr>
                      <a:rPr lang="de-DE" dirty="0"/>
                      <m:t> </m:t>
                    </m:r>
                    <m:r>
                      <m:rPr>
                        <m:nor/>
                      </m:rPr>
                      <a:rPr lang="de-DE" dirty="0"/>
                      <m:t>increases</m:t>
                    </m:r>
                  </m:oMath>
                </a14:m>
                <a:endParaRPr lang="de-DE" dirty="0" smtClean="0"/>
              </a:p>
              <a:p>
                <a:pPr marL="285750" indent="-285750">
                  <a:buFont typeface="Wingdings" panose="05000000000000000000" pitchFamily="2" charset="2"/>
                  <a:buChar char="Ø"/>
                </a:pPr>
                <a:r>
                  <a:rPr lang="en-US" b="1" i="1" dirty="0" smtClean="0"/>
                  <a:t>k</a:t>
                </a:r>
                <a:r>
                  <a:rPr lang="en-US" dirty="0" smtClean="0"/>
                  <a:t> &lt; 0 almost constant slope (but larger Landau damping </a:t>
                </a:r>
                <a:r>
                  <a:rPr lang="en-US" dirty="0" smtClean="0">
                    <a:sym typeface="Symbol"/>
                  </a:rPr>
                  <a:t> broader and lower spectral lines)</a:t>
                </a:r>
                <a:r>
                  <a:rPr lang="en-US" dirty="0" smtClean="0"/>
                  <a:t> </a:t>
                </a:r>
              </a:p>
            </p:txBody>
          </p:sp>
        </mc:Choice>
        <mc:Fallback xmlns="">
          <p:sp>
            <p:nvSpPr>
              <p:cNvPr id="7" name="TextBox 6"/>
              <p:cNvSpPr txBox="1">
                <a:spLocks noRot="1" noChangeAspect="1" noMove="1" noResize="1" noEditPoints="1" noAdjustHandles="1" noChangeArrowheads="1" noChangeShapeType="1" noTextEdit="1"/>
              </p:cNvSpPr>
              <p:nvPr/>
            </p:nvSpPr>
            <p:spPr>
              <a:xfrm>
                <a:off x="82104" y="4712543"/>
                <a:ext cx="9061896" cy="1200329"/>
              </a:xfrm>
              <a:prstGeom prst="rect">
                <a:avLst/>
              </a:prstGeom>
              <a:blipFill rotWithShape="1">
                <a:blip r:embed="rId7"/>
                <a:stretch>
                  <a:fillRect l="-538" t="-2538" b="-7107"/>
                </a:stretch>
              </a:blipFill>
            </p:spPr>
            <p:txBody>
              <a:bodyPr/>
              <a:lstStyle/>
              <a:p>
                <a:r>
                  <a:rPr lang="en-US">
                    <a:noFill/>
                  </a:rPr>
                  <a:t> </a:t>
                </a:r>
              </a:p>
            </p:txBody>
          </p:sp>
        </mc:Fallback>
      </mc:AlternateContent>
      <p:sp>
        <p:nvSpPr>
          <p:cNvPr id="4" name="Textfeld 3"/>
          <p:cNvSpPr txBox="1"/>
          <p:nvPr/>
        </p:nvSpPr>
        <p:spPr>
          <a:xfrm>
            <a:off x="0" y="907595"/>
            <a:ext cx="9475304" cy="1200329"/>
          </a:xfrm>
          <a:prstGeom prst="rect">
            <a:avLst/>
          </a:prstGeom>
          <a:noFill/>
        </p:spPr>
        <p:txBody>
          <a:bodyPr wrap="square" rtlCol="0">
            <a:spAutoFit/>
          </a:bodyPr>
          <a:lstStyle/>
          <a:p>
            <a:r>
              <a:rPr lang="en-US" dirty="0" smtClean="0">
                <a:solidFill>
                  <a:srgbClr val="0000FF"/>
                </a:solidFill>
              </a:rPr>
              <a:t>Assumption of analytical description of head-tail modes by M. </a:t>
            </a:r>
            <a:r>
              <a:rPr lang="en-US" dirty="0" err="1" smtClean="0">
                <a:solidFill>
                  <a:srgbClr val="0000FF"/>
                </a:solidFill>
              </a:rPr>
              <a:t>Blaskiewicz</a:t>
            </a:r>
            <a:r>
              <a:rPr lang="en-US" dirty="0" smtClean="0">
                <a:solidFill>
                  <a:srgbClr val="0000FF"/>
                </a:solidFill>
              </a:rPr>
              <a:t> (1998):</a:t>
            </a:r>
          </a:p>
          <a:p>
            <a:pPr marL="285750" indent="-285750">
              <a:buFont typeface="Wingdings" panose="05000000000000000000" pitchFamily="2" charset="2"/>
              <a:buChar char="Ø"/>
            </a:pPr>
            <a:r>
              <a:rPr lang="en-US" dirty="0" smtClean="0"/>
              <a:t>Transverse phase space: KV-distribution</a:t>
            </a:r>
          </a:p>
          <a:p>
            <a:pPr marL="285750" indent="-285750">
              <a:buFont typeface="Wingdings" panose="05000000000000000000" pitchFamily="2" charset="2"/>
              <a:buChar char="Ø"/>
            </a:pPr>
            <a:r>
              <a:rPr lang="en-US" dirty="0"/>
              <a:t>Longitudinal ‘airbag’ phase </a:t>
            </a:r>
            <a:r>
              <a:rPr lang="en-US" dirty="0" smtClean="0"/>
              <a:t>space: phase </a:t>
            </a:r>
            <a:r>
              <a:rPr lang="en-US" dirty="0" smtClean="0">
                <a:sym typeface="Symbol"/>
              </a:rPr>
              <a:t></a:t>
            </a:r>
            <a:r>
              <a:rPr lang="en-US" dirty="0" smtClean="0"/>
              <a:t> constant momentum only two velocities </a:t>
            </a:r>
            <a:r>
              <a:rPr lang="en-US" b="1" dirty="0" smtClean="0">
                <a:latin typeface="Cambria Math" panose="02040503050406030204" pitchFamily="18" charset="0"/>
                <a:ea typeface="Cambria Math" panose="02040503050406030204" pitchFamily="18" charset="0"/>
              </a:rPr>
              <a:t>v</a:t>
            </a:r>
            <a:r>
              <a:rPr lang="en-US" b="1" i="1" baseline="-25000" dirty="0" smtClean="0">
                <a:latin typeface="Cambria Math" panose="02040503050406030204" pitchFamily="18" charset="0"/>
                <a:ea typeface="Cambria Math" panose="02040503050406030204" pitchFamily="18" charset="0"/>
              </a:rPr>
              <a:t>s</a:t>
            </a:r>
            <a:r>
              <a:rPr lang="en-US" b="1" i="1" dirty="0" smtClean="0">
                <a:latin typeface="Cambria Math" panose="02040503050406030204" pitchFamily="18" charset="0"/>
                <a:ea typeface="Cambria Math" panose="02040503050406030204" pitchFamily="18" charset="0"/>
              </a:rPr>
              <a:t> = </a:t>
            </a:r>
            <a:r>
              <a:rPr lang="en-US" b="1" dirty="0">
                <a:latin typeface="Cambria Math" panose="02040503050406030204" pitchFamily="18" charset="0"/>
                <a:ea typeface="Cambria Math" panose="02040503050406030204" pitchFamily="18" charset="0"/>
                <a:sym typeface="Symbol"/>
              </a:rPr>
              <a:t></a:t>
            </a:r>
            <a:r>
              <a:rPr lang="en-US" b="1" i="1" dirty="0">
                <a:latin typeface="Cambria Math" panose="02040503050406030204" pitchFamily="18" charset="0"/>
                <a:ea typeface="Cambria Math" panose="02040503050406030204" pitchFamily="18" charset="0"/>
                <a:sym typeface="Symbol"/>
              </a:rPr>
              <a:t> </a:t>
            </a:r>
            <a:r>
              <a:rPr lang="en-US" b="1" dirty="0" smtClean="0">
                <a:latin typeface="Cambria Math" panose="02040503050406030204" pitchFamily="18" charset="0"/>
                <a:ea typeface="Cambria Math" panose="02040503050406030204" pitchFamily="18" charset="0"/>
              </a:rPr>
              <a:t>v</a:t>
            </a:r>
            <a:r>
              <a:rPr lang="en-US" b="1" i="1" baseline="-25000" dirty="0" smtClean="0">
                <a:latin typeface="Cambria Math" panose="02040503050406030204" pitchFamily="18" charset="0"/>
                <a:ea typeface="Cambria Math" panose="02040503050406030204" pitchFamily="18" charset="0"/>
              </a:rPr>
              <a:t>s0</a:t>
            </a:r>
          </a:p>
          <a:p>
            <a:r>
              <a:rPr lang="en-US" b="1" i="1" dirty="0" smtClean="0">
                <a:sym typeface="Symbol"/>
              </a:rPr>
              <a:t>      </a:t>
            </a:r>
            <a:r>
              <a:rPr lang="en-US" b="1" dirty="0" smtClean="0">
                <a:sym typeface="Symbol"/>
              </a:rPr>
              <a:t> </a:t>
            </a:r>
            <a:r>
              <a:rPr lang="en-US" b="1" i="1" dirty="0" smtClean="0">
                <a:sym typeface="Symbol"/>
              </a:rPr>
              <a:t> </a:t>
            </a:r>
            <a:r>
              <a:rPr lang="en-US" dirty="0" smtClean="0">
                <a:sym typeface="Symbol"/>
              </a:rPr>
              <a:t>s</a:t>
            </a:r>
            <a:r>
              <a:rPr lang="en-US" dirty="0" smtClean="0"/>
              <a:t>ynchrotron tune: </a:t>
            </a:r>
            <a:r>
              <a:rPr lang="en-US" i="1" dirty="0" smtClean="0">
                <a:latin typeface="Cambria Math" panose="02040503050406030204" pitchFamily="18" charset="0"/>
                <a:ea typeface="Cambria Math" panose="02040503050406030204" pitchFamily="18" charset="0"/>
              </a:rPr>
              <a:t>Q</a:t>
            </a:r>
            <a:r>
              <a:rPr lang="en-US" i="1" baseline="-25000" dirty="0" smtClean="0">
                <a:latin typeface="Cambria Math" panose="02040503050406030204" pitchFamily="18" charset="0"/>
                <a:ea typeface="Cambria Math" panose="02040503050406030204" pitchFamily="18" charset="0"/>
              </a:rPr>
              <a:t>s</a:t>
            </a:r>
            <a:r>
              <a:rPr lang="en-US" i="1" dirty="0" smtClean="0">
                <a:latin typeface="Cambria Math" panose="02040503050406030204" pitchFamily="18" charset="0"/>
                <a:ea typeface="Cambria Math" panose="02040503050406030204" pitchFamily="18" charset="0"/>
              </a:rPr>
              <a:t> = </a:t>
            </a:r>
            <a:r>
              <a:rPr lang="en-US" i="1" dirty="0" smtClean="0">
                <a:latin typeface="Cambria Math" panose="02040503050406030204" pitchFamily="18" charset="0"/>
                <a:ea typeface="Cambria Math" panose="02040503050406030204" pitchFamily="18" charset="0"/>
                <a:sym typeface="Symbol"/>
              </a:rPr>
              <a:t> </a:t>
            </a:r>
            <a:r>
              <a:rPr lang="en-US" dirty="0" smtClean="0">
                <a:latin typeface="Cambria Math" panose="02040503050406030204" pitchFamily="18" charset="0"/>
                <a:ea typeface="Cambria Math" panose="02040503050406030204" pitchFamily="18" charset="0"/>
                <a:sym typeface="Symbol"/>
              </a:rPr>
              <a:t>v</a:t>
            </a:r>
            <a:r>
              <a:rPr lang="en-US" i="1" baseline="-25000" dirty="0" smtClean="0">
                <a:latin typeface="Cambria Math" panose="02040503050406030204" pitchFamily="18" charset="0"/>
                <a:ea typeface="Cambria Math" panose="02040503050406030204" pitchFamily="18" charset="0"/>
                <a:sym typeface="Symbol"/>
              </a:rPr>
              <a:t>s0</a:t>
            </a:r>
            <a:r>
              <a:rPr lang="en-US" i="1" dirty="0" smtClean="0">
                <a:latin typeface="Cambria Math" panose="02040503050406030204" pitchFamily="18" charset="0"/>
                <a:ea typeface="Cambria Math" panose="02040503050406030204" pitchFamily="18" charset="0"/>
                <a:sym typeface="Symbol"/>
              </a:rPr>
              <a:t> /(R </a:t>
            </a:r>
            <a:r>
              <a:rPr lang="en-US" i="1" baseline="-25000" dirty="0" smtClean="0">
                <a:latin typeface="Cambria Math" panose="02040503050406030204" pitchFamily="18" charset="0"/>
                <a:ea typeface="Cambria Math" panose="02040503050406030204" pitchFamily="18" charset="0"/>
                <a:sym typeface="Symbol"/>
              </a:rPr>
              <a:t>0</a:t>
            </a:r>
            <a:r>
              <a:rPr lang="en-US" i="1" dirty="0" smtClean="0">
                <a:latin typeface="Cambria Math" panose="02040503050406030204" pitchFamily="18" charset="0"/>
                <a:ea typeface="Cambria Math" panose="02040503050406030204" pitchFamily="18" charset="0"/>
                <a:sym typeface="Symbol"/>
              </a:rPr>
              <a:t> a)</a:t>
            </a:r>
            <a:endParaRPr lang="en-US" i="1" dirty="0">
              <a:latin typeface="Cambria Math" panose="02040503050406030204" pitchFamily="18" charset="0"/>
              <a:ea typeface="Cambria Math" panose="02040503050406030204" pitchFamily="18" charset="0"/>
            </a:endParaRPr>
          </a:p>
        </p:txBody>
      </p:sp>
      <p:sp>
        <p:nvSpPr>
          <p:cNvPr id="17" name="Text Box 7"/>
          <p:cNvSpPr txBox="1">
            <a:spLocks noChangeArrowheads="1"/>
          </p:cNvSpPr>
          <p:nvPr/>
        </p:nvSpPr>
        <p:spPr bwMode="auto">
          <a:xfrm>
            <a:off x="68580" y="297815"/>
            <a:ext cx="9075420" cy="46166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altLang="de-DE" sz="2400" b="1" dirty="0" smtClean="0">
                <a:latin typeface="Times New Roman" pitchFamily="18" charset="0"/>
              </a:rPr>
              <a:t>Analytical Model: Space </a:t>
            </a:r>
            <a:r>
              <a:rPr lang="en-US" altLang="de-DE" sz="2400" b="1" dirty="0">
                <a:latin typeface="Times New Roman" pitchFamily="18" charset="0"/>
              </a:rPr>
              <a:t>C</a:t>
            </a:r>
            <a:r>
              <a:rPr lang="en-US" altLang="de-DE" sz="2400" b="1" dirty="0" smtClean="0">
                <a:latin typeface="Times New Roman" pitchFamily="18" charset="0"/>
              </a:rPr>
              <a:t>harge Modification of Tune Spectra </a:t>
            </a:r>
            <a:endParaRPr lang="en-US" altLang="de-DE" sz="2400" b="1" dirty="0">
              <a:solidFill>
                <a:schemeClr val="tx1"/>
              </a:solidFill>
              <a:latin typeface="Times New Roman" pitchFamily="18" charset="0"/>
            </a:endParaRPr>
          </a:p>
        </p:txBody>
      </p:sp>
      <p:sp>
        <p:nvSpPr>
          <p:cNvPr id="2" name="Textfeld 1"/>
          <p:cNvSpPr txBox="1"/>
          <p:nvPr/>
        </p:nvSpPr>
        <p:spPr>
          <a:xfrm>
            <a:off x="7380312" y="3308053"/>
            <a:ext cx="1587521" cy="338554"/>
          </a:xfrm>
          <a:prstGeom prst="rect">
            <a:avLst/>
          </a:prstGeom>
          <a:noFill/>
        </p:spPr>
        <p:txBody>
          <a:bodyPr wrap="square" rtlCol="0">
            <a:spAutoFit/>
          </a:bodyPr>
          <a:lstStyle/>
          <a:p>
            <a:r>
              <a:rPr lang="en-US" sz="1600" dirty="0" smtClean="0">
                <a:latin typeface="Cambria Math" panose="02040503050406030204" pitchFamily="18" charset="0"/>
                <a:ea typeface="Cambria Math" panose="02040503050406030204" pitchFamily="18" charset="0"/>
                <a:sym typeface="Symbol"/>
              </a:rPr>
              <a:t></a:t>
            </a:r>
            <a:r>
              <a:rPr lang="en-US" sz="1600" b="1" i="1" dirty="0" smtClean="0">
                <a:latin typeface="Cambria Math" panose="02040503050406030204" pitchFamily="18" charset="0"/>
                <a:ea typeface="Cambria Math" panose="02040503050406030204" pitchFamily="18" charset="0"/>
              </a:rPr>
              <a:t>Q</a:t>
            </a:r>
            <a:r>
              <a:rPr lang="en-US" sz="1600" b="1" i="1" baseline="-25000" dirty="0" smtClean="0">
                <a:latin typeface="Cambria Math" panose="02040503050406030204" pitchFamily="18" charset="0"/>
                <a:ea typeface="Cambria Math" panose="02040503050406030204" pitchFamily="18" charset="0"/>
              </a:rPr>
              <a:t>c</a:t>
            </a:r>
            <a:r>
              <a:rPr lang="en-US" sz="1600" b="1" i="1" dirty="0" smtClean="0">
                <a:latin typeface="Cambria Math" panose="02040503050406030204" pitchFamily="18" charset="0"/>
                <a:ea typeface="Cambria Math" panose="02040503050406030204" pitchFamily="18" charset="0"/>
              </a:rPr>
              <a:t> </a:t>
            </a:r>
            <a:r>
              <a:rPr lang="en-US" sz="1600" dirty="0" smtClean="0">
                <a:latin typeface="Cambria Math" panose="02040503050406030204" pitchFamily="18" charset="0"/>
                <a:ea typeface="Cambria Math" panose="02040503050406030204" pitchFamily="18" charset="0"/>
              </a:rPr>
              <a:t>= 0.06 </a:t>
            </a:r>
            <a:r>
              <a:rPr lang="en-US" sz="1600" dirty="0">
                <a:latin typeface="Cambria Math" panose="02040503050406030204" pitchFamily="18" charset="0"/>
                <a:ea typeface="Cambria Math" panose="02040503050406030204" pitchFamily="18" charset="0"/>
                <a:sym typeface="Symbol"/>
              </a:rPr>
              <a:t></a:t>
            </a:r>
            <a:r>
              <a:rPr lang="en-US" sz="1600" b="1" i="1" dirty="0" err="1" smtClean="0">
                <a:latin typeface="Cambria Math" panose="02040503050406030204" pitchFamily="18" charset="0"/>
                <a:ea typeface="Cambria Math" panose="02040503050406030204" pitchFamily="18" charset="0"/>
              </a:rPr>
              <a:t>Q</a:t>
            </a:r>
            <a:r>
              <a:rPr lang="en-US" sz="1600" b="1" i="1" baseline="-25000" dirty="0" err="1" smtClean="0">
                <a:latin typeface="Cambria Math" panose="02040503050406030204" pitchFamily="18" charset="0"/>
                <a:ea typeface="Cambria Math" panose="02040503050406030204" pitchFamily="18" charset="0"/>
              </a:rPr>
              <a:t>sc</a:t>
            </a:r>
            <a:endParaRPr lang="en-US" sz="1600" dirty="0">
              <a:latin typeface="Cambria Math" panose="02040503050406030204" pitchFamily="18" charset="0"/>
              <a:ea typeface="Cambria Math" panose="02040503050406030204" pitchFamily="18" charset="0"/>
            </a:endParaRPr>
          </a:p>
        </p:txBody>
      </p:sp>
      <p:sp>
        <p:nvSpPr>
          <p:cNvPr id="20" name="TextBox 15"/>
          <p:cNvSpPr txBox="1"/>
          <p:nvPr/>
        </p:nvSpPr>
        <p:spPr>
          <a:xfrm>
            <a:off x="250128" y="2294465"/>
            <a:ext cx="4052565" cy="369332"/>
          </a:xfrm>
          <a:prstGeom prst="rect">
            <a:avLst/>
          </a:prstGeom>
          <a:noFill/>
        </p:spPr>
        <p:txBody>
          <a:bodyPr wrap="square" rtlCol="0">
            <a:spAutoFit/>
          </a:bodyPr>
          <a:lstStyle/>
          <a:p>
            <a:r>
              <a:rPr lang="en-US" b="1" dirty="0" smtClean="0">
                <a:solidFill>
                  <a:srgbClr val="0000FF"/>
                </a:solidFill>
              </a:rPr>
              <a:t>High intensity: spacing of sidebands:</a:t>
            </a:r>
            <a:endParaRPr lang="en-US" dirty="0"/>
          </a:p>
        </p:txBody>
      </p:sp>
      <p:sp>
        <p:nvSpPr>
          <p:cNvPr id="3" name="Textfeld 2"/>
          <p:cNvSpPr txBox="1"/>
          <p:nvPr/>
        </p:nvSpPr>
        <p:spPr>
          <a:xfrm>
            <a:off x="179513" y="4065576"/>
            <a:ext cx="3024336" cy="369332"/>
          </a:xfrm>
          <a:prstGeom prst="rect">
            <a:avLst/>
          </a:prstGeom>
          <a:noFill/>
          <a:ln>
            <a:solidFill>
              <a:srgbClr val="FF0000"/>
            </a:solidFill>
          </a:ln>
        </p:spPr>
        <p:txBody>
          <a:bodyPr wrap="square" rtlCol="0">
            <a:spAutoFit/>
          </a:bodyPr>
          <a:lstStyle/>
          <a:p>
            <a:r>
              <a:rPr lang="en-US" dirty="0" smtClean="0">
                <a:solidFill>
                  <a:srgbClr val="FF0000"/>
                </a:solidFill>
                <a:latin typeface="Cambria Math" panose="02040503050406030204" pitchFamily="18" charset="0"/>
                <a:ea typeface="Cambria Math" panose="02040503050406030204" pitchFamily="18" charset="0"/>
                <a:sym typeface="Symbol"/>
              </a:rPr>
              <a:t></a:t>
            </a:r>
            <a:r>
              <a:rPr lang="en-US" i="1" dirty="0" err="1" smtClean="0">
                <a:solidFill>
                  <a:srgbClr val="FF0000"/>
                </a:solidFill>
                <a:latin typeface="Cambria Math" panose="02040503050406030204" pitchFamily="18" charset="0"/>
                <a:ea typeface="Cambria Math" panose="02040503050406030204" pitchFamily="18" charset="0"/>
                <a:sym typeface="Symbol"/>
              </a:rPr>
              <a:t>Q</a:t>
            </a:r>
            <a:r>
              <a:rPr lang="en-US" i="1" baseline="-25000" dirty="0" err="1" smtClean="0">
                <a:solidFill>
                  <a:srgbClr val="FF0000"/>
                </a:solidFill>
                <a:latin typeface="Cambria Math" panose="02040503050406030204" pitchFamily="18" charset="0"/>
                <a:ea typeface="Cambria Math" panose="02040503050406030204" pitchFamily="18" charset="0"/>
                <a:sym typeface="Symbol"/>
              </a:rPr>
              <a:t>sc</a:t>
            </a:r>
            <a:r>
              <a:rPr lang="en-US" i="1" dirty="0" smtClean="0">
                <a:solidFill>
                  <a:srgbClr val="FF0000"/>
                </a:solidFill>
                <a:latin typeface="Cambria Math" panose="02040503050406030204" pitchFamily="18" charset="0"/>
                <a:ea typeface="Cambria Math" panose="02040503050406030204" pitchFamily="18" charset="0"/>
                <a:sym typeface="Symbol"/>
              </a:rPr>
              <a:t>  </a:t>
            </a:r>
            <a:r>
              <a:rPr lang="en-US" b="1" dirty="0" smtClean="0">
                <a:solidFill>
                  <a:srgbClr val="FF0000"/>
                </a:solidFill>
              </a:rPr>
              <a:t>incoherent tune spread </a:t>
            </a:r>
            <a:endParaRPr lang="en-US" b="1" dirty="0">
              <a:solidFill>
                <a:srgbClr val="FF0000"/>
              </a:solidFill>
            </a:endParaRPr>
          </a:p>
        </p:txBody>
      </p:sp>
      <p:sp>
        <p:nvSpPr>
          <p:cNvPr id="21" name="Textfeld 20"/>
          <p:cNvSpPr txBox="1"/>
          <p:nvPr/>
        </p:nvSpPr>
        <p:spPr>
          <a:xfrm>
            <a:off x="2500212" y="3646607"/>
            <a:ext cx="2566308" cy="369332"/>
          </a:xfrm>
          <a:prstGeom prst="rect">
            <a:avLst/>
          </a:prstGeom>
          <a:noFill/>
          <a:ln>
            <a:solidFill>
              <a:srgbClr val="0070C0"/>
            </a:solidFill>
          </a:ln>
        </p:spPr>
        <p:txBody>
          <a:bodyPr wrap="square" rtlCol="0">
            <a:spAutoFit/>
          </a:bodyPr>
          <a:lstStyle/>
          <a:p>
            <a:r>
              <a:rPr lang="en-US" dirty="0" smtClean="0">
                <a:solidFill>
                  <a:srgbClr val="0070C0"/>
                </a:solidFill>
                <a:latin typeface="Cambria Math" panose="02040503050406030204" pitchFamily="18" charset="0"/>
                <a:ea typeface="Cambria Math" panose="02040503050406030204" pitchFamily="18" charset="0"/>
                <a:sym typeface="Symbol"/>
              </a:rPr>
              <a:t></a:t>
            </a:r>
            <a:r>
              <a:rPr lang="en-US" i="1" dirty="0" smtClean="0">
                <a:solidFill>
                  <a:srgbClr val="0070C0"/>
                </a:solidFill>
                <a:latin typeface="Cambria Math" panose="02040503050406030204" pitchFamily="18" charset="0"/>
                <a:ea typeface="Cambria Math" panose="02040503050406030204" pitchFamily="18" charset="0"/>
                <a:sym typeface="Symbol"/>
              </a:rPr>
              <a:t>Q</a:t>
            </a:r>
            <a:r>
              <a:rPr lang="en-US" i="1" baseline="-25000" dirty="0" smtClean="0">
                <a:solidFill>
                  <a:srgbClr val="0070C0"/>
                </a:solidFill>
                <a:latin typeface="Cambria Math" panose="02040503050406030204" pitchFamily="18" charset="0"/>
                <a:ea typeface="Cambria Math" panose="02040503050406030204" pitchFamily="18" charset="0"/>
                <a:sym typeface="Symbol"/>
              </a:rPr>
              <a:t>c</a:t>
            </a:r>
            <a:r>
              <a:rPr lang="en-US" i="1" dirty="0" smtClean="0">
                <a:solidFill>
                  <a:srgbClr val="0070C0"/>
                </a:solidFill>
                <a:latin typeface="Cambria Math" panose="02040503050406030204" pitchFamily="18" charset="0"/>
                <a:ea typeface="Cambria Math" panose="02040503050406030204" pitchFamily="18" charset="0"/>
                <a:sym typeface="Symbol"/>
              </a:rPr>
              <a:t>  </a:t>
            </a:r>
            <a:r>
              <a:rPr lang="en-US" b="1" dirty="0" smtClean="0">
                <a:solidFill>
                  <a:srgbClr val="0070C0"/>
                </a:solidFill>
              </a:rPr>
              <a:t>coherent tune shift </a:t>
            </a:r>
          </a:p>
        </p:txBody>
      </p:sp>
      <p:cxnSp>
        <p:nvCxnSpPr>
          <p:cNvPr id="23" name="Straight Arrow Connector 5"/>
          <p:cNvCxnSpPr/>
          <p:nvPr/>
        </p:nvCxnSpPr>
        <p:spPr>
          <a:xfrm flipH="1" flipV="1">
            <a:off x="2090470" y="3183868"/>
            <a:ext cx="409742" cy="414350"/>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sp>
        <p:nvSpPr>
          <p:cNvPr id="14" name="Textfeld 13"/>
          <p:cNvSpPr txBox="1"/>
          <p:nvPr/>
        </p:nvSpPr>
        <p:spPr>
          <a:xfrm>
            <a:off x="5671930" y="1815548"/>
            <a:ext cx="3210454" cy="353943"/>
          </a:xfrm>
          <a:prstGeom prst="rect">
            <a:avLst/>
          </a:prstGeom>
          <a:noFill/>
        </p:spPr>
        <p:txBody>
          <a:bodyPr wrap="square" rtlCol="0">
            <a:spAutoFit/>
          </a:bodyPr>
          <a:lstStyle/>
          <a:p>
            <a:r>
              <a:rPr lang="en-US" sz="1700" dirty="0" smtClean="0"/>
              <a:t>Example for SIS18 parameter</a:t>
            </a:r>
            <a:endParaRPr lang="en-US" sz="1700" dirty="0"/>
          </a:p>
        </p:txBody>
      </p:sp>
    </p:spTree>
    <p:extLst>
      <p:ext uri="{BB962C8B-B14F-4D97-AF65-F5344CB8AC3E}">
        <p14:creationId xmlns:p14="http://schemas.microsoft.com/office/powerpoint/2010/main" val="3609086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1" name="Text Box 3"/>
          <p:cNvSpPr txBox="1">
            <a:spLocks noChangeArrowheads="1"/>
          </p:cNvSpPr>
          <p:nvPr/>
        </p:nvSpPr>
        <p:spPr bwMode="auto">
          <a:xfrm>
            <a:off x="5126038" y="1343025"/>
            <a:ext cx="3729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de-DE" sz="1600" smtClean="0">
              <a:solidFill>
                <a:srgbClr val="006600"/>
              </a:solidFill>
              <a:latin typeface="Comic Sans MS" pitchFamily="66" charset="0"/>
            </a:endParaRPr>
          </a:p>
        </p:txBody>
      </p:sp>
      <p:sp>
        <p:nvSpPr>
          <p:cNvPr id="3" name="Textfeld 2"/>
          <p:cNvSpPr txBox="1"/>
          <p:nvPr/>
        </p:nvSpPr>
        <p:spPr>
          <a:xfrm>
            <a:off x="162272" y="980728"/>
            <a:ext cx="9234264" cy="353943"/>
          </a:xfrm>
          <a:prstGeom prst="rect">
            <a:avLst/>
          </a:prstGeom>
          <a:noFill/>
        </p:spPr>
        <p:txBody>
          <a:bodyPr wrap="square" rtlCol="0">
            <a:spAutoFit/>
          </a:bodyPr>
          <a:lstStyle/>
          <a:p>
            <a:endParaRPr lang="en-US" sz="1700" dirty="0" smtClean="0">
              <a:latin typeface="Arial" panose="020B0604020202020204" pitchFamily="34" charset="0"/>
              <a:cs typeface="Arial" panose="020B0604020202020204" pitchFamily="34" charset="0"/>
            </a:endParaRPr>
          </a:p>
        </p:txBody>
      </p:sp>
      <p:sp>
        <p:nvSpPr>
          <p:cNvPr id="4" name="Textfeld 3"/>
          <p:cNvSpPr txBox="1"/>
          <p:nvPr/>
        </p:nvSpPr>
        <p:spPr>
          <a:xfrm>
            <a:off x="467544" y="332656"/>
            <a:ext cx="6624736" cy="461665"/>
          </a:xfrm>
          <a:prstGeom prst="rect">
            <a:avLst/>
          </a:prstGeom>
          <a:noFill/>
        </p:spPr>
        <p:txBody>
          <a:bodyPr wrap="square" rtlCol="0">
            <a:spAutoFit/>
          </a:bodyPr>
          <a:lstStyle/>
          <a:p>
            <a:r>
              <a:rPr lang="en-US" sz="2400" b="1" dirty="0" smtClean="0"/>
              <a:t>Outline</a:t>
            </a:r>
            <a:endParaRPr lang="en-US" sz="2400" b="1" dirty="0"/>
          </a:p>
        </p:txBody>
      </p:sp>
      <p:sp>
        <p:nvSpPr>
          <p:cNvPr id="5" name="Textfeld 4"/>
          <p:cNvSpPr txBox="1"/>
          <p:nvPr/>
        </p:nvSpPr>
        <p:spPr>
          <a:xfrm>
            <a:off x="223704" y="1295905"/>
            <a:ext cx="8676456" cy="3077766"/>
          </a:xfrm>
          <a:prstGeom prst="rect">
            <a:avLst/>
          </a:prstGeom>
          <a:noFill/>
        </p:spPr>
        <p:txBody>
          <a:bodyPr wrap="square" rtlCol="0">
            <a:spAutoFit/>
          </a:bodyPr>
          <a:lstStyle/>
          <a:p>
            <a:r>
              <a:rPr lang="en-US" sz="2400" b="1" dirty="0" smtClean="0">
                <a:solidFill>
                  <a:srgbClr val="0000FF"/>
                </a:solidFill>
              </a:rPr>
              <a:t>Outline of the talk:</a:t>
            </a:r>
          </a:p>
          <a:p>
            <a:pPr indent="-285750">
              <a:spcBef>
                <a:spcPts val="1000"/>
              </a:spcBef>
              <a:buFont typeface="Wingdings" panose="05000000000000000000" pitchFamily="2" charset="2"/>
              <a:buChar char="Ø"/>
            </a:pPr>
            <a:r>
              <a:rPr lang="en-US" sz="2000" dirty="0" smtClean="0">
                <a:solidFill>
                  <a:srgbClr val="5F5F5F"/>
                </a:solidFill>
              </a:rPr>
              <a:t>Motivation: Vision of tune measurement for operational usage </a:t>
            </a:r>
          </a:p>
          <a:p>
            <a:pPr indent="-285750">
              <a:spcBef>
                <a:spcPts val="1000"/>
              </a:spcBef>
              <a:buFont typeface="Wingdings" panose="05000000000000000000" pitchFamily="2" charset="2"/>
              <a:buChar char="Ø"/>
            </a:pPr>
            <a:r>
              <a:rPr lang="en-US" sz="2000" dirty="0" smtClean="0">
                <a:solidFill>
                  <a:srgbClr val="5F5F5F"/>
                </a:solidFill>
              </a:rPr>
              <a:t>Hardware: BPM system and excitation method</a:t>
            </a:r>
          </a:p>
          <a:p>
            <a:pPr indent="-285750">
              <a:spcBef>
                <a:spcPts val="1000"/>
              </a:spcBef>
              <a:buFont typeface="Wingdings" panose="05000000000000000000" pitchFamily="2" charset="2"/>
              <a:buChar char="Ø"/>
            </a:pPr>
            <a:r>
              <a:rPr lang="en-US" sz="2000" dirty="0" smtClean="0">
                <a:solidFill>
                  <a:srgbClr val="5F5F5F"/>
                </a:solidFill>
              </a:rPr>
              <a:t>Theoretical expectation: Tune spectra including space charge </a:t>
            </a:r>
          </a:p>
          <a:p>
            <a:pPr indent="-285750">
              <a:spcBef>
                <a:spcPts val="1000"/>
              </a:spcBef>
              <a:buFont typeface="Wingdings" panose="05000000000000000000" pitchFamily="2" charset="2"/>
              <a:buChar char="Ø"/>
            </a:pPr>
            <a:r>
              <a:rPr lang="en-US" sz="2000" dirty="0" smtClean="0">
                <a:solidFill>
                  <a:srgbClr val="0000FF"/>
                </a:solidFill>
              </a:rPr>
              <a:t>Measurements and interpretation</a:t>
            </a:r>
            <a:r>
              <a:rPr lang="en-US" sz="2000" dirty="0" smtClean="0"/>
              <a:t>: Tune spectra for high intensity beams</a:t>
            </a:r>
          </a:p>
          <a:p>
            <a:pPr indent="-285750">
              <a:spcBef>
                <a:spcPts val="1000"/>
              </a:spcBef>
              <a:buFont typeface="Wingdings" panose="05000000000000000000" pitchFamily="2" charset="2"/>
              <a:buChar char="Ø"/>
            </a:pPr>
            <a:r>
              <a:rPr lang="en-US" sz="2000" dirty="0" smtClean="0">
                <a:solidFill>
                  <a:srgbClr val="0000FF"/>
                </a:solidFill>
              </a:rPr>
              <a:t>Measurement:</a:t>
            </a:r>
            <a:r>
              <a:rPr lang="en-US" sz="2000" dirty="0" smtClean="0"/>
              <a:t> Quadrupole oscillations</a:t>
            </a:r>
          </a:p>
          <a:p>
            <a:pPr indent="-285750">
              <a:spcBef>
                <a:spcPts val="1000"/>
              </a:spcBef>
              <a:buFont typeface="Wingdings" panose="05000000000000000000" pitchFamily="2" charset="2"/>
              <a:buChar char="Ø"/>
            </a:pPr>
            <a:r>
              <a:rPr lang="en-US" sz="2000" dirty="0" smtClean="0">
                <a:solidFill>
                  <a:srgbClr val="0000FF"/>
                </a:solidFill>
              </a:rPr>
              <a:t>Conclusion</a:t>
            </a:r>
            <a:endParaRPr lang="en-US" sz="2000" dirty="0">
              <a:solidFill>
                <a:srgbClr val="0000FF"/>
              </a:solidFill>
            </a:endParaRPr>
          </a:p>
        </p:txBody>
      </p:sp>
    </p:spTree>
    <p:extLst>
      <p:ext uri="{BB962C8B-B14F-4D97-AF65-F5344CB8AC3E}">
        <p14:creationId xmlns:p14="http://schemas.microsoft.com/office/powerpoint/2010/main" val="84113074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153044" y="4620925"/>
                <a:ext cx="6489646" cy="584775"/>
              </a:xfrm>
              <a:prstGeom prst="rect">
                <a:avLst/>
              </a:prstGeom>
              <a:noFill/>
            </p:spPr>
            <p:txBody>
              <a:bodyPr wrap="square" rtlCol="0">
                <a:spAutoFit/>
              </a:bodyPr>
              <a:lstStyle/>
              <a:p>
                <a:r>
                  <a:rPr lang="en-US" sz="1600" b="1" dirty="0" smtClean="0"/>
                  <a:t>Measurement</a:t>
                </a:r>
                <a:r>
                  <a:rPr lang="en-US" sz="1600" dirty="0" smtClean="0"/>
                  <a:t> of </a:t>
                </a:r>
                <a:r>
                  <a:rPr lang="en-US" sz="1600" b="1" dirty="0" smtClean="0"/>
                  <a:t>all</a:t>
                </a:r>
                <a:r>
                  <a:rPr lang="en-US" sz="1600" dirty="0" smtClean="0"/>
                  <a:t> </a:t>
                </a:r>
                <a:r>
                  <a:rPr lang="de-DE" sz="1600" dirty="0" smtClean="0"/>
                  <a:t>relevant </a:t>
                </a:r>
                <a:r>
                  <a:rPr lang="en-US" sz="1600" dirty="0" smtClean="0"/>
                  <a:t>beam parameters </a:t>
                </a:r>
              </a:p>
              <a:p>
                <a:r>
                  <a:rPr lang="en-US" sz="1600" dirty="0" smtClean="0"/>
                  <a:t>to  calculate </a:t>
                </a:r>
                <a14:m>
                  <m:oMath xmlns:m="http://schemas.openxmlformats.org/officeDocument/2006/math">
                    <m:sSub>
                      <m:sSubPr>
                        <m:ctrlPr>
                          <a:rPr lang="en-US" sz="1600" b="1" i="1">
                            <a:latin typeface="Cambria Math"/>
                          </a:rPr>
                        </m:ctrlPr>
                      </m:sSubPr>
                      <m:e>
                        <m:r>
                          <a:rPr lang="de-DE" sz="1600" b="1" i="1">
                            <a:latin typeface="Cambria Math"/>
                          </a:rPr>
                          <m:t>𝒒</m:t>
                        </m:r>
                      </m:e>
                      <m:sub>
                        <m:r>
                          <a:rPr lang="de-DE" sz="1600" b="1" i="1">
                            <a:latin typeface="Cambria Math"/>
                          </a:rPr>
                          <m:t>𝒔𝒄</m:t>
                        </m:r>
                      </m:sub>
                    </m:sSub>
                  </m:oMath>
                </a14:m>
                <a:r>
                  <a:rPr lang="de-DE" sz="1600" b="1" dirty="0" smtClean="0"/>
                  <a:t> </a:t>
                </a:r>
                <a:r>
                  <a:rPr lang="en-US" sz="1600" dirty="0" smtClean="0"/>
                  <a:t>for horizontal and vertical direction, respectively</a:t>
                </a:r>
                <a:r>
                  <a:rPr lang="de-DE" sz="1600" b="1" dirty="0" smtClean="0"/>
                  <a:t>:</a:t>
                </a:r>
              </a:p>
            </p:txBody>
          </p:sp>
        </mc:Choice>
        <mc:Fallback xmlns="">
          <p:sp>
            <p:nvSpPr>
              <p:cNvPr id="3" name="TextBox 2"/>
              <p:cNvSpPr txBox="1">
                <a:spLocks noRot="1" noChangeAspect="1" noMove="1" noResize="1" noEditPoints="1" noAdjustHandles="1" noChangeArrowheads="1" noChangeShapeType="1" noTextEdit="1"/>
              </p:cNvSpPr>
              <p:nvPr/>
            </p:nvSpPr>
            <p:spPr>
              <a:xfrm>
                <a:off x="153044" y="4620925"/>
                <a:ext cx="6489646" cy="584775"/>
              </a:xfrm>
              <a:prstGeom prst="rect">
                <a:avLst/>
              </a:prstGeom>
              <a:blipFill rotWithShape="1">
                <a:blip r:embed="rId3"/>
                <a:stretch>
                  <a:fillRect l="-469" t="-3125" b="-13542"/>
                </a:stretch>
              </a:blipFill>
            </p:spPr>
            <p:txBody>
              <a:bodyPr/>
              <a:lstStyle/>
              <a:p>
                <a:r>
                  <a:rPr lang="en-US">
                    <a:noFill/>
                  </a:rPr>
                  <a:t> </a:t>
                </a:r>
              </a:p>
            </p:txBody>
          </p:sp>
        </mc:Fallback>
      </mc:AlternateContent>
      <p:sp>
        <p:nvSpPr>
          <p:cNvPr id="7" name="TextBox 6"/>
          <p:cNvSpPr txBox="1"/>
          <p:nvPr/>
        </p:nvSpPr>
        <p:spPr>
          <a:xfrm>
            <a:off x="6847531" y="2382885"/>
            <a:ext cx="2260945" cy="338554"/>
          </a:xfrm>
          <a:prstGeom prst="rect">
            <a:avLst/>
          </a:prstGeom>
          <a:solidFill>
            <a:srgbClr val="0070C0"/>
          </a:solidFill>
        </p:spPr>
        <p:txBody>
          <a:bodyPr wrap="square" rtlCol="0">
            <a:spAutoFit/>
          </a:bodyPr>
          <a:lstStyle/>
          <a:p>
            <a:r>
              <a:rPr lang="de-DE" sz="1600" dirty="0" err="1" smtClean="0">
                <a:solidFill>
                  <a:schemeClr val="bg1"/>
                </a:solidFill>
              </a:rPr>
              <a:t>Current</a:t>
            </a:r>
            <a:r>
              <a:rPr lang="de-DE" sz="1600" dirty="0" smtClean="0">
                <a:solidFill>
                  <a:schemeClr val="bg1"/>
                </a:solidFill>
              </a:rPr>
              <a:t> Transformer</a:t>
            </a:r>
            <a:endParaRPr lang="en-US" sz="1600" dirty="0">
              <a:solidFill>
                <a:schemeClr val="bg1"/>
              </a:solidFill>
            </a:endParaRPr>
          </a:p>
        </p:txBody>
      </p:sp>
      <p:sp>
        <p:nvSpPr>
          <p:cNvPr id="8" name="TextBox 7"/>
          <p:cNvSpPr txBox="1"/>
          <p:nvPr/>
        </p:nvSpPr>
        <p:spPr>
          <a:xfrm>
            <a:off x="0" y="5875990"/>
            <a:ext cx="3746500" cy="584775"/>
          </a:xfrm>
          <a:prstGeom prst="rect">
            <a:avLst/>
          </a:prstGeom>
          <a:noFill/>
        </p:spPr>
        <p:txBody>
          <a:bodyPr wrap="square" rtlCol="0">
            <a:spAutoFit/>
          </a:bodyPr>
          <a:lstStyle/>
          <a:p>
            <a:r>
              <a:rPr lang="en-US" sz="1600" dirty="0"/>
              <a:t>P</a:t>
            </a:r>
            <a:r>
              <a:rPr lang="en-US" sz="1600" dirty="0" smtClean="0"/>
              <a:t>resented tune spectra are measured </a:t>
            </a:r>
          </a:p>
          <a:p>
            <a:r>
              <a:rPr lang="en-US" sz="1600" dirty="0" smtClean="0"/>
              <a:t>by BBQ or TOPOS</a:t>
            </a:r>
            <a:endParaRPr lang="en-US" sz="1600" dirty="0"/>
          </a:p>
        </p:txBody>
      </p:sp>
      <p:sp>
        <p:nvSpPr>
          <p:cNvPr id="21" name="TextBox 20"/>
          <p:cNvSpPr txBox="1"/>
          <p:nvPr/>
        </p:nvSpPr>
        <p:spPr>
          <a:xfrm>
            <a:off x="6750138" y="2760462"/>
            <a:ext cx="2358338" cy="338554"/>
          </a:xfrm>
          <a:prstGeom prst="rect">
            <a:avLst/>
          </a:prstGeom>
          <a:solidFill>
            <a:srgbClr val="FF0000"/>
          </a:solidFill>
        </p:spPr>
        <p:txBody>
          <a:bodyPr wrap="none" rtlCol="0">
            <a:spAutoFit/>
          </a:bodyPr>
          <a:lstStyle/>
          <a:p>
            <a:r>
              <a:rPr lang="de-DE" sz="1600" dirty="0" smtClean="0">
                <a:solidFill>
                  <a:schemeClr val="bg1"/>
                </a:solidFill>
              </a:rPr>
              <a:t>Ionisation Profile Monitor</a:t>
            </a:r>
            <a:endParaRPr lang="en-US" sz="1600" dirty="0">
              <a:solidFill>
                <a:schemeClr val="bg1"/>
              </a:solidFill>
            </a:endParaRPr>
          </a:p>
        </p:txBody>
      </p:sp>
      <p:sp>
        <p:nvSpPr>
          <p:cNvPr id="22" name="TextBox 21"/>
          <p:cNvSpPr txBox="1"/>
          <p:nvPr/>
        </p:nvSpPr>
        <p:spPr>
          <a:xfrm>
            <a:off x="7089112" y="3848255"/>
            <a:ext cx="888892" cy="338554"/>
          </a:xfrm>
          <a:prstGeom prst="rect">
            <a:avLst/>
          </a:prstGeom>
          <a:solidFill>
            <a:srgbClr val="00B050"/>
          </a:solidFill>
        </p:spPr>
        <p:txBody>
          <a:bodyPr wrap="square" rtlCol="0">
            <a:spAutoFit/>
          </a:bodyPr>
          <a:lstStyle/>
          <a:p>
            <a:r>
              <a:rPr lang="de-DE" sz="1600" dirty="0" smtClean="0">
                <a:solidFill>
                  <a:schemeClr val="bg1"/>
                </a:solidFill>
              </a:rPr>
              <a:t>TOPOS</a:t>
            </a:r>
            <a:endParaRPr lang="en-US" sz="1600" dirty="0">
              <a:solidFill>
                <a:schemeClr val="bg1"/>
              </a:solidFill>
            </a:endParaRPr>
          </a:p>
        </p:txBody>
      </p:sp>
      <p:sp>
        <p:nvSpPr>
          <p:cNvPr id="28" name="TextBox 27"/>
          <p:cNvSpPr txBox="1"/>
          <p:nvPr/>
        </p:nvSpPr>
        <p:spPr>
          <a:xfrm>
            <a:off x="6847531" y="2002399"/>
            <a:ext cx="2260945" cy="338554"/>
          </a:xfrm>
          <a:prstGeom prst="rect">
            <a:avLst/>
          </a:prstGeom>
          <a:solidFill>
            <a:srgbClr val="7030A0"/>
          </a:solidFill>
        </p:spPr>
        <p:txBody>
          <a:bodyPr wrap="square" rtlCol="0">
            <a:spAutoFit/>
          </a:bodyPr>
          <a:lstStyle/>
          <a:p>
            <a:r>
              <a:rPr lang="de-DE" sz="1600" dirty="0" smtClean="0">
                <a:solidFill>
                  <a:schemeClr val="bg1"/>
                </a:solidFill>
              </a:rPr>
              <a:t>Longitudinal </a:t>
            </a:r>
            <a:r>
              <a:rPr lang="de-DE" sz="1600" dirty="0" err="1" smtClean="0">
                <a:solidFill>
                  <a:schemeClr val="bg1"/>
                </a:solidFill>
              </a:rPr>
              <a:t>Schottky</a:t>
            </a:r>
            <a:endParaRPr lang="en-US" sz="1600" dirty="0">
              <a:solidFill>
                <a:schemeClr val="bg1"/>
              </a:solidFill>
            </a:endParaRPr>
          </a:p>
        </p:txBody>
      </p:sp>
      <mc:AlternateContent xmlns:mc="http://schemas.openxmlformats.org/markup-compatibility/2006" xmlns:a14="http://schemas.microsoft.com/office/drawing/2010/main">
        <mc:Choice Requires="a14">
          <p:graphicFrame>
            <p:nvGraphicFramePr>
              <p:cNvPr id="17" name="Table 16"/>
              <p:cNvGraphicFramePr>
                <a:graphicFrameLocks noGrp="1"/>
              </p:cNvGraphicFramePr>
              <p:nvPr>
                <p:extLst>
                  <p:ext uri="{D42A27DB-BD31-4B8C-83A1-F6EECF244321}">
                    <p14:modId xmlns:p14="http://schemas.microsoft.com/office/powerpoint/2010/main" val="3689540998"/>
                  </p:ext>
                </p:extLst>
              </p:nvPr>
            </p:nvGraphicFramePr>
            <p:xfrm>
              <a:off x="49234" y="1244995"/>
              <a:ext cx="6783130" cy="3367271"/>
            </p:xfrm>
            <a:graphic>
              <a:graphicData uri="http://schemas.openxmlformats.org/drawingml/2006/table">
                <a:tbl>
                  <a:tblPr firstRow="1" bandRow="1">
                    <a:tableStyleId>{5C22544A-7EE6-4342-B048-85BDC9FD1C3A}</a:tableStyleId>
                  </a:tblPr>
                  <a:tblGrid>
                    <a:gridCol w="1839739"/>
                    <a:gridCol w="1236409"/>
                    <a:gridCol w="1853491"/>
                    <a:gridCol w="1853491"/>
                  </a:tblGrid>
                  <a:tr h="359373">
                    <a:tc>
                      <a:txBody>
                        <a:bodyPr/>
                        <a:lstStyle/>
                        <a:p>
                          <a:r>
                            <a:rPr lang="de-DE" sz="1600" dirty="0" smtClean="0">
                              <a:solidFill>
                                <a:schemeClr val="tx1"/>
                              </a:solidFill>
                            </a:rPr>
                            <a:t>Parameter</a:t>
                          </a:r>
                          <a:endParaRPr lang="en-US" sz="1600" dirty="0">
                            <a:solidFill>
                              <a:schemeClr val="tx1"/>
                            </a:solidFill>
                          </a:endParaRPr>
                        </a:p>
                      </a:txBody>
                      <a:tcPr/>
                    </a:tc>
                    <a:tc>
                      <a:txBody>
                        <a:bodyPr/>
                        <a:lstStyle/>
                        <a:p>
                          <a:r>
                            <a:rPr lang="de-DE" sz="1600" dirty="0" smtClean="0">
                              <a:solidFill>
                                <a:schemeClr val="tx1"/>
                              </a:solidFill>
                            </a:rPr>
                            <a:t>Symbols</a:t>
                          </a:r>
                          <a:endParaRPr lang="en-US" sz="1600" dirty="0">
                            <a:solidFill>
                              <a:schemeClr val="tx1"/>
                            </a:solidFill>
                          </a:endParaRPr>
                        </a:p>
                      </a:txBody>
                      <a:tcPr/>
                    </a:tc>
                    <a:tc>
                      <a:txBody>
                        <a:bodyPr/>
                        <a:lstStyle/>
                        <a:p>
                          <a:pPr algn="ctr"/>
                          <a:r>
                            <a:rPr lang="de-DE" sz="1600" dirty="0" smtClean="0">
                              <a:solidFill>
                                <a:schemeClr val="tx1"/>
                              </a:solidFill>
                            </a:rPr>
                            <a:t>Value</a:t>
                          </a:r>
                          <a:endParaRPr lang="en-US" sz="1600" dirty="0">
                            <a:solidFill>
                              <a:schemeClr val="tx1"/>
                            </a:solidFill>
                          </a:endParaRPr>
                        </a:p>
                      </a:txBody>
                      <a:tcPr/>
                    </a:tc>
                    <a:tc>
                      <a:txBody>
                        <a:bodyPr/>
                        <a:lstStyle/>
                        <a:p>
                          <a:pPr algn="ctr"/>
                          <a:r>
                            <a:rPr lang="en-US" sz="1600" dirty="0" smtClean="0">
                              <a:solidFill>
                                <a:schemeClr val="tx1"/>
                              </a:solidFill>
                            </a:rPr>
                            <a:t>Value</a:t>
                          </a:r>
                          <a:endParaRPr lang="en-US" sz="1600" dirty="0">
                            <a:solidFill>
                              <a:schemeClr val="tx1"/>
                            </a:solidFill>
                          </a:endParaRPr>
                        </a:p>
                      </a:txBody>
                      <a:tcPr/>
                    </a:tc>
                  </a:tr>
                  <a:tr h="381970">
                    <a:tc>
                      <a:txBody>
                        <a:bodyPr/>
                        <a:lstStyle/>
                        <a:p>
                          <a:pPr algn="l"/>
                          <a:r>
                            <a:rPr lang="en-US" sz="1700" b="1" dirty="0" smtClean="0">
                              <a:solidFill>
                                <a:schemeClr val="bg1"/>
                              </a:solidFill>
                            </a:rPr>
                            <a:t>Beam         </a:t>
                          </a:r>
                          <a:r>
                            <a:rPr lang="en-US" sz="1700" dirty="0" smtClean="0">
                              <a:solidFill>
                                <a:schemeClr val="bg1"/>
                              </a:solidFill>
                            </a:rPr>
                            <a:t> </a:t>
                          </a:r>
                          <a:endParaRPr lang="en-US" sz="1700" dirty="0">
                            <a:solidFill>
                              <a:schemeClr val="bg1"/>
                            </a:solidFill>
                          </a:endParaRPr>
                        </a:p>
                      </a:txBody>
                      <a:tcPr>
                        <a:solidFill>
                          <a:srgbClr val="0070C0"/>
                        </a:solidFill>
                      </a:tcPr>
                    </a:tc>
                    <a:tc>
                      <a:txBody>
                        <a:bodyPr/>
                        <a:lstStyle/>
                        <a:p>
                          <a:pPr algn="ctr"/>
                          <a:r>
                            <a:rPr lang="en-US" sz="1700" b="1" i="1" baseline="30000" dirty="0" smtClean="0">
                              <a:solidFill>
                                <a:schemeClr val="bg1"/>
                              </a:solidFill>
                            </a:rPr>
                            <a:t>A</a:t>
                          </a:r>
                          <a:r>
                            <a:rPr lang="en-US" sz="1700" b="1" baseline="30000" dirty="0" smtClean="0">
                              <a:solidFill>
                                <a:schemeClr val="bg1"/>
                              </a:solidFill>
                            </a:rPr>
                            <a:t> </a:t>
                          </a:r>
                          <a:r>
                            <a:rPr lang="en-US" sz="1700" b="1" dirty="0" smtClean="0">
                              <a:solidFill>
                                <a:schemeClr val="bg1"/>
                              </a:solidFill>
                            </a:rPr>
                            <a:t>Ion </a:t>
                          </a:r>
                          <a:r>
                            <a:rPr lang="en-US" sz="1700" b="1" i="1" baseline="30000" dirty="0" smtClean="0">
                              <a:solidFill>
                                <a:schemeClr val="bg1"/>
                              </a:solidFill>
                            </a:rPr>
                            <a:t>q+</a:t>
                          </a:r>
                          <a:endParaRPr lang="en-US" sz="1700" b="1" i="1" dirty="0">
                            <a:solidFill>
                              <a:schemeClr val="bg1"/>
                            </a:solidFill>
                          </a:endParaRPr>
                        </a:p>
                      </a:txBody>
                      <a:tcPr>
                        <a:solidFill>
                          <a:srgbClr val="0070C0"/>
                        </a:solidFill>
                      </a:tcPr>
                    </a:tc>
                    <a:tc>
                      <a:txBody>
                        <a:bodyPr/>
                        <a:lstStyle/>
                        <a:p>
                          <a:pPr algn="ctr"/>
                          <a:r>
                            <a:rPr lang="en-US" sz="1700" b="1" dirty="0" smtClean="0">
                              <a:solidFill>
                                <a:schemeClr val="bg1"/>
                              </a:solidFill>
                            </a:rPr>
                            <a:t> </a:t>
                          </a:r>
                          <a:r>
                            <a:rPr lang="en-US" sz="1700" b="1" baseline="30000" dirty="0" smtClean="0">
                              <a:solidFill>
                                <a:schemeClr val="bg1"/>
                              </a:solidFill>
                            </a:rPr>
                            <a:t>238</a:t>
                          </a:r>
                          <a:r>
                            <a:rPr lang="en-US" sz="1700" b="1" dirty="0" smtClean="0">
                              <a:solidFill>
                                <a:schemeClr val="bg1"/>
                              </a:solidFill>
                            </a:rPr>
                            <a:t> </a:t>
                          </a:r>
                          <a14:m>
                            <m:oMath xmlns:m="http://schemas.openxmlformats.org/officeDocument/2006/math">
                              <m:sSup>
                                <m:sSupPr>
                                  <m:ctrlPr>
                                    <a:rPr lang="en-US" sz="1700" b="1" i="1" smtClean="0">
                                      <a:solidFill>
                                        <a:schemeClr val="bg1"/>
                                      </a:solidFill>
                                      <a:latin typeface="Cambria Math"/>
                                    </a:rPr>
                                  </m:ctrlPr>
                                </m:sSupPr>
                                <m:e>
                                  <m:r>
                                    <a:rPr lang="de-DE" sz="1700" b="1" i="1" smtClean="0">
                                      <a:solidFill>
                                        <a:schemeClr val="bg1"/>
                                      </a:solidFill>
                                      <a:latin typeface="Cambria Math"/>
                                    </a:rPr>
                                    <m:t>𝑼</m:t>
                                  </m:r>
                                </m:e>
                                <m:sup>
                                  <m:r>
                                    <a:rPr lang="de-DE" sz="1700" b="1" i="1" smtClean="0">
                                      <a:solidFill>
                                        <a:schemeClr val="bg1"/>
                                      </a:solidFill>
                                      <a:latin typeface="Cambria Math"/>
                                    </a:rPr>
                                    <m:t> </m:t>
                                  </m:r>
                                  <m:r>
                                    <a:rPr lang="de-DE" sz="1700" b="1" i="1" smtClean="0">
                                      <a:solidFill>
                                        <a:schemeClr val="bg1"/>
                                      </a:solidFill>
                                      <a:latin typeface="Cambria Math"/>
                                    </a:rPr>
                                    <m:t>𝟕𝟑</m:t>
                                  </m:r>
                                  <m:r>
                                    <a:rPr lang="de-DE" sz="1700" b="1" i="1" smtClean="0">
                                      <a:solidFill>
                                        <a:schemeClr val="bg1"/>
                                      </a:solidFill>
                                      <a:latin typeface="Cambria Math"/>
                                    </a:rPr>
                                    <m:t>+</m:t>
                                  </m:r>
                                </m:sup>
                              </m:sSup>
                            </m:oMath>
                          </a14:m>
                          <a:r>
                            <a:rPr lang="en-US" sz="1700" b="1" dirty="0" smtClean="0">
                              <a:solidFill>
                                <a:schemeClr val="bg1"/>
                              </a:solidFill>
                            </a:rPr>
                            <a:t> </a:t>
                          </a:r>
                          <a:endParaRPr lang="en-US" sz="1700" dirty="0"/>
                        </a:p>
                      </a:txBody>
                      <a:tcP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1" baseline="30000" dirty="0" smtClean="0">
                              <a:solidFill>
                                <a:schemeClr val="bg1"/>
                              </a:solidFill>
                            </a:rPr>
                            <a:t>14 </a:t>
                          </a:r>
                          <a14:m>
                            <m:oMath xmlns:m="http://schemas.openxmlformats.org/officeDocument/2006/math">
                              <m:sSup>
                                <m:sSupPr>
                                  <m:ctrlPr>
                                    <a:rPr lang="en-US" sz="1700" b="1" i="1" smtClean="0">
                                      <a:solidFill>
                                        <a:schemeClr val="bg1"/>
                                      </a:solidFill>
                                      <a:latin typeface="Cambria Math"/>
                                    </a:rPr>
                                  </m:ctrlPr>
                                </m:sSupPr>
                                <m:e>
                                  <m:r>
                                    <a:rPr lang="de-DE" sz="1700" b="1" i="1" smtClean="0">
                                      <a:solidFill>
                                        <a:schemeClr val="bg1"/>
                                      </a:solidFill>
                                      <a:latin typeface="Cambria Math"/>
                                    </a:rPr>
                                    <m:t>𝑵</m:t>
                                  </m:r>
                                </m:e>
                                <m:sup>
                                  <m:r>
                                    <a:rPr lang="de-DE" sz="1700" b="1" i="1" smtClean="0">
                                      <a:solidFill>
                                        <a:schemeClr val="bg1"/>
                                      </a:solidFill>
                                      <a:latin typeface="Cambria Math"/>
                                    </a:rPr>
                                    <m:t> </m:t>
                                  </m:r>
                                  <m:r>
                                    <a:rPr lang="de-DE" sz="1700" b="1" i="1" smtClean="0">
                                      <a:solidFill>
                                        <a:schemeClr val="bg1"/>
                                      </a:solidFill>
                                      <a:latin typeface="Cambria Math"/>
                                    </a:rPr>
                                    <m:t>𝟕</m:t>
                                  </m:r>
                                  <m:r>
                                    <a:rPr lang="de-DE" sz="1700" b="1" i="1" smtClean="0">
                                      <a:solidFill>
                                        <a:schemeClr val="bg1"/>
                                      </a:solidFill>
                                      <a:latin typeface="Cambria Math"/>
                                    </a:rPr>
                                    <m:t>+</m:t>
                                  </m:r>
                                </m:sup>
                              </m:sSup>
                            </m:oMath>
                          </a14:m>
                          <a:r>
                            <a:rPr lang="en-US" sz="1700" b="1" dirty="0" smtClean="0">
                              <a:solidFill>
                                <a:schemeClr val="bg1"/>
                              </a:solidFill>
                            </a:rPr>
                            <a:t>  </a:t>
                          </a:r>
                          <a:endParaRPr lang="en-US" sz="1700" b="1" dirty="0">
                            <a:solidFill>
                              <a:schemeClr val="bg1"/>
                            </a:solidFill>
                          </a:endParaRPr>
                        </a:p>
                      </a:txBody>
                      <a:tcPr>
                        <a:solidFill>
                          <a:srgbClr val="0070C0"/>
                        </a:solidFill>
                      </a:tcPr>
                    </a:tc>
                  </a:tr>
                  <a:tr h="359373">
                    <a:tc>
                      <a:txBody>
                        <a:bodyPr/>
                        <a:lstStyle/>
                        <a:p>
                          <a:r>
                            <a:rPr lang="de-DE" sz="1600" dirty="0" err="1" smtClean="0"/>
                            <a:t>Energy</a:t>
                          </a:r>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DE" sz="1600" b="0" i="1" smtClean="0">
                                        <a:latin typeface="Cambria Math"/>
                                      </a:rPr>
                                      <m:t>𝑊</m:t>
                                    </m:r>
                                  </m:e>
                                  <m:sub>
                                    <m:r>
                                      <a:rPr lang="de-DE" sz="1600" b="0" i="1" smtClean="0">
                                        <a:latin typeface="Cambria Math"/>
                                      </a:rPr>
                                      <m:t>0</m:t>
                                    </m:r>
                                  </m:sub>
                                </m:sSub>
                              </m:oMath>
                            </m:oMathPara>
                          </a14:m>
                          <a:endParaRPr lang="en-US" sz="1600" dirty="0"/>
                        </a:p>
                      </a:txBody>
                      <a:tcPr/>
                    </a:tc>
                    <a:tc>
                      <a:txBody>
                        <a:bodyPr/>
                        <a:lstStyle/>
                        <a:p>
                          <a:pPr algn="ctr"/>
                          <a14:m>
                            <m:oMath xmlns:m="http://schemas.openxmlformats.org/officeDocument/2006/math">
                              <m:r>
                                <a:rPr lang="de-DE" sz="1600" i="1" dirty="0" smtClean="0">
                                  <a:latin typeface="Cambria Math"/>
                                </a:rPr>
                                <m:t>11.</m:t>
                              </m:r>
                              <m:r>
                                <a:rPr lang="de-DE" sz="1600" b="0" i="1" dirty="0" smtClean="0">
                                  <a:latin typeface="Cambria Math"/>
                                </a:rPr>
                                <m:t>4</m:t>
                              </m:r>
                            </m:oMath>
                          </a14:m>
                          <a:r>
                            <a:rPr lang="de-DE" sz="1600" baseline="0" dirty="0" smtClean="0"/>
                            <a:t> </a:t>
                          </a:r>
                          <a:r>
                            <a:rPr lang="de-DE" sz="1600" baseline="0" dirty="0" err="1" smtClean="0"/>
                            <a:t>MeV</a:t>
                          </a:r>
                          <a:r>
                            <a:rPr lang="de-DE" sz="1600" baseline="0" dirty="0" smtClean="0"/>
                            <a:t>/u</a:t>
                          </a:r>
                          <a:endParaRPr lang="en-US" sz="1600" dirty="0"/>
                        </a:p>
                      </a:txBody>
                      <a:tcPr/>
                    </a:tc>
                    <a:tc>
                      <a:txBody>
                        <a:bodyPr/>
                        <a:lstStyle/>
                        <a:p>
                          <a:pPr algn="ctr"/>
                          <a14:m>
                            <m:oMath xmlns:m="http://schemas.openxmlformats.org/officeDocument/2006/math">
                              <m:r>
                                <a:rPr lang="de-DE" sz="1600" i="1" dirty="0" smtClean="0">
                                  <a:latin typeface="Cambria Math"/>
                                </a:rPr>
                                <m:t>11.</m:t>
                              </m:r>
                              <m:r>
                                <a:rPr lang="de-DE" sz="1600" b="0" i="1" dirty="0" smtClean="0">
                                  <a:latin typeface="Cambria Math"/>
                                </a:rPr>
                                <m:t>56</m:t>
                              </m:r>
                            </m:oMath>
                          </a14:m>
                          <a:r>
                            <a:rPr lang="de-DE" sz="1600" baseline="0" dirty="0" smtClean="0"/>
                            <a:t> </a:t>
                          </a:r>
                          <a:r>
                            <a:rPr lang="de-DE" sz="1600" baseline="0" dirty="0" err="1" smtClean="0"/>
                            <a:t>MeV</a:t>
                          </a:r>
                          <a:r>
                            <a:rPr lang="de-DE" sz="1600" baseline="0" dirty="0" smtClean="0"/>
                            <a:t>/u</a:t>
                          </a:r>
                          <a:endParaRPr lang="en-US" sz="1600" dirty="0"/>
                        </a:p>
                      </a:txBody>
                      <a:tcPr/>
                    </a:tc>
                  </a:tr>
                  <a:tr h="398985">
                    <a:tc>
                      <a:txBody>
                        <a:bodyPr/>
                        <a:lstStyle/>
                        <a:p>
                          <a:r>
                            <a:rPr lang="de-DE" sz="1600" dirty="0" err="1" smtClean="0"/>
                            <a:t>No</a:t>
                          </a:r>
                          <a:r>
                            <a:rPr lang="de-DE" sz="1600" dirty="0" smtClean="0"/>
                            <a:t>.</a:t>
                          </a:r>
                          <a:r>
                            <a:rPr lang="de-DE" sz="1600" baseline="0" dirty="0" smtClean="0"/>
                            <a:t> </a:t>
                          </a:r>
                          <a:r>
                            <a:rPr lang="de-DE" sz="1600" baseline="0" dirty="0" err="1" smtClean="0"/>
                            <a:t>of</a:t>
                          </a:r>
                          <a:r>
                            <a:rPr lang="de-DE" sz="1600" baseline="0" dirty="0" smtClean="0"/>
                            <a:t> </a:t>
                          </a:r>
                          <a:r>
                            <a:rPr lang="de-DE" sz="1600" baseline="0" dirty="0" err="1" smtClean="0"/>
                            <a:t>particles</a:t>
                          </a:r>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DE" sz="1600" b="0" i="1" smtClean="0">
                                        <a:latin typeface="Cambria Math"/>
                                      </a:rPr>
                                      <m:t>𝑁</m:t>
                                    </m:r>
                                  </m:e>
                                  <m:sub>
                                    <m:r>
                                      <a:rPr lang="de-DE" sz="1600" b="0" i="1" smtClean="0">
                                        <a:latin typeface="Cambria Math"/>
                                      </a:rPr>
                                      <m:t>𝑝</m:t>
                                    </m:r>
                                  </m:sub>
                                </m:sSub>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a:rPr lang="de-DE" sz="1600" b="0" i="1" smtClean="0">
                                    <a:latin typeface="Cambria Math"/>
                                    <a:ea typeface="+mn-ea"/>
                                  </a:rPr>
                                  <m:t>(</m:t>
                                </m:r>
                                <m:r>
                                  <a:rPr lang="de-DE" sz="1600" i="1" smtClean="0">
                                    <a:latin typeface="Cambria Math"/>
                                    <a:ea typeface="+mn-ea"/>
                                  </a:rPr>
                                  <m:t>1</m:t>
                                </m:r>
                                <m:r>
                                  <a:rPr lang="de-DE" sz="1600" b="0" i="1" smtClean="0">
                                    <a:latin typeface="Cambria Math"/>
                                    <a:ea typeface="+mn-ea"/>
                                  </a:rPr>
                                  <m:t> …12)</m:t>
                                </m:r>
                                <m:r>
                                  <a:rPr lang="de-DE" sz="1600" b="0" i="1" smtClean="0">
                                    <a:latin typeface="Cambria Math"/>
                                    <a:ea typeface="Cambria Math"/>
                                  </a:rPr>
                                  <m:t>∙</m:t>
                                </m:r>
                                <m:sSup>
                                  <m:sSupPr>
                                    <m:ctrlPr>
                                      <a:rPr lang="de-DE" sz="1600" b="0" i="1" smtClean="0">
                                        <a:latin typeface="Cambria Math"/>
                                        <a:ea typeface="Cambria Math"/>
                                      </a:rPr>
                                    </m:ctrlPr>
                                  </m:sSupPr>
                                  <m:e>
                                    <m:r>
                                      <a:rPr lang="de-DE" sz="1600" b="0" i="1" smtClean="0">
                                        <a:latin typeface="Cambria Math"/>
                                        <a:ea typeface="Cambria Math"/>
                                      </a:rPr>
                                      <m:t>10</m:t>
                                    </m:r>
                                  </m:e>
                                  <m:sup>
                                    <m:r>
                                      <a:rPr lang="de-DE" sz="1600" b="0" i="1" smtClean="0">
                                        <a:latin typeface="Cambria Math"/>
                                        <a:ea typeface="Cambria Math"/>
                                      </a:rPr>
                                      <m:t>8</m:t>
                                    </m:r>
                                  </m:sup>
                                </m:sSup>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a:rPr lang="de-DE" sz="1600" b="0" i="0" smtClean="0">
                                    <a:latin typeface="Cambria Math"/>
                                    <a:ea typeface="+mn-ea"/>
                                  </a:rPr>
                                  <m:t>(</m:t>
                                </m:r>
                                <m:r>
                                  <a:rPr lang="de-DE" sz="1600" i="1" smtClean="0">
                                    <a:latin typeface="Cambria Math"/>
                                    <a:ea typeface="+mn-ea"/>
                                  </a:rPr>
                                  <m:t>1</m:t>
                                </m:r>
                                <m:r>
                                  <a:rPr lang="de-DE" sz="1600" b="0" i="1" smtClean="0">
                                    <a:latin typeface="Cambria Math"/>
                                    <a:ea typeface="+mn-ea"/>
                                  </a:rPr>
                                  <m:t> …15) </m:t>
                                </m:r>
                                <m:r>
                                  <a:rPr lang="de-DE" sz="1600" b="0" i="1" smtClean="0">
                                    <a:latin typeface="Cambria Math"/>
                                    <a:ea typeface="Cambria Math"/>
                                  </a:rPr>
                                  <m:t>∙</m:t>
                                </m:r>
                                <m:sSup>
                                  <m:sSupPr>
                                    <m:ctrlPr>
                                      <a:rPr lang="de-DE" sz="1600" b="0" i="1" smtClean="0">
                                        <a:latin typeface="Cambria Math"/>
                                        <a:ea typeface="Cambria Math"/>
                                      </a:rPr>
                                    </m:ctrlPr>
                                  </m:sSupPr>
                                  <m:e>
                                    <m:r>
                                      <a:rPr lang="de-DE" sz="1600" b="0" i="1" smtClean="0">
                                        <a:latin typeface="Cambria Math"/>
                                        <a:ea typeface="Cambria Math"/>
                                      </a:rPr>
                                      <m:t>10</m:t>
                                    </m:r>
                                  </m:e>
                                  <m:sup>
                                    <m:r>
                                      <a:rPr lang="de-DE" sz="1600" b="0" i="1" smtClean="0">
                                        <a:latin typeface="Cambria Math"/>
                                        <a:ea typeface="Cambria Math"/>
                                      </a:rPr>
                                      <m:t>9</m:t>
                                    </m:r>
                                  </m:sup>
                                </m:sSup>
                              </m:oMath>
                            </m:oMathPara>
                          </a14:m>
                          <a:endParaRPr lang="en-US" sz="1600" dirty="0"/>
                        </a:p>
                      </a:txBody>
                      <a:tcPr/>
                    </a:tc>
                  </a:tr>
                  <a:tr h="367529">
                    <a:tc>
                      <a:txBody>
                        <a:bodyPr/>
                        <a:lstStyle/>
                        <a:p>
                          <a:r>
                            <a:rPr lang="de-DE" sz="1600" dirty="0" err="1" smtClean="0"/>
                            <a:t>Emittance</a:t>
                          </a:r>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de-DE" sz="1600" b="0" i="1" smtClean="0">
                                        <a:latin typeface="Cambria Math"/>
                                      </a:rPr>
                                    </m:ctrlPr>
                                  </m:sSubPr>
                                  <m:e>
                                    <m:r>
                                      <a:rPr lang="de-DE" sz="1600" b="0" i="1" smtClean="0">
                                        <a:latin typeface="Cambria Math"/>
                                        <a:ea typeface="Cambria Math"/>
                                      </a:rPr>
                                      <m:t>𝜀</m:t>
                                    </m:r>
                                  </m:e>
                                  <m:sub>
                                    <m:r>
                                      <a:rPr lang="de-DE" sz="1600" b="0" i="1" smtClean="0">
                                        <a:latin typeface="Cambria Math"/>
                                        <a:ea typeface="Cambria Math"/>
                                      </a:rPr>
                                      <m:t>𝑥</m:t>
                                    </m:r>
                                  </m:sub>
                                </m:sSub>
                                <m:r>
                                  <a:rPr lang="de-DE" sz="1600" b="0" i="1" smtClean="0">
                                    <a:latin typeface="Cambria Math"/>
                                    <a:ea typeface="Cambria Math"/>
                                  </a:rPr>
                                  <m:t> &amp; </m:t>
                                </m:r>
                                <m:sSub>
                                  <m:sSubPr>
                                    <m:ctrlPr>
                                      <a:rPr lang="de-DE" sz="1600" b="0" i="1" smtClean="0">
                                        <a:latin typeface="Cambria Math"/>
                                      </a:rPr>
                                    </m:ctrlPr>
                                  </m:sSubPr>
                                  <m:e>
                                    <m:r>
                                      <a:rPr lang="de-DE" sz="1600" b="0" i="1" smtClean="0">
                                        <a:latin typeface="Cambria Math"/>
                                        <a:ea typeface="Cambria Math"/>
                                      </a:rPr>
                                      <m:t>𝜀</m:t>
                                    </m:r>
                                  </m:e>
                                  <m:sub>
                                    <m:r>
                                      <a:rPr lang="de-DE" sz="1600" b="0" i="1" smtClean="0">
                                        <a:latin typeface="Cambria Math"/>
                                      </a:rPr>
                                      <m:t>𝑦</m:t>
                                    </m:r>
                                  </m:sub>
                                </m:sSub>
                                <m:r>
                                  <a:rPr lang="de-DE" sz="1600" b="0" i="1" smtClean="0">
                                    <a:latin typeface="Cambria Math"/>
                                  </a:rPr>
                                  <m:t>(2</m:t>
                                </m:r>
                                <m:r>
                                  <a:rPr lang="de-DE" sz="1600" b="0" i="1" smtClean="0">
                                    <a:latin typeface="Cambria Math"/>
                                    <a:ea typeface="Cambria Math"/>
                                  </a:rPr>
                                  <m:t>𝜎</m:t>
                                </m:r>
                                <m:r>
                                  <a:rPr lang="de-DE" sz="1600" b="0" i="1" smtClean="0">
                                    <a:latin typeface="Cambria Math"/>
                                    <a:ea typeface="Cambria Math"/>
                                  </a:rPr>
                                  <m:t>)</m:t>
                                </m:r>
                              </m:oMath>
                            </m:oMathPara>
                          </a14:m>
                          <a:endParaRPr lang="en-US" sz="1600" dirty="0"/>
                        </a:p>
                      </a:txBody>
                      <a:tcPr/>
                    </a:tc>
                    <a:tc>
                      <a:txBody>
                        <a:bodyPr/>
                        <a:lstStyle/>
                        <a:p>
                          <a:pPr algn="ctr"/>
                          <a14:m>
                            <m:oMath xmlns:m="http://schemas.openxmlformats.org/officeDocument/2006/math">
                              <m:r>
                                <a:rPr lang="de-DE" sz="1600" b="0" i="0" smtClean="0">
                                  <a:latin typeface="Cambria Math"/>
                                </a:rPr>
                                <m:t>45 &amp;  22</m:t>
                              </m:r>
                            </m:oMath>
                          </a14:m>
                          <a:r>
                            <a:rPr lang="en-US" sz="1600" i="0" dirty="0" smtClean="0"/>
                            <a:t> mm-mrad</a:t>
                          </a:r>
                          <a:endParaRPr lang="en-US" sz="1600" i="0" dirty="0"/>
                        </a:p>
                      </a:txBody>
                      <a:tcPr/>
                    </a:tc>
                    <a:tc>
                      <a:txBody>
                        <a:bodyPr/>
                        <a:lstStyle/>
                        <a:p>
                          <a:pPr algn="ctr"/>
                          <a14:m>
                            <m:oMath xmlns:m="http://schemas.openxmlformats.org/officeDocument/2006/math">
                              <m:r>
                                <a:rPr lang="de-DE" sz="1600" b="0" i="0" smtClean="0">
                                  <a:latin typeface="Cambria Math"/>
                                </a:rPr>
                                <m:t>33  &amp; 12</m:t>
                              </m:r>
                            </m:oMath>
                          </a14:m>
                          <a:r>
                            <a:rPr lang="en-US" sz="1600" i="0" dirty="0" smtClean="0"/>
                            <a:t> mm-mrad</a:t>
                          </a:r>
                          <a:endParaRPr lang="en-US" sz="1600" i="0" dirty="0"/>
                        </a:p>
                      </a:txBody>
                      <a:tcPr/>
                    </a:tc>
                  </a:tr>
                  <a:tr h="380336">
                    <a:tc>
                      <a:txBody>
                        <a:bodyPr/>
                        <a:lstStyle/>
                        <a:p>
                          <a:r>
                            <a:rPr lang="de-DE" sz="1600" dirty="0" smtClean="0"/>
                            <a:t>Tune</a:t>
                          </a:r>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DE" sz="1600" b="0" i="1" smtClean="0">
                                        <a:latin typeface="Cambria Math"/>
                                      </a:rPr>
                                      <m:t>𝑄</m:t>
                                    </m:r>
                                  </m:e>
                                  <m:sub>
                                    <m:r>
                                      <a:rPr lang="de-DE" sz="1600" b="0" i="1" smtClean="0">
                                        <a:latin typeface="Cambria Math"/>
                                      </a:rPr>
                                      <m:t>𝑥</m:t>
                                    </m:r>
                                    <m:r>
                                      <a:rPr lang="de-DE" sz="1600" b="0" i="1" smtClean="0">
                                        <a:latin typeface="Cambria Math"/>
                                      </a:rPr>
                                      <m:t>0</m:t>
                                    </m:r>
                                  </m:sub>
                                </m:sSub>
                                <m:r>
                                  <a:rPr lang="de-DE" sz="1600" b="0" i="1" smtClean="0">
                                    <a:latin typeface="Cambria Math"/>
                                  </a:rPr>
                                  <m:t> </m:t>
                                </m:r>
                                <m:sSub>
                                  <m:sSubPr>
                                    <m:ctrlPr>
                                      <a:rPr lang="de-DE" sz="1600" b="0" i="1" smtClean="0">
                                        <a:latin typeface="Cambria Math"/>
                                      </a:rPr>
                                    </m:ctrlPr>
                                  </m:sSubPr>
                                  <m:e>
                                    <m:r>
                                      <a:rPr lang="de-DE" sz="1600" b="0" i="1" smtClean="0">
                                        <a:latin typeface="Cambria Math"/>
                                      </a:rPr>
                                      <m:t>&amp; </m:t>
                                    </m:r>
                                    <m:r>
                                      <a:rPr lang="de-DE" sz="1600" b="0" i="1" smtClean="0">
                                        <a:latin typeface="Cambria Math"/>
                                      </a:rPr>
                                      <m:t>𝑄</m:t>
                                    </m:r>
                                  </m:e>
                                  <m:sub>
                                    <m:r>
                                      <a:rPr lang="de-DE" sz="1600" b="0" i="1" smtClean="0">
                                        <a:latin typeface="Cambria Math"/>
                                      </a:rPr>
                                      <m:t>𝑦</m:t>
                                    </m:r>
                                    <m:r>
                                      <a:rPr lang="de-DE" sz="1600" b="0" i="1" smtClean="0">
                                        <a:latin typeface="Cambria Math"/>
                                      </a:rPr>
                                      <m:t>0</m:t>
                                    </m:r>
                                  </m:sub>
                                </m:sSub>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a:rPr lang="de-DE" sz="1600" i="1" dirty="0" smtClean="0">
                                    <a:latin typeface="Cambria Math"/>
                                  </a:rPr>
                                  <m:t>4.</m:t>
                                </m:r>
                                <m:r>
                                  <a:rPr lang="de-DE" sz="1600" b="0" i="1" dirty="0" smtClean="0">
                                    <a:latin typeface="Cambria Math"/>
                                  </a:rPr>
                                  <m:t>31  &amp;  </m:t>
                                </m:r>
                                <m:r>
                                  <a:rPr lang="de-DE" sz="1600" i="1" dirty="0" smtClean="0">
                                    <a:latin typeface="Cambria Math"/>
                                  </a:rPr>
                                  <m:t>3.27</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a:rPr lang="de-DE" sz="1600" i="1" dirty="0" smtClean="0">
                                    <a:latin typeface="Cambria Math"/>
                                  </a:rPr>
                                  <m:t>4.16</m:t>
                                </m:r>
                                <m:r>
                                  <a:rPr lang="de-DE" sz="1600" b="0" i="1" dirty="0" smtClean="0">
                                    <a:latin typeface="Cambria Math"/>
                                  </a:rPr>
                                  <m:t>  &amp;  </m:t>
                                </m:r>
                                <m:r>
                                  <a:rPr lang="de-DE" sz="1600" i="1" dirty="0" smtClean="0">
                                    <a:latin typeface="Cambria Math"/>
                                  </a:rPr>
                                  <m:t>3.27</m:t>
                                </m:r>
                              </m:oMath>
                            </m:oMathPara>
                          </a14:m>
                          <a:endParaRPr lang="en-US" sz="1600" dirty="0"/>
                        </a:p>
                      </a:txBody>
                      <a:tcPr/>
                    </a:tc>
                  </a:tr>
                  <a:tr h="380336">
                    <a:tc>
                      <a:txBody>
                        <a:bodyPr/>
                        <a:lstStyle/>
                        <a:p>
                          <a:r>
                            <a:rPr lang="de-DE" sz="1600" dirty="0" err="1" smtClean="0"/>
                            <a:t>Bunching</a:t>
                          </a:r>
                          <a:r>
                            <a:rPr lang="de-DE" sz="1600" dirty="0" smtClean="0"/>
                            <a:t> </a:t>
                          </a:r>
                          <a:r>
                            <a:rPr lang="de-DE" sz="1600" dirty="0" err="1" smtClean="0"/>
                            <a:t>factor</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DE" sz="1600" b="0" i="1" smtClean="0">
                                        <a:latin typeface="Cambria Math"/>
                                      </a:rPr>
                                      <m:t>𝐵</m:t>
                                    </m:r>
                                  </m:e>
                                  <m:sub>
                                    <m:r>
                                      <a:rPr lang="de-DE" sz="1600" b="0" i="1" smtClean="0">
                                        <a:latin typeface="Cambria Math"/>
                                      </a:rPr>
                                      <m:t>𝑓</m:t>
                                    </m:r>
                                  </m:sub>
                                </m:sSub>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a:rPr lang="de-DE" sz="1600" i="1" dirty="0" smtClean="0">
                                    <a:latin typeface="Cambria Math"/>
                                  </a:rPr>
                                  <m:t>0.</m:t>
                                </m:r>
                                <m:r>
                                  <a:rPr lang="de-DE" sz="1600" b="0" i="1" dirty="0" smtClean="0">
                                    <a:latin typeface="Cambria Math"/>
                                  </a:rPr>
                                  <m:t>4</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a:rPr lang="de-DE" sz="1600" i="1" dirty="0" smtClean="0">
                                    <a:latin typeface="Cambria Math"/>
                                  </a:rPr>
                                  <m:t>0.</m:t>
                                </m:r>
                                <m:r>
                                  <a:rPr lang="de-DE" sz="1600" b="0" i="1" dirty="0" smtClean="0">
                                    <a:latin typeface="Cambria Math"/>
                                  </a:rPr>
                                  <m:t>37</m:t>
                                </m:r>
                              </m:oMath>
                            </m:oMathPara>
                          </a14:m>
                          <a:endParaRPr lang="en-US" sz="1600" dirty="0"/>
                        </a:p>
                      </a:txBody>
                      <a:tcPr/>
                    </a:tc>
                  </a:tr>
                  <a:tr h="359373">
                    <a:tc>
                      <a:txBody>
                        <a:bodyPr/>
                        <a:lstStyle/>
                        <a:p>
                          <a:r>
                            <a:rPr lang="de-DE" sz="1600" dirty="0" smtClean="0"/>
                            <a:t>Synchrotron tune</a:t>
                          </a:r>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DE" sz="1600" b="0" i="1" smtClean="0">
                                        <a:latin typeface="Cambria Math"/>
                                      </a:rPr>
                                      <m:t>𝑄</m:t>
                                    </m:r>
                                  </m:e>
                                  <m:sub>
                                    <m:r>
                                      <a:rPr lang="de-DE" sz="1600" b="0" i="1" smtClean="0">
                                        <a:latin typeface="Cambria Math"/>
                                      </a:rPr>
                                      <m:t>𝑠</m:t>
                                    </m:r>
                                    <m:r>
                                      <a:rPr lang="de-DE" sz="1600" b="0" i="1" smtClean="0">
                                        <a:latin typeface="Cambria Math"/>
                                      </a:rPr>
                                      <m:t>0</m:t>
                                    </m:r>
                                  </m:sub>
                                </m:sSub>
                                <m:r>
                                  <a:rPr lang="de-DE" sz="1600" b="0" i="1" smtClean="0">
                                    <a:latin typeface="Cambria Math"/>
                                  </a:rPr>
                                  <m:t> &amp; </m:t>
                                </m:r>
                                <m:sSub>
                                  <m:sSubPr>
                                    <m:ctrlPr>
                                      <a:rPr lang="de-DE" sz="1600" b="0" i="1" smtClean="0">
                                        <a:latin typeface="Cambria Math"/>
                                      </a:rPr>
                                    </m:ctrlPr>
                                  </m:sSubPr>
                                  <m:e>
                                    <m:r>
                                      <a:rPr lang="de-DE" sz="1600" b="0" i="1" smtClean="0">
                                        <a:latin typeface="Cambria Math"/>
                                      </a:rPr>
                                      <m:t>𝑄</m:t>
                                    </m:r>
                                  </m:e>
                                  <m:sub>
                                    <m:r>
                                      <a:rPr lang="de-DE" sz="1600" b="0" i="1" smtClean="0">
                                        <a:latin typeface="Cambria Math"/>
                                      </a:rPr>
                                      <m:t>𝑠</m:t>
                                    </m:r>
                                    <m:r>
                                      <a:rPr lang="de-DE" sz="1600" b="0" i="1" smtClean="0">
                                        <a:latin typeface="Cambria Math"/>
                                      </a:rPr>
                                      <m:t>, </m:t>
                                    </m:r>
                                    <m:r>
                                      <a:rPr lang="de-DE" sz="1600" b="0" i="1" smtClean="0">
                                        <a:latin typeface="Cambria Math"/>
                                      </a:rPr>
                                      <m:t>𝑚𝑒𝑎𝑠</m:t>
                                    </m:r>
                                  </m:sub>
                                </m:sSub>
                              </m:oMath>
                            </m:oMathPara>
                          </a14:m>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600" i="1" dirty="0" smtClean="0">
                                    <a:latin typeface="Cambria Math"/>
                                  </a:rPr>
                                  <m:t>0.</m:t>
                                </m:r>
                                <m:r>
                                  <a:rPr lang="de-DE" sz="1600" b="0" i="1" dirty="0" smtClean="0">
                                    <a:latin typeface="Cambria Math"/>
                                  </a:rPr>
                                  <m:t>007 &amp; 0</m:t>
                                </m:r>
                                <m:r>
                                  <a:rPr lang="de-DE" sz="1600" i="1" dirty="0" smtClean="0">
                                    <a:latin typeface="Cambria Math"/>
                                  </a:rPr>
                                  <m:t>.</m:t>
                                </m:r>
                                <m:r>
                                  <a:rPr lang="de-DE" sz="1600" b="0" i="1" dirty="0" smtClean="0">
                                    <a:latin typeface="Cambria Math"/>
                                  </a:rPr>
                                  <m:t>0065</m:t>
                                </m:r>
                              </m:oMath>
                            </m:oMathPara>
                          </a14:m>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600" i="1" dirty="0" smtClean="0">
                                    <a:latin typeface="Cambria Math"/>
                                  </a:rPr>
                                  <m:t>0.</m:t>
                                </m:r>
                                <m:r>
                                  <a:rPr lang="de-DE" sz="1600" b="0" i="1" dirty="0" smtClean="0">
                                    <a:latin typeface="Cambria Math"/>
                                  </a:rPr>
                                  <m:t>00</m:t>
                                </m:r>
                                <m:r>
                                  <a:rPr lang="de-DE" sz="1600" i="1" dirty="0" smtClean="0">
                                    <a:latin typeface="Cambria Math"/>
                                  </a:rPr>
                                  <m:t>6</m:t>
                                </m:r>
                                <m:r>
                                  <a:rPr lang="de-DE" sz="1600" b="0" i="1" dirty="0" smtClean="0">
                                    <a:latin typeface="Cambria Math"/>
                                  </a:rPr>
                                  <m:t>  &amp; 0</m:t>
                                </m:r>
                                <m:r>
                                  <a:rPr lang="de-DE" sz="1600" i="1" dirty="0" smtClean="0">
                                    <a:latin typeface="Cambria Math"/>
                                  </a:rPr>
                                  <m:t>.</m:t>
                                </m:r>
                                <m:r>
                                  <a:rPr lang="de-DE" sz="1600" b="0" i="1" dirty="0" smtClean="0">
                                    <a:latin typeface="Cambria Math"/>
                                  </a:rPr>
                                  <m:t>005</m:t>
                                </m:r>
                                <m:r>
                                  <a:rPr lang="de-DE" sz="1600" i="1" dirty="0" smtClean="0">
                                    <a:latin typeface="Cambria Math"/>
                                  </a:rPr>
                                  <m:t>7</m:t>
                                </m:r>
                              </m:oMath>
                            </m:oMathPara>
                          </a14:m>
                          <a:endParaRPr lang="en-US" sz="1600" dirty="0"/>
                        </a:p>
                      </a:txBody>
                      <a:tcPr/>
                    </a:tc>
                  </a:tr>
                  <a:tr h="379996">
                    <a:tc>
                      <a:txBody>
                        <a:bodyPr/>
                        <a:lstStyle/>
                        <a:p>
                          <a:r>
                            <a:rPr lang="de-DE" sz="1600" dirty="0" err="1" smtClean="0"/>
                            <a:t>Chromaticity</a:t>
                          </a:r>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de-DE" sz="1600" b="0" i="1" smtClean="0">
                                        <a:latin typeface="Cambria Math"/>
                                      </a:rPr>
                                    </m:ctrlPr>
                                  </m:sSubPr>
                                  <m:e>
                                    <m:r>
                                      <a:rPr lang="de-DE" sz="1600" b="0" i="1" smtClean="0">
                                        <a:latin typeface="Cambria Math"/>
                                        <a:ea typeface="Cambria Math"/>
                                      </a:rPr>
                                      <m:t>𝜉</m:t>
                                    </m:r>
                                  </m:e>
                                  <m:sub>
                                    <m:r>
                                      <a:rPr lang="de-DE" sz="1600" b="0" i="1" smtClean="0">
                                        <a:latin typeface="Cambria Math"/>
                                        <a:ea typeface="Cambria Math"/>
                                      </a:rPr>
                                      <m:t>𝑥</m:t>
                                    </m:r>
                                  </m:sub>
                                </m:sSub>
                                <m:r>
                                  <a:rPr lang="de-DE" sz="1600" b="0" i="1" smtClean="0">
                                    <a:latin typeface="Cambria Math"/>
                                    <a:ea typeface="Cambria Math"/>
                                  </a:rPr>
                                  <m:t>  &amp;   </m:t>
                                </m:r>
                                <m:sSub>
                                  <m:sSubPr>
                                    <m:ctrlPr>
                                      <a:rPr lang="de-DE" sz="1600" b="0" i="1" smtClean="0">
                                        <a:latin typeface="Cambria Math"/>
                                      </a:rPr>
                                    </m:ctrlPr>
                                  </m:sSubPr>
                                  <m:e>
                                    <m:r>
                                      <a:rPr lang="de-DE" sz="1600" b="0" i="1" smtClean="0">
                                        <a:latin typeface="Cambria Math"/>
                                        <a:ea typeface="Cambria Math"/>
                                      </a:rPr>
                                      <m:t>𝜉</m:t>
                                    </m:r>
                                  </m:e>
                                  <m:sub>
                                    <m:r>
                                      <a:rPr lang="de-DE" sz="1600" b="0" i="1" smtClean="0">
                                        <a:latin typeface="Cambria Math"/>
                                      </a:rPr>
                                      <m:t>𝑦</m:t>
                                    </m:r>
                                  </m:sub>
                                </m:sSub>
                              </m:oMath>
                            </m:oMathPara>
                          </a14:m>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de-DE" sz="1600" b="0" i="1" dirty="0" smtClean="0">
                                  <a:latin typeface="Cambria Math"/>
                                </a:rPr>
                                <m:t>−0</m:t>
                              </m:r>
                              <m:r>
                                <a:rPr lang="de-DE" sz="1600" i="1" dirty="0" smtClean="0">
                                  <a:latin typeface="Cambria Math"/>
                                </a:rPr>
                                <m:t>.</m:t>
                              </m:r>
                              <m:r>
                                <a:rPr lang="de-DE" sz="1600" b="0" i="1" dirty="0" smtClean="0">
                                  <a:latin typeface="Cambria Math"/>
                                </a:rPr>
                                <m:t>94 &amp; −1</m:t>
                              </m:r>
                              <m:r>
                                <a:rPr lang="de-DE" sz="1600" i="1" dirty="0" smtClean="0">
                                  <a:latin typeface="Cambria Math"/>
                                </a:rPr>
                                <m:t>.</m:t>
                              </m:r>
                              <m:r>
                                <a:rPr lang="de-DE" sz="1600" b="0" i="1" dirty="0" smtClean="0">
                                  <a:latin typeface="Cambria Math"/>
                                </a:rPr>
                                <m:t>85 </m:t>
                              </m:r>
                            </m:oMath>
                          </a14:m>
                          <a:r>
                            <a:rPr lang="en-US" sz="1600" dirty="0" smtClean="0"/>
                            <a:t>set</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de-DE" sz="1600" b="0" i="1" dirty="0" smtClean="0">
                                  <a:latin typeface="Cambria Math"/>
                                </a:rPr>
                                <m:t>−1.7 &amp;</m:t>
                              </m:r>
                              <m:r>
                                <a:rPr lang="de-DE" sz="1600" i="1" dirty="0" smtClean="0">
                                  <a:latin typeface="Cambria Math"/>
                                </a:rPr>
                                <m:t> </m:t>
                              </m:r>
                              <m:r>
                                <a:rPr lang="de-DE" sz="1600" b="0" i="1" dirty="0" smtClean="0">
                                  <a:latin typeface="Cambria Math"/>
                                </a:rPr>
                                <m:t>−2</m:t>
                              </m:r>
                              <m:r>
                                <a:rPr lang="de-DE" sz="1600" i="1" dirty="0" smtClean="0">
                                  <a:latin typeface="Cambria Math"/>
                                </a:rPr>
                                <m:t>.</m:t>
                              </m:r>
                            </m:oMath>
                          </a14:m>
                          <a:r>
                            <a:rPr lang="en-US" sz="1600" dirty="0" smtClean="0"/>
                            <a:t>1 meas.</a:t>
                          </a:r>
                          <a:endParaRPr lang="en-US" sz="1600" dirty="0"/>
                        </a:p>
                      </a:txBody>
                      <a:tcPr/>
                    </a:tc>
                  </a:tr>
                </a:tbl>
              </a:graphicData>
            </a:graphic>
          </p:graphicFrame>
        </mc:Choice>
        <mc:Fallback xmlns="">
          <p:graphicFrame>
            <p:nvGraphicFramePr>
              <p:cNvPr id="17" name="Table 16"/>
              <p:cNvGraphicFramePr>
                <a:graphicFrameLocks noGrp="1"/>
              </p:cNvGraphicFramePr>
              <p:nvPr>
                <p:extLst>
                  <p:ext uri="{D42A27DB-BD31-4B8C-83A1-F6EECF244321}">
                    <p14:modId xmlns:p14="http://schemas.microsoft.com/office/powerpoint/2010/main" val="3689540998"/>
                  </p:ext>
                </p:extLst>
              </p:nvPr>
            </p:nvGraphicFramePr>
            <p:xfrm>
              <a:off x="49234" y="1244995"/>
              <a:ext cx="6783130" cy="3367271"/>
            </p:xfrm>
            <a:graphic>
              <a:graphicData uri="http://schemas.openxmlformats.org/drawingml/2006/table">
                <a:tbl>
                  <a:tblPr firstRow="1" bandRow="1">
                    <a:tableStyleId>{5C22544A-7EE6-4342-B048-85BDC9FD1C3A}</a:tableStyleId>
                  </a:tblPr>
                  <a:tblGrid>
                    <a:gridCol w="1839739"/>
                    <a:gridCol w="1236409"/>
                    <a:gridCol w="1853491"/>
                    <a:gridCol w="1853491"/>
                  </a:tblGrid>
                  <a:tr h="359373">
                    <a:tc>
                      <a:txBody>
                        <a:bodyPr/>
                        <a:lstStyle/>
                        <a:p>
                          <a:r>
                            <a:rPr lang="de-DE" sz="1600" dirty="0" smtClean="0">
                              <a:solidFill>
                                <a:schemeClr val="tx1"/>
                              </a:solidFill>
                            </a:rPr>
                            <a:t>Parameter</a:t>
                          </a:r>
                          <a:endParaRPr lang="en-US" sz="1600" dirty="0">
                            <a:solidFill>
                              <a:schemeClr val="tx1"/>
                            </a:solidFill>
                          </a:endParaRPr>
                        </a:p>
                      </a:txBody>
                      <a:tcPr/>
                    </a:tc>
                    <a:tc>
                      <a:txBody>
                        <a:bodyPr/>
                        <a:lstStyle/>
                        <a:p>
                          <a:r>
                            <a:rPr lang="de-DE" sz="1600" dirty="0" smtClean="0">
                              <a:solidFill>
                                <a:schemeClr val="tx1"/>
                              </a:solidFill>
                            </a:rPr>
                            <a:t>Symbols</a:t>
                          </a:r>
                          <a:endParaRPr lang="en-US" sz="1600" dirty="0">
                            <a:solidFill>
                              <a:schemeClr val="tx1"/>
                            </a:solidFill>
                          </a:endParaRPr>
                        </a:p>
                      </a:txBody>
                      <a:tcPr/>
                    </a:tc>
                    <a:tc>
                      <a:txBody>
                        <a:bodyPr/>
                        <a:lstStyle/>
                        <a:p>
                          <a:pPr algn="ctr"/>
                          <a:r>
                            <a:rPr lang="de-DE" sz="1600" dirty="0" smtClean="0">
                              <a:solidFill>
                                <a:schemeClr val="tx1"/>
                              </a:solidFill>
                            </a:rPr>
                            <a:t>Value</a:t>
                          </a:r>
                          <a:endParaRPr lang="en-US" sz="1600" dirty="0">
                            <a:solidFill>
                              <a:schemeClr val="tx1"/>
                            </a:solidFill>
                          </a:endParaRPr>
                        </a:p>
                      </a:txBody>
                      <a:tcPr/>
                    </a:tc>
                    <a:tc>
                      <a:txBody>
                        <a:bodyPr/>
                        <a:lstStyle/>
                        <a:p>
                          <a:pPr algn="ctr"/>
                          <a:r>
                            <a:rPr lang="en-US" sz="1600" dirty="0" smtClean="0">
                              <a:solidFill>
                                <a:schemeClr val="tx1"/>
                              </a:solidFill>
                            </a:rPr>
                            <a:t>Value</a:t>
                          </a:r>
                          <a:endParaRPr lang="en-US" sz="1600" dirty="0">
                            <a:solidFill>
                              <a:schemeClr val="tx1"/>
                            </a:solidFill>
                          </a:endParaRPr>
                        </a:p>
                      </a:txBody>
                      <a:tcPr/>
                    </a:tc>
                  </a:tr>
                  <a:tr h="381970">
                    <a:tc>
                      <a:txBody>
                        <a:bodyPr/>
                        <a:lstStyle/>
                        <a:p>
                          <a:pPr algn="l"/>
                          <a:r>
                            <a:rPr lang="en-US" sz="1700" b="1" dirty="0" smtClean="0">
                              <a:solidFill>
                                <a:schemeClr val="bg1"/>
                              </a:solidFill>
                            </a:rPr>
                            <a:t>Beam         </a:t>
                          </a:r>
                          <a:r>
                            <a:rPr lang="en-US" sz="1700" dirty="0" smtClean="0">
                              <a:solidFill>
                                <a:schemeClr val="bg1"/>
                              </a:solidFill>
                            </a:rPr>
                            <a:t> </a:t>
                          </a:r>
                          <a:endParaRPr lang="en-US" sz="1700" dirty="0">
                            <a:solidFill>
                              <a:schemeClr val="bg1"/>
                            </a:solidFill>
                          </a:endParaRPr>
                        </a:p>
                      </a:txBody>
                      <a:tcPr>
                        <a:solidFill>
                          <a:srgbClr val="0070C0"/>
                        </a:solidFill>
                      </a:tcPr>
                    </a:tc>
                    <a:tc>
                      <a:txBody>
                        <a:bodyPr/>
                        <a:lstStyle/>
                        <a:p>
                          <a:pPr algn="ctr"/>
                          <a:r>
                            <a:rPr lang="en-US" sz="1700" b="1" i="1" baseline="30000" dirty="0" smtClean="0">
                              <a:solidFill>
                                <a:schemeClr val="bg1"/>
                              </a:solidFill>
                            </a:rPr>
                            <a:t>A</a:t>
                          </a:r>
                          <a:r>
                            <a:rPr lang="en-US" sz="1700" b="1" baseline="30000" dirty="0" smtClean="0">
                              <a:solidFill>
                                <a:schemeClr val="bg1"/>
                              </a:solidFill>
                            </a:rPr>
                            <a:t> </a:t>
                          </a:r>
                          <a:r>
                            <a:rPr lang="en-US" sz="1700" b="1" dirty="0" smtClean="0">
                              <a:solidFill>
                                <a:schemeClr val="bg1"/>
                              </a:solidFill>
                            </a:rPr>
                            <a:t>Ion </a:t>
                          </a:r>
                          <a:r>
                            <a:rPr lang="en-US" sz="1700" b="1" i="1" baseline="30000" dirty="0" smtClean="0">
                              <a:solidFill>
                                <a:schemeClr val="bg1"/>
                              </a:solidFill>
                            </a:rPr>
                            <a:t>q+</a:t>
                          </a:r>
                          <a:endParaRPr lang="en-US" sz="1700" b="1" i="1" dirty="0">
                            <a:solidFill>
                              <a:schemeClr val="bg1"/>
                            </a:solidFill>
                          </a:endParaRPr>
                        </a:p>
                      </a:txBody>
                      <a:tcPr>
                        <a:solidFill>
                          <a:srgbClr val="0070C0"/>
                        </a:solidFill>
                      </a:tcPr>
                    </a:tc>
                    <a:tc>
                      <a:txBody>
                        <a:bodyPr/>
                        <a:lstStyle/>
                        <a:p>
                          <a:endParaRPr lang="de-DE"/>
                        </a:p>
                      </a:txBody>
                      <a:tcPr>
                        <a:blipFill rotWithShape="1">
                          <a:blip r:embed="rId4"/>
                          <a:stretch>
                            <a:fillRect l="-166118" t="-98413" r="-100000" b="-692063"/>
                          </a:stretch>
                        </a:blipFill>
                      </a:tcPr>
                    </a:tc>
                    <a:tc>
                      <a:txBody>
                        <a:bodyPr/>
                        <a:lstStyle/>
                        <a:p>
                          <a:endParaRPr lang="de-DE"/>
                        </a:p>
                      </a:txBody>
                      <a:tcPr>
                        <a:blipFill rotWithShape="1">
                          <a:blip r:embed="rId4"/>
                          <a:stretch>
                            <a:fillRect l="-266118" t="-98413" b="-692063"/>
                          </a:stretch>
                        </a:blipFill>
                      </a:tcPr>
                    </a:tc>
                  </a:tr>
                  <a:tr h="359373">
                    <a:tc>
                      <a:txBody>
                        <a:bodyPr/>
                        <a:lstStyle/>
                        <a:p>
                          <a:r>
                            <a:rPr lang="de-DE" sz="1600" dirty="0" err="1" smtClean="0"/>
                            <a:t>Energy</a:t>
                          </a:r>
                          <a:endParaRPr lang="en-US" sz="1600" dirty="0"/>
                        </a:p>
                      </a:txBody>
                      <a:tcPr/>
                    </a:tc>
                    <a:tc>
                      <a:txBody>
                        <a:bodyPr/>
                        <a:lstStyle/>
                        <a:p>
                          <a:endParaRPr lang="de-DE"/>
                        </a:p>
                      </a:txBody>
                      <a:tcPr>
                        <a:blipFill rotWithShape="1">
                          <a:blip r:embed="rId4"/>
                          <a:stretch>
                            <a:fillRect l="-148768" t="-211864" r="-299507" b="-638983"/>
                          </a:stretch>
                        </a:blipFill>
                      </a:tcPr>
                    </a:tc>
                    <a:tc>
                      <a:txBody>
                        <a:bodyPr/>
                        <a:lstStyle/>
                        <a:p>
                          <a:endParaRPr lang="de-DE"/>
                        </a:p>
                      </a:txBody>
                      <a:tcPr>
                        <a:blipFill rotWithShape="1">
                          <a:blip r:embed="rId4"/>
                          <a:stretch>
                            <a:fillRect l="-166118" t="-211864" r="-100000" b="-638983"/>
                          </a:stretch>
                        </a:blipFill>
                      </a:tcPr>
                    </a:tc>
                    <a:tc>
                      <a:txBody>
                        <a:bodyPr/>
                        <a:lstStyle/>
                        <a:p>
                          <a:endParaRPr lang="de-DE"/>
                        </a:p>
                      </a:txBody>
                      <a:tcPr>
                        <a:blipFill rotWithShape="1">
                          <a:blip r:embed="rId4"/>
                          <a:stretch>
                            <a:fillRect l="-266118" t="-211864" b="-638983"/>
                          </a:stretch>
                        </a:blipFill>
                      </a:tcPr>
                    </a:tc>
                  </a:tr>
                  <a:tr h="398985">
                    <a:tc>
                      <a:txBody>
                        <a:bodyPr/>
                        <a:lstStyle/>
                        <a:p>
                          <a:r>
                            <a:rPr lang="de-DE" sz="1600" dirty="0" err="1" smtClean="0"/>
                            <a:t>No</a:t>
                          </a:r>
                          <a:r>
                            <a:rPr lang="de-DE" sz="1600" dirty="0" smtClean="0"/>
                            <a:t>.</a:t>
                          </a:r>
                          <a:r>
                            <a:rPr lang="de-DE" sz="1600" baseline="0" dirty="0" smtClean="0"/>
                            <a:t> </a:t>
                          </a:r>
                          <a:r>
                            <a:rPr lang="de-DE" sz="1600" baseline="0" dirty="0" err="1" smtClean="0"/>
                            <a:t>of</a:t>
                          </a:r>
                          <a:r>
                            <a:rPr lang="de-DE" sz="1600" baseline="0" dirty="0" smtClean="0"/>
                            <a:t> </a:t>
                          </a:r>
                          <a:r>
                            <a:rPr lang="de-DE" sz="1600" baseline="0" dirty="0" err="1" smtClean="0"/>
                            <a:t>particles</a:t>
                          </a:r>
                          <a:endParaRPr lang="en-US" sz="1600" dirty="0"/>
                        </a:p>
                      </a:txBody>
                      <a:tcPr/>
                    </a:tc>
                    <a:tc>
                      <a:txBody>
                        <a:bodyPr/>
                        <a:lstStyle/>
                        <a:p>
                          <a:endParaRPr lang="de-DE"/>
                        </a:p>
                      </a:txBody>
                      <a:tcPr>
                        <a:blipFill rotWithShape="1">
                          <a:blip r:embed="rId4"/>
                          <a:stretch>
                            <a:fillRect l="-148768" t="-283077" r="-299507" b="-480000"/>
                          </a:stretch>
                        </a:blipFill>
                      </a:tcPr>
                    </a:tc>
                    <a:tc>
                      <a:txBody>
                        <a:bodyPr/>
                        <a:lstStyle/>
                        <a:p>
                          <a:endParaRPr lang="de-DE"/>
                        </a:p>
                      </a:txBody>
                      <a:tcPr>
                        <a:blipFill rotWithShape="1">
                          <a:blip r:embed="rId4"/>
                          <a:stretch>
                            <a:fillRect l="-166118" t="-283077" r="-100000" b="-480000"/>
                          </a:stretch>
                        </a:blipFill>
                      </a:tcPr>
                    </a:tc>
                    <a:tc>
                      <a:txBody>
                        <a:bodyPr/>
                        <a:lstStyle/>
                        <a:p>
                          <a:endParaRPr lang="de-DE"/>
                        </a:p>
                      </a:txBody>
                      <a:tcPr>
                        <a:blipFill rotWithShape="1">
                          <a:blip r:embed="rId4"/>
                          <a:stretch>
                            <a:fillRect l="-266118" t="-283077" b="-480000"/>
                          </a:stretch>
                        </a:blipFill>
                      </a:tcPr>
                    </a:tc>
                  </a:tr>
                  <a:tr h="367529">
                    <a:tc>
                      <a:txBody>
                        <a:bodyPr/>
                        <a:lstStyle/>
                        <a:p>
                          <a:r>
                            <a:rPr lang="de-DE" sz="1600" dirty="0" err="1" smtClean="0"/>
                            <a:t>Emittance</a:t>
                          </a:r>
                          <a:endParaRPr lang="en-US" sz="1600" dirty="0"/>
                        </a:p>
                      </a:txBody>
                      <a:tcPr/>
                    </a:tc>
                    <a:tc>
                      <a:txBody>
                        <a:bodyPr/>
                        <a:lstStyle/>
                        <a:p>
                          <a:endParaRPr lang="de-DE"/>
                        </a:p>
                      </a:txBody>
                      <a:tcPr>
                        <a:blipFill rotWithShape="1">
                          <a:blip r:embed="rId4"/>
                          <a:stretch>
                            <a:fillRect l="-148768" t="-408197" r="-299507" b="-411475"/>
                          </a:stretch>
                        </a:blipFill>
                      </a:tcPr>
                    </a:tc>
                    <a:tc>
                      <a:txBody>
                        <a:bodyPr/>
                        <a:lstStyle/>
                        <a:p>
                          <a:endParaRPr lang="de-DE"/>
                        </a:p>
                      </a:txBody>
                      <a:tcPr>
                        <a:blipFill rotWithShape="1">
                          <a:blip r:embed="rId4"/>
                          <a:stretch>
                            <a:fillRect l="-166118" t="-408197" r="-100000" b="-411475"/>
                          </a:stretch>
                        </a:blipFill>
                      </a:tcPr>
                    </a:tc>
                    <a:tc>
                      <a:txBody>
                        <a:bodyPr/>
                        <a:lstStyle/>
                        <a:p>
                          <a:endParaRPr lang="de-DE"/>
                        </a:p>
                      </a:txBody>
                      <a:tcPr>
                        <a:blipFill rotWithShape="1">
                          <a:blip r:embed="rId4"/>
                          <a:stretch>
                            <a:fillRect l="-266118" t="-408197" b="-411475"/>
                          </a:stretch>
                        </a:blipFill>
                      </a:tcPr>
                    </a:tc>
                  </a:tr>
                  <a:tr h="380336">
                    <a:tc>
                      <a:txBody>
                        <a:bodyPr/>
                        <a:lstStyle/>
                        <a:p>
                          <a:r>
                            <a:rPr lang="de-DE" sz="1600" dirty="0" smtClean="0"/>
                            <a:t>Tune</a:t>
                          </a:r>
                          <a:endParaRPr lang="en-US" sz="1600" dirty="0"/>
                        </a:p>
                      </a:txBody>
                      <a:tcPr/>
                    </a:tc>
                    <a:tc>
                      <a:txBody>
                        <a:bodyPr/>
                        <a:lstStyle/>
                        <a:p>
                          <a:endParaRPr lang="de-DE"/>
                        </a:p>
                      </a:txBody>
                      <a:tcPr>
                        <a:blipFill rotWithShape="1">
                          <a:blip r:embed="rId4"/>
                          <a:stretch>
                            <a:fillRect l="-148768" t="-500000" r="-299507" b="-304839"/>
                          </a:stretch>
                        </a:blipFill>
                      </a:tcPr>
                    </a:tc>
                    <a:tc>
                      <a:txBody>
                        <a:bodyPr/>
                        <a:lstStyle/>
                        <a:p>
                          <a:endParaRPr lang="de-DE"/>
                        </a:p>
                      </a:txBody>
                      <a:tcPr>
                        <a:blipFill rotWithShape="1">
                          <a:blip r:embed="rId4"/>
                          <a:stretch>
                            <a:fillRect l="-166118" t="-500000" r="-100000" b="-304839"/>
                          </a:stretch>
                        </a:blipFill>
                      </a:tcPr>
                    </a:tc>
                    <a:tc>
                      <a:txBody>
                        <a:bodyPr/>
                        <a:lstStyle/>
                        <a:p>
                          <a:endParaRPr lang="de-DE"/>
                        </a:p>
                      </a:txBody>
                      <a:tcPr>
                        <a:blipFill rotWithShape="1">
                          <a:blip r:embed="rId4"/>
                          <a:stretch>
                            <a:fillRect l="-266118" t="-500000" b="-304839"/>
                          </a:stretch>
                        </a:blipFill>
                      </a:tcPr>
                    </a:tc>
                  </a:tr>
                  <a:tr h="380336">
                    <a:tc>
                      <a:txBody>
                        <a:bodyPr/>
                        <a:lstStyle/>
                        <a:p>
                          <a:r>
                            <a:rPr lang="de-DE" sz="1600" dirty="0" err="1" smtClean="0"/>
                            <a:t>Bunching</a:t>
                          </a:r>
                          <a:r>
                            <a:rPr lang="de-DE" sz="1600" dirty="0" smtClean="0"/>
                            <a:t> </a:t>
                          </a:r>
                          <a:r>
                            <a:rPr lang="de-DE" sz="1600" dirty="0" err="1" smtClean="0"/>
                            <a:t>factor</a:t>
                          </a:r>
                          <a:endParaRPr lang="en-US" sz="1600" dirty="0"/>
                        </a:p>
                      </a:txBody>
                      <a:tcPr/>
                    </a:tc>
                    <a:tc>
                      <a:txBody>
                        <a:bodyPr/>
                        <a:lstStyle/>
                        <a:p>
                          <a:endParaRPr lang="de-DE"/>
                        </a:p>
                      </a:txBody>
                      <a:tcPr>
                        <a:blipFill rotWithShape="1">
                          <a:blip r:embed="rId4"/>
                          <a:stretch>
                            <a:fillRect l="-148768" t="-590476" r="-299507" b="-200000"/>
                          </a:stretch>
                        </a:blipFill>
                      </a:tcPr>
                    </a:tc>
                    <a:tc>
                      <a:txBody>
                        <a:bodyPr/>
                        <a:lstStyle/>
                        <a:p>
                          <a:endParaRPr lang="de-DE"/>
                        </a:p>
                      </a:txBody>
                      <a:tcPr>
                        <a:blipFill rotWithShape="1">
                          <a:blip r:embed="rId4"/>
                          <a:stretch>
                            <a:fillRect l="-166118" t="-590476" r="-100000" b="-200000"/>
                          </a:stretch>
                        </a:blipFill>
                      </a:tcPr>
                    </a:tc>
                    <a:tc>
                      <a:txBody>
                        <a:bodyPr/>
                        <a:lstStyle/>
                        <a:p>
                          <a:endParaRPr lang="de-DE"/>
                        </a:p>
                      </a:txBody>
                      <a:tcPr>
                        <a:blipFill rotWithShape="1">
                          <a:blip r:embed="rId4"/>
                          <a:stretch>
                            <a:fillRect l="-266118" t="-590476" b="-200000"/>
                          </a:stretch>
                        </a:blipFill>
                      </a:tcPr>
                    </a:tc>
                  </a:tr>
                  <a:tr h="359373">
                    <a:tc>
                      <a:txBody>
                        <a:bodyPr/>
                        <a:lstStyle/>
                        <a:p>
                          <a:r>
                            <a:rPr lang="de-DE" sz="1600" dirty="0" smtClean="0"/>
                            <a:t>Synchrotron tune</a:t>
                          </a:r>
                          <a:endParaRPr lang="en-US" sz="1600" dirty="0"/>
                        </a:p>
                      </a:txBody>
                      <a:tcPr/>
                    </a:tc>
                    <a:tc>
                      <a:txBody>
                        <a:bodyPr/>
                        <a:lstStyle/>
                        <a:p>
                          <a:endParaRPr lang="de-DE"/>
                        </a:p>
                      </a:txBody>
                      <a:tcPr>
                        <a:blipFill rotWithShape="1">
                          <a:blip r:embed="rId4"/>
                          <a:stretch>
                            <a:fillRect l="-148768" t="-737288" r="-299507" b="-113559"/>
                          </a:stretch>
                        </a:blipFill>
                      </a:tcPr>
                    </a:tc>
                    <a:tc>
                      <a:txBody>
                        <a:bodyPr/>
                        <a:lstStyle/>
                        <a:p>
                          <a:endParaRPr lang="de-DE"/>
                        </a:p>
                      </a:txBody>
                      <a:tcPr>
                        <a:blipFill rotWithShape="1">
                          <a:blip r:embed="rId4"/>
                          <a:stretch>
                            <a:fillRect l="-166118" t="-737288" r="-100000" b="-113559"/>
                          </a:stretch>
                        </a:blipFill>
                      </a:tcPr>
                    </a:tc>
                    <a:tc>
                      <a:txBody>
                        <a:bodyPr/>
                        <a:lstStyle/>
                        <a:p>
                          <a:endParaRPr lang="de-DE"/>
                        </a:p>
                      </a:txBody>
                      <a:tcPr>
                        <a:blipFill rotWithShape="1">
                          <a:blip r:embed="rId4"/>
                          <a:stretch>
                            <a:fillRect l="-266118" t="-737288" b="-113559"/>
                          </a:stretch>
                        </a:blipFill>
                      </a:tcPr>
                    </a:tc>
                  </a:tr>
                  <a:tr h="379996">
                    <a:tc>
                      <a:txBody>
                        <a:bodyPr/>
                        <a:lstStyle/>
                        <a:p>
                          <a:r>
                            <a:rPr lang="de-DE" sz="1600" dirty="0" err="1" smtClean="0"/>
                            <a:t>Chromaticity</a:t>
                          </a:r>
                          <a:endParaRPr lang="en-US" sz="1600" dirty="0"/>
                        </a:p>
                      </a:txBody>
                      <a:tcPr/>
                    </a:tc>
                    <a:tc>
                      <a:txBody>
                        <a:bodyPr/>
                        <a:lstStyle/>
                        <a:p>
                          <a:endParaRPr lang="de-DE"/>
                        </a:p>
                      </a:txBody>
                      <a:tcPr>
                        <a:blipFill rotWithShape="1">
                          <a:blip r:embed="rId4"/>
                          <a:stretch>
                            <a:fillRect l="-148768" t="-796774" r="-299507" b="-8065"/>
                          </a:stretch>
                        </a:blipFill>
                      </a:tcPr>
                    </a:tc>
                    <a:tc>
                      <a:txBody>
                        <a:bodyPr/>
                        <a:lstStyle/>
                        <a:p>
                          <a:endParaRPr lang="de-DE"/>
                        </a:p>
                      </a:txBody>
                      <a:tcPr>
                        <a:blipFill rotWithShape="1">
                          <a:blip r:embed="rId4"/>
                          <a:stretch>
                            <a:fillRect l="-166118" t="-796774" r="-100000" b="-8065"/>
                          </a:stretch>
                        </a:blipFill>
                      </a:tcPr>
                    </a:tc>
                    <a:tc>
                      <a:txBody>
                        <a:bodyPr/>
                        <a:lstStyle/>
                        <a:p>
                          <a:endParaRPr lang="de-DE"/>
                        </a:p>
                      </a:txBody>
                      <a:tcPr>
                        <a:blipFill rotWithShape="1">
                          <a:blip r:embed="rId4"/>
                          <a:stretch>
                            <a:fillRect l="-266118" t="-796774" b="-8065"/>
                          </a:stretch>
                        </a:blipFill>
                      </a:tcPr>
                    </a:tc>
                  </a:tr>
                </a:tbl>
              </a:graphicData>
            </a:graphic>
          </p:graphicFrame>
        </mc:Fallback>
      </mc:AlternateContent>
      <p:sp>
        <p:nvSpPr>
          <p:cNvPr id="2" name="Right Brace 1"/>
          <p:cNvSpPr/>
          <p:nvPr/>
        </p:nvSpPr>
        <p:spPr>
          <a:xfrm>
            <a:off x="6809430" y="3484604"/>
            <a:ext cx="146955" cy="1080023"/>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3" name="Text Box 7"/>
          <p:cNvSpPr txBox="1">
            <a:spLocks noChangeArrowheads="1"/>
          </p:cNvSpPr>
          <p:nvPr/>
        </p:nvSpPr>
        <p:spPr bwMode="auto">
          <a:xfrm>
            <a:off x="68580" y="310515"/>
            <a:ext cx="8648700" cy="46166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altLang="de-DE" sz="2400" b="1" dirty="0" smtClean="0">
                <a:latin typeface="Times New Roman" pitchFamily="18" charset="0"/>
              </a:rPr>
              <a:t>Measurements: Overview of Beam Parameters</a:t>
            </a:r>
            <a:endParaRPr lang="en-US" altLang="de-DE" sz="2400" b="1" dirty="0">
              <a:solidFill>
                <a:schemeClr val="tx1"/>
              </a:solidFill>
              <a:latin typeface="Times New Roman" pitchFamily="18" charset="0"/>
            </a:endParaRPr>
          </a:p>
        </p:txBody>
      </p:sp>
      <mc:AlternateContent xmlns:mc="http://schemas.openxmlformats.org/markup-compatibility/2006" xmlns:a14="http://schemas.microsoft.com/office/drawing/2010/main">
        <mc:Choice Requires="a14">
          <p:sp>
            <p:nvSpPr>
              <p:cNvPr id="14" name="TextBox 17"/>
              <p:cNvSpPr txBox="1"/>
              <p:nvPr/>
            </p:nvSpPr>
            <p:spPr>
              <a:xfrm>
                <a:off x="2585345" y="5205700"/>
                <a:ext cx="5844164" cy="7767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de-DE" b="1" i="1" smtClean="0">
                              <a:latin typeface="Cambria Math"/>
                            </a:rPr>
                            <m:t>𝒒</m:t>
                          </m:r>
                        </m:e>
                        <m:sub>
                          <m:r>
                            <a:rPr lang="de-DE" b="1" i="1" smtClean="0">
                              <a:latin typeface="Cambria Math"/>
                            </a:rPr>
                            <m:t>𝒔𝒄</m:t>
                          </m:r>
                          <m:r>
                            <a:rPr lang="de-DE" b="1" i="1" smtClean="0">
                              <a:latin typeface="Cambria Math"/>
                            </a:rPr>
                            <m:t>,</m:t>
                          </m:r>
                          <m:r>
                            <a:rPr lang="de-DE" b="1" i="1" smtClean="0">
                              <a:latin typeface="Cambria Math"/>
                            </a:rPr>
                            <m:t>𝒙</m:t>
                          </m:r>
                        </m:sub>
                      </m:sSub>
                      <m:r>
                        <a:rPr lang="de-DE" b="1" i="1" smtClean="0">
                          <a:latin typeface="Cambria Math"/>
                        </a:rPr>
                        <m:t>=</m:t>
                      </m:r>
                      <m:f>
                        <m:fPr>
                          <m:ctrlPr>
                            <a:rPr lang="de-DE" b="1" i="1" smtClean="0">
                              <a:latin typeface="Cambria Math"/>
                              <a:ea typeface="Cambria Math"/>
                            </a:rPr>
                          </m:ctrlPr>
                        </m:fPr>
                        <m:num>
                          <m:d>
                            <m:dPr>
                              <m:begChr m:val="|"/>
                              <m:endChr m:val="|"/>
                              <m:ctrlPr>
                                <a:rPr lang="de-DE" b="1" i="1" smtClean="0">
                                  <a:latin typeface="Cambria Math"/>
                                  <a:ea typeface="Cambria Math"/>
                                </a:rPr>
                              </m:ctrlPr>
                            </m:dPr>
                            <m:e>
                              <m:r>
                                <a:rPr lang="en-US" b="1" i="1">
                                  <a:latin typeface="Cambria Math"/>
                                  <a:ea typeface="Cambria Math"/>
                                </a:rPr>
                                <m:t>∆</m:t>
                              </m:r>
                              <m:sSub>
                                <m:sSubPr>
                                  <m:ctrlPr>
                                    <a:rPr lang="de-DE" b="1" i="1">
                                      <a:latin typeface="Cambria Math"/>
                                      <a:ea typeface="Cambria Math"/>
                                    </a:rPr>
                                  </m:ctrlPr>
                                </m:sSubPr>
                                <m:e>
                                  <m:r>
                                    <a:rPr lang="de-DE" b="1" i="1">
                                      <a:latin typeface="Cambria Math"/>
                                      <a:ea typeface="Cambria Math"/>
                                    </a:rPr>
                                    <m:t>𝑸</m:t>
                                  </m:r>
                                </m:e>
                                <m:sub>
                                  <m:r>
                                    <a:rPr lang="de-DE" b="1" i="1">
                                      <a:latin typeface="Cambria Math"/>
                                      <a:ea typeface="Cambria Math"/>
                                    </a:rPr>
                                    <m:t>𝒔𝒄</m:t>
                                  </m:r>
                                </m:sub>
                              </m:sSub>
                            </m:e>
                          </m:d>
                        </m:num>
                        <m:den>
                          <m:sSub>
                            <m:sSubPr>
                              <m:ctrlPr>
                                <a:rPr lang="de-DE" b="1" i="1" smtClean="0">
                                  <a:latin typeface="Cambria Math"/>
                                  <a:ea typeface="Cambria Math"/>
                                </a:rPr>
                              </m:ctrlPr>
                            </m:sSubPr>
                            <m:e>
                              <m:r>
                                <a:rPr lang="de-DE" b="1" i="1" smtClean="0">
                                  <a:latin typeface="Cambria Math"/>
                                  <a:ea typeface="Cambria Math"/>
                                </a:rPr>
                                <m:t>𝑸</m:t>
                              </m:r>
                            </m:e>
                            <m:sub>
                              <m:r>
                                <a:rPr lang="de-DE" b="1" i="1" smtClean="0">
                                  <a:latin typeface="Cambria Math"/>
                                  <a:ea typeface="Cambria Math"/>
                                </a:rPr>
                                <m:t>𝒔</m:t>
                              </m:r>
                              <m:r>
                                <a:rPr lang="de-DE" b="1" i="1" smtClean="0">
                                  <a:latin typeface="Cambria Math"/>
                                  <a:ea typeface="Cambria Math"/>
                                </a:rPr>
                                <m:t>, </m:t>
                              </m:r>
                              <m:r>
                                <a:rPr lang="de-DE" b="1" i="1" smtClean="0">
                                  <a:latin typeface="Cambria Math"/>
                                  <a:ea typeface="Cambria Math"/>
                                </a:rPr>
                                <m:t>𝒎𝒆𝒂𝒔</m:t>
                              </m:r>
                            </m:sub>
                          </m:sSub>
                        </m:den>
                      </m:f>
                      <m:r>
                        <a:rPr lang="de-DE" b="1" i="1">
                          <a:latin typeface="Cambria Math"/>
                          <a:ea typeface="Cambria Math"/>
                        </a:rPr>
                        <m:t>=</m:t>
                      </m:r>
                      <m:f>
                        <m:fPr>
                          <m:ctrlPr>
                            <a:rPr lang="de-DE" b="1" i="1" smtClean="0">
                              <a:latin typeface="Cambria Math"/>
                              <a:ea typeface="Cambria Math"/>
                            </a:rPr>
                          </m:ctrlPr>
                        </m:fPr>
                        <m:num>
                          <m:r>
                            <a:rPr lang="de-DE" b="1" i="1" smtClean="0">
                              <a:latin typeface="Cambria Math"/>
                              <a:ea typeface="Cambria Math"/>
                            </a:rPr>
                            <m:t>𝑹</m:t>
                          </m:r>
                        </m:num>
                        <m:den>
                          <m:r>
                            <a:rPr lang="de-DE" b="1" i="1" smtClean="0">
                              <a:latin typeface="Cambria Math"/>
                              <a:ea typeface="Cambria Math"/>
                            </a:rPr>
                            <m:t>𝟒</m:t>
                          </m:r>
                          <m:r>
                            <a:rPr lang="de-DE" b="1" i="1">
                              <a:latin typeface="Cambria Math"/>
                              <a:ea typeface="Cambria Math"/>
                            </a:rPr>
                            <m:t>𝝅</m:t>
                          </m:r>
                          <m:sSub>
                            <m:sSubPr>
                              <m:ctrlPr>
                                <a:rPr lang="de-DE" b="1" i="1">
                                  <a:latin typeface="Cambria Math"/>
                                  <a:ea typeface="Cambria Math"/>
                                </a:rPr>
                              </m:ctrlPr>
                            </m:sSubPr>
                            <m:e>
                              <m:r>
                                <a:rPr lang="de-DE" b="1" i="1" smtClean="0">
                                  <a:latin typeface="Cambria Math"/>
                                  <a:ea typeface="Cambria Math"/>
                                </a:rPr>
                                <m:t>𝜺</m:t>
                              </m:r>
                            </m:e>
                            <m:sub>
                              <m:r>
                                <a:rPr lang="de-DE" b="1" i="1">
                                  <a:latin typeface="Cambria Math"/>
                                  <a:ea typeface="Cambria Math"/>
                                </a:rPr>
                                <m:t>𝟎</m:t>
                              </m:r>
                            </m:sub>
                          </m:sSub>
                          <m:r>
                            <a:rPr lang="de-DE" b="1" i="1">
                              <a:latin typeface="Cambria Math"/>
                              <a:ea typeface="Cambria Math"/>
                            </a:rPr>
                            <m:t>𝒄</m:t>
                          </m:r>
                        </m:den>
                      </m:f>
                      <m:r>
                        <a:rPr lang="de-DE" b="1" i="1" smtClean="0">
                          <a:latin typeface="Cambria Math"/>
                          <a:ea typeface="Cambria Math"/>
                        </a:rPr>
                        <m:t>∙</m:t>
                      </m:r>
                      <m:f>
                        <m:fPr>
                          <m:ctrlPr>
                            <a:rPr lang="de-DE" b="1" i="1" smtClean="0">
                              <a:latin typeface="Cambria Math"/>
                              <a:ea typeface="Cambria Math"/>
                            </a:rPr>
                          </m:ctrlPr>
                        </m:fPr>
                        <m:num>
                          <m:sSup>
                            <m:sSupPr>
                              <m:ctrlPr>
                                <a:rPr lang="de-DE" b="1" i="1" smtClean="0">
                                  <a:latin typeface="Cambria Math"/>
                                  <a:ea typeface="Cambria Math"/>
                                </a:rPr>
                              </m:ctrlPr>
                            </m:sSupPr>
                            <m:e>
                              <m:r>
                                <a:rPr lang="de-DE" b="1" i="1" smtClean="0">
                                  <a:latin typeface="Cambria Math"/>
                                  <a:ea typeface="Cambria Math"/>
                                </a:rPr>
                                <m:t>𝒒</m:t>
                              </m:r>
                            </m:e>
                            <m:sup>
                              <m:r>
                                <a:rPr lang="de-DE" b="1" i="1" smtClean="0">
                                  <a:latin typeface="Cambria Math"/>
                                  <a:ea typeface="Cambria Math"/>
                                </a:rPr>
                                <m:t>𝟐</m:t>
                              </m:r>
                            </m:sup>
                          </m:sSup>
                        </m:num>
                        <m:den>
                          <m:r>
                            <a:rPr lang="de-DE" b="1" i="1" smtClean="0">
                              <a:latin typeface="Cambria Math"/>
                              <a:ea typeface="Cambria Math"/>
                            </a:rPr>
                            <m:t>𝑨</m:t>
                          </m:r>
                        </m:den>
                      </m:f>
                      <m:r>
                        <a:rPr lang="de-DE" b="1" i="1" smtClean="0">
                          <a:latin typeface="Cambria Math"/>
                          <a:ea typeface="Cambria Math"/>
                        </a:rPr>
                        <m:t>∙</m:t>
                      </m:r>
                      <m:f>
                        <m:fPr>
                          <m:ctrlPr>
                            <a:rPr lang="de-DE" b="1" i="1">
                              <a:latin typeface="Cambria Math"/>
                              <a:ea typeface="Cambria Math"/>
                            </a:rPr>
                          </m:ctrlPr>
                        </m:fPr>
                        <m:num>
                          <m:sSub>
                            <m:sSubPr>
                              <m:ctrlPr>
                                <a:rPr lang="de-DE" b="1" i="1" smtClean="0">
                                  <a:solidFill>
                                    <a:srgbClr val="0070C0"/>
                                  </a:solidFill>
                                  <a:latin typeface="Cambria Math"/>
                                  <a:ea typeface="Cambria Math"/>
                                </a:rPr>
                              </m:ctrlPr>
                            </m:sSubPr>
                            <m:e>
                              <m:r>
                                <a:rPr lang="de-DE" b="1" i="1" smtClean="0">
                                  <a:solidFill>
                                    <a:srgbClr val="0070C0"/>
                                  </a:solidFill>
                                  <a:latin typeface="Cambria Math"/>
                                  <a:ea typeface="Cambria Math"/>
                                </a:rPr>
                                <m:t>𝑵</m:t>
                              </m:r>
                            </m:e>
                            <m:sub>
                              <m:r>
                                <a:rPr lang="de-DE" b="1" i="1">
                                  <a:solidFill>
                                    <a:srgbClr val="0070C0"/>
                                  </a:solidFill>
                                  <a:latin typeface="Cambria Math"/>
                                  <a:ea typeface="Cambria Math"/>
                                </a:rPr>
                                <m:t>𝒑</m:t>
                              </m:r>
                            </m:sub>
                          </m:sSub>
                          <m:sSub>
                            <m:sSubPr>
                              <m:ctrlPr>
                                <a:rPr lang="de-DE" b="1" i="1" smtClean="0">
                                  <a:solidFill>
                                    <a:srgbClr val="006600"/>
                                  </a:solidFill>
                                  <a:latin typeface="Cambria Math"/>
                                  <a:ea typeface="Cambria Math"/>
                                </a:rPr>
                              </m:ctrlPr>
                            </m:sSubPr>
                            <m:e>
                              <m:r>
                                <a:rPr lang="de-DE" b="1" i="1" smtClean="0">
                                  <a:solidFill>
                                    <a:srgbClr val="006600"/>
                                  </a:solidFill>
                                  <a:latin typeface="Cambria Math"/>
                                  <a:ea typeface="Cambria Math"/>
                                </a:rPr>
                                <m:t>/ </m:t>
                              </m:r>
                              <m:r>
                                <a:rPr lang="de-DE" b="1" i="1" smtClean="0">
                                  <a:solidFill>
                                    <a:srgbClr val="006600"/>
                                  </a:solidFill>
                                  <a:latin typeface="Cambria Math"/>
                                  <a:ea typeface="Cambria Math"/>
                                </a:rPr>
                                <m:t>𝑩</m:t>
                              </m:r>
                            </m:e>
                            <m:sub>
                              <m:r>
                                <a:rPr lang="de-DE" b="1" i="1" smtClean="0">
                                  <a:solidFill>
                                    <a:srgbClr val="006600"/>
                                  </a:solidFill>
                                  <a:latin typeface="Cambria Math"/>
                                  <a:ea typeface="Cambria Math"/>
                                </a:rPr>
                                <m:t>𝒇</m:t>
                              </m:r>
                            </m:sub>
                          </m:sSub>
                          <m:r>
                            <a:rPr lang="de-DE" b="1" i="1" smtClean="0">
                              <a:solidFill>
                                <a:srgbClr val="009900"/>
                              </a:solidFill>
                              <a:latin typeface="Cambria Math"/>
                              <a:ea typeface="Cambria Math"/>
                            </a:rPr>
                            <m:t>  </m:t>
                          </m:r>
                        </m:num>
                        <m:den>
                          <m:sSub>
                            <m:sSubPr>
                              <m:ctrlPr>
                                <a:rPr lang="de-DE" b="1" i="1" smtClean="0">
                                  <a:solidFill>
                                    <a:srgbClr val="7030A0"/>
                                  </a:solidFill>
                                  <a:latin typeface="Cambria Math"/>
                                  <a:ea typeface="Cambria Math"/>
                                </a:rPr>
                              </m:ctrlPr>
                            </m:sSubPr>
                            <m:e>
                              <m:sSub>
                                <m:sSubPr>
                                  <m:ctrlPr>
                                    <a:rPr lang="de-DE" b="1" i="1" smtClean="0">
                                      <a:solidFill>
                                        <a:srgbClr val="006600"/>
                                      </a:solidFill>
                                      <a:latin typeface="Cambria Math"/>
                                      <a:ea typeface="Cambria Math"/>
                                    </a:rPr>
                                  </m:ctrlPr>
                                </m:sSubPr>
                                <m:e>
                                  <m:r>
                                    <a:rPr lang="de-DE" b="1" i="1" smtClean="0">
                                      <a:solidFill>
                                        <a:srgbClr val="006600"/>
                                      </a:solidFill>
                                      <a:latin typeface="Cambria Math"/>
                                      <a:ea typeface="Cambria Math"/>
                                    </a:rPr>
                                    <m:t>𝑸</m:t>
                                  </m:r>
                                </m:e>
                                <m:sub>
                                  <m:r>
                                    <a:rPr lang="de-DE" b="1" i="1" smtClean="0">
                                      <a:solidFill>
                                        <a:srgbClr val="006600"/>
                                      </a:solidFill>
                                      <a:latin typeface="Cambria Math"/>
                                      <a:ea typeface="Cambria Math"/>
                                    </a:rPr>
                                    <m:t>𝒔</m:t>
                                  </m:r>
                                  <m:r>
                                    <a:rPr lang="de-DE" b="1" i="1" smtClean="0">
                                      <a:solidFill>
                                        <a:srgbClr val="006600"/>
                                      </a:solidFill>
                                      <a:latin typeface="Cambria Math"/>
                                      <a:ea typeface="Cambria Math"/>
                                    </a:rPr>
                                    <m:t>,</m:t>
                                  </m:r>
                                  <m:r>
                                    <a:rPr lang="de-DE" b="1" i="1" smtClean="0">
                                      <a:solidFill>
                                        <a:srgbClr val="006600"/>
                                      </a:solidFill>
                                      <a:latin typeface="Cambria Math"/>
                                      <a:ea typeface="Cambria Math"/>
                                    </a:rPr>
                                    <m:t>𝒎𝒆𝒂𝒔</m:t>
                                  </m:r>
                                </m:sub>
                              </m:sSub>
                              <m:r>
                                <a:rPr lang="de-DE" b="1" i="1">
                                  <a:solidFill>
                                    <a:srgbClr val="7030A0"/>
                                  </a:solidFill>
                                  <a:latin typeface="Cambria Math"/>
                                  <a:ea typeface="Cambria Math"/>
                                </a:rPr>
                                <m:t>𝑾</m:t>
                              </m:r>
                            </m:e>
                            <m:sub>
                              <m:r>
                                <a:rPr lang="de-DE" b="1" i="1" smtClean="0">
                                  <a:solidFill>
                                    <a:srgbClr val="7030A0"/>
                                  </a:solidFill>
                                  <a:latin typeface="Cambria Math"/>
                                  <a:ea typeface="Cambria Math"/>
                                </a:rPr>
                                <m:t>𝟎</m:t>
                              </m:r>
                            </m:sub>
                          </m:sSub>
                          <m:sSup>
                            <m:sSupPr>
                              <m:ctrlPr>
                                <a:rPr lang="de-DE" b="1" i="1">
                                  <a:solidFill>
                                    <a:srgbClr val="7030A0"/>
                                  </a:solidFill>
                                  <a:latin typeface="Cambria Math"/>
                                  <a:ea typeface="Cambria Math"/>
                                </a:rPr>
                              </m:ctrlPr>
                            </m:sSupPr>
                            <m:e>
                              <m:sSub>
                                <m:sSubPr>
                                  <m:ctrlPr>
                                    <a:rPr lang="de-DE" b="1" i="1">
                                      <a:solidFill>
                                        <a:srgbClr val="7030A0"/>
                                      </a:solidFill>
                                      <a:latin typeface="Cambria Math"/>
                                    </a:rPr>
                                  </m:ctrlPr>
                                </m:sSubPr>
                                <m:e>
                                  <m:r>
                                    <a:rPr lang="de-DE" b="1" i="1" smtClean="0">
                                      <a:solidFill>
                                        <a:srgbClr val="7030A0"/>
                                      </a:solidFill>
                                      <a:latin typeface="Cambria Math"/>
                                    </a:rPr>
                                    <m:t> </m:t>
                                  </m:r>
                                  <m:r>
                                    <a:rPr lang="de-DE" b="1" i="1">
                                      <a:solidFill>
                                        <a:srgbClr val="7030A0"/>
                                      </a:solidFill>
                                      <a:latin typeface="Cambria Math"/>
                                      <a:ea typeface="Cambria Math"/>
                                    </a:rPr>
                                    <m:t>𝜷</m:t>
                                  </m:r>
                                </m:e>
                                <m:sub>
                                  <m:r>
                                    <a:rPr lang="de-DE" b="1" i="1">
                                      <a:solidFill>
                                        <a:srgbClr val="7030A0"/>
                                      </a:solidFill>
                                      <a:latin typeface="Cambria Math"/>
                                    </a:rPr>
                                    <m:t>𝟎</m:t>
                                  </m:r>
                                </m:sub>
                              </m:sSub>
                            </m:e>
                            <m:sup>
                              <m:r>
                                <a:rPr lang="de-DE" b="1" i="1">
                                  <a:solidFill>
                                    <a:srgbClr val="7030A0"/>
                                  </a:solidFill>
                                  <a:latin typeface="Cambria Math"/>
                                  <a:ea typeface="Cambria Math"/>
                                </a:rPr>
                                <m:t>𝟑</m:t>
                              </m:r>
                            </m:sup>
                          </m:sSup>
                          <m:sSup>
                            <m:sSupPr>
                              <m:ctrlPr>
                                <a:rPr lang="de-DE" b="1" i="1">
                                  <a:solidFill>
                                    <a:srgbClr val="7030A0"/>
                                  </a:solidFill>
                                  <a:latin typeface="Cambria Math"/>
                                  <a:ea typeface="Cambria Math"/>
                                </a:rPr>
                              </m:ctrlPr>
                            </m:sSupPr>
                            <m:e>
                              <m:sSub>
                                <m:sSubPr>
                                  <m:ctrlPr>
                                    <a:rPr lang="de-DE" b="1" i="1">
                                      <a:solidFill>
                                        <a:srgbClr val="7030A0"/>
                                      </a:solidFill>
                                      <a:latin typeface="Cambria Math"/>
                                    </a:rPr>
                                  </m:ctrlPr>
                                </m:sSubPr>
                                <m:e>
                                  <m:r>
                                    <a:rPr lang="de-DE" b="1" i="1" smtClean="0">
                                      <a:solidFill>
                                        <a:srgbClr val="7030A0"/>
                                      </a:solidFill>
                                      <a:latin typeface="Cambria Math"/>
                                    </a:rPr>
                                    <m:t> </m:t>
                                  </m:r>
                                  <m:r>
                                    <a:rPr lang="de-DE" b="1" i="1">
                                      <a:solidFill>
                                        <a:srgbClr val="7030A0"/>
                                      </a:solidFill>
                                      <a:latin typeface="Cambria Math"/>
                                      <a:ea typeface="Cambria Math"/>
                                    </a:rPr>
                                    <m:t>𝜸</m:t>
                                  </m:r>
                                </m:e>
                                <m:sub>
                                  <m:r>
                                    <a:rPr lang="de-DE" b="1" i="1">
                                      <a:solidFill>
                                        <a:srgbClr val="7030A0"/>
                                      </a:solidFill>
                                      <a:latin typeface="Cambria Math"/>
                                    </a:rPr>
                                    <m:t>𝟎</m:t>
                                  </m:r>
                                </m:sub>
                              </m:sSub>
                            </m:e>
                            <m:sup>
                              <m:r>
                                <a:rPr lang="de-DE" b="1" i="1">
                                  <a:solidFill>
                                    <a:srgbClr val="7030A0"/>
                                  </a:solidFill>
                                  <a:latin typeface="Cambria Math"/>
                                  <a:ea typeface="Cambria Math"/>
                                </a:rPr>
                                <m:t>𝟐</m:t>
                              </m:r>
                            </m:sup>
                          </m:sSup>
                          <m:r>
                            <a:rPr lang="de-DE" b="1" i="1" smtClean="0">
                              <a:solidFill>
                                <a:srgbClr val="7030A0"/>
                              </a:solidFill>
                              <a:latin typeface="Cambria Math"/>
                              <a:ea typeface="Cambria Math"/>
                            </a:rPr>
                            <m:t> </m:t>
                          </m:r>
                          <m:sSub>
                            <m:sSubPr>
                              <m:ctrlPr>
                                <a:rPr lang="de-DE" b="1" i="1" smtClean="0">
                                  <a:solidFill>
                                    <a:srgbClr val="7030A0"/>
                                  </a:solidFill>
                                  <a:latin typeface="Cambria Math"/>
                                  <a:ea typeface="Cambria Math"/>
                                </a:rPr>
                              </m:ctrlPr>
                            </m:sSubPr>
                            <m:e>
                              <m:r>
                                <a:rPr lang="de-DE" b="1" i="1" smtClean="0">
                                  <a:solidFill>
                                    <a:srgbClr val="FF0000"/>
                                  </a:solidFill>
                                  <a:latin typeface="Cambria Math"/>
                                  <a:ea typeface="Cambria Math"/>
                                </a:rPr>
                                <m:t>𝜺</m:t>
                              </m:r>
                            </m:e>
                            <m:sub>
                              <m:r>
                                <a:rPr lang="de-DE" b="1" i="1" smtClean="0">
                                  <a:solidFill>
                                    <a:srgbClr val="FF0000"/>
                                  </a:solidFill>
                                  <a:latin typeface="Cambria Math"/>
                                  <a:ea typeface="Cambria Math"/>
                                </a:rPr>
                                <m:t>𝒆𝒇𝒇</m:t>
                              </m:r>
                              <m:r>
                                <a:rPr lang="de-DE" b="1" i="1" smtClean="0">
                                  <a:solidFill>
                                    <a:srgbClr val="FF0000"/>
                                  </a:solidFill>
                                  <a:latin typeface="Cambria Math"/>
                                  <a:ea typeface="Cambria Math"/>
                                </a:rPr>
                                <m:t>,   </m:t>
                              </m:r>
                              <m:r>
                                <a:rPr lang="de-DE" b="1" i="1" smtClean="0">
                                  <a:solidFill>
                                    <a:srgbClr val="FF0000"/>
                                  </a:solidFill>
                                  <a:latin typeface="Cambria Math"/>
                                  <a:ea typeface="Cambria Math"/>
                                </a:rPr>
                                <m:t>𝒙</m:t>
                              </m:r>
                            </m:sub>
                          </m:sSub>
                          <m:r>
                            <a:rPr lang="de-DE" b="1" i="1" smtClean="0">
                              <a:solidFill>
                                <a:srgbClr val="00B050"/>
                              </a:solidFill>
                              <a:latin typeface="Cambria Math"/>
                              <a:ea typeface="Cambria Math"/>
                            </a:rPr>
                            <m:t> </m:t>
                          </m:r>
                        </m:den>
                      </m:f>
                    </m:oMath>
                  </m:oMathPara>
                </a14:m>
                <a:endParaRPr lang="en-US" b="1" dirty="0"/>
              </a:p>
            </p:txBody>
          </p:sp>
        </mc:Choice>
        <mc:Fallback xmlns="">
          <p:sp>
            <p:nvSpPr>
              <p:cNvPr id="14" name="TextBox 17"/>
              <p:cNvSpPr txBox="1">
                <a:spLocks noRot="1" noChangeAspect="1" noMove="1" noResize="1" noEditPoints="1" noAdjustHandles="1" noChangeArrowheads="1" noChangeShapeType="1" noTextEdit="1"/>
              </p:cNvSpPr>
              <p:nvPr/>
            </p:nvSpPr>
            <p:spPr>
              <a:xfrm>
                <a:off x="2585345" y="5205700"/>
                <a:ext cx="5844164" cy="77675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746500" y="6032172"/>
                <a:ext cx="5245100" cy="390492"/>
              </a:xfrm>
              <a:prstGeom prst="rect">
                <a:avLst/>
              </a:prstGeom>
              <a:noFill/>
            </p:spPr>
            <p:txBody>
              <a:bodyPr wrap="square" rtlCol="0">
                <a:spAutoFit/>
              </a:bodyPr>
              <a:lstStyle/>
              <a:p>
                <a:r>
                  <a:rPr lang="en-US" dirty="0" smtClean="0"/>
                  <a:t>effective emittance </a:t>
                </a:r>
                <a14:m>
                  <m:oMath xmlns:m="http://schemas.openxmlformats.org/officeDocument/2006/math">
                    <m:sSub>
                      <m:sSubPr>
                        <m:ctrlPr>
                          <a:rPr lang="en-US" sz="1600" b="1" i="1" smtClean="0">
                            <a:solidFill>
                              <a:srgbClr val="FF0000"/>
                            </a:solidFill>
                            <a:latin typeface="Cambria Math"/>
                          </a:rPr>
                        </m:ctrlPr>
                      </m:sSubPr>
                      <m:e>
                        <m:r>
                          <a:rPr lang="en-US" sz="1600" b="1" i="1" smtClean="0">
                            <a:solidFill>
                              <a:srgbClr val="FF0000"/>
                            </a:solidFill>
                            <a:latin typeface="Cambria Math"/>
                            <a:ea typeface="Cambria Math"/>
                          </a:rPr>
                          <m:t>𝜺</m:t>
                        </m:r>
                      </m:e>
                      <m:sub>
                        <m:r>
                          <a:rPr lang="de-DE" sz="1600" b="1" i="1" smtClean="0">
                            <a:solidFill>
                              <a:srgbClr val="FF0000"/>
                            </a:solidFill>
                            <a:latin typeface="Cambria Math"/>
                            <a:ea typeface="Cambria Math"/>
                          </a:rPr>
                          <m:t>𝒆𝒇𝒇</m:t>
                        </m:r>
                        <m:r>
                          <a:rPr lang="de-DE" sz="1600" b="1" i="1" smtClean="0">
                            <a:solidFill>
                              <a:srgbClr val="FF0000"/>
                            </a:solidFill>
                            <a:latin typeface="Cambria Math"/>
                            <a:ea typeface="Cambria Math"/>
                          </a:rPr>
                          <m:t>,   </m:t>
                        </m:r>
                        <m:r>
                          <a:rPr lang="de-DE" sz="1600" b="1" i="1" smtClean="0">
                            <a:solidFill>
                              <a:srgbClr val="FF0000"/>
                            </a:solidFill>
                            <a:latin typeface="Cambria Math"/>
                            <a:ea typeface="Cambria Math"/>
                          </a:rPr>
                          <m:t>𝒙</m:t>
                        </m:r>
                      </m:sub>
                    </m:sSub>
                    <m:r>
                      <a:rPr lang="de-DE" sz="1600" b="0" i="1" smtClean="0">
                        <a:latin typeface="Cambria Math"/>
                      </a:rPr>
                      <m:t>=</m:t>
                    </m:r>
                    <m:r>
                      <a:rPr lang="de-DE" sz="1600" b="0" i="0" smtClean="0">
                        <a:solidFill>
                          <a:srgbClr val="FF0000"/>
                        </a:solidFill>
                        <a:latin typeface="Cambria Math"/>
                      </a:rPr>
                      <m:t>1/2</m:t>
                    </m:r>
                    <m:r>
                      <a:rPr lang="de-DE" sz="1600" b="0" i="0" smtClean="0">
                        <a:solidFill>
                          <a:srgbClr val="FF0000"/>
                        </a:solidFill>
                        <a:latin typeface="Cambria Math"/>
                        <a:ea typeface="Cambria Math"/>
                      </a:rPr>
                      <m:t> </m:t>
                    </m:r>
                    <m:r>
                      <a:rPr lang="de-DE" sz="1600" b="1" i="1">
                        <a:solidFill>
                          <a:srgbClr val="FF0000"/>
                        </a:solidFill>
                        <a:latin typeface="Cambria Math"/>
                        <a:ea typeface="Cambria Math"/>
                      </a:rPr>
                      <m:t>(</m:t>
                    </m:r>
                    <m:sSub>
                      <m:sSubPr>
                        <m:ctrlPr>
                          <a:rPr lang="de-DE" sz="1600" b="1" i="1">
                            <a:solidFill>
                              <a:srgbClr val="FF0000"/>
                            </a:solidFill>
                            <a:latin typeface="Cambria Math"/>
                            <a:ea typeface="Cambria Math"/>
                          </a:rPr>
                        </m:ctrlPr>
                      </m:sSubPr>
                      <m:e>
                        <m:r>
                          <a:rPr lang="de-DE" sz="1600" b="1" i="1" smtClean="0">
                            <a:solidFill>
                              <a:srgbClr val="FF0000"/>
                            </a:solidFill>
                            <a:latin typeface="Cambria Math"/>
                            <a:ea typeface="Cambria Math"/>
                          </a:rPr>
                          <m:t> </m:t>
                        </m:r>
                        <m:r>
                          <a:rPr lang="de-DE" sz="1600" b="1" i="1">
                            <a:solidFill>
                              <a:srgbClr val="FF0000"/>
                            </a:solidFill>
                            <a:latin typeface="Cambria Math"/>
                            <a:ea typeface="Cambria Math"/>
                          </a:rPr>
                          <m:t>𝜺</m:t>
                        </m:r>
                      </m:e>
                      <m:sub>
                        <m:r>
                          <a:rPr lang="de-DE" sz="1600" b="1" i="1">
                            <a:solidFill>
                              <a:srgbClr val="FF0000"/>
                            </a:solidFill>
                            <a:latin typeface="Cambria Math"/>
                            <a:ea typeface="Cambria Math"/>
                          </a:rPr>
                          <m:t>𝒙</m:t>
                        </m:r>
                      </m:sub>
                    </m:sSub>
                    <m:r>
                      <a:rPr lang="de-DE" sz="1600" b="1" i="1">
                        <a:solidFill>
                          <a:srgbClr val="FF0000"/>
                        </a:solidFill>
                        <a:latin typeface="Cambria Math"/>
                        <a:ea typeface="Cambria Math"/>
                      </a:rPr>
                      <m:t>+</m:t>
                    </m:r>
                    <m:rad>
                      <m:radPr>
                        <m:degHide m:val="on"/>
                        <m:ctrlPr>
                          <a:rPr lang="de-DE" sz="1600" b="1" i="1">
                            <a:solidFill>
                              <a:srgbClr val="FF0000"/>
                            </a:solidFill>
                            <a:latin typeface="Cambria Math"/>
                            <a:ea typeface="Cambria Math"/>
                          </a:rPr>
                        </m:ctrlPr>
                      </m:radPr>
                      <m:deg/>
                      <m:e>
                        <m:sSub>
                          <m:sSubPr>
                            <m:ctrlPr>
                              <a:rPr lang="de-DE" sz="1600" b="1" i="1">
                                <a:solidFill>
                                  <a:srgbClr val="FF0000"/>
                                </a:solidFill>
                                <a:latin typeface="Cambria Math"/>
                                <a:ea typeface="Cambria Math"/>
                              </a:rPr>
                            </m:ctrlPr>
                          </m:sSubPr>
                          <m:e>
                            <m:r>
                              <a:rPr lang="de-DE" sz="1600" b="1" i="1">
                                <a:solidFill>
                                  <a:srgbClr val="FF0000"/>
                                </a:solidFill>
                                <a:latin typeface="Cambria Math"/>
                                <a:ea typeface="Cambria Math"/>
                              </a:rPr>
                              <m:t>𝜺</m:t>
                            </m:r>
                          </m:e>
                          <m:sub>
                            <m:r>
                              <a:rPr lang="de-DE" sz="1600" b="1" i="1">
                                <a:solidFill>
                                  <a:srgbClr val="FF0000"/>
                                </a:solidFill>
                                <a:latin typeface="Cambria Math"/>
                                <a:ea typeface="Cambria Math"/>
                              </a:rPr>
                              <m:t>𝒙</m:t>
                            </m:r>
                          </m:sub>
                        </m:sSub>
                        <m:sSub>
                          <m:sSubPr>
                            <m:ctrlPr>
                              <a:rPr lang="de-DE" sz="1600" b="1" i="1">
                                <a:solidFill>
                                  <a:srgbClr val="FF0000"/>
                                </a:solidFill>
                                <a:latin typeface="Cambria Math"/>
                                <a:ea typeface="Cambria Math"/>
                              </a:rPr>
                            </m:ctrlPr>
                          </m:sSubPr>
                          <m:e>
                            <m:r>
                              <a:rPr lang="de-DE" sz="1600" b="1" i="1">
                                <a:solidFill>
                                  <a:srgbClr val="FF0000"/>
                                </a:solidFill>
                                <a:latin typeface="Cambria Math"/>
                                <a:ea typeface="Cambria Math"/>
                              </a:rPr>
                              <m:t>𝜺</m:t>
                            </m:r>
                          </m:e>
                          <m:sub>
                            <m:r>
                              <a:rPr lang="de-DE" sz="1600" b="1" i="1">
                                <a:solidFill>
                                  <a:srgbClr val="FF0000"/>
                                </a:solidFill>
                                <a:latin typeface="Cambria Math"/>
                                <a:ea typeface="Cambria Math"/>
                              </a:rPr>
                              <m:t>𝒚</m:t>
                            </m:r>
                          </m:sub>
                        </m:sSub>
                        <m:sSub>
                          <m:sSubPr>
                            <m:ctrlPr>
                              <a:rPr lang="de-DE" sz="1600" b="1" i="1">
                                <a:solidFill>
                                  <a:srgbClr val="006600"/>
                                </a:solidFill>
                                <a:latin typeface="Cambria Math"/>
                                <a:ea typeface="Cambria Math"/>
                              </a:rPr>
                            </m:ctrlPr>
                          </m:sSubPr>
                          <m:e>
                            <m:r>
                              <a:rPr lang="de-DE" sz="1600" b="1" i="1">
                                <a:solidFill>
                                  <a:srgbClr val="006600"/>
                                </a:solidFill>
                                <a:latin typeface="Cambria Math"/>
                                <a:ea typeface="Cambria Math"/>
                              </a:rPr>
                              <m:t> </m:t>
                            </m:r>
                            <m:r>
                              <a:rPr lang="de-DE" sz="1600" b="1" i="1">
                                <a:solidFill>
                                  <a:srgbClr val="006600"/>
                                </a:solidFill>
                                <a:latin typeface="Cambria Math"/>
                                <a:ea typeface="Cambria Math"/>
                              </a:rPr>
                              <m:t>𝑸</m:t>
                            </m:r>
                          </m:e>
                          <m:sub>
                            <m:r>
                              <a:rPr lang="de-DE" sz="1600" b="1" i="1">
                                <a:solidFill>
                                  <a:srgbClr val="006600"/>
                                </a:solidFill>
                                <a:latin typeface="Cambria Math"/>
                                <a:ea typeface="Cambria Math"/>
                              </a:rPr>
                              <m:t>𝒙</m:t>
                            </m:r>
                            <m:r>
                              <a:rPr lang="de-DE" sz="1600" b="1" i="1">
                                <a:solidFill>
                                  <a:srgbClr val="006600"/>
                                </a:solidFill>
                                <a:latin typeface="Cambria Math"/>
                                <a:ea typeface="Cambria Math"/>
                              </a:rPr>
                              <m:t>𝟎</m:t>
                            </m:r>
                          </m:sub>
                        </m:sSub>
                        <m:r>
                          <a:rPr lang="de-DE" sz="1600" b="1" i="1">
                            <a:solidFill>
                              <a:srgbClr val="00B050"/>
                            </a:solidFill>
                            <a:latin typeface="Cambria Math"/>
                            <a:ea typeface="Cambria Math"/>
                          </a:rPr>
                          <m:t>/</m:t>
                        </m:r>
                        <m:sSub>
                          <m:sSubPr>
                            <m:ctrlPr>
                              <a:rPr lang="de-DE" sz="1600" b="1" i="1">
                                <a:solidFill>
                                  <a:srgbClr val="006600"/>
                                </a:solidFill>
                                <a:latin typeface="Cambria Math"/>
                                <a:ea typeface="Cambria Math"/>
                              </a:rPr>
                            </m:ctrlPr>
                          </m:sSubPr>
                          <m:e>
                            <m:r>
                              <a:rPr lang="de-DE" sz="1600" b="1" i="1">
                                <a:solidFill>
                                  <a:srgbClr val="006600"/>
                                </a:solidFill>
                                <a:latin typeface="Cambria Math"/>
                                <a:ea typeface="Cambria Math"/>
                              </a:rPr>
                              <m:t>𝑸</m:t>
                            </m:r>
                          </m:e>
                          <m:sub>
                            <m:r>
                              <a:rPr lang="de-DE" sz="1600" b="1" i="1">
                                <a:solidFill>
                                  <a:srgbClr val="006600"/>
                                </a:solidFill>
                                <a:latin typeface="Cambria Math"/>
                                <a:ea typeface="Cambria Math"/>
                              </a:rPr>
                              <m:t>𝒚</m:t>
                            </m:r>
                            <m:r>
                              <a:rPr lang="de-DE" sz="1600" b="1" i="1">
                                <a:solidFill>
                                  <a:srgbClr val="006600"/>
                                </a:solidFill>
                                <a:latin typeface="Cambria Math"/>
                                <a:ea typeface="Cambria Math"/>
                              </a:rPr>
                              <m:t>𝟎</m:t>
                            </m:r>
                            <m:r>
                              <a:rPr lang="de-DE" sz="1600" b="1" i="1">
                                <a:solidFill>
                                  <a:srgbClr val="006600"/>
                                </a:solidFill>
                                <a:latin typeface="Cambria Math"/>
                                <a:ea typeface="Cambria Math"/>
                              </a:rPr>
                              <m:t> </m:t>
                            </m:r>
                          </m:sub>
                        </m:sSub>
                      </m:e>
                    </m:rad>
                    <m:r>
                      <a:rPr lang="de-DE" sz="1600" b="1" i="1">
                        <a:solidFill>
                          <a:srgbClr val="FF0000"/>
                        </a:solidFill>
                        <a:latin typeface="Cambria Math"/>
                        <a:ea typeface="Cambria Math"/>
                      </a:rPr>
                      <m:t>)</m:t>
                    </m:r>
                  </m:oMath>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746500" y="6032172"/>
                <a:ext cx="5245100" cy="390492"/>
              </a:xfrm>
              <a:prstGeom prst="rect">
                <a:avLst/>
              </a:prstGeom>
              <a:blipFill rotWithShape="1">
                <a:blip r:embed="rId6"/>
                <a:stretch>
                  <a:fillRect l="-1047" t="-7813" b="-18750"/>
                </a:stretch>
              </a:blipFill>
            </p:spPr>
            <p:txBody>
              <a:bodyPr/>
              <a:lstStyle/>
              <a:p>
                <a:r>
                  <a:rPr lang="en-US">
                    <a:noFill/>
                  </a:rPr>
                  <a:t> </a:t>
                </a:r>
              </a:p>
            </p:txBody>
          </p:sp>
        </mc:Fallback>
      </mc:AlternateContent>
      <p:sp>
        <p:nvSpPr>
          <p:cNvPr id="15" name="TextBox 21"/>
          <p:cNvSpPr txBox="1"/>
          <p:nvPr/>
        </p:nvSpPr>
        <p:spPr>
          <a:xfrm>
            <a:off x="6847530" y="3146050"/>
            <a:ext cx="1715701" cy="338554"/>
          </a:xfrm>
          <a:prstGeom prst="rect">
            <a:avLst/>
          </a:prstGeom>
          <a:solidFill>
            <a:srgbClr val="00B050"/>
          </a:solidFill>
        </p:spPr>
        <p:txBody>
          <a:bodyPr wrap="square" rtlCol="0">
            <a:spAutoFit/>
          </a:bodyPr>
          <a:lstStyle/>
          <a:p>
            <a:r>
              <a:rPr lang="de-DE" sz="1600" dirty="0" smtClean="0">
                <a:solidFill>
                  <a:schemeClr val="bg1"/>
                </a:solidFill>
              </a:rPr>
              <a:t>TOPOS </a:t>
            </a:r>
            <a:r>
              <a:rPr lang="de-DE" sz="1600" dirty="0" err="1" smtClean="0">
                <a:solidFill>
                  <a:schemeClr val="bg1"/>
                </a:solidFill>
              </a:rPr>
              <a:t>or</a:t>
            </a:r>
            <a:r>
              <a:rPr lang="de-DE" sz="1600" dirty="0" smtClean="0">
                <a:solidFill>
                  <a:schemeClr val="bg1"/>
                </a:solidFill>
              </a:rPr>
              <a:t> BBQ</a:t>
            </a:r>
            <a:endParaRPr lang="en-US" sz="1600" dirty="0">
              <a:solidFill>
                <a:schemeClr val="bg1"/>
              </a:solidFill>
            </a:endParaRPr>
          </a:p>
        </p:txBody>
      </p:sp>
    </p:spTree>
    <p:extLst>
      <p:ext uri="{BB962C8B-B14F-4D97-AF65-F5344CB8AC3E}">
        <p14:creationId xmlns:p14="http://schemas.microsoft.com/office/powerpoint/2010/main" val="1995618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1405301"/>
            <a:ext cx="4906561" cy="36078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1405275"/>
            <a:ext cx="4906596" cy="360790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12" y="1405275"/>
            <a:ext cx="4906596" cy="3607901"/>
          </a:xfrm>
          <a:prstGeom prst="rect">
            <a:avLst/>
          </a:prstGeom>
        </p:spPr>
      </p:pic>
      <p:sp>
        <p:nvSpPr>
          <p:cNvPr id="3" name="Content Placeholder 2"/>
          <p:cNvSpPr>
            <a:spLocks noGrp="1"/>
          </p:cNvSpPr>
          <p:nvPr>
            <p:ph idx="1"/>
          </p:nvPr>
        </p:nvSpPr>
        <p:spPr>
          <a:xfrm>
            <a:off x="68580" y="5049747"/>
            <a:ext cx="5917519" cy="360040"/>
          </a:xfrm>
        </p:spPr>
        <p:txBody>
          <a:bodyPr/>
          <a:lstStyle/>
          <a:p>
            <a:pPr marL="0" indent="0">
              <a:buNone/>
            </a:pPr>
            <a:r>
              <a:rPr lang="en-US" sz="1800" dirty="0" smtClean="0"/>
              <a:t>Red lines: predicted lines using </a:t>
            </a:r>
            <a:r>
              <a:rPr lang="en-US" sz="1800" b="1" dirty="0" smtClean="0"/>
              <a:t>measured</a:t>
            </a:r>
            <a:r>
              <a:rPr lang="en-US" sz="1800" dirty="0" smtClean="0"/>
              <a:t> beam parameters:  </a:t>
            </a:r>
          </a:p>
          <a:p>
            <a:pPr marL="0" indent="0">
              <a:buNone/>
            </a:pPr>
            <a:endParaRPr lang="en-US" sz="1800" dirty="0"/>
          </a:p>
        </p:txBody>
      </p:sp>
      <p:sp>
        <p:nvSpPr>
          <p:cNvPr id="6" name="Content Placeholder 2"/>
          <p:cNvSpPr txBox="1">
            <a:spLocks/>
          </p:cNvSpPr>
          <p:nvPr/>
        </p:nvSpPr>
        <p:spPr bwMode="auto">
          <a:xfrm>
            <a:off x="6319682" y="1258102"/>
            <a:ext cx="2095529"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800" dirty="0" smtClean="0"/>
              <a:t>Measured spectra</a:t>
            </a:r>
          </a:p>
          <a:p>
            <a:pPr marL="0" indent="0">
              <a:buFont typeface="Arial" charset="0"/>
              <a:buNone/>
            </a:pPr>
            <a:endParaRPr lang="en-US" sz="1800" dirty="0"/>
          </a:p>
        </p:txBody>
      </p:sp>
      <p:sp>
        <p:nvSpPr>
          <p:cNvPr id="11" name="Rectangle 10"/>
          <p:cNvSpPr>
            <a:spLocks noChangeArrowheads="1"/>
          </p:cNvSpPr>
          <p:nvPr/>
        </p:nvSpPr>
        <p:spPr bwMode="auto">
          <a:xfrm>
            <a:off x="35941" y="6233254"/>
            <a:ext cx="8856539" cy="292388"/>
          </a:xfrm>
          <a:prstGeom prst="rect">
            <a:avLst/>
          </a:prstGeom>
          <a:noFill/>
          <a:ln w="9525">
            <a:noFill/>
            <a:miter lim="800000"/>
            <a:headEnd/>
            <a:tailEnd/>
          </a:ln>
        </p:spPr>
        <p:txBody>
          <a:bodyPr wrap="square">
            <a:spAutoFit/>
          </a:bodyPr>
          <a:lstStyle>
            <a:defPPr>
              <a:defRPr lang="de-DE"/>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r>
              <a:rPr lang="en-US" sz="1300" dirty="0" smtClean="0">
                <a:latin typeface="+mj-lt"/>
              </a:rPr>
              <a:t>R. Singh et  al., </a:t>
            </a:r>
            <a:r>
              <a:rPr lang="en-US" sz="1300" i="1" dirty="0" smtClean="0">
                <a:latin typeface="+mj-lt"/>
              </a:rPr>
              <a:t>Interpretation of transverse tune spectrum in a heavy-ion synchrotron</a:t>
            </a:r>
            <a:r>
              <a:rPr lang="en-US" sz="1300" dirty="0" smtClean="0">
                <a:latin typeface="+mj-lt"/>
              </a:rPr>
              <a:t>,  </a:t>
            </a:r>
            <a:r>
              <a:rPr lang="en-US" sz="1300" dirty="0">
                <a:latin typeface="+mj-lt"/>
              </a:rPr>
              <a:t>Phys. </a:t>
            </a:r>
            <a:r>
              <a:rPr lang="en-US" sz="1300" dirty="0" smtClean="0">
                <a:latin typeface="+mj-lt"/>
              </a:rPr>
              <a:t>Rev. Acc. </a:t>
            </a:r>
            <a:r>
              <a:rPr lang="en-US" sz="1300" dirty="0">
                <a:latin typeface="+mj-lt"/>
              </a:rPr>
              <a:t>Beams </a:t>
            </a:r>
            <a:r>
              <a:rPr lang="en-US" sz="1300" dirty="0" smtClean="0">
                <a:latin typeface="+mj-lt"/>
              </a:rPr>
              <a:t>13, </a:t>
            </a:r>
            <a:r>
              <a:rPr lang="en-US" sz="1300" dirty="0">
                <a:latin typeface="+mj-lt"/>
              </a:rPr>
              <a:t>034201 </a:t>
            </a:r>
            <a:r>
              <a:rPr lang="en-US" sz="1300" dirty="0" smtClean="0">
                <a:latin typeface="+mj-lt"/>
              </a:rPr>
              <a:t>(2013)</a:t>
            </a:r>
            <a:endParaRPr lang="en-US" sz="1300" dirty="0">
              <a:latin typeface="+mj-lt"/>
            </a:endParaRPr>
          </a:p>
        </p:txBody>
      </p:sp>
      <mc:AlternateContent xmlns:mc="http://schemas.openxmlformats.org/markup-compatibility/2006" xmlns:a14="http://schemas.microsoft.com/office/drawing/2010/main">
        <mc:Choice Requires="a14">
          <p:sp>
            <p:nvSpPr>
              <p:cNvPr id="18" name="Rectangle 17"/>
              <p:cNvSpPr/>
              <p:nvPr/>
            </p:nvSpPr>
            <p:spPr>
              <a:xfrm>
                <a:off x="-453548" y="5314213"/>
                <a:ext cx="5742384" cy="81984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sz="1600" i="1" smtClean="0">
                          <a:latin typeface="Cambria Math"/>
                          <a:ea typeface="Cambria Math"/>
                        </a:rPr>
                        <m:t>Δ</m:t>
                      </m:r>
                      <m:sSub>
                        <m:sSubPr>
                          <m:ctrlPr>
                            <a:rPr lang="el-GR" sz="1600" i="1">
                              <a:latin typeface="Cambria Math"/>
                              <a:ea typeface="Cambria Math"/>
                            </a:rPr>
                          </m:ctrlPr>
                        </m:sSubPr>
                        <m:e>
                          <m:r>
                            <a:rPr lang="de-DE" sz="1600" i="1">
                              <a:latin typeface="Cambria Math"/>
                              <a:ea typeface="Cambria Math"/>
                            </a:rPr>
                            <m:t>𝑄</m:t>
                          </m:r>
                        </m:e>
                        <m:sub>
                          <m:r>
                            <a:rPr lang="de-DE" sz="1600" i="1" smtClean="0">
                              <a:latin typeface="Cambria Math"/>
                              <a:ea typeface="Cambria Math"/>
                            </a:rPr>
                            <m:t>±</m:t>
                          </m:r>
                          <m:r>
                            <a:rPr lang="de-DE" sz="1600" i="1">
                              <a:latin typeface="Cambria Math"/>
                              <a:ea typeface="Cambria Math"/>
                            </a:rPr>
                            <m:t>𝑘</m:t>
                          </m:r>
                        </m:sub>
                      </m:sSub>
                      <m:r>
                        <a:rPr lang="de-DE" sz="1600" i="1">
                          <a:latin typeface="Cambria Math"/>
                          <a:ea typeface="Cambria Math"/>
                        </a:rPr>
                        <m:t>=−</m:t>
                      </m:r>
                      <m:f>
                        <m:fPr>
                          <m:ctrlPr>
                            <a:rPr lang="de-DE" sz="1600" i="1">
                              <a:latin typeface="Cambria Math"/>
                              <a:ea typeface="Cambria Math"/>
                            </a:rPr>
                          </m:ctrlPr>
                        </m:fPr>
                        <m:num>
                          <m:r>
                            <a:rPr lang="de-DE" sz="1600" i="1">
                              <a:latin typeface="Cambria Math"/>
                              <a:ea typeface="Cambria Math"/>
                            </a:rPr>
                            <m:t>∆</m:t>
                          </m:r>
                          <m:sSub>
                            <m:sSubPr>
                              <m:ctrlPr>
                                <a:rPr lang="de-DE" sz="1600" i="1">
                                  <a:latin typeface="Cambria Math"/>
                                  <a:ea typeface="Cambria Math"/>
                                </a:rPr>
                              </m:ctrlPr>
                            </m:sSubPr>
                            <m:e>
                              <m:r>
                                <a:rPr lang="de-DE" sz="1600" i="1">
                                  <a:latin typeface="Cambria Math"/>
                                  <a:ea typeface="Cambria Math"/>
                                </a:rPr>
                                <m:t>𝑄</m:t>
                              </m:r>
                            </m:e>
                            <m:sub>
                              <m:r>
                                <a:rPr lang="de-DE" sz="1600" i="1">
                                  <a:latin typeface="Cambria Math"/>
                                  <a:ea typeface="Cambria Math"/>
                                </a:rPr>
                                <m:t>𝑠𝑐</m:t>
                              </m:r>
                            </m:sub>
                          </m:sSub>
                          <m:r>
                            <a:rPr lang="de-DE" sz="1600" i="1">
                              <a:latin typeface="Cambria Math"/>
                              <a:ea typeface="Cambria Math"/>
                            </a:rPr>
                            <m:t>+∆</m:t>
                          </m:r>
                          <m:sSub>
                            <m:sSubPr>
                              <m:ctrlPr>
                                <a:rPr lang="de-DE" sz="1600" i="1">
                                  <a:latin typeface="Cambria Math"/>
                                  <a:ea typeface="Cambria Math"/>
                                </a:rPr>
                              </m:ctrlPr>
                            </m:sSubPr>
                            <m:e>
                              <m:r>
                                <a:rPr lang="de-DE" sz="1600" i="1">
                                  <a:latin typeface="Cambria Math"/>
                                  <a:ea typeface="Cambria Math"/>
                                </a:rPr>
                                <m:t>𝑄</m:t>
                              </m:r>
                            </m:e>
                            <m:sub>
                              <m:r>
                                <a:rPr lang="de-DE" sz="1600" i="1">
                                  <a:latin typeface="Cambria Math"/>
                                  <a:ea typeface="Cambria Math"/>
                                </a:rPr>
                                <m:t>𝑐</m:t>
                              </m:r>
                            </m:sub>
                          </m:sSub>
                        </m:num>
                        <m:den>
                          <m:r>
                            <a:rPr lang="de-DE" sz="1600" i="1">
                              <a:latin typeface="Cambria Math"/>
                              <a:ea typeface="Cambria Math"/>
                            </a:rPr>
                            <m:t>2</m:t>
                          </m:r>
                        </m:den>
                      </m:f>
                      <m:r>
                        <a:rPr lang="de-DE" sz="1600" i="1">
                          <a:latin typeface="Cambria Math"/>
                          <a:ea typeface="Cambria Math"/>
                        </a:rPr>
                        <m:t>±</m:t>
                      </m:r>
                      <m:rad>
                        <m:radPr>
                          <m:degHide m:val="on"/>
                          <m:ctrlPr>
                            <a:rPr lang="de-DE" sz="1600" i="1">
                              <a:latin typeface="Cambria Math"/>
                              <a:ea typeface="Cambria Math"/>
                            </a:rPr>
                          </m:ctrlPr>
                        </m:radPr>
                        <m:deg/>
                        <m:e>
                          <m:f>
                            <m:fPr>
                              <m:ctrlPr>
                                <a:rPr lang="de-DE" sz="1600" i="1">
                                  <a:latin typeface="Cambria Math"/>
                                  <a:ea typeface="Cambria Math"/>
                                </a:rPr>
                              </m:ctrlPr>
                            </m:fPr>
                            <m:num>
                              <m:r>
                                <a:rPr lang="de-DE" sz="1600" i="1">
                                  <a:latin typeface="Cambria Math"/>
                                  <a:ea typeface="Cambria Math"/>
                                </a:rPr>
                                <m:t>(∆</m:t>
                              </m:r>
                              <m:sSub>
                                <m:sSubPr>
                                  <m:ctrlPr>
                                    <a:rPr lang="de-DE" sz="1600" i="1">
                                      <a:latin typeface="Cambria Math"/>
                                      <a:ea typeface="Cambria Math"/>
                                    </a:rPr>
                                  </m:ctrlPr>
                                </m:sSubPr>
                                <m:e>
                                  <m:r>
                                    <a:rPr lang="de-DE" sz="1600" i="1">
                                      <a:latin typeface="Cambria Math"/>
                                      <a:ea typeface="Cambria Math"/>
                                    </a:rPr>
                                    <m:t>𝑄</m:t>
                                  </m:r>
                                </m:e>
                                <m:sub>
                                  <m:r>
                                    <a:rPr lang="de-DE" sz="1600" i="1">
                                      <a:latin typeface="Cambria Math"/>
                                      <a:ea typeface="Cambria Math"/>
                                    </a:rPr>
                                    <m:t>𝑠𝑐</m:t>
                                  </m:r>
                                </m:sub>
                              </m:sSub>
                              <m:r>
                                <a:rPr lang="de-DE" sz="1600" i="1">
                                  <a:latin typeface="Cambria Math"/>
                                  <a:ea typeface="Cambria Math"/>
                                </a:rPr>
                                <m:t>−∆</m:t>
                              </m:r>
                              <m:sSub>
                                <m:sSubPr>
                                  <m:ctrlPr>
                                    <a:rPr lang="de-DE" sz="1600" i="1">
                                      <a:latin typeface="Cambria Math"/>
                                      <a:ea typeface="Cambria Math"/>
                                    </a:rPr>
                                  </m:ctrlPr>
                                </m:sSubPr>
                                <m:e>
                                  <m:r>
                                    <a:rPr lang="de-DE" sz="1600" i="1">
                                      <a:latin typeface="Cambria Math"/>
                                      <a:ea typeface="Cambria Math"/>
                                    </a:rPr>
                                    <m:t>𝑄</m:t>
                                  </m:r>
                                </m:e>
                                <m:sub>
                                  <m:r>
                                    <a:rPr lang="de-DE" sz="1600" i="1">
                                      <a:latin typeface="Cambria Math"/>
                                      <a:ea typeface="Cambria Math"/>
                                    </a:rPr>
                                    <m:t>𝑐</m:t>
                                  </m:r>
                                </m:sub>
                              </m:sSub>
                              <m:sSup>
                                <m:sSupPr>
                                  <m:ctrlPr>
                                    <a:rPr lang="de-DE" sz="1600" i="1">
                                      <a:latin typeface="Cambria Math"/>
                                      <a:ea typeface="Cambria Math"/>
                                    </a:rPr>
                                  </m:ctrlPr>
                                </m:sSupPr>
                                <m:e>
                                  <m:r>
                                    <a:rPr lang="de-DE" sz="1600" i="1">
                                      <a:latin typeface="Cambria Math"/>
                                      <a:ea typeface="Cambria Math"/>
                                    </a:rPr>
                                    <m:t>)</m:t>
                                  </m:r>
                                </m:e>
                                <m:sup>
                                  <m:r>
                                    <a:rPr lang="de-DE" sz="1600" i="1">
                                      <a:latin typeface="Cambria Math"/>
                                      <a:ea typeface="Cambria Math"/>
                                    </a:rPr>
                                    <m:t>2</m:t>
                                  </m:r>
                                </m:sup>
                              </m:sSup>
                            </m:num>
                            <m:den>
                              <m:r>
                                <a:rPr lang="de-DE" sz="1600" i="1">
                                  <a:latin typeface="Cambria Math"/>
                                  <a:ea typeface="Cambria Math"/>
                                </a:rPr>
                                <m:t>4</m:t>
                              </m:r>
                            </m:den>
                          </m:f>
                          <m:r>
                            <a:rPr lang="de-DE" sz="1600" i="1">
                              <a:latin typeface="Cambria Math"/>
                              <a:ea typeface="Cambria Math"/>
                            </a:rPr>
                            <m:t>+(</m:t>
                          </m:r>
                          <m:r>
                            <a:rPr lang="de-DE" sz="1600" i="1">
                              <a:latin typeface="Cambria Math"/>
                              <a:ea typeface="Cambria Math"/>
                            </a:rPr>
                            <m:t>𝑘</m:t>
                          </m:r>
                          <m:sSub>
                            <m:sSubPr>
                              <m:ctrlPr>
                                <a:rPr lang="de-DE" sz="1600" i="1">
                                  <a:latin typeface="Cambria Math"/>
                                  <a:ea typeface="Cambria Math"/>
                                </a:rPr>
                              </m:ctrlPr>
                            </m:sSubPr>
                            <m:e>
                              <m:r>
                                <a:rPr lang="de-DE" sz="1600" i="1">
                                  <a:latin typeface="Cambria Math"/>
                                  <a:ea typeface="Cambria Math"/>
                                </a:rPr>
                                <m:t>𝑄</m:t>
                              </m:r>
                            </m:e>
                            <m:sub>
                              <m:r>
                                <a:rPr lang="de-DE" sz="1600" i="1">
                                  <a:latin typeface="Cambria Math"/>
                                  <a:ea typeface="Cambria Math"/>
                                </a:rPr>
                                <m:t>𝑠</m:t>
                              </m:r>
                              <m:r>
                                <a:rPr lang="de-DE" sz="1600" b="0" i="1" smtClean="0">
                                  <a:latin typeface="Cambria Math"/>
                                  <a:ea typeface="Cambria Math"/>
                                </a:rPr>
                                <m:t>,</m:t>
                              </m:r>
                              <m:r>
                                <a:rPr lang="de-DE" sz="1600" b="0" i="1" smtClean="0">
                                  <a:latin typeface="Cambria Math"/>
                                  <a:ea typeface="Cambria Math"/>
                                </a:rPr>
                                <m:t>𝑚𝑒𝑎𝑠</m:t>
                              </m:r>
                            </m:sub>
                          </m:sSub>
                          <m:sSup>
                            <m:sSupPr>
                              <m:ctrlPr>
                                <a:rPr lang="de-DE" sz="1600" i="1">
                                  <a:latin typeface="Cambria Math"/>
                                  <a:ea typeface="Cambria Math"/>
                                </a:rPr>
                              </m:ctrlPr>
                            </m:sSupPr>
                            <m:e>
                              <m:r>
                                <a:rPr lang="de-DE" sz="1600" i="1">
                                  <a:latin typeface="Cambria Math"/>
                                  <a:ea typeface="Cambria Math"/>
                                </a:rPr>
                                <m:t>)</m:t>
                              </m:r>
                            </m:e>
                            <m:sup>
                              <m:r>
                                <a:rPr lang="de-DE" sz="1600" i="1">
                                  <a:latin typeface="Cambria Math"/>
                                  <a:ea typeface="Cambria Math"/>
                                </a:rPr>
                                <m:t>2</m:t>
                              </m:r>
                            </m:sup>
                          </m:sSup>
                        </m:e>
                      </m:rad>
                    </m:oMath>
                  </m:oMathPara>
                </a14:m>
                <a:endParaRPr lang="en-US" sz="1600" dirty="0"/>
              </a:p>
            </p:txBody>
          </p:sp>
        </mc:Choice>
        <mc:Fallback xmlns="">
          <p:sp>
            <p:nvSpPr>
              <p:cNvPr id="18" name="Rectangle 17"/>
              <p:cNvSpPr>
                <a:spLocks noRot="1" noChangeAspect="1" noMove="1" noResize="1" noEditPoints="1" noAdjustHandles="1" noChangeArrowheads="1" noChangeShapeType="1" noTextEdit="1"/>
              </p:cNvSpPr>
              <p:nvPr/>
            </p:nvSpPr>
            <p:spPr>
              <a:xfrm>
                <a:off x="-453548" y="5314213"/>
                <a:ext cx="5742384" cy="819840"/>
              </a:xfrm>
              <a:prstGeom prst="rect">
                <a:avLst/>
              </a:prstGeom>
              <a:blipFill rotWithShape="1">
                <a:blip r:embed="rId6"/>
                <a:stretch>
                  <a:fillRect/>
                </a:stretch>
              </a:blipFill>
            </p:spPr>
            <p:txBody>
              <a:bodyPr/>
              <a:lstStyle/>
              <a:p>
                <a:r>
                  <a:rPr lang="en-US">
                    <a:noFill/>
                  </a:rPr>
                  <a:t> </a:t>
                </a:r>
              </a:p>
            </p:txBody>
          </p:sp>
        </mc:Fallback>
      </mc:AlternateContent>
      <p:cxnSp>
        <p:nvCxnSpPr>
          <p:cNvPr id="10" name="Straight Arrow Connector 9"/>
          <p:cNvCxnSpPr/>
          <p:nvPr/>
        </p:nvCxnSpPr>
        <p:spPr>
          <a:xfrm flipV="1">
            <a:off x="827584" y="4647231"/>
            <a:ext cx="0" cy="38337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463933" y="4647231"/>
            <a:ext cx="0" cy="3833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699792" y="4647231"/>
            <a:ext cx="0" cy="383371"/>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391" t="62599" b="6463"/>
          <a:stretch/>
        </p:blipFill>
        <p:spPr bwMode="auto">
          <a:xfrm>
            <a:off x="5137357" y="3773818"/>
            <a:ext cx="4055044" cy="1074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861" t="31300" b="37400"/>
          <a:stretch/>
        </p:blipFill>
        <p:spPr bwMode="auto">
          <a:xfrm>
            <a:off x="5145611" y="2636912"/>
            <a:ext cx="4034901" cy="1086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041" b="69138"/>
          <a:stretch/>
        </p:blipFill>
        <p:spPr bwMode="auto">
          <a:xfrm>
            <a:off x="5099502" y="1628800"/>
            <a:ext cx="4070070" cy="1071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82" t="28598" r="93865" b="35701"/>
          <a:stretch/>
        </p:blipFill>
        <p:spPr bwMode="auto">
          <a:xfrm>
            <a:off x="4860032" y="3557535"/>
            <a:ext cx="229453" cy="1239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82" t="28598" r="93865" b="35701"/>
          <a:stretch/>
        </p:blipFill>
        <p:spPr bwMode="auto">
          <a:xfrm>
            <a:off x="4857692" y="2612895"/>
            <a:ext cx="229453" cy="1239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5" name="TextBox 24"/>
              <p:cNvSpPr txBox="1"/>
              <p:nvPr/>
            </p:nvSpPr>
            <p:spPr>
              <a:xfrm>
                <a:off x="6148879" y="5474920"/>
                <a:ext cx="1407758" cy="6288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DE" sz="1600" b="0" i="1" smtClean="0">
                              <a:latin typeface="Cambria Math"/>
                            </a:rPr>
                            <m:t>𝑞</m:t>
                          </m:r>
                        </m:e>
                        <m:sub>
                          <m:r>
                            <a:rPr lang="de-DE" sz="1600" b="0" i="1" smtClean="0">
                              <a:latin typeface="Cambria Math"/>
                            </a:rPr>
                            <m:t>𝑠𝑐</m:t>
                          </m:r>
                        </m:sub>
                      </m:sSub>
                      <m:r>
                        <a:rPr lang="de-DE" sz="1600" b="0" i="1" smtClean="0">
                          <a:latin typeface="Cambria Math"/>
                        </a:rPr>
                        <m:t>=</m:t>
                      </m:r>
                      <m:f>
                        <m:fPr>
                          <m:ctrlPr>
                            <a:rPr lang="de-DE" sz="1600" i="1" smtClean="0">
                              <a:latin typeface="Cambria Math"/>
                              <a:ea typeface="Cambria Math"/>
                            </a:rPr>
                          </m:ctrlPr>
                        </m:fPr>
                        <m:num>
                          <m:d>
                            <m:dPr>
                              <m:begChr m:val="|"/>
                              <m:endChr m:val="|"/>
                              <m:ctrlPr>
                                <a:rPr lang="de-DE" sz="1600" i="1" smtClean="0">
                                  <a:latin typeface="Cambria Math"/>
                                  <a:ea typeface="Cambria Math"/>
                                </a:rPr>
                              </m:ctrlPr>
                            </m:dPr>
                            <m:e>
                              <m:r>
                                <a:rPr lang="en-US" sz="1600" i="1">
                                  <a:latin typeface="Cambria Math"/>
                                  <a:ea typeface="Cambria Math"/>
                                </a:rPr>
                                <m:t>∆</m:t>
                              </m:r>
                              <m:sSub>
                                <m:sSubPr>
                                  <m:ctrlPr>
                                    <a:rPr lang="de-DE" sz="1600" i="1">
                                      <a:latin typeface="Cambria Math"/>
                                      <a:ea typeface="Cambria Math"/>
                                    </a:rPr>
                                  </m:ctrlPr>
                                </m:sSubPr>
                                <m:e>
                                  <m:r>
                                    <a:rPr lang="de-DE" sz="1600" i="1">
                                      <a:latin typeface="Cambria Math"/>
                                      <a:ea typeface="Cambria Math"/>
                                    </a:rPr>
                                    <m:t>𝑄</m:t>
                                  </m:r>
                                </m:e>
                                <m:sub>
                                  <m:r>
                                    <a:rPr lang="de-DE" sz="1600" i="1">
                                      <a:latin typeface="Cambria Math"/>
                                      <a:ea typeface="Cambria Math"/>
                                    </a:rPr>
                                    <m:t>𝑠𝑐</m:t>
                                  </m:r>
                                </m:sub>
                              </m:sSub>
                            </m:e>
                          </m:d>
                        </m:num>
                        <m:den>
                          <m:sSub>
                            <m:sSubPr>
                              <m:ctrlPr>
                                <a:rPr lang="de-DE" sz="1600" i="1" smtClean="0">
                                  <a:latin typeface="Cambria Math"/>
                                  <a:ea typeface="Cambria Math"/>
                                </a:rPr>
                              </m:ctrlPr>
                            </m:sSubPr>
                            <m:e>
                              <m:r>
                                <a:rPr lang="de-DE" sz="1600" b="0" i="1" smtClean="0">
                                  <a:latin typeface="Cambria Math"/>
                                  <a:ea typeface="Cambria Math"/>
                                </a:rPr>
                                <m:t>𝑄</m:t>
                              </m:r>
                            </m:e>
                            <m:sub>
                              <m:r>
                                <a:rPr lang="de-DE" sz="1600" b="0" i="1" smtClean="0">
                                  <a:latin typeface="Cambria Math"/>
                                  <a:ea typeface="Cambria Math"/>
                                </a:rPr>
                                <m:t>𝑠</m:t>
                              </m:r>
                              <m:r>
                                <a:rPr lang="de-DE" sz="1600" b="0" i="1" smtClean="0">
                                  <a:latin typeface="Cambria Math"/>
                                  <a:ea typeface="Cambria Math"/>
                                </a:rPr>
                                <m:t>,</m:t>
                              </m:r>
                              <m:r>
                                <a:rPr lang="de-DE" sz="1600" b="0" i="1" smtClean="0">
                                  <a:latin typeface="Cambria Math"/>
                                  <a:ea typeface="Cambria Math"/>
                                </a:rPr>
                                <m:t>𝑚𝑒𝑎𝑠</m:t>
                              </m:r>
                            </m:sub>
                          </m:sSub>
                        </m:den>
                      </m:f>
                    </m:oMath>
                  </m:oMathPara>
                </a14:m>
                <a:endParaRPr lang="en-US"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148879" y="5474920"/>
                <a:ext cx="1407758" cy="628826"/>
              </a:xfrm>
              <a:prstGeom prst="rect">
                <a:avLst/>
              </a:prstGeom>
              <a:blipFill rotWithShape="1">
                <a:blip r:embed="rId8"/>
                <a:stretch>
                  <a:fillRect/>
                </a:stretch>
              </a:blipFill>
            </p:spPr>
            <p:txBody>
              <a:bodyPr/>
              <a:lstStyle/>
              <a:p>
                <a:r>
                  <a:rPr lang="en-US">
                    <a:noFill/>
                  </a:rPr>
                  <a:t> </a:t>
                </a:r>
              </a:p>
            </p:txBody>
          </p:sp>
        </mc:Fallback>
      </mc:AlternateContent>
      <p:sp>
        <p:nvSpPr>
          <p:cNvPr id="23" name="Text Box 7"/>
          <p:cNvSpPr txBox="1">
            <a:spLocks noChangeArrowheads="1"/>
          </p:cNvSpPr>
          <p:nvPr/>
        </p:nvSpPr>
        <p:spPr bwMode="auto">
          <a:xfrm>
            <a:off x="68580" y="310515"/>
            <a:ext cx="8648700" cy="46166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altLang="de-DE" sz="2400" b="1" dirty="0" smtClean="0">
                <a:latin typeface="Times New Roman" pitchFamily="18" charset="0"/>
              </a:rPr>
              <a:t>Measurements: Moderate Space Charge Parameter </a:t>
            </a:r>
            <a:endParaRPr lang="en-US" altLang="de-DE" sz="2400" b="1" dirty="0">
              <a:solidFill>
                <a:schemeClr val="tx1"/>
              </a:solidFill>
              <a:latin typeface="Times New Roman" pitchFamily="18" charset="0"/>
            </a:endParaRPr>
          </a:p>
        </p:txBody>
      </p:sp>
      <mc:AlternateContent xmlns:mc="http://schemas.openxmlformats.org/markup-compatibility/2006" xmlns:a14="http://schemas.microsoft.com/office/drawing/2010/main">
        <mc:Choice Requires="a14">
          <p:sp>
            <p:nvSpPr>
              <p:cNvPr id="9" name="Textfeld 8"/>
              <p:cNvSpPr txBox="1"/>
              <p:nvPr/>
            </p:nvSpPr>
            <p:spPr>
              <a:xfrm>
                <a:off x="212154" y="907933"/>
                <a:ext cx="8841335" cy="443326"/>
              </a:xfrm>
              <a:prstGeom prst="rect">
                <a:avLst/>
              </a:prstGeom>
              <a:noFill/>
            </p:spPr>
            <p:txBody>
              <a:bodyPr wrap="square" rtlCol="0">
                <a:spAutoFit/>
              </a:bodyPr>
              <a:lstStyle/>
              <a:p>
                <a:r>
                  <a:rPr lang="en-US" dirty="0" smtClean="0"/>
                  <a:t>Beam: U</a:t>
                </a:r>
                <a:r>
                  <a:rPr lang="en-US" baseline="30000" dirty="0" smtClean="0"/>
                  <a:t>73 +</a:t>
                </a:r>
                <a:r>
                  <a:rPr lang="en-US" dirty="0" smtClean="0"/>
                  <a:t>, 11.4 MeV/u, (</a:t>
                </a:r>
                <a:r>
                  <a:rPr lang="en-US" dirty="0"/>
                  <a:t>1</a:t>
                </a:r>
                <a:r>
                  <a:rPr lang="en-US" dirty="0" smtClean="0"/>
                  <a:t> ... 12) </a:t>
                </a:r>
                <a:r>
                  <a:rPr lang="en-US" dirty="0" smtClean="0">
                    <a:sym typeface="Symbol"/>
                  </a:rPr>
                  <a:t> 10</a:t>
                </a:r>
                <a:r>
                  <a:rPr lang="en-US" baseline="30000" dirty="0" smtClean="0">
                    <a:sym typeface="Symbol"/>
                  </a:rPr>
                  <a:t>8</a:t>
                </a:r>
                <a:r>
                  <a:rPr lang="en-US" dirty="0" smtClean="0">
                    <a:sym typeface="Symbol"/>
                  </a:rPr>
                  <a:t> ions, </a:t>
                </a:r>
                <a14:m>
                  <m:oMath xmlns:m="http://schemas.openxmlformats.org/officeDocument/2006/math">
                    <m:sSub>
                      <m:sSubPr>
                        <m:ctrlPr>
                          <a:rPr lang="en-US" sz="1600" i="1" smtClean="0">
                            <a:latin typeface="Cambria Math"/>
                          </a:rPr>
                        </m:ctrlPr>
                      </m:sSubPr>
                      <m:e>
                        <m:r>
                          <a:rPr lang="de-DE" sz="1600" i="1">
                            <a:latin typeface="Cambria Math"/>
                          </a:rPr>
                          <m:t>𝑄</m:t>
                        </m:r>
                      </m:e>
                      <m:sub>
                        <m:r>
                          <a:rPr lang="de-DE" sz="1600" i="1">
                            <a:latin typeface="Cambria Math"/>
                          </a:rPr>
                          <m:t>𝑠</m:t>
                        </m:r>
                      </m:sub>
                    </m:sSub>
                    <m:r>
                      <a:rPr lang="de-DE" sz="1600" b="0" i="1" smtClean="0">
                        <a:latin typeface="Cambria Math"/>
                      </a:rPr>
                      <m:t>=</m:t>
                    </m:r>
                    <m:r>
                      <a:rPr lang="de-DE" sz="1600" i="1">
                        <a:latin typeface="Cambria Math"/>
                        <a:ea typeface="Cambria Math"/>
                      </a:rPr>
                      <m:t>0.00</m:t>
                    </m:r>
                    <m:r>
                      <a:rPr lang="de-DE" sz="1600" b="0" i="1" smtClean="0">
                        <a:latin typeface="Cambria Math"/>
                        <a:ea typeface="Cambria Math"/>
                      </a:rPr>
                      <m:t>7</m:t>
                    </m:r>
                    <m:r>
                      <a:rPr lang="en-US" sz="1600" i="1">
                        <a:latin typeface="Cambria Math"/>
                        <a:ea typeface="Cambria Math"/>
                      </a:rPr>
                      <m:t>⟺</m:t>
                    </m:r>
                    <m:sSub>
                      <m:sSubPr>
                        <m:ctrlPr>
                          <a:rPr lang="en-US" sz="1600" i="1">
                            <a:latin typeface="Cambria Math"/>
                          </a:rPr>
                        </m:ctrlPr>
                      </m:sSubPr>
                      <m:e>
                        <m:r>
                          <a:rPr lang="de-DE" sz="1600" i="1">
                            <a:latin typeface="Cambria Math"/>
                          </a:rPr>
                          <m:t>𝑓</m:t>
                        </m:r>
                      </m:e>
                      <m:sub>
                        <m:r>
                          <a:rPr lang="de-DE" sz="1600" i="1">
                            <a:latin typeface="Cambria Math"/>
                          </a:rPr>
                          <m:t>𝑠</m:t>
                        </m:r>
                      </m:sub>
                    </m:sSub>
                    <m:r>
                      <a:rPr lang="de-DE" sz="1600" b="0" i="1" smtClean="0">
                        <a:latin typeface="Cambria Math"/>
                      </a:rPr>
                      <m:t>=</m:t>
                    </m:r>
                    <m:f>
                      <m:fPr>
                        <m:ctrlPr>
                          <a:rPr lang="de-DE" sz="1600" b="0" i="1" smtClean="0">
                            <a:latin typeface="Cambria Math"/>
                          </a:rPr>
                        </m:ctrlPr>
                      </m:fPr>
                      <m:num>
                        <m:sSub>
                          <m:sSubPr>
                            <m:ctrlPr>
                              <a:rPr lang="de-DE" sz="1600" i="1">
                                <a:latin typeface="Cambria Math"/>
                              </a:rPr>
                            </m:ctrlPr>
                          </m:sSubPr>
                          <m:e>
                            <m:r>
                              <a:rPr lang="de-DE" sz="1600" i="1">
                                <a:latin typeface="Cambria Math"/>
                              </a:rPr>
                              <m:t>𝑄</m:t>
                            </m:r>
                          </m:e>
                          <m:sub>
                            <m:r>
                              <a:rPr lang="de-DE" sz="1600" i="1">
                                <a:latin typeface="Cambria Math"/>
                              </a:rPr>
                              <m:t>𝑠</m:t>
                            </m:r>
                          </m:sub>
                        </m:sSub>
                        <m:sSub>
                          <m:sSubPr>
                            <m:ctrlPr>
                              <a:rPr lang="de-DE" sz="1600" i="1">
                                <a:latin typeface="Cambria Math"/>
                              </a:rPr>
                            </m:ctrlPr>
                          </m:sSubPr>
                          <m:e>
                            <m:r>
                              <a:rPr lang="de-DE" sz="1600" i="1">
                                <a:latin typeface="Cambria Math"/>
                                <a:ea typeface="Cambria Math"/>
                              </a:rPr>
                              <m:t>𝜔</m:t>
                            </m:r>
                          </m:e>
                          <m:sub>
                            <m:r>
                              <a:rPr lang="de-DE" sz="1600" i="1">
                                <a:latin typeface="Cambria Math"/>
                              </a:rPr>
                              <m:t>0</m:t>
                            </m:r>
                          </m:sub>
                        </m:sSub>
                      </m:num>
                      <m:den>
                        <m:r>
                          <a:rPr lang="de-DE" sz="1600" i="1">
                            <a:latin typeface="Cambria Math"/>
                          </a:rPr>
                          <m:t>2</m:t>
                        </m:r>
                        <m:r>
                          <a:rPr lang="de-DE" sz="1600" i="1">
                            <a:latin typeface="Cambria Math"/>
                            <a:ea typeface="Cambria Math"/>
                          </a:rPr>
                          <m:t>𝜋</m:t>
                        </m:r>
                      </m:den>
                    </m:f>
                    <m:r>
                      <a:rPr lang="de-DE" sz="1600" b="0" i="1" smtClean="0">
                        <a:latin typeface="Cambria Math"/>
                        <a:ea typeface="Cambria Math"/>
                      </a:rPr>
                      <m:t>=</m:t>
                    </m:r>
                    <m:r>
                      <a:rPr lang="de-DE" sz="1600" i="1">
                        <a:latin typeface="Cambria Math"/>
                        <a:ea typeface="Cambria Math"/>
                      </a:rPr>
                      <m:t>1.</m:t>
                    </m:r>
                    <m:r>
                      <a:rPr lang="de-DE" sz="1600" b="0" i="1" smtClean="0">
                        <a:latin typeface="Cambria Math"/>
                        <a:ea typeface="Cambria Math"/>
                      </a:rPr>
                      <m:t>4</m:t>
                    </m:r>
                    <m:r>
                      <a:rPr lang="de-DE" sz="1600" i="1">
                        <a:latin typeface="Cambria Math"/>
                        <a:ea typeface="Cambria Math"/>
                      </a:rPr>
                      <m:t> </m:t>
                    </m:r>
                    <m:r>
                      <m:rPr>
                        <m:sty m:val="p"/>
                      </m:rPr>
                      <a:rPr lang="de-DE" sz="1600">
                        <a:latin typeface="Cambria Math"/>
                        <a:ea typeface="Cambria Math"/>
                      </a:rPr>
                      <m:t>kHz</m:t>
                    </m:r>
                  </m:oMath>
                </a14:m>
                <a:r>
                  <a:rPr lang="en-US" sz="1600" dirty="0" smtClean="0">
                    <a:sym typeface="Symbol"/>
                  </a:rPr>
                  <a:t> </a:t>
                </a:r>
                <a:r>
                  <a:rPr lang="en-US" sz="1600" dirty="0" smtClean="0"/>
                  <a:t>  </a:t>
                </a:r>
                <a:endParaRPr lang="en-US" sz="1600" dirty="0"/>
              </a:p>
            </p:txBody>
          </p:sp>
        </mc:Choice>
        <mc:Fallback xmlns="">
          <p:sp>
            <p:nvSpPr>
              <p:cNvPr id="9" name="Textfeld 8"/>
              <p:cNvSpPr txBox="1">
                <a:spLocks noRot="1" noChangeAspect="1" noMove="1" noResize="1" noEditPoints="1" noAdjustHandles="1" noChangeArrowheads="1" noChangeShapeType="1" noTextEdit="1"/>
              </p:cNvSpPr>
              <p:nvPr/>
            </p:nvSpPr>
            <p:spPr>
              <a:xfrm>
                <a:off x="212154" y="907933"/>
                <a:ext cx="8841335" cy="443326"/>
              </a:xfrm>
              <a:prstGeom prst="rect">
                <a:avLst/>
              </a:prstGeom>
              <a:blipFill rotWithShape="1">
                <a:blip r:embed="rId10"/>
                <a:stretch>
                  <a:fillRect l="-621" t="-2740" b="-9589"/>
                </a:stretch>
              </a:blipFill>
            </p:spPr>
            <p:txBody>
              <a:bodyPr/>
              <a:lstStyle/>
              <a:p>
                <a:r>
                  <a:rPr lang="en-US">
                    <a:noFill/>
                  </a:rPr>
                  <a:t> </a:t>
                </a:r>
              </a:p>
            </p:txBody>
          </p:sp>
        </mc:Fallback>
      </mc:AlternateContent>
      <p:sp>
        <p:nvSpPr>
          <p:cNvPr id="4" name="Textfeld 3"/>
          <p:cNvSpPr txBox="1"/>
          <p:nvPr/>
        </p:nvSpPr>
        <p:spPr>
          <a:xfrm>
            <a:off x="5908431" y="4735532"/>
            <a:ext cx="2822917" cy="353943"/>
          </a:xfrm>
          <a:prstGeom prst="rect">
            <a:avLst/>
          </a:prstGeom>
          <a:noFill/>
        </p:spPr>
        <p:txBody>
          <a:bodyPr wrap="square" rtlCol="0">
            <a:spAutoFit/>
          </a:bodyPr>
          <a:lstStyle/>
          <a:p>
            <a:r>
              <a:rPr lang="en-US" sz="1700" dirty="0">
                <a:solidFill>
                  <a:srgbClr val="1C1C1C"/>
                </a:solidFill>
              </a:rPr>
              <a:t>F</a:t>
            </a:r>
            <a:r>
              <a:rPr lang="en-US" sz="1700" dirty="0" smtClean="0">
                <a:solidFill>
                  <a:srgbClr val="1C1C1C"/>
                </a:solidFill>
              </a:rPr>
              <a:t>ractional horizontal tune </a:t>
            </a:r>
            <a:r>
              <a:rPr lang="en-US" sz="1700" b="1" i="1" dirty="0" err="1" smtClean="0">
                <a:solidFill>
                  <a:srgbClr val="1C1C1C"/>
                </a:solidFill>
              </a:rPr>
              <a:t>Q</a:t>
            </a:r>
            <a:r>
              <a:rPr lang="en-US" sz="1700" b="1" i="1" baseline="30000" dirty="0" err="1" smtClean="0">
                <a:solidFill>
                  <a:srgbClr val="1C1C1C"/>
                </a:solidFill>
              </a:rPr>
              <a:t>f</a:t>
            </a:r>
            <a:r>
              <a:rPr lang="en-US" sz="1700" b="1" i="1" baseline="-25000" dirty="0" err="1" smtClean="0">
                <a:solidFill>
                  <a:srgbClr val="1C1C1C"/>
                </a:solidFill>
              </a:rPr>
              <a:t>x</a:t>
            </a:r>
            <a:r>
              <a:rPr lang="en-US" sz="1700" b="1" i="1" dirty="0" smtClean="0">
                <a:solidFill>
                  <a:srgbClr val="1C1C1C"/>
                </a:solidFill>
              </a:rPr>
              <a:t> </a:t>
            </a:r>
            <a:endParaRPr lang="en-US" sz="1700" b="1" i="1" dirty="0">
              <a:solidFill>
                <a:srgbClr val="1C1C1C"/>
              </a:solidFill>
            </a:endParaRPr>
          </a:p>
        </p:txBody>
      </p:sp>
      <p:sp>
        <p:nvSpPr>
          <p:cNvPr id="22" name="Textfeld 21"/>
          <p:cNvSpPr txBox="1"/>
          <p:nvPr/>
        </p:nvSpPr>
        <p:spPr>
          <a:xfrm>
            <a:off x="3131840" y="2946430"/>
            <a:ext cx="1587521" cy="338554"/>
          </a:xfrm>
          <a:prstGeom prst="rect">
            <a:avLst/>
          </a:prstGeom>
          <a:noFill/>
        </p:spPr>
        <p:txBody>
          <a:bodyPr wrap="square" rtlCol="0">
            <a:spAutoFit/>
          </a:bodyPr>
          <a:lstStyle/>
          <a:p>
            <a:r>
              <a:rPr lang="en-US" sz="1600" b="1" dirty="0" smtClean="0">
                <a:sym typeface="Symbol"/>
              </a:rPr>
              <a:t></a:t>
            </a:r>
            <a:r>
              <a:rPr lang="en-US" sz="1600" b="1" i="1" dirty="0" smtClean="0"/>
              <a:t>Q</a:t>
            </a:r>
            <a:r>
              <a:rPr lang="en-US" sz="1600" b="1" i="1" baseline="-25000" dirty="0" smtClean="0"/>
              <a:t>c</a:t>
            </a:r>
            <a:r>
              <a:rPr lang="en-US" sz="1600" b="1" i="1" dirty="0" smtClean="0"/>
              <a:t> </a:t>
            </a:r>
            <a:r>
              <a:rPr lang="en-US" sz="1600" dirty="0" smtClean="0"/>
              <a:t>= 0.06 </a:t>
            </a:r>
            <a:r>
              <a:rPr lang="en-US" sz="1600" b="1" dirty="0">
                <a:sym typeface="Symbol"/>
              </a:rPr>
              <a:t></a:t>
            </a:r>
            <a:r>
              <a:rPr lang="en-US" sz="1600" b="1" i="1" dirty="0" err="1" smtClean="0"/>
              <a:t>Q</a:t>
            </a:r>
            <a:r>
              <a:rPr lang="en-US" sz="1600" b="1" i="1" baseline="-25000" dirty="0" err="1" smtClean="0"/>
              <a:t>sc</a:t>
            </a:r>
            <a:endParaRPr lang="en-US" sz="1600" dirty="0"/>
          </a:p>
        </p:txBody>
      </p:sp>
      <p:pic>
        <p:nvPicPr>
          <p:cNvPr id="24"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9245" t="3793" r="3434" b="87381"/>
          <a:stretch/>
        </p:blipFill>
        <p:spPr bwMode="auto">
          <a:xfrm>
            <a:off x="3230043" y="1565848"/>
            <a:ext cx="1430122" cy="248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90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1" name="Text Box 3"/>
          <p:cNvSpPr txBox="1">
            <a:spLocks noChangeArrowheads="1"/>
          </p:cNvSpPr>
          <p:nvPr/>
        </p:nvSpPr>
        <p:spPr bwMode="auto">
          <a:xfrm>
            <a:off x="5126038" y="1343025"/>
            <a:ext cx="3729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de-DE" sz="1600" smtClean="0">
              <a:solidFill>
                <a:srgbClr val="006600"/>
              </a:solidFill>
              <a:latin typeface="Comic Sans MS" pitchFamily="66" charset="0"/>
            </a:endParaRPr>
          </a:p>
        </p:txBody>
      </p:sp>
      <p:sp>
        <p:nvSpPr>
          <p:cNvPr id="3" name="Textfeld 2"/>
          <p:cNvSpPr txBox="1"/>
          <p:nvPr/>
        </p:nvSpPr>
        <p:spPr>
          <a:xfrm>
            <a:off x="162272" y="980728"/>
            <a:ext cx="9234264" cy="353943"/>
          </a:xfrm>
          <a:prstGeom prst="rect">
            <a:avLst/>
          </a:prstGeom>
          <a:noFill/>
        </p:spPr>
        <p:txBody>
          <a:bodyPr wrap="square" rtlCol="0">
            <a:spAutoFit/>
          </a:bodyPr>
          <a:lstStyle/>
          <a:p>
            <a:endParaRPr lang="en-US" sz="1700" dirty="0" smtClean="0">
              <a:latin typeface="Arial" panose="020B0604020202020204" pitchFamily="34" charset="0"/>
              <a:cs typeface="Arial" panose="020B0604020202020204" pitchFamily="34" charset="0"/>
            </a:endParaRPr>
          </a:p>
        </p:txBody>
      </p:sp>
      <p:sp>
        <p:nvSpPr>
          <p:cNvPr id="4" name="Textfeld 3"/>
          <p:cNvSpPr txBox="1"/>
          <p:nvPr/>
        </p:nvSpPr>
        <p:spPr>
          <a:xfrm>
            <a:off x="467544" y="332656"/>
            <a:ext cx="6624736" cy="461665"/>
          </a:xfrm>
          <a:prstGeom prst="rect">
            <a:avLst/>
          </a:prstGeom>
          <a:noFill/>
        </p:spPr>
        <p:txBody>
          <a:bodyPr wrap="square" rtlCol="0">
            <a:spAutoFit/>
          </a:bodyPr>
          <a:lstStyle/>
          <a:p>
            <a:r>
              <a:rPr lang="en-US" sz="2400" b="1" dirty="0" smtClean="0"/>
              <a:t>Outline</a:t>
            </a:r>
            <a:endParaRPr lang="en-US" sz="2400" b="1" dirty="0"/>
          </a:p>
        </p:txBody>
      </p:sp>
      <p:sp>
        <p:nvSpPr>
          <p:cNvPr id="5" name="Textfeld 4"/>
          <p:cNvSpPr txBox="1"/>
          <p:nvPr/>
        </p:nvSpPr>
        <p:spPr>
          <a:xfrm>
            <a:off x="223704" y="1295905"/>
            <a:ext cx="8676456" cy="3077766"/>
          </a:xfrm>
          <a:prstGeom prst="rect">
            <a:avLst/>
          </a:prstGeom>
          <a:noFill/>
        </p:spPr>
        <p:txBody>
          <a:bodyPr wrap="square" rtlCol="0">
            <a:spAutoFit/>
          </a:bodyPr>
          <a:lstStyle/>
          <a:p>
            <a:r>
              <a:rPr lang="en-US" sz="2400" b="1" dirty="0" smtClean="0">
                <a:solidFill>
                  <a:srgbClr val="0000FF"/>
                </a:solidFill>
              </a:rPr>
              <a:t>Outline of the talk:</a:t>
            </a:r>
          </a:p>
          <a:p>
            <a:pPr indent="-285750">
              <a:spcBef>
                <a:spcPts val="1000"/>
              </a:spcBef>
              <a:buFont typeface="Wingdings" panose="05000000000000000000" pitchFamily="2" charset="2"/>
              <a:buChar char="Ø"/>
            </a:pPr>
            <a:r>
              <a:rPr lang="en-US" sz="2000" dirty="0" smtClean="0">
                <a:solidFill>
                  <a:srgbClr val="0000FF"/>
                </a:solidFill>
              </a:rPr>
              <a:t>Motivation</a:t>
            </a:r>
            <a:r>
              <a:rPr lang="en-US" sz="2000" dirty="0" smtClean="0"/>
              <a:t>: Vision of tune measurement for operational usage </a:t>
            </a:r>
          </a:p>
          <a:p>
            <a:pPr indent="-285750">
              <a:spcBef>
                <a:spcPts val="1000"/>
              </a:spcBef>
              <a:buFont typeface="Wingdings" panose="05000000000000000000" pitchFamily="2" charset="2"/>
              <a:buChar char="Ø"/>
            </a:pPr>
            <a:r>
              <a:rPr lang="en-US" sz="2000" dirty="0" smtClean="0">
                <a:solidFill>
                  <a:srgbClr val="0000FF"/>
                </a:solidFill>
              </a:rPr>
              <a:t>Hardware</a:t>
            </a:r>
            <a:r>
              <a:rPr lang="en-US" sz="2000" dirty="0" smtClean="0"/>
              <a:t>: BPM system and excitation method</a:t>
            </a:r>
          </a:p>
          <a:p>
            <a:pPr indent="-285750">
              <a:spcBef>
                <a:spcPts val="1000"/>
              </a:spcBef>
              <a:buFont typeface="Wingdings" panose="05000000000000000000" pitchFamily="2" charset="2"/>
              <a:buChar char="Ø"/>
            </a:pPr>
            <a:r>
              <a:rPr lang="en-US" sz="2000" dirty="0" smtClean="0">
                <a:solidFill>
                  <a:srgbClr val="0000FF"/>
                </a:solidFill>
              </a:rPr>
              <a:t>Theoretical expectation</a:t>
            </a:r>
            <a:r>
              <a:rPr lang="en-US" sz="2000" dirty="0" smtClean="0"/>
              <a:t>: Tune spectra including space charge </a:t>
            </a:r>
          </a:p>
          <a:p>
            <a:pPr indent="-285750">
              <a:spcBef>
                <a:spcPts val="1000"/>
              </a:spcBef>
              <a:buFont typeface="Wingdings" panose="05000000000000000000" pitchFamily="2" charset="2"/>
              <a:buChar char="Ø"/>
            </a:pPr>
            <a:r>
              <a:rPr lang="en-US" sz="2000" dirty="0" smtClean="0">
                <a:solidFill>
                  <a:srgbClr val="0000FF"/>
                </a:solidFill>
              </a:rPr>
              <a:t>Measurements and interpretation</a:t>
            </a:r>
            <a:r>
              <a:rPr lang="en-US" sz="2000" dirty="0" smtClean="0"/>
              <a:t>: Tune spectra for high intensity beams</a:t>
            </a:r>
          </a:p>
          <a:p>
            <a:pPr indent="-285750">
              <a:spcBef>
                <a:spcPts val="1000"/>
              </a:spcBef>
              <a:buFont typeface="Wingdings" panose="05000000000000000000" pitchFamily="2" charset="2"/>
              <a:buChar char="Ø"/>
            </a:pPr>
            <a:r>
              <a:rPr lang="en-US" sz="2000" dirty="0" smtClean="0">
                <a:solidFill>
                  <a:srgbClr val="0000FF"/>
                </a:solidFill>
              </a:rPr>
              <a:t>Measurement:</a:t>
            </a:r>
            <a:r>
              <a:rPr lang="en-US" sz="2000" dirty="0" smtClean="0"/>
              <a:t> Quadrupole oscillations</a:t>
            </a:r>
          </a:p>
          <a:p>
            <a:pPr indent="-285750">
              <a:spcBef>
                <a:spcPts val="1000"/>
              </a:spcBef>
              <a:buFont typeface="Wingdings" panose="05000000000000000000" pitchFamily="2" charset="2"/>
              <a:buChar char="Ø"/>
            </a:pPr>
            <a:r>
              <a:rPr lang="en-US" sz="2000" dirty="0" smtClean="0">
                <a:solidFill>
                  <a:srgbClr val="0000FF"/>
                </a:solidFill>
              </a:rPr>
              <a:t>Conclusion</a:t>
            </a:r>
            <a:endParaRPr lang="en-US" sz="2000" dirty="0">
              <a:solidFill>
                <a:srgbClr val="0000FF"/>
              </a:solidFill>
            </a:endParaRPr>
          </a:p>
        </p:txBody>
      </p:sp>
    </p:spTree>
    <p:extLst>
      <p:ext uri="{BB962C8B-B14F-4D97-AF65-F5344CB8AC3E}">
        <p14:creationId xmlns:p14="http://schemas.microsoft.com/office/powerpoint/2010/main" val="58788444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3458" y="1461793"/>
            <a:ext cx="4352975" cy="3623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1504912"/>
            <a:ext cx="4697962" cy="3436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15"/>
          <a:stretch/>
        </p:blipFill>
        <p:spPr bwMode="auto">
          <a:xfrm>
            <a:off x="35496" y="1484785"/>
            <a:ext cx="4714940"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Straight Arrow Connector 30"/>
          <p:cNvCxnSpPr/>
          <p:nvPr/>
        </p:nvCxnSpPr>
        <p:spPr>
          <a:xfrm flipV="1">
            <a:off x="1403648" y="4605468"/>
            <a:ext cx="0" cy="38337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979712" y="4605468"/>
            <a:ext cx="0" cy="3833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851920" y="4605468"/>
            <a:ext cx="0" cy="383371"/>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p:cNvSpPr/>
              <p:nvPr/>
            </p:nvSpPr>
            <p:spPr>
              <a:xfrm>
                <a:off x="107504" y="5398621"/>
                <a:ext cx="5742384" cy="81984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sz="1600" i="1" smtClean="0">
                          <a:latin typeface="Cambria Math"/>
                          <a:ea typeface="Cambria Math"/>
                        </a:rPr>
                        <m:t>Δ</m:t>
                      </m:r>
                      <m:sSub>
                        <m:sSubPr>
                          <m:ctrlPr>
                            <a:rPr lang="el-GR" sz="1600" i="1">
                              <a:latin typeface="Cambria Math"/>
                              <a:ea typeface="Cambria Math"/>
                            </a:rPr>
                          </m:ctrlPr>
                        </m:sSubPr>
                        <m:e>
                          <m:r>
                            <a:rPr lang="de-DE" sz="1600" i="1">
                              <a:latin typeface="Cambria Math"/>
                              <a:ea typeface="Cambria Math"/>
                            </a:rPr>
                            <m:t>𝑄</m:t>
                          </m:r>
                        </m:e>
                        <m:sub>
                          <m:r>
                            <a:rPr lang="de-DE" sz="1600" i="1" smtClean="0">
                              <a:latin typeface="Cambria Math"/>
                              <a:ea typeface="Cambria Math"/>
                            </a:rPr>
                            <m:t>±</m:t>
                          </m:r>
                          <m:r>
                            <a:rPr lang="de-DE" sz="1600" i="1">
                              <a:latin typeface="Cambria Math"/>
                              <a:ea typeface="Cambria Math"/>
                            </a:rPr>
                            <m:t>𝑘</m:t>
                          </m:r>
                        </m:sub>
                      </m:sSub>
                      <m:r>
                        <a:rPr lang="de-DE" sz="1600" i="1">
                          <a:latin typeface="Cambria Math"/>
                          <a:ea typeface="Cambria Math"/>
                        </a:rPr>
                        <m:t>=−</m:t>
                      </m:r>
                      <m:f>
                        <m:fPr>
                          <m:ctrlPr>
                            <a:rPr lang="de-DE" sz="1600" i="1">
                              <a:latin typeface="Cambria Math"/>
                              <a:ea typeface="Cambria Math"/>
                            </a:rPr>
                          </m:ctrlPr>
                        </m:fPr>
                        <m:num>
                          <m:r>
                            <a:rPr lang="de-DE" sz="1600" i="1">
                              <a:latin typeface="Cambria Math"/>
                              <a:ea typeface="Cambria Math"/>
                            </a:rPr>
                            <m:t>∆</m:t>
                          </m:r>
                          <m:sSub>
                            <m:sSubPr>
                              <m:ctrlPr>
                                <a:rPr lang="de-DE" sz="1600" i="1">
                                  <a:latin typeface="Cambria Math"/>
                                  <a:ea typeface="Cambria Math"/>
                                </a:rPr>
                              </m:ctrlPr>
                            </m:sSubPr>
                            <m:e>
                              <m:r>
                                <a:rPr lang="de-DE" sz="1600" i="1">
                                  <a:latin typeface="Cambria Math"/>
                                  <a:ea typeface="Cambria Math"/>
                                </a:rPr>
                                <m:t>𝑄</m:t>
                              </m:r>
                            </m:e>
                            <m:sub>
                              <m:r>
                                <a:rPr lang="de-DE" sz="1600" i="1">
                                  <a:latin typeface="Cambria Math"/>
                                  <a:ea typeface="Cambria Math"/>
                                </a:rPr>
                                <m:t>𝑠𝑐</m:t>
                              </m:r>
                            </m:sub>
                          </m:sSub>
                          <m:r>
                            <a:rPr lang="de-DE" sz="1600" i="1">
                              <a:latin typeface="Cambria Math"/>
                              <a:ea typeface="Cambria Math"/>
                            </a:rPr>
                            <m:t>+∆</m:t>
                          </m:r>
                          <m:sSub>
                            <m:sSubPr>
                              <m:ctrlPr>
                                <a:rPr lang="de-DE" sz="1600" i="1">
                                  <a:latin typeface="Cambria Math"/>
                                  <a:ea typeface="Cambria Math"/>
                                </a:rPr>
                              </m:ctrlPr>
                            </m:sSubPr>
                            <m:e>
                              <m:r>
                                <a:rPr lang="de-DE" sz="1600" i="1">
                                  <a:latin typeface="Cambria Math"/>
                                  <a:ea typeface="Cambria Math"/>
                                </a:rPr>
                                <m:t>𝑄</m:t>
                              </m:r>
                            </m:e>
                            <m:sub>
                              <m:r>
                                <a:rPr lang="de-DE" sz="1600" i="1">
                                  <a:latin typeface="Cambria Math"/>
                                  <a:ea typeface="Cambria Math"/>
                                </a:rPr>
                                <m:t>𝑐</m:t>
                              </m:r>
                            </m:sub>
                          </m:sSub>
                        </m:num>
                        <m:den>
                          <m:r>
                            <a:rPr lang="de-DE" sz="1600" i="1">
                              <a:latin typeface="Cambria Math"/>
                              <a:ea typeface="Cambria Math"/>
                            </a:rPr>
                            <m:t>2</m:t>
                          </m:r>
                        </m:den>
                      </m:f>
                      <m:r>
                        <a:rPr lang="de-DE" sz="1600" i="1">
                          <a:latin typeface="Cambria Math"/>
                          <a:ea typeface="Cambria Math"/>
                        </a:rPr>
                        <m:t>±</m:t>
                      </m:r>
                      <m:rad>
                        <m:radPr>
                          <m:degHide m:val="on"/>
                          <m:ctrlPr>
                            <a:rPr lang="de-DE" sz="1600" i="1">
                              <a:latin typeface="Cambria Math"/>
                              <a:ea typeface="Cambria Math"/>
                            </a:rPr>
                          </m:ctrlPr>
                        </m:radPr>
                        <m:deg/>
                        <m:e>
                          <m:f>
                            <m:fPr>
                              <m:ctrlPr>
                                <a:rPr lang="de-DE" sz="1600" i="1">
                                  <a:latin typeface="Cambria Math"/>
                                  <a:ea typeface="Cambria Math"/>
                                </a:rPr>
                              </m:ctrlPr>
                            </m:fPr>
                            <m:num>
                              <m:r>
                                <a:rPr lang="de-DE" sz="1600" i="1">
                                  <a:latin typeface="Cambria Math"/>
                                  <a:ea typeface="Cambria Math"/>
                                </a:rPr>
                                <m:t>(∆</m:t>
                              </m:r>
                              <m:sSub>
                                <m:sSubPr>
                                  <m:ctrlPr>
                                    <a:rPr lang="de-DE" sz="1600" i="1">
                                      <a:latin typeface="Cambria Math"/>
                                      <a:ea typeface="Cambria Math"/>
                                    </a:rPr>
                                  </m:ctrlPr>
                                </m:sSubPr>
                                <m:e>
                                  <m:r>
                                    <a:rPr lang="de-DE" sz="1600" i="1">
                                      <a:latin typeface="Cambria Math"/>
                                      <a:ea typeface="Cambria Math"/>
                                    </a:rPr>
                                    <m:t>𝑄</m:t>
                                  </m:r>
                                </m:e>
                                <m:sub>
                                  <m:r>
                                    <a:rPr lang="de-DE" sz="1600" i="1">
                                      <a:latin typeface="Cambria Math"/>
                                      <a:ea typeface="Cambria Math"/>
                                    </a:rPr>
                                    <m:t>𝑠𝑐</m:t>
                                  </m:r>
                                </m:sub>
                              </m:sSub>
                              <m:r>
                                <a:rPr lang="de-DE" sz="1600" i="1">
                                  <a:latin typeface="Cambria Math"/>
                                  <a:ea typeface="Cambria Math"/>
                                </a:rPr>
                                <m:t>−∆</m:t>
                              </m:r>
                              <m:sSub>
                                <m:sSubPr>
                                  <m:ctrlPr>
                                    <a:rPr lang="de-DE" sz="1600" i="1">
                                      <a:latin typeface="Cambria Math"/>
                                      <a:ea typeface="Cambria Math"/>
                                    </a:rPr>
                                  </m:ctrlPr>
                                </m:sSubPr>
                                <m:e>
                                  <m:r>
                                    <a:rPr lang="de-DE" sz="1600" i="1">
                                      <a:latin typeface="Cambria Math"/>
                                      <a:ea typeface="Cambria Math"/>
                                    </a:rPr>
                                    <m:t>𝑄</m:t>
                                  </m:r>
                                </m:e>
                                <m:sub>
                                  <m:r>
                                    <a:rPr lang="de-DE" sz="1600" i="1">
                                      <a:latin typeface="Cambria Math"/>
                                      <a:ea typeface="Cambria Math"/>
                                    </a:rPr>
                                    <m:t>𝑐</m:t>
                                  </m:r>
                                </m:sub>
                              </m:sSub>
                              <m:sSup>
                                <m:sSupPr>
                                  <m:ctrlPr>
                                    <a:rPr lang="de-DE" sz="1600" i="1">
                                      <a:latin typeface="Cambria Math"/>
                                      <a:ea typeface="Cambria Math"/>
                                    </a:rPr>
                                  </m:ctrlPr>
                                </m:sSupPr>
                                <m:e>
                                  <m:r>
                                    <a:rPr lang="de-DE" sz="1600" i="1">
                                      <a:latin typeface="Cambria Math"/>
                                      <a:ea typeface="Cambria Math"/>
                                    </a:rPr>
                                    <m:t>)</m:t>
                                  </m:r>
                                </m:e>
                                <m:sup>
                                  <m:r>
                                    <a:rPr lang="de-DE" sz="1600" i="1">
                                      <a:latin typeface="Cambria Math"/>
                                      <a:ea typeface="Cambria Math"/>
                                    </a:rPr>
                                    <m:t>2</m:t>
                                  </m:r>
                                </m:sup>
                              </m:sSup>
                            </m:num>
                            <m:den>
                              <m:r>
                                <a:rPr lang="de-DE" sz="1600" i="1">
                                  <a:latin typeface="Cambria Math"/>
                                  <a:ea typeface="Cambria Math"/>
                                </a:rPr>
                                <m:t>4</m:t>
                              </m:r>
                            </m:den>
                          </m:f>
                          <m:r>
                            <a:rPr lang="de-DE" sz="1600" i="1">
                              <a:latin typeface="Cambria Math"/>
                              <a:ea typeface="Cambria Math"/>
                            </a:rPr>
                            <m:t>+(</m:t>
                          </m:r>
                          <m:r>
                            <a:rPr lang="de-DE" sz="1600" i="1">
                              <a:latin typeface="Cambria Math"/>
                              <a:ea typeface="Cambria Math"/>
                            </a:rPr>
                            <m:t>𝑘</m:t>
                          </m:r>
                          <m:sSub>
                            <m:sSubPr>
                              <m:ctrlPr>
                                <a:rPr lang="de-DE" sz="1600" i="1">
                                  <a:latin typeface="Cambria Math"/>
                                  <a:ea typeface="Cambria Math"/>
                                </a:rPr>
                              </m:ctrlPr>
                            </m:sSubPr>
                            <m:e>
                              <m:r>
                                <a:rPr lang="de-DE" sz="1600" i="1">
                                  <a:latin typeface="Cambria Math"/>
                                  <a:ea typeface="Cambria Math"/>
                                </a:rPr>
                                <m:t>𝑄</m:t>
                              </m:r>
                            </m:e>
                            <m:sub>
                              <m:r>
                                <a:rPr lang="de-DE" sz="1600" i="1">
                                  <a:latin typeface="Cambria Math"/>
                                  <a:ea typeface="Cambria Math"/>
                                </a:rPr>
                                <m:t>𝑠</m:t>
                              </m:r>
                              <m:r>
                                <a:rPr lang="de-DE" sz="1600" b="0" i="1" smtClean="0">
                                  <a:latin typeface="Cambria Math"/>
                                  <a:ea typeface="Cambria Math"/>
                                </a:rPr>
                                <m:t>,</m:t>
                              </m:r>
                              <m:r>
                                <a:rPr lang="de-DE" sz="1600" b="0" i="1" smtClean="0">
                                  <a:latin typeface="Cambria Math"/>
                                  <a:ea typeface="Cambria Math"/>
                                </a:rPr>
                                <m:t>𝑚𝑒𝑎𝑠</m:t>
                              </m:r>
                            </m:sub>
                          </m:sSub>
                          <m:sSup>
                            <m:sSupPr>
                              <m:ctrlPr>
                                <a:rPr lang="de-DE" sz="1600" i="1">
                                  <a:latin typeface="Cambria Math"/>
                                  <a:ea typeface="Cambria Math"/>
                                </a:rPr>
                              </m:ctrlPr>
                            </m:sSupPr>
                            <m:e>
                              <m:r>
                                <a:rPr lang="de-DE" sz="1600" i="1">
                                  <a:latin typeface="Cambria Math"/>
                                  <a:ea typeface="Cambria Math"/>
                                </a:rPr>
                                <m:t>)</m:t>
                              </m:r>
                            </m:e>
                            <m:sup>
                              <m:r>
                                <a:rPr lang="de-DE" sz="1600" i="1">
                                  <a:latin typeface="Cambria Math"/>
                                  <a:ea typeface="Cambria Math"/>
                                </a:rPr>
                                <m:t>2</m:t>
                              </m:r>
                            </m:sup>
                          </m:sSup>
                        </m:e>
                      </m:rad>
                    </m:oMath>
                  </m:oMathPara>
                </a14:m>
                <a:endParaRPr lang="en-US" sz="1600" dirty="0"/>
              </a:p>
            </p:txBody>
          </p:sp>
        </mc:Choice>
        <mc:Fallback xmlns="">
          <p:sp>
            <p:nvSpPr>
              <p:cNvPr id="17" name="Rectangle 16"/>
              <p:cNvSpPr>
                <a:spLocks noRot="1" noChangeAspect="1" noMove="1" noResize="1" noEditPoints="1" noAdjustHandles="1" noChangeArrowheads="1" noChangeShapeType="1" noTextEdit="1"/>
              </p:cNvSpPr>
              <p:nvPr/>
            </p:nvSpPr>
            <p:spPr>
              <a:xfrm>
                <a:off x="107504" y="5398621"/>
                <a:ext cx="5742384" cy="81984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516216" y="5490696"/>
                <a:ext cx="1407758" cy="6288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DE" sz="1600" b="0" i="1" smtClean="0">
                              <a:latin typeface="Cambria Math"/>
                            </a:rPr>
                            <m:t>𝑞</m:t>
                          </m:r>
                        </m:e>
                        <m:sub>
                          <m:r>
                            <a:rPr lang="de-DE" sz="1600" b="0" i="1" smtClean="0">
                              <a:latin typeface="Cambria Math"/>
                            </a:rPr>
                            <m:t>𝑠𝑐</m:t>
                          </m:r>
                        </m:sub>
                      </m:sSub>
                      <m:r>
                        <a:rPr lang="de-DE" sz="1600" b="0" i="1" smtClean="0">
                          <a:latin typeface="Cambria Math"/>
                        </a:rPr>
                        <m:t>=</m:t>
                      </m:r>
                      <m:f>
                        <m:fPr>
                          <m:ctrlPr>
                            <a:rPr lang="de-DE" sz="1600" i="1" smtClean="0">
                              <a:latin typeface="Cambria Math"/>
                              <a:ea typeface="Cambria Math"/>
                            </a:rPr>
                          </m:ctrlPr>
                        </m:fPr>
                        <m:num>
                          <m:d>
                            <m:dPr>
                              <m:begChr m:val="|"/>
                              <m:endChr m:val="|"/>
                              <m:ctrlPr>
                                <a:rPr lang="de-DE" sz="1600" i="1" smtClean="0">
                                  <a:latin typeface="Cambria Math"/>
                                  <a:ea typeface="Cambria Math"/>
                                </a:rPr>
                              </m:ctrlPr>
                            </m:dPr>
                            <m:e>
                              <m:r>
                                <a:rPr lang="en-US" sz="1600" i="1">
                                  <a:latin typeface="Cambria Math"/>
                                  <a:ea typeface="Cambria Math"/>
                                </a:rPr>
                                <m:t>∆</m:t>
                              </m:r>
                              <m:sSub>
                                <m:sSubPr>
                                  <m:ctrlPr>
                                    <a:rPr lang="de-DE" sz="1600" i="1">
                                      <a:latin typeface="Cambria Math"/>
                                      <a:ea typeface="Cambria Math"/>
                                    </a:rPr>
                                  </m:ctrlPr>
                                </m:sSubPr>
                                <m:e>
                                  <m:r>
                                    <a:rPr lang="de-DE" sz="1600" i="1">
                                      <a:latin typeface="Cambria Math"/>
                                      <a:ea typeface="Cambria Math"/>
                                    </a:rPr>
                                    <m:t>𝑄</m:t>
                                  </m:r>
                                </m:e>
                                <m:sub>
                                  <m:r>
                                    <a:rPr lang="de-DE" sz="1600" i="1">
                                      <a:latin typeface="Cambria Math"/>
                                      <a:ea typeface="Cambria Math"/>
                                    </a:rPr>
                                    <m:t>𝑠𝑐</m:t>
                                  </m:r>
                                </m:sub>
                              </m:sSub>
                            </m:e>
                          </m:d>
                        </m:num>
                        <m:den>
                          <m:sSub>
                            <m:sSubPr>
                              <m:ctrlPr>
                                <a:rPr lang="de-DE" sz="1600" i="1" smtClean="0">
                                  <a:latin typeface="Cambria Math"/>
                                  <a:ea typeface="Cambria Math"/>
                                </a:rPr>
                              </m:ctrlPr>
                            </m:sSubPr>
                            <m:e>
                              <m:r>
                                <a:rPr lang="de-DE" sz="1600" b="0" i="1" smtClean="0">
                                  <a:latin typeface="Cambria Math"/>
                                  <a:ea typeface="Cambria Math"/>
                                </a:rPr>
                                <m:t>𝑄</m:t>
                              </m:r>
                            </m:e>
                            <m:sub>
                              <m:r>
                                <a:rPr lang="de-DE" sz="1600" b="0" i="1" smtClean="0">
                                  <a:latin typeface="Cambria Math"/>
                                  <a:ea typeface="Cambria Math"/>
                                </a:rPr>
                                <m:t>𝑠</m:t>
                              </m:r>
                              <m:r>
                                <a:rPr lang="de-DE" sz="1600" b="0" i="1" smtClean="0">
                                  <a:latin typeface="Cambria Math"/>
                                  <a:ea typeface="Cambria Math"/>
                                </a:rPr>
                                <m:t>, </m:t>
                              </m:r>
                              <m:r>
                                <a:rPr lang="de-DE" sz="1600" b="0" i="1" smtClean="0">
                                  <a:latin typeface="Cambria Math"/>
                                  <a:ea typeface="Cambria Math"/>
                                </a:rPr>
                                <m:t>𝑚𝑒𝑎𝑠</m:t>
                              </m:r>
                            </m:sub>
                          </m:sSub>
                        </m:den>
                      </m:f>
                    </m:oMath>
                  </m:oMathPara>
                </a14:m>
                <a:endParaRPr lang="en-US"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6516216" y="5490696"/>
                <a:ext cx="1407758" cy="628826"/>
              </a:xfrm>
              <a:prstGeom prst="rect">
                <a:avLst/>
              </a:prstGeom>
              <a:blipFill rotWithShape="1">
                <a:blip r:embed="rId7"/>
                <a:stretch>
                  <a:fillRect/>
                </a:stretch>
              </a:blipFill>
            </p:spPr>
            <p:txBody>
              <a:bodyPr/>
              <a:lstStyle/>
              <a:p>
                <a:r>
                  <a:rPr lang="en-US">
                    <a:noFill/>
                  </a:rPr>
                  <a:t> </a:t>
                </a:r>
              </a:p>
            </p:txBody>
          </p:sp>
        </mc:Fallback>
      </mc:AlternateContent>
      <p:sp>
        <p:nvSpPr>
          <p:cNvPr id="14" name="Content Placeholder 2"/>
          <p:cNvSpPr>
            <a:spLocks noGrp="1"/>
          </p:cNvSpPr>
          <p:nvPr>
            <p:ph idx="1"/>
          </p:nvPr>
        </p:nvSpPr>
        <p:spPr>
          <a:xfrm>
            <a:off x="539552" y="5085184"/>
            <a:ext cx="3672408" cy="360040"/>
          </a:xfrm>
        </p:spPr>
        <p:txBody>
          <a:bodyPr/>
          <a:lstStyle/>
          <a:p>
            <a:pPr marL="0" indent="0">
              <a:buNone/>
            </a:pPr>
            <a:r>
              <a:rPr lang="de-DE" sz="1800" dirty="0" smtClean="0"/>
              <a:t>        </a:t>
            </a:r>
            <a:r>
              <a:rPr lang="de-DE" sz="1800" dirty="0" err="1" smtClean="0"/>
              <a:t>Predicted</a:t>
            </a:r>
            <a:r>
              <a:rPr lang="de-DE" sz="1800" dirty="0" smtClean="0"/>
              <a:t> </a:t>
            </a:r>
            <a:r>
              <a:rPr lang="de-DE" sz="1800" dirty="0" err="1" smtClean="0"/>
              <a:t>spectra</a:t>
            </a:r>
            <a:r>
              <a:rPr lang="de-DE" sz="1800" dirty="0" smtClean="0"/>
              <a:t> : </a:t>
            </a:r>
            <a:r>
              <a:rPr lang="de-DE" sz="1800" dirty="0" err="1" smtClean="0"/>
              <a:t>red</a:t>
            </a:r>
            <a:r>
              <a:rPr lang="de-DE" sz="1800" dirty="0" smtClean="0"/>
              <a:t> </a:t>
            </a:r>
            <a:r>
              <a:rPr lang="de-DE" sz="1800" dirty="0" err="1" smtClean="0"/>
              <a:t>lines</a:t>
            </a:r>
            <a:endParaRPr lang="de-DE" sz="1800" dirty="0" smtClean="0"/>
          </a:p>
          <a:p>
            <a:pPr marL="0" indent="0">
              <a:buNone/>
            </a:pPr>
            <a:endParaRPr lang="en-US" sz="1800" dirty="0"/>
          </a:p>
        </p:txBody>
      </p:sp>
      <p:sp>
        <p:nvSpPr>
          <p:cNvPr id="20" name="Content Placeholder 2"/>
          <p:cNvSpPr txBox="1">
            <a:spLocks/>
          </p:cNvSpPr>
          <p:nvPr/>
        </p:nvSpPr>
        <p:spPr bwMode="auto">
          <a:xfrm>
            <a:off x="6129978" y="1151476"/>
            <a:ext cx="2095529"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de-DE" sz="1800" dirty="0" err="1" smtClean="0"/>
              <a:t>Measured</a:t>
            </a:r>
            <a:r>
              <a:rPr lang="de-DE" sz="1800" dirty="0" smtClean="0"/>
              <a:t> </a:t>
            </a:r>
            <a:r>
              <a:rPr lang="de-DE" sz="1800" dirty="0" err="1" smtClean="0"/>
              <a:t>spectra</a:t>
            </a:r>
            <a:endParaRPr lang="de-DE" sz="1800" dirty="0" smtClean="0"/>
          </a:p>
          <a:p>
            <a:pPr marL="0" indent="0">
              <a:buFont typeface="Arial" charset="0"/>
              <a:buNone/>
            </a:pPr>
            <a:endParaRPr lang="en-US" sz="1800" dirty="0"/>
          </a:p>
        </p:txBody>
      </p:sp>
      <p:sp>
        <p:nvSpPr>
          <p:cNvPr id="15" name="Text Box 7"/>
          <p:cNvSpPr txBox="1">
            <a:spLocks noChangeArrowheads="1"/>
          </p:cNvSpPr>
          <p:nvPr/>
        </p:nvSpPr>
        <p:spPr bwMode="auto">
          <a:xfrm>
            <a:off x="68580" y="310515"/>
            <a:ext cx="8648700" cy="46166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altLang="de-DE" sz="2400" b="1" dirty="0" smtClean="0">
                <a:latin typeface="Times New Roman" pitchFamily="18" charset="0"/>
              </a:rPr>
              <a:t>Measurements: Strong Space Charge Parameter </a:t>
            </a:r>
            <a:endParaRPr lang="en-US" altLang="de-DE" sz="2400" b="1" dirty="0">
              <a:solidFill>
                <a:schemeClr val="tx1"/>
              </a:solidFill>
              <a:latin typeface="Times New Roman" pitchFamily="18" charset="0"/>
            </a:endParaRPr>
          </a:p>
        </p:txBody>
      </p:sp>
      <mc:AlternateContent xmlns:mc="http://schemas.openxmlformats.org/markup-compatibility/2006" xmlns:a14="http://schemas.microsoft.com/office/drawing/2010/main">
        <mc:Choice Requires="a14">
          <p:sp>
            <p:nvSpPr>
              <p:cNvPr id="19" name="Textfeld 18"/>
              <p:cNvSpPr txBox="1"/>
              <p:nvPr/>
            </p:nvSpPr>
            <p:spPr>
              <a:xfrm>
                <a:off x="212154" y="907933"/>
                <a:ext cx="8841335" cy="689548"/>
              </a:xfrm>
              <a:prstGeom prst="rect">
                <a:avLst/>
              </a:prstGeom>
              <a:noFill/>
            </p:spPr>
            <p:txBody>
              <a:bodyPr wrap="square" rtlCol="0">
                <a:spAutoFit/>
              </a:bodyPr>
              <a:lstStyle/>
              <a:p>
                <a:r>
                  <a:rPr lang="en-US" dirty="0" smtClean="0"/>
                  <a:t>Beam: N</a:t>
                </a:r>
                <a:r>
                  <a:rPr lang="en-US" baseline="30000" dirty="0" smtClean="0"/>
                  <a:t>7+</a:t>
                </a:r>
                <a:r>
                  <a:rPr lang="en-US" dirty="0" smtClean="0"/>
                  <a:t>, 11.56 MeV/u, (3 ... 15) </a:t>
                </a:r>
                <a:r>
                  <a:rPr lang="en-US" dirty="0" smtClean="0">
                    <a:sym typeface="Symbol"/>
                  </a:rPr>
                  <a:t> 10</a:t>
                </a:r>
                <a:r>
                  <a:rPr lang="en-US" baseline="30000" dirty="0" smtClean="0">
                    <a:sym typeface="Symbol"/>
                  </a:rPr>
                  <a:t>9</a:t>
                </a:r>
                <a:r>
                  <a:rPr lang="en-US" dirty="0" smtClean="0">
                    <a:sym typeface="Symbol"/>
                  </a:rPr>
                  <a:t> ion, </a:t>
                </a:r>
                <a14:m>
                  <m:oMath xmlns:m="http://schemas.openxmlformats.org/officeDocument/2006/math">
                    <m:sSub>
                      <m:sSubPr>
                        <m:ctrlPr>
                          <a:rPr lang="en-US" sz="1600" i="1">
                            <a:latin typeface="Cambria Math"/>
                          </a:rPr>
                        </m:ctrlPr>
                      </m:sSubPr>
                      <m:e>
                        <m:r>
                          <a:rPr lang="de-DE" sz="1600" i="1">
                            <a:latin typeface="Cambria Math"/>
                          </a:rPr>
                          <m:t>𝑄</m:t>
                        </m:r>
                      </m:e>
                      <m:sub>
                        <m:r>
                          <a:rPr lang="de-DE" sz="1600" i="1">
                            <a:latin typeface="Cambria Math"/>
                          </a:rPr>
                          <m:t>𝑠</m:t>
                        </m:r>
                      </m:sub>
                    </m:sSub>
                    <m:r>
                      <a:rPr lang="de-DE" sz="1600" b="0" i="1" smtClean="0">
                        <a:latin typeface="Cambria Math"/>
                      </a:rPr>
                      <m:t>=</m:t>
                    </m:r>
                    <m:r>
                      <a:rPr lang="de-DE" sz="1600" i="1">
                        <a:latin typeface="Cambria Math"/>
                        <a:ea typeface="Cambria Math"/>
                      </a:rPr>
                      <m:t>0.006</m:t>
                    </m:r>
                    <m:r>
                      <a:rPr lang="en-US" sz="1600" i="1">
                        <a:latin typeface="Cambria Math"/>
                        <a:ea typeface="Cambria Math"/>
                      </a:rPr>
                      <m:t>⟺</m:t>
                    </m:r>
                    <m:sSub>
                      <m:sSubPr>
                        <m:ctrlPr>
                          <a:rPr lang="en-US" sz="1600" i="1">
                            <a:latin typeface="Cambria Math"/>
                          </a:rPr>
                        </m:ctrlPr>
                      </m:sSubPr>
                      <m:e>
                        <m:r>
                          <a:rPr lang="de-DE" sz="1600" i="1">
                            <a:latin typeface="Cambria Math"/>
                          </a:rPr>
                          <m:t>𝑓</m:t>
                        </m:r>
                      </m:e>
                      <m:sub>
                        <m:r>
                          <a:rPr lang="de-DE" sz="1600" i="1">
                            <a:latin typeface="Cambria Math"/>
                          </a:rPr>
                          <m:t>𝑠</m:t>
                        </m:r>
                      </m:sub>
                    </m:sSub>
                    <m:r>
                      <a:rPr lang="de-DE" sz="1600" b="0" i="1" smtClean="0">
                        <a:latin typeface="Cambria Math"/>
                      </a:rPr>
                      <m:t>=</m:t>
                    </m:r>
                    <m:f>
                      <m:fPr>
                        <m:ctrlPr>
                          <a:rPr lang="de-DE" sz="1600" b="0" i="1" smtClean="0">
                            <a:latin typeface="Cambria Math"/>
                          </a:rPr>
                        </m:ctrlPr>
                      </m:fPr>
                      <m:num>
                        <m:sSub>
                          <m:sSubPr>
                            <m:ctrlPr>
                              <a:rPr lang="de-DE" sz="1600" i="1">
                                <a:latin typeface="Cambria Math"/>
                              </a:rPr>
                            </m:ctrlPr>
                          </m:sSubPr>
                          <m:e>
                            <m:r>
                              <a:rPr lang="de-DE" sz="1600" i="1">
                                <a:latin typeface="Cambria Math"/>
                              </a:rPr>
                              <m:t>𝑄</m:t>
                            </m:r>
                          </m:e>
                          <m:sub>
                            <m:r>
                              <a:rPr lang="de-DE" sz="1600" i="1">
                                <a:latin typeface="Cambria Math"/>
                              </a:rPr>
                              <m:t>𝑠</m:t>
                            </m:r>
                          </m:sub>
                        </m:sSub>
                        <m:sSub>
                          <m:sSubPr>
                            <m:ctrlPr>
                              <a:rPr lang="de-DE" sz="1600" i="1">
                                <a:latin typeface="Cambria Math"/>
                              </a:rPr>
                            </m:ctrlPr>
                          </m:sSubPr>
                          <m:e>
                            <m:r>
                              <a:rPr lang="de-DE" sz="1600" i="1">
                                <a:latin typeface="Cambria Math"/>
                                <a:ea typeface="Cambria Math"/>
                              </a:rPr>
                              <m:t>𝜔</m:t>
                            </m:r>
                          </m:e>
                          <m:sub>
                            <m:r>
                              <a:rPr lang="de-DE" sz="1600" i="1">
                                <a:latin typeface="Cambria Math"/>
                              </a:rPr>
                              <m:t>0</m:t>
                            </m:r>
                          </m:sub>
                        </m:sSub>
                      </m:num>
                      <m:den>
                        <m:r>
                          <a:rPr lang="de-DE" sz="1600" i="1">
                            <a:latin typeface="Cambria Math"/>
                          </a:rPr>
                          <m:t>2</m:t>
                        </m:r>
                        <m:r>
                          <a:rPr lang="de-DE" sz="1600" i="1">
                            <a:latin typeface="Cambria Math"/>
                            <a:ea typeface="Cambria Math"/>
                          </a:rPr>
                          <m:t>𝜋</m:t>
                        </m:r>
                      </m:den>
                    </m:f>
                    <m:r>
                      <a:rPr lang="de-DE" sz="1600" b="0" i="1" smtClean="0">
                        <a:latin typeface="Cambria Math"/>
                        <a:ea typeface="Cambria Math"/>
                      </a:rPr>
                      <m:t>=</m:t>
                    </m:r>
                    <m:r>
                      <a:rPr lang="de-DE" sz="1600" i="1">
                        <a:latin typeface="Cambria Math"/>
                        <a:ea typeface="Cambria Math"/>
                      </a:rPr>
                      <m:t>1.2 </m:t>
                    </m:r>
                    <m:r>
                      <m:rPr>
                        <m:sty m:val="p"/>
                      </m:rPr>
                      <a:rPr lang="de-DE" sz="1600">
                        <a:latin typeface="Cambria Math"/>
                        <a:ea typeface="Cambria Math"/>
                      </a:rPr>
                      <m:t>kHz</m:t>
                    </m:r>
                  </m:oMath>
                </a14:m>
                <a:endParaRPr lang="en-US" sz="1600" dirty="0" smtClean="0">
                  <a:sym typeface="Symbol"/>
                </a:endParaRPr>
              </a:p>
              <a:p>
                <a:r>
                  <a:rPr lang="en-US" sz="1600" dirty="0" smtClean="0">
                    <a:sym typeface="Symbol"/>
                  </a:rPr>
                  <a:t>(smaller transverse size than U</a:t>
                </a:r>
                <a:r>
                  <a:rPr lang="en-US" sz="1600" baseline="30000" dirty="0" smtClean="0">
                    <a:sym typeface="Symbol"/>
                  </a:rPr>
                  <a:t>73+</a:t>
                </a:r>
                <a:r>
                  <a:rPr lang="en-US" sz="1600" dirty="0" smtClean="0">
                    <a:sym typeface="Symbol"/>
                  </a:rPr>
                  <a:t> beam) </a:t>
                </a:r>
                <a:r>
                  <a:rPr lang="en-US" sz="1600" dirty="0" smtClean="0"/>
                  <a:t>  </a:t>
                </a:r>
                <a:endParaRPr lang="en-US" sz="1600" dirty="0"/>
              </a:p>
            </p:txBody>
          </p:sp>
        </mc:Choice>
        <mc:Fallback xmlns="">
          <p:sp>
            <p:nvSpPr>
              <p:cNvPr id="19" name="Textfeld 18"/>
              <p:cNvSpPr txBox="1">
                <a:spLocks noRot="1" noChangeAspect="1" noMove="1" noResize="1" noEditPoints="1" noAdjustHandles="1" noChangeArrowheads="1" noChangeShapeType="1" noTextEdit="1"/>
              </p:cNvSpPr>
              <p:nvPr/>
            </p:nvSpPr>
            <p:spPr>
              <a:xfrm>
                <a:off x="212154" y="907933"/>
                <a:ext cx="8841335" cy="689548"/>
              </a:xfrm>
              <a:prstGeom prst="rect">
                <a:avLst/>
              </a:prstGeom>
              <a:blipFill rotWithShape="1">
                <a:blip r:embed="rId8"/>
                <a:stretch>
                  <a:fillRect l="-621" t="-1770" b="-10619"/>
                </a:stretch>
              </a:blipFill>
            </p:spPr>
            <p:txBody>
              <a:bodyPr/>
              <a:lstStyle/>
              <a:p>
                <a:r>
                  <a:rPr lang="en-US">
                    <a:noFill/>
                  </a:rPr>
                  <a:t> </a:t>
                </a:r>
              </a:p>
            </p:txBody>
          </p:sp>
        </mc:Fallback>
      </mc:AlternateContent>
      <p:sp>
        <p:nvSpPr>
          <p:cNvPr id="22" name="Rectangle 10"/>
          <p:cNvSpPr>
            <a:spLocks noChangeArrowheads="1"/>
          </p:cNvSpPr>
          <p:nvPr/>
        </p:nvSpPr>
        <p:spPr bwMode="auto">
          <a:xfrm>
            <a:off x="35941" y="6233254"/>
            <a:ext cx="8856539" cy="292388"/>
          </a:xfrm>
          <a:prstGeom prst="rect">
            <a:avLst/>
          </a:prstGeom>
          <a:noFill/>
          <a:ln w="9525">
            <a:noFill/>
            <a:miter lim="800000"/>
            <a:headEnd/>
            <a:tailEnd/>
          </a:ln>
        </p:spPr>
        <p:txBody>
          <a:bodyPr wrap="square">
            <a:spAutoFit/>
          </a:bodyPr>
          <a:lstStyle>
            <a:defPPr>
              <a:defRPr lang="de-DE"/>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r>
              <a:rPr lang="en-US" sz="1300" dirty="0" smtClean="0">
                <a:latin typeface="+mj-lt"/>
              </a:rPr>
              <a:t>R. Singh et  al., </a:t>
            </a:r>
            <a:r>
              <a:rPr lang="en-US" sz="1300" i="1" dirty="0" smtClean="0">
                <a:latin typeface="+mj-lt"/>
              </a:rPr>
              <a:t>Interpretation of transverse tune spectrum in a heavy-ion synchrotron</a:t>
            </a:r>
            <a:r>
              <a:rPr lang="en-US" sz="1300" dirty="0" smtClean="0">
                <a:latin typeface="+mj-lt"/>
              </a:rPr>
              <a:t>,  </a:t>
            </a:r>
            <a:r>
              <a:rPr lang="en-US" sz="1300" dirty="0">
                <a:latin typeface="+mj-lt"/>
              </a:rPr>
              <a:t>Phys. </a:t>
            </a:r>
            <a:r>
              <a:rPr lang="en-US" sz="1300" dirty="0" smtClean="0">
                <a:latin typeface="+mj-lt"/>
              </a:rPr>
              <a:t>Rev. Acc. </a:t>
            </a:r>
            <a:r>
              <a:rPr lang="en-US" sz="1300" dirty="0">
                <a:latin typeface="+mj-lt"/>
              </a:rPr>
              <a:t>Beams </a:t>
            </a:r>
            <a:r>
              <a:rPr lang="en-US" sz="1300" dirty="0" smtClean="0">
                <a:latin typeface="+mj-lt"/>
              </a:rPr>
              <a:t>13, </a:t>
            </a:r>
            <a:r>
              <a:rPr lang="en-US" sz="1300" dirty="0">
                <a:latin typeface="+mj-lt"/>
              </a:rPr>
              <a:t>034201 </a:t>
            </a:r>
            <a:r>
              <a:rPr lang="en-US" sz="1300" dirty="0" smtClean="0">
                <a:latin typeface="+mj-lt"/>
              </a:rPr>
              <a:t>(2013)</a:t>
            </a:r>
            <a:endParaRPr lang="en-US" sz="1300" dirty="0">
              <a:latin typeface="+mj-lt"/>
            </a:endParaRPr>
          </a:p>
        </p:txBody>
      </p:sp>
      <p:sp>
        <p:nvSpPr>
          <p:cNvPr id="24" name="Textfeld 23"/>
          <p:cNvSpPr txBox="1"/>
          <p:nvPr/>
        </p:nvSpPr>
        <p:spPr>
          <a:xfrm>
            <a:off x="3131840" y="2132856"/>
            <a:ext cx="1587521" cy="338554"/>
          </a:xfrm>
          <a:prstGeom prst="rect">
            <a:avLst/>
          </a:prstGeom>
          <a:noFill/>
        </p:spPr>
        <p:txBody>
          <a:bodyPr wrap="square" rtlCol="0">
            <a:spAutoFit/>
          </a:bodyPr>
          <a:lstStyle/>
          <a:p>
            <a:r>
              <a:rPr lang="en-US" sz="1600" b="1" dirty="0" smtClean="0">
                <a:sym typeface="Symbol"/>
              </a:rPr>
              <a:t></a:t>
            </a:r>
            <a:r>
              <a:rPr lang="en-US" sz="1600" b="1" i="1" dirty="0" smtClean="0"/>
              <a:t>Q</a:t>
            </a:r>
            <a:r>
              <a:rPr lang="en-US" sz="1600" b="1" i="1" baseline="-25000" dirty="0" smtClean="0"/>
              <a:t>c</a:t>
            </a:r>
            <a:r>
              <a:rPr lang="en-US" sz="1600" b="1" i="1" dirty="0" smtClean="0"/>
              <a:t> </a:t>
            </a:r>
            <a:r>
              <a:rPr lang="en-US" sz="1600" dirty="0" smtClean="0"/>
              <a:t>= 0.14 </a:t>
            </a:r>
            <a:r>
              <a:rPr lang="en-US" sz="1600" b="1" dirty="0">
                <a:sym typeface="Symbol"/>
              </a:rPr>
              <a:t></a:t>
            </a:r>
            <a:r>
              <a:rPr lang="en-US" sz="1600" b="1" i="1" dirty="0" err="1" smtClean="0"/>
              <a:t>Q</a:t>
            </a:r>
            <a:r>
              <a:rPr lang="en-US" sz="1600" b="1" i="1" baseline="-25000" dirty="0" err="1" smtClean="0"/>
              <a:t>sc</a:t>
            </a:r>
            <a:endParaRPr lang="en-US" sz="1600" dirty="0"/>
          </a:p>
        </p:txBody>
      </p:sp>
    </p:spTree>
    <p:extLst>
      <p:ext uri="{BB962C8B-B14F-4D97-AF65-F5344CB8AC3E}">
        <p14:creationId xmlns:p14="http://schemas.microsoft.com/office/powerpoint/2010/main" val="71355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586" y="1227702"/>
            <a:ext cx="3870960" cy="2966061"/>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1440984" y="1462068"/>
                <a:ext cx="1296144" cy="338554"/>
              </a:xfrm>
              <a:prstGeom prst="rect">
                <a:avLst/>
              </a:prstGeom>
              <a:solidFill>
                <a:srgbClr val="00B050"/>
              </a:solidFill>
            </p:spPr>
            <p:txBody>
              <a:bodyPr wrap="square" rtlCol="0">
                <a:spAutoFit/>
              </a:bodyPr>
              <a:lstStyle/>
              <a:p>
                <a:r>
                  <a:rPr lang="de-DE" sz="1600" b="0" dirty="0" smtClean="0">
                    <a:solidFill>
                      <a:schemeClr val="bg1"/>
                    </a:solidFill>
                    <a:ea typeface="Cambria Math"/>
                  </a:rPr>
                  <a:t>Slope </a:t>
                </a:r>
                <a14:m>
                  <m:oMath xmlns:m="http://schemas.openxmlformats.org/officeDocument/2006/math">
                    <m:r>
                      <a:rPr lang="de-DE" sz="1600" b="0" i="1" smtClean="0">
                        <a:solidFill>
                          <a:schemeClr val="bg1"/>
                        </a:solidFill>
                        <a:latin typeface="Cambria Math"/>
                        <a:ea typeface="Cambria Math"/>
                      </a:rPr>
                      <m:t>~</m:t>
                    </m:r>
                    <m:r>
                      <a:rPr lang="de-DE" sz="1600" b="0" i="1" smtClean="0">
                        <a:solidFill>
                          <a:schemeClr val="bg1"/>
                        </a:solidFill>
                        <a:latin typeface="Cambria Math"/>
                      </a:rPr>
                      <m:t>0.75</m:t>
                    </m:r>
                  </m:oMath>
                </a14:m>
                <a:endParaRPr lang="en-US" sz="1600" dirty="0">
                  <a:solidFill>
                    <a:schemeClr val="bg1"/>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440984" y="1462068"/>
                <a:ext cx="1296144" cy="338554"/>
              </a:xfrm>
              <a:prstGeom prst="rect">
                <a:avLst/>
              </a:prstGeom>
              <a:blipFill rotWithShape="1">
                <a:blip r:embed="rId4"/>
                <a:stretch>
                  <a:fillRect l="-2347" t="-3636" b="-25455"/>
                </a:stretch>
              </a:blipFill>
            </p:spPr>
            <p:txBody>
              <a:bodyPr/>
              <a:lstStyle/>
              <a:p>
                <a:r>
                  <a:rPr lang="en-US">
                    <a:noFill/>
                  </a:rPr>
                  <a:t> </a:t>
                </a:r>
              </a:p>
            </p:txBody>
          </p:sp>
        </mc:Fallback>
      </mc:AlternateContent>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8975" y="1484784"/>
            <a:ext cx="4352975" cy="3623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Straight Arrow Connector 24"/>
          <p:cNvCxnSpPr/>
          <p:nvPr/>
        </p:nvCxnSpPr>
        <p:spPr>
          <a:xfrm>
            <a:off x="7058027" y="2583473"/>
            <a:ext cx="319761" cy="0"/>
          </a:xfrm>
          <a:prstGeom prst="straightConnector1">
            <a:avLst/>
          </a:prstGeom>
          <a:ln>
            <a:solidFill>
              <a:srgbClr val="FF0000"/>
            </a:solidFill>
            <a:headEnd type="stealth" w="lg" len="lg"/>
            <a:tailEnd type="non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5560830" y="2351914"/>
                <a:ext cx="1048370" cy="363689"/>
              </a:xfrm>
              <a:prstGeom prst="rect">
                <a:avLst/>
              </a:prstGeom>
              <a:noFill/>
            </p:spPr>
            <p:txBody>
              <a:bodyPr wrap="square" rtlCol="0">
                <a:spAutoFit/>
              </a:bodyPr>
              <a:lstStyle>
                <a:defPPr>
                  <a:defRPr lang="de-DE"/>
                </a:defPPr>
                <a:lvl1pPr>
                  <a:defRPr b="0">
                    <a:solidFill>
                      <a:schemeClr val="bg1"/>
                    </a:solidFill>
                    <a:ea typeface="Cambria Math"/>
                  </a:defRPr>
                </a:lvl1pPr>
              </a:lstStyle>
              <a:p>
                <a:pPr/>
                <a14:m>
                  <m:oMathPara xmlns:m="http://schemas.openxmlformats.org/officeDocument/2006/math">
                    <m:oMathParaPr>
                      <m:jc m:val="centerGroup"/>
                    </m:oMathParaPr>
                    <m:oMath xmlns:m="http://schemas.openxmlformats.org/officeDocument/2006/math">
                      <m:r>
                        <a:rPr lang="en-US" sz="1600" b="1" i="1" smtClean="0">
                          <a:solidFill>
                            <a:srgbClr val="FF0000"/>
                          </a:solidFill>
                          <a:latin typeface="Cambria Math"/>
                        </a:rPr>
                        <m:t>𝜹</m:t>
                      </m:r>
                      <m:sSub>
                        <m:sSubPr>
                          <m:ctrlPr>
                            <a:rPr lang="de-DE" sz="1600" b="1" i="1">
                              <a:solidFill>
                                <a:srgbClr val="FF0000"/>
                              </a:solidFill>
                              <a:latin typeface="Cambria Math"/>
                            </a:rPr>
                          </m:ctrlPr>
                        </m:sSubPr>
                        <m:e>
                          <m:r>
                            <a:rPr lang="de-DE" sz="1600" b="1" i="1">
                              <a:solidFill>
                                <a:srgbClr val="FF0000"/>
                              </a:solidFill>
                              <a:latin typeface="Cambria Math"/>
                            </a:rPr>
                            <m:t>𝒒</m:t>
                          </m:r>
                        </m:e>
                        <m:sub>
                          <m:r>
                            <a:rPr lang="de-DE" sz="1600" b="1" i="1">
                              <a:solidFill>
                                <a:srgbClr val="FF0000"/>
                              </a:solidFill>
                              <a:latin typeface="Cambria Math"/>
                            </a:rPr>
                            <m:t>𝒌</m:t>
                          </m:r>
                          <m:r>
                            <a:rPr lang="de-DE" sz="1600" b="1" i="1">
                              <a:solidFill>
                                <a:srgbClr val="FF0000"/>
                              </a:solidFill>
                              <a:latin typeface="Cambria Math"/>
                            </a:rPr>
                            <m:t>𝟎</m:t>
                          </m:r>
                          <m:r>
                            <a:rPr lang="de-DE" sz="1600" b="1" i="1">
                              <a:solidFill>
                                <a:srgbClr val="FF0000"/>
                              </a:solidFill>
                              <a:latin typeface="Cambria Math"/>
                            </a:rPr>
                            <m:t>→</m:t>
                          </m:r>
                          <m:r>
                            <a:rPr lang="de-DE" sz="1600" b="1" i="1">
                              <a:solidFill>
                                <a:srgbClr val="FF0000"/>
                              </a:solidFill>
                              <a:latin typeface="Cambria Math"/>
                            </a:rPr>
                            <m:t>𝟏</m:t>
                          </m:r>
                        </m:sub>
                      </m:sSub>
                    </m:oMath>
                  </m:oMathPara>
                </a14:m>
                <a:endParaRPr lang="en-US" sz="1600" b="1" i="1" dirty="0">
                  <a:solidFill>
                    <a:srgbClr val="FF0000"/>
                  </a:solidFill>
                  <a:latin typeface="+mj-lt"/>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560830" y="2351914"/>
                <a:ext cx="1048370" cy="363689"/>
              </a:xfrm>
              <a:prstGeom prst="rect">
                <a:avLst/>
              </a:prstGeom>
              <a:blipFill rotWithShape="1">
                <a:blip r:embed="rId6"/>
                <a:stretch>
                  <a:fillRect/>
                </a:stretch>
              </a:blipFill>
            </p:spPr>
            <p:txBody>
              <a:bodyPr/>
              <a:lstStyle/>
              <a:p>
                <a:r>
                  <a:rPr lang="en-US">
                    <a:noFill/>
                  </a:rPr>
                  <a:t> </a:t>
                </a:r>
              </a:p>
            </p:txBody>
          </p:sp>
        </mc:Fallback>
      </mc:AlternateContent>
      <p:sp>
        <p:nvSpPr>
          <p:cNvPr id="2" name="Oval 1"/>
          <p:cNvSpPr/>
          <p:nvPr/>
        </p:nvSpPr>
        <p:spPr>
          <a:xfrm>
            <a:off x="3368107" y="1770440"/>
            <a:ext cx="360040" cy="413464"/>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798360" y="2516808"/>
            <a:ext cx="360040" cy="41346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261222" y="2751584"/>
            <a:ext cx="360040" cy="413464"/>
          </a:xfrm>
          <a:prstGeom prst="ellipse">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7"/>
          <p:cNvSpPr txBox="1">
            <a:spLocks noChangeArrowheads="1"/>
          </p:cNvSpPr>
          <p:nvPr/>
        </p:nvSpPr>
        <p:spPr bwMode="auto">
          <a:xfrm>
            <a:off x="68580" y="310515"/>
            <a:ext cx="8907780" cy="46166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altLang="de-DE" sz="2400" b="1" dirty="0" smtClean="0">
                <a:latin typeface="Times New Roman" pitchFamily="18" charset="0"/>
              </a:rPr>
              <a:t>Comparison of predicted and measured Space </a:t>
            </a:r>
            <a:r>
              <a:rPr lang="en-US" altLang="de-DE" sz="2400" b="1" dirty="0">
                <a:latin typeface="Times New Roman" pitchFamily="18" charset="0"/>
              </a:rPr>
              <a:t>C</a:t>
            </a:r>
            <a:r>
              <a:rPr lang="en-US" altLang="de-DE" sz="2400" b="1" dirty="0" smtClean="0">
                <a:latin typeface="Times New Roman" pitchFamily="18" charset="0"/>
              </a:rPr>
              <a:t>harge Parameter </a:t>
            </a:r>
            <a:endParaRPr lang="en-US" altLang="de-DE" sz="2400" b="1" dirty="0">
              <a:solidFill>
                <a:schemeClr val="tx1"/>
              </a:solidFill>
              <a:latin typeface="Times New Roman" pitchFamily="18" charset="0"/>
            </a:endParaRPr>
          </a:p>
        </p:txBody>
      </p:sp>
      <p:sp>
        <p:nvSpPr>
          <p:cNvPr id="20" name="TextBox 10"/>
          <p:cNvSpPr txBox="1"/>
          <p:nvPr/>
        </p:nvSpPr>
        <p:spPr>
          <a:xfrm>
            <a:off x="1069199" y="5252892"/>
            <a:ext cx="8640960" cy="1323439"/>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t>General trend well reproduced i.e. reason for modified tune spectra was found</a:t>
            </a:r>
          </a:p>
          <a:p>
            <a:pPr marL="285750" indent="-285750">
              <a:buFont typeface="Wingdings" panose="05000000000000000000" pitchFamily="2" charset="2"/>
              <a:buChar char="Ø"/>
            </a:pPr>
            <a:r>
              <a:rPr lang="en-US" sz="1600" dirty="0" smtClean="0"/>
              <a:t>Significant deviation for higher values of </a:t>
            </a:r>
            <a:r>
              <a:rPr lang="en-US" sz="1600" b="1" i="1" dirty="0" err="1" smtClean="0">
                <a:latin typeface="Cambria Math" panose="02040503050406030204" pitchFamily="18" charset="0"/>
                <a:ea typeface="Cambria Math" panose="02040503050406030204" pitchFamily="18" charset="0"/>
              </a:rPr>
              <a:t>q</a:t>
            </a:r>
            <a:r>
              <a:rPr lang="en-US" sz="1600" b="1" i="1" baseline="-25000" dirty="0" err="1" smtClean="0">
                <a:latin typeface="Cambria Math" panose="02040503050406030204" pitchFamily="18" charset="0"/>
                <a:ea typeface="Cambria Math" panose="02040503050406030204" pitchFamily="18" charset="0"/>
              </a:rPr>
              <a:t>sc</a:t>
            </a:r>
            <a:r>
              <a:rPr lang="en-US" sz="1600" dirty="0" smtClean="0"/>
              <a:t>   (as expected from analytic model)</a:t>
            </a:r>
          </a:p>
          <a:p>
            <a:r>
              <a:rPr lang="en-US" sz="1600" dirty="0" smtClean="0">
                <a:sym typeface="Symbol"/>
              </a:rPr>
              <a:t>  </a:t>
            </a:r>
            <a:r>
              <a:rPr lang="en-US" sz="1600" dirty="0" smtClean="0"/>
              <a:t>Does a better model with high prediction power exists ? </a:t>
            </a:r>
          </a:p>
          <a:p>
            <a:r>
              <a:rPr lang="en-US" sz="1600" dirty="0" smtClean="0"/>
              <a:t>     Can such model be applied to SIS18 parameter providing a plots of tune spectra ? </a:t>
            </a:r>
          </a:p>
          <a:p>
            <a:pPr marL="285750" indent="-285750">
              <a:buFont typeface="Wingdings" panose="05000000000000000000" pitchFamily="2" charset="2"/>
              <a:buChar char="Ø"/>
            </a:pPr>
            <a:endParaRPr lang="en-US" sz="1600" dirty="0" smtClean="0"/>
          </a:p>
        </p:txBody>
      </p:sp>
      <p:sp>
        <p:nvSpPr>
          <p:cNvPr id="3" name="Textfeld 2"/>
          <p:cNvSpPr txBox="1"/>
          <p:nvPr/>
        </p:nvSpPr>
        <p:spPr>
          <a:xfrm>
            <a:off x="68580" y="929640"/>
            <a:ext cx="7368540" cy="369332"/>
          </a:xfrm>
          <a:prstGeom prst="rect">
            <a:avLst/>
          </a:prstGeom>
          <a:noFill/>
        </p:spPr>
        <p:txBody>
          <a:bodyPr wrap="square" rtlCol="0">
            <a:spAutoFit/>
          </a:bodyPr>
          <a:lstStyle/>
          <a:p>
            <a:r>
              <a:rPr lang="en-US" dirty="0" smtClean="0"/>
              <a:t>The values </a:t>
            </a:r>
            <a:r>
              <a:rPr lang="en-US" b="1" i="1" dirty="0" err="1" smtClean="0">
                <a:latin typeface="Cambria Math" panose="02040503050406030204" pitchFamily="18" charset="0"/>
                <a:ea typeface="Cambria Math" panose="02040503050406030204" pitchFamily="18" charset="0"/>
              </a:rPr>
              <a:t>q</a:t>
            </a:r>
            <a:r>
              <a:rPr lang="en-US" b="1" i="1" baseline="-25000" dirty="0" err="1" smtClean="0">
                <a:latin typeface="Cambria Math" panose="02040503050406030204" pitchFamily="18" charset="0"/>
                <a:ea typeface="Cambria Math" panose="02040503050406030204" pitchFamily="18" charset="0"/>
              </a:rPr>
              <a:t>sc</a:t>
            </a:r>
            <a:r>
              <a:rPr lang="en-US" dirty="0" smtClean="0"/>
              <a:t>  from the depicted measurements with U</a:t>
            </a:r>
            <a:r>
              <a:rPr lang="en-US" baseline="30000" dirty="0" smtClean="0"/>
              <a:t>73+</a:t>
            </a:r>
            <a:r>
              <a:rPr lang="en-US" dirty="0" smtClean="0"/>
              <a:t> and N</a:t>
            </a:r>
            <a:r>
              <a:rPr lang="en-US" baseline="30000" dirty="0" smtClean="0"/>
              <a:t>7+</a:t>
            </a:r>
            <a:endParaRPr lang="en-US" baseline="30000" dirty="0"/>
          </a:p>
        </p:txBody>
      </p:sp>
      <p:cxnSp>
        <p:nvCxnSpPr>
          <p:cNvPr id="6" name="Gerade Verbindung 5"/>
          <p:cNvCxnSpPr/>
          <p:nvPr/>
        </p:nvCxnSpPr>
        <p:spPr bwMode="auto">
          <a:xfrm flipH="1" flipV="1">
            <a:off x="7058025" y="2183904"/>
            <a:ext cx="2" cy="610096"/>
          </a:xfrm>
          <a:prstGeom prst="line">
            <a:avLst/>
          </a:prstGeom>
          <a:solidFill>
            <a:schemeClr val="accent1"/>
          </a:solidFill>
          <a:ln w="25400"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Gerade Verbindung 20"/>
          <p:cNvCxnSpPr/>
          <p:nvPr/>
        </p:nvCxnSpPr>
        <p:spPr bwMode="auto">
          <a:xfrm flipH="1" flipV="1">
            <a:off x="6812049" y="2168805"/>
            <a:ext cx="2" cy="610096"/>
          </a:xfrm>
          <a:prstGeom prst="line">
            <a:avLst/>
          </a:prstGeom>
          <a:solidFill>
            <a:schemeClr val="accent1"/>
          </a:solidFill>
          <a:ln w="25400"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Straight Arrow Connector 24"/>
          <p:cNvCxnSpPr/>
          <p:nvPr/>
        </p:nvCxnSpPr>
        <p:spPr>
          <a:xfrm>
            <a:off x="6492288" y="2580673"/>
            <a:ext cx="319761" cy="0"/>
          </a:xfrm>
          <a:prstGeom prst="straightConnector1">
            <a:avLst/>
          </a:prstGeom>
          <a:ln>
            <a:solidFill>
              <a:srgbClr val="FF0000"/>
            </a:solidFill>
            <a:headEnd type="none" w="lg" len="lg"/>
            <a:tailEnd type="stealth"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107504" y="4005064"/>
                <a:ext cx="8640960" cy="1296189"/>
              </a:xfrm>
              <a:prstGeom prst="rect">
                <a:avLst/>
              </a:prstGeom>
              <a:noFill/>
            </p:spPr>
            <p:txBody>
              <a:bodyPr wrap="square" rtlCol="0">
                <a:spAutoFit/>
              </a:bodyPr>
              <a:lstStyle/>
              <a:p>
                <a:r>
                  <a:rPr lang="en-US" sz="1600" b="1" dirty="0" smtClean="0">
                    <a:solidFill>
                      <a:srgbClr val="0000FF"/>
                    </a:solidFill>
                    <a:ea typeface="Cambria Math"/>
                  </a:rPr>
                  <a:t>Measurement of all parameters:</a:t>
                </a:r>
              </a:p>
              <a:p>
                <a:pPr marL="285750" indent="-285750">
                  <a:buFont typeface="Wingdings" panose="05000000000000000000" pitchFamily="2" charset="2"/>
                  <a:buChar char="Ø"/>
                </a:pPr>
                <a:r>
                  <a:rPr lang="en-US" sz="1600" b="1" dirty="0" smtClean="0">
                    <a:solidFill>
                      <a:schemeClr val="tx1"/>
                    </a:solidFill>
                    <a:ea typeface="Cambria Math"/>
                  </a:rPr>
                  <a:t>Predicted </a:t>
                </a:r>
                <a14:m>
                  <m:oMath xmlns:m="http://schemas.openxmlformats.org/officeDocument/2006/math">
                    <m:sSub>
                      <m:sSubPr>
                        <m:ctrlPr>
                          <a:rPr lang="en-US" sz="1400" b="1" i="1">
                            <a:latin typeface="Cambria Math"/>
                          </a:rPr>
                        </m:ctrlPr>
                      </m:sSubPr>
                      <m:e>
                        <m:r>
                          <a:rPr lang="de-DE" sz="1400" b="1" i="1">
                            <a:latin typeface="Cambria Math"/>
                          </a:rPr>
                          <m:t>𝒒</m:t>
                        </m:r>
                      </m:e>
                      <m:sub>
                        <m:r>
                          <a:rPr lang="de-DE" sz="1400" b="1" i="1">
                            <a:latin typeface="Cambria Math"/>
                          </a:rPr>
                          <m:t>𝒔𝒄</m:t>
                        </m:r>
                        <m:r>
                          <a:rPr lang="de-DE" sz="1400" b="1" i="1">
                            <a:latin typeface="Cambria Math"/>
                          </a:rPr>
                          <m:t>,</m:t>
                        </m:r>
                        <m:r>
                          <a:rPr lang="de-DE" sz="1400" b="1" i="1">
                            <a:latin typeface="Cambria Math"/>
                          </a:rPr>
                          <m:t>𝒙</m:t>
                        </m:r>
                      </m:sub>
                    </m:sSub>
                    <m:r>
                      <a:rPr lang="de-DE" sz="1400" b="1" i="1">
                        <a:latin typeface="Cambria Math"/>
                        <a:ea typeface="Cambria Math"/>
                      </a:rPr>
                      <m:t>=</m:t>
                    </m:r>
                    <m:f>
                      <m:fPr>
                        <m:ctrlPr>
                          <a:rPr lang="de-DE" sz="1400" b="1" i="1">
                            <a:latin typeface="Cambria Math"/>
                            <a:ea typeface="Cambria Math"/>
                          </a:rPr>
                        </m:ctrlPr>
                      </m:fPr>
                      <m:num>
                        <m:r>
                          <a:rPr lang="de-DE" sz="1400" b="1" i="1">
                            <a:latin typeface="Cambria Math"/>
                            <a:ea typeface="Cambria Math"/>
                          </a:rPr>
                          <m:t>𝑹</m:t>
                        </m:r>
                      </m:num>
                      <m:den>
                        <m:r>
                          <a:rPr lang="de-DE" sz="1400" b="1" i="1">
                            <a:latin typeface="Cambria Math"/>
                            <a:ea typeface="Cambria Math"/>
                          </a:rPr>
                          <m:t>𝟒</m:t>
                        </m:r>
                        <m:r>
                          <a:rPr lang="de-DE" sz="1400" b="1" i="1">
                            <a:latin typeface="Cambria Math"/>
                            <a:ea typeface="Cambria Math"/>
                          </a:rPr>
                          <m:t>𝝅</m:t>
                        </m:r>
                        <m:sSub>
                          <m:sSubPr>
                            <m:ctrlPr>
                              <a:rPr lang="de-DE" sz="1400" b="1" i="1">
                                <a:latin typeface="Cambria Math"/>
                                <a:ea typeface="Cambria Math"/>
                              </a:rPr>
                            </m:ctrlPr>
                          </m:sSubPr>
                          <m:e>
                            <m:r>
                              <a:rPr lang="de-DE" sz="1400" b="1" i="1">
                                <a:latin typeface="Cambria Math"/>
                                <a:ea typeface="Cambria Math"/>
                              </a:rPr>
                              <m:t>𝜺</m:t>
                            </m:r>
                          </m:e>
                          <m:sub>
                            <m:r>
                              <a:rPr lang="de-DE" sz="1400" b="1" i="1">
                                <a:latin typeface="Cambria Math"/>
                                <a:ea typeface="Cambria Math"/>
                              </a:rPr>
                              <m:t>𝟎</m:t>
                            </m:r>
                          </m:sub>
                        </m:sSub>
                        <m:r>
                          <a:rPr lang="de-DE" sz="1400" b="1" i="1">
                            <a:latin typeface="Cambria Math"/>
                            <a:ea typeface="Cambria Math"/>
                          </a:rPr>
                          <m:t>𝒄</m:t>
                        </m:r>
                      </m:den>
                    </m:f>
                    <m:r>
                      <a:rPr lang="de-DE" sz="1400" b="1" i="1">
                        <a:latin typeface="Cambria Math"/>
                        <a:ea typeface="Cambria Math"/>
                      </a:rPr>
                      <m:t>∙</m:t>
                    </m:r>
                    <m:f>
                      <m:fPr>
                        <m:ctrlPr>
                          <a:rPr lang="de-DE" sz="1400" b="1" i="1">
                            <a:latin typeface="Cambria Math"/>
                            <a:ea typeface="Cambria Math"/>
                          </a:rPr>
                        </m:ctrlPr>
                      </m:fPr>
                      <m:num>
                        <m:sSup>
                          <m:sSupPr>
                            <m:ctrlPr>
                              <a:rPr lang="de-DE" sz="1400" b="1" i="1">
                                <a:latin typeface="Cambria Math"/>
                                <a:ea typeface="Cambria Math"/>
                              </a:rPr>
                            </m:ctrlPr>
                          </m:sSupPr>
                          <m:e>
                            <m:r>
                              <a:rPr lang="de-DE" sz="1400" b="1" i="1">
                                <a:latin typeface="Cambria Math"/>
                                <a:ea typeface="Cambria Math"/>
                              </a:rPr>
                              <m:t>𝒒</m:t>
                            </m:r>
                          </m:e>
                          <m:sup>
                            <m:r>
                              <a:rPr lang="de-DE" sz="1400" b="1" i="1">
                                <a:latin typeface="Cambria Math"/>
                                <a:ea typeface="Cambria Math"/>
                              </a:rPr>
                              <m:t>𝟐</m:t>
                            </m:r>
                          </m:sup>
                        </m:sSup>
                      </m:num>
                      <m:den>
                        <m:r>
                          <a:rPr lang="de-DE" sz="1400" b="1" i="1">
                            <a:latin typeface="Cambria Math"/>
                            <a:ea typeface="Cambria Math"/>
                          </a:rPr>
                          <m:t>𝑨</m:t>
                        </m:r>
                      </m:den>
                    </m:f>
                    <m:r>
                      <a:rPr lang="de-DE" sz="1400" b="1" i="1">
                        <a:latin typeface="Cambria Math"/>
                        <a:ea typeface="Cambria Math"/>
                      </a:rPr>
                      <m:t>∙</m:t>
                    </m:r>
                    <m:f>
                      <m:fPr>
                        <m:ctrlPr>
                          <a:rPr lang="de-DE" sz="1400" b="1" i="1">
                            <a:latin typeface="Cambria Math"/>
                            <a:ea typeface="Cambria Math"/>
                          </a:rPr>
                        </m:ctrlPr>
                      </m:fPr>
                      <m:num>
                        <m:sSub>
                          <m:sSubPr>
                            <m:ctrlPr>
                              <a:rPr lang="de-DE" sz="1400" b="1" i="1">
                                <a:solidFill>
                                  <a:srgbClr val="0070C0"/>
                                </a:solidFill>
                                <a:latin typeface="Cambria Math"/>
                                <a:ea typeface="Cambria Math"/>
                              </a:rPr>
                            </m:ctrlPr>
                          </m:sSubPr>
                          <m:e>
                            <m:r>
                              <a:rPr lang="de-DE" sz="1400" b="1" i="1">
                                <a:solidFill>
                                  <a:srgbClr val="0070C0"/>
                                </a:solidFill>
                                <a:latin typeface="Cambria Math"/>
                                <a:ea typeface="Cambria Math"/>
                              </a:rPr>
                              <m:t>𝑵</m:t>
                            </m:r>
                          </m:e>
                          <m:sub>
                            <m:r>
                              <a:rPr lang="de-DE" sz="1400" b="1" i="1">
                                <a:solidFill>
                                  <a:srgbClr val="0070C0"/>
                                </a:solidFill>
                                <a:latin typeface="Cambria Math"/>
                                <a:ea typeface="Cambria Math"/>
                              </a:rPr>
                              <m:t>𝒑</m:t>
                            </m:r>
                          </m:sub>
                        </m:sSub>
                        <m:sSub>
                          <m:sSubPr>
                            <m:ctrlPr>
                              <a:rPr lang="de-DE" sz="1400" b="1" i="1">
                                <a:solidFill>
                                  <a:srgbClr val="006600"/>
                                </a:solidFill>
                                <a:latin typeface="Cambria Math"/>
                                <a:ea typeface="Cambria Math"/>
                              </a:rPr>
                            </m:ctrlPr>
                          </m:sSubPr>
                          <m:e>
                            <m:r>
                              <a:rPr lang="de-DE" sz="1400" b="1" i="1">
                                <a:solidFill>
                                  <a:srgbClr val="006600"/>
                                </a:solidFill>
                                <a:latin typeface="Cambria Math"/>
                                <a:ea typeface="Cambria Math"/>
                              </a:rPr>
                              <m:t>/ </m:t>
                            </m:r>
                            <m:r>
                              <a:rPr lang="de-DE" sz="1400" b="1" i="1">
                                <a:solidFill>
                                  <a:srgbClr val="006600"/>
                                </a:solidFill>
                                <a:latin typeface="Cambria Math"/>
                                <a:ea typeface="Cambria Math"/>
                              </a:rPr>
                              <m:t>𝑩</m:t>
                            </m:r>
                          </m:e>
                          <m:sub>
                            <m:r>
                              <a:rPr lang="de-DE" sz="1400" b="1" i="1">
                                <a:solidFill>
                                  <a:srgbClr val="006600"/>
                                </a:solidFill>
                                <a:latin typeface="Cambria Math"/>
                                <a:ea typeface="Cambria Math"/>
                              </a:rPr>
                              <m:t>𝒇</m:t>
                            </m:r>
                          </m:sub>
                        </m:sSub>
                        <m:r>
                          <a:rPr lang="de-DE" sz="1400" b="1" i="1">
                            <a:solidFill>
                              <a:srgbClr val="009900"/>
                            </a:solidFill>
                            <a:latin typeface="Cambria Math"/>
                            <a:ea typeface="Cambria Math"/>
                          </a:rPr>
                          <m:t>  </m:t>
                        </m:r>
                      </m:num>
                      <m:den>
                        <m:sSub>
                          <m:sSubPr>
                            <m:ctrlPr>
                              <a:rPr lang="de-DE" sz="1400" b="1" i="1">
                                <a:solidFill>
                                  <a:srgbClr val="7030A0"/>
                                </a:solidFill>
                                <a:latin typeface="Cambria Math"/>
                                <a:ea typeface="Cambria Math"/>
                              </a:rPr>
                            </m:ctrlPr>
                          </m:sSubPr>
                          <m:e>
                            <m:sSub>
                              <m:sSubPr>
                                <m:ctrlPr>
                                  <a:rPr lang="de-DE" sz="1400" b="1" i="1">
                                    <a:solidFill>
                                      <a:srgbClr val="006600"/>
                                    </a:solidFill>
                                    <a:latin typeface="Cambria Math"/>
                                    <a:ea typeface="Cambria Math"/>
                                  </a:rPr>
                                </m:ctrlPr>
                              </m:sSubPr>
                              <m:e>
                                <m:r>
                                  <a:rPr lang="de-DE" sz="1400" b="1" i="1">
                                    <a:solidFill>
                                      <a:srgbClr val="006600"/>
                                    </a:solidFill>
                                    <a:latin typeface="Cambria Math"/>
                                    <a:ea typeface="Cambria Math"/>
                                  </a:rPr>
                                  <m:t>𝑸</m:t>
                                </m:r>
                              </m:e>
                              <m:sub>
                                <m:r>
                                  <a:rPr lang="de-DE" sz="1400" b="1" i="1">
                                    <a:solidFill>
                                      <a:srgbClr val="006600"/>
                                    </a:solidFill>
                                    <a:latin typeface="Cambria Math"/>
                                    <a:ea typeface="Cambria Math"/>
                                  </a:rPr>
                                  <m:t>𝒔</m:t>
                                </m:r>
                                <m:r>
                                  <a:rPr lang="de-DE" sz="1400" b="1" i="1">
                                    <a:solidFill>
                                      <a:srgbClr val="006600"/>
                                    </a:solidFill>
                                    <a:latin typeface="Cambria Math"/>
                                    <a:ea typeface="Cambria Math"/>
                                  </a:rPr>
                                  <m:t>,</m:t>
                                </m:r>
                                <m:r>
                                  <a:rPr lang="de-DE" sz="1400" b="1" i="1">
                                    <a:solidFill>
                                      <a:srgbClr val="006600"/>
                                    </a:solidFill>
                                    <a:latin typeface="Cambria Math"/>
                                    <a:ea typeface="Cambria Math"/>
                                  </a:rPr>
                                  <m:t>𝒎𝒆𝒂𝒔</m:t>
                                </m:r>
                              </m:sub>
                            </m:sSub>
                            <m:r>
                              <a:rPr lang="de-DE" sz="1400" b="1" i="1">
                                <a:solidFill>
                                  <a:srgbClr val="7030A0"/>
                                </a:solidFill>
                                <a:latin typeface="Cambria Math"/>
                                <a:ea typeface="Cambria Math"/>
                              </a:rPr>
                              <m:t>𝑾</m:t>
                            </m:r>
                          </m:e>
                          <m:sub>
                            <m:r>
                              <a:rPr lang="de-DE" sz="1400" b="1" i="1">
                                <a:solidFill>
                                  <a:srgbClr val="7030A0"/>
                                </a:solidFill>
                                <a:latin typeface="Cambria Math"/>
                                <a:ea typeface="Cambria Math"/>
                              </a:rPr>
                              <m:t>𝟎</m:t>
                            </m:r>
                          </m:sub>
                        </m:sSub>
                        <m:sSup>
                          <m:sSupPr>
                            <m:ctrlPr>
                              <a:rPr lang="de-DE" sz="1400" b="1" i="1">
                                <a:solidFill>
                                  <a:srgbClr val="7030A0"/>
                                </a:solidFill>
                                <a:latin typeface="Cambria Math"/>
                                <a:ea typeface="Cambria Math"/>
                              </a:rPr>
                            </m:ctrlPr>
                          </m:sSupPr>
                          <m:e>
                            <m:sSub>
                              <m:sSubPr>
                                <m:ctrlPr>
                                  <a:rPr lang="de-DE" sz="1400" b="1" i="1">
                                    <a:solidFill>
                                      <a:srgbClr val="7030A0"/>
                                    </a:solidFill>
                                    <a:latin typeface="Cambria Math"/>
                                  </a:rPr>
                                </m:ctrlPr>
                              </m:sSubPr>
                              <m:e>
                                <m:r>
                                  <a:rPr lang="de-DE" sz="1400" b="1" i="1">
                                    <a:solidFill>
                                      <a:srgbClr val="7030A0"/>
                                    </a:solidFill>
                                    <a:latin typeface="Cambria Math"/>
                                  </a:rPr>
                                  <m:t> </m:t>
                                </m:r>
                                <m:r>
                                  <a:rPr lang="de-DE" sz="1400" b="1" i="1">
                                    <a:solidFill>
                                      <a:srgbClr val="7030A0"/>
                                    </a:solidFill>
                                    <a:latin typeface="Cambria Math"/>
                                    <a:ea typeface="Cambria Math"/>
                                  </a:rPr>
                                  <m:t>𝜷</m:t>
                                </m:r>
                              </m:e>
                              <m:sub>
                                <m:r>
                                  <a:rPr lang="de-DE" sz="1400" b="1" i="1">
                                    <a:solidFill>
                                      <a:srgbClr val="7030A0"/>
                                    </a:solidFill>
                                    <a:latin typeface="Cambria Math"/>
                                  </a:rPr>
                                  <m:t>𝟎</m:t>
                                </m:r>
                              </m:sub>
                            </m:sSub>
                          </m:e>
                          <m:sup>
                            <m:r>
                              <a:rPr lang="de-DE" sz="1400" b="1" i="1">
                                <a:solidFill>
                                  <a:srgbClr val="7030A0"/>
                                </a:solidFill>
                                <a:latin typeface="Cambria Math"/>
                                <a:ea typeface="Cambria Math"/>
                              </a:rPr>
                              <m:t>𝟑</m:t>
                            </m:r>
                          </m:sup>
                        </m:sSup>
                        <m:sSup>
                          <m:sSupPr>
                            <m:ctrlPr>
                              <a:rPr lang="de-DE" sz="1400" b="1" i="1">
                                <a:solidFill>
                                  <a:srgbClr val="7030A0"/>
                                </a:solidFill>
                                <a:latin typeface="Cambria Math"/>
                                <a:ea typeface="Cambria Math"/>
                              </a:rPr>
                            </m:ctrlPr>
                          </m:sSupPr>
                          <m:e>
                            <m:sSub>
                              <m:sSubPr>
                                <m:ctrlPr>
                                  <a:rPr lang="de-DE" sz="1400" b="1" i="1">
                                    <a:solidFill>
                                      <a:srgbClr val="7030A0"/>
                                    </a:solidFill>
                                    <a:latin typeface="Cambria Math"/>
                                  </a:rPr>
                                </m:ctrlPr>
                              </m:sSubPr>
                              <m:e>
                                <m:r>
                                  <a:rPr lang="de-DE" sz="1400" b="1" i="1">
                                    <a:solidFill>
                                      <a:srgbClr val="7030A0"/>
                                    </a:solidFill>
                                    <a:latin typeface="Cambria Math"/>
                                  </a:rPr>
                                  <m:t> </m:t>
                                </m:r>
                                <m:r>
                                  <a:rPr lang="de-DE" sz="1400" b="1" i="1">
                                    <a:solidFill>
                                      <a:srgbClr val="7030A0"/>
                                    </a:solidFill>
                                    <a:latin typeface="Cambria Math"/>
                                    <a:ea typeface="Cambria Math"/>
                                  </a:rPr>
                                  <m:t>𝜸</m:t>
                                </m:r>
                              </m:e>
                              <m:sub>
                                <m:r>
                                  <a:rPr lang="de-DE" sz="1400" b="1" i="1">
                                    <a:solidFill>
                                      <a:srgbClr val="7030A0"/>
                                    </a:solidFill>
                                    <a:latin typeface="Cambria Math"/>
                                  </a:rPr>
                                  <m:t>𝟎</m:t>
                                </m:r>
                              </m:sub>
                            </m:sSub>
                          </m:e>
                          <m:sup>
                            <m:r>
                              <a:rPr lang="de-DE" sz="1400" b="1" i="1">
                                <a:solidFill>
                                  <a:srgbClr val="7030A0"/>
                                </a:solidFill>
                                <a:latin typeface="Cambria Math"/>
                                <a:ea typeface="Cambria Math"/>
                              </a:rPr>
                              <m:t>𝟐</m:t>
                            </m:r>
                          </m:sup>
                        </m:sSup>
                        <m:r>
                          <a:rPr lang="de-DE" sz="1400" b="1" i="1">
                            <a:solidFill>
                              <a:srgbClr val="7030A0"/>
                            </a:solidFill>
                            <a:latin typeface="Cambria Math"/>
                            <a:ea typeface="Cambria Math"/>
                          </a:rPr>
                          <m:t> </m:t>
                        </m:r>
                        <m:sSub>
                          <m:sSubPr>
                            <m:ctrlPr>
                              <a:rPr lang="de-DE" sz="1400" b="1" i="1">
                                <a:solidFill>
                                  <a:srgbClr val="7030A0"/>
                                </a:solidFill>
                                <a:latin typeface="Cambria Math"/>
                                <a:ea typeface="Cambria Math"/>
                              </a:rPr>
                            </m:ctrlPr>
                          </m:sSubPr>
                          <m:e>
                            <m:r>
                              <a:rPr lang="de-DE" sz="1400" b="1" i="1">
                                <a:solidFill>
                                  <a:srgbClr val="FF0000"/>
                                </a:solidFill>
                                <a:latin typeface="Cambria Math"/>
                                <a:ea typeface="Cambria Math"/>
                              </a:rPr>
                              <m:t>𝜺</m:t>
                            </m:r>
                          </m:e>
                          <m:sub>
                            <m:r>
                              <a:rPr lang="de-DE" sz="1400" b="1" i="1">
                                <a:solidFill>
                                  <a:srgbClr val="FF0000"/>
                                </a:solidFill>
                                <a:latin typeface="Cambria Math"/>
                                <a:ea typeface="Cambria Math"/>
                              </a:rPr>
                              <m:t>𝒆𝒇𝒇</m:t>
                            </m:r>
                            <m:r>
                              <a:rPr lang="de-DE" sz="1400" b="1" i="1">
                                <a:solidFill>
                                  <a:srgbClr val="FF0000"/>
                                </a:solidFill>
                                <a:latin typeface="Cambria Math"/>
                                <a:ea typeface="Cambria Math"/>
                              </a:rPr>
                              <m:t>,   </m:t>
                            </m:r>
                            <m:r>
                              <a:rPr lang="de-DE" sz="1400" b="1" i="1">
                                <a:solidFill>
                                  <a:srgbClr val="FF0000"/>
                                </a:solidFill>
                                <a:latin typeface="Cambria Math"/>
                                <a:ea typeface="Cambria Math"/>
                              </a:rPr>
                              <m:t>𝒙</m:t>
                            </m:r>
                          </m:sub>
                        </m:sSub>
                        <m:r>
                          <a:rPr lang="de-DE" sz="1400" b="1" i="1">
                            <a:solidFill>
                              <a:srgbClr val="00B050"/>
                            </a:solidFill>
                            <a:latin typeface="Cambria Math"/>
                            <a:ea typeface="Cambria Math"/>
                          </a:rPr>
                          <m:t> </m:t>
                        </m:r>
                      </m:den>
                    </m:f>
                  </m:oMath>
                </a14:m>
                <a:endParaRPr lang="en-US" sz="1400" dirty="0" smtClean="0"/>
              </a:p>
              <a:p>
                <a:pPr marL="285750" indent="-285750">
                  <a:buFont typeface="Wingdings" panose="05000000000000000000" pitchFamily="2" charset="2"/>
                  <a:buChar char="Ø"/>
                </a:pPr>
                <a:r>
                  <a:rPr lang="en-US" sz="1600" b="1" dirty="0" smtClean="0">
                    <a:solidFill>
                      <a:schemeClr val="tx1"/>
                    </a:solidFill>
                  </a:rPr>
                  <a:t>Measured </a:t>
                </a:r>
                <a14:m>
                  <m:oMath xmlns:m="http://schemas.openxmlformats.org/officeDocument/2006/math">
                    <m:sSub>
                      <m:sSubPr>
                        <m:ctrlPr>
                          <a:rPr lang="en-US" sz="1600" i="1">
                            <a:solidFill>
                              <a:schemeClr val="tx1"/>
                            </a:solidFill>
                            <a:latin typeface="Cambria Math"/>
                          </a:rPr>
                        </m:ctrlPr>
                      </m:sSubPr>
                      <m:e>
                        <m:r>
                          <a:rPr lang="de-DE" sz="1600" i="1">
                            <a:solidFill>
                              <a:schemeClr val="tx1"/>
                            </a:solidFill>
                            <a:latin typeface="Cambria Math"/>
                          </a:rPr>
                          <m:t>𝑞</m:t>
                        </m:r>
                      </m:e>
                      <m:sub>
                        <m:r>
                          <a:rPr lang="de-DE" sz="1600" i="1">
                            <a:solidFill>
                              <a:schemeClr val="tx1"/>
                            </a:solidFill>
                            <a:latin typeface="Cambria Math"/>
                          </a:rPr>
                          <m:t>𝑠𝑐</m:t>
                        </m:r>
                      </m:sub>
                    </m:sSub>
                  </m:oMath>
                </a14:m>
                <a:r>
                  <a:rPr lang="en-US" sz="1600" dirty="0" smtClean="0"/>
                  <a:t> </a:t>
                </a:r>
                <a:r>
                  <a:rPr lang="en-US" sz="1600" dirty="0"/>
                  <a:t>based on the distance between  </a:t>
                </a:r>
                <a:r>
                  <a:rPr lang="en-US" sz="1600" dirty="0" smtClean="0"/>
                  <a:t>lines</a:t>
                </a:r>
              </a:p>
              <a:p>
                <a:r>
                  <a:rPr lang="en-US" sz="1600" dirty="0"/>
                  <a:t> </a:t>
                </a:r>
                <a:r>
                  <a:rPr lang="en-US" sz="1600" dirty="0" smtClean="0"/>
                  <a:t>     </a:t>
                </a:r>
                <a:r>
                  <a:rPr lang="en-US" sz="1600" dirty="0"/>
                  <a:t>of modes </a:t>
                </a:r>
                <a14:m>
                  <m:oMath xmlns:m="http://schemas.openxmlformats.org/officeDocument/2006/math">
                    <m:r>
                      <a:rPr lang="en-US" sz="1600" b="1" i="1" dirty="0">
                        <a:latin typeface="Cambria Math" panose="02040503050406030204" pitchFamily="18" charset="0"/>
                        <a:ea typeface="Cambria Math" panose="02040503050406030204" pitchFamily="18" charset="0"/>
                      </a:rPr>
                      <m:t>𝒌</m:t>
                    </m:r>
                    <m:r>
                      <a:rPr lang="en-US" sz="1600" i="1" dirty="0">
                        <a:latin typeface="Cambria Math"/>
                      </a:rPr>
                      <m:t>= 0 </m:t>
                    </m:r>
                  </m:oMath>
                </a14:m>
                <a:r>
                  <a:rPr lang="en-US" sz="1600" dirty="0"/>
                  <a:t>and </a:t>
                </a:r>
                <a14:m>
                  <m:oMath xmlns:m="http://schemas.openxmlformats.org/officeDocument/2006/math">
                    <m:r>
                      <a:rPr lang="en-US" sz="1600" i="1" dirty="0" smtClean="0">
                        <a:latin typeface="Cambria Math"/>
                      </a:rPr>
                      <m:t>1</m:t>
                    </m:r>
                    <m:r>
                      <a:rPr lang="de-DE" sz="1600" b="0" i="1" dirty="0" smtClean="0">
                        <a:latin typeface="Cambria Math"/>
                      </a:rPr>
                      <m:t> </m:t>
                    </m:r>
                  </m:oMath>
                </a14:m>
                <a:r>
                  <a:rPr lang="en-US" sz="1600" dirty="0" smtClean="0"/>
                  <a:t>: </a:t>
                </a:r>
                <a:r>
                  <a:rPr lang="en-US" sz="2000" b="1" i="1" dirty="0" smtClean="0">
                    <a:solidFill>
                      <a:srgbClr val="FF0000"/>
                    </a:solidFill>
                    <a:latin typeface="Cambria Math" panose="02040503050406030204" pitchFamily="18" charset="0"/>
                    <a:ea typeface="Cambria Math" panose="02040503050406030204" pitchFamily="18" charset="0"/>
                    <a:sym typeface="Symbol"/>
                  </a:rPr>
                  <a:t> </a:t>
                </a:r>
                <a:r>
                  <a:rPr lang="en-US" sz="2000" b="1" i="1" dirty="0" err="1" smtClean="0">
                    <a:solidFill>
                      <a:srgbClr val="FF0000"/>
                    </a:solidFill>
                    <a:latin typeface="Cambria Math" panose="02040503050406030204" pitchFamily="18" charset="0"/>
                    <a:ea typeface="Cambria Math" panose="02040503050406030204" pitchFamily="18" charset="0"/>
                    <a:sym typeface="Symbol"/>
                  </a:rPr>
                  <a:t>q</a:t>
                </a:r>
                <a:r>
                  <a:rPr lang="en-US" sz="2000" b="1" i="1" baseline="-25000" dirty="0" err="1" smtClean="0">
                    <a:solidFill>
                      <a:srgbClr val="FF0000"/>
                    </a:solidFill>
                    <a:latin typeface="Cambria Math" panose="02040503050406030204" pitchFamily="18" charset="0"/>
                    <a:ea typeface="Cambria Math" panose="02040503050406030204" pitchFamily="18" charset="0"/>
                    <a:sym typeface="Symbol"/>
                  </a:rPr>
                  <a:t>k</a:t>
                </a:r>
                <a:r>
                  <a:rPr lang="en-US" sz="2000" b="1" i="1" baseline="-25000" dirty="0" smtClean="0">
                    <a:solidFill>
                      <a:srgbClr val="FF0000"/>
                    </a:solidFill>
                    <a:latin typeface="Cambria Math" panose="02040503050406030204" pitchFamily="18" charset="0"/>
                    <a:ea typeface="Cambria Math" panose="02040503050406030204" pitchFamily="18" charset="0"/>
                    <a:sym typeface="Symbol"/>
                  </a:rPr>
                  <a:t> 0  1</a:t>
                </a:r>
                <a:r>
                  <a:rPr lang="en-US" sz="2000" b="1" i="1" dirty="0" smtClean="0">
                    <a:latin typeface="Cambria Math" panose="02040503050406030204" pitchFamily="18" charset="0"/>
                    <a:ea typeface="Cambria Math" panose="02040503050406030204" pitchFamily="18" charset="0"/>
                    <a:sym typeface="Symbol"/>
                  </a:rPr>
                  <a:t>  </a:t>
                </a:r>
                <a:endParaRPr lang="en-US" sz="2000" b="1" i="1" dirty="0">
                  <a:latin typeface="Cambria Math" panose="02040503050406030204" pitchFamily="18" charset="0"/>
                  <a:ea typeface="Cambria Math" panose="020405030504060302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7504" y="4005064"/>
                <a:ext cx="8640960" cy="1296189"/>
              </a:xfrm>
              <a:prstGeom prst="rect">
                <a:avLst/>
              </a:prstGeom>
              <a:blipFill rotWithShape="1">
                <a:blip r:embed="rId7"/>
                <a:stretch>
                  <a:fillRect l="-423" t="-1408" b="-7042"/>
                </a:stretch>
              </a:blipFill>
            </p:spPr>
            <p:txBody>
              <a:bodyPr/>
              <a:lstStyle/>
              <a:p>
                <a:r>
                  <a:rPr lang="en-US">
                    <a:noFill/>
                  </a:rPr>
                  <a:t> </a:t>
                </a:r>
              </a:p>
            </p:txBody>
          </p:sp>
        </mc:Fallback>
      </mc:AlternateContent>
      <p:sp>
        <p:nvSpPr>
          <p:cNvPr id="24" name="TextBox 10"/>
          <p:cNvSpPr txBox="1"/>
          <p:nvPr/>
        </p:nvSpPr>
        <p:spPr>
          <a:xfrm>
            <a:off x="200931" y="5235548"/>
            <a:ext cx="1224287" cy="338554"/>
          </a:xfrm>
          <a:prstGeom prst="rect">
            <a:avLst/>
          </a:prstGeom>
          <a:noFill/>
        </p:spPr>
        <p:txBody>
          <a:bodyPr wrap="square" rtlCol="0">
            <a:spAutoFit/>
          </a:bodyPr>
          <a:lstStyle/>
          <a:p>
            <a:r>
              <a:rPr lang="en-US" sz="1600" b="1" dirty="0" smtClean="0">
                <a:solidFill>
                  <a:srgbClr val="0000FF"/>
                </a:solidFill>
                <a:ea typeface="Cambria Math"/>
              </a:rPr>
              <a:t>Findings:</a:t>
            </a:r>
          </a:p>
        </p:txBody>
      </p:sp>
      <p:sp>
        <p:nvSpPr>
          <p:cNvPr id="19" name="Rectangle 10"/>
          <p:cNvSpPr>
            <a:spLocks noChangeArrowheads="1"/>
          </p:cNvSpPr>
          <p:nvPr/>
        </p:nvSpPr>
        <p:spPr bwMode="auto">
          <a:xfrm>
            <a:off x="35941" y="6263734"/>
            <a:ext cx="9096009" cy="292388"/>
          </a:xfrm>
          <a:prstGeom prst="rect">
            <a:avLst/>
          </a:prstGeom>
          <a:noFill/>
          <a:ln w="9525">
            <a:noFill/>
            <a:miter lim="800000"/>
            <a:headEnd/>
            <a:tailEnd/>
          </a:ln>
        </p:spPr>
        <p:txBody>
          <a:bodyPr wrap="square">
            <a:spAutoFit/>
          </a:bodyPr>
          <a:lstStyle>
            <a:defPPr>
              <a:defRPr lang="de-DE"/>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r>
              <a:rPr lang="en-US" sz="1300" dirty="0" smtClean="0">
                <a:latin typeface="+mj-lt"/>
              </a:rPr>
              <a:t>R. Singh et  al., </a:t>
            </a:r>
            <a:r>
              <a:rPr lang="en-US" sz="1300" i="1" dirty="0" smtClean="0">
                <a:latin typeface="+mj-lt"/>
              </a:rPr>
              <a:t>Interpretation of transverse tune spectrum in a heavy-ion synchrotron</a:t>
            </a:r>
            <a:r>
              <a:rPr lang="en-US" sz="1300" dirty="0" smtClean="0">
                <a:latin typeface="+mj-lt"/>
              </a:rPr>
              <a:t>,  </a:t>
            </a:r>
            <a:r>
              <a:rPr lang="en-US" sz="1300" dirty="0">
                <a:latin typeface="+mj-lt"/>
              </a:rPr>
              <a:t>Phys. </a:t>
            </a:r>
            <a:r>
              <a:rPr lang="en-US" sz="1300" dirty="0" smtClean="0">
                <a:latin typeface="+mj-lt"/>
              </a:rPr>
              <a:t>Rev. ST Acc. </a:t>
            </a:r>
            <a:r>
              <a:rPr lang="en-US" sz="1300" dirty="0">
                <a:latin typeface="+mj-lt"/>
              </a:rPr>
              <a:t>Beams </a:t>
            </a:r>
            <a:r>
              <a:rPr lang="en-US" sz="1300" dirty="0" smtClean="0">
                <a:latin typeface="+mj-lt"/>
              </a:rPr>
              <a:t>13, </a:t>
            </a:r>
            <a:r>
              <a:rPr lang="en-US" sz="1300" dirty="0">
                <a:latin typeface="+mj-lt"/>
              </a:rPr>
              <a:t>034201 </a:t>
            </a:r>
            <a:r>
              <a:rPr lang="en-US" sz="1300" dirty="0" smtClean="0">
                <a:latin typeface="+mj-lt"/>
              </a:rPr>
              <a:t>(2013)</a:t>
            </a:r>
            <a:endParaRPr lang="en-US" sz="1300" dirty="0">
              <a:latin typeface="+mj-lt"/>
            </a:endParaRPr>
          </a:p>
        </p:txBody>
      </p:sp>
    </p:spTree>
    <p:extLst>
      <p:ext uri="{BB962C8B-B14F-4D97-AF65-F5344CB8AC3E}">
        <p14:creationId xmlns:p14="http://schemas.microsoft.com/office/powerpoint/2010/main" val="317067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37066"/>
            <a:ext cx="4721396" cy="3476109"/>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2411760" y="1600210"/>
                <a:ext cx="2376264" cy="532646"/>
              </a:xfrm>
              <a:prstGeom prst="rect">
                <a:avLst/>
              </a:prstGeom>
              <a:solidFill>
                <a:srgbClr val="00B050"/>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a:rPr>
                          </m:ctrlPr>
                        </m:sSubPr>
                        <m:e>
                          <m:r>
                            <a:rPr lang="de-DE" sz="1400" b="0" i="1" smtClean="0">
                              <a:solidFill>
                                <a:schemeClr val="bg1"/>
                              </a:solidFill>
                              <a:latin typeface="Cambria Math"/>
                            </a:rPr>
                            <m:t>𝐼𝑚</m:t>
                          </m:r>
                          <m:r>
                            <a:rPr lang="de-DE" sz="1400" b="0" i="1" smtClean="0">
                              <a:solidFill>
                                <a:schemeClr val="bg1"/>
                              </a:solidFill>
                              <a:latin typeface="Cambria Math"/>
                            </a:rPr>
                            <m:t>(</m:t>
                          </m:r>
                          <m:r>
                            <a:rPr lang="de-DE" sz="1400" i="1">
                              <a:solidFill>
                                <a:schemeClr val="bg1"/>
                              </a:solidFill>
                              <a:latin typeface="Cambria Math"/>
                            </a:rPr>
                            <m:t>𝑍</m:t>
                          </m:r>
                        </m:e>
                        <m:sub>
                          <m:r>
                            <a:rPr lang="de-DE" sz="1400" i="1">
                              <a:solidFill>
                                <a:schemeClr val="bg1"/>
                              </a:solidFill>
                              <a:latin typeface="Cambria Math"/>
                              <a:ea typeface="Cambria Math"/>
                            </a:rPr>
                            <m:t>⊥,</m:t>
                          </m:r>
                          <m:r>
                            <a:rPr lang="de-DE" sz="1400" i="1">
                              <a:solidFill>
                                <a:schemeClr val="bg1"/>
                              </a:solidFill>
                              <a:latin typeface="Cambria Math"/>
                            </a:rPr>
                            <m:t>𝑥</m:t>
                          </m:r>
                        </m:sub>
                      </m:sSub>
                      <m:r>
                        <a:rPr lang="de-DE" sz="1400" b="0" i="1" smtClean="0">
                          <a:solidFill>
                            <a:schemeClr val="bg1"/>
                          </a:solidFill>
                          <a:latin typeface="Cambria Math"/>
                        </a:rPr>
                        <m:t>)</m:t>
                      </m:r>
                      <m:r>
                        <a:rPr lang="de-DE" sz="1400" i="1">
                          <a:solidFill>
                            <a:schemeClr val="bg1"/>
                          </a:solidFill>
                          <a:latin typeface="Cambria Math"/>
                        </a:rPr>
                        <m:t>=</m:t>
                      </m:r>
                      <m:r>
                        <a:rPr lang="de-DE" sz="1400" b="0" i="1" smtClean="0">
                          <a:solidFill>
                            <a:schemeClr val="bg1"/>
                          </a:solidFill>
                          <a:latin typeface="Cambria Math"/>
                        </a:rPr>
                        <m:t>−</m:t>
                      </m:r>
                      <m:r>
                        <a:rPr lang="de-DE" sz="1400" i="1">
                          <a:solidFill>
                            <a:schemeClr val="bg1"/>
                          </a:solidFill>
                          <a:latin typeface="Cambria Math"/>
                        </a:rPr>
                        <m:t>(0.23±0.04) </m:t>
                      </m:r>
                      <m:r>
                        <a:rPr lang="de-DE" sz="1400" i="1">
                          <a:solidFill>
                            <a:schemeClr val="bg1"/>
                          </a:solidFill>
                          <a:latin typeface="Cambria Math"/>
                          <a:ea typeface="Cambria Math"/>
                        </a:rPr>
                        <m:t>𝑀</m:t>
                      </m:r>
                      <m:r>
                        <m:rPr>
                          <m:sty m:val="p"/>
                        </m:rPr>
                        <a:rPr lang="el-GR" sz="1400" i="1">
                          <a:solidFill>
                            <a:schemeClr val="bg1"/>
                          </a:solidFill>
                          <a:latin typeface="Cambria Math"/>
                          <a:ea typeface="Cambria Math"/>
                        </a:rPr>
                        <m:t>Ω</m:t>
                      </m:r>
                      <m:r>
                        <a:rPr lang="de-DE" sz="1400" i="1">
                          <a:solidFill>
                            <a:schemeClr val="bg1"/>
                          </a:solidFill>
                          <a:latin typeface="Cambria Math"/>
                          <a:ea typeface="Cambria Math"/>
                        </a:rPr>
                        <m:t>/</m:t>
                      </m:r>
                      <m:sSup>
                        <m:sSupPr>
                          <m:ctrlPr>
                            <a:rPr lang="de-DE" sz="1400" i="1">
                              <a:solidFill>
                                <a:schemeClr val="bg1"/>
                              </a:solidFill>
                              <a:latin typeface="Cambria Math"/>
                              <a:ea typeface="Cambria Math"/>
                            </a:rPr>
                          </m:ctrlPr>
                        </m:sSupPr>
                        <m:e>
                          <m:r>
                            <a:rPr lang="de-DE" sz="1400" i="1">
                              <a:solidFill>
                                <a:schemeClr val="bg1"/>
                              </a:solidFill>
                              <a:latin typeface="Cambria Math"/>
                              <a:ea typeface="Cambria Math"/>
                            </a:rPr>
                            <m:t>𝑚</m:t>
                          </m:r>
                        </m:e>
                        <m:sup>
                          <m:r>
                            <a:rPr lang="de-DE" sz="1400" i="1">
                              <a:solidFill>
                                <a:schemeClr val="bg1"/>
                              </a:solidFill>
                              <a:latin typeface="Cambria Math"/>
                              <a:ea typeface="Cambria Math"/>
                            </a:rPr>
                            <m:t>2</m:t>
                          </m:r>
                        </m:sup>
                      </m:sSup>
                    </m:oMath>
                  </m:oMathPara>
                </a14:m>
                <a:endParaRPr lang="en-US" sz="1400" dirty="0">
                  <a:solidFill>
                    <a:schemeClr val="bg1"/>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2411760" y="1600210"/>
                <a:ext cx="2376264" cy="532646"/>
              </a:xfrm>
              <a:prstGeom prst="rect">
                <a:avLst/>
              </a:prstGeom>
              <a:blipFill rotWithShape="1">
                <a:blip r:embed="rId4"/>
                <a:stretch>
                  <a:fillRect b="-57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411760" y="3176820"/>
                <a:ext cx="2336123" cy="540212"/>
              </a:xfrm>
              <a:prstGeom prst="rect">
                <a:avLst/>
              </a:prstGeom>
              <a:solidFill>
                <a:srgbClr val="00B050"/>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a:rPr>
                          </m:ctrlPr>
                        </m:sSubPr>
                        <m:e>
                          <m:r>
                            <a:rPr lang="de-DE" sz="1400" b="0" i="1" smtClean="0">
                              <a:solidFill>
                                <a:schemeClr val="bg1"/>
                              </a:solidFill>
                              <a:latin typeface="Cambria Math"/>
                            </a:rPr>
                            <m:t>𝐼𝑚</m:t>
                          </m:r>
                          <m:r>
                            <a:rPr lang="de-DE" sz="1400" b="0" i="1" smtClean="0">
                              <a:solidFill>
                                <a:schemeClr val="bg1"/>
                              </a:solidFill>
                              <a:latin typeface="Cambria Math"/>
                            </a:rPr>
                            <m:t>(</m:t>
                          </m:r>
                          <m:r>
                            <a:rPr lang="de-DE" sz="1400" i="1">
                              <a:solidFill>
                                <a:schemeClr val="bg1"/>
                              </a:solidFill>
                              <a:latin typeface="Cambria Math"/>
                            </a:rPr>
                            <m:t>𝑍</m:t>
                          </m:r>
                        </m:e>
                        <m:sub>
                          <m:r>
                            <a:rPr lang="de-DE" sz="1400" i="1">
                              <a:solidFill>
                                <a:schemeClr val="bg1"/>
                              </a:solidFill>
                              <a:latin typeface="Cambria Math"/>
                              <a:ea typeface="Cambria Math"/>
                            </a:rPr>
                            <m:t>⊥,</m:t>
                          </m:r>
                          <m:r>
                            <a:rPr lang="de-DE" sz="1400" i="1">
                              <a:solidFill>
                                <a:schemeClr val="bg1"/>
                              </a:solidFill>
                              <a:latin typeface="Cambria Math"/>
                            </a:rPr>
                            <m:t>𝑦</m:t>
                          </m:r>
                        </m:sub>
                      </m:sSub>
                      <m:r>
                        <a:rPr lang="de-DE" sz="1400" b="0" i="1" smtClean="0">
                          <a:solidFill>
                            <a:schemeClr val="bg1"/>
                          </a:solidFill>
                          <a:latin typeface="Cambria Math"/>
                        </a:rPr>
                        <m:t>)</m:t>
                      </m:r>
                      <m:r>
                        <a:rPr lang="de-DE" sz="1400" i="1">
                          <a:solidFill>
                            <a:schemeClr val="bg1"/>
                          </a:solidFill>
                          <a:latin typeface="Cambria Math"/>
                        </a:rPr>
                        <m:t>=</m:t>
                      </m:r>
                      <m:r>
                        <a:rPr lang="de-DE" sz="1400" b="0" i="1" smtClean="0">
                          <a:solidFill>
                            <a:schemeClr val="bg1"/>
                          </a:solidFill>
                          <a:latin typeface="Cambria Math"/>
                        </a:rPr>
                        <m:t>−</m:t>
                      </m:r>
                      <m:r>
                        <a:rPr lang="de-DE" sz="1400" i="1">
                          <a:solidFill>
                            <a:schemeClr val="bg1"/>
                          </a:solidFill>
                          <a:latin typeface="Cambria Math"/>
                        </a:rPr>
                        <m:t>(</m:t>
                      </m:r>
                      <m:r>
                        <a:rPr lang="de-DE" sz="1400" i="1" smtClean="0">
                          <a:solidFill>
                            <a:schemeClr val="bg1"/>
                          </a:solidFill>
                          <a:latin typeface="Cambria Math"/>
                        </a:rPr>
                        <m:t>1.78±0.04</m:t>
                      </m:r>
                      <m:r>
                        <a:rPr lang="de-DE" sz="1400" i="1">
                          <a:solidFill>
                            <a:schemeClr val="bg1"/>
                          </a:solidFill>
                          <a:latin typeface="Cambria Math"/>
                        </a:rPr>
                        <m:t>) </m:t>
                      </m:r>
                      <m:r>
                        <a:rPr lang="de-DE" sz="1400" i="1">
                          <a:solidFill>
                            <a:schemeClr val="bg1"/>
                          </a:solidFill>
                          <a:latin typeface="Cambria Math"/>
                          <a:ea typeface="Cambria Math"/>
                        </a:rPr>
                        <m:t>𝑀</m:t>
                      </m:r>
                      <m:r>
                        <m:rPr>
                          <m:sty m:val="p"/>
                        </m:rPr>
                        <a:rPr lang="el-GR" sz="1400" i="1">
                          <a:solidFill>
                            <a:schemeClr val="bg1"/>
                          </a:solidFill>
                          <a:latin typeface="Cambria Math"/>
                          <a:ea typeface="Cambria Math"/>
                        </a:rPr>
                        <m:t>Ω</m:t>
                      </m:r>
                      <m:r>
                        <a:rPr lang="de-DE" sz="1400" i="1">
                          <a:solidFill>
                            <a:schemeClr val="bg1"/>
                          </a:solidFill>
                          <a:latin typeface="Cambria Math"/>
                          <a:ea typeface="Cambria Math"/>
                        </a:rPr>
                        <m:t>/</m:t>
                      </m:r>
                      <m:sSup>
                        <m:sSupPr>
                          <m:ctrlPr>
                            <a:rPr lang="de-DE" sz="1400" i="1">
                              <a:solidFill>
                                <a:schemeClr val="bg1"/>
                              </a:solidFill>
                              <a:latin typeface="Cambria Math"/>
                              <a:ea typeface="Cambria Math"/>
                            </a:rPr>
                          </m:ctrlPr>
                        </m:sSupPr>
                        <m:e>
                          <m:r>
                            <a:rPr lang="de-DE" sz="1400" i="1">
                              <a:solidFill>
                                <a:schemeClr val="bg1"/>
                              </a:solidFill>
                              <a:latin typeface="Cambria Math"/>
                              <a:ea typeface="Cambria Math"/>
                            </a:rPr>
                            <m:t>𝑚</m:t>
                          </m:r>
                        </m:e>
                        <m:sup>
                          <m:r>
                            <a:rPr lang="de-DE" sz="1400" i="1">
                              <a:solidFill>
                                <a:schemeClr val="bg1"/>
                              </a:solidFill>
                              <a:latin typeface="Cambria Math"/>
                              <a:ea typeface="Cambria Math"/>
                            </a:rPr>
                            <m:t>2</m:t>
                          </m:r>
                        </m:sup>
                      </m:sSup>
                    </m:oMath>
                  </m:oMathPara>
                </a14:m>
                <a:endParaRPr lang="en-US" sz="1400" dirty="0">
                  <a:solidFill>
                    <a:schemeClr val="bg1"/>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2411760" y="3176820"/>
                <a:ext cx="2336123" cy="540212"/>
              </a:xfrm>
              <a:prstGeom prst="rect">
                <a:avLst/>
              </a:prstGeom>
              <a:blipFill rotWithShape="1">
                <a:blip r:embed="rId5"/>
                <a:stretch>
                  <a:fillRect b="-4494"/>
                </a:stretch>
              </a:blipFill>
            </p:spPr>
            <p:txBody>
              <a:bodyPr/>
              <a:lstStyle/>
              <a:p>
                <a:r>
                  <a:rPr lang="en-US">
                    <a:noFill/>
                  </a:rPr>
                  <a:t> </a:t>
                </a:r>
              </a:p>
            </p:txBody>
          </p:sp>
        </mc:Fallback>
      </mc:AlternateContent>
      <p:pic>
        <p:nvPicPr>
          <p:cNvPr id="1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8975" y="1484784"/>
            <a:ext cx="4352975" cy="3623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flipV="1">
            <a:off x="6400800" y="2472856"/>
            <a:ext cx="492981" cy="2180282"/>
          </a:xfrm>
          <a:prstGeom prst="straightConnector1">
            <a:avLst/>
          </a:prstGeom>
          <a:ln>
            <a:solidFill>
              <a:srgbClr val="7030A0"/>
            </a:solidFill>
            <a:tailEnd type="stealth" w="lg" len="lg"/>
          </a:ln>
        </p:spPr>
        <p:style>
          <a:lnRef idx="2">
            <a:schemeClr val="dk1"/>
          </a:lnRef>
          <a:fillRef idx="0">
            <a:schemeClr val="dk1"/>
          </a:fillRef>
          <a:effectRef idx="1">
            <a:schemeClr val="dk1"/>
          </a:effectRef>
          <a:fontRef idx="minor">
            <a:schemeClr val="tx1"/>
          </a:fontRef>
        </p:style>
      </p:cxnSp>
      <p:sp>
        <p:nvSpPr>
          <p:cNvPr id="11" name="Text Box 7"/>
          <p:cNvSpPr txBox="1">
            <a:spLocks noChangeArrowheads="1"/>
          </p:cNvSpPr>
          <p:nvPr/>
        </p:nvSpPr>
        <p:spPr bwMode="auto">
          <a:xfrm>
            <a:off x="68580" y="310515"/>
            <a:ext cx="8648700" cy="46166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altLang="de-DE" sz="2400" b="1" dirty="0" smtClean="0">
                <a:latin typeface="Times New Roman" pitchFamily="18" charset="0"/>
              </a:rPr>
              <a:t>Measurements: Determination of coherent </a:t>
            </a:r>
            <a:r>
              <a:rPr lang="en-US" altLang="de-DE" sz="2400" b="1" dirty="0">
                <a:latin typeface="Times New Roman" pitchFamily="18" charset="0"/>
              </a:rPr>
              <a:t>T</a:t>
            </a:r>
            <a:r>
              <a:rPr lang="en-US" altLang="de-DE" sz="2400" b="1" dirty="0" smtClean="0">
                <a:latin typeface="Times New Roman" pitchFamily="18" charset="0"/>
              </a:rPr>
              <a:t>une Shift </a:t>
            </a:r>
            <a:r>
              <a:rPr lang="en-US" altLang="de-DE" sz="2400" b="1" i="1" dirty="0" smtClean="0">
                <a:latin typeface="Times New Roman" pitchFamily="18" charset="0"/>
                <a:sym typeface="Symbol"/>
              </a:rPr>
              <a:t>Q</a:t>
            </a:r>
            <a:r>
              <a:rPr lang="en-US" altLang="de-DE" sz="2400" b="1" i="1" baseline="-25000" dirty="0" smtClean="0">
                <a:latin typeface="Times New Roman" pitchFamily="18" charset="0"/>
                <a:sym typeface="Symbol"/>
              </a:rPr>
              <a:t>c</a:t>
            </a:r>
            <a:r>
              <a:rPr lang="en-US" altLang="de-DE" sz="2400" b="1" i="1" dirty="0" smtClean="0">
                <a:latin typeface="Times New Roman" pitchFamily="18" charset="0"/>
                <a:sym typeface="Symbol"/>
              </a:rPr>
              <a:t> </a:t>
            </a:r>
            <a:endParaRPr lang="en-US" altLang="de-DE" sz="2400" b="1" i="1" dirty="0">
              <a:solidFill>
                <a:schemeClr val="tx1"/>
              </a:solidFill>
              <a:latin typeface="Times New Roman" pitchFamily="18" charset="0"/>
            </a:endParaRPr>
          </a:p>
        </p:txBody>
      </p:sp>
      <p:sp>
        <p:nvSpPr>
          <p:cNvPr id="10" name="Textfeld 9"/>
          <p:cNvSpPr txBox="1"/>
          <p:nvPr/>
        </p:nvSpPr>
        <p:spPr>
          <a:xfrm>
            <a:off x="68580" y="929640"/>
            <a:ext cx="8886234" cy="369332"/>
          </a:xfrm>
          <a:prstGeom prst="rect">
            <a:avLst/>
          </a:prstGeom>
          <a:noFill/>
        </p:spPr>
        <p:txBody>
          <a:bodyPr wrap="square" rtlCol="0">
            <a:spAutoFit/>
          </a:bodyPr>
          <a:lstStyle/>
          <a:p>
            <a:r>
              <a:rPr lang="en-US" dirty="0" smtClean="0"/>
              <a:t>The coherent tune shift </a:t>
            </a:r>
            <a:r>
              <a:rPr lang="en-US" dirty="0" smtClean="0">
                <a:sym typeface="Symbol"/>
              </a:rPr>
              <a:t>Q</a:t>
            </a:r>
            <a:r>
              <a:rPr lang="en-US" b="1" i="1" baseline="-25000" dirty="0" smtClean="0"/>
              <a:t>c</a:t>
            </a:r>
            <a:r>
              <a:rPr lang="en-US" dirty="0" smtClean="0"/>
              <a:t> from the depicted N</a:t>
            </a:r>
            <a:r>
              <a:rPr lang="en-US" baseline="30000" dirty="0" smtClean="0"/>
              <a:t>7+</a:t>
            </a:r>
            <a:r>
              <a:rPr lang="en-US" dirty="0" smtClean="0"/>
              <a:t> spectra and further spectra with Ar</a:t>
            </a:r>
            <a:r>
              <a:rPr lang="en-US" baseline="30000" dirty="0" smtClean="0"/>
              <a:t>18+</a:t>
            </a:r>
            <a:endParaRPr lang="en-US" baseline="30000" dirty="0"/>
          </a:p>
        </p:txBody>
      </p:sp>
      <mc:AlternateContent xmlns:mc="http://schemas.openxmlformats.org/markup-compatibility/2006" xmlns:a14="http://schemas.microsoft.com/office/drawing/2010/main">
        <mc:Choice Requires="a14">
          <p:sp>
            <p:nvSpPr>
              <p:cNvPr id="17" name="TextBox 16"/>
              <p:cNvSpPr txBox="1"/>
              <p:nvPr/>
            </p:nvSpPr>
            <p:spPr>
              <a:xfrm>
                <a:off x="5237" y="4950514"/>
                <a:ext cx="9138763" cy="1423403"/>
              </a:xfrm>
              <a:prstGeom prst="rect">
                <a:avLst/>
              </a:prstGeom>
              <a:noFill/>
            </p:spPr>
            <p:txBody>
              <a:bodyPr wrap="square" rtlCol="0">
                <a:spAutoFit/>
              </a:bodyPr>
              <a:lstStyle/>
              <a:p>
                <a:r>
                  <a:rPr lang="en-US" dirty="0" smtClean="0"/>
                  <a:t>For</a:t>
                </a:r>
                <a:r>
                  <a:rPr lang="de-DE" dirty="0" smtClean="0"/>
                  <a:t>  </a:t>
                </a:r>
                <a:r>
                  <a:rPr lang="de-DE" b="1" i="1" dirty="0" smtClean="0"/>
                  <a:t>k </a:t>
                </a:r>
                <a:r>
                  <a:rPr lang="de-DE" dirty="0" smtClean="0"/>
                  <a:t>= 0 </a:t>
                </a:r>
                <a:r>
                  <a:rPr lang="en-US" dirty="0"/>
                  <a:t>:</a:t>
                </a:r>
                <a:r>
                  <a:rPr lang="en-US" b="1" dirty="0" smtClean="0">
                    <a:ea typeface="Cambria Math"/>
                  </a:rPr>
                  <a:t> </a:t>
                </a:r>
                <a14:m>
                  <m:oMath xmlns:m="http://schemas.openxmlformats.org/officeDocument/2006/math">
                    <m:r>
                      <a:rPr lang="en-US" b="1" i="1">
                        <a:latin typeface="Cambria Math"/>
                        <a:ea typeface="Cambria Math"/>
                      </a:rPr>
                      <m:t>∆</m:t>
                    </m:r>
                    <m:sSub>
                      <m:sSubPr>
                        <m:ctrlPr>
                          <a:rPr lang="en-US" b="1" i="1">
                            <a:latin typeface="Cambria Math"/>
                            <a:ea typeface="Cambria Math"/>
                          </a:rPr>
                        </m:ctrlPr>
                      </m:sSubPr>
                      <m:e>
                        <m:r>
                          <a:rPr lang="en-US" b="1" i="1">
                            <a:latin typeface="Cambria Math"/>
                            <a:ea typeface="Cambria Math"/>
                          </a:rPr>
                          <m:t>𝑸</m:t>
                        </m:r>
                      </m:e>
                      <m:sub>
                        <m:r>
                          <a:rPr lang="en-US" b="1" i="1">
                            <a:latin typeface="Cambria Math"/>
                            <a:ea typeface="Cambria Math"/>
                          </a:rPr>
                          <m:t>𝒄</m:t>
                        </m:r>
                      </m:sub>
                    </m:sSub>
                  </m:oMath>
                </a14:m>
                <a:r>
                  <a:rPr lang="en-US" dirty="0" smtClean="0"/>
                  <a:t>= </a:t>
                </a:r>
                <a14:m>
                  <m:oMath xmlns:m="http://schemas.openxmlformats.org/officeDocument/2006/math">
                    <m:r>
                      <a:rPr lang="en-US" b="1" i="1">
                        <a:latin typeface="Cambria Math"/>
                        <a:ea typeface="Cambria Math"/>
                      </a:rPr>
                      <m:t>∆</m:t>
                    </m:r>
                    <m:sSub>
                      <m:sSubPr>
                        <m:ctrlPr>
                          <a:rPr lang="en-US" b="1" i="1">
                            <a:latin typeface="Cambria Math"/>
                            <a:ea typeface="Cambria Math"/>
                          </a:rPr>
                        </m:ctrlPr>
                      </m:sSubPr>
                      <m:e>
                        <m:r>
                          <a:rPr lang="en-US" b="1" i="1">
                            <a:latin typeface="Cambria Math"/>
                            <a:ea typeface="Cambria Math"/>
                          </a:rPr>
                          <m:t>𝑸</m:t>
                        </m:r>
                      </m:e>
                      <m:sub>
                        <m:r>
                          <a:rPr lang="en-US" b="1" i="1">
                            <a:latin typeface="Cambria Math"/>
                            <a:ea typeface="Cambria Math"/>
                          </a:rPr>
                          <m:t>𝒌</m:t>
                        </m:r>
                        <m:r>
                          <a:rPr lang="en-US" b="1" i="1">
                            <a:latin typeface="Cambria Math"/>
                            <a:ea typeface="Cambria Math"/>
                          </a:rPr>
                          <m:t>=</m:t>
                        </m:r>
                        <m:r>
                          <a:rPr lang="en-US" b="1" i="1">
                            <a:latin typeface="Cambria Math"/>
                            <a:ea typeface="Cambria Math"/>
                          </a:rPr>
                          <m:t>𝟎</m:t>
                        </m:r>
                      </m:sub>
                    </m:sSub>
                  </m:oMath>
                </a14:m>
                <a:r>
                  <a:rPr lang="en-US" dirty="0"/>
                  <a:t> </a:t>
                </a:r>
                <a:r>
                  <a:rPr lang="de-DE" dirty="0" smtClean="0"/>
                  <a:t>i.e</a:t>
                </a:r>
                <a:r>
                  <a:rPr lang="de-DE" dirty="0"/>
                  <a:t>. </a:t>
                </a:r>
                <a:r>
                  <a:rPr lang="en-US" dirty="0"/>
                  <a:t>value of </a:t>
                </a:r>
                <a:r>
                  <a:rPr lang="en-US" dirty="0" smtClean="0"/>
                  <a:t>coherently shifted </a:t>
                </a:r>
                <a:r>
                  <a:rPr lang="en-US" dirty="0"/>
                  <a:t>bare tune as of importance for operating </a:t>
                </a:r>
                <a:endParaRPr lang="de-DE" dirty="0" smtClean="0"/>
              </a:p>
              <a:p>
                <a:r>
                  <a:rPr lang="en-US" b="1" dirty="0" smtClean="0">
                    <a:solidFill>
                      <a:srgbClr val="0000FF"/>
                    </a:solidFill>
                  </a:rPr>
                  <a:t>Results: </a:t>
                </a:r>
              </a:p>
              <a:p>
                <a:pPr marL="285750" indent="-285750">
                  <a:buFont typeface="Wingdings" panose="05000000000000000000" pitchFamily="2" charset="2"/>
                  <a:buChar char="Ø"/>
                </a:pPr>
                <a:r>
                  <a:rPr lang="en-US" sz="1600" dirty="0" smtClean="0"/>
                  <a:t>Expected linear scaling </a:t>
                </a:r>
                <a:r>
                  <a:rPr lang="en-US" sz="1600" dirty="0"/>
                  <a:t>coherent tune shifts </a:t>
                </a:r>
                <a:r>
                  <a:rPr lang="en-US" sz="1600" dirty="0" smtClean="0"/>
                  <a:t>versus </a:t>
                </a:r>
                <a:r>
                  <a:rPr lang="en-US" sz="1600" dirty="0"/>
                  <a:t>peak beam current  </a:t>
                </a:r>
                <a14:m>
                  <m:oMath xmlns:m="http://schemas.openxmlformats.org/officeDocument/2006/math">
                    <m:sSub>
                      <m:sSubPr>
                        <m:ctrlPr>
                          <a:rPr lang="en-US" sz="1600" i="1">
                            <a:latin typeface="Cambria Math"/>
                            <a:ea typeface="Cambria Math"/>
                          </a:rPr>
                        </m:ctrlPr>
                      </m:sSubPr>
                      <m:e>
                        <m:r>
                          <a:rPr lang="en-US" sz="1600" i="1">
                            <a:latin typeface="Cambria Math"/>
                            <a:ea typeface="Cambria Math"/>
                          </a:rPr>
                          <m:t>𝐼</m:t>
                        </m:r>
                      </m:e>
                      <m:sub>
                        <m:r>
                          <a:rPr lang="en-US" sz="1600" i="1">
                            <a:latin typeface="Cambria Math"/>
                            <a:ea typeface="Cambria Math"/>
                          </a:rPr>
                          <m:t>𝑝</m:t>
                        </m:r>
                      </m:sub>
                    </m:sSub>
                  </m:oMath>
                </a14:m>
                <a:r>
                  <a:rPr lang="en-US" sz="1600" dirty="0">
                    <a:solidFill>
                      <a:srgbClr val="FF0000"/>
                    </a:solidFill>
                    <a:ea typeface="Cambria Math"/>
                  </a:rPr>
                  <a:t> </a:t>
                </a:r>
              </a:p>
              <a:p>
                <a:pPr marL="285750" indent="-285750">
                  <a:buFont typeface="Wingdings" panose="05000000000000000000" pitchFamily="2" charset="2"/>
                  <a:buChar char="Ø"/>
                </a:pPr>
                <a:r>
                  <a:rPr lang="en-US" sz="1600" dirty="0" smtClean="0"/>
                  <a:t>For value of slope the resistive, effective impedance</a:t>
                </a:r>
                <a:r>
                  <a:rPr lang="en-US" sz="1600" b="1" i="1" dirty="0" smtClean="0"/>
                  <a:t> </a:t>
                </a:r>
                <a:r>
                  <a:rPr lang="en-US" sz="1600" b="1" i="1" dirty="0" smtClean="0">
                    <a:solidFill>
                      <a:srgbClr val="006600"/>
                    </a:solidFill>
                  </a:rPr>
                  <a:t>Z</a:t>
                </a:r>
                <a14:m>
                  <m:oMath xmlns:m="http://schemas.openxmlformats.org/officeDocument/2006/math">
                    <m:r>
                      <a:rPr lang="de-DE" sz="1600" b="1" i="1" baseline="-25000">
                        <a:solidFill>
                          <a:srgbClr val="006600"/>
                        </a:solidFill>
                        <a:latin typeface="Cambria Math"/>
                        <a:ea typeface="Cambria Math"/>
                      </a:rPr>
                      <m:t>⊥</m:t>
                    </m:r>
                  </m:oMath>
                </a14:m>
                <a:r>
                  <a:rPr lang="en-US" sz="1600" b="1" dirty="0" smtClean="0">
                    <a:solidFill>
                      <a:srgbClr val="006600"/>
                    </a:solidFill>
                  </a:rPr>
                  <a:t>  </a:t>
                </a:r>
                <a:r>
                  <a:rPr lang="en-US" sz="1600" dirty="0" smtClean="0"/>
                  <a:t>can be determined</a:t>
                </a:r>
                <a:endParaRPr lang="en-US" sz="1600" b="0" dirty="0" smtClean="0">
                  <a:solidFill>
                    <a:srgbClr val="FF0000"/>
                  </a:solidFill>
                  <a:ea typeface="Cambria Math"/>
                </a:endParaRPr>
              </a:p>
              <a:p>
                <a:r>
                  <a:rPr lang="en-US" sz="1600" dirty="0" smtClean="0">
                    <a:solidFill>
                      <a:schemeClr val="tx2"/>
                    </a:solidFill>
                  </a:rPr>
                  <a:t>      </a:t>
                </a:r>
                <a:r>
                  <a:rPr lang="en-US" sz="1600" dirty="0" smtClean="0">
                    <a:solidFill>
                      <a:schemeClr val="tx2"/>
                    </a:solidFill>
                    <a:sym typeface="Symbol"/>
                  </a:rPr>
                  <a:t> estimation of effective</a:t>
                </a:r>
                <a:r>
                  <a:rPr lang="en-US" sz="1600" dirty="0" smtClean="0">
                    <a:solidFill>
                      <a:schemeClr val="tx2"/>
                    </a:solidFill>
                  </a:rPr>
                  <a:t> beam pipe radius  </a:t>
                </a:r>
                <a14:m>
                  <m:oMath xmlns:m="http://schemas.openxmlformats.org/officeDocument/2006/math">
                    <m:sSub>
                      <m:sSubPr>
                        <m:ctrlPr>
                          <a:rPr lang="en-US" sz="1600" i="1" smtClean="0">
                            <a:solidFill>
                              <a:schemeClr val="tx2"/>
                            </a:solidFill>
                            <a:latin typeface="Cambria Math"/>
                          </a:rPr>
                        </m:ctrlPr>
                      </m:sSubPr>
                      <m:e>
                        <m:r>
                          <a:rPr lang="en-US" sz="1600" b="0" i="1" smtClean="0">
                            <a:solidFill>
                              <a:schemeClr val="tx2"/>
                            </a:solidFill>
                            <a:latin typeface="Cambria Math"/>
                          </a:rPr>
                          <m:t>𝑏</m:t>
                        </m:r>
                      </m:e>
                      <m:sub>
                        <m:r>
                          <a:rPr lang="en-US" sz="1600" b="0" i="1" smtClean="0">
                            <a:solidFill>
                              <a:schemeClr val="tx2"/>
                            </a:solidFill>
                            <a:latin typeface="Cambria Math"/>
                          </a:rPr>
                          <m:t>𝑥</m:t>
                        </m:r>
                      </m:sub>
                    </m:sSub>
                    <m:r>
                      <a:rPr lang="en-US" sz="1600" i="1">
                        <a:solidFill>
                          <a:schemeClr val="tx2"/>
                        </a:solidFill>
                        <a:latin typeface="Cambria Math"/>
                      </a:rPr>
                      <m:t>~ 115</m:t>
                    </m:r>
                    <m:r>
                      <a:rPr lang="en-US" sz="1600" i="1">
                        <a:solidFill>
                          <a:schemeClr val="tx2"/>
                        </a:solidFill>
                        <a:latin typeface="Cambria Math"/>
                        <a:ea typeface="Cambria Math"/>
                      </a:rPr>
                      <m:t>±5.5</m:t>
                    </m:r>
                    <m:r>
                      <a:rPr lang="en-US" sz="1600" i="1">
                        <a:solidFill>
                          <a:schemeClr val="tx2"/>
                        </a:solidFill>
                        <a:latin typeface="Cambria Math"/>
                      </a:rPr>
                      <m:t> </m:t>
                    </m:r>
                  </m:oMath>
                </a14:m>
                <a:r>
                  <a:rPr lang="en-US" sz="1600" dirty="0" smtClean="0">
                    <a:solidFill>
                      <a:schemeClr val="tx2"/>
                    </a:solidFill>
                  </a:rPr>
                  <a:t>mm &amp; </a:t>
                </a:r>
                <a14:m>
                  <m:oMath xmlns:m="http://schemas.openxmlformats.org/officeDocument/2006/math">
                    <m:sSub>
                      <m:sSubPr>
                        <m:ctrlPr>
                          <a:rPr lang="en-US" sz="1600" i="1">
                            <a:solidFill>
                              <a:schemeClr val="tx2"/>
                            </a:solidFill>
                            <a:latin typeface="Cambria Math"/>
                          </a:rPr>
                        </m:ctrlPr>
                      </m:sSubPr>
                      <m:e>
                        <m:r>
                          <a:rPr lang="en-US" sz="1600" i="1">
                            <a:solidFill>
                              <a:schemeClr val="tx2"/>
                            </a:solidFill>
                            <a:latin typeface="Cambria Math"/>
                          </a:rPr>
                          <m:t>𝑏</m:t>
                        </m:r>
                      </m:e>
                      <m:sub>
                        <m:r>
                          <a:rPr lang="en-US" sz="1600" b="0" i="1" smtClean="0">
                            <a:solidFill>
                              <a:schemeClr val="tx2"/>
                            </a:solidFill>
                            <a:latin typeface="Cambria Math"/>
                          </a:rPr>
                          <m:t>𝑦</m:t>
                        </m:r>
                      </m:sub>
                    </m:sSub>
                    <m:r>
                      <a:rPr lang="en-US" sz="1600" b="0" i="1" smtClean="0">
                        <a:solidFill>
                          <a:schemeClr val="tx2"/>
                        </a:solidFill>
                        <a:latin typeface="Cambria Math"/>
                      </a:rPr>
                      <m:t>=</m:t>
                    </m:r>
                    <m:r>
                      <a:rPr lang="en-US" sz="1600" i="1">
                        <a:solidFill>
                          <a:schemeClr val="tx2"/>
                        </a:solidFill>
                        <a:latin typeface="Cambria Math"/>
                      </a:rPr>
                      <m:t>35</m:t>
                    </m:r>
                    <m:r>
                      <a:rPr lang="en-US" sz="1600" i="1">
                        <a:solidFill>
                          <a:schemeClr val="tx2"/>
                        </a:solidFill>
                        <a:latin typeface="Cambria Math"/>
                        <a:ea typeface="Cambria Math"/>
                      </a:rPr>
                      <m:t>±1</m:t>
                    </m:r>
                  </m:oMath>
                </a14:m>
                <a:r>
                  <a:rPr lang="en-US" sz="1600" dirty="0">
                    <a:solidFill>
                      <a:schemeClr val="tx2"/>
                    </a:solidFill>
                  </a:rPr>
                  <a:t> </a:t>
                </a:r>
                <a:r>
                  <a:rPr lang="en-US" sz="1600" dirty="0" smtClean="0">
                    <a:solidFill>
                      <a:schemeClr val="tx2"/>
                    </a:solidFill>
                  </a:rPr>
                  <a:t>mm  </a:t>
                </a:r>
              </a:p>
            </p:txBody>
          </p:sp>
        </mc:Choice>
        <mc:Fallback xmlns="">
          <p:sp>
            <p:nvSpPr>
              <p:cNvPr id="17" name="TextBox 16"/>
              <p:cNvSpPr txBox="1">
                <a:spLocks noRot="1" noChangeAspect="1" noMove="1" noResize="1" noEditPoints="1" noAdjustHandles="1" noChangeArrowheads="1" noChangeShapeType="1" noTextEdit="1"/>
              </p:cNvSpPr>
              <p:nvPr/>
            </p:nvSpPr>
            <p:spPr>
              <a:xfrm>
                <a:off x="5237" y="4950514"/>
                <a:ext cx="9138763" cy="1423403"/>
              </a:xfrm>
              <a:prstGeom prst="rect">
                <a:avLst/>
              </a:prstGeom>
              <a:blipFill rotWithShape="1">
                <a:blip r:embed="rId7"/>
                <a:stretch>
                  <a:fillRect l="-600" t="-2137" r="-133" b="-2991"/>
                </a:stretch>
              </a:blipFill>
            </p:spPr>
            <p:txBody>
              <a:bodyPr/>
              <a:lstStyle/>
              <a:p>
                <a:r>
                  <a:rPr lang="en-US">
                    <a:noFill/>
                  </a:rPr>
                  <a:t> </a:t>
                </a:r>
              </a:p>
            </p:txBody>
          </p:sp>
        </mc:Fallback>
      </mc:AlternateContent>
      <p:sp>
        <p:nvSpPr>
          <p:cNvPr id="13" name="Rectangle 10"/>
          <p:cNvSpPr>
            <a:spLocks noChangeArrowheads="1"/>
          </p:cNvSpPr>
          <p:nvPr/>
        </p:nvSpPr>
        <p:spPr bwMode="auto">
          <a:xfrm>
            <a:off x="35941" y="6263734"/>
            <a:ext cx="8856539" cy="292388"/>
          </a:xfrm>
          <a:prstGeom prst="rect">
            <a:avLst/>
          </a:prstGeom>
          <a:noFill/>
          <a:ln w="9525">
            <a:noFill/>
            <a:miter lim="800000"/>
            <a:headEnd/>
            <a:tailEnd/>
          </a:ln>
        </p:spPr>
        <p:txBody>
          <a:bodyPr wrap="square">
            <a:spAutoFit/>
          </a:bodyPr>
          <a:lstStyle>
            <a:defPPr>
              <a:defRPr lang="de-DE"/>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r>
              <a:rPr lang="en-US" sz="1300" dirty="0" smtClean="0">
                <a:latin typeface="+mj-lt"/>
              </a:rPr>
              <a:t>R. Singh et  al., </a:t>
            </a:r>
            <a:r>
              <a:rPr lang="en-US" sz="1300" i="1" dirty="0" smtClean="0">
                <a:latin typeface="+mj-lt"/>
              </a:rPr>
              <a:t>Interpretation of transverse tune spectrum in a heavy-ion synchrotron</a:t>
            </a:r>
            <a:r>
              <a:rPr lang="en-US" sz="1300" dirty="0" smtClean="0">
                <a:latin typeface="+mj-lt"/>
              </a:rPr>
              <a:t>,  </a:t>
            </a:r>
            <a:r>
              <a:rPr lang="en-US" sz="1300" dirty="0">
                <a:latin typeface="+mj-lt"/>
              </a:rPr>
              <a:t>Phys. </a:t>
            </a:r>
            <a:r>
              <a:rPr lang="en-US" sz="1300" dirty="0" smtClean="0">
                <a:latin typeface="+mj-lt"/>
              </a:rPr>
              <a:t>Rev. Acc. </a:t>
            </a:r>
            <a:r>
              <a:rPr lang="en-US" sz="1300" dirty="0">
                <a:latin typeface="+mj-lt"/>
              </a:rPr>
              <a:t>Beams </a:t>
            </a:r>
            <a:r>
              <a:rPr lang="en-US" sz="1300" dirty="0" smtClean="0">
                <a:latin typeface="+mj-lt"/>
              </a:rPr>
              <a:t>13, 034201 (2013)</a:t>
            </a:r>
            <a:endParaRPr lang="en-US" sz="1300" dirty="0">
              <a:latin typeface="+mj-lt"/>
            </a:endParaRPr>
          </a:p>
        </p:txBody>
      </p:sp>
    </p:spTree>
    <p:extLst>
      <p:ext uri="{BB962C8B-B14F-4D97-AF65-F5344CB8AC3E}">
        <p14:creationId xmlns:p14="http://schemas.microsoft.com/office/powerpoint/2010/main" val="113590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12117" y="1541638"/>
            <a:ext cx="4412527" cy="338554"/>
          </a:xfrm>
          <a:prstGeom prst="rect">
            <a:avLst/>
          </a:prstGeom>
          <a:noFill/>
        </p:spPr>
        <p:txBody>
          <a:bodyPr wrap="square" rtlCol="0">
            <a:spAutoFit/>
          </a:bodyPr>
          <a:lstStyle>
            <a:defPPr>
              <a:defRPr lang="de-DE"/>
            </a:defPPr>
            <a:lvl1pPr>
              <a:defRPr b="0">
                <a:solidFill>
                  <a:schemeClr val="bg1"/>
                </a:solidFill>
                <a:ea typeface="Cambria Math"/>
              </a:defRPr>
            </a:lvl1pPr>
          </a:lstStyle>
          <a:p>
            <a:r>
              <a:rPr lang="en-US" sz="1500" dirty="0" smtClean="0">
                <a:solidFill>
                  <a:schemeClr val="tx1"/>
                </a:solidFill>
              </a:rPr>
              <a:t>11 consecutive turn-by-turn center-of-mass recordings</a:t>
            </a:r>
            <a:r>
              <a:rPr lang="en-US" sz="1600" dirty="0" smtClean="0">
                <a:solidFill>
                  <a:schemeClr val="tx1"/>
                </a:solidFill>
              </a:rPr>
              <a:t>:</a:t>
            </a:r>
            <a:endParaRPr lang="en-US" sz="1600" dirty="0">
              <a:solidFill>
                <a:schemeClr val="tx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6097" y="1932422"/>
            <a:ext cx="3872769" cy="361936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968764"/>
            <a:ext cx="5148063" cy="3275488"/>
          </a:xfrm>
          <a:prstGeom prst="rect">
            <a:avLst/>
          </a:prstGeom>
        </p:spPr>
      </p:pic>
      <p:sp>
        <p:nvSpPr>
          <p:cNvPr id="8" name="Text Box 7"/>
          <p:cNvSpPr txBox="1">
            <a:spLocks noChangeArrowheads="1"/>
          </p:cNvSpPr>
          <p:nvPr/>
        </p:nvSpPr>
        <p:spPr bwMode="auto">
          <a:xfrm>
            <a:off x="68580" y="310515"/>
            <a:ext cx="8907780" cy="46166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altLang="de-DE" sz="2400" b="1" dirty="0" smtClean="0">
                <a:latin typeface="Times New Roman" pitchFamily="18" charset="0"/>
              </a:rPr>
              <a:t>Time Domain Identification of Head-tail Modes</a:t>
            </a:r>
            <a:endParaRPr lang="en-US" altLang="de-DE" sz="2400" b="1" dirty="0">
              <a:solidFill>
                <a:schemeClr val="tx1"/>
              </a:solidFill>
              <a:latin typeface="Times New Roman" pitchFamily="18" charset="0"/>
            </a:endParaRPr>
          </a:p>
        </p:txBody>
      </p:sp>
      <p:sp>
        <p:nvSpPr>
          <p:cNvPr id="10" name="Textfeld 9"/>
          <p:cNvSpPr txBox="1"/>
          <p:nvPr/>
        </p:nvSpPr>
        <p:spPr>
          <a:xfrm>
            <a:off x="79353" y="911130"/>
            <a:ext cx="8886234" cy="646331"/>
          </a:xfrm>
          <a:prstGeom prst="rect">
            <a:avLst/>
          </a:prstGeom>
          <a:noFill/>
        </p:spPr>
        <p:txBody>
          <a:bodyPr wrap="square" rtlCol="0">
            <a:spAutoFit/>
          </a:bodyPr>
          <a:lstStyle/>
          <a:p>
            <a:r>
              <a:rPr lang="en-US" dirty="0" smtClean="0"/>
              <a:t>Frequency sweep allows the observation of bunch center oscillations i.e. head-tail modes</a:t>
            </a:r>
          </a:p>
          <a:p>
            <a:r>
              <a:rPr lang="en-US" dirty="0" smtClean="0"/>
              <a:t>Beam parameter: 15 </a:t>
            </a:r>
            <a:r>
              <a:rPr lang="en-US" dirty="0" smtClean="0">
                <a:sym typeface="Symbol"/>
              </a:rPr>
              <a:t> 10</a:t>
            </a:r>
            <a:r>
              <a:rPr lang="en-US" baseline="30000" dirty="0" smtClean="0">
                <a:sym typeface="Symbol"/>
              </a:rPr>
              <a:t>9</a:t>
            </a:r>
            <a:r>
              <a:rPr lang="en-US" dirty="0" smtClean="0">
                <a:sym typeface="Symbol"/>
              </a:rPr>
              <a:t> </a:t>
            </a:r>
            <a:r>
              <a:rPr lang="en-US" dirty="0" smtClean="0"/>
              <a:t>N</a:t>
            </a:r>
            <a:r>
              <a:rPr lang="en-US" baseline="30000" dirty="0" smtClean="0"/>
              <a:t>7+</a:t>
            </a:r>
            <a:r>
              <a:rPr lang="en-US" dirty="0" smtClean="0"/>
              <a:t> at 11.5 </a:t>
            </a:r>
            <a:r>
              <a:rPr lang="en-US" dirty="0" smtClean="0"/>
              <a:t>MeV/u, </a:t>
            </a:r>
            <a:r>
              <a:rPr lang="en-US" b="1" i="1" dirty="0" err="1" smtClean="0">
                <a:latin typeface="Cambria Math" panose="02040503050406030204" pitchFamily="18" charset="0"/>
                <a:ea typeface="Cambria Math" panose="02040503050406030204" pitchFamily="18" charset="0"/>
              </a:rPr>
              <a:t>Q</a:t>
            </a:r>
            <a:r>
              <a:rPr lang="en-US" b="1" i="1" baseline="-25000" dirty="0" err="1" smtClean="0">
                <a:latin typeface="Cambria Math" panose="02040503050406030204" pitchFamily="18" charset="0"/>
                <a:ea typeface="Cambria Math" panose="02040503050406030204" pitchFamily="18" charset="0"/>
              </a:rPr>
              <a:t>y</a:t>
            </a:r>
            <a:r>
              <a:rPr lang="en-US" b="1" i="1" dirty="0" smtClean="0">
                <a:latin typeface="Cambria Math" panose="02040503050406030204" pitchFamily="18" charset="0"/>
                <a:ea typeface="Cambria Math" panose="02040503050406030204" pitchFamily="18" charset="0"/>
              </a:rPr>
              <a:t> </a:t>
            </a:r>
            <a:r>
              <a:rPr lang="en-US" dirty="0" smtClean="0"/>
              <a:t>= 3.75, </a:t>
            </a:r>
            <a:r>
              <a:rPr lang="en-US" b="1" i="1" dirty="0" smtClean="0">
                <a:latin typeface="Cambria Math" panose="02040503050406030204" pitchFamily="18" charset="0"/>
                <a:ea typeface="Cambria Math" panose="02040503050406030204" pitchFamily="18" charset="0"/>
                <a:sym typeface="Symbol"/>
              </a:rPr>
              <a:t></a:t>
            </a:r>
            <a:r>
              <a:rPr lang="en-US" dirty="0" smtClean="0">
                <a:sym typeface="Symbol"/>
              </a:rPr>
              <a:t> = -2.1</a:t>
            </a:r>
            <a:endParaRPr lang="en-US" baseline="30000" dirty="0"/>
          </a:p>
        </p:txBody>
      </p:sp>
      <p:sp>
        <p:nvSpPr>
          <p:cNvPr id="11" name="TextBox 3"/>
          <p:cNvSpPr txBox="1"/>
          <p:nvPr/>
        </p:nvSpPr>
        <p:spPr>
          <a:xfrm>
            <a:off x="205074" y="1557461"/>
            <a:ext cx="4094783" cy="338554"/>
          </a:xfrm>
          <a:prstGeom prst="rect">
            <a:avLst/>
          </a:prstGeom>
          <a:noFill/>
        </p:spPr>
        <p:txBody>
          <a:bodyPr wrap="square" rtlCol="0">
            <a:spAutoFit/>
          </a:bodyPr>
          <a:lstStyle>
            <a:defPPr>
              <a:defRPr lang="de-DE"/>
            </a:defPPr>
            <a:lvl1pPr>
              <a:defRPr b="0">
                <a:solidFill>
                  <a:schemeClr val="bg1"/>
                </a:solidFill>
                <a:ea typeface="Cambria Math"/>
              </a:defRPr>
            </a:lvl1pPr>
          </a:lstStyle>
          <a:p>
            <a:r>
              <a:rPr lang="en-US" sz="1600" dirty="0" smtClean="0">
                <a:solidFill>
                  <a:schemeClr val="tx1"/>
                </a:solidFill>
              </a:rPr>
              <a:t>Tune spectrogram during sweep:</a:t>
            </a:r>
            <a:endParaRPr lang="en-US" sz="1600" dirty="0">
              <a:solidFill>
                <a:schemeClr val="tx1"/>
              </a:solidFill>
            </a:endParaRPr>
          </a:p>
        </p:txBody>
      </p:sp>
      <p:sp>
        <p:nvSpPr>
          <p:cNvPr id="3" name="Rectangle 2"/>
          <p:cNvSpPr/>
          <p:nvPr/>
        </p:nvSpPr>
        <p:spPr>
          <a:xfrm>
            <a:off x="68580" y="5178798"/>
            <a:ext cx="9030286" cy="1477328"/>
          </a:xfrm>
          <a:prstGeom prst="rect">
            <a:avLst/>
          </a:prstGeom>
        </p:spPr>
        <p:txBody>
          <a:bodyPr wrap="square">
            <a:spAutoFit/>
          </a:bodyPr>
          <a:lstStyle/>
          <a:p>
            <a:r>
              <a:rPr lang="en-US" b="1" dirty="0" smtClean="0">
                <a:solidFill>
                  <a:srgbClr val="0000FF"/>
                </a:solidFill>
              </a:rPr>
              <a:t>Results</a:t>
            </a:r>
            <a:r>
              <a:rPr lang="en-US" b="1" i="1" dirty="0" smtClean="0">
                <a:solidFill>
                  <a:srgbClr val="0000FF"/>
                </a:solidFill>
              </a:rPr>
              <a:t>:</a:t>
            </a:r>
          </a:p>
          <a:p>
            <a:pPr marL="285750" indent="-285750">
              <a:buFont typeface="Wingdings" panose="05000000000000000000" pitchFamily="2" charset="2"/>
              <a:buChar char="Ø"/>
            </a:pPr>
            <a:r>
              <a:rPr lang="en-US" dirty="0" smtClean="0"/>
              <a:t>Sweep excitation allows excitation of individual head-tail modes</a:t>
            </a:r>
          </a:p>
          <a:p>
            <a:pPr marL="285750" indent="-285750">
              <a:buFont typeface="Wingdings" panose="05000000000000000000" pitchFamily="2" charset="2"/>
              <a:buChar char="Ø"/>
            </a:pPr>
            <a:r>
              <a:rPr lang="en-US" dirty="0" smtClean="0"/>
              <a:t>The mode-structure verifies the spectra interpretation</a:t>
            </a:r>
          </a:p>
          <a:p>
            <a:r>
              <a:rPr lang="en-US" dirty="0"/>
              <a:t>Remark: Eigen-functions </a:t>
            </a:r>
            <a:r>
              <a:rPr lang="en-US" dirty="0" smtClean="0"/>
              <a:t>for high intensities could </a:t>
            </a:r>
            <a:r>
              <a:rPr lang="en-US" dirty="0"/>
              <a:t>be determined, </a:t>
            </a:r>
            <a:r>
              <a:rPr lang="en-US" b="1" u="sng" dirty="0"/>
              <a:t>if</a:t>
            </a:r>
            <a:r>
              <a:rPr lang="en-US" dirty="0"/>
              <a:t> </a:t>
            </a:r>
            <a:r>
              <a:rPr lang="en-US" dirty="0" smtClean="0"/>
              <a:t>it of interest</a:t>
            </a:r>
            <a:endParaRPr lang="en-US" dirty="0"/>
          </a:p>
          <a:p>
            <a:pPr marL="285750" indent="-285750">
              <a:buFont typeface="Wingdings" panose="05000000000000000000" pitchFamily="2" charset="2"/>
              <a:buChar char="Ø"/>
            </a:pPr>
            <a:endParaRPr lang="en-US" dirty="0" smtClean="0"/>
          </a:p>
        </p:txBody>
      </p:sp>
    </p:spTree>
    <p:extLst>
      <p:ext uri="{BB962C8B-B14F-4D97-AF65-F5344CB8AC3E}">
        <p14:creationId xmlns:p14="http://schemas.microsoft.com/office/powerpoint/2010/main" val="90048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5539" y="5227910"/>
            <a:ext cx="3682633" cy="830997"/>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t>Bold lines: measured bunch center </a:t>
            </a:r>
          </a:p>
          <a:p>
            <a:pPr marL="285750" indent="-285750">
              <a:buFont typeface="Wingdings" panose="05000000000000000000" pitchFamily="2" charset="2"/>
              <a:buChar char="Ø"/>
            </a:pPr>
            <a:r>
              <a:rPr lang="en-US" sz="1600" dirty="0" smtClean="0"/>
              <a:t>Dotted lines: least squares fit with  </a:t>
            </a:r>
          </a:p>
          <a:p>
            <a:r>
              <a:rPr lang="en-US" sz="1600" dirty="0"/>
              <a:t> </a:t>
            </a:r>
            <a:r>
              <a:rPr lang="en-US" sz="1600" dirty="0" smtClean="0"/>
              <a:t>    chromaticity </a:t>
            </a:r>
            <a:r>
              <a:rPr lang="en-US" sz="1600" b="1" i="1" dirty="0" smtClean="0">
                <a:latin typeface="Cambria Math" panose="02040503050406030204" pitchFamily="18" charset="0"/>
                <a:ea typeface="Cambria Math" panose="02040503050406030204" pitchFamily="18" charset="0"/>
                <a:sym typeface="Symbol"/>
              </a:rPr>
              <a:t></a:t>
            </a:r>
            <a:r>
              <a:rPr lang="en-US" sz="1600" dirty="0" smtClean="0">
                <a:sym typeface="Symbol"/>
              </a:rPr>
              <a:t> </a:t>
            </a:r>
            <a:r>
              <a:rPr lang="en-US" sz="1600" dirty="0" smtClean="0"/>
              <a:t>as fit parameter</a:t>
            </a:r>
            <a:endParaRPr lang="en-US" sz="1600" dirty="0"/>
          </a:p>
        </p:txBody>
      </p:sp>
      <p:sp>
        <p:nvSpPr>
          <p:cNvPr id="10" name="Text Box 7"/>
          <p:cNvSpPr txBox="1">
            <a:spLocks noChangeArrowheads="1"/>
          </p:cNvSpPr>
          <p:nvPr/>
        </p:nvSpPr>
        <p:spPr bwMode="auto">
          <a:xfrm>
            <a:off x="68580" y="310515"/>
            <a:ext cx="8907780" cy="46166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altLang="de-DE" sz="2400" b="1" dirty="0" smtClean="0">
                <a:latin typeface="Times New Roman" pitchFamily="18" charset="0"/>
              </a:rPr>
              <a:t>Determination of Chromaticity from Head-tail Oscillations</a:t>
            </a:r>
            <a:endParaRPr lang="en-US" altLang="de-DE" sz="2400" b="1" dirty="0">
              <a:solidFill>
                <a:schemeClr val="tx1"/>
              </a:solidFill>
              <a:latin typeface="Times New Roman" pitchFamily="18" charset="0"/>
            </a:endParaRPr>
          </a:p>
        </p:txBody>
      </p:sp>
      <mc:AlternateContent xmlns:mc="http://schemas.openxmlformats.org/markup-compatibility/2006" xmlns:a14="http://schemas.microsoft.com/office/drawing/2010/main">
        <mc:Choice Requires="a14">
          <p:sp>
            <p:nvSpPr>
              <p:cNvPr id="11" name="Textfeld 10"/>
              <p:cNvSpPr txBox="1"/>
              <p:nvPr/>
            </p:nvSpPr>
            <p:spPr>
              <a:xfrm>
                <a:off x="68580" y="929640"/>
                <a:ext cx="8886234" cy="1172757"/>
              </a:xfrm>
              <a:prstGeom prst="rect">
                <a:avLst/>
              </a:prstGeom>
              <a:noFill/>
            </p:spPr>
            <p:txBody>
              <a:bodyPr wrap="square" rtlCol="0">
                <a:spAutoFit/>
              </a:bodyPr>
              <a:lstStyle/>
              <a:p>
                <a:pPr>
                  <a:spcAft>
                    <a:spcPts val="600"/>
                  </a:spcAft>
                </a:pPr>
                <a:r>
                  <a:rPr lang="en-US" dirty="0" smtClean="0"/>
                  <a:t>Fit of measured head-tail modes to the classical (i.e. without space charge) </a:t>
                </a:r>
                <a:r>
                  <a:rPr lang="en-US" dirty="0" err="1" smtClean="0"/>
                  <a:t>eigen</a:t>
                </a:r>
                <a:r>
                  <a:rPr lang="en-US" dirty="0" smtClean="0"/>
                  <a:t>-functions </a:t>
                </a:r>
              </a:p>
              <a:p>
                <a:pPr algn="ctr">
                  <a:spcBef>
                    <a:spcPts val="400"/>
                  </a:spcBef>
                  <a:spcAft>
                    <a:spcPts val="600"/>
                  </a:spcAft>
                </a:pPr>
                <a14:m>
                  <m:oMath xmlns:m="http://schemas.openxmlformats.org/officeDocument/2006/math">
                    <m:sSub>
                      <m:sSubPr>
                        <m:ctrlPr>
                          <a:rPr lang="de-DE" i="1">
                            <a:latin typeface="Cambria Math"/>
                          </a:rPr>
                        </m:ctrlPr>
                      </m:sSubPr>
                      <m:e>
                        <m:acc>
                          <m:accPr>
                            <m:chr m:val="̅"/>
                            <m:ctrlPr>
                              <a:rPr lang="de-DE" i="1">
                                <a:latin typeface="Cambria Math"/>
                              </a:rPr>
                            </m:ctrlPr>
                          </m:accPr>
                          <m:e>
                            <m:r>
                              <a:rPr lang="de-DE" b="0" i="1" smtClean="0">
                                <a:latin typeface="Cambria Math"/>
                              </a:rPr>
                              <m:t>𝑦</m:t>
                            </m:r>
                          </m:e>
                        </m:acc>
                      </m:e>
                      <m:sub>
                        <m:r>
                          <a:rPr lang="de-DE" i="1">
                            <a:latin typeface="Cambria Math"/>
                          </a:rPr>
                          <m:t>𝑘</m:t>
                        </m:r>
                      </m:sub>
                    </m:sSub>
                    <m:d>
                      <m:dPr>
                        <m:ctrlPr>
                          <a:rPr lang="de-DE" i="1">
                            <a:latin typeface="Cambria Math"/>
                          </a:rPr>
                        </m:ctrlPr>
                      </m:dPr>
                      <m:e>
                        <m:r>
                          <a:rPr lang="de-DE" i="1">
                            <a:latin typeface="Cambria Math"/>
                            <a:ea typeface="Cambria Math"/>
                          </a:rPr>
                          <m:t>𝜏</m:t>
                        </m:r>
                        <m:r>
                          <a:rPr lang="de-DE" i="1">
                            <a:latin typeface="Cambria Math"/>
                            <a:ea typeface="Cambria Math"/>
                          </a:rPr>
                          <m:t>,</m:t>
                        </m:r>
                        <m:r>
                          <a:rPr lang="de-DE" i="1">
                            <a:latin typeface="Cambria Math"/>
                            <a:ea typeface="Cambria Math"/>
                          </a:rPr>
                          <m:t>𝑡</m:t>
                        </m:r>
                      </m:e>
                    </m:d>
                    <m:r>
                      <a:rPr lang="de-DE" i="1">
                        <a:latin typeface="Cambria Math"/>
                      </a:rPr>
                      <m:t>=</m:t>
                    </m:r>
                    <m:sSub>
                      <m:sSubPr>
                        <m:ctrlPr>
                          <a:rPr lang="de-DE" i="1">
                            <a:latin typeface="Cambria Math"/>
                          </a:rPr>
                        </m:ctrlPr>
                      </m:sSubPr>
                      <m:e>
                        <m:acc>
                          <m:accPr>
                            <m:chr m:val="̅"/>
                            <m:ctrlPr>
                              <a:rPr lang="de-DE" i="1">
                                <a:latin typeface="Cambria Math"/>
                              </a:rPr>
                            </m:ctrlPr>
                          </m:accPr>
                          <m:e>
                            <m:r>
                              <a:rPr lang="de-DE" b="0" i="1" smtClean="0">
                                <a:latin typeface="Cambria Math"/>
                              </a:rPr>
                              <m:t>𝑦</m:t>
                            </m:r>
                          </m:e>
                        </m:acc>
                      </m:e>
                      <m:sub>
                        <m:r>
                          <a:rPr lang="de-DE" i="1">
                            <a:latin typeface="Cambria Math"/>
                          </a:rPr>
                          <m:t>𝑘</m:t>
                        </m:r>
                      </m:sub>
                    </m:sSub>
                    <m:d>
                      <m:dPr>
                        <m:ctrlPr>
                          <a:rPr lang="de-DE" i="1">
                            <a:latin typeface="Cambria Math"/>
                          </a:rPr>
                        </m:ctrlPr>
                      </m:dPr>
                      <m:e>
                        <m:r>
                          <a:rPr lang="de-DE" i="1">
                            <a:latin typeface="Cambria Math"/>
                            <a:ea typeface="Cambria Math"/>
                          </a:rPr>
                          <m:t>𝜏</m:t>
                        </m:r>
                      </m:e>
                    </m:d>
                    <m:r>
                      <a:rPr lang="de-DE" i="1">
                        <a:latin typeface="Cambria Math"/>
                        <a:ea typeface="Cambria Math"/>
                      </a:rPr>
                      <m:t>∙</m:t>
                    </m:r>
                    <m:r>
                      <m:rPr>
                        <m:sty m:val="p"/>
                      </m:rPr>
                      <a:rPr lang="de-DE">
                        <a:latin typeface="Cambria Math"/>
                        <a:ea typeface="Cambria Math"/>
                      </a:rPr>
                      <m:t>cos</m:t>
                    </m:r>
                    <m:d>
                      <m:dPr>
                        <m:begChr m:val="["/>
                        <m:endChr m:val="]"/>
                        <m:ctrlPr>
                          <a:rPr lang="de-DE" i="1">
                            <a:latin typeface="Cambria Math"/>
                            <a:ea typeface="Cambria Math"/>
                          </a:rPr>
                        </m:ctrlPr>
                      </m:dPr>
                      <m:e>
                        <m:d>
                          <m:dPr>
                            <m:ctrlPr>
                              <a:rPr lang="de-DE" i="1">
                                <a:latin typeface="Cambria Math"/>
                                <a:ea typeface="Cambria Math"/>
                              </a:rPr>
                            </m:ctrlPr>
                          </m:dPr>
                          <m:e>
                            <m:sSub>
                              <m:sSubPr>
                                <m:ctrlPr>
                                  <a:rPr lang="de-DE" i="1">
                                    <a:latin typeface="Cambria Math"/>
                                    <a:ea typeface="Cambria Math"/>
                                  </a:rPr>
                                </m:ctrlPr>
                              </m:sSubPr>
                              <m:e>
                                <m:r>
                                  <a:rPr lang="de-DE" i="1">
                                    <a:latin typeface="Cambria Math"/>
                                    <a:ea typeface="Cambria Math"/>
                                  </a:rPr>
                                  <m:t>𝜔</m:t>
                                </m:r>
                              </m:e>
                              <m:sub>
                                <m:r>
                                  <a:rPr lang="de-DE" i="1">
                                    <a:latin typeface="Cambria Math"/>
                                    <a:ea typeface="Cambria Math"/>
                                  </a:rPr>
                                  <m:t>𝑏</m:t>
                                </m:r>
                              </m:sub>
                            </m:sSub>
                            <m:r>
                              <a:rPr lang="de-DE" i="1">
                                <a:latin typeface="Cambria Math"/>
                                <a:ea typeface="Cambria Math"/>
                              </a:rPr>
                              <m:t>+</m:t>
                            </m:r>
                            <m:r>
                              <a:rPr lang="de-DE" i="1">
                                <a:latin typeface="Cambria Math"/>
                                <a:ea typeface="Cambria Math"/>
                              </a:rPr>
                              <m:t>𝑘</m:t>
                            </m:r>
                            <m:sSub>
                              <m:sSubPr>
                                <m:ctrlPr>
                                  <a:rPr lang="de-DE" i="1">
                                    <a:latin typeface="Cambria Math"/>
                                    <a:ea typeface="Cambria Math"/>
                                  </a:rPr>
                                </m:ctrlPr>
                              </m:sSubPr>
                              <m:e>
                                <m:r>
                                  <a:rPr lang="de-DE" i="1">
                                    <a:latin typeface="Cambria Math"/>
                                    <a:ea typeface="Cambria Math"/>
                                  </a:rPr>
                                  <m:t>𝜔</m:t>
                                </m:r>
                              </m:e>
                              <m:sub>
                                <m:r>
                                  <a:rPr lang="de-DE" i="1">
                                    <a:latin typeface="Cambria Math"/>
                                    <a:ea typeface="Cambria Math"/>
                                  </a:rPr>
                                  <m:t>𝑠</m:t>
                                </m:r>
                              </m:sub>
                            </m:sSub>
                          </m:e>
                        </m:d>
                        <m:r>
                          <a:rPr lang="de-DE" i="1">
                            <a:latin typeface="Cambria Math"/>
                            <a:ea typeface="Cambria Math"/>
                          </a:rPr>
                          <m:t>𝑡</m:t>
                        </m:r>
                        <m:r>
                          <a:rPr lang="de-DE" b="0" i="1" smtClean="0">
                            <a:latin typeface="Cambria Math"/>
                            <a:ea typeface="Cambria Math"/>
                          </a:rPr>
                          <m:t>+</m:t>
                        </m:r>
                        <m:sSub>
                          <m:sSubPr>
                            <m:ctrlPr>
                              <a:rPr lang="de-DE" i="1">
                                <a:latin typeface="Cambria Math"/>
                                <a:ea typeface="Cambria Math"/>
                              </a:rPr>
                            </m:ctrlPr>
                          </m:sSubPr>
                          <m:e>
                            <m:r>
                              <a:rPr lang="de-DE" i="1">
                                <a:latin typeface="Cambria Math"/>
                                <a:ea typeface="Cambria Math"/>
                              </a:rPr>
                              <m:t>𝜔</m:t>
                            </m:r>
                          </m:e>
                          <m:sub>
                            <m:r>
                              <a:rPr lang="de-DE" i="1">
                                <a:latin typeface="Cambria Math"/>
                                <a:ea typeface="Cambria Math"/>
                              </a:rPr>
                              <m:t>𝜉</m:t>
                            </m:r>
                          </m:sub>
                        </m:sSub>
                        <m:r>
                          <a:rPr lang="de-DE" i="1">
                            <a:latin typeface="Cambria Math"/>
                            <a:ea typeface="Cambria Math"/>
                          </a:rPr>
                          <m:t>𝜏</m:t>
                        </m:r>
                      </m:e>
                    </m:d>
                    <m:r>
                      <a:rPr lang="de-DE" b="0" i="1" smtClean="0">
                        <a:latin typeface="Cambria Math"/>
                        <a:ea typeface="Cambria Math"/>
                      </a:rPr>
                      <m:t>+</m:t>
                    </m:r>
                    <m:sSub>
                      <m:sSubPr>
                        <m:ctrlPr>
                          <a:rPr lang="de-DE" b="0" i="1" smtClean="0">
                            <a:latin typeface="Cambria Math"/>
                            <a:ea typeface="Cambria Math"/>
                          </a:rPr>
                        </m:ctrlPr>
                      </m:sSubPr>
                      <m:e>
                        <m:r>
                          <a:rPr lang="de-DE" b="0" i="1" smtClean="0">
                            <a:latin typeface="Cambria Math"/>
                            <a:ea typeface="Cambria Math"/>
                          </a:rPr>
                          <m:t>𝑦</m:t>
                        </m:r>
                      </m:e>
                      <m:sub>
                        <m:r>
                          <a:rPr lang="de-DE" b="0" i="1" smtClean="0">
                            <a:latin typeface="Cambria Math"/>
                            <a:ea typeface="Cambria Math"/>
                          </a:rPr>
                          <m:t>𝑜𝑓𝑓𝑠𝑒𝑡</m:t>
                        </m:r>
                      </m:sub>
                    </m:sSub>
                    <m:r>
                      <a:rPr lang="de-DE" b="0" i="0" smtClean="0">
                        <a:latin typeface="Cambria Math"/>
                        <a:ea typeface="Cambria Math"/>
                      </a:rPr>
                      <m:t> </m:t>
                    </m:r>
                  </m:oMath>
                </a14:m>
                <a:r>
                  <a:rPr lang="en-US" dirty="0" smtClean="0"/>
                  <a:t> </a:t>
                </a:r>
              </a:p>
              <a:p>
                <a:r>
                  <a:rPr lang="en-US" dirty="0" smtClean="0"/>
                  <a:t>Beam parameter: low current 15 </a:t>
                </a:r>
                <a:r>
                  <a:rPr lang="en-US" dirty="0" smtClean="0">
                    <a:sym typeface="Symbol"/>
                  </a:rPr>
                  <a:t> 10</a:t>
                </a:r>
                <a:r>
                  <a:rPr lang="en-US" baseline="30000" dirty="0" smtClean="0">
                    <a:sym typeface="Symbol"/>
                  </a:rPr>
                  <a:t>9</a:t>
                </a:r>
                <a:r>
                  <a:rPr lang="en-US" dirty="0" smtClean="0">
                    <a:sym typeface="Symbol"/>
                  </a:rPr>
                  <a:t> </a:t>
                </a:r>
                <a:r>
                  <a:rPr lang="en-US" dirty="0" smtClean="0"/>
                  <a:t>N</a:t>
                </a:r>
                <a:r>
                  <a:rPr lang="en-US" baseline="30000" dirty="0" smtClean="0"/>
                  <a:t>7+</a:t>
                </a:r>
                <a:r>
                  <a:rPr lang="en-US" dirty="0" smtClean="0"/>
                  <a:t> at 11.5 MeV/u</a:t>
                </a:r>
                <a:endParaRPr lang="en-US" baseline="30000" dirty="0"/>
              </a:p>
            </p:txBody>
          </p:sp>
        </mc:Choice>
        <mc:Fallback xmlns="">
          <p:sp>
            <p:nvSpPr>
              <p:cNvPr id="11" name="Textfeld 10"/>
              <p:cNvSpPr txBox="1">
                <a:spLocks noRot="1" noChangeAspect="1" noMove="1" noResize="1" noEditPoints="1" noAdjustHandles="1" noChangeArrowheads="1" noChangeShapeType="1" noTextEdit="1"/>
              </p:cNvSpPr>
              <p:nvPr/>
            </p:nvSpPr>
            <p:spPr>
              <a:xfrm>
                <a:off x="68580" y="929640"/>
                <a:ext cx="8886234" cy="1172757"/>
              </a:xfrm>
              <a:prstGeom prst="rect">
                <a:avLst/>
              </a:prstGeom>
              <a:blipFill rotWithShape="1">
                <a:blip r:embed="rId3"/>
                <a:stretch>
                  <a:fillRect l="-549" t="-2604" b="-7292"/>
                </a:stretch>
              </a:blipFill>
            </p:spPr>
            <p:txBody>
              <a:bodyPr/>
              <a:lstStyle/>
              <a:p>
                <a:r>
                  <a:rPr lang="en-US">
                    <a:noFill/>
                  </a:rPr>
                  <a:t> </a:t>
                </a:r>
              </a:p>
            </p:txBody>
          </p:sp>
        </mc:Fallback>
      </mc:AlternateContent>
      <p:sp>
        <p:nvSpPr>
          <p:cNvPr id="13" name="Rectangle 2"/>
          <p:cNvSpPr/>
          <p:nvPr/>
        </p:nvSpPr>
        <p:spPr>
          <a:xfrm>
            <a:off x="68580" y="4877706"/>
            <a:ext cx="5407635" cy="1477328"/>
          </a:xfrm>
          <a:prstGeom prst="rect">
            <a:avLst/>
          </a:prstGeom>
        </p:spPr>
        <p:txBody>
          <a:bodyPr wrap="square">
            <a:spAutoFit/>
          </a:bodyPr>
          <a:lstStyle/>
          <a:p>
            <a:r>
              <a:rPr lang="en-US" b="1" dirty="0" smtClean="0">
                <a:solidFill>
                  <a:srgbClr val="0000FF"/>
                </a:solidFill>
              </a:rPr>
              <a:t>Results:</a:t>
            </a:r>
          </a:p>
          <a:p>
            <a:pPr marL="285750" indent="-285750">
              <a:buFont typeface="Wingdings" panose="05000000000000000000" pitchFamily="2" charset="2"/>
              <a:buChar char="Ø"/>
            </a:pPr>
            <a:r>
              <a:rPr lang="en-US" dirty="0" smtClean="0"/>
              <a:t>Precise determination of chromaticity </a:t>
            </a:r>
            <a:r>
              <a:rPr lang="en-US" b="1" i="1" dirty="0" smtClean="0">
                <a:latin typeface="Cambria Math" panose="02040503050406030204" pitchFamily="18" charset="0"/>
                <a:ea typeface="Cambria Math" panose="02040503050406030204" pitchFamily="18" charset="0"/>
                <a:sym typeface="Symbol"/>
              </a:rPr>
              <a:t></a:t>
            </a:r>
          </a:p>
          <a:p>
            <a:pPr marL="285750" indent="-285750">
              <a:buFont typeface="Wingdings" panose="05000000000000000000" pitchFamily="2" charset="2"/>
              <a:buChar char="Ø"/>
            </a:pPr>
            <a:r>
              <a:rPr lang="en-US" dirty="0" smtClean="0">
                <a:sym typeface="Symbol"/>
              </a:rPr>
              <a:t>SIS18: Deviation between set &amp; actual value</a:t>
            </a:r>
          </a:p>
          <a:p>
            <a:r>
              <a:rPr lang="en-US" dirty="0" smtClean="0">
                <a:sym typeface="Symbol"/>
              </a:rPr>
              <a:t>     &amp; coupling to tune due to uncorrected closed orbit </a:t>
            </a:r>
          </a:p>
          <a:p>
            <a:r>
              <a:rPr lang="en-US" dirty="0" smtClean="0">
                <a:sym typeface="Symbol"/>
              </a:rPr>
              <a:t> Reliable method but only for offline analysis</a:t>
            </a:r>
            <a:endParaRPr lang="en-US" dirty="0" smtClean="0"/>
          </a:p>
        </p:txBody>
      </p:sp>
      <p:grpSp>
        <p:nvGrpSpPr>
          <p:cNvPr id="6" name="Gruppieren 5"/>
          <p:cNvGrpSpPr/>
          <p:nvPr/>
        </p:nvGrpSpPr>
        <p:grpSpPr>
          <a:xfrm>
            <a:off x="94330" y="2042286"/>
            <a:ext cx="4551479" cy="2986347"/>
            <a:chOff x="94330" y="2042286"/>
            <a:chExt cx="4551479" cy="2986347"/>
          </a:xfrm>
        </p:grpSpPr>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330" y="2042286"/>
              <a:ext cx="4551479" cy="2986347"/>
            </a:xfrm>
            <a:prstGeom prst="rect">
              <a:avLst/>
            </a:prstGeom>
          </p:spPr>
        </p:pic>
        <p:sp>
          <p:nvSpPr>
            <p:cNvPr id="4" name="Rechteck 3"/>
            <p:cNvSpPr/>
            <p:nvPr/>
          </p:nvSpPr>
          <p:spPr bwMode="auto">
            <a:xfrm>
              <a:off x="2695432" y="3446320"/>
              <a:ext cx="156949" cy="307075"/>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3" name="Textfeld 2"/>
            <p:cNvSpPr txBox="1"/>
            <p:nvPr/>
          </p:nvSpPr>
          <p:spPr>
            <a:xfrm>
              <a:off x="727424" y="3358844"/>
              <a:ext cx="3444240" cy="323165"/>
            </a:xfrm>
            <a:prstGeom prst="rect">
              <a:avLst/>
            </a:prstGeom>
            <a:noFill/>
          </p:spPr>
          <p:txBody>
            <a:bodyPr wrap="square" rtlCol="0">
              <a:spAutoFit/>
            </a:bodyPr>
            <a:lstStyle/>
            <a:p>
              <a:r>
                <a:rPr lang="en-US" sz="1500" dirty="0" smtClean="0"/>
                <a:t>Fit result: </a:t>
              </a:r>
              <a:r>
                <a:rPr lang="en-US" sz="1500" b="1" i="1" dirty="0" smtClean="0">
                  <a:latin typeface="Cambria Math" panose="02040503050406030204" pitchFamily="18" charset="0"/>
                  <a:ea typeface="Cambria Math" panose="02040503050406030204" pitchFamily="18" charset="0"/>
                  <a:sym typeface="Symbol"/>
                </a:rPr>
                <a:t> </a:t>
              </a:r>
              <a:r>
                <a:rPr lang="en-US" sz="1500" b="1" i="1" baseline="-25000" dirty="0" smtClean="0">
                  <a:latin typeface="Cambria Math" panose="02040503050406030204" pitchFamily="18" charset="0"/>
                  <a:ea typeface="Cambria Math" panose="02040503050406030204" pitchFamily="18" charset="0"/>
                  <a:sym typeface="Symbol"/>
                </a:rPr>
                <a:t>set</a:t>
              </a:r>
              <a:r>
                <a:rPr lang="en-US" sz="1500" b="1" i="1" dirty="0" smtClean="0">
                  <a:latin typeface="Cambria Math" panose="02040503050406030204" pitchFamily="18" charset="0"/>
                  <a:ea typeface="Cambria Math" panose="02040503050406030204" pitchFamily="18" charset="0"/>
                  <a:sym typeface="Symbol"/>
                </a:rPr>
                <a:t> </a:t>
              </a:r>
              <a:r>
                <a:rPr lang="en-US" sz="1500" dirty="0" smtClean="0">
                  <a:latin typeface="Cambria Math" panose="02040503050406030204" pitchFamily="18" charset="0"/>
                  <a:ea typeface="Cambria Math" panose="02040503050406030204" pitchFamily="18" charset="0"/>
                  <a:sym typeface="Symbol"/>
                </a:rPr>
                <a:t>= 1.19</a:t>
              </a:r>
              <a:r>
                <a:rPr lang="en-US" sz="1500" b="1" i="1" dirty="0" smtClean="0">
                  <a:latin typeface="Cambria Math" panose="02040503050406030204" pitchFamily="18" charset="0"/>
                  <a:ea typeface="Cambria Math" panose="02040503050406030204" pitchFamily="18" charset="0"/>
                  <a:sym typeface="Symbol"/>
                </a:rPr>
                <a:t>  </a:t>
              </a:r>
              <a:r>
                <a:rPr lang="en-US" sz="1500" b="1" i="1" baseline="-25000" dirty="0" err="1" smtClean="0">
                  <a:latin typeface="Cambria Math" panose="02040503050406030204" pitchFamily="18" charset="0"/>
                  <a:ea typeface="Cambria Math" panose="02040503050406030204" pitchFamily="18" charset="0"/>
                  <a:sym typeface="Symbol"/>
                </a:rPr>
                <a:t>meas</a:t>
              </a:r>
              <a:r>
                <a:rPr lang="en-US" sz="1500" b="1" i="1" dirty="0" smtClean="0">
                  <a:latin typeface="Cambria Math" panose="02040503050406030204" pitchFamily="18" charset="0"/>
                  <a:ea typeface="Cambria Math" panose="02040503050406030204" pitchFamily="18" charset="0"/>
                  <a:sym typeface="Symbol"/>
                </a:rPr>
                <a:t> </a:t>
              </a:r>
              <a:r>
                <a:rPr lang="en-US" sz="1500" dirty="0" smtClean="0">
                  <a:latin typeface="Cambria Math" panose="02040503050406030204" pitchFamily="18" charset="0"/>
                  <a:ea typeface="Cambria Math" panose="02040503050406030204" pitchFamily="18" charset="0"/>
                  <a:sym typeface="Symbol"/>
                </a:rPr>
                <a:t>+ 0.80</a:t>
              </a:r>
              <a:endParaRPr lang="en-US" sz="1500" dirty="0">
                <a:latin typeface="Cambria Math" panose="02040503050406030204" pitchFamily="18" charset="0"/>
                <a:ea typeface="Cambria Math" panose="02040503050406030204" pitchFamily="18" charset="0"/>
              </a:endParaRPr>
            </a:p>
          </p:txBody>
        </p:sp>
      </p:grpSp>
      <p:sp>
        <p:nvSpPr>
          <p:cNvPr id="18" name="Rectangle 10"/>
          <p:cNvSpPr>
            <a:spLocks noChangeArrowheads="1"/>
          </p:cNvSpPr>
          <p:nvPr/>
        </p:nvSpPr>
        <p:spPr bwMode="auto">
          <a:xfrm>
            <a:off x="35941" y="6263734"/>
            <a:ext cx="8856539" cy="292388"/>
          </a:xfrm>
          <a:prstGeom prst="rect">
            <a:avLst/>
          </a:prstGeom>
          <a:noFill/>
          <a:ln w="9525">
            <a:noFill/>
            <a:miter lim="800000"/>
            <a:headEnd/>
            <a:tailEnd/>
          </a:ln>
        </p:spPr>
        <p:txBody>
          <a:bodyPr wrap="square">
            <a:spAutoFit/>
          </a:bodyPr>
          <a:lstStyle>
            <a:defPPr>
              <a:defRPr lang="de-DE"/>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r>
              <a:rPr lang="en-US" sz="1300" dirty="0" smtClean="0">
                <a:latin typeface="+mj-lt"/>
              </a:rPr>
              <a:t>R. Singh et  al., </a:t>
            </a:r>
            <a:r>
              <a:rPr lang="en-US" sz="1300" i="1" dirty="0" smtClean="0">
                <a:latin typeface="+mj-lt"/>
              </a:rPr>
              <a:t>Interpretation of transverse tune spectrum in a heavy-ion synchrotron</a:t>
            </a:r>
            <a:r>
              <a:rPr lang="en-US" sz="1300" dirty="0" smtClean="0">
                <a:latin typeface="+mj-lt"/>
              </a:rPr>
              <a:t>,  </a:t>
            </a:r>
            <a:r>
              <a:rPr lang="en-US" sz="1300" dirty="0">
                <a:latin typeface="+mj-lt"/>
              </a:rPr>
              <a:t>Phys. </a:t>
            </a:r>
            <a:r>
              <a:rPr lang="en-US" sz="1300" dirty="0" smtClean="0">
                <a:latin typeface="+mj-lt"/>
              </a:rPr>
              <a:t>Rev. Acc. </a:t>
            </a:r>
            <a:r>
              <a:rPr lang="en-US" sz="1300" dirty="0">
                <a:latin typeface="+mj-lt"/>
              </a:rPr>
              <a:t>Beams </a:t>
            </a:r>
            <a:r>
              <a:rPr lang="en-US" sz="1300" dirty="0" smtClean="0">
                <a:latin typeface="+mj-lt"/>
              </a:rPr>
              <a:t>13, 034201 (2013)</a:t>
            </a:r>
            <a:endParaRPr lang="en-US" sz="1300" dirty="0">
              <a:latin typeface="+mj-lt"/>
            </a:endParaRPr>
          </a:p>
        </p:txBody>
      </p:sp>
      <p:grpSp>
        <p:nvGrpSpPr>
          <p:cNvPr id="26" name="Gruppieren 25"/>
          <p:cNvGrpSpPr/>
          <p:nvPr/>
        </p:nvGrpSpPr>
        <p:grpSpPr>
          <a:xfrm>
            <a:off x="4639214" y="2000250"/>
            <a:ext cx="4096539" cy="3120980"/>
            <a:chOff x="4639214" y="2152650"/>
            <a:chExt cx="4096539" cy="3120980"/>
          </a:xfrm>
        </p:grpSpPr>
        <p:pic>
          <p:nvPicPr>
            <p:cNvPr id="2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539" t="59631" b="12842"/>
            <a:stretch/>
          </p:blipFill>
          <p:spPr bwMode="auto">
            <a:xfrm>
              <a:off x="5001921" y="2152650"/>
              <a:ext cx="3724291"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8" name="TextBox 28"/>
                <p:cNvSpPr txBox="1"/>
                <p:nvPr/>
              </p:nvSpPr>
              <p:spPr>
                <a:xfrm>
                  <a:off x="5476215" y="4935076"/>
                  <a:ext cx="2972609" cy="338554"/>
                </a:xfrm>
                <a:prstGeom prst="rect">
                  <a:avLst/>
                </a:prstGeom>
                <a:noFill/>
              </p:spPr>
              <p:txBody>
                <a:bodyPr wrap="none" rtlCol="0">
                  <a:spAutoFit/>
                </a:bodyPr>
                <a:lstStyle/>
                <a:p>
                  <a:r>
                    <a:rPr lang="en-US" sz="1600" dirty="0" smtClean="0"/>
                    <a:t>Longitudinal bunch position </a:t>
                  </a:r>
                  <a14:m>
                    <m:oMath xmlns:m="http://schemas.openxmlformats.org/officeDocument/2006/math">
                      <m:r>
                        <a:rPr lang="de-DE" sz="1600" i="1" smtClean="0">
                          <a:latin typeface="Cambria Math"/>
                          <a:ea typeface="Cambria Math"/>
                        </a:rPr>
                        <m:t>𝜏</m:t>
                      </m:r>
                    </m:oMath>
                  </a14:m>
                  <a:r>
                    <a:rPr lang="en-US" sz="1600" dirty="0" smtClean="0"/>
                    <a:t> /</a:t>
                  </a:r>
                  <a14:m>
                    <m:oMath xmlns:m="http://schemas.openxmlformats.org/officeDocument/2006/math">
                      <m:r>
                        <m:rPr>
                          <m:sty m:val="p"/>
                        </m:rPr>
                        <a:rPr lang="en-US" sz="1600" i="0" dirty="0" smtClean="0">
                          <a:latin typeface="Cambria Math"/>
                          <a:ea typeface="Cambria Math"/>
                        </a:rPr>
                        <m:t>μ</m:t>
                      </m:r>
                    </m:oMath>
                  </a14:m>
                  <a:r>
                    <a:rPr lang="en-US" sz="1600" dirty="0" smtClean="0"/>
                    <a:t>s</a:t>
                  </a:r>
                  <a:endParaRPr lang="en-US" sz="1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5476215" y="4935076"/>
                  <a:ext cx="2972609" cy="338554"/>
                </a:xfrm>
                <a:prstGeom prst="rect">
                  <a:avLst/>
                </a:prstGeom>
                <a:blipFill rotWithShape="1">
                  <a:blip r:embed="rId6"/>
                  <a:stretch>
                    <a:fillRect l="-1025" t="-3636"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30"/>
                <p:cNvSpPr txBox="1"/>
                <p:nvPr/>
              </p:nvSpPr>
              <p:spPr>
                <a:xfrm rot="16200000">
                  <a:off x="3251750" y="3546455"/>
                  <a:ext cx="3113481" cy="338554"/>
                </a:xfrm>
                <a:prstGeom prst="rect">
                  <a:avLst/>
                </a:prstGeom>
                <a:noFill/>
              </p:spPr>
              <p:txBody>
                <a:bodyPr wrap="none" rtlCol="0">
                  <a:spAutoFit/>
                </a:bodyPr>
                <a:lstStyle/>
                <a:p>
                  <a:r>
                    <a:rPr lang="de-DE" sz="1600" dirty="0" smtClean="0"/>
                    <a:t>Transverse center-</a:t>
                  </a:r>
                  <a:r>
                    <a:rPr lang="de-DE" sz="1600" dirty="0" err="1" smtClean="0"/>
                    <a:t>of</a:t>
                  </a:r>
                  <a:r>
                    <a:rPr lang="de-DE" sz="1600" dirty="0" smtClean="0"/>
                    <a:t>-</a:t>
                  </a:r>
                  <a:r>
                    <a:rPr lang="de-DE" sz="1600" dirty="0" err="1" smtClean="0"/>
                    <a:t>mass</a:t>
                  </a:r>
                  <a:r>
                    <a:rPr lang="de-DE" sz="1600" dirty="0" smtClean="0"/>
                    <a:t> </a:t>
                  </a:r>
                  <a14:m>
                    <m:oMath xmlns:m="http://schemas.openxmlformats.org/officeDocument/2006/math">
                      <m:sSub>
                        <m:sSubPr>
                          <m:ctrlPr>
                            <a:rPr lang="de-DE" sz="1600" i="1" smtClean="0">
                              <a:latin typeface="Cambria Math"/>
                            </a:rPr>
                          </m:ctrlPr>
                        </m:sSubPr>
                        <m:e>
                          <m:acc>
                            <m:accPr>
                              <m:chr m:val="̅"/>
                              <m:ctrlPr>
                                <a:rPr lang="de-DE" sz="1600" i="1" smtClean="0">
                                  <a:latin typeface="Cambria Math"/>
                                </a:rPr>
                              </m:ctrlPr>
                            </m:accPr>
                            <m:e>
                              <m:r>
                                <a:rPr lang="de-DE" sz="1600" b="0" i="1" smtClean="0">
                                  <a:latin typeface="Cambria Math"/>
                                </a:rPr>
                                <m:t>𝑦</m:t>
                              </m:r>
                            </m:e>
                          </m:acc>
                        </m:e>
                        <m:sub>
                          <m:r>
                            <a:rPr lang="de-DE" sz="1600" b="0" i="1" smtClean="0">
                              <a:latin typeface="Cambria Math"/>
                            </a:rPr>
                            <m:t>𝑘</m:t>
                          </m:r>
                        </m:sub>
                      </m:sSub>
                    </m:oMath>
                  </a14:m>
                  <a:r>
                    <a:rPr lang="en-US" sz="1600" dirty="0" smtClean="0"/>
                    <a:t> /</a:t>
                  </a:r>
                  <a14:m>
                    <m:oMath xmlns:m="http://schemas.openxmlformats.org/officeDocument/2006/math">
                      <m:r>
                        <a:rPr lang="de-DE" sz="1600" b="0" i="0" dirty="0" smtClean="0">
                          <a:latin typeface="Cambria Math"/>
                        </a:rPr>
                        <m:t> </m:t>
                      </m:r>
                      <m:r>
                        <m:rPr>
                          <m:sty m:val="p"/>
                        </m:rPr>
                        <a:rPr lang="de-DE" sz="1600" b="0" i="0" dirty="0" smtClean="0">
                          <a:latin typeface="Cambria Math"/>
                        </a:rPr>
                        <m:t>mm</m:t>
                      </m:r>
                    </m:oMath>
                  </a14:m>
                  <a:endParaRPr lang="en-US" sz="1600" dirty="0"/>
                </a:p>
              </p:txBody>
            </p:sp>
          </mc:Choice>
          <mc:Fallback xmlns="">
            <p:sp>
              <p:nvSpPr>
                <p:cNvPr id="31" name="TextBox 30"/>
                <p:cNvSpPr txBox="1">
                  <a:spLocks noRot="1" noChangeAspect="1" noMove="1" noResize="1" noEditPoints="1" noAdjustHandles="1" noChangeArrowheads="1" noChangeShapeType="1" noTextEdit="1"/>
                </p:cNvSpPr>
                <p:nvPr/>
              </p:nvSpPr>
              <p:spPr>
                <a:xfrm rot="16200000">
                  <a:off x="3251750" y="3546455"/>
                  <a:ext cx="3113481" cy="338554"/>
                </a:xfrm>
                <a:prstGeom prst="rect">
                  <a:avLst/>
                </a:prstGeom>
                <a:blipFill rotWithShape="1">
                  <a:blip r:embed="rId7"/>
                  <a:stretch>
                    <a:fillRect l="-3571" r="-23214" b="-978"/>
                  </a:stretch>
                </a:blipFill>
              </p:spPr>
              <p:txBody>
                <a:bodyPr/>
                <a:lstStyle/>
                <a:p>
                  <a:r>
                    <a:rPr lang="en-US">
                      <a:noFill/>
                    </a:rPr>
                    <a:t> </a:t>
                  </a:r>
                </a:p>
              </p:txBody>
            </p:sp>
          </mc:Fallback>
        </mc:AlternateContent>
        <p:pic>
          <p:nvPicPr>
            <p:cNvPr id="3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539" t="29721" b="40559"/>
            <a:stretch/>
          </p:blipFill>
          <p:spPr bwMode="auto">
            <a:xfrm>
              <a:off x="5011446" y="3015578"/>
              <a:ext cx="3724291" cy="90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539" b="69145"/>
            <a:stretch/>
          </p:blipFill>
          <p:spPr bwMode="auto">
            <a:xfrm>
              <a:off x="5001921" y="3965814"/>
              <a:ext cx="3724291" cy="939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539" t="87144" b="6948"/>
            <a:stretch/>
          </p:blipFill>
          <p:spPr bwMode="auto">
            <a:xfrm>
              <a:off x="5011462" y="4838700"/>
              <a:ext cx="3724291" cy="17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08928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Text Box 2"/>
          <p:cNvSpPr txBox="1">
            <a:spLocks noChangeArrowheads="1"/>
          </p:cNvSpPr>
          <p:nvPr/>
        </p:nvSpPr>
        <p:spPr bwMode="auto">
          <a:xfrm>
            <a:off x="300038" y="361950"/>
            <a:ext cx="7924800" cy="39687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de-DE" altLang="de-DE" sz="2000" b="1">
              <a:solidFill>
                <a:schemeClr val="tx1"/>
              </a:solidFill>
              <a:latin typeface="Comic Sans MS" pitchFamily="66" charset="0"/>
            </a:endParaRPr>
          </a:p>
        </p:txBody>
      </p:sp>
      <p:sp>
        <p:nvSpPr>
          <p:cNvPr id="871433" name="Rectangle 9"/>
          <p:cNvSpPr>
            <a:spLocks noChangeArrowheads="1"/>
          </p:cNvSpPr>
          <p:nvPr/>
        </p:nvSpPr>
        <p:spPr bwMode="auto">
          <a:xfrm>
            <a:off x="45272" y="961524"/>
            <a:ext cx="4814887"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ts val="200"/>
              </a:spcBef>
            </a:pPr>
            <a:r>
              <a:rPr lang="en-US" altLang="de-DE" sz="1700" b="1" dirty="0" smtClean="0">
                <a:solidFill>
                  <a:srgbClr val="0000FF"/>
                </a:solidFill>
              </a:rPr>
              <a:t>During acceleration:</a:t>
            </a:r>
            <a:endParaRPr lang="en-US" altLang="de-DE" sz="1700" b="1" dirty="0">
              <a:solidFill>
                <a:srgbClr val="0000FF"/>
              </a:solidFill>
            </a:endParaRPr>
          </a:p>
          <a:p>
            <a:pPr marL="285750" indent="-285750" algn="l" eaLnBrk="0" hangingPunct="0">
              <a:spcBef>
                <a:spcPts val="200"/>
              </a:spcBef>
              <a:buFont typeface="Wingdings" panose="05000000000000000000" pitchFamily="2" charset="2"/>
              <a:buChar char="Ø"/>
            </a:pPr>
            <a:r>
              <a:rPr lang="en-US" altLang="de-DE" sz="1700" dirty="0" smtClean="0"/>
              <a:t>transverse emittance decreases</a:t>
            </a:r>
          </a:p>
          <a:p>
            <a:pPr marL="285750" indent="-285750" algn="l" eaLnBrk="0" hangingPunct="0">
              <a:spcBef>
                <a:spcPts val="200"/>
              </a:spcBef>
              <a:buFont typeface="Wingdings" panose="05000000000000000000" pitchFamily="2" charset="2"/>
              <a:buChar char="Ø"/>
            </a:pPr>
            <a:r>
              <a:rPr lang="en-US" altLang="de-DE" sz="1700" dirty="0" smtClean="0"/>
              <a:t>synchrotron tune </a:t>
            </a:r>
            <a:r>
              <a:rPr lang="en-US" altLang="de-DE" sz="1700" b="1" i="1" dirty="0" smtClean="0">
                <a:latin typeface="Cambria Math" panose="02040503050406030204" pitchFamily="18" charset="0"/>
                <a:ea typeface="Cambria Math" panose="02040503050406030204" pitchFamily="18" charset="0"/>
              </a:rPr>
              <a:t>Q</a:t>
            </a:r>
            <a:r>
              <a:rPr lang="en-US" altLang="de-DE" sz="1700" b="1" i="1" baseline="-25000" dirty="0" smtClean="0">
                <a:latin typeface="Cambria Math" panose="02040503050406030204" pitchFamily="18" charset="0"/>
                <a:ea typeface="Cambria Math" panose="02040503050406030204" pitchFamily="18" charset="0"/>
              </a:rPr>
              <a:t>s</a:t>
            </a:r>
            <a:r>
              <a:rPr lang="en-US" altLang="de-DE" sz="1700" dirty="0" smtClean="0"/>
              <a:t>  decreases</a:t>
            </a:r>
          </a:p>
          <a:p>
            <a:pPr algn="l" eaLnBrk="0" hangingPunct="0">
              <a:spcBef>
                <a:spcPts val="200"/>
              </a:spcBef>
            </a:pPr>
            <a:r>
              <a:rPr lang="en-US" altLang="de-DE" sz="1700" dirty="0" smtClean="0">
                <a:sym typeface="Symbol"/>
              </a:rPr>
              <a:t> </a:t>
            </a:r>
            <a:r>
              <a:rPr lang="en-US" altLang="de-DE" sz="1700" b="1" i="1" dirty="0" err="1" smtClean="0">
                <a:latin typeface="Cambria Math" panose="02040503050406030204" pitchFamily="18" charset="0"/>
                <a:ea typeface="Cambria Math" panose="02040503050406030204" pitchFamily="18" charset="0"/>
              </a:rPr>
              <a:t>q</a:t>
            </a:r>
            <a:r>
              <a:rPr lang="en-US" altLang="de-DE" sz="1700" b="1" i="1" baseline="-25000" dirty="0" err="1" smtClean="0">
                <a:latin typeface="Cambria Math" panose="02040503050406030204" pitchFamily="18" charset="0"/>
                <a:ea typeface="Cambria Math" panose="02040503050406030204" pitchFamily="18" charset="0"/>
              </a:rPr>
              <a:t>sc</a:t>
            </a:r>
            <a:r>
              <a:rPr lang="en-US" altLang="de-DE" sz="1700" b="1" i="1" baseline="-25000" dirty="0" smtClean="0"/>
              <a:t>  </a:t>
            </a:r>
            <a:r>
              <a:rPr lang="en-US" altLang="de-DE" sz="1700" b="1" i="1" dirty="0" smtClean="0"/>
              <a:t>&gt; </a:t>
            </a:r>
            <a:r>
              <a:rPr lang="en-US" altLang="de-DE" sz="1700" dirty="0" smtClean="0"/>
              <a:t>1</a:t>
            </a:r>
            <a:r>
              <a:rPr lang="en-US" altLang="de-DE" sz="1700" baseline="-25000" dirty="0" smtClean="0"/>
              <a:t>  </a:t>
            </a:r>
            <a:r>
              <a:rPr lang="en-US" altLang="de-DE" sz="1700" dirty="0" smtClean="0"/>
              <a:t>i.e. relevant modification of spectrum</a:t>
            </a:r>
          </a:p>
        </p:txBody>
      </p:sp>
      <p:sp>
        <p:nvSpPr>
          <p:cNvPr id="19" name="Text Box 11"/>
          <p:cNvSpPr txBox="1">
            <a:spLocks noChangeArrowheads="1"/>
          </p:cNvSpPr>
          <p:nvPr/>
        </p:nvSpPr>
        <p:spPr bwMode="auto">
          <a:xfrm>
            <a:off x="4497859" y="6190740"/>
            <a:ext cx="43775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de-DE" sz="1400" dirty="0" smtClean="0">
                <a:solidFill>
                  <a:schemeClr val="tx1"/>
                </a:solidFill>
                <a:ea typeface="ＭＳ Ｐゴシック" charset="-128"/>
              </a:rPr>
              <a:t>R</a:t>
            </a:r>
            <a:r>
              <a:rPr lang="en-US" altLang="de-DE" sz="1400" dirty="0">
                <a:solidFill>
                  <a:schemeClr val="tx1"/>
                </a:solidFill>
                <a:ea typeface="ＭＳ Ｐゴシック" charset="-128"/>
              </a:rPr>
              <a:t>. Singh </a:t>
            </a:r>
            <a:r>
              <a:rPr lang="en-US" altLang="de-DE" sz="1400" dirty="0" smtClean="0">
                <a:solidFill>
                  <a:schemeClr val="tx1"/>
                </a:solidFill>
                <a:ea typeface="ＭＳ Ｐゴシック" charset="-128"/>
              </a:rPr>
              <a:t>et </a:t>
            </a:r>
            <a:r>
              <a:rPr lang="en-US" altLang="de-DE" sz="1400" dirty="0">
                <a:solidFill>
                  <a:schemeClr val="tx1"/>
                </a:solidFill>
                <a:ea typeface="ＭＳ Ｐゴシック" charset="-128"/>
              </a:rPr>
              <a:t>al., </a:t>
            </a:r>
            <a:r>
              <a:rPr lang="en-US" altLang="de-DE" sz="1400" dirty="0" smtClean="0">
                <a:ea typeface="ＭＳ Ｐゴシック" charset="-128"/>
              </a:rPr>
              <a:t> </a:t>
            </a:r>
            <a:r>
              <a:rPr lang="en-US" altLang="de-DE" sz="1400" dirty="0">
                <a:ea typeface="ＭＳ Ｐゴシック" charset="-128"/>
              </a:rPr>
              <a:t>PRST-AB </a:t>
            </a:r>
            <a:r>
              <a:rPr lang="en-US" altLang="de-DE" sz="1400" dirty="0" smtClean="0">
                <a:ea typeface="ＭＳ Ｐゴシック" charset="-128"/>
              </a:rPr>
              <a:t>2013</a:t>
            </a:r>
            <a:r>
              <a:rPr lang="en-US" altLang="de-DE" sz="1400" dirty="0" smtClean="0">
                <a:solidFill>
                  <a:schemeClr val="tx1"/>
                </a:solidFill>
                <a:ea typeface="ＭＳ Ｐゴシック" charset="-128"/>
              </a:rPr>
              <a:t> </a:t>
            </a:r>
            <a:r>
              <a:rPr lang="en-US" altLang="de-DE" sz="1400" dirty="0">
                <a:solidFill>
                  <a:schemeClr val="tx1"/>
                </a:solidFill>
                <a:ea typeface="ＭＳ Ｐゴシック" charset="-128"/>
              </a:rPr>
              <a:t>and </a:t>
            </a:r>
            <a:r>
              <a:rPr lang="en-US" altLang="de-DE" sz="1400" dirty="0" smtClean="0">
                <a:ea typeface="ＭＳ Ｐゴシック" charset="-128"/>
              </a:rPr>
              <a:t>IBIC</a:t>
            </a:r>
            <a:r>
              <a:rPr lang="en-US" altLang="de-DE" sz="1400" dirty="0" smtClean="0">
                <a:solidFill>
                  <a:schemeClr val="tx1"/>
                </a:solidFill>
                <a:ea typeface="ＭＳ Ｐゴシック" charset="-128"/>
              </a:rPr>
              <a:t>’13</a:t>
            </a:r>
            <a:endParaRPr lang="en-US" altLang="de-DE" sz="1400" dirty="0">
              <a:solidFill>
                <a:schemeClr val="tx1"/>
              </a:solidFill>
              <a:latin typeface="Times New Roman" pitchFamily="18" charset="0"/>
              <a:ea typeface="ＭＳ Ｐゴシック" charset="-128"/>
            </a:endParaRPr>
          </a:p>
        </p:txBody>
      </p:sp>
      <p:grpSp>
        <p:nvGrpSpPr>
          <p:cNvPr id="4" name="Gruppieren 3"/>
          <p:cNvGrpSpPr/>
          <p:nvPr/>
        </p:nvGrpSpPr>
        <p:grpSpPr>
          <a:xfrm>
            <a:off x="4844919" y="950813"/>
            <a:ext cx="4196689" cy="2686559"/>
            <a:chOff x="4614937" y="3652612"/>
            <a:chExt cx="4499295" cy="2880276"/>
          </a:xfrm>
        </p:grpSpPr>
        <p:pic>
          <p:nvPicPr>
            <p:cNvPr id="19459"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4937" y="3652612"/>
              <a:ext cx="4499295" cy="2880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5559453" y="4060573"/>
              <a:ext cx="2760344" cy="362966"/>
            </a:xfrm>
            <a:prstGeom prst="rect">
              <a:avLst/>
            </a:prstGeom>
            <a:noFill/>
          </p:spPr>
          <p:txBody>
            <a:bodyPr wrap="square" rtlCol="0">
              <a:spAutoFit/>
            </a:bodyPr>
            <a:lstStyle/>
            <a:p>
              <a:r>
                <a:rPr lang="en-US" sz="1600" b="1" dirty="0" smtClean="0">
                  <a:solidFill>
                    <a:srgbClr val="FFFF00"/>
                  </a:solidFill>
                </a:rPr>
                <a:t>acceleration of 10</a:t>
              </a:r>
              <a:r>
                <a:rPr lang="en-US" sz="1600" b="1" baseline="30000" dirty="0" smtClean="0">
                  <a:solidFill>
                    <a:srgbClr val="FFFF00"/>
                  </a:solidFill>
                </a:rPr>
                <a:t>10</a:t>
              </a:r>
              <a:r>
                <a:rPr lang="en-US" sz="1600" b="1" dirty="0" smtClean="0">
                  <a:solidFill>
                    <a:srgbClr val="FFFF00"/>
                  </a:solidFill>
                </a:rPr>
                <a:t> Ar</a:t>
              </a:r>
              <a:r>
                <a:rPr lang="en-US" sz="1600" b="1" baseline="30000" dirty="0" smtClean="0">
                  <a:solidFill>
                    <a:srgbClr val="FFFF00"/>
                  </a:solidFill>
                </a:rPr>
                <a:t>18+</a:t>
              </a:r>
              <a:endParaRPr lang="en-US" sz="1600" b="1" dirty="0">
                <a:solidFill>
                  <a:srgbClr val="FFFF00"/>
                </a:solidFill>
              </a:endParaRPr>
            </a:p>
          </p:txBody>
        </p:sp>
      </p:grpSp>
      <p:sp>
        <p:nvSpPr>
          <p:cNvPr id="29" name="Text Box 7"/>
          <p:cNvSpPr txBox="1">
            <a:spLocks noChangeArrowheads="1"/>
          </p:cNvSpPr>
          <p:nvPr/>
        </p:nvSpPr>
        <p:spPr bwMode="auto">
          <a:xfrm>
            <a:off x="68580" y="310515"/>
            <a:ext cx="8648700" cy="46166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altLang="de-DE" sz="2400" b="1" dirty="0" smtClean="0">
                <a:latin typeface="Times New Roman" pitchFamily="18" charset="0"/>
              </a:rPr>
              <a:t>Measurement: Head-tail Modes at higher Energies</a:t>
            </a:r>
            <a:endParaRPr lang="en-US" altLang="de-DE" sz="2400" b="1" dirty="0">
              <a:solidFill>
                <a:schemeClr val="tx1"/>
              </a:solidFill>
              <a:latin typeface="Times New Roman" pitchFamily="18" charset="0"/>
            </a:endParaRPr>
          </a:p>
        </p:txBody>
      </p:sp>
      <mc:AlternateContent xmlns:mc="http://schemas.openxmlformats.org/markup-compatibility/2006" xmlns:a14="http://schemas.microsoft.com/office/drawing/2010/main">
        <mc:Choice Requires="a14">
          <p:graphicFrame>
            <p:nvGraphicFramePr>
              <p:cNvPr id="10" name="Table 6"/>
              <p:cNvGraphicFramePr>
                <a:graphicFrameLocks noGrp="1"/>
              </p:cNvGraphicFramePr>
              <p:nvPr>
                <p:extLst>
                  <p:ext uri="{D42A27DB-BD31-4B8C-83A1-F6EECF244321}">
                    <p14:modId xmlns:p14="http://schemas.microsoft.com/office/powerpoint/2010/main" val="687418919"/>
                  </p:ext>
                </p:extLst>
              </p:nvPr>
            </p:nvGraphicFramePr>
            <p:xfrm>
              <a:off x="97583" y="3092888"/>
              <a:ext cx="4703890" cy="2701453"/>
            </p:xfrm>
            <a:graphic>
              <a:graphicData uri="http://schemas.openxmlformats.org/drawingml/2006/table">
                <a:tbl>
                  <a:tblPr firstRow="1" bandRow="1">
                    <a:tableStyleId>{5C22544A-7EE6-4342-B048-85BDC9FD1C3A}</a:tableStyleId>
                  </a:tblPr>
                  <a:tblGrid>
                    <a:gridCol w="1459484"/>
                    <a:gridCol w="809943"/>
                    <a:gridCol w="725805"/>
                    <a:gridCol w="838517"/>
                    <a:gridCol w="870141"/>
                  </a:tblGrid>
                  <a:tr h="397624">
                    <a:tc>
                      <a:txBody>
                        <a:bodyPr/>
                        <a:lstStyle/>
                        <a:p>
                          <a:r>
                            <a:rPr lang="de-DE" sz="1600" dirty="0" smtClean="0">
                              <a:solidFill>
                                <a:schemeClr val="tx1"/>
                              </a:solidFill>
                            </a:rPr>
                            <a:t>Parameter</a:t>
                          </a:r>
                          <a:endParaRPr lang="en-US" sz="1600" dirty="0">
                            <a:solidFill>
                              <a:schemeClr val="tx1"/>
                            </a:solidFill>
                          </a:endParaRPr>
                        </a:p>
                      </a:txBody>
                      <a:tcPr/>
                    </a:tc>
                    <a:tc>
                      <a:txBody>
                        <a:bodyPr/>
                        <a:lstStyle/>
                        <a:p>
                          <a:pPr algn="ctr"/>
                          <a:r>
                            <a:rPr lang="de-DE" sz="1600" dirty="0" smtClean="0">
                              <a:solidFill>
                                <a:schemeClr val="tx1"/>
                              </a:solidFill>
                            </a:rPr>
                            <a:t>SIS18</a:t>
                          </a:r>
                          <a:endParaRPr lang="en-US" sz="1600" dirty="0">
                            <a:solidFill>
                              <a:schemeClr val="tx1"/>
                            </a:solidFill>
                          </a:endParaRPr>
                        </a:p>
                      </a:txBody>
                      <a:tcPr/>
                    </a:tc>
                    <a:tc>
                      <a:txBody>
                        <a:bodyPr/>
                        <a:lstStyle/>
                        <a:p>
                          <a:pPr algn="ctr"/>
                          <a:r>
                            <a:rPr lang="de-DE" sz="1600" dirty="0" smtClean="0">
                              <a:solidFill>
                                <a:schemeClr val="tx1"/>
                              </a:solidFill>
                            </a:rPr>
                            <a:t>SPS</a:t>
                          </a:r>
                          <a:endParaRPr lang="en-US" sz="16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solidFill>
                            </a:rPr>
                            <a:t>RHIC</a:t>
                          </a:r>
                          <a:endParaRPr lang="en-US" sz="16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solidFill>
                            </a:rPr>
                            <a:t>ANKA </a:t>
                          </a:r>
                          <a:endParaRPr lang="en-US" sz="1600" dirty="0" smtClean="0">
                            <a:solidFill>
                              <a:schemeClr val="tx1"/>
                            </a:solidFill>
                          </a:endParaRPr>
                        </a:p>
                      </a:txBody>
                      <a:tcPr/>
                    </a:tc>
                  </a:tr>
                  <a:tr h="397624">
                    <a:tc>
                      <a:txBody>
                        <a:bodyPr/>
                        <a:lstStyle/>
                        <a:p>
                          <a:r>
                            <a:rPr lang="de-DE" sz="1600" b="1" i="1" dirty="0" err="1" smtClean="0"/>
                            <a:t>I</a:t>
                          </a:r>
                          <a:r>
                            <a:rPr lang="de-DE" sz="1600" b="1" i="1" baseline="-25000" dirty="0" err="1" smtClean="0"/>
                            <a:t>peak</a:t>
                          </a:r>
                          <a:r>
                            <a:rPr lang="de-DE" sz="1600" b="1" i="1" dirty="0" smtClean="0"/>
                            <a:t> </a:t>
                          </a:r>
                          <a:r>
                            <a:rPr lang="de-DE" sz="1600" baseline="0" dirty="0" smtClean="0"/>
                            <a:t> / </a:t>
                          </a:r>
                          <a14:m>
                            <m:oMath xmlns:m="http://schemas.openxmlformats.org/officeDocument/2006/math">
                              <m:r>
                                <m:rPr>
                                  <m:sty m:val="p"/>
                                </m:rPr>
                                <a:rPr lang="de-DE" sz="1600" b="0" i="0" baseline="0" smtClean="0">
                                  <a:latin typeface="Cambria Math"/>
                                </a:rPr>
                                <m:t>mA</m:t>
                              </m:r>
                            </m:oMath>
                          </a14:m>
                          <a:endParaRPr lang="en-US" sz="1600" i="0" dirty="0"/>
                        </a:p>
                      </a:txBody>
                      <a:tcPr/>
                    </a:tc>
                    <a:tc>
                      <a:txBody>
                        <a:bodyPr/>
                        <a:lstStyle/>
                        <a:p>
                          <a:pPr algn="r"/>
                          <a14:m>
                            <m:oMathPara xmlns:m="http://schemas.openxmlformats.org/officeDocument/2006/math">
                              <m:oMathParaPr>
                                <m:jc m:val="right"/>
                              </m:oMathParaPr>
                              <m:oMath xmlns:m="http://schemas.openxmlformats.org/officeDocument/2006/math">
                                <m:r>
                                  <a:rPr lang="de-DE" sz="1600" i="1" dirty="0" smtClean="0">
                                    <a:latin typeface="Cambria Math"/>
                                  </a:rPr>
                                  <m:t>10</m:t>
                                </m:r>
                              </m:oMath>
                            </m:oMathPara>
                          </a14:m>
                          <a:endParaRPr lang="en-US" sz="1600" dirty="0"/>
                        </a:p>
                      </a:txBody>
                      <a:tcPr/>
                    </a:tc>
                    <a:tc>
                      <a:txBody>
                        <a:bodyPr/>
                        <a:lstStyle/>
                        <a:p>
                          <a:pPr algn="r"/>
                          <a14:m>
                            <m:oMathPara xmlns:m="http://schemas.openxmlformats.org/officeDocument/2006/math">
                              <m:oMathParaPr>
                                <m:jc m:val="right"/>
                              </m:oMathParaPr>
                              <m:oMath xmlns:m="http://schemas.openxmlformats.org/officeDocument/2006/math">
                                <m:r>
                                  <a:rPr lang="de-DE" sz="1600" i="1" dirty="0" smtClean="0">
                                    <a:latin typeface="Cambria Math"/>
                                  </a:rPr>
                                  <m:t>1400</m:t>
                                </m:r>
                              </m:oMath>
                            </m:oMathPara>
                          </a14:m>
                          <a:endParaRPr lang="en-US" sz="1600" dirty="0"/>
                        </a:p>
                      </a:txBody>
                      <a:tcPr/>
                    </a:tc>
                    <a:tc>
                      <a:txBody>
                        <a:bodyPr/>
                        <a:lstStyle/>
                        <a:p>
                          <a:pPr algn="r"/>
                          <a14:m>
                            <m:oMathPara xmlns:m="http://schemas.openxmlformats.org/officeDocument/2006/math">
                              <m:oMathParaPr>
                                <m:jc m:val="right"/>
                              </m:oMathParaPr>
                              <m:oMath xmlns:m="http://schemas.openxmlformats.org/officeDocument/2006/math">
                                <m:r>
                                  <a:rPr lang="de-DE" sz="1600" i="1" dirty="0" smtClean="0">
                                    <a:latin typeface="Cambria Math"/>
                                  </a:rPr>
                                  <m:t>500</m:t>
                                </m:r>
                              </m:oMath>
                            </m:oMathPara>
                          </a14:m>
                          <a:endParaRPr lang="en-US" sz="1600" dirty="0"/>
                        </a:p>
                      </a:txBody>
                      <a:tcPr/>
                    </a:tc>
                    <a:tc>
                      <a:txBody>
                        <a:bodyPr/>
                        <a:lstStyle/>
                        <a:p>
                          <a:pPr algn="r"/>
                          <a14:m>
                            <m:oMathPara xmlns:m="http://schemas.openxmlformats.org/officeDocument/2006/math">
                              <m:oMathParaPr>
                                <m:jc m:val="right"/>
                              </m:oMathParaPr>
                              <m:oMath xmlns:m="http://schemas.openxmlformats.org/officeDocument/2006/math">
                                <m:r>
                                  <a:rPr lang="de-DE" sz="1600" i="1" dirty="0" smtClean="0">
                                    <a:latin typeface="Cambria Math"/>
                                  </a:rPr>
                                  <m:t>12</m:t>
                                </m:r>
                              </m:oMath>
                            </m:oMathPara>
                          </a14:m>
                          <a:endParaRPr lang="en-US" sz="1600" dirty="0"/>
                        </a:p>
                      </a:txBody>
                      <a:tcPr/>
                    </a:tc>
                  </a:tr>
                  <a:tr h="4286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i="1" baseline="0" dirty="0" smtClean="0">
                              <a:sym typeface="Symbol"/>
                            </a:rPr>
                            <a:t></a:t>
                          </a:r>
                          <a:r>
                            <a:rPr lang="de-DE" sz="1600" dirty="0" smtClean="0"/>
                            <a:t> / </a:t>
                          </a:r>
                          <a14:m>
                            <m:oMath xmlns:m="http://schemas.openxmlformats.org/officeDocument/2006/math">
                              <m:r>
                                <m:rPr>
                                  <m:sty m:val="p"/>
                                </m:rPr>
                                <a:rPr lang="de-DE" sz="1600" b="0" i="0" baseline="0" smtClean="0">
                                  <a:latin typeface="Cambria Math"/>
                                </a:rPr>
                                <m:t>mm</m:t>
                              </m:r>
                              <m:r>
                                <a:rPr lang="de-DE" sz="1600" b="0" i="0" baseline="0" smtClean="0">
                                  <a:latin typeface="Cambria Math"/>
                                  <a:sym typeface="Symbol"/>
                                </a:rPr>
                                <m:t></m:t>
                              </m:r>
                              <m:r>
                                <m:rPr>
                                  <m:sty m:val="p"/>
                                </m:rPr>
                                <a:rPr lang="de-DE" sz="1600" b="0" i="0" baseline="0" smtClean="0">
                                  <a:latin typeface="Cambria Math"/>
                                </a:rPr>
                                <m:t>mrad</m:t>
                              </m:r>
                            </m:oMath>
                          </a14:m>
                          <a:endParaRPr lang="en-US" sz="1600" i="0" dirty="0"/>
                        </a:p>
                      </a:txBody>
                      <a:tcPr/>
                    </a:tc>
                    <a:tc>
                      <a:txBody>
                        <a:bodyPr/>
                        <a:lstStyle/>
                        <a:p>
                          <a:pPr algn="l"/>
                          <a14:m>
                            <m:oMathPara xmlns:m="http://schemas.openxmlformats.org/officeDocument/2006/math">
                              <m:oMathParaPr>
                                <m:jc m:val="right"/>
                              </m:oMathParaPr>
                              <m:oMath xmlns:m="http://schemas.openxmlformats.org/officeDocument/2006/math">
                                <m:r>
                                  <a:rPr lang="de-DE" sz="1600" i="1" dirty="0" smtClean="0">
                                    <a:latin typeface="Cambria Math"/>
                                  </a:rPr>
                                  <m:t>22</m:t>
                                </m:r>
                              </m:oMath>
                            </m:oMathPara>
                          </a14:m>
                          <a:endParaRPr lang="en-US" sz="1600" dirty="0"/>
                        </a:p>
                      </a:txBody>
                      <a:tcPr/>
                    </a:tc>
                    <a:tc>
                      <a:txBody>
                        <a:bodyPr/>
                        <a:lstStyle/>
                        <a:p>
                          <a:pPr algn="l"/>
                          <a14:m>
                            <m:oMathPara xmlns:m="http://schemas.openxmlformats.org/officeDocument/2006/math">
                              <m:oMathParaPr>
                                <m:jc m:val="right"/>
                              </m:oMathParaPr>
                              <m:oMath xmlns:m="http://schemas.openxmlformats.org/officeDocument/2006/math">
                                <m:r>
                                  <a:rPr lang="de-DE" sz="1600" b="0" i="1" dirty="0" smtClean="0">
                                    <a:latin typeface="Cambria Math"/>
                                  </a:rPr>
                                  <m:t>0.2</m:t>
                                </m:r>
                              </m:oMath>
                            </m:oMathPara>
                          </a14:m>
                          <a:endParaRPr lang="en-US" sz="1600" dirty="0"/>
                        </a:p>
                      </a:txBody>
                      <a:tcPr/>
                    </a:tc>
                    <a:tc>
                      <a:txBody>
                        <a:bodyPr/>
                        <a:lstStyle/>
                        <a:p>
                          <a:pPr algn="l"/>
                          <a14:m>
                            <m:oMathPara xmlns:m="http://schemas.openxmlformats.org/officeDocument/2006/math">
                              <m:oMathParaPr>
                                <m:jc m:val="right"/>
                              </m:oMathParaPr>
                              <m:oMath xmlns:m="http://schemas.openxmlformats.org/officeDocument/2006/math">
                                <m:r>
                                  <a:rPr lang="de-DE" sz="1600" b="0" i="1" smtClean="0">
                                    <a:latin typeface="Cambria Math"/>
                                  </a:rPr>
                                  <m:t>10</m:t>
                                </m:r>
                              </m:oMath>
                            </m:oMathPara>
                          </a14:m>
                          <a:endParaRPr lang="en-US" sz="1600" dirty="0"/>
                        </a:p>
                      </a:txBody>
                      <a:tcPr/>
                    </a:tc>
                    <a:tc>
                      <a:txBody>
                        <a:bodyPr/>
                        <a:lstStyle/>
                        <a:p>
                          <a:pPr algn="l"/>
                          <a14:m>
                            <m:oMathPara xmlns:m="http://schemas.openxmlformats.org/officeDocument/2006/math">
                              <m:oMathParaPr>
                                <m:jc m:val="right"/>
                              </m:oMathParaPr>
                              <m:oMath xmlns:m="http://schemas.openxmlformats.org/officeDocument/2006/math">
                                <m:r>
                                  <a:rPr lang="de-DE" sz="1600" i="1" dirty="0" smtClean="0">
                                    <a:latin typeface="Cambria Math"/>
                                  </a:rPr>
                                  <m:t>0.15</m:t>
                                </m:r>
                              </m:oMath>
                            </m:oMathPara>
                          </a14:m>
                          <a:endParaRPr lang="en-US" sz="1600" dirty="0"/>
                        </a:p>
                      </a:txBody>
                      <a:tcPr/>
                    </a:tc>
                  </a:tr>
                  <a:tr h="3976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i="0" dirty="0" smtClean="0">
                              <a:latin typeface="+mn-lt"/>
                              <a:ea typeface="+mn-ea"/>
                            </a:rPr>
                            <a:t>Lorentz</a:t>
                          </a:r>
                          <a:r>
                            <a:rPr lang="de-DE" sz="1600" i="0" baseline="0" dirty="0" smtClean="0">
                              <a:latin typeface="+mn-lt"/>
                              <a:ea typeface="+mn-ea"/>
                            </a:rPr>
                            <a:t> </a:t>
                          </a:r>
                          <a:r>
                            <a:rPr lang="de-DE" sz="1600" i="0" baseline="0" dirty="0" err="1" smtClean="0">
                              <a:latin typeface="+mn-lt"/>
                              <a:ea typeface="+mn-ea"/>
                            </a:rPr>
                            <a:t>fac</a:t>
                          </a:r>
                          <a:r>
                            <a:rPr lang="de-DE" sz="1600" i="0" baseline="0" dirty="0" smtClean="0">
                              <a:latin typeface="+mn-lt"/>
                              <a:ea typeface="+mn-ea"/>
                            </a:rPr>
                            <a:t>. </a:t>
                          </a:r>
                          <a14:m>
                            <m:oMath xmlns:m="http://schemas.openxmlformats.org/officeDocument/2006/math">
                              <m:r>
                                <a:rPr lang="de-DE" sz="1600" b="1" i="1" smtClean="0">
                                  <a:latin typeface="Cambria Math"/>
                                  <a:ea typeface="Cambria Math"/>
                                </a:rPr>
                                <m:t>𝜸</m:t>
                              </m:r>
                            </m:oMath>
                          </a14:m>
                          <a:endParaRPr lang="en-US" sz="1600" b="1" dirty="0"/>
                        </a:p>
                      </a:txBody>
                      <a:tcPr/>
                    </a:tc>
                    <a:tc>
                      <a:txBody>
                        <a:bodyPr/>
                        <a:lstStyle/>
                        <a:p>
                          <a:pPr algn="l"/>
                          <a14:m>
                            <m:oMathPara xmlns:m="http://schemas.openxmlformats.org/officeDocument/2006/math">
                              <m:oMathParaPr>
                                <m:jc m:val="right"/>
                              </m:oMathParaPr>
                              <m:oMath xmlns:m="http://schemas.openxmlformats.org/officeDocument/2006/math">
                                <m:r>
                                  <a:rPr lang="de-DE" sz="1600" i="1" smtClean="0">
                                    <a:latin typeface="Cambria Math"/>
                                  </a:rPr>
                                  <m:t>1</m:t>
                                </m:r>
                              </m:oMath>
                            </m:oMathPara>
                          </a14:m>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de-DE" sz="1600" b="0" i="1" smtClean="0">
                                    <a:latin typeface="Cambria Math"/>
                                    <a:ea typeface="Cambria Math"/>
                                  </a:rPr>
                                  <m:t>27</m:t>
                                </m:r>
                              </m:oMath>
                            </m:oMathPara>
                          </a14:m>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de-DE" sz="1600" b="0" i="1" dirty="0" smtClean="0">
                                    <a:latin typeface="Cambria Math"/>
                                    <a:ea typeface="Cambria Math"/>
                                  </a:rPr>
                                  <m:t>4</m:t>
                                </m:r>
                              </m:oMath>
                            </m:oMathPara>
                          </a14:m>
                          <a:endParaRPr lang="en-US" sz="1600" dirty="0"/>
                        </a:p>
                      </a:txBody>
                      <a:tcPr/>
                    </a:tc>
                    <a:tc>
                      <a:txBody>
                        <a:bodyPr/>
                        <a:lstStyle/>
                        <a:p>
                          <a:pPr algn="l"/>
                          <a14:m>
                            <m:oMathPara xmlns:m="http://schemas.openxmlformats.org/officeDocument/2006/math">
                              <m:oMathParaPr>
                                <m:jc m:val="right"/>
                              </m:oMathParaPr>
                              <m:oMath xmlns:m="http://schemas.openxmlformats.org/officeDocument/2006/math">
                                <m:r>
                                  <a:rPr lang="de-DE" sz="1600" i="1" dirty="0" smtClean="0">
                                    <a:latin typeface="Cambria Math"/>
                                  </a:rPr>
                                  <m:t>1</m:t>
                                </m:r>
                                <m:r>
                                  <a:rPr lang="de-DE" sz="1600" b="0" i="1" dirty="0" smtClean="0">
                                    <a:latin typeface="Cambria Math"/>
                                  </a:rPr>
                                  <m:t>0</m:t>
                                </m:r>
                                <m:r>
                                  <a:rPr lang="de-DE" sz="1600" i="1" dirty="0" smtClean="0">
                                    <a:latin typeface="Cambria Math"/>
                                  </a:rPr>
                                  <m:t>0</m:t>
                                </m:r>
                              </m:oMath>
                            </m:oMathPara>
                          </a14:m>
                          <a:endParaRPr lang="en-US" sz="1600" dirty="0"/>
                        </a:p>
                      </a:txBody>
                      <a:tcPr/>
                    </a:tc>
                  </a:tr>
                  <a:tr h="397624">
                    <a:tc>
                      <a:txBody>
                        <a:bodyPr/>
                        <a:lstStyle/>
                        <a:p>
                          <a:r>
                            <a:rPr lang="de-DE" sz="1600" dirty="0" smtClean="0">
                              <a:ea typeface="Cambria Math"/>
                            </a:rPr>
                            <a:t>Tune </a:t>
                          </a:r>
                          <a:r>
                            <a:rPr lang="de-DE" sz="1600" dirty="0" err="1" smtClean="0">
                              <a:ea typeface="Cambria Math"/>
                            </a:rPr>
                            <a:t>spr</a:t>
                          </a:r>
                          <a:r>
                            <a:rPr lang="de-DE" sz="1600" dirty="0" smtClean="0">
                              <a:ea typeface="Cambria Math"/>
                            </a:rPr>
                            <a:t>.</a:t>
                          </a:r>
                          <a:r>
                            <a:rPr lang="de-DE" sz="1600" baseline="0" dirty="0" smtClean="0">
                              <a:ea typeface="Cambria Math"/>
                            </a:rPr>
                            <a:t> </a:t>
                          </a:r>
                          <a14:m>
                            <m:oMath xmlns:m="http://schemas.openxmlformats.org/officeDocument/2006/math">
                              <m:r>
                                <a:rPr lang="el-GR" sz="1600" b="1" i="1" smtClean="0">
                                  <a:latin typeface="Cambria Math"/>
                                  <a:ea typeface="Cambria Math"/>
                                </a:rPr>
                                <m:t>𝜟</m:t>
                              </m:r>
                              <m:sSub>
                                <m:sSubPr>
                                  <m:ctrlPr>
                                    <a:rPr lang="el-GR" sz="1600" b="1" i="1" smtClean="0">
                                      <a:latin typeface="Cambria Math"/>
                                      <a:ea typeface="Cambria Math"/>
                                    </a:rPr>
                                  </m:ctrlPr>
                                </m:sSubPr>
                                <m:e>
                                  <m:r>
                                    <a:rPr lang="de-DE" sz="1600" b="1" i="1" smtClean="0">
                                      <a:latin typeface="Cambria Math"/>
                                      <a:ea typeface="Cambria Math"/>
                                    </a:rPr>
                                    <m:t>𝑸</m:t>
                                  </m:r>
                                </m:e>
                                <m:sub>
                                  <m:r>
                                    <a:rPr lang="de-DE" sz="1600" b="1" i="1" smtClean="0">
                                      <a:latin typeface="Cambria Math"/>
                                      <a:ea typeface="Cambria Math"/>
                                    </a:rPr>
                                    <m:t>𝒔𝒄</m:t>
                                  </m:r>
                                </m:sub>
                              </m:sSub>
                            </m:oMath>
                          </a14:m>
                          <a:endParaRPr lang="en-US" sz="1600" b="1" dirty="0"/>
                        </a:p>
                      </a:txBody>
                      <a:tcPr/>
                    </a:tc>
                    <a:tc>
                      <a:txBody>
                        <a:bodyPr/>
                        <a:lstStyle/>
                        <a:p>
                          <a:pPr algn="r"/>
                          <a14:m>
                            <m:oMathPara xmlns:m="http://schemas.openxmlformats.org/officeDocument/2006/math">
                              <m:oMathParaPr>
                                <m:jc m:val="centerGroup"/>
                              </m:oMathParaPr>
                              <m:oMath xmlns:m="http://schemas.openxmlformats.org/officeDocument/2006/math">
                                <m:r>
                                  <a:rPr lang="de-DE" sz="1600" i="1" dirty="0" smtClean="0">
                                    <a:latin typeface="Cambria Math"/>
                                  </a:rPr>
                                  <m:t>−</m:t>
                                </m:r>
                                <m:r>
                                  <a:rPr lang="de-DE" sz="1600" b="0" i="1" dirty="0" smtClean="0">
                                    <a:latin typeface="Cambria Math"/>
                                  </a:rPr>
                                  <m:t> </m:t>
                                </m:r>
                                <m:r>
                                  <a:rPr lang="de-DE" sz="1600" i="1" dirty="0" smtClean="0">
                                    <a:latin typeface="Cambria Math"/>
                                  </a:rPr>
                                  <m:t>0.05</m:t>
                                </m:r>
                              </m:oMath>
                            </m:oMathPara>
                          </a14:m>
                          <a:endParaRPr lang="en-US" sz="1600" dirty="0"/>
                        </a:p>
                      </a:txBody>
                      <a:tcPr/>
                    </a:tc>
                    <a:tc>
                      <a:txBody>
                        <a:bodyPr/>
                        <a:lstStyle/>
                        <a:p>
                          <a:pPr algn="r"/>
                          <a14:m>
                            <m:oMathPara xmlns:m="http://schemas.openxmlformats.org/officeDocument/2006/math">
                              <m:oMathParaPr>
                                <m:jc m:val="right"/>
                              </m:oMathParaPr>
                              <m:oMath xmlns:m="http://schemas.openxmlformats.org/officeDocument/2006/math">
                                <m:r>
                                  <a:rPr lang="de-DE" sz="1600" i="1" dirty="0" smtClean="0">
                                    <a:latin typeface="Cambria Math"/>
                                  </a:rPr>
                                  <m:t>−</m:t>
                                </m:r>
                                <m:r>
                                  <a:rPr lang="de-DE" sz="1600" b="0" i="1" dirty="0" smtClean="0">
                                    <a:latin typeface="Cambria Math"/>
                                  </a:rPr>
                                  <m:t> </m:t>
                                </m:r>
                                <m:r>
                                  <a:rPr lang="de-DE" sz="1600" i="1" dirty="0" smtClean="0">
                                    <a:latin typeface="Cambria Math"/>
                                  </a:rPr>
                                  <m:t>0.1</m:t>
                                </m:r>
                              </m:oMath>
                            </m:oMathPara>
                          </a14:m>
                          <a:endParaRPr lang="en-US" sz="1600" dirty="0"/>
                        </a:p>
                      </a:txBody>
                      <a:tcPr/>
                    </a:tc>
                    <a:tc>
                      <a:txBody>
                        <a:bodyPr/>
                        <a:lstStyle/>
                        <a:p>
                          <a:pPr algn="r"/>
                          <a14:m>
                            <m:oMathPara xmlns:m="http://schemas.openxmlformats.org/officeDocument/2006/math">
                              <m:oMathParaPr>
                                <m:jc m:val="right"/>
                              </m:oMathParaPr>
                              <m:oMath xmlns:m="http://schemas.openxmlformats.org/officeDocument/2006/math">
                                <m:r>
                                  <a:rPr lang="de-DE" sz="1600" i="1" dirty="0" smtClean="0">
                                    <a:latin typeface="Cambria Math"/>
                                  </a:rPr>
                                  <m:t>−</m:t>
                                </m:r>
                                <m:r>
                                  <a:rPr lang="de-DE" sz="1600" b="0" i="1" dirty="0" smtClean="0">
                                    <a:latin typeface="Cambria Math"/>
                                  </a:rPr>
                                  <m:t> </m:t>
                                </m:r>
                                <m:r>
                                  <a:rPr lang="de-DE" sz="1600" i="1" dirty="0" smtClean="0">
                                    <a:latin typeface="Cambria Math"/>
                                  </a:rPr>
                                  <m:t>0.02</m:t>
                                </m:r>
                              </m:oMath>
                            </m:oMathPara>
                          </a14:m>
                          <a:endParaRPr lang="en-US" sz="1600" dirty="0"/>
                        </a:p>
                      </a:txBody>
                      <a:tcPr/>
                    </a:tc>
                    <a:tc>
                      <a:txBody>
                        <a:bodyPr/>
                        <a:lstStyle/>
                        <a:p>
                          <a:pPr algn="r"/>
                          <a14:m>
                            <m:oMathPara xmlns:m="http://schemas.openxmlformats.org/officeDocument/2006/math">
                              <m:oMathParaPr>
                                <m:jc m:val="right"/>
                              </m:oMathParaPr>
                              <m:oMath xmlns:m="http://schemas.openxmlformats.org/officeDocument/2006/math">
                                <m:sSup>
                                  <m:sSupPr>
                                    <m:ctrlPr>
                                      <a:rPr lang="de-DE" sz="1600" b="0" i="1" u="none" dirty="0" smtClean="0">
                                        <a:latin typeface="Cambria Math"/>
                                      </a:rPr>
                                    </m:ctrlPr>
                                  </m:sSupPr>
                                  <m:e>
                                    <m:r>
                                      <a:rPr lang="de-DE" sz="1600" b="0" i="1" u="none" dirty="0" smtClean="0">
                                        <a:latin typeface="Cambria Math"/>
                                      </a:rPr>
                                      <m:t>− 10</m:t>
                                    </m:r>
                                  </m:e>
                                  <m:sup>
                                    <m:r>
                                      <a:rPr lang="de-DE" sz="1600" b="0" i="1" u="none" dirty="0" smtClean="0">
                                        <a:latin typeface="Cambria Math"/>
                                      </a:rPr>
                                      <m:t>−4</m:t>
                                    </m:r>
                                  </m:sup>
                                </m:sSup>
                              </m:oMath>
                            </m:oMathPara>
                          </a14:m>
                          <a:endParaRPr lang="en-US" sz="1600" u="none" dirty="0"/>
                        </a:p>
                      </a:txBody>
                      <a:tcPr/>
                    </a:tc>
                  </a:tr>
                  <a:tr h="3411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err="1" smtClean="0">
                              <a:ea typeface="Cambria Math"/>
                            </a:rPr>
                            <a:t>Synch</a:t>
                          </a:r>
                          <a:r>
                            <a:rPr lang="de-DE" sz="1600" dirty="0" smtClean="0">
                              <a:ea typeface="Cambria Math"/>
                            </a:rPr>
                            <a:t>. tune </a:t>
                          </a:r>
                          <a14:m>
                            <m:oMath xmlns:m="http://schemas.openxmlformats.org/officeDocument/2006/math">
                              <m:sSub>
                                <m:sSubPr>
                                  <m:ctrlPr>
                                    <a:rPr lang="el-GR" sz="1600" b="1" i="1" smtClean="0">
                                      <a:latin typeface="Cambria Math"/>
                                      <a:ea typeface="Cambria Math"/>
                                    </a:rPr>
                                  </m:ctrlPr>
                                </m:sSubPr>
                                <m:e>
                                  <m:r>
                                    <a:rPr lang="de-DE" sz="1600" b="1" i="1" smtClean="0">
                                      <a:latin typeface="Cambria Math"/>
                                      <a:ea typeface="Cambria Math"/>
                                    </a:rPr>
                                    <m:t>𝑸</m:t>
                                  </m:r>
                                </m:e>
                                <m:sub>
                                  <m:r>
                                    <a:rPr lang="de-DE" sz="1600" b="1" i="1" smtClean="0">
                                      <a:latin typeface="Cambria Math"/>
                                      <a:ea typeface="Cambria Math"/>
                                    </a:rPr>
                                    <m:t>𝒔</m:t>
                                  </m:r>
                                </m:sub>
                              </m:sSub>
                            </m:oMath>
                          </a14:m>
                          <a:endParaRPr lang="en-US" sz="1600" b="1" dirty="0"/>
                        </a:p>
                      </a:txBody>
                      <a:tcPr/>
                    </a:tc>
                    <a:tc>
                      <a:txBody>
                        <a:bodyPr/>
                        <a:lstStyle/>
                        <a:p>
                          <a:pPr algn="l"/>
                          <a14:m>
                            <m:oMathPara xmlns:m="http://schemas.openxmlformats.org/officeDocument/2006/math">
                              <m:oMathParaPr>
                                <m:jc m:val="right"/>
                              </m:oMathParaPr>
                              <m:oMath xmlns:m="http://schemas.openxmlformats.org/officeDocument/2006/math">
                                <m:r>
                                  <a:rPr lang="de-DE" sz="1600" i="1" dirty="0" smtClean="0">
                                    <a:latin typeface="Cambria Math"/>
                                  </a:rPr>
                                  <m:t>0.007</m:t>
                                </m:r>
                              </m:oMath>
                            </m:oMathPara>
                          </a14:m>
                          <a:endParaRPr lang="en-US" sz="1600" dirty="0"/>
                        </a:p>
                      </a:txBody>
                      <a:tcPr/>
                    </a:tc>
                    <a:tc>
                      <a:txBody>
                        <a:bodyPr/>
                        <a:lstStyle/>
                        <a:p>
                          <a:pPr algn="l"/>
                          <a14:m>
                            <m:oMathPara xmlns:m="http://schemas.openxmlformats.org/officeDocument/2006/math">
                              <m:oMathParaPr>
                                <m:jc m:val="right"/>
                              </m:oMathParaPr>
                              <m:oMath xmlns:m="http://schemas.openxmlformats.org/officeDocument/2006/math">
                                <m:r>
                                  <a:rPr lang="de-DE" sz="1600" i="1" dirty="0" smtClean="0">
                                    <a:latin typeface="Cambria Math"/>
                                  </a:rPr>
                                  <m:t>0.015</m:t>
                                </m:r>
                              </m:oMath>
                            </m:oMathPara>
                          </a14:m>
                          <a:endParaRPr lang="en-US" sz="1600" dirty="0"/>
                        </a:p>
                      </a:txBody>
                      <a:tcPr/>
                    </a:tc>
                    <a:tc>
                      <a:txBody>
                        <a:bodyPr/>
                        <a:lstStyle/>
                        <a:p>
                          <a:pPr algn="l"/>
                          <a14:m>
                            <m:oMathPara xmlns:m="http://schemas.openxmlformats.org/officeDocument/2006/math">
                              <m:oMathParaPr>
                                <m:jc m:val="right"/>
                              </m:oMathParaPr>
                              <m:oMath xmlns:m="http://schemas.openxmlformats.org/officeDocument/2006/math">
                                <m:r>
                                  <a:rPr lang="de-DE" sz="1600" i="1" dirty="0" smtClean="0">
                                    <a:latin typeface="Cambria Math"/>
                                  </a:rPr>
                                  <m:t>0.001</m:t>
                                </m:r>
                                <m:r>
                                  <a:rPr lang="de-DE" sz="1600" b="0" i="1" dirty="0" smtClean="0">
                                    <a:latin typeface="Cambria Math"/>
                                  </a:rPr>
                                  <m:t>5</m:t>
                                </m:r>
                              </m:oMath>
                            </m:oMathPara>
                          </a14:m>
                          <a:endParaRPr lang="en-US" sz="1600" dirty="0"/>
                        </a:p>
                      </a:txBody>
                      <a:tcPr/>
                    </a:tc>
                    <a:tc>
                      <a:txBody>
                        <a:bodyPr/>
                        <a:lstStyle/>
                        <a:p>
                          <a:pPr algn="l"/>
                          <a14:m>
                            <m:oMathPara xmlns:m="http://schemas.openxmlformats.org/officeDocument/2006/math">
                              <m:oMathParaPr>
                                <m:jc m:val="right"/>
                              </m:oMathParaPr>
                              <m:oMath xmlns:m="http://schemas.openxmlformats.org/officeDocument/2006/math">
                                <m:r>
                                  <a:rPr lang="de-DE" sz="1600" i="1" dirty="0" smtClean="0">
                                    <a:latin typeface="Cambria Math"/>
                                  </a:rPr>
                                  <m:t>0.008</m:t>
                                </m:r>
                              </m:oMath>
                            </m:oMathPara>
                          </a14:m>
                          <a:endParaRPr lang="en-US" sz="1600" dirty="0"/>
                        </a:p>
                      </a:txBody>
                      <a:tcPr/>
                    </a:tc>
                  </a:tr>
                  <a:tr h="3411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ea typeface="Cambria Math"/>
                            </a:rPr>
                            <a:t>SC</a:t>
                          </a:r>
                          <a:r>
                            <a:rPr lang="de-DE" sz="1600" b="1" baseline="0" dirty="0" smtClean="0">
                              <a:ea typeface="Cambria Math"/>
                            </a:rPr>
                            <a:t> para. </a:t>
                          </a:r>
                          <a14:m>
                            <m:oMath xmlns:m="http://schemas.openxmlformats.org/officeDocument/2006/math">
                              <m:sSub>
                                <m:sSubPr>
                                  <m:ctrlPr>
                                    <a:rPr lang="el-GR" sz="1600" b="1" i="1" smtClean="0">
                                      <a:latin typeface="Cambria Math"/>
                                      <a:ea typeface="Cambria Math"/>
                                    </a:rPr>
                                  </m:ctrlPr>
                                </m:sSubPr>
                                <m:e>
                                  <m:r>
                                    <a:rPr lang="de-DE" sz="1600" b="1" i="1" smtClean="0">
                                      <a:latin typeface="Cambria Math"/>
                                      <a:ea typeface="Cambria Math"/>
                                    </a:rPr>
                                    <m:t>𝒒</m:t>
                                  </m:r>
                                </m:e>
                                <m:sub>
                                  <m:r>
                                    <a:rPr lang="de-DE" sz="1600" b="1" i="1" smtClean="0">
                                      <a:latin typeface="Cambria Math"/>
                                      <a:ea typeface="Cambria Math"/>
                                    </a:rPr>
                                    <m:t>𝒔𝒄</m:t>
                                  </m:r>
                                </m:sub>
                              </m:sSub>
                            </m:oMath>
                          </a14:m>
                          <a:endParaRPr lang="en-US" sz="1600" b="1" dirty="0"/>
                        </a:p>
                      </a:txBody>
                      <a:tcPr/>
                    </a:tc>
                    <a:tc>
                      <a:txBody>
                        <a:bodyPr/>
                        <a:lstStyle/>
                        <a:p>
                          <a:pPr algn="r"/>
                          <a14:m>
                            <m:oMathPara xmlns:m="http://schemas.openxmlformats.org/officeDocument/2006/math">
                              <m:oMathParaPr>
                                <m:jc m:val="right"/>
                              </m:oMathParaPr>
                              <m:oMath xmlns:m="http://schemas.openxmlformats.org/officeDocument/2006/math">
                                <m:r>
                                  <a:rPr lang="de-DE" sz="1600" b="1" i="1" dirty="0" smtClean="0">
                                    <a:latin typeface="Cambria Math"/>
                                    <a:ea typeface="Cambria Math"/>
                                  </a:rPr>
                                  <m:t>~ </m:t>
                                </m:r>
                                <m:r>
                                  <a:rPr lang="de-DE" sz="1600" b="1" i="1" dirty="0" smtClean="0">
                                    <a:latin typeface="Cambria Math"/>
                                  </a:rPr>
                                  <m:t>𝟕</m:t>
                                </m:r>
                              </m:oMath>
                            </m:oMathPara>
                          </a14:m>
                          <a:endParaRPr lang="en-US" sz="1600" b="1" dirty="0"/>
                        </a:p>
                      </a:txBody>
                      <a:tcPr/>
                    </a:tc>
                    <a:tc>
                      <a:txBody>
                        <a:bodyPr/>
                        <a:lstStyle/>
                        <a:p>
                          <a:pPr algn="r"/>
                          <a14:m>
                            <m:oMath xmlns:m="http://schemas.openxmlformats.org/officeDocument/2006/math">
                              <m:r>
                                <a:rPr lang="de-DE" sz="1600" b="1" i="1" dirty="0" smtClean="0">
                                  <a:latin typeface="Cambria Math"/>
                                  <a:ea typeface="Cambria Math"/>
                                </a:rPr>
                                <m:t>~</m:t>
                              </m:r>
                            </m:oMath>
                          </a14:m>
                          <a:r>
                            <a:rPr lang="de-DE" sz="1600" b="1" dirty="0" smtClean="0"/>
                            <a:t> 7</a:t>
                          </a:r>
                          <a:endParaRPr lang="en-US" sz="1600" b="1" dirty="0"/>
                        </a:p>
                      </a:txBody>
                      <a:tcPr/>
                    </a:tc>
                    <a:tc>
                      <a:txBody>
                        <a:bodyPr/>
                        <a:lstStyle/>
                        <a:p>
                          <a:pPr algn="r"/>
                          <a14:m>
                            <m:oMathPara xmlns:m="http://schemas.openxmlformats.org/officeDocument/2006/math">
                              <m:oMathParaPr>
                                <m:jc m:val="right"/>
                              </m:oMathParaPr>
                              <m:oMath xmlns:m="http://schemas.openxmlformats.org/officeDocument/2006/math">
                                <m:r>
                                  <a:rPr lang="en-US" sz="1600" b="1" i="1" smtClean="0">
                                    <a:latin typeface="Cambria Math"/>
                                    <a:ea typeface="Cambria Math"/>
                                  </a:rPr>
                                  <m:t>~</m:t>
                                </m:r>
                                <m:r>
                                  <a:rPr lang="de-DE" sz="1600" b="1" i="1" smtClean="0">
                                    <a:latin typeface="Cambria Math"/>
                                    <a:ea typeface="Cambria Math"/>
                                  </a:rPr>
                                  <m:t> </m:t>
                                </m:r>
                                <m:r>
                                  <a:rPr lang="de-DE" sz="1600" b="1" i="1" smtClean="0">
                                    <a:latin typeface="Cambria Math"/>
                                    <a:ea typeface="Cambria Math"/>
                                  </a:rPr>
                                  <m:t>𝟏𝟑</m:t>
                                </m:r>
                              </m:oMath>
                            </m:oMathPara>
                          </a14:m>
                          <a:endParaRPr lang="en-US" sz="1600" b="1" dirty="0"/>
                        </a:p>
                      </a:txBody>
                      <a:tcPr/>
                    </a:tc>
                    <a:tc>
                      <a:txBody>
                        <a:bodyPr/>
                        <a:lstStyle/>
                        <a:p>
                          <a:pPr algn="r"/>
                          <a14:m>
                            <m:oMathPara xmlns:m="http://schemas.openxmlformats.org/officeDocument/2006/math">
                              <m:oMathParaPr>
                                <m:jc m:val="right"/>
                              </m:oMathParaPr>
                              <m:oMath xmlns:m="http://schemas.openxmlformats.org/officeDocument/2006/math">
                                <m:r>
                                  <a:rPr lang="en-US" sz="1600" b="1" i="1" smtClean="0">
                                    <a:latin typeface="Cambria Math"/>
                                    <a:ea typeface="Cambria Math"/>
                                  </a:rPr>
                                  <m:t>~</m:t>
                                </m:r>
                                <m:r>
                                  <a:rPr lang="de-DE" sz="1600" b="1" i="1" smtClean="0">
                                    <a:latin typeface="Cambria Math"/>
                                    <a:ea typeface="Cambria Math"/>
                                  </a:rPr>
                                  <m:t> </m:t>
                                </m:r>
                                <m:r>
                                  <a:rPr lang="de-DE" sz="1600" b="1" i="1" smtClean="0">
                                    <a:latin typeface="Cambria Math"/>
                                    <a:ea typeface="Cambria Math"/>
                                  </a:rPr>
                                  <m:t>𝟎</m:t>
                                </m:r>
                              </m:oMath>
                            </m:oMathPara>
                          </a14:m>
                          <a:endParaRPr lang="en-US" sz="1600" b="1" dirty="0"/>
                        </a:p>
                      </a:txBody>
                      <a:tcPr/>
                    </a:tc>
                  </a:tr>
                </a:tbl>
              </a:graphicData>
            </a:graphic>
          </p:graphicFrame>
        </mc:Choice>
        <mc:Fallback xmlns="">
          <p:graphicFrame>
            <p:nvGraphicFramePr>
              <p:cNvPr id="10" name="Table 6"/>
              <p:cNvGraphicFramePr>
                <a:graphicFrameLocks noGrp="1"/>
              </p:cNvGraphicFramePr>
              <p:nvPr>
                <p:extLst>
                  <p:ext uri="{D42A27DB-BD31-4B8C-83A1-F6EECF244321}">
                    <p14:modId xmlns:p14="http://schemas.microsoft.com/office/powerpoint/2010/main" val="687418919"/>
                  </p:ext>
                </p:extLst>
              </p:nvPr>
            </p:nvGraphicFramePr>
            <p:xfrm>
              <a:off x="97583" y="3092888"/>
              <a:ext cx="4703890" cy="2701453"/>
            </p:xfrm>
            <a:graphic>
              <a:graphicData uri="http://schemas.openxmlformats.org/drawingml/2006/table">
                <a:tbl>
                  <a:tblPr firstRow="1" bandRow="1">
                    <a:tableStyleId>{5C22544A-7EE6-4342-B048-85BDC9FD1C3A}</a:tableStyleId>
                  </a:tblPr>
                  <a:tblGrid>
                    <a:gridCol w="1459484"/>
                    <a:gridCol w="809943"/>
                    <a:gridCol w="725805"/>
                    <a:gridCol w="838517"/>
                    <a:gridCol w="870141"/>
                  </a:tblGrid>
                  <a:tr h="397624">
                    <a:tc>
                      <a:txBody>
                        <a:bodyPr/>
                        <a:lstStyle/>
                        <a:p>
                          <a:r>
                            <a:rPr lang="de-DE" sz="1600" dirty="0" smtClean="0">
                              <a:solidFill>
                                <a:schemeClr val="tx1"/>
                              </a:solidFill>
                            </a:rPr>
                            <a:t>Parameter</a:t>
                          </a:r>
                          <a:endParaRPr lang="en-US" sz="1600" dirty="0">
                            <a:solidFill>
                              <a:schemeClr val="tx1"/>
                            </a:solidFill>
                          </a:endParaRPr>
                        </a:p>
                      </a:txBody>
                      <a:tcPr/>
                    </a:tc>
                    <a:tc>
                      <a:txBody>
                        <a:bodyPr/>
                        <a:lstStyle/>
                        <a:p>
                          <a:pPr algn="ctr"/>
                          <a:r>
                            <a:rPr lang="de-DE" sz="1600" dirty="0" smtClean="0">
                              <a:solidFill>
                                <a:schemeClr val="tx1"/>
                              </a:solidFill>
                            </a:rPr>
                            <a:t>SIS18</a:t>
                          </a:r>
                          <a:endParaRPr lang="en-US" sz="1600" dirty="0">
                            <a:solidFill>
                              <a:schemeClr val="tx1"/>
                            </a:solidFill>
                          </a:endParaRPr>
                        </a:p>
                      </a:txBody>
                      <a:tcPr/>
                    </a:tc>
                    <a:tc>
                      <a:txBody>
                        <a:bodyPr/>
                        <a:lstStyle/>
                        <a:p>
                          <a:pPr algn="ctr"/>
                          <a:r>
                            <a:rPr lang="de-DE" sz="1600" dirty="0" smtClean="0">
                              <a:solidFill>
                                <a:schemeClr val="tx1"/>
                              </a:solidFill>
                            </a:rPr>
                            <a:t>SPS</a:t>
                          </a:r>
                          <a:endParaRPr lang="en-US" sz="16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solidFill>
                            </a:rPr>
                            <a:t>RHIC</a:t>
                          </a:r>
                          <a:endParaRPr lang="en-US" sz="16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solidFill>
                            </a:rPr>
                            <a:t>ANKA </a:t>
                          </a:r>
                          <a:endParaRPr lang="en-US" sz="1600" dirty="0" smtClean="0">
                            <a:solidFill>
                              <a:schemeClr val="tx1"/>
                            </a:solidFill>
                          </a:endParaRPr>
                        </a:p>
                      </a:txBody>
                      <a:tcPr/>
                    </a:tc>
                  </a:tr>
                  <a:tr h="397624">
                    <a:tc>
                      <a:txBody>
                        <a:bodyPr/>
                        <a:lstStyle/>
                        <a:p>
                          <a:endParaRPr lang="de-DE"/>
                        </a:p>
                      </a:txBody>
                      <a:tcPr>
                        <a:blipFill rotWithShape="1">
                          <a:blip r:embed="rId4"/>
                          <a:stretch>
                            <a:fillRect t="-103030" r="-221667" b="-492424"/>
                          </a:stretch>
                        </a:blipFill>
                      </a:tcPr>
                    </a:tc>
                    <a:tc>
                      <a:txBody>
                        <a:bodyPr/>
                        <a:lstStyle/>
                        <a:p>
                          <a:endParaRPr lang="de-DE"/>
                        </a:p>
                      </a:txBody>
                      <a:tcPr>
                        <a:blipFill rotWithShape="1">
                          <a:blip r:embed="rId4"/>
                          <a:stretch>
                            <a:fillRect l="-181818" t="-103030" r="-303030" b="-492424"/>
                          </a:stretch>
                        </a:blipFill>
                      </a:tcPr>
                    </a:tc>
                    <a:tc>
                      <a:txBody>
                        <a:bodyPr/>
                        <a:lstStyle/>
                        <a:p>
                          <a:endParaRPr lang="de-DE"/>
                        </a:p>
                      </a:txBody>
                      <a:tcPr>
                        <a:blipFill rotWithShape="1">
                          <a:blip r:embed="rId4"/>
                          <a:stretch>
                            <a:fillRect l="-310000" t="-103030" r="-233333" b="-492424"/>
                          </a:stretch>
                        </a:blipFill>
                      </a:tcPr>
                    </a:tc>
                    <a:tc>
                      <a:txBody>
                        <a:bodyPr/>
                        <a:lstStyle/>
                        <a:p>
                          <a:endParaRPr lang="de-DE"/>
                        </a:p>
                      </a:txBody>
                      <a:tcPr>
                        <a:blipFill rotWithShape="1">
                          <a:blip r:embed="rId4"/>
                          <a:stretch>
                            <a:fillRect l="-359124" t="-103030" r="-104380" b="-492424"/>
                          </a:stretch>
                        </a:blipFill>
                      </a:tcPr>
                    </a:tc>
                    <a:tc>
                      <a:txBody>
                        <a:bodyPr/>
                        <a:lstStyle/>
                        <a:p>
                          <a:endParaRPr lang="de-DE"/>
                        </a:p>
                      </a:txBody>
                      <a:tcPr>
                        <a:blipFill rotWithShape="1">
                          <a:blip r:embed="rId4"/>
                          <a:stretch>
                            <a:fillRect l="-439860" t="-103030" b="-492424"/>
                          </a:stretch>
                        </a:blipFill>
                      </a:tcPr>
                    </a:tc>
                  </a:tr>
                  <a:tr h="428617">
                    <a:tc>
                      <a:txBody>
                        <a:bodyPr/>
                        <a:lstStyle/>
                        <a:p>
                          <a:endParaRPr lang="de-DE"/>
                        </a:p>
                      </a:txBody>
                      <a:tcPr>
                        <a:blipFill rotWithShape="1">
                          <a:blip r:embed="rId4"/>
                          <a:stretch>
                            <a:fillRect t="-191429" r="-221667" b="-364286"/>
                          </a:stretch>
                        </a:blipFill>
                      </a:tcPr>
                    </a:tc>
                    <a:tc>
                      <a:txBody>
                        <a:bodyPr/>
                        <a:lstStyle/>
                        <a:p>
                          <a:endParaRPr lang="de-DE"/>
                        </a:p>
                      </a:txBody>
                      <a:tcPr>
                        <a:blipFill rotWithShape="1">
                          <a:blip r:embed="rId4"/>
                          <a:stretch>
                            <a:fillRect l="-181818" t="-191429" r="-303030" b="-364286"/>
                          </a:stretch>
                        </a:blipFill>
                      </a:tcPr>
                    </a:tc>
                    <a:tc>
                      <a:txBody>
                        <a:bodyPr/>
                        <a:lstStyle/>
                        <a:p>
                          <a:endParaRPr lang="de-DE"/>
                        </a:p>
                      </a:txBody>
                      <a:tcPr>
                        <a:blipFill rotWithShape="1">
                          <a:blip r:embed="rId4"/>
                          <a:stretch>
                            <a:fillRect l="-310000" t="-191429" r="-233333" b="-364286"/>
                          </a:stretch>
                        </a:blipFill>
                      </a:tcPr>
                    </a:tc>
                    <a:tc>
                      <a:txBody>
                        <a:bodyPr/>
                        <a:lstStyle/>
                        <a:p>
                          <a:endParaRPr lang="de-DE"/>
                        </a:p>
                      </a:txBody>
                      <a:tcPr>
                        <a:blipFill rotWithShape="1">
                          <a:blip r:embed="rId4"/>
                          <a:stretch>
                            <a:fillRect l="-359124" t="-191429" r="-104380" b="-364286"/>
                          </a:stretch>
                        </a:blipFill>
                      </a:tcPr>
                    </a:tc>
                    <a:tc>
                      <a:txBody>
                        <a:bodyPr/>
                        <a:lstStyle/>
                        <a:p>
                          <a:endParaRPr lang="de-DE"/>
                        </a:p>
                      </a:txBody>
                      <a:tcPr>
                        <a:blipFill rotWithShape="1">
                          <a:blip r:embed="rId4"/>
                          <a:stretch>
                            <a:fillRect l="-439860" t="-191429" b="-364286"/>
                          </a:stretch>
                        </a:blipFill>
                      </a:tcPr>
                    </a:tc>
                  </a:tr>
                  <a:tr h="397624">
                    <a:tc>
                      <a:txBody>
                        <a:bodyPr/>
                        <a:lstStyle/>
                        <a:p>
                          <a:endParaRPr lang="de-DE"/>
                        </a:p>
                      </a:txBody>
                      <a:tcPr>
                        <a:blipFill rotWithShape="1">
                          <a:blip r:embed="rId4"/>
                          <a:stretch>
                            <a:fillRect t="-309091" r="-221667" b="-286364"/>
                          </a:stretch>
                        </a:blipFill>
                      </a:tcPr>
                    </a:tc>
                    <a:tc>
                      <a:txBody>
                        <a:bodyPr/>
                        <a:lstStyle/>
                        <a:p>
                          <a:endParaRPr lang="de-DE"/>
                        </a:p>
                      </a:txBody>
                      <a:tcPr>
                        <a:blipFill rotWithShape="1">
                          <a:blip r:embed="rId4"/>
                          <a:stretch>
                            <a:fillRect l="-181818" t="-309091" r="-303030" b="-286364"/>
                          </a:stretch>
                        </a:blipFill>
                      </a:tcPr>
                    </a:tc>
                    <a:tc>
                      <a:txBody>
                        <a:bodyPr/>
                        <a:lstStyle/>
                        <a:p>
                          <a:endParaRPr lang="de-DE"/>
                        </a:p>
                      </a:txBody>
                      <a:tcPr>
                        <a:blipFill rotWithShape="1">
                          <a:blip r:embed="rId4"/>
                          <a:stretch>
                            <a:fillRect l="-310000" t="-309091" r="-233333" b="-286364"/>
                          </a:stretch>
                        </a:blipFill>
                      </a:tcPr>
                    </a:tc>
                    <a:tc>
                      <a:txBody>
                        <a:bodyPr/>
                        <a:lstStyle/>
                        <a:p>
                          <a:endParaRPr lang="de-DE"/>
                        </a:p>
                      </a:txBody>
                      <a:tcPr>
                        <a:blipFill rotWithShape="1">
                          <a:blip r:embed="rId4"/>
                          <a:stretch>
                            <a:fillRect l="-359124" t="-309091" r="-104380" b="-286364"/>
                          </a:stretch>
                        </a:blipFill>
                      </a:tcPr>
                    </a:tc>
                    <a:tc>
                      <a:txBody>
                        <a:bodyPr/>
                        <a:lstStyle/>
                        <a:p>
                          <a:endParaRPr lang="de-DE"/>
                        </a:p>
                      </a:txBody>
                      <a:tcPr>
                        <a:blipFill rotWithShape="1">
                          <a:blip r:embed="rId4"/>
                          <a:stretch>
                            <a:fillRect l="-439860" t="-309091" b="-286364"/>
                          </a:stretch>
                        </a:blipFill>
                      </a:tcPr>
                    </a:tc>
                  </a:tr>
                  <a:tr h="397624">
                    <a:tc>
                      <a:txBody>
                        <a:bodyPr/>
                        <a:lstStyle/>
                        <a:p>
                          <a:endParaRPr lang="de-DE"/>
                        </a:p>
                      </a:txBody>
                      <a:tcPr>
                        <a:blipFill rotWithShape="1">
                          <a:blip r:embed="rId4"/>
                          <a:stretch>
                            <a:fillRect t="-415385" r="-221667" b="-190769"/>
                          </a:stretch>
                        </a:blipFill>
                      </a:tcPr>
                    </a:tc>
                    <a:tc>
                      <a:txBody>
                        <a:bodyPr/>
                        <a:lstStyle/>
                        <a:p>
                          <a:endParaRPr lang="de-DE"/>
                        </a:p>
                      </a:txBody>
                      <a:tcPr>
                        <a:blipFill rotWithShape="1">
                          <a:blip r:embed="rId4"/>
                          <a:stretch>
                            <a:fillRect l="-181818" t="-415385" r="-303030" b="-190769"/>
                          </a:stretch>
                        </a:blipFill>
                      </a:tcPr>
                    </a:tc>
                    <a:tc>
                      <a:txBody>
                        <a:bodyPr/>
                        <a:lstStyle/>
                        <a:p>
                          <a:endParaRPr lang="de-DE"/>
                        </a:p>
                      </a:txBody>
                      <a:tcPr>
                        <a:blipFill rotWithShape="1">
                          <a:blip r:embed="rId4"/>
                          <a:stretch>
                            <a:fillRect l="-310000" t="-415385" r="-233333" b="-190769"/>
                          </a:stretch>
                        </a:blipFill>
                      </a:tcPr>
                    </a:tc>
                    <a:tc>
                      <a:txBody>
                        <a:bodyPr/>
                        <a:lstStyle/>
                        <a:p>
                          <a:endParaRPr lang="de-DE"/>
                        </a:p>
                      </a:txBody>
                      <a:tcPr>
                        <a:blipFill rotWithShape="1">
                          <a:blip r:embed="rId4"/>
                          <a:stretch>
                            <a:fillRect l="-359124" t="-415385" r="-104380" b="-190769"/>
                          </a:stretch>
                        </a:blipFill>
                      </a:tcPr>
                    </a:tc>
                    <a:tc>
                      <a:txBody>
                        <a:bodyPr/>
                        <a:lstStyle/>
                        <a:p>
                          <a:endParaRPr lang="de-DE"/>
                        </a:p>
                      </a:txBody>
                      <a:tcPr>
                        <a:blipFill rotWithShape="1">
                          <a:blip r:embed="rId4"/>
                          <a:stretch>
                            <a:fillRect l="-439860" t="-415385" b="-190769"/>
                          </a:stretch>
                        </a:blipFill>
                      </a:tcPr>
                    </a:tc>
                  </a:tr>
                  <a:tr h="341170">
                    <a:tc>
                      <a:txBody>
                        <a:bodyPr/>
                        <a:lstStyle/>
                        <a:p>
                          <a:endParaRPr lang="de-DE"/>
                        </a:p>
                      </a:txBody>
                      <a:tcPr>
                        <a:blipFill rotWithShape="1">
                          <a:blip r:embed="rId4"/>
                          <a:stretch>
                            <a:fillRect t="-598214" r="-221667" b="-121429"/>
                          </a:stretch>
                        </a:blipFill>
                      </a:tcPr>
                    </a:tc>
                    <a:tc>
                      <a:txBody>
                        <a:bodyPr/>
                        <a:lstStyle/>
                        <a:p>
                          <a:endParaRPr lang="de-DE"/>
                        </a:p>
                      </a:txBody>
                      <a:tcPr>
                        <a:blipFill rotWithShape="1">
                          <a:blip r:embed="rId4"/>
                          <a:stretch>
                            <a:fillRect l="-181818" t="-598214" r="-303030" b="-121429"/>
                          </a:stretch>
                        </a:blipFill>
                      </a:tcPr>
                    </a:tc>
                    <a:tc>
                      <a:txBody>
                        <a:bodyPr/>
                        <a:lstStyle/>
                        <a:p>
                          <a:endParaRPr lang="de-DE"/>
                        </a:p>
                      </a:txBody>
                      <a:tcPr>
                        <a:blipFill rotWithShape="1">
                          <a:blip r:embed="rId4"/>
                          <a:stretch>
                            <a:fillRect l="-310000" t="-598214" r="-233333" b="-121429"/>
                          </a:stretch>
                        </a:blipFill>
                      </a:tcPr>
                    </a:tc>
                    <a:tc>
                      <a:txBody>
                        <a:bodyPr/>
                        <a:lstStyle/>
                        <a:p>
                          <a:endParaRPr lang="de-DE"/>
                        </a:p>
                      </a:txBody>
                      <a:tcPr>
                        <a:blipFill rotWithShape="1">
                          <a:blip r:embed="rId4"/>
                          <a:stretch>
                            <a:fillRect l="-359124" t="-598214" r="-104380" b="-121429"/>
                          </a:stretch>
                        </a:blipFill>
                      </a:tcPr>
                    </a:tc>
                    <a:tc>
                      <a:txBody>
                        <a:bodyPr/>
                        <a:lstStyle/>
                        <a:p>
                          <a:endParaRPr lang="de-DE"/>
                        </a:p>
                      </a:txBody>
                      <a:tcPr>
                        <a:blipFill rotWithShape="1">
                          <a:blip r:embed="rId4"/>
                          <a:stretch>
                            <a:fillRect l="-439860" t="-598214" b="-121429"/>
                          </a:stretch>
                        </a:blipFill>
                      </a:tcPr>
                    </a:tc>
                  </a:tr>
                  <a:tr h="341170">
                    <a:tc>
                      <a:txBody>
                        <a:bodyPr/>
                        <a:lstStyle/>
                        <a:p>
                          <a:endParaRPr lang="de-DE"/>
                        </a:p>
                      </a:txBody>
                      <a:tcPr>
                        <a:blipFill rotWithShape="1">
                          <a:blip r:embed="rId4"/>
                          <a:stretch>
                            <a:fillRect t="-698214" r="-221667" b="-21429"/>
                          </a:stretch>
                        </a:blipFill>
                      </a:tcPr>
                    </a:tc>
                    <a:tc>
                      <a:txBody>
                        <a:bodyPr/>
                        <a:lstStyle/>
                        <a:p>
                          <a:endParaRPr lang="de-DE"/>
                        </a:p>
                      </a:txBody>
                      <a:tcPr>
                        <a:blipFill rotWithShape="1">
                          <a:blip r:embed="rId4"/>
                          <a:stretch>
                            <a:fillRect l="-181818" t="-698214" r="-303030" b="-21429"/>
                          </a:stretch>
                        </a:blipFill>
                      </a:tcPr>
                    </a:tc>
                    <a:tc>
                      <a:txBody>
                        <a:bodyPr/>
                        <a:lstStyle/>
                        <a:p>
                          <a:endParaRPr lang="de-DE"/>
                        </a:p>
                      </a:txBody>
                      <a:tcPr>
                        <a:blipFill rotWithShape="1">
                          <a:blip r:embed="rId4"/>
                          <a:stretch>
                            <a:fillRect l="-310000" t="-698214" r="-233333" b="-21429"/>
                          </a:stretch>
                        </a:blipFill>
                      </a:tcPr>
                    </a:tc>
                    <a:tc>
                      <a:txBody>
                        <a:bodyPr/>
                        <a:lstStyle/>
                        <a:p>
                          <a:endParaRPr lang="de-DE"/>
                        </a:p>
                      </a:txBody>
                      <a:tcPr>
                        <a:blipFill rotWithShape="1">
                          <a:blip r:embed="rId4"/>
                          <a:stretch>
                            <a:fillRect l="-359124" t="-698214" r="-104380" b="-21429"/>
                          </a:stretch>
                        </a:blipFill>
                      </a:tcPr>
                    </a:tc>
                    <a:tc>
                      <a:txBody>
                        <a:bodyPr/>
                        <a:lstStyle/>
                        <a:p>
                          <a:endParaRPr lang="de-DE"/>
                        </a:p>
                      </a:txBody>
                      <a:tcPr>
                        <a:blipFill rotWithShape="1">
                          <a:blip r:embed="rId4"/>
                          <a:stretch>
                            <a:fillRect l="-439860" t="-698214" b="-21429"/>
                          </a:stretch>
                        </a:blipFill>
                      </a:tcPr>
                    </a:tc>
                  </a:tr>
                </a:tbl>
              </a:graphicData>
            </a:graphic>
          </p:graphicFrame>
        </mc:Fallback>
      </mc:AlternateContent>
      <p:sp>
        <p:nvSpPr>
          <p:cNvPr id="2" name="Textfeld 1"/>
          <p:cNvSpPr txBox="1"/>
          <p:nvPr/>
        </p:nvSpPr>
        <p:spPr>
          <a:xfrm>
            <a:off x="45272" y="2602468"/>
            <a:ext cx="4974475" cy="369332"/>
          </a:xfrm>
          <a:prstGeom prst="rect">
            <a:avLst/>
          </a:prstGeom>
          <a:noFill/>
        </p:spPr>
        <p:txBody>
          <a:bodyPr wrap="square" rtlCol="0">
            <a:spAutoFit/>
          </a:bodyPr>
          <a:lstStyle/>
          <a:p>
            <a:r>
              <a:rPr lang="en-US" dirty="0" smtClean="0"/>
              <a:t>Typical values at other synchrotrons at injection:</a:t>
            </a:r>
            <a:endParaRPr lang="en-US" dirty="0"/>
          </a:p>
        </p:txBody>
      </p:sp>
      <p:grpSp>
        <p:nvGrpSpPr>
          <p:cNvPr id="6" name="Gruppieren 5"/>
          <p:cNvGrpSpPr/>
          <p:nvPr/>
        </p:nvGrpSpPr>
        <p:grpSpPr>
          <a:xfrm>
            <a:off x="4917543" y="3637372"/>
            <a:ext cx="3933242" cy="2567357"/>
            <a:chOff x="4917543" y="3637372"/>
            <a:chExt cx="3933242" cy="2567357"/>
          </a:xfrm>
        </p:grpSpPr>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7543" y="3637372"/>
              <a:ext cx="3933242" cy="2567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5184468" y="4456306"/>
              <a:ext cx="185351" cy="369332"/>
            </a:xfrm>
            <a:prstGeom prst="rect">
              <a:avLst/>
            </a:prstGeom>
            <a:noFill/>
          </p:spPr>
          <p:txBody>
            <a:bodyPr wrap="square" rtlCol="0">
              <a:spAutoFit/>
            </a:bodyPr>
            <a:lstStyle/>
            <a:p>
              <a:r>
                <a:rPr lang="en-US" dirty="0" smtClean="0"/>
                <a:t>-</a:t>
              </a:r>
              <a:endParaRPr lang="en-US" dirty="0"/>
            </a:p>
          </p:txBody>
        </p:sp>
        <p:sp>
          <p:nvSpPr>
            <p:cNvPr id="13" name="Textfeld 12"/>
            <p:cNvSpPr txBox="1"/>
            <p:nvPr/>
          </p:nvSpPr>
          <p:spPr>
            <a:xfrm>
              <a:off x="5185799" y="4656412"/>
              <a:ext cx="185351" cy="369332"/>
            </a:xfrm>
            <a:prstGeom prst="rect">
              <a:avLst/>
            </a:prstGeom>
            <a:noFill/>
          </p:spPr>
          <p:txBody>
            <a:bodyPr wrap="square" rtlCol="0">
              <a:spAutoFit/>
            </a:bodyPr>
            <a:lstStyle/>
            <a:p>
              <a:r>
                <a:rPr lang="en-US" dirty="0" smtClean="0"/>
                <a:t>-</a:t>
              </a:r>
              <a:endParaRPr lang="en-US" dirty="0"/>
            </a:p>
          </p:txBody>
        </p:sp>
      </p:grpSp>
    </p:spTree>
    <p:extLst>
      <p:ext uri="{BB962C8B-B14F-4D97-AF65-F5344CB8AC3E}">
        <p14:creationId xmlns:p14="http://schemas.microsoft.com/office/powerpoint/2010/main" val="2309179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62272" y="980728"/>
            <a:ext cx="9234264" cy="353943"/>
          </a:xfrm>
          <a:prstGeom prst="rect">
            <a:avLst/>
          </a:prstGeom>
          <a:noFill/>
        </p:spPr>
        <p:txBody>
          <a:bodyPr wrap="square" rtlCol="0">
            <a:spAutoFit/>
          </a:bodyPr>
          <a:lstStyle/>
          <a:p>
            <a:endParaRPr lang="en-US" sz="1700" dirty="0" smtClean="0">
              <a:latin typeface="Arial" panose="020B0604020202020204" pitchFamily="34" charset="0"/>
              <a:cs typeface="Arial" panose="020B0604020202020204" pitchFamily="34" charset="0"/>
            </a:endParaRPr>
          </a:p>
        </p:txBody>
      </p:sp>
      <p:sp>
        <p:nvSpPr>
          <p:cNvPr id="4" name="Textfeld 3"/>
          <p:cNvSpPr txBox="1"/>
          <p:nvPr/>
        </p:nvSpPr>
        <p:spPr>
          <a:xfrm>
            <a:off x="133191" y="301784"/>
            <a:ext cx="8928993" cy="461665"/>
          </a:xfrm>
          <a:prstGeom prst="rect">
            <a:avLst/>
          </a:prstGeom>
          <a:noFill/>
        </p:spPr>
        <p:txBody>
          <a:bodyPr wrap="square" rtlCol="0">
            <a:spAutoFit/>
          </a:bodyPr>
          <a:lstStyle/>
          <a:p>
            <a:r>
              <a:rPr lang="en-US" sz="2400" b="1" dirty="0" smtClean="0"/>
              <a:t>Comparison to advanced theoretical Predictions</a:t>
            </a:r>
            <a:endParaRPr lang="en-US" sz="2400" b="1" dirty="0"/>
          </a:p>
        </p:txBody>
      </p:sp>
      <p:sp>
        <p:nvSpPr>
          <p:cNvPr id="12" name="Textfeld 11"/>
          <p:cNvSpPr txBox="1"/>
          <p:nvPr/>
        </p:nvSpPr>
        <p:spPr>
          <a:xfrm>
            <a:off x="35057" y="994592"/>
            <a:ext cx="5749743" cy="2639184"/>
          </a:xfrm>
          <a:prstGeom prst="rect">
            <a:avLst/>
          </a:prstGeom>
          <a:noFill/>
        </p:spPr>
        <p:txBody>
          <a:bodyPr wrap="square" rtlCol="0">
            <a:spAutoFit/>
          </a:bodyPr>
          <a:lstStyle/>
          <a:p>
            <a:r>
              <a:rPr lang="en-US" b="1" dirty="0" smtClean="0">
                <a:solidFill>
                  <a:srgbClr val="0000FF"/>
                </a:solidFill>
              </a:rPr>
              <a:t>Theoretical investigations by other groups</a:t>
            </a:r>
          </a:p>
          <a:p>
            <a:r>
              <a:rPr lang="en-US" sz="1600" dirty="0" smtClean="0">
                <a:solidFill>
                  <a:srgbClr val="0000FF"/>
                </a:solidFill>
              </a:rPr>
              <a:t>as seen by a beam diagnostics person:</a:t>
            </a:r>
          </a:p>
          <a:p>
            <a:pPr indent="-285750">
              <a:spcBef>
                <a:spcPts val="300"/>
              </a:spcBef>
              <a:buFont typeface="Wingdings" panose="05000000000000000000" pitchFamily="2" charset="2"/>
              <a:buChar char="Ø"/>
            </a:pPr>
            <a:r>
              <a:rPr lang="en-US" sz="1600" dirty="0" smtClean="0"/>
              <a:t>Head-tail modes discussed for instabilities</a:t>
            </a:r>
          </a:p>
          <a:p>
            <a:pPr indent="-285750">
              <a:spcBef>
                <a:spcPts val="300"/>
              </a:spcBef>
              <a:buFont typeface="Wingdings" panose="05000000000000000000" pitchFamily="2" charset="2"/>
              <a:buChar char="Ø"/>
            </a:pPr>
            <a:r>
              <a:rPr lang="en-US" sz="1600" dirty="0" smtClean="0"/>
              <a:t>Eigen-frequencies predicted as a function of  </a:t>
            </a:r>
            <a:r>
              <a:rPr lang="en-US" sz="1600" b="1" i="1" dirty="0" err="1">
                <a:latin typeface="Cambria Math" panose="02040503050406030204" pitchFamily="18" charset="0"/>
                <a:ea typeface="Cambria Math" panose="02040503050406030204" pitchFamily="18" charset="0"/>
              </a:rPr>
              <a:t>q</a:t>
            </a:r>
            <a:r>
              <a:rPr lang="en-US" sz="1600" b="1" i="1" baseline="-25000" dirty="0" err="1">
                <a:latin typeface="Cambria Math" panose="02040503050406030204" pitchFamily="18" charset="0"/>
                <a:ea typeface="Cambria Math" panose="02040503050406030204" pitchFamily="18" charset="0"/>
              </a:rPr>
              <a:t>sc</a:t>
            </a:r>
            <a:r>
              <a:rPr lang="en-US" sz="1600" dirty="0">
                <a:latin typeface="Cambria Math" panose="02040503050406030204" pitchFamily="18" charset="0"/>
                <a:ea typeface="Cambria Math" panose="02040503050406030204" pitchFamily="18" charset="0"/>
              </a:rPr>
              <a:t> </a:t>
            </a:r>
            <a:endParaRPr lang="en-US" sz="1600" dirty="0" smtClean="0">
              <a:latin typeface="Cambria Math" panose="02040503050406030204" pitchFamily="18" charset="0"/>
              <a:ea typeface="Cambria Math" panose="02040503050406030204" pitchFamily="18" charset="0"/>
            </a:endParaRPr>
          </a:p>
          <a:p>
            <a:pPr indent="-285750">
              <a:spcBef>
                <a:spcPts val="300"/>
              </a:spcBef>
              <a:buFont typeface="Wingdings" panose="05000000000000000000" pitchFamily="2" charset="2"/>
              <a:buChar char="Ø"/>
            </a:pPr>
            <a:r>
              <a:rPr lang="en-US" sz="1600" dirty="0" smtClean="0"/>
              <a:t>Landau damping stronger for negative modes</a:t>
            </a:r>
          </a:p>
          <a:p>
            <a:pPr indent="-285750">
              <a:spcBef>
                <a:spcPts val="300"/>
              </a:spcBef>
              <a:buFont typeface="Wingdings" panose="05000000000000000000" pitchFamily="2" charset="2"/>
              <a:buChar char="Ø"/>
            </a:pPr>
            <a:r>
              <a:rPr lang="en-US" sz="1600" dirty="0" smtClean="0"/>
              <a:t>Bunch length influences </a:t>
            </a:r>
            <a:r>
              <a:rPr lang="en-US" sz="1600" b="1" i="1" dirty="0" smtClean="0">
                <a:latin typeface="Cambria Math" panose="02040503050406030204" pitchFamily="18" charset="0"/>
                <a:ea typeface="Cambria Math" panose="02040503050406030204" pitchFamily="18" charset="0"/>
              </a:rPr>
              <a:t>Q</a:t>
            </a:r>
            <a:r>
              <a:rPr lang="en-US" sz="1600" b="1" i="1" baseline="-25000" dirty="0" smtClean="0">
                <a:latin typeface="Cambria Math" panose="02040503050406030204" pitchFamily="18" charset="0"/>
                <a:ea typeface="Cambria Math" panose="02040503050406030204" pitchFamily="18" charset="0"/>
              </a:rPr>
              <a:t>s</a:t>
            </a:r>
            <a:r>
              <a:rPr lang="en-US" sz="1600" b="1" dirty="0" smtClean="0">
                <a:latin typeface="Cambria Math" panose="02040503050406030204" pitchFamily="18" charset="0"/>
                <a:ea typeface="Cambria Math" panose="02040503050406030204" pitchFamily="18" charset="0"/>
              </a:rPr>
              <a:t>(</a:t>
            </a:r>
            <a:r>
              <a:rPr lang="en-US" sz="1600" b="1" i="1" dirty="0" smtClean="0">
                <a:latin typeface="Cambria Math" panose="02040503050406030204" pitchFamily="18" charset="0"/>
                <a:ea typeface="Cambria Math" panose="02040503050406030204" pitchFamily="18" charset="0"/>
                <a:sym typeface="Symbol"/>
              </a:rPr>
              <a:t></a:t>
            </a:r>
            <a:r>
              <a:rPr lang="en-US" sz="1600" b="1" i="1" baseline="-25000" dirty="0" smtClean="0">
                <a:latin typeface="Cambria Math" panose="02040503050406030204" pitchFamily="18" charset="0"/>
                <a:ea typeface="Cambria Math" panose="02040503050406030204" pitchFamily="18" charset="0"/>
                <a:sym typeface="Symbol"/>
              </a:rPr>
              <a:t>bunch</a:t>
            </a:r>
            <a:r>
              <a:rPr lang="en-US" sz="1600" b="1" i="1" dirty="0" smtClean="0">
                <a:latin typeface="Cambria Math" panose="02040503050406030204" pitchFamily="18" charset="0"/>
                <a:ea typeface="Cambria Math" panose="02040503050406030204" pitchFamily="18" charset="0"/>
                <a:sym typeface="Symbol"/>
              </a:rPr>
              <a:t> </a:t>
            </a:r>
            <a:r>
              <a:rPr lang="en-US" sz="1600" b="1" dirty="0" smtClean="0">
                <a:latin typeface="Cambria Math" panose="02040503050406030204" pitchFamily="18" charset="0"/>
                <a:ea typeface="Cambria Math" panose="02040503050406030204" pitchFamily="18" charset="0"/>
                <a:sym typeface="Symbol"/>
              </a:rPr>
              <a:t>)</a:t>
            </a:r>
            <a:r>
              <a:rPr lang="en-US" sz="1600" dirty="0" smtClean="0">
                <a:latin typeface="Cambria Math" panose="02040503050406030204" pitchFamily="18" charset="0"/>
                <a:ea typeface="Cambria Math" panose="02040503050406030204" pitchFamily="18" charset="0"/>
              </a:rPr>
              <a:t> </a:t>
            </a:r>
            <a:r>
              <a:rPr lang="en-US" sz="1600" dirty="0" smtClean="0">
                <a:sym typeface="Symbol"/>
              </a:rPr>
              <a:t> changes in spectrum</a:t>
            </a:r>
            <a:endParaRPr lang="en-US" sz="1600" dirty="0" smtClean="0"/>
          </a:p>
          <a:p>
            <a:pPr indent="-285750">
              <a:spcBef>
                <a:spcPts val="300"/>
              </a:spcBef>
              <a:buFont typeface="Wingdings" panose="05000000000000000000" pitchFamily="2" charset="2"/>
              <a:buChar char="Ø"/>
            </a:pPr>
            <a:r>
              <a:rPr lang="en-US" sz="1600" dirty="0"/>
              <a:t>C</a:t>
            </a:r>
            <a:r>
              <a:rPr lang="en-US" sz="1600" dirty="0" smtClean="0"/>
              <a:t>hromaticity influences the peak height and width </a:t>
            </a:r>
          </a:p>
          <a:p>
            <a:pPr indent="-285750">
              <a:spcBef>
                <a:spcPts val="300"/>
              </a:spcBef>
              <a:buFont typeface="Wingdings" panose="05000000000000000000" pitchFamily="2" charset="2"/>
              <a:buChar char="Ø"/>
            </a:pPr>
            <a:r>
              <a:rPr lang="en-US" sz="1600" b="1" dirty="0" smtClean="0"/>
              <a:t>But:</a:t>
            </a:r>
            <a:r>
              <a:rPr lang="en-US" sz="1600" dirty="0" smtClean="0"/>
              <a:t> Seldom plotted in terms of beam observables </a:t>
            </a:r>
          </a:p>
          <a:p>
            <a:pPr>
              <a:spcBef>
                <a:spcPts val="300"/>
              </a:spcBef>
            </a:pPr>
            <a:r>
              <a:rPr lang="en-US" sz="1600" dirty="0" smtClean="0">
                <a:sym typeface="Symbol"/>
              </a:rPr>
              <a:t>       </a:t>
            </a:r>
            <a:r>
              <a:rPr lang="en-US" sz="1600" dirty="0" smtClean="0"/>
              <a:t>Prediction missing for  height &amp; width for SIS18</a:t>
            </a:r>
          </a:p>
        </p:txBody>
      </p:sp>
      <p:sp>
        <p:nvSpPr>
          <p:cNvPr id="8" name="Rectangle 37"/>
          <p:cNvSpPr/>
          <p:nvPr/>
        </p:nvSpPr>
        <p:spPr>
          <a:xfrm>
            <a:off x="82104" y="5768746"/>
            <a:ext cx="9061896" cy="830997"/>
          </a:xfrm>
          <a:prstGeom prst="rect">
            <a:avLst/>
          </a:prstGeom>
        </p:spPr>
        <p:txBody>
          <a:bodyPr wrap="square">
            <a:spAutoFit/>
          </a:bodyPr>
          <a:lstStyle/>
          <a:p>
            <a:r>
              <a:rPr lang="en-US" sz="1200" dirty="0" smtClean="0"/>
              <a:t>M. </a:t>
            </a:r>
            <a:r>
              <a:rPr lang="en-US" sz="1200" dirty="0" err="1" smtClean="0"/>
              <a:t>Blaskiewisz</a:t>
            </a:r>
            <a:r>
              <a:rPr lang="en-US" sz="1200" dirty="0"/>
              <a:t>: </a:t>
            </a:r>
            <a:r>
              <a:rPr lang="en-US" sz="1200" i="1" dirty="0" smtClean="0"/>
              <a:t>Fast</a:t>
            </a:r>
            <a:r>
              <a:rPr lang="en-US" sz="1200" dirty="0" smtClean="0"/>
              <a:t> </a:t>
            </a:r>
            <a:r>
              <a:rPr lang="en-US" sz="1200" i="1" dirty="0" smtClean="0"/>
              <a:t>head-tail instabilities with space charge</a:t>
            </a:r>
            <a:r>
              <a:rPr lang="en-US" sz="1200" dirty="0" smtClean="0"/>
              <a:t>, </a:t>
            </a:r>
            <a:r>
              <a:rPr lang="en-US" sz="1200" dirty="0"/>
              <a:t>Phys. </a:t>
            </a:r>
            <a:r>
              <a:rPr lang="en-US" sz="1200" dirty="0" smtClean="0"/>
              <a:t>Rev. Acc. </a:t>
            </a:r>
            <a:r>
              <a:rPr lang="en-US" sz="1200" dirty="0"/>
              <a:t>Beams </a:t>
            </a:r>
            <a:r>
              <a:rPr lang="en-US" sz="1200" dirty="0" smtClean="0"/>
              <a:t>1, 044201, (1998)</a:t>
            </a:r>
          </a:p>
          <a:p>
            <a:r>
              <a:rPr lang="en-US" sz="1200" dirty="0" smtClean="0"/>
              <a:t>A</a:t>
            </a:r>
            <a:r>
              <a:rPr lang="en-US" sz="1200" dirty="0"/>
              <a:t>. </a:t>
            </a:r>
            <a:r>
              <a:rPr lang="en-US" sz="1200" dirty="0" err="1"/>
              <a:t>Burov</a:t>
            </a:r>
            <a:r>
              <a:rPr lang="en-US" sz="1200" dirty="0"/>
              <a:t>, </a:t>
            </a:r>
            <a:r>
              <a:rPr lang="en-US" sz="1200" i="1" dirty="0" smtClean="0"/>
              <a:t>Head-tail </a:t>
            </a:r>
            <a:r>
              <a:rPr lang="en-US" sz="1200" i="1" dirty="0"/>
              <a:t>modes for strong space </a:t>
            </a:r>
            <a:r>
              <a:rPr lang="en-US" sz="1200" i="1" dirty="0" smtClean="0"/>
              <a:t>charge</a:t>
            </a:r>
            <a:r>
              <a:rPr lang="en-US" sz="1200" dirty="0" smtClean="0"/>
              <a:t>, </a:t>
            </a:r>
            <a:r>
              <a:rPr lang="en-US" sz="1200" dirty="0"/>
              <a:t>Phys. </a:t>
            </a:r>
            <a:r>
              <a:rPr lang="en-US" sz="1200" dirty="0" smtClean="0"/>
              <a:t>Rev. Acc. </a:t>
            </a:r>
            <a:r>
              <a:rPr lang="en-US" sz="1200" dirty="0"/>
              <a:t>Beams 12, 044202, (2009)</a:t>
            </a:r>
          </a:p>
          <a:p>
            <a:r>
              <a:rPr lang="en-US" sz="1200" dirty="0"/>
              <a:t>O. </a:t>
            </a:r>
            <a:r>
              <a:rPr lang="en-US" sz="1200" dirty="0" err="1"/>
              <a:t>Boine-Frankenheim</a:t>
            </a:r>
            <a:r>
              <a:rPr lang="en-US" sz="1200" dirty="0"/>
              <a:t> </a:t>
            </a:r>
            <a:r>
              <a:rPr lang="en-US" sz="1200" dirty="0" smtClean="0"/>
              <a:t>et .al., </a:t>
            </a:r>
            <a:r>
              <a:rPr lang="en-US" sz="1200" i="1" dirty="0" smtClean="0"/>
              <a:t>Transverse </a:t>
            </a:r>
            <a:r>
              <a:rPr lang="en-US" sz="1200" i="1" dirty="0" err="1"/>
              <a:t>Schottky</a:t>
            </a:r>
            <a:r>
              <a:rPr lang="en-US" sz="1200" i="1" dirty="0"/>
              <a:t> noise spectrum for bunches with  space </a:t>
            </a:r>
            <a:r>
              <a:rPr lang="en-US" sz="1200" i="1" dirty="0" smtClean="0"/>
              <a:t>charge</a:t>
            </a:r>
            <a:r>
              <a:rPr lang="en-US" sz="1200" dirty="0" smtClean="0"/>
              <a:t>, </a:t>
            </a:r>
            <a:r>
              <a:rPr lang="en-US" sz="1200" dirty="0"/>
              <a:t>Phys. </a:t>
            </a:r>
            <a:r>
              <a:rPr lang="en-US" sz="1200" dirty="0" smtClean="0"/>
              <a:t>Rev. Acc. </a:t>
            </a:r>
            <a:r>
              <a:rPr lang="en-US" sz="1200" dirty="0"/>
              <a:t>Beams 12, 114201, (2009</a:t>
            </a:r>
            <a:r>
              <a:rPr lang="en-US" sz="1200" dirty="0" smtClean="0"/>
              <a:t>)</a:t>
            </a:r>
          </a:p>
          <a:p>
            <a:r>
              <a:rPr lang="en-US" sz="1200" dirty="0" smtClean="0"/>
              <a:t>M. </a:t>
            </a:r>
            <a:r>
              <a:rPr lang="en-US" sz="1200" dirty="0" err="1" smtClean="0"/>
              <a:t>Blaskiewicz</a:t>
            </a:r>
            <a:r>
              <a:rPr lang="en-US" sz="1200" dirty="0" smtClean="0"/>
              <a:t>, V.H. </a:t>
            </a:r>
            <a:r>
              <a:rPr lang="en-US" sz="1200" dirty="0" err="1" smtClean="0"/>
              <a:t>Ranjbar</a:t>
            </a:r>
            <a:r>
              <a:rPr lang="en-US" sz="1200" dirty="0" smtClean="0"/>
              <a:t> </a:t>
            </a:r>
            <a:r>
              <a:rPr lang="en-US" sz="1200" i="1" dirty="0" smtClean="0"/>
              <a:t>Transverse beam transfer functions via </a:t>
            </a:r>
            <a:r>
              <a:rPr lang="en-US" sz="1200" i="1" dirty="0" err="1" smtClean="0"/>
              <a:t>Vlasov</a:t>
            </a:r>
            <a:r>
              <a:rPr lang="en-US" sz="1200" i="1" dirty="0" smtClean="0"/>
              <a:t> equation,</a:t>
            </a:r>
            <a:r>
              <a:rPr lang="en-US" sz="1200" dirty="0" smtClean="0"/>
              <a:t> Proc., PAC2013, Pasadena p. 1427 (2013).</a:t>
            </a:r>
            <a:endParaRPr lang="en-US" sz="1200" dirty="0"/>
          </a:p>
        </p:txBody>
      </p:sp>
      <p:sp>
        <p:nvSpPr>
          <p:cNvPr id="16" name="Textfeld 15"/>
          <p:cNvSpPr txBox="1"/>
          <p:nvPr/>
        </p:nvSpPr>
        <p:spPr>
          <a:xfrm>
            <a:off x="-4897" y="3676749"/>
            <a:ext cx="5540191" cy="323165"/>
          </a:xfrm>
          <a:prstGeom prst="rect">
            <a:avLst/>
          </a:prstGeom>
          <a:noFill/>
        </p:spPr>
        <p:txBody>
          <a:bodyPr wrap="square" rtlCol="0">
            <a:spAutoFit/>
          </a:bodyPr>
          <a:lstStyle/>
          <a:p>
            <a:r>
              <a:rPr lang="en-US" sz="1500" i="1" dirty="0" smtClean="0"/>
              <a:t>Example</a:t>
            </a:r>
            <a:r>
              <a:rPr lang="en-US" sz="1500" dirty="0" smtClean="0"/>
              <a:t>: PIC spectrum by code PATRIC (</a:t>
            </a:r>
            <a:r>
              <a:rPr lang="en-US" sz="1500" dirty="0" err="1" smtClean="0"/>
              <a:t>Boine-Frankenheim</a:t>
            </a:r>
            <a:r>
              <a:rPr lang="en-US" sz="1500" dirty="0" smtClean="0"/>
              <a:t> et al.) </a:t>
            </a:r>
            <a:endParaRPr lang="en-US" sz="1500" dirty="0"/>
          </a:p>
        </p:txBody>
      </p:sp>
      <p:grpSp>
        <p:nvGrpSpPr>
          <p:cNvPr id="7" name="Gruppieren 6"/>
          <p:cNvGrpSpPr/>
          <p:nvPr/>
        </p:nvGrpSpPr>
        <p:grpSpPr>
          <a:xfrm>
            <a:off x="5396459" y="1180759"/>
            <a:ext cx="3675017" cy="4249166"/>
            <a:chOff x="5396459" y="1291972"/>
            <a:chExt cx="3675017" cy="4249166"/>
          </a:xfrm>
        </p:grpSpPr>
        <p:sp>
          <p:nvSpPr>
            <p:cNvPr id="718851" name="Text Box 3"/>
            <p:cNvSpPr txBox="1">
              <a:spLocks noChangeArrowheads="1"/>
            </p:cNvSpPr>
            <p:nvPr/>
          </p:nvSpPr>
          <p:spPr bwMode="auto">
            <a:xfrm>
              <a:off x="5414964" y="1461351"/>
              <a:ext cx="3656512" cy="330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de-DE" sz="1600" smtClean="0">
                <a:solidFill>
                  <a:srgbClr val="006600"/>
                </a:solidFill>
                <a:latin typeface="Comic Sans MS" pitchFamily="66" charset="0"/>
              </a:endParaRPr>
            </a:p>
          </p:txBody>
        </p:sp>
        <p:pic>
          <p:nvPicPr>
            <p:cNvPr id="819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6459" y="1291972"/>
              <a:ext cx="3480127" cy="2349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7210626" y="1448322"/>
              <a:ext cx="1649176" cy="482866"/>
            </a:xfrm>
            <a:prstGeom prst="rect">
              <a:avLst/>
            </a:prstGeom>
            <a:noFill/>
          </p:spPr>
          <p:txBody>
            <a:bodyPr wrap="square" rtlCol="0">
              <a:spAutoFit/>
            </a:bodyPr>
            <a:lstStyle/>
            <a:p>
              <a:r>
                <a:rPr lang="en-US" sz="1300" dirty="0" smtClean="0"/>
                <a:t>M. </a:t>
              </a:r>
              <a:r>
                <a:rPr lang="en-US" sz="1300" dirty="0" err="1" smtClean="0"/>
                <a:t>Blaskiewicz</a:t>
              </a:r>
              <a:r>
                <a:rPr lang="en-US" sz="1300" dirty="0" smtClean="0"/>
                <a:t>, </a:t>
              </a:r>
            </a:p>
            <a:p>
              <a:r>
                <a:rPr lang="en-US" sz="1300" dirty="0" smtClean="0"/>
                <a:t>V.H. </a:t>
              </a:r>
              <a:r>
                <a:rPr lang="en-US" sz="1300" dirty="0" err="1" smtClean="0"/>
                <a:t>Ranjbar</a:t>
              </a:r>
              <a:r>
                <a:rPr lang="en-US" sz="1300" dirty="0" smtClean="0"/>
                <a:t>, PAC’13</a:t>
              </a:r>
              <a:endParaRPr lang="en-US" sz="1300" dirty="0"/>
            </a:p>
          </p:txBody>
        </p:sp>
        <p:sp>
          <p:nvSpPr>
            <p:cNvPr id="15" name="Textfeld 14"/>
            <p:cNvSpPr txBox="1"/>
            <p:nvPr/>
          </p:nvSpPr>
          <p:spPr>
            <a:xfrm>
              <a:off x="5785005" y="1947886"/>
              <a:ext cx="1300717" cy="286701"/>
            </a:xfrm>
            <a:prstGeom prst="rect">
              <a:avLst/>
            </a:prstGeom>
            <a:noFill/>
          </p:spPr>
          <p:txBody>
            <a:bodyPr wrap="square" rtlCol="0">
              <a:spAutoFit/>
            </a:bodyPr>
            <a:lstStyle/>
            <a:p>
              <a:r>
                <a:rPr lang="en-US" sz="1300" dirty="0" smtClean="0">
                  <a:latin typeface="Arial" panose="020B0604020202020204" pitchFamily="34" charset="0"/>
                  <a:cs typeface="Arial" panose="020B0604020202020204" pitchFamily="34" charset="0"/>
                </a:rPr>
                <a:t>reactive </a:t>
              </a:r>
              <a:r>
                <a:rPr lang="en-US" sz="1300" dirty="0" err="1" smtClean="0">
                  <a:latin typeface="Arial" panose="020B0604020202020204" pitchFamily="34" charset="0"/>
                  <a:cs typeface="Arial" panose="020B0604020202020204" pitchFamily="34" charset="0"/>
                </a:rPr>
                <a:t>BTF</a:t>
              </a:r>
              <a:r>
                <a:rPr lang="en-US" sz="1300" baseline="-25000" dirty="0" err="1" smtClean="0">
                  <a:latin typeface="Arial" panose="020B0604020202020204" pitchFamily="34" charset="0"/>
                  <a:cs typeface="Arial" panose="020B0604020202020204" pitchFamily="34" charset="0"/>
                </a:rPr>
                <a:t>rea</a:t>
              </a:r>
              <a:endParaRPr lang="en-US" sz="1300" baseline="-25000" dirty="0">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8906"/>
            <a:stretch/>
          </p:blipFill>
          <p:spPr bwMode="auto">
            <a:xfrm>
              <a:off x="5481972" y="3365500"/>
              <a:ext cx="3377012" cy="2175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feld 13"/>
            <p:cNvSpPr txBox="1"/>
            <p:nvPr/>
          </p:nvSpPr>
          <p:spPr>
            <a:xfrm>
              <a:off x="5885365" y="3876143"/>
              <a:ext cx="1394115" cy="292388"/>
            </a:xfrm>
            <a:prstGeom prst="rect">
              <a:avLst/>
            </a:prstGeom>
            <a:noFill/>
          </p:spPr>
          <p:txBody>
            <a:bodyPr wrap="square" rtlCol="0">
              <a:spAutoFit/>
            </a:bodyPr>
            <a:lstStyle/>
            <a:p>
              <a:r>
                <a:rPr lang="en-US" sz="1300" dirty="0" smtClean="0">
                  <a:latin typeface="Arial" panose="020B0604020202020204" pitchFamily="34" charset="0"/>
                  <a:cs typeface="Arial" panose="020B0604020202020204" pitchFamily="34" charset="0"/>
                </a:rPr>
                <a:t>resistive </a:t>
              </a:r>
              <a:r>
                <a:rPr lang="en-US" sz="1300" dirty="0" err="1" smtClean="0">
                  <a:latin typeface="Arial" panose="020B0604020202020204" pitchFamily="34" charset="0"/>
                  <a:cs typeface="Arial" panose="020B0604020202020204" pitchFamily="34" charset="0"/>
                </a:rPr>
                <a:t>BTF</a:t>
              </a:r>
              <a:r>
                <a:rPr lang="en-US" sz="1300" baseline="-25000" dirty="0" err="1" smtClean="0">
                  <a:latin typeface="Arial" panose="020B0604020202020204" pitchFamily="34" charset="0"/>
                  <a:cs typeface="Arial" panose="020B0604020202020204" pitchFamily="34" charset="0"/>
                </a:rPr>
                <a:t>res</a:t>
              </a:r>
              <a:endParaRPr lang="en-US" sz="1300" baseline="-25000" dirty="0">
                <a:latin typeface="Arial" panose="020B0604020202020204" pitchFamily="34" charset="0"/>
                <a:cs typeface="Arial" panose="020B0604020202020204" pitchFamily="34" charset="0"/>
              </a:endParaRPr>
            </a:p>
          </p:txBody>
        </p:sp>
      </p:grpSp>
      <p:pic>
        <p:nvPicPr>
          <p:cNvPr id="10242"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3676" y="3953145"/>
            <a:ext cx="4146356" cy="1815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2748314" y="4008820"/>
            <a:ext cx="238986" cy="307777"/>
          </a:xfrm>
          <a:prstGeom prst="rect">
            <a:avLst/>
          </a:prstGeom>
          <a:noFill/>
        </p:spPr>
        <p:txBody>
          <a:bodyPr wrap="square" rtlCol="0">
            <a:spAutoFit/>
          </a:bodyPr>
          <a:lstStyle/>
          <a:p>
            <a:r>
              <a:rPr lang="en-US" sz="1400" b="1" dirty="0" smtClean="0">
                <a:solidFill>
                  <a:srgbClr val="FF0000"/>
                </a:solidFill>
              </a:rPr>
              <a:t>0</a:t>
            </a:r>
            <a:endParaRPr lang="en-US" sz="1400" b="1" dirty="0">
              <a:solidFill>
                <a:srgbClr val="FF0000"/>
              </a:solidFill>
            </a:endParaRPr>
          </a:p>
        </p:txBody>
      </p:sp>
      <p:sp>
        <p:nvSpPr>
          <p:cNvPr id="19" name="Textfeld 18"/>
          <p:cNvSpPr txBox="1"/>
          <p:nvPr/>
        </p:nvSpPr>
        <p:spPr>
          <a:xfrm>
            <a:off x="3069443" y="4003231"/>
            <a:ext cx="238986" cy="307777"/>
          </a:xfrm>
          <a:prstGeom prst="rect">
            <a:avLst/>
          </a:prstGeom>
          <a:noFill/>
        </p:spPr>
        <p:txBody>
          <a:bodyPr wrap="square" rtlCol="0">
            <a:spAutoFit/>
          </a:bodyPr>
          <a:lstStyle/>
          <a:p>
            <a:r>
              <a:rPr lang="en-US" sz="1400" b="1" dirty="0">
                <a:solidFill>
                  <a:srgbClr val="FF0000"/>
                </a:solidFill>
              </a:rPr>
              <a:t>1</a:t>
            </a:r>
          </a:p>
        </p:txBody>
      </p:sp>
      <p:sp>
        <p:nvSpPr>
          <p:cNvPr id="21" name="Textfeld 20"/>
          <p:cNvSpPr txBox="1"/>
          <p:nvPr/>
        </p:nvSpPr>
        <p:spPr>
          <a:xfrm>
            <a:off x="3475454" y="3995963"/>
            <a:ext cx="238986" cy="307777"/>
          </a:xfrm>
          <a:prstGeom prst="rect">
            <a:avLst/>
          </a:prstGeom>
          <a:noFill/>
        </p:spPr>
        <p:txBody>
          <a:bodyPr wrap="square" rtlCol="0">
            <a:spAutoFit/>
          </a:bodyPr>
          <a:lstStyle/>
          <a:p>
            <a:r>
              <a:rPr lang="en-US" sz="1400" b="1" dirty="0" smtClean="0">
                <a:solidFill>
                  <a:srgbClr val="FF0000"/>
                </a:solidFill>
              </a:rPr>
              <a:t>2</a:t>
            </a:r>
            <a:endParaRPr lang="en-US" sz="1400" b="1" dirty="0">
              <a:solidFill>
                <a:srgbClr val="FF0000"/>
              </a:solidFill>
            </a:endParaRPr>
          </a:p>
        </p:txBody>
      </p:sp>
      <p:sp>
        <p:nvSpPr>
          <p:cNvPr id="22" name="Textfeld 21"/>
          <p:cNvSpPr txBox="1"/>
          <p:nvPr/>
        </p:nvSpPr>
        <p:spPr>
          <a:xfrm>
            <a:off x="3967260" y="3991229"/>
            <a:ext cx="600473" cy="307777"/>
          </a:xfrm>
          <a:prstGeom prst="rect">
            <a:avLst/>
          </a:prstGeom>
          <a:noFill/>
        </p:spPr>
        <p:txBody>
          <a:bodyPr wrap="square" rtlCol="0">
            <a:spAutoFit/>
          </a:bodyPr>
          <a:lstStyle/>
          <a:p>
            <a:r>
              <a:rPr lang="en-US" sz="1400" b="1" dirty="0" smtClean="0">
                <a:solidFill>
                  <a:srgbClr val="FF0000"/>
                </a:solidFill>
              </a:rPr>
              <a:t>3 = </a:t>
            </a:r>
            <a:r>
              <a:rPr lang="en-US" sz="1400" b="1" i="1" dirty="0" smtClean="0">
                <a:solidFill>
                  <a:srgbClr val="FF0000"/>
                </a:solidFill>
              </a:rPr>
              <a:t>k</a:t>
            </a:r>
            <a:endParaRPr lang="en-US" sz="1400" b="1" i="1" dirty="0">
              <a:solidFill>
                <a:srgbClr val="FF0000"/>
              </a:solidFill>
            </a:endParaRPr>
          </a:p>
        </p:txBody>
      </p:sp>
      <p:sp>
        <p:nvSpPr>
          <p:cNvPr id="9" name="Textfeld 8"/>
          <p:cNvSpPr txBox="1"/>
          <p:nvPr/>
        </p:nvSpPr>
        <p:spPr>
          <a:xfrm>
            <a:off x="6693635" y="2903837"/>
            <a:ext cx="660798" cy="338554"/>
          </a:xfrm>
          <a:prstGeom prst="rect">
            <a:avLst/>
          </a:prstGeom>
          <a:noFill/>
        </p:spPr>
        <p:txBody>
          <a:bodyPr wrap="square" rtlCol="0">
            <a:spAutoFit/>
          </a:bodyPr>
          <a:lstStyle/>
          <a:p>
            <a:r>
              <a:rPr lang="en-US" sz="1600" b="1" i="1" dirty="0" smtClean="0">
                <a:latin typeface="Cambria Math" panose="02040503050406030204" pitchFamily="18" charset="0"/>
                <a:ea typeface="Cambria Math" panose="02040503050406030204" pitchFamily="18" charset="0"/>
              </a:rPr>
              <a:t>k</a:t>
            </a:r>
            <a:r>
              <a:rPr lang="en-US" sz="1600" dirty="0" smtClean="0"/>
              <a:t> = 0</a:t>
            </a:r>
            <a:endParaRPr lang="en-US" sz="1600" dirty="0"/>
          </a:p>
        </p:txBody>
      </p:sp>
      <p:sp>
        <p:nvSpPr>
          <p:cNvPr id="23" name="Textfeld 22"/>
          <p:cNvSpPr txBox="1"/>
          <p:nvPr/>
        </p:nvSpPr>
        <p:spPr>
          <a:xfrm>
            <a:off x="7704815" y="2900119"/>
            <a:ext cx="660798" cy="338554"/>
          </a:xfrm>
          <a:prstGeom prst="rect">
            <a:avLst/>
          </a:prstGeom>
          <a:noFill/>
        </p:spPr>
        <p:txBody>
          <a:bodyPr wrap="square" rtlCol="0">
            <a:spAutoFit/>
          </a:bodyPr>
          <a:lstStyle/>
          <a:p>
            <a:r>
              <a:rPr lang="en-US" sz="1600" b="1" i="1" dirty="0" smtClean="0">
                <a:latin typeface="Cambria Math" panose="02040503050406030204" pitchFamily="18" charset="0"/>
                <a:ea typeface="Cambria Math" panose="02040503050406030204" pitchFamily="18" charset="0"/>
              </a:rPr>
              <a:t>k</a:t>
            </a:r>
            <a:r>
              <a:rPr lang="en-US" sz="1600" dirty="0" smtClean="0"/>
              <a:t> = 2</a:t>
            </a:r>
            <a:endParaRPr lang="en-US" sz="1600" dirty="0"/>
          </a:p>
        </p:txBody>
      </p:sp>
      <p:sp>
        <p:nvSpPr>
          <p:cNvPr id="24" name="Textfeld 23"/>
          <p:cNvSpPr txBox="1"/>
          <p:nvPr/>
        </p:nvSpPr>
        <p:spPr>
          <a:xfrm>
            <a:off x="7529259" y="4774659"/>
            <a:ext cx="660798" cy="338554"/>
          </a:xfrm>
          <a:prstGeom prst="rect">
            <a:avLst/>
          </a:prstGeom>
          <a:noFill/>
        </p:spPr>
        <p:txBody>
          <a:bodyPr wrap="square" rtlCol="0">
            <a:spAutoFit/>
          </a:bodyPr>
          <a:lstStyle/>
          <a:p>
            <a:r>
              <a:rPr lang="en-US" sz="1600" b="1" i="1" dirty="0" smtClean="0">
                <a:latin typeface="Cambria Math" panose="02040503050406030204" pitchFamily="18" charset="0"/>
                <a:ea typeface="Cambria Math" panose="02040503050406030204" pitchFamily="18" charset="0"/>
              </a:rPr>
              <a:t>k</a:t>
            </a:r>
            <a:r>
              <a:rPr lang="en-US" sz="1600" dirty="0" smtClean="0"/>
              <a:t> = 1</a:t>
            </a:r>
            <a:endParaRPr lang="en-US" sz="1600" dirty="0"/>
          </a:p>
        </p:txBody>
      </p:sp>
      <p:sp>
        <p:nvSpPr>
          <p:cNvPr id="25" name="Textfeld 24"/>
          <p:cNvSpPr txBox="1"/>
          <p:nvPr/>
        </p:nvSpPr>
        <p:spPr>
          <a:xfrm>
            <a:off x="6191982" y="4786926"/>
            <a:ext cx="830821" cy="338554"/>
          </a:xfrm>
          <a:prstGeom prst="rect">
            <a:avLst/>
          </a:prstGeom>
          <a:noFill/>
        </p:spPr>
        <p:txBody>
          <a:bodyPr wrap="square" rtlCol="0">
            <a:spAutoFit/>
          </a:bodyPr>
          <a:lstStyle/>
          <a:p>
            <a:r>
              <a:rPr lang="en-US" sz="1600" b="1" i="1" dirty="0" smtClean="0">
                <a:latin typeface="Cambria Math" panose="02040503050406030204" pitchFamily="18" charset="0"/>
                <a:ea typeface="Cambria Math" panose="02040503050406030204" pitchFamily="18" charset="0"/>
              </a:rPr>
              <a:t>k</a:t>
            </a:r>
            <a:r>
              <a:rPr lang="en-US" sz="1600" dirty="0" smtClean="0"/>
              <a:t> = -1</a:t>
            </a:r>
            <a:endParaRPr lang="en-US" sz="1600" dirty="0"/>
          </a:p>
        </p:txBody>
      </p:sp>
      <p:sp>
        <p:nvSpPr>
          <p:cNvPr id="6" name="Textfeld 5"/>
          <p:cNvSpPr txBox="1"/>
          <p:nvPr/>
        </p:nvSpPr>
        <p:spPr>
          <a:xfrm>
            <a:off x="5578197" y="932807"/>
            <a:ext cx="3298390" cy="338554"/>
          </a:xfrm>
          <a:prstGeom prst="rect">
            <a:avLst/>
          </a:prstGeom>
          <a:noFill/>
        </p:spPr>
        <p:txBody>
          <a:bodyPr wrap="square" rtlCol="0">
            <a:spAutoFit/>
          </a:bodyPr>
          <a:lstStyle/>
          <a:p>
            <a:r>
              <a:rPr lang="en-US" sz="1600" i="1" dirty="0"/>
              <a:t>E</a:t>
            </a:r>
            <a:r>
              <a:rPr lang="en-US" sz="1600" i="1" dirty="0" smtClean="0"/>
              <a:t>xample</a:t>
            </a:r>
            <a:r>
              <a:rPr lang="en-US" sz="1600" dirty="0" smtClean="0"/>
              <a:t>: Plot of calculated </a:t>
            </a:r>
            <a:r>
              <a:rPr lang="en-US" sz="1600" b="1" i="1" dirty="0" smtClean="0">
                <a:latin typeface="Cambria Math" panose="02040503050406030204" pitchFamily="18" charset="0"/>
                <a:ea typeface="Cambria Math" panose="02040503050406030204" pitchFamily="18" charset="0"/>
              </a:rPr>
              <a:t>BTF(</a:t>
            </a:r>
            <a:r>
              <a:rPr lang="en-US" sz="1600" b="1" i="1" dirty="0" err="1" smtClean="0">
                <a:latin typeface="Cambria Math" panose="02040503050406030204" pitchFamily="18" charset="0"/>
                <a:ea typeface="Cambria Math" panose="02040503050406030204" pitchFamily="18" charset="0"/>
              </a:rPr>
              <a:t>q</a:t>
            </a:r>
            <a:r>
              <a:rPr lang="en-US" sz="1600" b="1" i="1" baseline="-25000" dirty="0" err="1" smtClean="0">
                <a:latin typeface="Cambria Math" panose="02040503050406030204" pitchFamily="18" charset="0"/>
                <a:ea typeface="Cambria Math" panose="02040503050406030204" pitchFamily="18" charset="0"/>
              </a:rPr>
              <a:t>sc</a:t>
            </a:r>
            <a:r>
              <a:rPr lang="en-US" sz="1600" b="1" i="1" baseline="-25000" dirty="0" smtClean="0">
                <a:latin typeface="Cambria Math" panose="02040503050406030204" pitchFamily="18" charset="0"/>
                <a:ea typeface="Cambria Math" panose="02040503050406030204" pitchFamily="18" charset="0"/>
              </a:rPr>
              <a:t> </a:t>
            </a:r>
            <a:r>
              <a:rPr lang="en-US" sz="1600" b="1" i="1" dirty="0" smtClean="0">
                <a:latin typeface="Cambria Math" panose="02040503050406030204" pitchFamily="18" charset="0"/>
                <a:ea typeface="Cambria Math" panose="02040503050406030204" pitchFamily="18" charset="0"/>
              </a:rPr>
              <a:t>) </a:t>
            </a:r>
            <a:endParaRPr lang="en-US" sz="1600" b="1" i="1" dirty="0">
              <a:latin typeface="Cambria Math" panose="02040503050406030204" pitchFamily="18" charset="0"/>
              <a:ea typeface="Cambria Math" panose="02040503050406030204" pitchFamily="18" charset="0"/>
            </a:endParaRPr>
          </a:p>
        </p:txBody>
      </p:sp>
      <p:sp>
        <p:nvSpPr>
          <p:cNvPr id="5" name="Textfeld 4"/>
          <p:cNvSpPr txBox="1"/>
          <p:nvPr/>
        </p:nvSpPr>
        <p:spPr>
          <a:xfrm>
            <a:off x="6033649" y="5290337"/>
            <a:ext cx="2842937" cy="553998"/>
          </a:xfrm>
          <a:prstGeom prst="rect">
            <a:avLst/>
          </a:prstGeom>
          <a:noFill/>
        </p:spPr>
        <p:txBody>
          <a:bodyPr wrap="square" rtlCol="0">
            <a:spAutoFit/>
          </a:bodyPr>
          <a:lstStyle/>
          <a:p>
            <a:r>
              <a:rPr lang="en-US" sz="1500" dirty="0" smtClean="0"/>
              <a:t>Measured tune spectrum:</a:t>
            </a:r>
          </a:p>
          <a:p>
            <a:r>
              <a:rPr lang="en-US" sz="1500" dirty="0" smtClean="0"/>
              <a:t> </a:t>
            </a:r>
            <a:r>
              <a:rPr lang="en-US" sz="1500" b="1" i="1" dirty="0" smtClean="0"/>
              <a:t>P(</a:t>
            </a:r>
            <a:r>
              <a:rPr lang="en-US" sz="1500" b="1" i="1" dirty="0" smtClean="0">
                <a:sym typeface="Symbol"/>
              </a:rPr>
              <a:t>) = BTF</a:t>
            </a:r>
            <a:r>
              <a:rPr lang="en-US" sz="1500" b="1" i="1" baseline="30000" dirty="0" smtClean="0">
                <a:sym typeface="Symbol"/>
              </a:rPr>
              <a:t>2</a:t>
            </a:r>
            <a:r>
              <a:rPr lang="en-US" sz="1500" b="1" i="1" baseline="-25000" dirty="0" smtClean="0">
                <a:sym typeface="Symbol"/>
              </a:rPr>
              <a:t>rea</a:t>
            </a:r>
            <a:r>
              <a:rPr lang="en-US" sz="1500" b="1" i="1" dirty="0" smtClean="0">
                <a:sym typeface="Symbol"/>
              </a:rPr>
              <a:t>(</a:t>
            </a:r>
            <a:r>
              <a:rPr lang="en-US" sz="1500" b="1" i="1" dirty="0">
                <a:sym typeface="Symbol"/>
              </a:rPr>
              <a:t></a:t>
            </a:r>
            <a:r>
              <a:rPr lang="en-US" sz="1500" b="1" i="1" dirty="0" smtClean="0">
                <a:sym typeface="Symbol"/>
              </a:rPr>
              <a:t>) +</a:t>
            </a:r>
            <a:r>
              <a:rPr lang="en-US" sz="1500" b="1" i="1" dirty="0">
                <a:sym typeface="Symbol"/>
              </a:rPr>
              <a:t> </a:t>
            </a:r>
            <a:r>
              <a:rPr lang="en-US" sz="1500" b="1" i="1" dirty="0" smtClean="0">
                <a:sym typeface="Symbol"/>
              </a:rPr>
              <a:t>BTF</a:t>
            </a:r>
            <a:r>
              <a:rPr lang="en-US" sz="1500" b="1" i="1" baseline="30000" dirty="0" smtClean="0">
                <a:sym typeface="Symbol"/>
              </a:rPr>
              <a:t>2</a:t>
            </a:r>
            <a:r>
              <a:rPr lang="en-US" sz="1500" b="1" i="1" baseline="-25000" dirty="0" smtClean="0">
                <a:sym typeface="Symbol"/>
              </a:rPr>
              <a:t>res</a:t>
            </a:r>
            <a:r>
              <a:rPr lang="en-US" sz="1500" b="1" i="1" dirty="0" smtClean="0">
                <a:sym typeface="Symbol"/>
              </a:rPr>
              <a:t>(</a:t>
            </a:r>
            <a:r>
              <a:rPr lang="en-US" sz="1500" b="1" i="1" dirty="0">
                <a:sym typeface="Symbol"/>
              </a:rPr>
              <a:t>)</a:t>
            </a:r>
            <a:endParaRPr lang="en-US" sz="1500" b="1" i="1" dirty="0"/>
          </a:p>
        </p:txBody>
      </p:sp>
      <p:sp>
        <p:nvSpPr>
          <p:cNvPr id="20" name="Textfeld 19"/>
          <p:cNvSpPr txBox="1"/>
          <p:nvPr/>
        </p:nvSpPr>
        <p:spPr>
          <a:xfrm>
            <a:off x="1325451" y="3953145"/>
            <a:ext cx="1220899" cy="769441"/>
          </a:xfrm>
          <a:prstGeom prst="rect">
            <a:avLst/>
          </a:prstGeom>
          <a:noFill/>
        </p:spPr>
        <p:txBody>
          <a:bodyPr wrap="square" rtlCol="0">
            <a:spAutoFit/>
          </a:bodyPr>
          <a:lstStyle/>
          <a:p>
            <a:r>
              <a:rPr lang="en-US" sz="1600" i="1" dirty="0" smtClean="0">
                <a:latin typeface="Cambria Math" panose="02040503050406030204" pitchFamily="18" charset="0"/>
                <a:ea typeface="Cambria Math" panose="02040503050406030204" pitchFamily="18" charset="0"/>
              </a:rPr>
              <a:t> </a:t>
            </a:r>
            <a:r>
              <a:rPr lang="en-US" sz="1400" i="1" dirty="0" err="1" smtClean="0">
                <a:latin typeface="Cambria Math" panose="02040503050406030204" pitchFamily="18" charset="0"/>
                <a:ea typeface="Cambria Math" panose="02040503050406030204" pitchFamily="18" charset="0"/>
              </a:rPr>
              <a:t>q</a:t>
            </a:r>
            <a:r>
              <a:rPr lang="en-US" sz="1400" i="1" baseline="-25000" dirty="0" err="1" smtClean="0">
                <a:latin typeface="Cambria Math" panose="02040503050406030204" pitchFamily="18" charset="0"/>
                <a:ea typeface="Cambria Math" panose="02040503050406030204" pitchFamily="18" charset="0"/>
              </a:rPr>
              <a:t>sc</a:t>
            </a:r>
            <a:r>
              <a:rPr lang="en-US" sz="1400" i="1" baseline="-25000" dirty="0" smtClean="0">
                <a:latin typeface="Cambria Math" panose="02040503050406030204" pitchFamily="18" charset="0"/>
                <a:ea typeface="Cambria Math" panose="02040503050406030204" pitchFamily="18" charset="0"/>
              </a:rPr>
              <a:t> </a:t>
            </a:r>
            <a:r>
              <a:rPr lang="en-US" sz="1400" dirty="0" smtClean="0">
                <a:latin typeface="Cambria Math" panose="02040503050406030204" pitchFamily="18" charset="0"/>
                <a:ea typeface="Cambria Math" panose="02040503050406030204" pitchFamily="18" charset="0"/>
              </a:rPr>
              <a:t>= 5</a:t>
            </a:r>
            <a:endParaRPr lang="en-US" sz="1400" dirty="0">
              <a:latin typeface="Cambria Math" panose="02040503050406030204" pitchFamily="18" charset="0"/>
              <a:ea typeface="Cambria Math" panose="02040503050406030204" pitchFamily="18" charset="0"/>
            </a:endParaRPr>
          </a:p>
          <a:p>
            <a:r>
              <a:rPr lang="en-US" sz="1400" i="1" dirty="0" smtClean="0">
                <a:latin typeface="Cambria Math" panose="02040503050406030204" pitchFamily="18" charset="0"/>
                <a:ea typeface="Cambria Math" panose="02040503050406030204" pitchFamily="18" charset="0"/>
              </a:rPr>
              <a:t>Q</a:t>
            </a:r>
            <a:r>
              <a:rPr lang="en-US" sz="1400" i="1" baseline="-25000" dirty="0" smtClean="0">
                <a:latin typeface="Cambria Math" panose="02040503050406030204" pitchFamily="18" charset="0"/>
                <a:ea typeface="Cambria Math" panose="02040503050406030204" pitchFamily="18" charset="0"/>
              </a:rPr>
              <a:t>c</a:t>
            </a:r>
            <a:r>
              <a:rPr lang="en-US" sz="1400" i="1" dirty="0" smtClean="0">
                <a:latin typeface="Cambria Math" panose="02040503050406030204" pitchFamily="18" charset="0"/>
                <a:ea typeface="Cambria Math" panose="02040503050406030204" pitchFamily="18" charset="0"/>
              </a:rPr>
              <a:t>  = 0.15</a:t>
            </a:r>
            <a:r>
              <a:rPr lang="en-US" sz="1400" i="1" dirty="0" smtClean="0">
                <a:latin typeface="Cambria Math" panose="02040503050406030204" pitchFamily="18" charset="0"/>
                <a:ea typeface="Cambria Math" panose="02040503050406030204" pitchFamily="18" charset="0"/>
                <a:sym typeface="Symbol"/>
              </a:rPr>
              <a:t></a:t>
            </a:r>
            <a:r>
              <a:rPr lang="en-US" sz="1400" i="1" dirty="0" smtClean="0">
                <a:latin typeface="Cambria Math" panose="02040503050406030204" pitchFamily="18" charset="0"/>
                <a:ea typeface="Cambria Math" panose="02040503050406030204" pitchFamily="18" charset="0"/>
              </a:rPr>
              <a:t>Q</a:t>
            </a:r>
            <a:r>
              <a:rPr lang="en-US" sz="1400" i="1" baseline="-25000" dirty="0" smtClean="0">
                <a:latin typeface="Cambria Math" panose="02040503050406030204" pitchFamily="18" charset="0"/>
                <a:ea typeface="Cambria Math" panose="02040503050406030204" pitchFamily="18" charset="0"/>
              </a:rPr>
              <a:t>sc</a:t>
            </a:r>
          </a:p>
          <a:p>
            <a:r>
              <a:rPr lang="en-US" sz="1400" i="1" dirty="0" smtClean="0">
                <a:latin typeface="Cambria Math" panose="02040503050406030204" pitchFamily="18" charset="0"/>
                <a:ea typeface="Cambria Math" panose="02040503050406030204" pitchFamily="18" charset="0"/>
              </a:rPr>
              <a:t> a   = 0.4</a:t>
            </a:r>
            <a:r>
              <a:rPr lang="en-US" sz="1400" i="1" dirty="0" smtClean="0">
                <a:latin typeface="Cambria Math" panose="02040503050406030204" pitchFamily="18" charset="0"/>
                <a:ea typeface="Cambria Math" panose="02040503050406030204" pitchFamily="18" charset="0"/>
                <a:sym typeface="Symbol"/>
              </a:rPr>
              <a:t> </a:t>
            </a:r>
            <a:r>
              <a:rPr lang="en-US" sz="1400" i="1" dirty="0" smtClean="0">
                <a:latin typeface="Cambria Math" panose="02040503050406030204" pitchFamily="18" charset="0"/>
                <a:ea typeface="Cambria Math" panose="02040503050406030204" pitchFamily="18" charset="0"/>
              </a:rPr>
              <a:t>b</a:t>
            </a:r>
            <a:endParaRPr lang="en-US" sz="1400" i="1" dirty="0">
              <a:latin typeface="Cambria Math" panose="02040503050406030204" pitchFamily="18" charset="0"/>
              <a:ea typeface="Cambria Math" panose="02040503050406030204" pitchFamily="18" charset="0"/>
            </a:endParaRPr>
          </a:p>
        </p:txBody>
      </p:sp>
      <p:sp>
        <p:nvSpPr>
          <p:cNvPr id="11" name="Textfeld 10">
            <a:hlinkClick r:id="rId6" action="ppaction://hlinksldjump"/>
          </p:cNvPr>
          <p:cNvSpPr txBox="1"/>
          <p:nvPr/>
        </p:nvSpPr>
        <p:spPr>
          <a:xfrm>
            <a:off x="5396459" y="6525344"/>
            <a:ext cx="1297176" cy="307777"/>
          </a:xfrm>
          <a:prstGeom prst="rect">
            <a:avLst/>
          </a:prstGeom>
          <a:noFill/>
        </p:spPr>
        <p:txBody>
          <a:bodyPr wrap="square" rtlCol="0">
            <a:spAutoFit/>
          </a:bodyPr>
          <a:lstStyle/>
          <a:p>
            <a:r>
              <a:rPr lang="en-US" sz="1400" dirty="0" smtClean="0">
                <a:sym typeface="Symbol"/>
              </a:rPr>
              <a:t></a:t>
            </a:r>
            <a:r>
              <a:rPr lang="en-US" sz="1400" dirty="0" smtClean="0"/>
              <a:t>conclusion</a:t>
            </a:r>
            <a:endParaRPr lang="en-US" sz="1400" dirty="0"/>
          </a:p>
        </p:txBody>
      </p:sp>
    </p:spTree>
    <p:extLst>
      <p:ext uri="{BB962C8B-B14F-4D97-AF65-F5344CB8AC3E}">
        <p14:creationId xmlns:p14="http://schemas.microsoft.com/office/powerpoint/2010/main" val="334035278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1" name="Text Box 3"/>
          <p:cNvSpPr txBox="1">
            <a:spLocks noChangeArrowheads="1"/>
          </p:cNvSpPr>
          <p:nvPr/>
        </p:nvSpPr>
        <p:spPr bwMode="auto">
          <a:xfrm>
            <a:off x="5126038" y="1343025"/>
            <a:ext cx="3729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de-DE" sz="1600" smtClean="0">
              <a:solidFill>
                <a:srgbClr val="006600"/>
              </a:solidFill>
              <a:latin typeface="Comic Sans MS" pitchFamily="66" charset="0"/>
            </a:endParaRPr>
          </a:p>
        </p:txBody>
      </p:sp>
      <p:sp>
        <p:nvSpPr>
          <p:cNvPr id="3" name="Textfeld 2"/>
          <p:cNvSpPr txBox="1"/>
          <p:nvPr/>
        </p:nvSpPr>
        <p:spPr>
          <a:xfrm>
            <a:off x="162272" y="980728"/>
            <a:ext cx="9234264" cy="353943"/>
          </a:xfrm>
          <a:prstGeom prst="rect">
            <a:avLst/>
          </a:prstGeom>
          <a:noFill/>
        </p:spPr>
        <p:txBody>
          <a:bodyPr wrap="square" rtlCol="0">
            <a:spAutoFit/>
          </a:bodyPr>
          <a:lstStyle/>
          <a:p>
            <a:endParaRPr lang="en-US" sz="1700" dirty="0" smtClean="0">
              <a:latin typeface="Arial" panose="020B0604020202020204" pitchFamily="34" charset="0"/>
              <a:cs typeface="Arial" panose="020B0604020202020204" pitchFamily="34" charset="0"/>
            </a:endParaRPr>
          </a:p>
        </p:txBody>
      </p:sp>
      <p:sp>
        <p:nvSpPr>
          <p:cNvPr id="4" name="Textfeld 3"/>
          <p:cNvSpPr txBox="1"/>
          <p:nvPr/>
        </p:nvSpPr>
        <p:spPr>
          <a:xfrm>
            <a:off x="467544" y="332656"/>
            <a:ext cx="6624736" cy="461665"/>
          </a:xfrm>
          <a:prstGeom prst="rect">
            <a:avLst/>
          </a:prstGeom>
          <a:noFill/>
        </p:spPr>
        <p:txBody>
          <a:bodyPr wrap="square" rtlCol="0">
            <a:spAutoFit/>
          </a:bodyPr>
          <a:lstStyle/>
          <a:p>
            <a:r>
              <a:rPr lang="en-US" sz="2400" b="1" dirty="0" smtClean="0"/>
              <a:t>Outline</a:t>
            </a:r>
            <a:endParaRPr lang="en-US" sz="2400" b="1" dirty="0"/>
          </a:p>
        </p:txBody>
      </p:sp>
      <p:sp>
        <p:nvSpPr>
          <p:cNvPr id="5" name="Textfeld 4"/>
          <p:cNvSpPr txBox="1"/>
          <p:nvPr/>
        </p:nvSpPr>
        <p:spPr>
          <a:xfrm>
            <a:off x="223704" y="1295905"/>
            <a:ext cx="8676456" cy="3077766"/>
          </a:xfrm>
          <a:prstGeom prst="rect">
            <a:avLst/>
          </a:prstGeom>
          <a:noFill/>
        </p:spPr>
        <p:txBody>
          <a:bodyPr wrap="square" rtlCol="0">
            <a:spAutoFit/>
          </a:bodyPr>
          <a:lstStyle/>
          <a:p>
            <a:r>
              <a:rPr lang="en-US" sz="2400" b="1" dirty="0" smtClean="0">
                <a:solidFill>
                  <a:srgbClr val="0000FF"/>
                </a:solidFill>
              </a:rPr>
              <a:t>Outline of the talk:</a:t>
            </a:r>
          </a:p>
          <a:p>
            <a:pPr indent="-285750">
              <a:spcBef>
                <a:spcPts val="1000"/>
              </a:spcBef>
              <a:buFont typeface="Wingdings" panose="05000000000000000000" pitchFamily="2" charset="2"/>
              <a:buChar char="Ø"/>
            </a:pPr>
            <a:r>
              <a:rPr lang="en-US" sz="2000" dirty="0" smtClean="0">
                <a:solidFill>
                  <a:srgbClr val="5F5F5F"/>
                </a:solidFill>
              </a:rPr>
              <a:t>Motivation: Vision of tune measurement for operational usage </a:t>
            </a:r>
          </a:p>
          <a:p>
            <a:pPr indent="-285750">
              <a:spcBef>
                <a:spcPts val="1000"/>
              </a:spcBef>
              <a:buFont typeface="Wingdings" panose="05000000000000000000" pitchFamily="2" charset="2"/>
              <a:buChar char="Ø"/>
            </a:pPr>
            <a:r>
              <a:rPr lang="en-US" sz="2000" dirty="0" smtClean="0">
                <a:solidFill>
                  <a:srgbClr val="5F5F5F"/>
                </a:solidFill>
              </a:rPr>
              <a:t>Hardware: BPM system and excitation method</a:t>
            </a:r>
          </a:p>
          <a:p>
            <a:pPr indent="-285750">
              <a:spcBef>
                <a:spcPts val="1000"/>
              </a:spcBef>
              <a:buFont typeface="Wingdings" panose="05000000000000000000" pitchFamily="2" charset="2"/>
              <a:buChar char="Ø"/>
            </a:pPr>
            <a:r>
              <a:rPr lang="en-US" sz="2000" dirty="0" smtClean="0">
                <a:solidFill>
                  <a:srgbClr val="5F5F5F"/>
                </a:solidFill>
              </a:rPr>
              <a:t>Theoretical expectation: Tune spectra including space charge </a:t>
            </a:r>
          </a:p>
          <a:p>
            <a:pPr indent="-285750">
              <a:spcBef>
                <a:spcPts val="1000"/>
              </a:spcBef>
              <a:buFont typeface="Wingdings" panose="05000000000000000000" pitchFamily="2" charset="2"/>
              <a:buChar char="Ø"/>
            </a:pPr>
            <a:r>
              <a:rPr lang="en-US" sz="2000" dirty="0" smtClean="0">
                <a:solidFill>
                  <a:srgbClr val="5F5F5F"/>
                </a:solidFill>
              </a:rPr>
              <a:t>Measurements and interpretation: Tune spectra for high intensity beams</a:t>
            </a:r>
          </a:p>
          <a:p>
            <a:pPr indent="-285750">
              <a:spcBef>
                <a:spcPts val="1000"/>
              </a:spcBef>
              <a:buFont typeface="Wingdings" panose="05000000000000000000" pitchFamily="2" charset="2"/>
              <a:buChar char="Ø"/>
            </a:pPr>
            <a:r>
              <a:rPr lang="en-US" sz="2000" dirty="0" smtClean="0">
                <a:solidFill>
                  <a:srgbClr val="0000FF"/>
                </a:solidFill>
              </a:rPr>
              <a:t>Measurement:</a:t>
            </a:r>
            <a:r>
              <a:rPr lang="en-US" sz="2000" dirty="0" smtClean="0"/>
              <a:t> Quadrupole oscillations</a:t>
            </a:r>
          </a:p>
          <a:p>
            <a:pPr indent="-285750">
              <a:spcBef>
                <a:spcPts val="1000"/>
              </a:spcBef>
              <a:buFont typeface="Wingdings" panose="05000000000000000000" pitchFamily="2" charset="2"/>
              <a:buChar char="Ø"/>
            </a:pPr>
            <a:r>
              <a:rPr lang="en-US" sz="2000" dirty="0" smtClean="0">
                <a:solidFill>
                  <a:srgbClr val="0000FF"/>
                </a:solidFill>
              </a:rPr>
              <a:t>Conclusion</a:t>
            </a:r>
            <a:endParaRPr lang="en-US" sz="2000" dirty="0">
              <a:solidFill>
                <a:srgbClr val="0000FF"/>
              </a:solidFill>
            </a:endParaRPr>
          </a:p>
        </p:txBody>
      </p:sp>
    </p:spTree>
    <p:extLst>
      <p:ext uri="{BB962C8B-B14F-4D97-AF65-F5344CB8AC3E}">
        <p14:creationId xmlns:p14="http://schemas.microsoft.com/office/powerpoint/2010/main" val="84113074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1" name="Text Box 3"/>
          <p:cNvSpPr txBox="1">
            <a:spLocks noChangeArrowheads="1"/>
          </p:cNvSpPr>
          <p:nvPr/>
        </p:nvSpPr>
        <p:spPr bwMode="auto">
          <a:xfrm>
            <a:off x="5126038" y="1343025"/>
            <a:ext cx="3729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de-DE" sz="1600" smtClean="0">
              <a:solidFill>
                <a:srgbClr val="006600"/>
              </a:solidFill>
              <a:latin typeface="Comic Sans MS" pitchFamily="66" charset="0"/>
            </a:endParaRPr>
          </a:p>
        </p:txBody>
      </p:sp>
      <p:sp>
        <p:nvSpPr>
          <p:cNvPr id="3" name="Textfeld 2"/>
          <p:cNvSpPr txBox="1"/>
          <p:nvPr/>
        </p:nvSpPr>
        <p:spPr>
          <a:xfrm>
            <a:off x="162272" y="980728"/>
            <a:ext cx="9234264" cy="353943"/>
          </a:xfrm>
          <a:prstGeom prst="rect">
            <a:avLst/>
          </a:prstGeom>
          <a:noFill/>
        </p:spPr>
        <p:txBody>
          <a:bodyPr wrap="square" rtlCol="0">
            <a:spAutoFit/>
          </a:bodyPr>
          <a:lstStyle/>
          <a:p>
            <a:endParaRPr lang="en-US" sz="1700" dirty="0" smtClean="0">
              <a:latin typeface="Arial" panose="020B0604020202020204" pitchFamily="34" charset="0"/>
              <a:cs typeface="Arial" panose="020B0604020202020204" pitchFamily="34" charset="0"/>
            </a:endParaRPr>
          </a:p>
        </p:txBody>
      </p:sp>
      <p:sp>
        <p:nvSpPr>
          <p:cNvPr id="4" name="Textfeld 3"/>
          <p:cNvSpPr txBox="1"/>
          <p:nvPr/>
        </p:nvSpPr>
        <p:spPr>
          <a:xfrm>
            <a:off x="467544" y="332656"/>
            <a:ext cx="6624736" cy="461665"/>
          </a:xfrm>
          <a:prstGeom prst="rect">
            <a:avLst/>
          </a:prstGeom>
          <a:noFill/>
        </p:spPr>
        <p:txBody>
          <a:bodyPr wrap="square" rtlCol="0">
            <a:spAutoFit/>
          </a:bodyPr>
          <a:lstStyle/>
          <a:p>
            <a:r>
              <a:rPr lang="en-US" sz="2400" b="1" dirty="0" smtClean="0"/>
              <a:t>Quadrupole Oscillations with </a:t>
            </a:r>
            <a:r>
              <a:rPr lang="en-US" sz="2400" b="1" dirty="0"/>
              <a:t>T</a:t>
            </a:r>
            <a:r>
              <a:rPr lang="en-US" sz="2400" b="1" dirty="0" smtClean="0"/>
              <a:t>une Shift </a:t>
            </a:r>
            <a:endParaRPr lang="en-US" sz="2400" b="1" dirty="0"/>
          </a:p>
        </p:txBody>
      </p:sp>
      <p:sp>
        <p:nvSpPr>
          <p:cNvPr id="2" name="Textfeld 1"/>
          <p:cNvSpPr txBox="1"/>
          <p:nvPr/>
        </p:nvSpPr>
        <p:spPr>
          <a:xfrm>
            <a:off x="0" y="980728"/>
            <a:ext cx="9167936" cy="646331"/>
          </a:xfrm>
          <a:prstGeom prst="rect">
            <a:avLst/>
          </a:prstGeom>
          <a:noFill/>
        </p:spPr>
        <p:txBody>
          <a:bodyPr wrap="square" rtlCol="0">
            <a:spAutoFit/>
          </a:bodyPr>
          <a:lstStyle/>
          <a:p>
            <a:r>
              <a:rPr lang="en-US" b="1" dirty="0" smtClean="0"/>
              <a:t>Envelope oscillation </a:t>
            </a:r>
            <a:r>
              <a:rPr lang="en-US" dirty="0" smtClean="0"/>
              <a:t>results in a time dependent quadrupole moment of the beam  </a:t>
            </a:r>
          </a:p>
          <a:p>
            <a:r>
              <a:rPr lang="en-US" dirty="0" smtClean="0"/>
              <a:t>Occurrence: E.g. injection mismatch by wrong transfer line focusing called ‘beta mismatch’</a:t>
            </a:r>
            <a:endParaRPr lang="en-US" dirty="0"/>
          </a:p>
        </p:txBody>
      </p:sp>
      <p:sp>
        <p:nvSpPr>
          <p:cNvPr id="6" name="Textfeld 5"/>
          <p:cNvSpPr txBox="1"/>
          <p:nvPr/>
        </p:nvSpPr>
        <p:spPr>
          <a:xfrm>
            <a:off x="5372616" y="1910034"/>
            <a:ext cx="3154680" cy="369332"/>
          </a:xfrm>
          <a:prstGeom prst="rect">
            <a:avLst/>
          </a:prstGeom>
          <a:noFill/>
        </p:spPr>
        <p:txBody>
          <a:bodyPr wrap="square" rtlCol="0">
            <a:spAutoFit/>
          </a:bodyPr>
          <a:lstStyle/>
          <a:p>
            <a:r>
              <a:rPr lang="en-US" dirty="0" smtClean="0"/>
              <a:t>Beam’s quadrupole moment:</a:t>
            </a:r>
            <a:endParaRPr lang="en-US" dirty="0"/>
          </a:p>
        </p:txBody>
      </p:sp>
      <mc:AlternateContent xmlns:mc="http://schemas.openxmlformats.org/markup-compatibility/2006" xmlns:a14="http://schemas.microsoft.com/office/drawing/2010/main">
        <mc:Choice Requires="a14">
          <p:sp>
            <p:nvSpPr>
              <p:cNvPr id="10" name="Textfeld 9"/>
              <p:cNvSpPr txBox="1"/>
              <p:nvPr/>
            </p:nvSpPr>
            <p:spPr>
              <a:xfrm>
                <a:off x="84064" y="5157192"/>
                <a:ext cx="4087814" cy="825867"/>
              </a:xfrm>
              <a:prstGeom prst="rect">
                <a:avLst/>
              </a:prstGeom>
              <a:noFill/>
            </p:spPr>
            <p:txBody>
              <a:bodyPr wrap="square" rtlCol="0">
                <a:spAutoFit/>
              </a:bodyPr>
              <a:lstStyle/>
              <a:p>
                <a:r>
                  <a:rPr lang="en-US" b="1" dirty="0" smtClean="0">
                    <a:solidFill>
                      <a:srgbClr val="0000FF"/>
                    </a:solidFill>
                  </a:rPr>
                  <a:t>BPM signal</a:t>
                </a:r>
                <a:r>
                  <a:rPr lang="en-US" dirty="0" smtClean="0"/>
                  <a:t>: </a:t>
                </a:r>
                <a:r>
                  <a:rPr lang="en-US" dirty="0"/>
                  <a:t>f</a:t>
                </a:r>
                <a:r>
                  <a:rPr lang="en-US" dirty="0" smtClean="0"/>
                  <a:t>our plate combination</a:t>
                </a:r>
              </a:p>
              <a:p>
                <a:r>
                  <a:rPr lang="en-US" dirty="0" smtClean="0"/>
                  <a:t> </a:t>
                </a:r>
                <a14:m>
                  <m:oMath xmlns:m="http://schemas.openxmlformats.org/officeDocument/2006/math">
                    <m:r>
                      <m:rPr>
                        <m:sty m:val="p"/>
                      </m:rPr>
                      <a:rPr lang="el-GR" i="1" smtClean="0">
                        <a:latin typeface="Cambria Math"/>
                        <a:ea typeface="Cambria Math"/>
                      </a:rPr>
                      <m:t>Ξ</m:t>
                    </m:r>
                    <m:r>
                      <a:rPr lang="de-DE" b="0" i="1" smtClean="0">
                        <a:latin typeface="Cambria Math"/>
                        <a:ea typeface="Cambria Math"/>
                      </a:rPr>
                      <m:t> ∝</m:t>
                    </m:r>
                    <m:f>
                      <m:fPr>
                        <m:ctrlPr>
                          <a:rPr lang="de-DE" b="0" i="1" smtClean="0">
                            <a:latin typeface="Cambria Math"/>
                            <a:ea typeface="Cambria Math"/>
                          </a:rPr>
                        </m:ctrlPr>
                      </m:fPr>
                      <m:num>
                        <m:d>
                          <m:dPr>
                            <m:ctrlPr>
                              <a:rPr lang="de-DE" b="0" i="1" smtClean="0">
                                <a:latin typeface="Cambria Math"/>
                                <a:ea typeface="Cambria Math"/>
                              </a:rPr>
                            </m:ctrlPr>
                          </m:dPr>
                          <m:e>
                            <m:sSub>
                              <m:sSubPr>
                                <m:ctrlPr>
                                  <a:rPr lang="de-DE" b="0" i="1" smtClean="0">
                                    <a:latin typeface="Cambria Math"/>
                                    <a:ea typeface="Cambria Math"/>
                                  </a:rPr>
                                </m:ctrlPr>
                              </m:sSubPr>
                              <m:e>
                                <m:r>
                                  <a:rPr lang="de-DE" b="0" i="1" smtClean="0">
                                    <a:latin typeface="Cambria Math"/>
                                    <a:ea typeface="Cambria Math"/>
                                  </a:rPr>
                                  <m:t>𝑈</m:t>
                                </m:r>
                              </m:e>
                              <m:sub>
                                <m:r>
                                  <a:rPr lang="de-DE" b="0" i="1" smtClean="0">
                                    <a:latin typeface="Cambria Math"/>
                                    <a:ea typeface="Cambria Math"/>
                                  </a:rPr>
                                  <m:t>𝑟</m:t>
                                </m:r>
                              </m:sub>
                            </m:sSub>
                            <m:r>
                              <a:rPr lang="de-DE" b="0" i="1" smtClean="0">
                                <a:latin typeface="Cambria Math"/>
                                <a:ea typeface="Cambria Math"/>
                              </a:rPr>
                              <m:t>+</m:t>
                            </m:r>
                            <m:sSub>
                              <m:sSubPr>
                                <m:ctrlPr>
                                  <a:rPr lang="de-DE" b="0" i="1" smtClean="0">
                                    <a:latin typeface="Cambria Math"/>
                                    <a:ea typeface="Cambria Math"/>
                                  </a:rPr>
                                </m:ctrlPr>
                              </m:sSubPr>
                              <m:e>
                                <m:r>
                                  <a:rPr lang="de-DE" b="0" i="1" smtClean="0">
                                    <a:latin typeface="Cambria Math"/>
                                    <a:ea typeface="Cambria Math"/>
                                  </a:rPr>
                                  <m:t>𝑈</m:t>
                                </m:r>
                              </m:e>
                              <m:sub>
                                <m:r>
                                  <a:rPr lang="de-DE" b="0" i="1" smtClean="0">
                                    <a:latin typeface="Cambria Math"/>
                                    <a:ea typeface="Cambria Math"/>
                                  </a:rPr>
                                  <m:t>𝑙</m:t>
                                </m:r>
                              </m:sub>
                            </m:sSub>
                          </m:e>
                        </m:d>
                        <m:r>
                          <a:rPr lang="de-DE" b="0" i="1" smtClean="0">
                            <a:latin typeface="Cambria Math"/>
                            <a:ea typeface="Cambria Math"/>
                          </a:rPr>
                          <m:t> − (</m:t>
                        </m:r>
                        <m:sSub>
                          <m:sSubPr>
                            <m:ctrlPr>
                              <a:rPr lang="de-DE" b="0" i="1" smtClean="0">
                                <a:latin typeface="Cambria Math"/>
                                <a:ea typeface="Cambria Math"/>
                              </a:rPr>
                            </m:ctrlPr>
                          </m:sSubPr>
                          <m:e>
                            <m:r>
                              <a:rPr lang="de-DE" b="0" i="1" smtClean="0">
                                <a:latin typeface="Cambria Math"/>
                                <a:ea typeface="Cambria Math"/>
                              </a:rPr>
                              <m:t>𝑈</m:t>
                            </m:r>
                          </m:e>
                          <m:sub>
                            <m:r>
                              <a:rPr lang="de-DE" b="0" i="1" smtClean="0">
                                <a:latin typeface="Cambria Math"/>
                                <a:ea typeface="Cambria Math"/>
                              </a:rPr>
                              <m:t>𝑡</m:t>
                            </m:r>
                          </m:sub>
                        </m:sSub>
                        <m:r>
                          <a:rPr lang="de-DE" b="0" i="1" smtClean="0">
                            <a:latin typeface="Cambria Math"/>
                            <a:ea typeface="Cambria Math"/>
                          </a:rPr>
                          <m:t>+</m:t>
                        </m:r>
                        <m:sSub>
                          <m:sSubPr>
                            <m:ctrlPr>
                              <a:rPr lang="de-DE" b="0" i="1" smtClean="0">
                                <a:latin typeface="Cambria Math"/>
                                <a:ea typeface="Cambria Math"/>
                              </a:rPr>
                            </m:ctrlPr>
                          </m:sSubPr>
                          <m:e>
                            <m:r>
                              <a:rPr lang="de-DE" b="0" i="1" smtClean="0">
                                <a:latin typeface="Cambria Math"/>
                                <a:ea typeface="Cambria Math"/>
                              </a:rPr>
                              <m:t>𝑈</m:t>
                            </m:r>
                          </m:e>
                          <m:sub>
                            <m:r>
                              <a:rPr lang="de-DE" b="0" i="1" smtClean="0">
                                <a:latin typeface="Cambria Math"/>
                                <a:ea typeface="Cambria Math"/>
                              </a:rPr>
                              <m:t>𝑏</m:t>
                            </m:r>
                          </m:sub>
                        </m:sSub>
                        <m:r>
                          <a:rPr lang="de-DE" b="0" i="1" smtClean="0">
                            <a:latin typeface="Cambria Math"/>
                            <a:ea typeface="Cambria Math"/>
                          </a:rPr>
                          <m:t>)</m:t>
                        </m:r>
                      </m:num>
                      <m:den>
                        <m:sSub>
                          <m:sSubPr>
                            <m:ctrlPr>
                              <a:rPr lang="de-DE" b="0" i="1" smtClean="0">
                                <a:latin typeface="Cambria Math"/>
                                <a:ea typeface="Cambria Math"/>
                              </a:rPr>
                            </m:ctrlPr>
                          </m:sSubPr>
                          <m:e>
                            <m:r>
                              <a:rPr lang="de-DE" b="0" i="1" smtClean="0">
                                <a:latin typeface="Cambria Math"/>
                                <a:ea typeface="Cambria Math"/>
                              </a:rPr>
                              <m:t>𝑈</m:t>
                            </m:r>
                          </m:e>
                          <m:sub>
                            <m:r>
                              <a:rPr lang="de-DE" b="0" i="1" smtClean="0">
                                <a:latin typeface="Cambria Math"/>
                                <a:ea typeface="Cambria Math"/>
                              </a:rPr>
                              <m:t>𝑟</m:t>
                            </m:r>
                          </m:sub>
                        </m:sSub>
                        <m:r>
                          <a:rPr lang="de-DE" b="0" i="1" smtClean="0">
                            <a:latin typeface="Cambria Math"/>
                            <a:ea typeface="Cambria Math"/>
                          </a:rPr>
                          <m:t>+</m:t>
                        </m:r>
                        <m:sSub>
                          <m:sSubPr>
                            <m:ctrlPr>
                              <a:rPr lang="de-DE" b="0" i="1" smtClean="0">
                                <a:latin typeface="Cambria Math"/>
                                <a:ea typeface="Cambria Math"/>
                              </a:rPr>
                            </m:ctrlPr>
                          </m:sSubPr>
                          <m:e>
                            <m:r>
                              <a:rPr lang="de-DE" b="0" i="1" smtClean="0">
                                <a:latin typeface="Cambria Math"/>
                                <a:ea typeface="Cambria Math"/>
                              </a:rPr>
                              <m:t>𝑈</m:t>
                            </m:r>
                          </m:e>
                          <m:sub>
                            <m:r>
                              <a:rPr lang="de-DE" b="0" i="1" smtClean="0">
                                <a:latin typeface="Cambria Math"/>
                                <a:ea typeface="Cambria Math"/>
                              </a:rPr>
                              <m:t>𝑙</m:t>
                            </m:r>
                          </m:sub>
                        </m:sSub>
                        <m:r>
                          <a:rPr lang="de-DE" b="0" i="1" smtClean="0">
                            <a:latin typeface="Cambria Math"/>
                            <a:ea typeface="Cambria Math"/>
                          </a:rPr>
                          <m:t>+</m:t>
                        </m:r>
                        <m:sSub>
                          <m:sSubPr>
                            <m:ctrlPr>
                              <a:rPr lang="de-DE" b="0" i="1" smtClean="0">
                                <a:latin typeface="Cambria Math"/>
                                <a:ea typeface="Cambria Math"/>
                              </a:rPr>
                            </m:ctrlPr>
                          </m:sSubPr>
                          <m:e>
                            <m:r>
                              <a:rPr lang="de-DE" b="0" i="1" smtClean="0">
                                <a:latin typeface="Cambria Math"/>
                                <a:ea typeface="Cambria Math"/>
                              </a:rPr>
                              <m:t>𝑈</m:t>
                            </m:r>
                          </m:e>
                          <m:sub>
                            <m:r>
                              <a:rPr lang="de-DE" b="0" i="1" smtClean="0">
                                <a:latin typeface="Cambria Math"/>
                                <a:ea typeface="Cambria Math"/>
                              </a:rPr>
                              <m:t>𝑡</m:t>
                            </m:r>
                          </m:sub>
                        </m:sSub>
                        <m:r>
                          <a:rPr lang="de-DE" b="0" i="1" smtClean="0">
                            <a:latin typeface="Cambria Math"/>
                            <a:ea typeface="Cambria Math"/>
                          </a:rPr>
                          <m:t>+</m:t>
                        </m:r>
                        <m:sSub>
                          <m:sSubPr>
                            <m:ctrlPr>
                              <a:rPr lang="de-DE" b="0" i="1" smtClean="0">
                                <a:latin typeface="Cambria Math"/>
                                <a:ea typeface="Cambria Math"/>
                              </a:rPr>
                            </m:ctrlPr>
                          </m:sSubPr>
                          <m:e>
                            <m:r>
                              <a:rPr lang="de-DE" b="0" i="1" smtClean="0">
                                <a:latin typeface="Cambria Math"/>
                                <a:ea typeface="Cambria Math"/>
                              </a:rPr>
                              <m:t>𝑈</m:t>
                            </m:r>
                          </m:e>
                          <m:sub>
                            <m:r>
                              <a:rPr lang="de-DE" b="0" i="1" smtClean="0">
                                <a:latin typeface="Cambria Math"/>
                                <a:ea typeface="Cambria Math"/>
                              </a:rPr>
                              <m:t>𝑏</m:t>
                            </m:r>
                          </m:sub>
                        </m:sSub>
                      </m:den>
                    </m:f>
                  </m:oMath>
                </a14:m>
                <a:endParaRPr lang="en-US" dirty="0"/>
              </a:p>
            </p:txBody>
          </p:sp>
        </mc:Choice>
        <mc:Fallback xmlns="">
          <p:sp>
            <p:nvSpPr>
              <p:cNvPr id="10" name="Textfeld 9"/>
              <p:cNvSpPr txBox="1">
                <a:spLocks noRot="1" noChangeAspect="1" noMove="1" noResize="1" noEditPoints="1" noAdjustHandles="1" noChangeArrowheads="1" noChangeShapeType="1" noTextEdit="1"/>
              </p:cNvSpPr>
              <p:nvPr/>
            </p:nvSpPr>
            <p:spPr>
              <a:xfrm>
                <a:off x="84064" y="5157192"/>
                <a:ext cx="4087814" cy="825867"/>
              </a:xfrm>
              <a:prstGeom prst="rect">
                <a:avLst/>
              </a:prstGeom>
              <a:blipFill rotWithShape="1">
                <a:blip r:embed="rId4"/>
                <a:stretch>
                  <a:fillRect l="-1343" t="-3704"/>
                </a:stretch>
              </a:blipFill>
            </p:spPr>
            <p:txBody>
              <a:bodyPr/>
              <a:lstStyle/>
              <a:p>
                <a:r>
                  <a:rPr lang="en-US">
                    <a:noFill/>
                  </a:rPr>
                  <a:t> </a:t>
                </a:r>
              </a:p>
            </p:txBody>
          </p:sp>
        </mc:Fallback>
      </mc:AlternateContent>
      <p:graphicFrame>
        <p:nvGraphicFramePr>
          <p:cNvPr id="7" name="Objekt 6"/>
          <p:cNvGraphicFramePr>
            <a:graphicFrameLocks noChangeAspect="1"/>
          </p:cNvGraphicFramePr>
          <p:nvPr>
            <p:extLst>
              <p:ext uri="{D42A27DB-BD31-4B8C-83A1-F6EECF244321}">
                <p14:modId xmlns:p14="http://schemas.microsoft.com/office/powerpoint/2010/main" val="1204896214"/>
              </p:ext>
            </p:extLst>
          </p:nvPr>
        </p:nvGraphicFramePr>
        <p:xfrm>
          <a:off x="5353800" y="2318640"/>
          <a:ext cx="3592716" cy="395529"/>
        </p:xfrm>
        <a:graphic>
          <a:graphicData uri="http://schemas.openxmlformats.org/presentationml/2006/ole">
            <mc:AlternateContent xmlns:mc="http://schemas.openxmlformats.org/markup-compatibility/2006">
              <mc:Choice xmlns:v="urn:schemas-microsoft-com:vml" Requires="v">
                <p:oleObj spid="_x0000_s8328" name="Equation" r:id="rId5" imgW="2768400" imgH="304560" progId="Equation.3">
                  <p:embed/>
                </p:oleObj>
              </mc:Choice>
              <mc:Fallback>
                <p:oleObj name="Equation" r:id="rId5" imgW="2768400" imgH="304560" progId="Equation.3">
                  <p:embed/>
                  <p:pic>
                    <p:nvPicPr>
                      <p:cNvPr id="0" name=""/>
                      <p:cNvPicPr/>
                      <p:nvPr/>
                    </p:nvPicPr>
                    <p:blipFill>
                      <a:blip r:embed="rId6"/>
                      <a:stretch>
                        <a:fillRect/>
                      </a:stretch>
                    </p:blipFill>
                    <p:spPr>
                      <a:xfrm>
                        <a:off x="5353800" y="2318640"/>
                        <a:ext cx="3592716" cy="395529"/>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8" name="Textfeld 7"/>
              <p:cNvSpPr txBox="1"/>
              <p:nvPr/>
            </p:nvSpPr>
            <p:spPr>
              <a:xfrm>
                <a:off x="162272" y="3356992"/>
                <a:ext cx="3617640" cy="1643142"/>
              </a:xfrm>
              <a:prstGeom prst="rect">
                <a:avLst/>
              </a:prstGeom>
              <a:noFill/>
            </p:spPr>
            <p:txBody>
              <a:bodyPr wrap="square" rtlCol="0">
                <a:spAutoFit/>
              </a:bodyPr>
              <a:lstStyle/>
              <a:p>
                <a:r>
                  <a:rPr lang="en-US" sz="1600" b="1" dirty="0" smtClean="0">
                    <a:solidFill>
                      <a:srgbClr val="0000FF"/>
                    </a:solidFill>
                  </a:rPr>
                  <a:t>Offset &amp; size oscillations:</a:t>
                </a:r>
              </a:p>
              <a:p>
                <a:pPr>
                  <a:spcBef>
                    <a:spcPts val="400"/>
                  </a:spcBef>
                </a:pPr>
                <a:r>
                  <a:rPr lang="de-DE" sz="1700" b="0" dirty="0" smtClean="0">
                    <a:solidFill>
                      <a:schemeClr val="tx1"/>
                    </a:solidFill>
                  </a:rPr>
                  <a:t>  </a:t>
                </a:r>
                <a14:m>
                  <m:oMath xmlns:m="http://schemas.openxmlformats.org/officeDocument/2006/math">
                    <m:r>
                      <a:rPr lang="de-DE" sz="1700" b="0" i="1" smtClean="0">
                        <a:solidFill>
                          <a:schemeClr val="tx1"/>
                        </a:solidFill>
                        <a:latin typeface="Cambria Math"/>
                      </a:rPr>
                      <m:t>𝑥</m:t>
                    </m:r>
                    <m:d>
                      <m:dPr>
                        <m:ctrlPr>
                          <a:rPr lang="de-DE" sz="1700" i="1" smtClean="0">
                            <a:solidFill>
                              <a:schemeClr val="tx1"/>
                            </a:solidFill>
                            <a:latin typeface="Cambria Math"/>
                          </a:rPr>
                        </m:ctrlPr>
                      </m:dPr>
                      <m:e>
                        <m:r>
                          <a:rPr lang="de-DE" sz="1700" b="0" i="1" smtClean="0">
                            <a:solidFill>
                              <a:schemeClr val="tx1"/>
                            </a:solidFill>
                            <a:latin typeface="Cambria Math"/>
                          </a:rPr>
                          <m:t>𝑡</m:t>
                        </m:r>
                      </m:e>
                    </m:d>
                    <m:r>
                      <a:rPr lang="de-DE" sz="1700" b="0" i="1" smtClean="0">
                        <a:solidFill>
                          <a:schemeClr val="tx1"/>
                        </a:solidFill>
                        <a:latin typeface="Cambria Math"/>
                      </a:rPr>
                      <m:t>=</m:t>
                    </m:r>
                    <m:acc>
                      <m:accPr>
                        <m:chr m:val="̅"/>
                        <m:ctrlPr>
                          <a:rPr lang="de-DE" sz="1700" i="1" smtClean="0">
                            <a:solidFill>
                              <a:schemeClr val="tx1"/>
                            </a:solidFill>
                            <a:latin typeface="Cambria Math"/>
                          </a:rPr>
                        </m:ctrlPr>
                      </m:accPr>
                      <m:e>
                        <m:r>
                          <a:rPr lang="de-DE" sz="1700" b="0" i="1" smtClean="0">
                            <a:solidFill>
                              <a:schemeClr val="tx1"/>
                            </a:solidFill>
                            <a:latin typeface="Cambria Math"/>
                          </a:rPr>
                          <m:t>𝑥</m:t>
                        </m:r>
                      </m:e>
                    </m:acc>
                    <m:r>
                      <a:rPr lang="de-DE" sz="1700" b="0" i="1" smtClean="0">
                        <a:solidFill>
                          <a:schemeClr val="tx1"/>
                        </a:solidFill>
                        <a:latin typeface="Cambria Math"/>
                      </a:rPr>
                      <m:t>+ </m:t>
                    </m:r>
                    <m:sSub>
                      <m:sSubPr>
                        <m:ctrlPr>
                          <a:rPr lang="de-DE" sz="1700" i="1" smtClean="0">
                            <a:solidFill>
                              <a:schemeClr val="tx1"/>
                            </a:solidFill>
                            <a:latin typeface="Cambria Math"/>
                          </a:rPr>
                        </m:ctrlPr>
                      </m:sSubPr>
                      <m:e>
                        <m:r>
                          <a:rPr lang="de-DE" sz="1700" b="0" i="1" smtClean="0">
                            <a:solidFill>
                              <a:schemeClr val="tx1"/>
                            </a:solidFill>
                            <a:latin typeface="Cambria Math"/>
                          </a:rPr>
                          <m:t>𝐴</m:t>
                        </m:r>
                      </m:e>
                      <m:sub>
                        <m:r>
                          <a:rPr lang="de-DE" sz="1700" b="0" i="1" smtClean="0">
                            <a:solidFill>
                              <a:schemeClr val="tx1"/>
                            </a:solidFill>
                            <a:latin typeface="Cambria Math"/>
                          </a:rPr>
                          <m:t>𝑥</m:t>
                        </m:r>
                      </m:sub>
                    </m:sSub>
                    <m:r>
                      <m:rPr>
                        <m:sty m:val="p"/>
                      </m:rPr>
                      <a:rPr lang="de-DE" sz="1700" b="0" i="0" smtClean="0">
                        <a:solidFill>
                          <a:schemeClr val="tx1"/>
                        </a:solidFill>
                        <a:latin typeface="Cambria Math"/>
                      </a:rPr>
                      <m:t>cos</m:t>
                    </m:r>
                    <m:r>
                      <a:rPr lang="de-DE" sz="1700" b="0" i="1" smtClean="0">
                        <a:solidFill>
                          <a:schemeClr val="tx1"/>
                        </a:solidFill>
                        <a:latin typeface="Cambria Math"/>
                      </a:rPr>
                      <m:t>(</m:t>
                    </m:r>
                    <m:sSub>
                      <m:sSubPr>
                        <m:ctrlPr>
                          <a:rPr lang="de-DE" sz="1700" i="1" smtClean="0">
                            <a:solidFill>
                              <a:schemeClr val="tx1"/>
                            </a:solidFill>
                            <a:latin typeface="Cambria Math"/>
                          </a:rPr>
                        </m:ctrlPr>
                      </m:sSubPr>
                      <m:e>
                        <m:r>
                          <a:rPr lang="de-DE" sz="1700" b="0" i="1" smtClean="0">
                            <a:solidFill>
                              <a:schemeClr val="tx1"/>
                            </a:solidFill>
                            <a:latin typeface="Cambria Math"/>
                            <a:ea typeface="Cambria Math"/>
                          </a:rPr>
                          <m:t>𝜔</m:t>
                        </m:r>
                      </m:e>
                      <m:sub>
                        <m:r>
                          <a:rPr lang="de-DE" sz="1700" b="0" i="1" smtClean="0">
                            <a:solidFill>
                              <a:schemeClr val="tx1"/>
                            </a:solidFill>
                            <a:latin typeface="Cambria Math"/>
                          </a:rPr>
                          <m:t>0</m:t>
                        </m:r>
                      </m:sub>
                    </m:sSub>
                    <m:sSub>
                      <m:sSubPr>
                        <m:ctrlPr>
                          <a:rPr lang="de-DE" sz="1700" i="1" smtClean="0">
                            <a:solidFill>
                              <a:schemeClr val="tx1"/>
                            </a:solidFill>
                            <a:latin typeface="Cambria Math"/>
                            <a:ea typeface="Cambria Math"/>
                          </a:rPr>
                        </m:ctrlPr>
                      </m:sSubPr>
                      <m:e>
                        <m:r>
                          <a:rPr lang="de-DE" sz="1700" b="0" i="1" smtClean="0">
                            <a:solidFill>
                              <a:schemeClr val="tx1"/>
                            </a:solidFill>
                            <a:latin typeface="Cambria Math"/>
                            <a:ea typeface="Cambria Math"/>
                          </a:rPr>
                          <m:t>𝑄</m:t>
                        </m:r>
                      </m:e>
                      <m:sub>
                        <m:r>
                          <a:rPr lang="de-DE" sz="1700" b="0" i="1" smtClean="0">
                            <a:solidFill>
                              <a:schemeClr val="tx1"/>
                            </a:solidFill>
                            <a:latin typeface="Cambria Math"/>
                            <a:ea typeface="Cambria Math"/>
                          </a:rPr>
                          <m:t>𝑥</m:t>
                        </m:r>
                      </m:sub>
                    </m:sSub>
                    <m:r>
                      <a:rPr lang="de-DE" sz="1700" b="0" i="1" smtClean="0">
                        <a:solidFill>
                          <a:schemeClr val="tx1"/>
                        </a:solidFill>
                        <a:latin typeface="Cambria Math"/>
                        <a:ea typeface="Cambria Math"/>
                      </a:rPr>
                      <m:t>𝑡</m:t>
                    </m:r>
                    <m:r>
                      <a:rPr lang="de-DE" sz="1700" b="0" i="1" smtClean="0">
                        <a:solidFill>
                          <a:schemeClr val="tx1"/>
                        </a:solidFill>
                        <a:latin typeface="Cambria Math"/>
                        <a:ea typeface="Cambria Math"/>
                      </a:rPr>
                      <m:t>)</m:t>
                    </m:r>
                  </m:oMath>
                </a14:m>
                <a:r>
                  <a:rPr lang="en-US" sz="1700" i="1" dirty="0" smtClean="0">
                    <a:solidFill>
                      <a:schemeClr val="tx1"/>
                    </a:solidFill>
                  </a:rPr>
                  <a:t> </a:t>
                </a:r>
              </a:p>
              <a:p>
                <a:pPr>
                  <a:spcBef>
                    <a:spcPts val="400"/>
                  </a:spcBef>
                </a:pPr>
                <a:r>
                  <a:rPr lang="de-DE" sz="1700" i="1" dirty="0" smtClean="0"/>
                  <a:t>   y</a:t>
                </a:r>
                <a14:m>
                  <m:oMath xmlns:m="http://schemas.openxmlformats.org/officeDocument/2006/math">
                    <m:d>
                      <m:dPr>
                        <m:ctrlPr>
                          <a:rPr lang="de-DE" sz="1700" i="1">
                            <a:latin typeface="Cambria Math"/>
                          </a:rPr>
                        </m:ctrlPr>
                      </m:dPr>
                      <m:e>
                        <m:r>
                          <a:rPr lang="de-DE" sz="1700" b="0" i="1">
                            <a:latin typeface="Cambria Math"/>
                          </a:rPr>
                          <m:t>𝑡</m:t>
                        </m:r>
                      </m:e>
                    </m:d>
                    <m:r>
                      <a:rPr lang="de-DE" sz="1700" b="0" i="1">
                        <a:latin typeface="Cambria Math"/>
                      </a:rPr>
                      <m:t>=</m:t>
                    </m:r>
                    <m:acc>
                      <m:accPr>
                        <m:chr m:val="̅"/>
                        <m:ctrlPr>
                          <a:rPr lang="de-DE" sz="1700" i="1">
                            <a:latin typeface="Cambria Math"/>
                          </a:rPr>
                        </m:ctrlPr>
                      </m:accPr>
                      <m:e>
                        <m:r>
                          <a:rPr lang="de-DE" sz="1700" b="0" i="1" smtClean="0">
                            <a:latin typeface="Cambria Math"/>
                          </a:rPr>
                          <m:t>𝑦</m:t>
                        </m:r>
                      </m:e>
                    </m:acc>
                    <m:r>
                      <a:rPr lang="de-DE" sz="1700" b="0" i="1">
                        <a:latin typeface="Cambria Math"/>
                      </a:rPr>
                      <m:t>+ </m:t>
                    </m:r>
                    <m:sSub>
                      <m:sSubPr>
                        <m:ctrlPr>
                          <a:rPr lang="de-DE" sz="1700" i="1">
                            <a:latin typeface="Cambria Math"/>
                          </a:rPr>
                        </m:ctrlPr>
                      </m:sSubPr>
                      <m:e>
                        <m:r>
                          <a:rPr lang="de-DE" sz="1700" b="0" i="1">
                            <a:latin typeface="Cambria Math"/>
                          </a:rPr>
                          <m:t>𝐴</m:t>
                        </m:r>
                      </m:e>
                      <m:sub>
                        <m:r>
                          <a:rPr lang="de-DE" sz="1700" b="0" i="1" smtClean="0">
                            <a:latin typeface="Cambria Math"/>
                          </a:rPr>
                          <m:t>𝑦</m:t>
                        </m:r>
                      </m:sub>
                    </m:sSub>
                    <m:r>
                      <m:rPr>
                        <m:sty m:val="p"/>
                      </m:rPr>
                      <a:rPr lang="de-DE" sz="1700" b="0" i="0">
                        <a:latin typeface="Cambria Math"/>
                      </a:rPr>
                      <m:t>cos</m:t>
                    </m:r>
                    <m:r>
                      <a:rPr lang="de-DE" sz="1700" b="0" i="1">
                        <a:latin typeface="Cambria Math"/>
                      </a:rPr>
                      <m:t>(</m:t>
                    </m:r>
                    <m:sSub>
                      <m:sSubPr>
                        <m:ctrlPr>
                          <a:rPr lang="de-DE" sz="1700" i="1">
                            <a:latin typeface="Cambria Math"/>
                          </a:rPr>
                        </m:ctrlPr>
                      </m:sSubPr>
                      <m:e>
                        <m:r>
                          <a:rPr lang="de-DE" sz="1700" b="0" i="1">
                            <a:latin typeface="Cambria Math"/>
                            <a:ea typeface="Cambria Math"/>
                          </a:rPr>
                          <m:t>𝜔</m:t>
                        </m:r>
                      </m:e>
                      <m:sub>
                        <m:r>
                          <a:rPr lang="de-DE" sz="1700" b="0" i="1">
                            <a:latin typeface="Cambria Math"/>
                          </a:rPr>
                          <m:t>0</m:t>
                        </m:r>
                      </m:sub>
                    </m:sSub>
                    <m:sSub>
                      <m:sSubPr>
                        <m:ctrlPr>
                          <a:rPr lang="de-DE" sz="1700" i="1">
                            <a:latin typeface="Cambria Math"/>
                            <a:ea typeface="Cambria Math"/>
                          </a:rPr>
                        </m:ctrlPr>
                      </m:sSubPr>
                      <m:e>
                        <m:r>
                          <a:rPr lang="de-DE" sz="1700" b="0" i="1">
                            <a:latin typeface="Cambria Math"/>
                            <a:ea typeface="Cambria Math"/>
                          </a:rPr>
                          <m:t>𝑄</m:t>
                        </m:r>
                      </m:e>
                      <m:sub>
                        <m:r>
                          <a:rPr lang="de-DE" sz="1700" b="0" i="1">
                            <a:latin typeface="Cambria Math"/>
                            <a:ea typeface="Cambria Math"/>
                          </a:rPr>
                          <m:t>𝑥</m:t>
                        </m:r>
                      </m:sub>
                    </m:sSub>
                    <m:r>
                      <a:rPr lang="de-DE" sz="1700" b="0" i="1">
                        <a:latin typeface="Cambria Math"/>
                        <a:ea typeface="Cambria Math"/>
                      </a:rPr>
                      <m:t>𝑡</m:t>
                    </m:r>
                    <m:r>
                      <a:rPr lang="de-DE" sz="1700" b="0" i="1">
                        <a:latin typeface="Cambria Math"/>
                        <a:ea typeface="Cambria Math"/>
                      </a:rPr>
                      <m:t>)</m:t>
                    </m:r>
                  </m:oMath>
                </a14:m>
                <a:r>
                  <a:rPr lang="en-US" sz="1700" i="1" dirty="0"/>
                  <a:t> </a:t>
                </a:r>
              </a:p>
              <a:p>
                <a:pPr>
                  <a:spcBef>
                    <a:spcPts val="400"/>
                  </a:spcBef>
                </a:pPr>
                <a14:m>
                  <m:oMath xmlns:m="http://schemas.openxmlformats.org/officeDocument/2006/math">
                    <m:sSub>
                      <m:sSubPr>
                        <m:ctrlPr>
                          <a:rPr lang="de-DE" sz="1700" i="1" smtClean="0">
                            <a:solidFill>
                              <a:srgbClr val="0000FF"/>
                            </a:solidFill>
                            <a:latin typeface="Cambria Math"/>
                          </a:rPr>
                        </m:ctrlPr>
                      </m:sSubPr>
                      <m:e>
                        <m:r>
                          <a:rPr lang="de-DE" sz="1700" b="0" i="1" smtClean="0">
                            <a:solidFill>
                              <a:srgbClr val="0000FF"/>
                            </a:solidFill>
                            <a:latin typeface="Cambria Math"/>
                            <a:ea typeface="Cambria Math"/>
                          </a:rPr>
                          <m:t>𝜎</m:t>
                        </m:r>
                      </m:e>
                      <m:sub>
                        <m:r>
                          <a:rPr lang="de-DE" sz="1700" b="0" i="1" smtClean="0">
                            <a:solidFill>
                              <a:srgbClr val="0000FF"/>
                            </a:solidFill>
                            <a:latin typeface="Cambria Math"/>
                          </a:rPr>
                          <m:t>𝑥</m:t>
                        </m:r>
                      </m:sub>
                    </m:sSub>
                    <m:d>
                      <m:dPr>
                        <m:ctrlPr>
                          <a:rPr lang="de-DE" sz="1700" i="1">
                            <a:solidFill>
                              <a:srgbClr val="0000FF"/>
                            </a:solidFill>
                            <a:latin typeface="Cambria Math"/>
                          </a:rPr>
                        </m:ctrlPr>
                      </m:dPr>
                      <m:e>
                        <m:r>
                          <a:rPr lang="de-DE" sz="1700" b="0" i="1">
                            <a:solidFill>
                              <a:srgbClr val="0000FF"/>
                            </a:solidFill>
                            <a:latin typeface="Cambria Math"/>
                          </a:rPr>
                          <m:t>𝑡</m:t>
                        </m:r>
                      </m:e>
                    </m:d>
                    <m:r>
                      <a:rPr lang="de-DE" sz="1700" b="0" i="1">
                        <a:solidFill>
                          <a:srgbClr val="0000FF"/>
                        </a:solidFill>
                        <a:latin typeface="Cambria Math"/>
                      </a:rPr>
                      <m:t>=</m:t>
                    </m:r>
                    <m:acc>
                      <m:accPr>
                        <m:chr m:val="̅"/>
                        <m:ctrlPr>
                          <a:rPr lang="de-DE" sz="1700" i="1">
                            <a:solidFill>
                              <a:srgbClr val="0000FF"/>
                            </a:solidFill>
                            <a:latin typeface="Cambria Math"/>
                          </a:rPr>
                        </m:ctrlPr>
                      </m:accPr>
                      <m:e>
                        <m:sSub>
                          <m:sSubPr>
                            <m:ctrlPr>
                              <a:rPr lang="de-DE" sz="1700" i="1" smtClean="0">
                                <a:solidFill>
                                  <a:srgbClr val="0000FF"/>
                                </a:solidFill>
                                <a:latin typeface="Cambria Math"/>
                              </a:rPr>
                            </m:ctrlPr>
                          </m:sSubPr>
                          <m:e>
                            <m:r>
                              <a:rPr lang="de-DE" sz="1700" b="0" i="1" smtClean="0">
                                <a:solidFill>
                                  <a:srgbClr val="0000FF"/>
                                </a:solidFill>
                                <a:latin typeface="Cambria Math"/>
                                <a:ea typeface="Cambria Math"/>
                              </a:rPr>
                              <m:t>𝜎</m:t>
                            </m:r>
                          </m:e>
                          <m:sub>
                            <m:r>
                              <a:rPr lang="de-DE" sz="1700" b="0" i="1" smtClean="0">
                                <a:solidFill>
                                  <a:srgbClr val="0000FF"/>
                                </a:solidFill>
                                <a:latin typeface="Cambria Math"/>
                              </a:rPr>
                              <m:t>𝑥</m:t>
                            </m:r>
                          </m:sub>
                        </m:sSub>
                      </m:e>
                    </m:acc>
                    <m:r>
                      <a:rPr lang="de-DE" sz="1700" b="0" i="1">
                        <a:solidFill>
                          <a:srgbClr val="0000FF"/>
                        </a:solidFill>
                        <a:latin typeface="Cambria Math"/>
                      </a:rPr>
                      <m:t>+ </m:t>
                    </m:r>
                    <m:sSub>
                      <m:sSubPr>
                        <m:ctrlPr>
                          <a:rPr lang="de-DE" sz="1700" i="1">
                            <a:solidFill>
                              <a:srgbClr val="0000FF"/>
                            </a:solidFill>
                            <a:latin typeface="Cambria Math"/>
                          </a:rPr>
                        </m:ctrlPr>
                      </m:sSubPr>
                      <m:e>
                        <m:r>
                          <a:rPr lang="de-DE" sz="1700" b="0" i="1">
                            <a:solidFill>
                              <a:srgbClr val="0000FF"/>
                            </a:solidFill>
                            <a:latin typeface="Cambria Math"/>
                          </a:rPr>
                          <m:t>𝐴</m:t>
                        </m:r>
                      </m:e>
                      <m:sub>
                        <m:r>
                          <a:rPr lang="de-DE" sz="1700" b="0" i="1">
                            <a:solidFill>
                              <a:srgbClr val="0000FF"/>
                            </a:solidFill>
                            <a:latin typeface="Cambria Math"/>
                          </a:rPr>
                          <m:t>𝑥</m:t>
                        </m:r>
                        <m:r>
                          <a:rPr lang="de-DE" sz="1700" b="0" i="1" smtClean="0">
                            <a:solidFill>
                              <a:srgbClr val="0000FF"/>
                            </a:solidFill>
                            <a:latin typeface="Cambria Math"/>
                          </a:rPr>
                          <m:t>𝑥</m:t>
                        </m:r>
                      </m:sub>
                    </m:sSub>
                    <m:r>
                      <m:rPr>
                        <m:sty m:val="p"/>
                      </m:rPr>
                      <a:rPr lang="de-DE" sz="1700" b="0" i="0">
                        <a:solidFill>
                          <a:srgbClr val="0000FF"/>
                        </a:solidFill>
                        <a:latin typeface="Cambria Math"/>
                      </a:rPr>
                      <m:t>cos</m:t>
                    </m:r>
                    <m:r>
                      <a:rPr lang="de-DE" sz="1700" b="0" i="1">
                        <a:solidFill>
                          <a:srgbClr val="0000FF"/>
                        </a:solidFill>
                        <a:latin typeface="Cambria Math"/>
                      </a:rPr>
                      <m:t>(</m:t>
                    </m:r>
                    <m:sSub>
                      <m:sSubPr>
                        <m:ctrlPr>
                          <a:rPr lang="de-DE" sz="1700" i="1">
                            <a:solidFill>
                              <a:srgbClr val="0000FF"/>
                            </a:solidFill>
                            <a:latin typeface="Cambria Math"/>
                          </a:rPr>
                        </m:ctrlPr>
                      </m:sSubPr>
                      <m:e>
                        <m:r>
                          <a:rPr lang="de-DE" sz="1700" b="0" i="1">
                            <a:solidFill>
                              <a:srgbClr val="0000FF"/>
                            </a:solidFill>
                            <a:latin typeface="Cambria Math"/>
                            <a:ea typeface="Cambria Math"/>
                          </a:rPr>
                          <m:t>𝜔</m:t>
                        </m:r>
                      </m:e>
                      <m:sub>
                        <m:r>
                          <a:rPr lang="de-DE" sz="1700" b="0" i="1">
                            <a:solidFill>
                              <a:srgbClr val="0000FF"/>
                            </a:solidFill>
                            <a:latin typeface="Cambria Math"/>
                          </a:rPr>
                          <m:t>0</m:t>
                        </m:r>
                      </m:sub>
                    </m:sSub>
                    <m:sSub>
                      <m:sSubPr>
                        <m:ctrlPr>
                          <a:rPr lang="de-DE" sz="1700" i="1">
                            <a:solidFill>
                              <a:srgbClr val="0000FF"/>
                            </a:solidFill>
                            <a:latin typeface="Cambria Math"/>
                            <a:ea typeface="Cambria Math"/>
                          </a:rPr>
                        </m:ctrlPr>
                      </m:sSubPr>
                      <m:e>
                        <m:r>
                          <a:rPr lang="de-DE" sz="1700" b="0" i="1">
                            <a:solidFill>
                              <a:srgbClr val="0000FF"/>
                            </a:solidFill>
                            <a:latin typeface="Cambria Math"/>
                            <a:ea typeface="Cambria Math"/>
                          </a:rPr>
                          <m:t>𝑄</m:t>
                        </m:r>
                      </m:e>
                      <m:sub>
                        <m:r>
                          <a:rPr lang="de-DE" sz="1700" b="0" i="1" smtClean="0">
                            <a:solidFill>
                              <a:srgbClr val="0000FF"/>
                            </a:solidFill>
                            <a:latin typeface="Cambria Math"/>
                            <a:ea typeface="Cambria Math"/>
                          </a:rPr>
                          <m:t>𝑐𝑜h</m:t>
                        </m:r>
                        <m:r>
                          <a:rPr lang="de-DE" sz="1700" b="0" i="1" smtClean="0">
                            <a:solidFill>
                              <a:srgbClr val="0000FF"/>
                            </a:solidFill>
                            <a:latin typeface="Cambria Math"/>
                            <a:ea typeface="Cambria Math"/>
                          </a:rPr>
                          <m:t>,1</m:t>
                        </m:r>
                      </m:sub>
                    </m:sSub>
                    <m:r>
                      <a:rPr lang="de-DE" sz="1700" b="0" i="1">
                        <a:solidFill>
                          <a:srgbClr val="0000FF"/>
                        </a:solidFill>
                        <a:latin typeface="Cambria Math"/>
                        <a:ea typeface="Cambria Math"/>
                      </a:rPr>
                      <m:t>𝑡</m:t>
                    </m:r>
                    <m:r>
                      <a:rPr lang="de-DE" sz="1700" b="0" i="1">
                        <a:solidFill>
                          <a:srgbClr val="0000FF"/>
                        </a:solidFill>
                        <a:latin typeface="Cambria Math"/>
                        <a:ea typeface="Cambria Math"/>
                      </a:rPr>
                      <m:t>)</m:t>
                    </m:r>
                  </m:oMath>
                </a14:m>
                <a:r>
                  <a:rPr lang="en-US" sz="1700" i="1" dirty="0"/>
                  <a:t> </a:t>
                </a:r>
              </a:p>
              <a:p>
                <a:pPr>
                  <a:spcBef>
                    <a:spcPts val="400"/>
                  </a:spcBef>
                </a:pPr>
                <a14:m>
                  <m:oMath xmlns:m="http://schemas.openxmlformats.org/officeDocument/2006/math">
                    <m:sSub>
                      <m:sSubPr>
                        <m:ctrlPr>
                          <a:rPr lang="de-DE" sz="1700" i="1">
                            <a:solidFill>
                              <a:srgbClr val="0000FF"/>
                            </a:solidFill>
                            <a:latin typeface="Cambria Math"/>
                          </a:rPr>
                        </m:ctrlPr>
                      </m:sSubPr>
                      <m:e>
                        <m:r>
                          <a:rPr lang="de-DE" sz="1700" b="0" i="1">
                            <a:solidFill>
                              <a:srgbClr val="0000FF"/>
                            </a:solidFill>
                            <a:latin typeface="Cambria Math"/>
                            <a:ea typeface="Cambria Math"/>
                          </a:rPr>
                          <m:t>𝜎</m:t>
                        </m:r>
                      </m:e>
                      <m:sub>
                        <m:r>
                          <a:rPr lang="de-DE" sz="1700" b="0" i="1" smtClean="0">
                            <a:solidFill>
                              <a:srgbClr val="0000FF"/>
                            </a:solidFill>
                            <a:latin typeface="Cambria Math"/>
                            <a:ea typeface="Cambria Math"/>
                          </a:rPr>
                          <m:t>𝑦</m:t>
                        </m:r>
                      </m:sub>
                    </m:sSub>
                    <m:d>
                      <m:dPr>
                        <m:ctrlPr>
                          <a:rPr lang="de-DE" sz="1700" i="1">
                            <a:solidFill>
                              <a:srgbClr val="0000FF"/>
                            </a:solidFill>
                            <a:latin typeface="Cambria Math"/>
                          </a:rPr>
                        </m:ctrlPr>
                      </m:dPr>
                      <m:e>
                        <m:r>
                          <a:rPr lang="de-DE" sz="1700" b="0" i="1">
                            <a:solidFill>
                              <a:srgbClr val="0000FF"/>
                            </a:solidFill>
                            <a:latin typeface="Cambria Math"/>
                          </a:rPr>
                          <m:t>𝑡</m:t>
                        </m:r>
                      </m:e>
                    </m:d>
                    <m:r>
                      <a:rPr lang="de-DE" sz="1700" b="0" i="1">
                        <a:solidFill>
                          <a:srgbClr val="0000FF"/>
                        </a:solidFill>
                        <a:latin typeface="Cambria Math"/>
                      </a:rPr>
                      <m:t>=</m:t>
                    </m:r>
                    <m:acc>
                      <m:accPr>
                        <m:chr m:val="̅"/>
                        <m:ctrlPr>
                          <a:rPr lang="de-DE" sz="1700" i="1">
                            <a:solidFill>
                              <a:srgbClr val="0000FF"/>
                            </a:solidFill>
                            <a:latin typeface="Cambria Math"/>
                          </a:rPr>
                        </m:ctrlPr>
                      </m:accPr>
                      <m:e>
                        <m:sSub>
                          <m:sSubPr>
                            <m:ctrlPr>
                              <a:rPr lang="de-DE" sz="1700" i="1">
                                <a:solidFill>
                                  <a:srgbClr val="0000FF"/>
                                </a:solidFill>
                                <a:latin typeface="Cambria Math"/>
                              </a:rPr>
                            </m:ctrlPr>
                          </m:sSubPr>
                          <m:e>
                            <m:r>
                              <a:rPr lang="de-DE" sz="1700" b="0" i="1">
                                <a:solidFill>
                                  <a:srgbClr val="0000FF"/>
                                </a:solidFill>
                                <a:latin typeface="Cambria Math"/>
                                <a:ea typeface="Cambria Math"/>
                              </a:rPr>
                              <m:t>𝜎</m:t>
                            </m:r>
                          </m:e>
                          <m:sub>
                            <m:r>
                              <a:rPr lang="de-DE" sz="1700" b="0" i="1" smtClean="0">
                                <a:solidFill>
                                  <a:srgbClr val="0000FF"/>
                                </a:solidFill>
                                <a:latin typeface="Cambria Math"/>
                                <a:ea typeface="Cambria Math"/>
                              </a:rPr>
                              <m:t>𝑦</m:t>
                            </m:r>
                          </m:sub>
                        </m:sSub>
                      </m:e>
                    </m:acc>
                    <m:r>
                      <a:rPr lang="de-DE" sz="1700" b="0" i="1">
                        <a:solidFill>
                          <a:srgbClr val="0000FF"/>
                        </a:solidFill>
                        <a:latin typeface="Cambria Math"/>
                      </a:rPr>
                      <m:t>+ </m:t>
                    </m:r>
                    <m:sSub>
                      <m:sSubPr>
                        <m:ctrlPr>
                          <a:rPr lang="de-DE" sz="1700" i="1">
                            <a:solidFill>
                              <a:srgbClr val="0000FF"/>
                            </a:solidFill>
                            <a:latin typeface="Cambria Math"/>
                          </a:rPr>
                        </m:ctrlPr>
                      </m:sSubPr>
                      <m:e>
                        <m:r>
                          <a:rPr lang="de-DE" sz="1700" b="0" i="1">
                            <a:solidFill>
                              <a:srgbClr val="0000FF"/>
                            </a:solidFill>
                            <a:latin typeface="Cambria Math"/>
                          </a:rPr>
                          <m:t>𝐴</m:t>
                        </m:r>
                      </m:e>
                      <m:sub>
                        <m:r>
                          <a:rPr lang="de-DE" sz="1700" b="0" i="1" smtClean="0">
                            <a:solidFill>
                              <a:srgbClr val="0000FF"/>
                            </a:solidFill>
                            <a:latin typeface="Cambria Math"/>
                          </a:rPr>
                          <m:t>𝑦𝑦</m:t>
                        </m:r>
                      </m:sub>
                    </m:sSub>
                    <m:r>
                      <m:rPr>
                        <m:sty m:val="p"/>
                      </m:rPr>
                      <a:rPr lang="de-DE" sz="1700" b="0" i="0">
                        <a:solidFill>
                          <a:srgbClr val="0000FF"/>
                        </a:solidFill>
                        <a:latin typeface="Cambria Math"/>
                      </a:rPr>
                      <m:t>cos</m:t>
                    </m:r>
                    <m:r>
                      <a:rPr lang="de-DE" sz="1700" b="0" i="1">
                        <a:solidFill>
                          <a:srgbClr val="0000FF"/>
                        </a:solidFill>
                        <a:latin typeface="Cambria Math"/>
                      </a:rPr>
                      <m:t>(</m:t>
                    </m:r>
                    <m:sSub>
                      <m:sSubPr>
                        <m:ctrlPr>
                          <a:rPr lang="de-DE" sz="1700" i="1">
                            <a:solidFill>
                              <a:srgbClr val="0000FF"/>
                            </a:solidFill>
                            <a:latin typeface="Cambria Math"/>
                          </a:rPr>
                        </m:ctrlPr>
                      </m:sSubPr>
                      <m:e>
                        <m:r>
                          <a:rPr lang="de-DE" sz="1700" b="0" i="1">
                            <a:solidFill>
                              <a:srgbClr val="0000FF"/>
                            </a:solidFill>
                            <a:latin typeface="Cambria Math"/>
                            <a:ea typeface="Cambria Math"/>
                          </a:rPr>
                          <m:t>𝜔</m:t>
                        </m:r>
                      </m:e>
                      <m:sub>
                        <m:r>
                          <a:rPr lang="de-DE" sz="1700" b="0" i="1">
                            <a:solidFill>
                              <a:srgbClr val="0000FF"/>
                            </a:solidFill>
                            <a:latin typeface="Cambria Math"/>
                          </a:rPr>
                          <m:t>0</m:t>
                        </m:r>
                      </m:sub>
                    </m:sSub>
                    <m:sSub>
                      <m:sSubPr>
                        <m:ctrlPr>
                          <a:rPr lang="de-DE" sz="1700" i="1">
                            <a:solidFill>
                              <a:srgbClr val="0000FF"/>
                            </a:solidFill>
                            <a:latin typeface="Cambria Math"/>
                            <a:ea typeface="Cambria Math"/>
                          </a:rPr>
                        </m:ctrlPr>
                      </m:sSubPr>
                      <m:e>
                        <m:r>
                          <a:rPr lang="de-DE" sz="1700" b="0" i="1">
                            <a:solidFill>
                              <a:srgbClr val="0000FF"/>
                            </a:solidFill>
                            <a:latin typeface="Cambria Math"/>
                            <a:ea typeface="Cambria Math"/>
                          </a:rPr>
                          <m:t>𝑄</m:t>
                        </m:r>
                      </m:e>
                      <m:sub>
                        <m:r>
                          <a:rPr lang="de-DE" sz="1700" b="0" i="1">
                            <a:solidFill>
                              <a:srgbClr val="0000FF"/>
                            </a:solidFill>
                            <a:latin typeface="Cambria Math"/>
                            <a:ea typeface="Cambria Math"/>
                          </a:rPr>
                          <m:t>𝑐𝑜h</m:t>
                        </m:r>
                        <m:r>
                          <a:rPr lang="de-DE" sz="1700" b="0" i="1">
                            <a:solidFill>
                              <a:srgbClr val="0000FF"/>
                            </a:solidFill>
                            <a:latin typeface="Cambria Math"/>
                            <a:ea typeface="Cambria Math"/>
                          </a:rPr>
                          <m:t>,2</m:t>
                        </m:r>
                      </m:sub>
                    </m:sSub>
                    <m:r>
                      <a:rPr lang="de-DE" sz="1700" b="0" i="1">
                        <a:solidFill>
                          <a:srgbClr val="0000FF"/>
                        </a:solidFill>
                        <a:latin typeface="Cambria Math"/>
                        <a:ea typeface="Cambria Math"/>
                      </a:rPr>
                      <m:t>𝑡</m:t>
                    </m:r>
                    <m:r>
                      <a:rPr lang="de-DE" sz="1700" b="0" i="1">
                        <a:solidFill>
                          <a:srgbClr val="0000FF"/>
                        </a:solidFill>
                        <a:latin typeface="Cambria Math"/>
                        <a:ea typeface="Cambria Math"/>
                      </a:rPr>
                      <m:t>)</m:t>
                    </m:r>
                  </m:oMath>
                </a14:m>
                <a:r>
                  <a:rPr lang="en-US" sz="1700" i="1" dirty="0"/>
                  <a:t> </a:t>
                </a:r>
              </a:p>
            </p:txBody>
          </p:sp>
        </mc:Choice>
        <mc:Fallback xmlns="">
          <p:sp>
            <p:nvSpPr>
              <p:cNvPr id="8" name="Textfeld 7"/>
              <p:cNvSpPr txBox="1">
                <a:spLocks noRot="1" noChangeAspect="1" noMove="1" noResize="1" noEditPoints="1" noAdjustHandles="1" noChangeArrowheads="1" noChangeShapeType="1" noTextEdit="1"/>
              </p:cNvSpPr>
              <p:nvPr/>
            </p:nvSpPr>
            <p:spPr>
              <a:xfrm>
                <a:off x="162272" y="3356992"/>
                <a:ext cx="3617640" cy="1643142"/>
              </a:xfrm>
              <a:prstGeom prst="rect">
                <a:avLst/>
              </a:prstGeom>
              <a:blipFill rotWithShape="1">
                <a:blip r:embed="rId7"/>
                <a:stretch>
                  <a:fillRect l="-1012" t="-1115" b="-1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feld 15"/>
              <p:cNvSpPr txBox="1"/>
              <p:nvPr/>
            </p:nvSpPr>
            <p:spPr>
              <a:xfrm>
                <a:off x="3662460" y="3284984"/>
                <a:ext cx="5806084" cy="850426"/>
              </a:xfrm>
              <a:prstGeom prst="rect">
                <a:avLst/>
              </a:prstGeom>
              <a:noFill/>
            </p:spPr>
            <p:txBody>
              <a:bodyPr wrap="square" rtlCol="0">
                <a:spAutoFit/>
              </a:bodyPr>
              <a:lstStyle/>
              <a:p>
                <a:r>
                  <a:rPr lang="en-US" sz="1600" b="1" dirty="0" smtClean="0">
                    <a:solidFill>
                      <a:srgbClr val="0000FF"/>
                    </a:solidFill>
                  </a:rPr>
                  <a:t>Shift of quadrupole lines for coasting beam KV-distribution:</a:t>
                </a:r>
              </a:p>
              <a:p>
                <a:pPr marL="285750" indent="-285750">
                  <a:buFont typeface="Wingdings" panose="05000000000000000000" pitchFamily="2" charset="2"/>
                  <a:buChar char="Ø"/>
                </a:pPr>
                <a:r>
                  <a:rPr lang="en-US" sz="1600" dirty="0" smtClean="0"/>
                  <a:t>Tune without space charge contribution </a:t>
                </a:r>
                <a:r>
                  <a:rPr lang="en-US" sz="1600" b="1" dirty="0" smtClean="0">
                    <a:latin typeface="Cambria Math" panose="02040503050406030204" pitchFamily="18" charset="0"/>
                    <a:ea typeface="Cambria Math" panose="02040503050406030204" pitchFamily="18" charset="0"/>
                    <a:sym typeface="Symbol"/>
                  </a:rPr>
                  <a:t></a:t>
                </a:r>
                <a:r>
                  <a:rPr lang="en-US" sz="1600" b="1" i="1" dirty="0" err="1" smtClean="0">
                    <a:latin typeface="Cambria Math" panose="02040503050406030204" pitchFamily="18" charset="0"/>
                    <a:ea typeface="Cambria Math" panose="02040503050406030204" pitchFamily="18" charset="0"/>
                    <a:sym typeface="Symbol"/>
                  </a:rPr>
                  <a:t>Q</a:t>
                </a:r>
                <a:r>
                  <a:rPr lang="en-US" sz="1600" b="1" i="1" baseline="-25000" dirty="0" err="1" smtClean="0">
                    <a:latin typeface="Cambria Math" panose="02040503050406030204" pitchFamily="18" charset="0"/>
                    <a:ea typeface="Cambria Math" panose="02040503050406030204" pitchFamily="18" charset="0"/>
                    <a:sym typeface="Symbol"/>
                  </a:rPr>
                  <a:t>sc</a:t>
                </a:r>
                <a:r>
                  <a:rPr lang="en-US" sz="1600" b="1" i="1" dirty="0" smtClean="0">
                    <a:latin typeface="Cambria Math" panose="02040503050406030204" pitchFamily="18" charset="0"/>
                    <a:ea typeface="Cambria Math" panose="02040503050406030204" pitchFamily="18" charset="0"/>
                    <a:sym typeface="Symbol"/>
                  </a:rPr>
                  <a:t> </a:t>
                </a:r>
                <a:r>
                  <a:rPr lang="en-US" sz="1600" dirty="0" smtClean="0">
                    <a:sym typeface="Symbol"/>
                  </a:rPr>
                  <a:t>= 0</a:t>
                </a:r>
                <a:r>
                  <a:rPr lang="en-US" sz="1600" dirty="0" smtClean="0"/>
                  <a:t>:</a:t>
                </a:r>
              </a:p>
              <a:p>
                <a:r>
                  <a:rPr lang="en-US" sz="1600" dirty="0"/>
                  <a:t> </a:t>
                </a:r>
                <a:r>
                  <a:rPr lang="en-US" sz="1600" dirty="0" smtClean="0"/>
                  <a:t>     </a:t>
                </a:r>
                <a14:m>
                  <m:oMath xmlns:m="http://schemas.openxmlformats.org/officeDocument/2006/math">
                    <m:sSub>
                      <m:sSubPr>
                        <m:ctrlPr>
                          <a:rPr lang="en-US" sz="1600" i="1">
                            <a:latin typeface="Cambria Math"/>
                          </a:rPr>
                        </m:ctrlPr>
                      </m:sSubPr>
                      <m:e>
                        <m:r>
                          <a:rPr lang="de-DE" sz="1600" i="1">
                            <a:latin typeface="Cambria Math"/>
                          </a:rPr>
                          <m:t>𝑄</m:t>
                        </m:r>
                      </m:e>
                      <m:sub>
                        <m:r>
                          <a:rPr lang="de-DE" sz="1600" i="1">
                            <a:latin typeface="Cambria Math"/>
                          </a:rPr>
                          <m:t>𝑐𝑜h</m:t>
                        </m:r>
                        <m:r>
                          <a:rPr lang="de-DE" sz="1600" i="1">
                            <a:latin typeface="Cambria Math"/>
                          </a:rPr>
                          <m:t>,1</m:t>
                        </m:r>
                      </m:sub>
                    </m:sSub>
                    <m:r>
                      <a:rPr lang="de-DE" sz="1600" i="1">
                        <a:latin typeface="Cambria Math"/>
                      </a:rPr>
                      <m:t>=2</m:t>
                    </m:r>
                    <m:r>
                      <a:rPr lang="de-DE" sz="1600" i="1">
                        <a:latin typeface="Cambria Math"/>
                        <a:ea typeface="Cambria Math"/>
                      </a:rPr>
                      <m:t>∙</m:t>
                    </m:r>
                    <m:sSub>
                      <m:sSubPr>
                        <m:ctrlPr>
                          <a:rPr lang="de-DE" sz="1600" i="1">
                            <a:latin typeface="Cambria Math"/>
                            <a:ea typeface="Cambria Math"/>
                          </a:rPr>
                        </m:ctrlPr>
                      </m:sSubPr>
                      <m:e>
                        <m:r>
                          <a:rPr lang="de-DE" sz="1600" i="1">
                            <a:latin typeface="Cambria Math"/>
                            <a:ea typeface="Cambria Math"/>
                          </a:rPr>
                          <m:t>𝑄</m:t>
                        </m:r>
                      </m:e>
                      <m:sub>
                        <m:r>
                          <a:rPr lang="de-DE" sz="1600" i="1">
                            <a:latin typeface="Cambria Math"/>
                            <a:ea typeface="Cambria Math"/>
                          </a:rPr>
                          <m:t>0,</m:t>
                        </m:r>
                        <m:r>
                          <a:rPr lang="de-DE" sz="1600" b="0" i="1" smtClean="0">
                            <a:latin typeface="Cambria Math"/>
                            <a:ea typeface="Cambria Math"/>
                          </a:rPr>
                          <m:t>𝑥</m:t>
                        </m:r>
                      </m:sub>
                    </m:sSub>
                    <m:r>
                      <a:rPr lang="de-DE" sz="1600" i="1">
                        <a:latin typeface="Cambria Math"/>
                        <a:ea typeface="Cambria Math"/>
                      </a:rPr>
                      <m:t> </m:t>
                    </m:r>
                  </m:oMath>
                </a14:m>
                <a:r>
                  <a:rPr lang="en-US" sz="1600" dirty="0" smtClean="0"/>
                  <a:t>   &amp;     </a:t>
                </a:r>
                <a14:m>
                  <m:oMath xmlns:m="http://schemas.openxmlformats.org/officeDocument/2006/math">
                    <m:sSub>
                      <m:sSubPr>
                        <m:ctrlPr>
                          <a:rPr lang="en-US" sz="1600" i="1">
                            <a:latin typeface="Cambria Math"/>
                          </a:rPr>
                        </m:ctrlPr>
                      </m:sSubPr>
                      <m:e>
                        <m:r>
                          <a:rPr lang="de-DE" sz="1600" i="1">
                            <a:latin typeface="Cambria Math"/>
                          </a:rPr>
                          <m:t>𝑄</m:t>
                        </m:r>
                      </m:e>
                      <m:sub>
                        <m:r>
                          <a:rPr lang="de-DE" sz="1600" i="1">
                            <a:latin typeface="Cambria Math"/>
                          </a:rPr>
                          <m:t>𝑐𝑜h</m:t>
                        </m:r>
                        <m:r>
                          <a:rPr lang="de-DE" sz="1600" i="1">
                            <a:latin typeface="Cambria Math"/>
                          </a:rPr>
                          <m:t>,2</m:t>
                        </m:r>
                      </m:sub>
                    </m:sSub>
                    <m:r>
                      <a:rPr lang="de-DE" sz="1600" i="1">
                        <a:latin typeface="Cambria Math"/>
                      </a:rPr>
                      <m:t>=2</m:t>
                    </m:r>
                    <m:r>
                      <a:rPr lang="de-DE" sz="1600" i="1">
                        <a:latin typeface="Cambria Math"/>
                        <a:ea typeface="Cambria Math"/>
                      </a:rPr>
                      <m:t>∙</m:t>
                    </m:r>
                    <m:sSub>
                      <m:sSubPr>
                        <m:ctrlPr>
                          <a:rPr lang="de-DE" sz="1600" i="1">
                            <a:latin typeface="Cambria Math"/>
                            <a:ea typeface="Cambria Math"/>
                          </a:rPr>
                        </m:ctrlPr>
                      </m:sSubPr>
                      <m:e>
                        <m:r>
                          <a:rPr lang="de-DE" sz="1600" i="1">
                            <a:latin typeface="Cambria Math"/>
                            <a:ea typeface="Cambria Math"/>
                          </a:rPr>
                          <m:t>𝑄</m:t>
                        </m:r>
                      </m:e>
                      <m:sub>
                        <m:r>
                          <a:rPr lang="de-DE" sz="1600" i="1">
                            <a:latin typeface="Cambria Math"/>
                            <a:ea typeface="Cambria Math"/>
                          </a:rPr>
                          <m:t>0,</m:t>
                        </m:r>
                        <m:r>
                          <a:rPr lang="de-DE" sz="1600" b="0" i="1" smtClean="0">
                            <a:latin typeface="Cambria Math"/>
                            <a:ea typeface="Cambria Math"/>
                          </a:rPr>
                          <m:t>𝑦</m:t>
                        </m:r>
                      </m:sub>
                    </m:sSub>
                  </m:oMath>
                </a14:m>
                <a:r>
                  <a:rPr lang="en-US" sz="1600" dirty="0"/>
                  <a:t> </a:t>
                </a:r>
              </a:p>
            </p:txBody>
          </p:sp>
        </mc:Choice>
        <mc:Fallback xmlns="">
          <p:sp>
            <p:nvSpPr>
              <p:cNvPr id="16" name="Textfeld 15"/>
              <p:cNvSpPr txBox="1">
                <a:spLocks noRot="1" noChangeAspect="1" noMove="1" noResize="1" noEditPoints="1" noAdjustHandles="1" noChangeArrowheads="1" noChangeShapeType="1" noTextEdit="1"/>
              </p:cNvSpPr>
              <p:nvPr/>
            </p:nvSpPr>
            <p:spPr>
              <a:xfrm>
                <a:off x="3662460" y="3284984"/>
                <a:ext cx="5806084" cy="850426"/>
              </a:xfrm>
              <a:prstGeom prst="rect">
                <a:avLst/>
              </a:prstGeom>
              <a:blipFill rotWithShape="1">
                <a:blip r:embed="rId8"/>
                <a:stretch>
                  <a:fillRect l="-630" t="-2158" b="-6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feld 16"/>
              <p:cNvSpPr txBox="1"/>
              <p:nvPr/>
            </p:nvSpPr>
            <p:spPr>
              <a:xfrm>
                <a:off x="3635896" y="4077072"/>
                <a:ext cx="5119725" cy="1538242"/>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t>Tune with space charge contribution </a:t>
                </a:r>
                <a:r>
                  <a:rPr lang="en-US" sz="1600" b="1" dirty="0" smtClean="0">
                    <a:latin typeface="Cambria Math" panose="02040503050406030204" pitchFamily="18" charset="0"/>
                    <a:ea typeface="Cambria Math" panose="02040503050406030204" pitchFamily="18" charset="0"/>
                    <a:sym typeface="Symbol"/>
                  </a:rPr>
                  <a:t></a:t>
                </a:r>
                <a:r>
                  <a:rPr lang="en-US" sz="1600" b="1" i="1" dirty="0" err="1" smtClean="0">
                    <a:latin typeface="Cambria Math" panose="02040503050406030204" pitchFamily="18" charset="0"/>
                    <a:ea typeface="Cambria Math" panose="02040503050406030204" pitchFamily="18" charset="0"/>
                    <a:sym typeface="Symbol"/>
                  </a:rPr>
                  <a:t>Q</a:t>
                </a:r>
                <a:r>
                  <a:rPr lang="en-US" sz="1600" b="1" i="1" baseline="-25000" dirty="0" err="1" smtClean="0">
                    <a:latin typeface="Cambria Math" panose="02040503050406030204" pitchFamily="18" charset="0"/>
                    <a:ea typeface="Cambria Math" panose="02040503050406030204" pitchFamily="18" charset="0"/>
                    <a:sym typeface="Symbol"/>
                  </a:rPr>
                  <a:t>sc</a:t>
                </a:r>
                <a:r>
                  <a:rPr lang="en-US" sz="1600" b="1" i="1" dirty="0" smtClean="0">
                    <a:latin typeface="Cambria Math" panose="02040503050406030204" pitchFamily="18" charset="0"/>
                    <a:ea typeface="Cambria Math" panose="02040503050406030204" pitchFamily="18" charset="0"/>
                    <a:sym typeface="Symbol"/>
                  </a:rPr>
                  <a:t> </a:t>
                </a:r>
                <a:r>
                  <a:rPr lang="en-US" sz="1600" dirty="0" smtClean="0">
                    <a:sym typeface="Symbol"/>
                  </a:rPr>
                  <a:t> 0</a:t>
                </a:r>
                <a:r>
                  <a:rPr lang="en-US" sz="1600" dirty="0" smtClean="0"/>
                  <a:t>: </a:t>
                </a:r>
                <a14:m>
                  <m:oMath xmlns:m="http://schemas.openxmlformats.org/officeDocument/2006/math">
                    <m:sSub>
                      <m:sSubPr>
                        <m:ctrlPr>
                          <a:rPr lang="en-US" sz="1600" i="1" smtClean="0">
                            <a:latin typeface="Cambria Math"/>
                          </a:rPr>
                        </m:ctrlPr>
                      </m:sSubPr>
                      <m:e>
                        <m:r>
                          <a:rPr lang="de-DE" sz="1600" b="0" i="1" smtClean="0">
                            <a:latin typeface="Cambria Math"/>
                          </a:rPr>
                          <m:t>𝑄</m:t>
                        </m:r>
                      </m:e>
                      <m:sub>
                        <m:r>
                          <a:rPr lang="de-DE" sz="1600" b="0" i="1" smtClean="0">
                            <a:latin typeface="Cambria Math"/>
                          </a:rPr>
                          <m:t>𝑐𝑜h</m:t>
                        </m:r>
                        <m:r>
                          <a:rPr lang="de-DE" sz="1600" b="0" i="1" smtClean="0">
                            <a:latin typeface="Cambria Math"/>
                          </a:rPr>
                          <m:t>,1</m:t>
                        </m:r>
                      </m:sub>
                    </m:sSub>
                    <m:r>
                      <a:rPr lang="de-DE" sz="1600" b="0" i="1" smtClean="0">
                        <a:latin typeface="Cambria Math"/>
                      </a:rPr>
                      <m:t>=2</m:t>
                    </m:r>
                    <m:r>
                      <a:rPr lang="de-DE" sz="1600" b="0" i="1" smtClean="0">
                        <a:latin typeface="Cambria Math"/>
                        <a:ea typeface="Cambria Math"/>
                      </a:rPr>
                      <m:t>∙</m:t>
                    </m:r>
                    <m:sSub>
                      <m:sSubPr>
                        <m:ctrlPr>
                          <a:rPr lang="de-DE" sz="1600" b="0" i="1" smtClean="0">
                            <a:latin typeface="Cambria Math"/>
                            <a:ea typeface="Cambria Math"/>
                          </a:rPr>
                        </m:ctrlPr>
                      </m:sSubPr>
                      <m:e>
                        <m:r>
                          <a:rPr lang="de-DE" sz="1600" b="0" i="1" smtClean="0">
                            <a:latin typeface="Cambria Math"/>
                            <a:ea typeface="Cambria Math"/>
                          </a:rPr>
                          <m:t>𝑄</m:t>
                        </m:r>
                      </m:e>
                      <m:sub>
                        <m:r>
                          <a:rPr lang="de-DE" sz="1600" b="0" i="1" smtClean="0">
                            <a:latin typeface="Cambria Math"/>
                            <a:ea typeface="Cambria Math"/>
                          </a:rPr>
                          <m:t>0,</m:t>
                        </m:r>
                        <m:r>
                          <a:rPr lang="de-DE" sz="1600" b="0" i="1" smtClean="0">
                            <a:latin typeface="Cambria Math"/>
                            <a:ea typeface="Cambria Math"/>
                          </a:rPr>
                          <m:t>𝑥</m:t>
                        </m:r>
                      </m:sub>
                    </m:sSub>
                    <m:r>
                      <a:rPr lang="de-DE" sz="1600" b="0" i="1" smtClean="0">
                        <a:latin typeface="Cambria Math"/>
                        <a:ea typeface="Cambria Math"/>
                      </a:rPr>
                      <m:t>−</m:t>
                    </m:r>
                    <m:f>
                      <m:fPr>
                        <m:ctrlPr>
                          <a:rPr lang="de-DE" sz="1600" b="0" i="1" smtClean="0">
                            <a:latin typeface="Cambria Math"/>
                            <a:ea typeface="Cambria Math"/>
                          </a:rPr>
                        </m:ctrlPr>
                      </m:fPr>
                      <m:num>
                        <m:r>
                          <a:rPr lang="de-DE" sz="1600" b="0" i="1" smtClean="0">
                            <a:latin typeface="Cambria Math"/>
                            <a:ea typeface="Cambria Math"/>
                          </a:rPr>
                          <m:t>1</m:t>
                        </m:r>
                      </m:num>
                      <m:den>
                        <m:r>
                          <a:rPr lang="de-DE" sz="1600" b="0" i="1" smtClean="0">
                            <a:latin typeface="Cambria Math"/>
                            <a:ea typeface="Cambria Math"/>
                          </a:rPr>
                          <m:t>2</m:t>
                        </m:r>
                      </m:den>
                    </m:f>
                    <m:d>
                      <m:dPr>
                        <m:ctrlPr>
                          <a:rPr lang="de-DE" sz="1600" b="0" i="1" smtClean="0">
                            <a:latin typeface="Cambria Math"/>
                            <a:ea typeface="Cambria Math"/>
                          </a:rPr>
                        </m:ctrlPr>
                      </m:dPr>
                      <m:e>
                        <m:r>
                          <a:rPr lang="de-DE" sz="1600" b="0" i="1" smtClean="0">
                            <a:latin typeface="Cambria Math"/>
                            <a:ea typeface="Cambria Math"/>
                          </a:rPr>
                          <m:t>3−</m:t>
                        </m:r>
                        <m:f>
                          <m:fPr>
                            <m:ctrlPr>
                              <a:rPr lang="de-DE" sz="1600" b="0" i="1" smtClean="0">
                                <a:latin typeface="Cambria Math"/>
                                <a:ea typeface="Cambria Math"/>
                              </a:rPr>
                            </m:ctrlPr>
                          </m:fPr>
                          <m:num>
                            <m:sSub>
                              <m:sSubPr>
                                <m:ctrlPr>
                                  <a:rPr lang="de-DE" sz="1600" b="0" i="1" smtClean="0">
                                    <a:latin typeface="Cambria Math"/>
                                    <a:ea typeface="Cambria Math"/>
                                  </a:rPr>
                                </m:ctrlPr>
                              </m:sSubPr>
                              <m:e>
                                <m:r>
                                  <a:rPr lang="de-DE" sz="1600" b="0" i="1" smtClean="0">
                                    <a:latin typeface="Cambria Math"/>
                                    <a:ea typeface="Cambria Math"/>
                                  </a:rPr>
                                  <m:t>𝜎</m:t>
                                </m:r>
                              </m:e>
                              <m:sub>
                                <m:r>
                                  <a:rPr lang="de-DE" sz="1600" b="0" i="1" smtClean="0">
                                    <a:latin typeface="Cambria Math"/>
                                    <a:ea typeface="Cambria Math"/>
                                  </a:rPr>
                                  <m:t>𝑥</m:t>
                                </m:r>
                              </m:sub>
                            </m:sSub>
                          </m:num>
                          <m:den>
                            <m:sSub>
                              <m:sSubPr>
                                <m:ctrlPr>
                                  <a:rPr lang="de-DE" sz="1600" b="0" i="1" smtClean="0">
                                    <a:latin typeface="Cambria Math"/>
                                    <a:ea typeface="Cambria Math"/>
                                  </a:rPr>
                                </m:ctrlPr>
                              </m:sSubPr>
                              <m:e>
                                <m:r>
                                  <a:rPr lang="de-DE" sz="1600" b="0" i="1" smtClean="0">
                                    <a:latin typeface="Cambria Math"/>
                                    <a:ea typeface="Cambria Math"/>
                                  </a:rPr>
                                  <m:t>𝜎</m:t>
                                </m:r>
                              </m:e>
                              <m:sub>
                                <m:r>
                                  <a:rPr lang="de-DE" sz="1600" b="0" i="1" smtClean="0">
                                    <a:latin typeface="Cambria Math"/>
                                    <a:ea typeface="Cambria Math"/>
                                  </a:rPr>
                                  <m:t>𝑥</m:t>
                                </m:r>
                              </m:sub>
                            </m:sSub>
                            <m:r>
                              <a:rPr lang="de-DE" sz="1600" b="0" i="1" smtClean="0">
                                <a:latin typeface="Cambria Math"/>
                                <a:ea typeface="Cambria Math"/>
                              </a:rPr>
                              <m:t>+</m:t>
                            </m:r>
                            <m:sSub>
                              <m:sSubPr>
                                <m:ctrlPr>
                                  <a:rPr lang="de-DE" sz="1600" b="0" i="1" smtClean="0">
                                    <a:latin typeface="Cambria Math"/>
                                    <a:ea typeface="Cambria Math"/>
                                  </a:rPr>
                                </m:ctrlPr>
                              </m:sSubPr>
                              <m:e>
                                <m:r>
                                  <a:rPr lang="de-DE" sz="1600" b="0" i="1" smtClean="0">
                                    <a:latin typeface="Cambria Math"/>
                                    <a:ea typeface="Cambria Math"/>
                                  </a:rPr>
                                  <m:t>𝜎</m:t>
                                </m:r>
                              </m:e>
                              <m:sub>
                                <m:r>
                                  <a:rPr lang="de-DE" sz="1600" b="0" i="1" smtClean="0">
                                    <a:latin typeface="Cambria Math"/>
                                    <a:ea typeface="Cambria Math"/>
                                  </a:rPr>
                                  <m:t>𝑦</m:t>
                                </m:r>
                              </m:sub>
                            </m:sSub>
                          </m:den>
                        </m:f>
                      </m:e>
                    </m:d>
                    <m:r>
                      <m:rPr>
                        <m:sty m:val="p"/>
                      </m:rPr>
                      <a:rPr lang="el-GR" sz="1600" b="0" i="1" smtClean="0">
                        <a:latin typeface="Cambria Math"/>
                        <a:ea typeface="Cambria Math"/>
                      </a:rPr>
                      <m:t>Δ</m:t>
                    </m:r>
                    <m:sSub>
                      <m:sSubPr>
                        <m:ctrlPr>
                          <a:rPr lang="el-GR" sz="1600" b="0" i="1" smtClean="0">
                            <a:latin typeface="Cambria Math"/>
                            <a:ea typeface="Cambria Math"/>
                          </a:rPr>
                        </m:ctrlPr>
                      </m:sSubPr>
                      <m:e>
                        <m:r>
                          <a:rPr lang="de-DE" sz="1600" b="0" i="1" smtClean="0">
                            <a:latin typeface="Cambria Math"/>
                            <a:ea typeface="Cambria Math"/>
                          </a:rPr>
                          <m:t>𝑄</m:t>
                        </m:r>
                      </m:e>
                      <m:sub>
                        <m:r>
                          <a:rPr lang="de-DE" sz="1600" b="0" i="1" smtClean="0">
                            <a:latin typeface="Cambria Math"/>
                            <a:ea typeface="Cambria Math"/>
                          </a:rPr>
                          <m:t>𝑠𝑐</m:t>
                        </m:r>
                        <m:r>
                          <a:rPr lang="de-DE" sz="1600" b="0" i="1" smtClean="0">
                            <a:latin typeface="Cambria Math"/>
                            <a:ea typeface="Cambria Math"/>
                          </a:rPr>
                          <m:t>,</m:t>
                        </m:r>
                        <m:r>
                          <a:rPr lang="de-DE" sz="1600" b="0" i="1" smtClean="0">
                            <a:latin typeface="Cambria Math"/>
                            <a:ea typeface="Cambria Math"/>
                          </a:rPr>
                          <m:t>𝑥</m:t>
                        </m:r>
                      </m:sub>
                    </m:sSub>
                  </m:oMath>
                </a14:m>
                <a:endParaRPr lang="en-US" sz="1600" dirty="0" smtClean="0"/>
              </a:p>
              <a:p>
                <a:pPr>
                  <a:spcBef>
                    <a:spcPts val="400"/>
                  </a:spcBef>
                </a:pPr>
                <a:r>
                  <a:rPr lang="en-US" sz="1600" dirty="0" smtClean="0"/>
                  <a:t>     </a:t>
                </a:r>
                <a14:m>
                  <m:oMath xmlns:m="http://schemas.openxmlformats.org/officeDocument/2006/math">
                    <m:sSub>
                      <m:sSubPr>
                        <m:ctrlPr>
                          <a:rPr lang="en-US" sz="1600" i="1">
                            <a:latin typeface="Cambria Math"/>
                          </a:rPr>
                        </m:ctrlPr>
                      </m:sSubPr>
                      <m:e>
                        <m:r>
                          <a:rPr lang="de-DE" sz="1600" i="1">
                            <a:latin typeface="Cambria Math"/>
                          </a:rPr>
                          <m:t>𝑄</m:t>
                        </m:r>
                      </m:e>
                      <m:sub>
                        <m:r>
                          <a:rPr lang="de-DE" sz="1600" i="1">
                            <a:latin typeface="Cambria Math"/>
                          </a:rPr>
                          <m:t>𝑐𝑜h</m:t>
                        </m:r>
                        <m:r>
                          <a:rPr lang="de-DE" sz="1600" i="1">
                            <a:latin typeface="Cambria Math"/>
                          </a:rPr>
                          <m:t>,2</m:t>
                        </m:r>
                      </m:sub>
                    </m:sSub>
                    <m:r>
                      <a:rPr lang="de-DE" sz="1600" i="1">
                        <a:latin typeface="Cambria Math"/>
                      </a:rPr>
                      <m:t>=2</m:t>
                    </m:r>
                    <m:r>
                      <a:rPr lang="de-DE" sz="1600" i="1">
                        <a:latin typeface="Cambria Math"/>
                        <a:ea typeface="Cambria Math"/>
                      </a:rPr>
                      <m:t>∙</m:t>
                    </m:r>
                    <m:sSub>
                      <m:sSubPr>
                        <m:ctrlPr>
                          <a:rPr lang="de-DE" sz="1600" i="1">
                            <a:latin typeface="Cambria Math"/>
                            <a:ea typeface="Cambria Math"/>
                          </a:rPr>
                        </m:ctrlPr>
                      </m:sSubPr>
                      <m:e>
                        <m:r>
                          <a:rPr lang="de-DE" sz="1600" i="1">
                            <a:latin typeface="Cambria Math"/>
                            <a:ea typeface="Cambria Math"/>
                          </a:rPr>
                          <m:t>𝑄</m:t>
                        </m:r>
                      </m:e>
                      <m:sub>
                        <m:r>
                          <a:rPr lang="de-DE" sz="1600" i="1">
                            <a:latin typeface="Cambria Math"/>
                            <a:ea typeface="Cambria Math"/>
                          </a:rPr>
                          <m:t>0,</m:t>
                        </m:r>
                        <m:r>
                          <a:rPr lang="de-DE" sz="1600" b="0" i="1" smtClean="0">
                            <a:latin typeface="Cambria Math"/>
                            <a:ea typeface="Cambria Math"/>
                          </a:rPr>
                          <m:t>𝑦</m:t>
                        </m:r>
                      </m:sub>
                    </m:sSub>
                    <m:r>
                      <a:rPr lang="de-DE" sz="1600" b="0" i="1" smtClean="0">
                        <a:latin typeface="Cambria Math"/>
                        <a:ea typeface="Cambria Math"/>
                      </a:rPr>
                      <m:t> </m:t>
                    </m:r>
                    <m:r>
                      <a:rPr lang="de-DE" sz="1600" i="1">
                        <a:latin typeface="Cambria Math"/>
                        <a:ea typeface="Cambria Math"/>
                      </a:rPr>
                      <m:t>−</m:t>
                    </m:r>
                    <m:f>
                      <m:fPr>
                        <m:ctrlPr>
                          <a:rPr lang="de-DE" sz="1600" i="1">
                            <a:latin typeface="Cambria Math"/>
                            <a:ea typeface="Cambria Math"/>
                          </a:rPr>
                        </m:ctrlPr>
                      </m:fPr>
                      <m:num>
                        <m:r>
                          <a:rPr lang="de-DE" sz="1600" i="1">
                            <a:latin typeface="Cambria Math"/>
                            <a:ea typeface="Cambria Math"/>
                          </a:rPr>
                          <m:t>1</m:t>
                        </m:r>
                      </m:num>
                      <m:den>
                        <m:r>
                          <a:rPr lang="de-DE" sz="1600" i="1">
                            <a:latin typeface="Cambria Math"/>
                            <a:ea typeface="Cambria Math"/>
                          </a:rPr>
                          <m:t>2</m:t>
                        </m:r>
                      </m:den>
                    </m:f>
                    <m:d>
                      <m:dPr>
                        <m:ctrlPr>
                          <a:rPr lang="de-DE" sz="1600" i="1">
                            <a:latin typeface="Cambria Math"/>
                            <a:ea typeface="Cambria Math"/>
                          </a:rPr>
                        </m:ctrlPr>
                      </m:dPr>
                      <m:e>
                        <m:r>
                          <a:rPr lang="de-DE" sz="1600" i="1">
                            <a:latin typeface="Cambria Math"/>
                            <a:ea typeface="Cambria Math"/>
                          </a:rPr>
                          <m:t>3−</m:t>
                        </m:r>
                        <m:f>
                          <m:fPr>
                            <m:ctrlPr>
                              <a:rPr lang="de-DE" sz="1600" i="1">
                                <a:latin typeface="Cambria Math"/>
                                <a:ea typeface="Cambria Math"/>
                              </a:rPr>
                            </m:ctrlPr>
                          </m:fPr>
                          <m:num>
                            <m:sSub>
                              <m:sSubPr>
                                <m:ctrlPr>
                                  <a:rPr lang="de-DE" sz="1600" i="1">
                                    <a:latin typeface="Cambria Math"/>
                                    <a:ea typeface="Cambria Math"/>
                                  </a:rPr>
                                </m:ctrlPr>
                              </m:sSubPr>
                              <m:e>
                                <m:r>
                                  <a:rPr lang="de-DE" sz="1600" i="1">
                                    <a:latin typeface="Cambria Math"/>
                                    <a:ea typeface="Cambria Math"/>
                                  </a:rPr>
                                  <m:t>𝜎</m:t>
                                </m:r>
                              </m:e>
                              <m:sub>
                                <m:r>
                                  <a:rPr lang="de-DE" sz="1600" b="0" i="1" smtClean="0">
                                    <a:latin typeface="Cambria Math"/>
                                    <a:ea typeface="Cambria Math"/>
                                  </a:rPr>
                                  <m:t>𝑦</m:t>
                                </m:r>
                              </m:sub>
                            </m:sSub>
                          </m:num>
                          <m:den>
                            <m:sSub>
                              <m:sSubPr>
                                <m:ctrlPr>
                                  <a:rPr lang="de-DE" sz="1600" i="1">
                                    <a:latin typeface="Cambria Math"/>
                                    <a:ea typeface="Cambria Math"/>
                                  </a:rPr>
                                </m:ctrlPr>
                              </m:sSubPr>
                              <m:e>
                                <m:r>
                                  <a:rPr lang="de-DE" sz="1600" i="1">
                                    <a:latin typeface="Cambria Math"/>
                                    <a:ea typeface="Cambria Math"/>
                                  </a:rPr>
                                  <m:t>𝜎</m:t>
                                </m:r>
                              </m:e>
                              <m:sub>
                                <m:r>
                                  <a:rPr lang="de-DE" sz="1600" i="1">
                                    <a:latin typeface="Cambria Math"/>
                                    <a:ea typeface="Cambria Math"/>
                                  </a:rPr>
                                  <m:t>𝑥</m:t>
                                </m:r>
                              </m:sub>
                            </m:sSub>
                            <m:r>
                              <a:rPr lang="de-DE" sz="1600" i="1">
                                <a:latin typeface="Cambria Math"/>
                                <a:ea typeface="Cambria Math"/>
                              </a:rPr>
                              <m:t>+</m:t>
                            </m:r>
                            <m:sSub>
                              <m:sSubPr>
                                <m:ctrlPr>
                                  <a:rPr lang="de-DE" sz="1600" i="1">
                                    <a:latin typeface="Cambria Math"/>
                                    <a:ea typeface="Cambria Math"/>
                                  </a:rPr>
                                </m:ctrlPr>
                              </m:sSubPr>
                              <m:e>
                                <m:r>
                                  <a:rPr lang="de-DE" sz="1600" i="1">
                                    <a:latin typeface="Cambria Math"/>
                                    <a:ea typeface="Cambria Math"/>
                                  </a:rPr>
                                  <m:t>𝜎</m:t>
                                </m:r>
                              </m:e>
                              <m:sub>
                                <m:r>
                                  <a:rPr lang="de-DE" sz="1600" i="1">
                                    <a:latin typeface="Cambria Math"/>
                                    <a:ea typeface="Cambria Math"/>
                                  </a:rPr>
                                  <m:t>𝑦</m:t>
                                </m:r>
                              </m:sub>
                            </m:sSub>
                          </m:den>
                        </m:f>
                      </m:e>
                    </m:d>
                    <m:r>
                      <m:rPr>
                        <m:sty m:val="p"/>
                      </m:rPr>
                      <a:rPr lang="el-GR" sz="1600" i="1">
                        <a:latin typeface="Cambria Math"/>
                        <a:ea typeface="Cambria Math"/>
                      </a:rPr>
                      <m:t>Δ</m:t>
                    </m:r>
                    <m:sSub>
                      <m:sSubPr>
                        <m:ctrlPr>
                          <a:rPr lang="el-GR" sz="1600" i="1">
                            <a:latin typeface="Cambria Math"/>
                            <a:ea typeface="Cambria Math"/>
                          </a:rPr>
                        </m:ctrlPr>
                      </m:sSubPr>
                      <m:e>
                        <m:r>
                          <a:rPr lang="de-DE" sz="1600" i="1">
                            <a:latin typeface="Cambria Math"/>
                            <a:ea typeface="Cambria Math"/>
                          </a:rPr>
                          <m:t>𝑄</m:t>
                        </m:r>
                      </m:e>
                      <m:sub>
                        <m:r>
                          <a:rPr lang="de-DE" sz="1600" i="1">
                            <a:latin typeface="Cambria Math"/>
                            <a:ea typeface="Cambria Math"/>
                          </a:rPr>
                          <m:t>𝑠𝑐</m:t>
                        </m:r>
                        <m:r>
                          <a:rPr lang="de-DE" sz="1600" i="1">
                            <a:latin typeface="Cambria Math"/>
                            <a:ea typeface="Cambria Math"/>
                          </a:rPr>
                          <m:t>,</m:t>
                        </m:r>
                        <m:r>
                          <a:rPr lang="de-DE" sz="1600" b="0" i="1" smtClean="0">
                            <a:latin typeface="Cambria Math"/>
                            <a:ea typeface="Cambria Math"/>
                          </a:rPr>
                          <m:t>𝑦</m:t>
                        </m:r>
                      </m:sub>
                    </m:sSub>
                  </m:oMath>
                </a14:m>
                <a:endParaRPr lang="en-US" sz="1600" dirty="0" smtClean="0"/>
              </a:p>
              <a:p>
                <a:r>
                  <a:rPr lang="en-US" sz="1600" dirty="0" smtClean="0">
                    <a:sym typeface="Symbol"/>
                  </a:rPr>
                  <a:t> </a:t>
                </a:r>
                <a:r>
                  <a:rPr lang="en-US" sz="1600" b="1" dirty="0">
                    <a:latin typeface="Cambria Math" panose="02040503050406030204" pitchFamily="18" charset="0"/>
                    <a:ea typeface="Cambria Math" panose="02040503050406030204" pitchFamily="18" charset="0"/>
                    <a:sym typeface="Symbol"/>
                  </a:rPr>
                  <a:t></a:t>
                </a:r>
                <a:r>
                  <a:rPr lang="en-US" sz="1600" b="1" i="1" dirty="0" err="1">
                    <a:latin typeface="Cambria Math" panose="02040503050406030204" pitchFamily="18" charset="0"/>
                    <a:ea typeface="Cambria Math" panose="02040503050406030204" pitchFamily="18" charset="0"/>
                    <a:sym typeface="Symbol"/>
                  </a:rPr>
                  <a:t>Q</a:t>
                </a:r>
                <a:r>
                  <a:rPr lang="en-US" sz="1600" b="1" i="1" baseline="-25000" dirty="0" err="1">
                    <a:latin typeface="Cambria Math" panose="02040503050406030204" pitchFamily="18" charset="0"/>
                    <a:ea typeface="Cambria Math" panose="02040503050406030204" pitchFamily="18" charset="0"/>
                    <a:sym typeface="Symbol"/>
                  </a:rPr>
                  <a:t>sc</a:t>
                </a:r>
                <a:r>
                  <a:rPr lang="en-US" sz="1600" b="1" i="1" dirty="0">
                    <a:latin typeface="Cambria Math" panose="02040503050406030204" pitchFamily="18" charset="0"/>
                    <a:ea typeface="Cambria Math" panose="02040503050406030204" pitchFamily="18" charset="0"/>
                    <a:sym typeface="Symbol"/>
                  </a:rPr>
                  <a:t> </a:t>
                </a:r>
                <a:r>
                  <a:rPr lang="en-US" sz="1600" b="1" i="1" dirty="0" smtClean="0">
                    <a:latin typeface="Cambria Math" panose="02040503050406030204" pitchFamily="18" charset="0"/>
                    <a:ea typeface="Cambria Math" panose="02040503050406030204" pitchFamily="18" charset="0"/>
                    <a:sym typeface="Symbol"/>
                  </a:rPr>
                  <a:t> </a:t>
                </a:r>
                <a:r>
                  <a:rPr lang="en-US" sz="1600" dirty="0" smtClean="0">
                    <a:sym typeface="Symbol"/>
                  </a:rPr>
                  <a:t>can be determined from </a:t>
                </a:r>
                <a:r>
                  <a:rPr lang="en-US" sz="1600" b="1" i="1" dirty="0" smtClean="0">
                    <a:latin typeface="Cambria Math" panose="02040503050406030204" pitchFamily="18" charset="0"/>
                    <a:ea typeface="Cambria Math" panose="02040503050406030204" pitchFamily="18" charset="0"/>
                    <a:sym typeface="Symbol"/>
                  </a:rPr>
                  <a:t>Q</a:t>
                </a:r>
                <a:r>
                  <a:rPr lang="en-US" sz="1600" b="1" i="1" baseline="-25000" dirty="0" smtClean="0">
                    <a:latin typeface="Cambria Math" panose="02040503050406030204" pitchFamily="18" charset="0"/>
                    <a:ea typeface="Cambria Math" panose="02040503050406030204" pitchFamily="18" charset="0"/>
                    <a:sym typeface="Symbol"/>
                  </a:rPr>
                  <a:t>coh,1</a:t>
                </a:r>
                <a:r>
                  <a:rPr lang="en-US" sz="1600" b="1" i="1" dirty="0" smtClean="0">
                    <a:latin typeface="Cambria Math" panose="02040503050406030204" pitchFamily="18" charset="0"/>
                    <a:ea typeface="Cambria Math" panose="02040503050406030204" pitchFamily="18" charset="0"/>
                    <a:sym typeface="Symbol"/>
                  </a:rPr>
                  <a:t>  </a:t>
                </a:r>
                <a:r>
                  <a:rPr lang="en-US" sz="1600" dirty="0" smtClean="0">
                    <a:sym typeface="Symbol"/>
                  </a:rPr>
                  <a:t>&amp;</a:t>
                </a:r>
                <a:r>
                  <a:rPr lang="en-US" sz="1600" b="1" i="1" dirty="0" smtClean="0">
                    <a:sym typeface="Symbol"/>
                  </a:rPr>
                  <a:t> </a:t>
                </a:r>
                <a:r>
                  <a:rPr lang="en-US" sz="1600" b="1" i="1" dirty="0" smtClean="0">
                    <a:latin typeface="Cambria Math" panose="02040503050406030204" pitchFamily="18" charset="0"/>
                    <a:ea typeface="Cambria Math" panose="02040503050406030204" pitchFamily="18" charset="0"/>
                    <a:sym typeface="Symbol"/>
                  </a:rPr>
                  <a:t>Q</a:t>
                </a:r>
                <a:r>
                  <a:rPr lang="en-US" sz="1600" b="1" i="1" baseline="-25000" dirty="0" smtClean="0">
                    <a:latin typeface="Cambria Math" panose="02040503050406030204" pitchFamily="18" charset="0"/>
                    <a:ea typeface="Cambria Math" panose="02040503050406030204" pitchFamily="18" charset="0"/>
                    <a:sym typeface="Symbol"/>
                  </a:rPr>
                  <a:t>coh,2</a:t>
                </a:r>
                <a:r>
                  <a:rPr lang="en-US" sz="1600" b="1" i="1" dirty="0" smtClean="0">
                    <a:sym typeface="Symbol"/>
                  </a:rPr>
                  <a:t> </a:t>
                </a:r>
                <a:endParaRPr lang="en-US" sz="1600" dirty="0"/>
              </a:p>
            </p:txBody>
          </p:sp>
        </mc:Choice>
        <mc:Fallback xmlns="">
          <p:sp>
            <p:nvSpPr>
              <p:cNvPr id="17" name="Textfeld 16"/>
              <p:cNvSpPr txBox="1">
                <a:spLocks noRot="1" noChangeAspect="1" noMove="1" noResize="1" noEditPoints="1" noAdjustHandles="1" noChangeArrowheads="1" noChangeShapeType="1" noTextEdit="1"/>
              </p:cNvSpPr>
              <p:nvPr/>
            </p:nvSpPr>
            <p:spPr>
              <a:xfrm>
                <a:off x="3635896" y="4077072"/>
                <a:ext cx="5119725" cy="1538242"/>
              </a:xfrm>
              <a:prstGeom prst="rect">
                <a:avLst/>
              </a:prstGeom>
              <a:blipFill rotWithShape="1">
                <a:blip r:embed="rId9"/>
                <a:stretch>
                  <a:fillRect l="-595" t="-1587" b="-4365"/>
                </a:stretch>
              </a:blipFill>
            </p:spPr>
            <p:txBody>
              <a:bodyPr/>
              <a:lstStyle/>
              <a:p>
                <a:r>
                  <a:rPr lang="en-US">
                    <a:noFill/>
                  </a:rPr>
                  <a:t> </a:t>
                </a:r>
              </a:p>
            </p:txBody>
          </p:sp>
        </mc:Fallback>
      </mc:AlternateContent>
      <p:grpSp>
        <p:nvGrpSpPr>
          <p:cNvPr id="718850" name="Gruppieren 718849"/>
          <p:cNvGrpSpPr/>
          <p:nvPr/>
        </p:nvGrpSpPr>
        <p:grpSpPr>
          <a:xfrm>
            <a:off x="467544" y="1556792"/>
            <a:ext cx="2304256" cy="1728193"/>
            <a:chOff x="611560" y="1340768"/>
            <a:chExt cx="2304256" cy="1728193"/>
          </a:xfrm>
        </p:grpSpPr>
        <p:cxnSp>
          <p:nvCxnSpPr>
            <p:cNvPr id="12" name="Gerade Verbindung mit Pfeil 11"/>
            <p:cNvCxnSpPr/>
            <p:nvPr/>
          </p:nvCxnSpPr>
          <p:spPr bwMode="auto">
            <a:xfrm flipV="1">
              <a:off x="1697859" y="1411035"/>
              <a:ext cx="0" cy="1657926"/>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Gerade Verbindung mit Pfeil 18"/>
            <p:cNvCxnSpPr/>
            <p:nvPr/>
          </p:nvCxnSpPr>
          <p:spPr bwMode="auto">
            <a:xfrm>
              <a:off x="611560" y="2547937"/>
              <a:ext cx="2088232"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 name="Textfeld 14"/>
            <p:cNvSpPr txBox="1"/>
            <p:nvPr/>
          </p:nvSpPr>
          <p:spPr>
            <a:xfrm>
              <a:off x="1307387" y="1372300"/>
              <a:ext cx="351101"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 y</a:t>
              </a:r>
              <a:endParaRPr lang="en-US" sz="1400" dirty="0">
                <a:latin typeface="Arial" panose="020B0604020202020204" pitchFamily="34" charset="0"/>
                <a:cs typeface="Arial" panose="020B0604020202020204" pitchFamily="34" charset="0"/>
              </a:endParaRPr>
            </a:p>
          </p:txBody>
        </p:sp>
        <p:sp>
          <p:nvSpPr>
            <p:cNvPr id="23" name="Textfeld 22"/>
            <p:cNvSpPr txBox="1"/>
            <p:nvPr/>
          </p:nvSpPr>
          <p:spPr>
            <a:xfrm>
              <a:off x="2441171" y="2508305"/>
              <a:ext cx="396043"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x</a:t>
              </a:r>
              <a:endParaRPr lang="en-US" sz="1400" dirty="0">
                <a:latin typeface="Arial" panose="020B0604020202020204" pitchFamily="34" charset="0"/>
                <a:cs typeface="Arial" panose="020B0604020202020204" pitchFamily="34" charset="0"/>
              </a:endParaRPr>
            </a:p>
          </p:txBody>
        </p:sp>
        <p:sp>
          <p:nvSpPr>
            <p:cNvPr id="18" name="Ellipse 17"/>
            <p:cNvSpPr/>
            <p:nvPr/>
          </p:nvSpPr>
          <p:spPr bwMode="auto">
            <a:xfrm>
              <a:off x="683568" y="1988839"/>
              <a:ext cx="1728192" cy="828825"/>
            </a:xfrm>
            <a:prstGeom prst="ellipse">
              <a:avLst/>
            </a:prstGeom>
            <a:solidFill>
              <a:srgbClr val="FF0000">
                <a:alpha val="8000"/>
              </a:srgbClr>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20" name="Ellipse 19"/>
            <p:cNvSpPr/>
            <p:nvPr/>
          </p:nvSpPr>
          <p:spPr bwMode="auto">
            <a:xfrm>
              <a:off x="1475656" y="2355852"/>
              <a:ext cx="75096" cy="65036"/>
            </a:xfrm>
            <a:prstGeom prst="ellipse">
              <a:avLst/>
            </a:prstGeom>
            <a:solidFill>
              <a:schemeClr val="tx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mc:AlternateContent xmlns:mc="http://schemas.openxmlformats.org/markup-compatibility/2006" xmlns:a14="http://schemas.microsoft.com/office/drawing/2010/main">
          <mc:Choice Requires="a14">
            <p:sp>
              <p:nvSpPr>
                <p:cNvPr id="21" name="Textfeld 20"/>
                <p:cNvSpPr txBox="1"/>
                <p:nvPr/>
              </p:nvSpPr>
              <p:spPr>
                <a:xfrm>
                  <a:off x="1053218" y="2183085"/>
                  <a:ext cx="36953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a:rPr>
                            </m:ctrlPr>
                          </m:accPr>
                          <m:e>
                            <m:r>
                              <a:rPr lang="de-DE" sz="1400" b="0" i="1" smtClean="0">
                                <a:latin typeface="Cambria Math"/>
                              </a:rPr>
                              <m:t>𝑥</m:t>
                            </m:r>
                            <m:r>
                              <a:rPr lang="de-DE" sz="1400" b="0" i="1" smtClean="0">
                                <a:latin typeface="Cambria Math"/>
                              </a:rPr>
                              <m:t>,</m:t>
                            </m:r>
                          </m:e>
                        </m:acc>
                        <m:acc>
                          <m:accPr>
                            <m:chr m:val="̅"/>
                            <m:ctrlPr>
                              <a:rPr lang="en-US" sz="1400" i="1" smtClean="0">
                                <a:latin typeface="Cambria Math"/>
                              </a:rPr>
                            </m:ctrlPr>
                          </m:accPr>
                          <m:e>
                            <m:r>
                              <a:rPr lang="de-DE" sz="1400" b="0" i="1" smtClean="0">
                                <a:latin typeface="Cambria Math"/>
                              </a:rPr>
                              <m:t>𝑦</m:t>
                            </m:r>
                          </m:e>
                        </m:acc>
                      </m:oMath>
                    </m:oMathPara>
                  </a14:m>
                  <a:endParaRPr lang="en-US" sz="1400" dirty="0"/>
                </a:p>
              </p:txBody>
            </p:sp>
          </mc:Choice>
          <mc:Fallback xmlns="">
            <p:sp>
              <p:nvSpPr>
                <p:cNvPr id="21" name="Textfeld 20"/>
                <p:cNvSpPr txBox="1">
                  <a:spLocks noRot="1" noChangeAspect="1" noMove="1" noResize="1" noEditPoints="1" noAdjustHandles="1" noChangeArrowheads="1" noChangeShapeType="1" noTextEdit="1"/>
                </p:cNvSpPr>
                <p:nvPr/>
              </p:nvSpPr>
              <p:spPr>
                <a:xfrm>
                  <a:off x="1053218" y="2183085"/>
                  <a:ext cx="369536" cy="307777"/>
                </a:xfrm>
                <a:prstGeom prst="rect">
                  <a:avLst/>
                </a:prstGeom>
                <a:blipFill rotWithShape="1">
                  <a:blip r:embed="rId12"/>
                  <a:stretch>
                    <a:fillRect r="-29508" b="-4000"/>
                  </a:stretch>
                </a:blipFill>
              </p:spPr>
              <p:txBody>
                <a:bodyPr/>
                <a:lstStyle/>
                <a:p>
                  <a:r>
                    <a:rPr lang="en-US">
                      <a:noFill/>
                    </a:rPr>
                    <a:t> </a:t>
                  </a:r>
                </a:p>
              </p:txBody>
            </p:sp>
          </mc:Fallback>
        </mc:AlternateContent>
        <p:cxnSp>
          <p:nvCxnSpPr>
            <p:cNvPr id="24" name="Gerade Verbindung mit Pfeil 23"/>
            <p:cNvCxnSpPr>
              <a:stCxn id="20" idx="6"/>
            </p:cNvCxnSpPr>
            <p:nvPr/>
          </p:nvCxnSpPr>
          <p:spPr bwMode="auto">
            <a:xfrm>
              <a:off x="1550752" y="2388370"/>
              <a:ext cx="571475" cy="0"/>
            </a:xfrm>
            <a:prstGeom prst="straightConnector1">
              <a:avLst/>
            </a:prstGeom>
            <a:solidFill>
              <a:schemeClr val="accent1"/>
            </a:solidFill>
            <a:ln w="19050" cap="flat" cmpd="sng" algn="ctr">
              <a:solidFill>
                <a:srgbClr val="0000FF"/>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mc:AlternateContent xmlns:mc="http://schemas.openxmlformats.org/markup-compatibility/2006" xmlns:a14="http://schemas.microsoft.com/office/drawing/2010/main">
          <mc:Choice Requires="a14">
            <p:sp>
              <p:nvSpPr>
                <p:cNvPr id="29" name="Textfeld 28"/>
                <p:cNvSpPr txBox="1"/>
                <p:nvPr/>
              </p:nvSpPr>
              <p:spPr>
                <a:xfrm>
                  <a:off x="1752691" y="2080889"/>
                  <a:ext cx="36953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solidFill>
                                  <a:srgbClr val="0000FF"/>
                                </a:solidFill>
                                <a:latin typeface="Cambria Math"/>
                              </a:rPr>
                            </m:ctrlPr>
                          </m:accPr>
                          <m:e>
                            <m:sSub>
                              <m:sSubPr>
                                <m:ctrlPr>
                                  <a:rPr lang="en-US" sz="1400" i="1" smtClean="0">
                                    <a:solidFill>
                                      <a:srgbClr val="0000FF"/>
                                    </a:solidFill>
                                    <a:latin typeface="Cambria Math"/>
                                  </a:rPr>
                                </m:ctrlPr>
                              </m:sSubPr>
                              <m:e>
                                <m:r>
                                  <a:rPr lang="en-US" sz="1400" i="1" smtClean="0">
                                    <a:solidFill>
                                      <a:srgbClr val="0000FF"/>
                                    </a:solidFill>
                                    <a:latin typeface="Cambria Math"/>
                                    <a:ea typeface="Cambria Math"/>
                                  </a:rPr>
                                  <m:t>𝜎</m:t>
                                </m:r>
                              </m:e>
                              <m:sub>
                                <m:r>
                                  <a:rPr lang="de-DE" sz="1400" b="0" i="1" smtClean="0">
                                    <a:solidFill>
                                      <a:srgbClr val="0000FF"/>
                                    </a:solidFill>
                                    <a:latin typeface="Cambria Math"/>
                                  </a:rPr>
                                  <m:t>𝑥</m:t>
                                </m:r>
                              </m:sub>
                            </m:sSub>
                          </m:e>
                        </m:acc>
                      </m:oMath>
                    </m:oMathPara>
                  </a14:m>
                  <a:endParaRPr lang="en-US" sz="1400" dirty="0"/>
                </a:p>
              </p:txBody>
            </p:sp>
          </mc:Choice>
          <mc:Fallback xmlns="">
            <p:sp>
              <p:nvSpPr>
                <p:cNvPr id="29" name="Textfeld 28"/>
                <p:cNvSpPr txBox="1">
                  <a:spLocks noRot="1" noChangeAspect="1" noMove="1" noResize="1" noEditPoints="1" noAdjustHandles="1" noChangeArrowheads="1" noChangeShapeType="1" noTextEdit="1"/>
                </p:cNvSpPr>
                <p:nvPr/>
              </p:nvSpPr>
              <p:spPr>
                <a:xfrm>
                  <a:off x="1752691" y="2080889"/>
                  <a:ext cx="369536" cy="307777"/>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feld 29"/>
                <p:cNvSpPr txBox="1"/>
                <p:nvPr/>
              </p:nvSpPr>
              <p:spPr>
                <a:xfrm>
                  <a:off x="1106678" y="2492896"/>
                  <a:ext cx="369536" cy="3247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solidFill>
                                  <a:srgbClr val="0000FF"/>
                                </a:solidFill>
                                <a:latin typeface="Cambria Math"/>
                              </a:rPr>
                            </m:ctrlPr>
                          </m:accPr>
                          <m:e>
                            <m:sSub>
                              <m:sSubPr>
                                <m:ctrlPr>
                                  <a:rPr lang="en-US" sz="1400" i="1" smtClean="0">
                                    <a:solidFill>
                                      <a:srgbClr val="0000FF"/>
                                    </a:solidFill>
                                    <a:latin typeface="Cambria Math"/>
                                  </a:rPr>
                                </m:ctrlPr>
                              </m:sSubPr>
                              <m:e>
                                <m:r>
                                  <a:rPr lang="en-US" sz="1400" i="1" smtClean="0">
                                    <a:solidFill>
                                      <a:srgbClr val="0000FF"/>
                                    </a:solidFill>
                                    <a:latin typeface="Cambria Math"/>
                                    <a:ea typeface="Cambria Math"/>
                                  </a:rPr>
                                  <m:t>𝜎</m:t>
                                </m:r>
                              </m:e>
                              <m:sub>
                                <m:r>
                                  <a:rPr lang="de-DE" sz="1400" b="0" i="1" smtClean="0">
                                    <a:solidFill>
                                      <a:srgbClr val="0000FF"/>
                                    </a:solidFill>
                                    <a:latin typeface="Cambria Math"/>
                                  </a:rPr>
                                  <m:t>𝑦</m:t>
                                </m:r>
                              </m:sub>
                            </m:sSub>
                          </m:e>
                        </m:acc>
                      </m:oMath>
                    </m:oMathPara>
                  </a14:m>
                  <a:endParaRPr lang="en-US" sz="1400" dirty="0"/>
                </a:p>
              </p:txBody>
            </p:sp>
          </mc:Choice>
          <mc:Fallback xmlns="">
            <p:sp>
              <p:nvSpPr>
                <p:cNvPr id="30" name="Textfeld 29"/>
                <p:cNvSpPr txBox="1">
                  <a:spLocks noRot="1" noChangeAspect="1" noMove="1" noResize="1" noEditPoints="1" noAdjustHandles="1" noChangeArrowheads="1" noChangeShapeType="1" noTextEdit="1"/>
                </p:cNvSpPr>
                <p:nvPr/>
              </p:nvSpPr>
              <p:spPr>
                <a:xfrm>
                  <a:off x="1106678" y="2492896"/>
                  <a:ext cx="369536" cy="324769"/>
                </a:xfrm>
                <a:prstGeom prst="rect">
                  <a:avLst/>
                </a:prstGeom>
                <a:blipFill rotWithShape="1">
                  <a:blip r:embed="rId14"/>
                  <a:stretch>
                    <a:fillRect/>
                  </a:stretch>
                </a:blipFill>
              </p:spPr>
              <p:txBody>
                <a:bodyPr/>
                <a:lstStyle/>
                <a:p>
                  <a:r>
                    <a:rPr lang="en-US">
                      <a:noFill/>
                    </a:rPr>
                    <a:t> </a:t>
                  </a:r>
                </a:p>
              </p:txBody>
            </p:sp>
          </mc:Fallback>
        </mc:AlternateContent>
        <p:cxnSp>
          <p:nvCxnSpPr>
            <p:cNvPr id="31" name="Gerade Verbindung mit Pfeil 30"/>
            <p:cNvCxnSpPr/>
            <p:nvPr/>
          </p:nvCxnSpPr>
          <p:spPr bwMode="auto">
            <a:xfrm>
              <a:off x="1513204" y="2412602"/>
              <a:ext cx="0" cy="349066"/>
            </a:xfrm>
            <a:prstGeom prst="straightConnector1">
              <a:avLst/>
            </a:prstGeom>
            <a:solidFill>
              <a:schemeClr val="accent1"/>
            </a:solidFill>
            <a:ln w="19050" cap="flat" cmpd="sng" algn="ctr">
              <a:solidFill>
                <a:srgbClr val="0000FF"/>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8849" name="Textfeld 718848"/>
            <p:cNvSpPr txBox="1"/>
            <p:nvPr/>
          </p:nvSpPr>
          <p:spPr>
            <a:xfrm>
              <a:off x="1795614" y="1340768"/>
              <a:ext cx="1120202" cy="436017"/>
            </a:xfrm>
            <a:prstGeom prst="rect">
              <a:avLst/>
            </a:prstGeom>
            <a:noFill/>
          </p:spPr>
          <p:txBody>
            <a:bodyPr wrap="square" rtlCol="0">
              <a:spAutoFit/>
            </a:bodyPr>
            <a:lstStyle/>
            <a:p>
              <a:r>
                <a:rPr lang="en-US" sz="1400" dirty="0" smtClean="0">
                  <a:solidFill>
                    <a:srgbClr val="FF0000"/>
                  </a:solidFill>
                </a:rPr>
                <a:t>beam </a:t>
              </a:r>
            </a:p>
            <a:p>
              <a:pPr>
                <a:lnSpc>
                  <a:spcPts val="1000"/>
                </a:lnSpc>
              </a:pPr>
              <a:r>
                <a:rPr lang="en-US" sz="1400" dirty="0" smtClean="0">
                  <a:solidFill>
                    <a:srgbClr val="FF0000"/>
                  </a:solidFill>
                </a:rPr>
                <a:t>cross section</a:t>
              </a:r>
              <a:endParaRPr lang="en-US" sz="1400" dirty="0">
                <a:solidFill>
                  <a:srgbClr val="FF0000"/>
                </a:solidFill>
              </a:endParaRPr>
            </a:p>
          </p:txBody>
        </p:sp>
      </p:grpSp>
      <p:grpSp>
        <p:nvGrpSpPr>
          <p:cNvPr id="718859" name="Gruppieren 718858"/>
          <p:cNvGrpSpPr/>
          <p:nvPr/>
        </p:nvGrpSpPr>
        <p:grpSpPr>
          <a:xfrm>
            <a:off x="2987824" y="1556792"/>
            <a:ext cx="2304256" cy="1728193"/>
            <a:chOff x="2987824" y="1556792"/>
            <a:chExt cx="2304256" cy="1728193"/>
          </a:xfrm>
        </p:grpSpPr>
        <p:sp>
          <p:nvSpPr>
            <p:cNvPr id="55" name="Ellipse 54"/>
            <p:cNvSpPr/>
            <p:nvPr/>
          </p:nvSpPr>
          <p:spPr bwMode="auto">
            <a:xfrm>
              <a:off x="3433843" y="1914859"/>
              <a:ext cx="1102621" cy="1298117"/>
            </a:xfrm>
            <a:prstGeom prst="ellipse">
              <a:avLst/>
            </a:prstGeom>
            <a:solidFill>
              <a:srgbClr val="FF0000">
                <a:alpha val="8000"/>
              </a:srgbClr>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cxnSp>
          <p:nvCxnSpPr>
            <p:cNvPr id="43" name="Gerade Verbindung mit Pfeil 42"/>
            <p:cNvCxnSpPr/>
            <p:nvPr/>
          </p:nvCxnSpPr>
          <p:spPr bwMode="auto">
            <a:xfrm flipV="1">
              <a:off x="4074123" y="1627059"/>
              <a:ext cx="0" cy="1657926"/>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 name="Gerade Verbindung mit Pfeil 43"/>
            <p:cNvCxnSpPr/>
            <p:nvPr/>
          </p:nvCxnSpPr>
          <p:spPr bwMode="auto">
            <a:xfrm>
              <a:off x="2987824" y="2763961"/>
              <a:ext cx="2088232"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5" name="Textfeld 44"/>
            <p:cNvSpPr txBox="1"/>
            <p:nvPr/>
          </p:nvSpPr>
          <p:spPr>
            <a:xfrm>
              <a:off x="3131841" y="1628800"/>
              <a:ext cx="936104" cy="307777"/>
            </a:xfrm>
            <a:prstGeom prst="rect">
              <a:avLst/>
            </a:prstGeom>
            <a:noFill/>
          </p:spPr>
          <p:txBody>
            <a:bodyPr wrap="square" rtlCol="0">
              <a:spAutoFit/>
            </a:bodyPr>
            <a:lstStyle/>
            <a:p>
              <a:pPr algn="r"/>
              <a:r>
                <a:rPr lang="en-US" sz="1400" dirty="0" smtClean="0">
                  <a:latin typeface="Arial" panose="020B0604020202020204" pitchFamily="34" charset="0"/>
                  <a:cs typeface="Arial" panose="020B0604020202020204" pitchFamily="34" charset="0"/>
                </a:rPr>
                <a:t>y</a:t>
              </a:r>
              <a:endParaRPr lang="en-US" sz="1400" dirty="0">
                <a:latin typeface="Arial" panose="020B0604020202020204" pitchFamily="34" charset="0"/>
                <a:cs typeface="Arial" panose="020B0604020202020204" pitchFamily="34" charset="0"/>
              </a:endParaRPr>
            </a:p>
          </p:txBody>
        </p:sp>
        <p:sp>
          <p:nvSpPr>
            <p:cNvPr id="46" name="Textfeld 45"/>
            <p:cNvSpPr txBox="1"/>
            <p:nvPr/>
          </p:nvSpPr>
          <p:spPr>
            <a:xfrm>
              <a:off x="4770137" y="2755861"/>
              <a:ext cx="396043"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 x</a:t>
              </a:r>
              <a:endParaRPr lang="en-US" sz="1400" dirty="0">
                <a:latin typeface="Arial" panose="020B0604020202020204" pitchFamily="34" charset="0"/>
                <a:cs typeface="Arial" panose="020B0604020202020204" pitchFamily="34" charset="0"/>
              </a:endParaRPr>
            </a:p>
          </p:txBody>
        </p:sp>
        <p:sp>
          <p:nvSpPr>
            <p:cNvPr id="48" name="Ellipse 47"/>
            <p:cNvSpPr/>
            <p:nvPr/>
          </p:nvSpPr>
          <p:spPr bwMode="auto">
            <a:xfrm>
              <a:off x="3920840" y="2420888"/>
              <a:ext cx="75096" cy="65036"/>
            </a:xfrm>
            <a:prstGeom prst="ellipse">
              <a:avLst/>
            </a:prstGeom>
            <a:solidFill>
              <a:schemeClr val="tx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mc:AlternateContent xmlns:mc="http://schemas.openxmlformats.org/markup-compatibility/2006" xmlns:a14="http://schemas.microsoft.com/office/drawing/2010/main">
          <mc:Choice Requires="a14">
            <p:sp>
              <p:nvSpPr>
                <p:cNvPr id="49" name="Textfeld 48"/>
                <p:cNvSpPr txBox="1"/>
                <p:nvPr/>
              </p:nvSpPr>
              <p:spPr>
                <a:xfrm>
                  <a:off x="3509752" y="2063675"/>
                  <a:ext cx="36953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𝑥</m:t>
                        </m:r>
                        <m:d>
                          <m:dPr>
                            <m:ctrlPr>
                              <a:rPr lang="de-DE" sz="1400" b="0" i="1" smtClean="0">
                                <a:latin typeface="Cambria Math"/>
                              </a:rPr>
                            </m:ctrlPr>
                          </m:dPr>
                          <m:e>
                            <m:r>
                              <a:rPr lang="de-DE" sz="1400" b="0" i="1" smtClean="0">
                                <a:latin typeface="Cambria Math"/>
                              </a:rPr>
                              <m:t>𝑡</m:t>
                            </m:r>
                          </m:e>
                        </m:d>
                      </m:oMath>
                    </m:oMathPara>
                  </a14:m>
                  <a:endParaRPr lang="en-US" sz="1400" dirty="0"/>
                </a:p>
              </p:txBody>
            </p:sp>
          </mc:Choice>
          <mc:Fallback xmlns="">
            <p:sp>
              <p:nvSpPr>
                <p:cNvPr id="49" name="Textfeld 48"/>
                <p:cNvSpPr txBox="1">
                  <a:spLocks noRot="1" noChangeAspect="1" noMove="1" noResize="1" noEditPoints="1" noAdjustHandles="1" noChangeArrowheads="1" noChangeShapeType="1" noTextEdit="1"/>
                </p:cNvSpPr>
                <p:nvPr/>
              </p:nvSpPr>
              <p:spPr>
                <a:xfrm>
                  <a:off x="3509752" y="2063675"/>
                  <a:ext cx="369536" cy="307777"/>
                </a:xfrm>
                <a:prstGeom prst="rect">
                  <a:avLst/>
                </a:prstGeom>
                <a:blipFill rotWithShape="1">
                  <a:blip r:embed="rId15"/>
                  <a:stretch>
                    <a:fillRect r="-10000"/>
                  </a:stretch>
                </a:blipFill>
              </p:spPr>
              <p:txBody>
                <a:bodyPr/>
                <a:lstStyle/>
                <a:p>
                  <a:r>
                    <a:rPr lang="en-US">
                      <a:noFill/>
                    </a:rPr>
                    <a:t> </a:t>
                  </a:r>
                </a:p>
              </p:txBody>
            </p:sp>
          </mc:Fallback>
        </mc:AlternateContent>
        <p:cxnSp>
          <p:nvCxnSpPr>
            <p:cNvPr id="50" name="Gerade Verbindung mit Pfeil 49"/>
            <p:cNvCxnSpPr>
              <a:stCxn id="48" idx="6"/>
            </p:cNvCxnSpPr>
            <p:nvPr/>
          </p:nvCxnSpPr>
          <p:spPr bwMode="auto">
            <a:xfrm flipV="1">
              <a:off x="3995936" y="2450801"/>
              <a:ext cx="373790" cy="2605"/>
            </a:xfrm>
            <a:prstGeom prst="straightConnector1">
              <a:avLst/>
            </a:prstGeom>
            <a:solidFill>
              <a:schemeClr val="accent1"/>
            </a:solidFill>
            <a:ln w="19050" cap="flat" cmpd="sng" algn="ctr">
              <a:solidFill>
                <a:srgbClr val="0000FF"/>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mc:AlternateContent xmlns:mc="http://schemas.openxmlformats.org/markup-compatibility/2006" xmlns:a14="http://schemas.microsoft.com/office/drawing/2010/main">
          <mc:Choice Requires="a14">
            <p:sp>
              <p:nvSpPr>
                <p:cNvPr id="51" name="Textfeld 50"/>
                <p:cNvSpPr txBox="1"/>
                <p:nvPr/>
              </p:nvSpPr>
              <p:spPr>
                <a:xfrm>
                  <a:off x="4000190" y="2143024"/>
                  <a:ext cx="36953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00FF"/>
                                </a:solidFill>
                                <a:latin typeface="Cambria Math"/>
                              </a:rPr>
                            </m:ctrlPr>
                          </m:sSubPr>
                          <m:e>
                            <m:r>
                              <a:rPr lang="en-US" sz="1400" i="1" smtClean="0">
                                <a:solidFill>
                                  <a:srgbClr val="0000FF"/>
                                </a:solidFill>
                                <a:latin typeface="Cambria Math"/>
                                <a:ea typeface="Cambria Math"/>
                              </a:rPr>
                              <m:t>𝜎</m:t>
                            </m:r>
                          </m:e>
                          <m:sub>
                            <m:r>
                              <a:rPr lang="de-DE" sz="1400" b="0" i="1" smtClean="0">
                                <a:solidFill>
                                  <a:srgbClr val="0000FF"/>
                                </a:solidFill>
                                <a:latin typeface="Cambria Math"/>
                              </a:rPr>
                              <m:t>𝑥</m:t>
                            </m:r>
                          </m:sub>
                        </m:sSub>
                        <m:r>
                          <a:rPr lang="de-DE" sz="1400" b="0" i="1" smtClean="0">
                            <a:solidFill>
                              <a:srgbClr val="0000FF"/>
                            </a:solidFill>
                            <a:latin typeface="Cambria Math"/>
                          </a:rPr>
                          <m:t>(</m:t>
                        </m:r>
                        <m:r>
                          <a:rPr lang="de-DE" sz="1400" b="0" i="1" smtClean="0">
                            <a:solidFill>
                              <a:srgbClr val="0000FF"/>
                            </a:solidFill>
                            <a:latin typeface="Cambria Math"/>
                          </a:rPr>
                          <m:t>𝑡</m:t>
                        </m:r>
                        <m:r>
                          <a:rPr lang="de-DE" sz="1400" b="0" i="1" smtClean="0">
                            <a:solidFill>
                              <a:srgbClr val="0000FF"/>
                            </a:solidFill>
                            <a:latin typeface="Cambria Math"/>
                          </a:rPr>
                          <m:t>)</m:t>
                        </m:r>
                      </m:oMath>
                    </m:oMathPara>
                  </a14:m>
                  <a:endParaRPr lang="en-US" sz="1400" dirty="0">
                    <a:solidFill>
                      <a:srgbClr val="0000FF"/>
                    </a:solidFill>
                  </a:endParaRPr>
                </a:p>
              </p:txBody>
            </p:sp>
          </mc:Choice>
          <mc:Fallback xmlns="">
            <p:sp>
              <p:nvSpPr>
                <p:cNvPr id="51" name="Textfeld 50"/>
                <p:cNvSpPr txBox="1">
                  <a:spLocks noRot="1" noChangeAspect="1" noMove="1" noResize="1" noEditPoints="1" noAdjustHandles="1" noChangeArrowheads="1" noChangeShapeType="1" noTextEdit="1"/>
                </p:cNvSpPr>
                <p:nvPr/>
              </p:nvSpPr>
              <p:spPr>
                <a:xfrm>
                  <a:off x="4000190" y="2143024"/>
                  <a:ext cx="369536" cy="307777"/>
                </a:xfrm>
                <a:prstGeom prst="rect">
                  <a:avLst/>
                </a:prstGeom>
                <a:blipFill rotWithShape="1">
                  <a:blip r:embed="rId16"/>
                  <a:stretch>
                    <a:fillRect r="-55738" b="-10000"/>
                  </a:stretch>
                </a:blipFill>
              </p:spPr>
              <p:txBody>
                <a:bodyPr/>
                <a:lstStyle/>
                <a:p>
                  <a:r>
                    <a:rPr lang="en-US">
                      <a:noFill/>
                    </a:rPr>
                    <a:t> </a:t>
                  </a:r>
                </a:p>
              </p:txBody>
            </p:sp>
          </mc:Fallback>
        </mc:AlternateContent>
        <p:cxnSp>
          <p:nvCxnSpPr>
            <p:cNvPr id="53" name="Gerade Verbindung mit Pfeil 52"/>
            <p:cNvCxnSpPr/>
            <p:nvPr/>
          </p:nvCxnSpPr>
          <p:spPr bwMode="auto">
            <a:xfrm>
              <a:off x="3955678" y="2450647"/>
              <a:ext cx="2710" cy="527045"/>
            </a:xfrm>
            <a:prstGeom prst="straightConnector1">
              <a:avLst/>
            </a:prstGeom>
            <a:solidFill>
              <a:schemeClr val="accent1"/>
            </a:solidFill>
            <a:ln w="19050" cap="flat" cmpd="sng" algn="ctr">
              <a:solidFill>
                <a:srgbClr val="0000FF"/>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4" name="Textfeld 53"/>
            <p:cNvSpPr txBox="1"/>
            <p:nvPr/>
          </p:nvSpPr>
          <p:spPr>
            <a:xfrm>
              <a:off x="4171878" y="1556792"/>
              <a:ext cx="1120202" cy="436017"/>
            </a:xfrm>
            <a:prstGeom prst="rect">
              <a:avLst/>
            </a:prstGeom>
            <a:noFill/>
          </p:spPr>
          <p:txBody>
            <a:bodyPr wrap="square" rtlCol="0">
              <a:spAutoFit/>
            </a:bodyPr>
            <a:lstStyle/>
            <a:p>
              <a:r>
                <a:rPr lang="en-US" sz="1400" dirty="0" smtClean="0">
                  <a:solidFill>
                    <a:srgbClr val="FF0000"/>
                  </a:solidFill>
                </a:rPr>
                <a:t>beam </a:t>
              </a:r>
            </a:p>
            <a:p>
              <a:pPr>
                <a:lnSpc>
                  <a:spcPts val="1000"/>
                </a:lnSpc>
              </a:pPr>
              <a:r>
                <a:rPr lang="en-US" sz="1400" dirty="0" smtClean="0">
                  <a:solidFill>
                    <a:srgbClr val="FF0000"/>
                  </a:solidFill>
                </a:rPr>
                <a:t>cross section</a:t>
              </a:r>
              <a:endParaRPr lang="en-US" sz="1400" dirty="0">
                <a:solidFill>
                  <a:srgbClr val="FF0000"/>
                </a:solidFill>
              </a:endParaRPr>
            </a:p>
          </p:txBody>
        </p:sp>
        <mc:AlternateContent xmlns:mc="http://schemas.openxmlformats.org/markup-compatibility/2006" xmlns:a14="http://schemas.microsoft.com/office/drawing/2010/main">
          <mc:Choice Requires="a14">
            <p:sp>
              <p:nvSpPr>
                <p:cNvPr id="57" name="Textfeld 56"/>
                <p:cNvSpPr txBox="1"/>
                <p:nvPr/>
              </p:nvSpPr>
              <p:spPr>
                <a:xfrm>
                  <a:off x="3430044" y="2472591"/>
                  <a:ext cx="369536" cy="3247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00FF"/>
                                </a:solidFill>
                                <a:latin typeface="Cambria Math"/>
                              </a:rPr>
                            </m:ctrlPr>
                          </m:sSubPr>
                          <m:e>
                            <m:r>
                              <a:rPr lang="en-US" sz="1400" i="1" smtClean="0">
                                <a:solidFill>
                                  <a:srgbClr val="0000FF"/>
                                </a:solidFill>
                                <a:latin typeface="Cambria Math"/>
                                <a:ea typeface="Cambria Math"/>
                              </a:rPr>
                              <m:t>𝜎</m:t>
                            </m:r>
                          </m:e>
                          <m:sub>
                            <m:r>
                              <a:rPr lang="de-DE" sz="1400" b="0" i="1" smtClean="0">
                                <a:solidFill>
                                  <a:srgbClr val="0000FF"/>
                                </a:solidFill>
                                <a:latin typeface="Cambria Math"/>
                              </a:rPr>
                              <m:t>𝑦</m:t>
                            </m:r>
                          </m:sub>
                        </m:sSub>
                        <m:r>
                          <a:rPr lang="de-DE" sz="1400" b="0" i="1" smtClean="0">
                            <a:solidFill>
                              <a:srgbClr val="0000FF"/>
                            </a:solidFill>
                            <a:latin typeface="Cambria Math"/>
                          </a:rPr>
                          <m:t>(</m:t>
                        </m:r>
                        <m:r>
                          <a:rPr lang="de-DE" sz="1400" b="0" i="1" smtClean="0">
                            <a:solidFill>
                              <a:srgbClr val="0000FF"/>
                            </a:solidFill>
                            <a:latin typeface="Cambria Math"/>
                          </a:rPr>
                          <m:t>𝑡</m:t>
                        </m:r>
                        <m:r>
                          <a:rPr lang="de-DE" sz="1400" b="0" i="1" smtClean="0">
                            <a:solidFill>
                              <a:srgbClr val="0000FF"/>
                            </a:solidFill>
                            <a:latin typeface="Cambria Math"/>
                          </a:rPr>
                          <m:t>)</m:t>
                        </m:r>
                      </m:oMath>
                    </m:oMathPara>
                  </a14:m>
                  <a:endParaRPr lang="en-US" sz="1400" dirty="0">
                    <a:solidFill>
                      <a:srgbClr val="0000FF"/>
                    </a:solidFill>
                  </a:endParaRPr>
                </a:p>
              </p:txBody>
            </p:sp>
          </mc:Choice>
          <mc:Fallback xmlns="">
            <p:sp>
              <p:nvSpPr>
                <p:cNvPr id="57" name="Textfeld 56"/>
                <p:cNvSpPr txBox="1">
                  <a:spLocks noRot="1" noChangeAspect="1" noMove="1" noResize="1" noEditPoints="1" noAdjustHandles="1" noChangeArrowheads="1" noChangeShapeType="1" noTextEdit="1"/>
                </p:cNvSpPr>
                <p:nvPr/>
              </p:nvSpPr>
              <p:spPr>
                <a:xfrm>
                  <a:off x="3430044" y="2472591"/>
                  <a:ext cx="369536" cy="324769"/>
                </a:xfrm>
                <a:prstGeom prst="rect">
                  <a:avLst/>
                </a:prstGeom>
                <a:blipFill rotWithShape="1">
                  <a:blip r:embed="rId17"/>
                  <a:stretch>
                    <a:fillRect r="-58333" b="-3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feld 60"/>
                <p:cNvSpPr txBox="1"/>
                <p:nvPr/>
              </p:nvSpPr>
              <p:spPr>
                <a:xfrm>
                  <a:off x="3522642" y="2219820"/>
                  <a:ext cx="36953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𝑦</m:t>
                        </m:r>
                        <m:r>
                          <a:rPr lang="de-DE" sz="1400" b="0" i="1" smtClean="0">
                            <a:latin typeface="Cambria Math"/>
                          </a:rPr>
                          <m:t>(</m:t>
                        </m:r>
                        <m:r>
                          <a:rPr lang="de-DE" sz="1400" b="0" i="1" smtClean="0">
                            <a:latin typeface="Cambria Math"/>
                          </a:rPr>
                          <m:t>𝑡</m:t>
                        </m:r>
                        <m:r>
                          <a:rPr lang="de-DE" sz="1400" b="0" i="1" smtClean="0">
                            <a:latin typeface="Cambria Math"/>
                          </a:rPr>
                          <m:t>)</m:t>
                        </m:r>
                      </m:oMath>
                    </m:oMathPara>
                  </a14:m>
                  <a:endParaRPr lang="en-US" sz="1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3522642" y="2219820"/>
                  <a:ext cx="369536" cy="307777"/>
                </a:xfrm>
                <a:prstGeom prst="rect">
                  <a:avLst/>
                </a:prstGeom>
                <a:blipFill rotWithShape="1">
                  <a:blip r:embed="rId18"/>
                  <a:stretch>
                    <a:fillRect r="-35000" b="-7843"/>
                  </a:stretch>
                </a:blipFill>
              </p:spPr>
              <p:txBody>
                <a:bodyPr/>
                <a:lstStyle/>
                <a:p>
                  <a:r>
                    <a:rPr lang="en-US">
                      <a:noFill/>
                    </a:rPr>
                    <a:t> </a:t>
                  </a:r>
                </a:p>
              </p:txBody>
            </p:sp>
          </mc:Fallback>
        </mc:AlternateContent>
      </p:grpSp>
      <p:sp>
        <p:nvSpPr>
          <p:cNvPr id="9" name="Textfeld 8"/>
          <p:cNvSpPr txBox="1"/>
          <p:nvPr/>
        </p:nvSpPr>
        <p:spPr>
          <a:xfrm>
            <a:off x="-16653" y="5904855"/>
            <a:ext cx="9053149" cy="646331"/>
          </a:xfrm>
          <a:prstGeom prst="rect">
            <a:avLst/>
          </a:prstGeom>
          <a:noFill/>
        </p:spPr>
        <p:txBody>
          <a:bodyPr wrap="square" rtlCol="0">
            <a:spAutoFit/>
          </a:bodyPr>
          <a:lstStyle/>
          <a:p>
            <a:r>
              <a:rPr lang="en-US" sz="1200" dirty="0"/>
              <a:t>W. </a:t>
            </a:r>
            <a:r>
              <a:rPr lang="en-US" sz="1200" dirty="0" err="1"/>
              <a:t>Hardt</a:t>
            </a:r>
            <a:r>
              <a:rPr lang="en-US" sz="1200" dirty="0"/>
              <a:t>, </a:t>
            </a:r>
            <a:r>
              <a:rPr lang="en-US" sz="1200" i="1" dirty="0" smtClean="0"/>
              <a:t>On </a:t>
            </a:r>
            <a:r>
              <a:rPr lang="en-US" sz="1200" i="1" dirty="0"/>
              <a:t>the incoherent space charge limit for </a:t>
            </a:r>
            <a:r>
              <a:rPr lang="en-US" sz="1200" i="1" dirty="0" smtClean="0"/>
              <a:t>elliptic beams</a:t>
            </a:r>
            <a:r>
              <a:rPr lang="en-US" sz="1200" dirty="0" smtClean="0"/>
              <a:t>, </a:t>
            </a:r>
            <a:r>
              <a:rPr lang="en-US" sz="1200" dirty="0"/>
              <a:t>CERN/ISR/Int. 300 </a:t>
            </a:r>
            <a:r>
              <a:rPr lang="en-US" sz="1200" dirty="0" smtClean="0"/>
              <a:t>GS/66.2 (1966) </a:t>
            </a:r>
          </a:p>
          <a:p>
            <a:r>
              <a:rPr lang="en-US" sz="1200" dirty="0" smtClean="0"/>
              <a:t>I. Hofmann</a:t>
            </a:r>
            <a:r>
              <a:rPr lang="en-US" sz="1200" dirty="0"/>
              <a:t>, </a:t>
            </a:r>
            <a:r>
              <a:rPr lang="en-US" sz="1200" i="1" dirty="0" smtClean="0"/>
              <a:t>Stability </a:t>
            </a:r>
            <a:r>
              <a:rPr lang="en-US" sz="1200" i="1" dirty="0"/>
              <a:t>of anisotropic beams with </a:t>
            </a:r>
            <a:r>
              <a:rPr lang="en-US" sz="1200" i="1" dirty="0" smtClean="0"/>
              <a:t>space charge</a:t>
            </a:r>
            <a:r>
              <a:rPr lang="en-US" sz="1200" dirty="0" smtClean="0"/>
              <a:t>, Phys. Rev. </a:t>
            </a:r>
            <a:r>
              <a:rPr lang="en-US" sz="1200" dirty="0"/>
              <a:t>E 57 (4), </a:t>
            </a:r>
            <a:r>
              <a:rPr lang="en-US" sz="1200" dirty="0" smtClean="0"/>
              <a:t>4713 (1997)</a:t>
            </a:r>
          </a:p>
          <a:p>
            <a:r>
              <a:rPr lang="en-US" sz="1200" dirty="0"/>
              <a:t>M. </a:t>
            </a:r>
            <a:r>
              <a:rPr lang="en-US" sz="1200" dirty="0" smtClean="0"/>
              <a:t>Chanel, </a:t>
            </a:r>
            <a:r>
              <a:rPr lang="en-US" sz="1200" i="1" dirty="0" smtClean="0"/>
              <a:t>Study </a:t>
            </a:r>
            <a:r>
              <a:rPr lang="en-US" sz="1200" i="1" dirty="0"/>
              <a:t>of beam envelope </a:t>
            </a:r>
            <a:r>
              <a:rPr lang="en-US" sz="1200" i="1" dirty="0" smtClean="0"/>
              <a:t>oscillations.by </a:t>
            </a:r>
            <a:r>
              <a:rPr lang="en-US" sz="1200" i="1" dirty="0"/>
              <a:t>measuring the </a:t>
            </a:r>
            <a:r>
              <a:rPr lang="en-US" sz="1200" i="1" dirty="0" smtClean="0"/>
              <a:t>Bema Transfer function with </a:t>
            </a:r>
            <a:r>
              <a:rPr lang="en-US" sz="1200" i="1" dirty="0" err="1" smtClean="0"/>
              <a:t>quadrupolar</a:t>
            </a:r>
            <a:r>
              <a:rPr lang="en-US" sz="1200" i="1" dirty="0"/>
              <a:t> </a:t>
            </a:r>
            <a:r>
              <a:rPr lang="en-US" sz="1200" i="1" dirty="0" smtClean="0"/>
              <a:t>pick-up </a:t>
            </a:r>
            <a:r>
              <a:rPr lang="en-US" sz="1200" i="1" dirty="0"/>
              <a:t>and </a:t>
            </a:r>
            <a:r>
              <a:rPr lang="en-US" sz="1200" i="1" dirty="0" smtClean="0"/>
              <a:t>kicke</a:t>
            </a:r>
            <a:r>
              <a:rPr lang="en-US" sz="1200" dirty="0" smtClean="0"/>
              <a:t>r, EPAC’96</a:t>
            </a:r>
            <a:r>
              <a:rPr lang="en-US" sz="1200" dirty="0"/>
              <a:t>, </a:t>
            </a:r>
          </a:p>
        </p:txBody>
      </p:sp>
      <p:cxnSp>
        <p:nvCxnSpPr>
          <p:cNvPr id="11" name="Gerade Verbindung 10"/>
          <p:cNvCxnSpPr/>
          <p:nvPr/>
        </p:nvCxnSpPr>
        <p:spPr bwMode="auto">
          <a:xfrm>
            <a:off x="1213739" y="1985267"/>
            <a:ext cx="719287" cy="7441"/>
          </a:xfrm>
          <a:prstGeom prst="line">
            <a:avLst/>
          </a:prstGeom>
          <a:solidFill>
            <a:schemeClr val="accent1"/>
          </a:solidFill>
          <a:ln w="381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 name="Gerade Verbindung 46"/>
          <p:cNvCxnSpPr/>
          <p:nvPr/>
        </p:nvCxnSpPr>
        <p:spPr bwMode="auto">
          <a:xfrm flipV="1">
            <a:off x="2493292" y="2327013"/>
            <a:ext cx="0" cy="759745"/>
          </a:xfrm>
          <a:prstGeom prst="line">
            <a:avLst/>
          </a:prstGeom>
          <a:solidFill>
            <a:schemeClr val="accent1"/>
          </a:solidFill>
          <a:ln w="381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 name="Gerade Verbindung 51"/>
          <p:cNvCxnSpPr/>
          <p:nvPr/>
        </p:nvCxnSpPr>
        <p:spPr bwMode="auto">
          <a:xfrm>
            <a:off x="1147430" y="3277543"/>
            <a:ext cx="719287" cy="7441"/>
          </a:xfrm>
          <a:prstGeom prst="line">
            <a:avLst/>
          </a:prstGeom>
          <a:solidFill>
            <a:schemeClr val="accent1"/>
          </a:solidFill>
          <a:ln w="381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6" name="Gerade Verbindung 55"/>
          <p:cNvCxnSpPr/>
          <p:nvPr/>
        </p:nvCxnSpPr>
        <p:spPr bwMode="auto">
          <a:xfrm flipV="1">
            <a:off x="395536" y="2248753"/>
            <a:ext cx="0" cy="759745"/>
          </a:xfrm>
          <a:prstGeom prst="line">
            <a:avLst/>
          </a:prstGeom>
          <a:solidFill>
            <a:schemeClr val="accent1"/>
          </a:solidFill>
          <a:ln w="381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7" name="Textfeld 26"/>
          <p:cNvSpPr txBox="1"/>
          <p:nvPr/>
        </p:nvSpPr>
        <p:spPr>
          <a:xfrm>
            <a:off x="2483768" y="2492896"/>
            <a:ext cx="432048" cy="369332"/>
          </a:xfrm>
          <a:prstGeom prst="rect">
            <a:avLst/>
          </a:prstGeom>
          <a:noFill/>
        </p:spPr>
        <p:txBody>
          <a:bodyPr wrap="square" rtlCol="0">
            <a:spAutoFit/>
          </a:bodyPr>
          <a:lstStyle/>
          <a:p>
            <a:r>
              <a:rPr lang="en-US" b="1" i="1" dirty="0" smtClean="0">
                <a:solidFill>
                  <a:srgbClr val="006600"/>
                </a:solidFill>
                <a:latin typeface="+mj-lt"/>
                <a:ea typeface="Cambria Math" panose="02040503050406030204" pitchFamily="18" charset="0"/>
              </a:rPr>
              <a:t>U</a:t>
            </a:r>
            <a:r>
              <a:rPr lang="en-US" b="1" i="1" baseline="-25000" dirty="0" smtClean="0">
                <a:solidFill>
                  <a:srgbClr val="006600"/>
                </a:solidFill>
                <a:latin typeface="+mj-lt"/>
                <a:ea typeface="Cambria Math" panose="02040503050406030204" pitchFamily="18" charset="0"/>
              </a:rPr>
              <a:t>r</a:t>
            </a:r>
            <a:endParaRPr lang="en-US" b="1" i="1" dirty="0">
              <a:solidFill>
                <a:srgbClr val="006600"/>
              </a:solidFill>
              <a:latin typeface="+mj-lt"/>
              <a:ea typeface="Cambria Math" panose="02040503050406030204" pitchFamily="18" charset="0"/>
            </a:endParaRPr>
          </a:p>
        </p:txBody>
      </p:sp>
      <p:sp>
        <p:nvSpPr>
          <p:cNvPr id="58" name="Textfeld 57"/>
          <p:cNvSpPr txBox="1"/>
          <p:nvPr/>
        </p:nvSpPr>
        <p:spPr>
          <a:xfrm>
            <a:off x="683568" y="3068960"/>
            <a:ext cx="432048" cy="369332"/>
          </a:xfrm>
          <a:prstGeom prst="rect">
            <a:avLst/>
          </a:prstGeom>
          <a:noFill/>
        </p:spPr>
        <p:txBody>
          <a:bodyPr wrap="square" rtlCol="0">
            <a:spAutoFit/>
          </a:bodyPr>
          <a:lstStyle/>
          <a:p>
            <a:r>
              <a:rPr lang="en-US" b="1" i="1" dirty="0" err="1" smtClean="0">
                <a:solidFill>
                  <a:srgbClr val="006600"/>
                </a:solidFill>
                <a:latin typeface="+mj-lt"/>
                <a:ea typeface="Cambria Math" panose="02040503050406030204" pitchFamily="18" charset="0"/>
              </a:rPr>
              <a:t>U</a:t>
            </a:r>
            <a:r>
              <a:rPr lang="en-US" b="1" i="1" baseline="-25000" dirty="0" err="1">
                <a:solidFill>
                  <a:srgbClr val="006600"/>
                </a:solidFill>
                <a:latin typeface="+mj-lt"/>
                <a:ea typeface="Cambria Math" panose="02040503050406030204" pitchFamily="18" charset="0"/>
              </a:rPr>
              <a:t>b</a:t>
            </a:r>
            <a:endParaRPr lang="en-US" b="1" i="1" dirty="0">
              <a:solidFill>
                <a:srgbClr val="006600"/>
              </a:solidFill>
              <a:latin typeface="+mj-lt"/>
              <a:ea typeface="Cambria Math" panose="02040503050406030204" pitchFamily="18" charset="0"/>
            </a:endParaRPr>
          </a:p>
        </p:txBody>
      </p:sp>
      <p:sp>
        <p:nvSpPr>
          <p:cNvPr id="59" name="Textfeld 58"/>
          <p:cNvSpPr txBox="1"/>
          <p:nvPr/>
        </p:nvSpPr>
        <p:spPr>
          <a:xfrm>
            <a:off x="779800" y="1763524"/>
            <a:ext cx="432048" cy="369332"/>
          </a:xfrm>
          <a:prstGeom prst="rect">
            <a:avLst/>
          </a:prstGeom>
          <a:noFill/>
        </p:spPr>
        <p:txBody>
          <a:bodyPr wrap="square" rtlCol="0">
            <a:spAutoFit/>
          </a:bodyPr>
          <a:lstStyle/>
          <a:p>
            <a:r>
              <a:rPr lang="en-US" b="1" i="1" dirty="0" err="1" smtClean="0">
                <a:solidFill>
                  <a:srgbClr val="006600"/>
                </a:solidFill>
                <a:latin typeface="+mj-lt"/>
                <a:ea typeface="Cambria Math" panose="02040503050406030204" pitchFamily="18" charset="0"/>
              </a:rPr>
              <a:t>U</a:t>
            </a:r>
            <a:r>
              <a:rPr lang="en-US" b="1" i="1" baseline="-25000" dirty="0" err="1" smtClean="0">
                <a:solidFill>
                  <a:srgbClr val="006600"/>
                </a:solidFill>
                <a:latin typeface="+mj-lt"/>
                <a:ea typeface="Cambria Math" panose="02040503050406030204" pitchFamily="18" charset="0"/>
              </a:rPr>
              <a:t>t</a:t>
            </a:r>
            <a:endParaRPr lang="en-US" b="1" i="1" dirty="0">
              <a:solidFill>
                <a:srgbClr val="006600"/>
              </a:solidFill>
              <a:latin typeface="+mj-lt"/>
              <a:ea typeface="Cambria Math" panose="02040503050406030204" pitchFamily="18" charset="0"/>
            </a:endParaRPr>
          </a:p>
        </p:txBody>
      </p:sp>
      <p:sp>
        <p:nvSpPr>
          <p:cNvPr id="60" name="Textfeld 59"/>
          <p:cNvSpPr txBox="1"/>
          <p:nvPr/>
        </p:nvSpPr>
        <p:spPr>
          <a:xfrm>
            <a:off x="-16653" y="2425280"/>
            <a:ext cx="432048" cy="369332"/>
          </a:xfrm>
          <a:prstGeom prst="rect">
            <a:avLst/>
          </a:prstGeom>
          <a:noFill/>
        </p:spPr>
        <p:txBody>
          <a:bodyPr wrap="square" rtlCol="0">
            <a:spAutoFit/>
          </a:bodyPr>
          <a:lstStyle/>
          <a:p>
            <a:r>
              <a:rPr lang="en-US" b="1" i="1" dirty="0" err="1" smtClean="0">
                <a:solidFill>
                  <a:srgbClr val="006600"/>
                </a:solidFill>
                <a:latin typeface="+mj-lt"/>
                <a:ea typeface="Cambria Math" panose="02040503050406030204" pitchFamily="18" charset="0"/>
              </a:rPr>
              <a:t>U</a:t>
            </a:r>
            <a:r>
              <a:rPr lang="en-US" b="1" i="1" baseline="-25000" dirty="0" err="1" smtClean="0">
                <a:solidFill>
                  <a:srgbClr val="006600"/>
                </a:solidFill>
                <a:latin typeface="+mj-lt"/>
                <a:ea typeface="Cambria Math" panose="02040503050406030204" pitchFamily="18" charset="0"/>
              </a:rPr>
              <a:t>l</a:t>
            </a:r>
            <a:endParaRPr lang="en-US" b="1" i="1" dirty="0">
              <a:solidFill>
                <a:srgbClr val="006600"/>
              </a:solidFill>
              <a:latin typeface="+mj-lt"/>
              <a:ea typeface="Cambria Math" panose="02040503050406030204" pitchFamily="18" charset="0"/>
            </a:endParaRPr>
          </a:p>
        </p:txBody>
      </p:sp>
    </p:spTree>
    <p:extLst>
      <p:ext uri="{BB962C8B-B14F-4D97-AF65-F5344CB8AC3E}">
        <p14:creationId xmlns:p14="http://schemas.microsoft.com/office/powerpoint/2010/main" val="3340352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58" grpId="0"/>
      <p:bldP spid="59" grpId="0"/>
      <p:bldP spid="6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1" name="Text Box 3"/>
          <p:cNvSpPr txBox="1">
            <a:spLocks noChangeArrowheads="1"/>
          </p:cNvSpPr>
          <p:nvPr/>
        </p:nvSpPr>
        <p:spPr bwMode="auto">
          <a:xfrm>
            <a:off x="5126038" y="1343025"/>
            <a:ext cx="3729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de-DE" sz="1600" smtClean="0">
              <a:solidFill>
                <a:srgbClr val="006600"/>
              </a:solidFill>
              <a:latin typeface="Comic Sans MS" pitchFamily="66" charset="0"/>
            </a:endParaRPr>
          </a:p>
        </p:txBody>
      </p:sp>
      <p:sp>
        <p:nvSpPr>
          <p:cNvPr id="3" name="Textfeld 2"/>
          <p:cNvSpPr txBox="1"/>
          <p:nvPr/>
        </p:nvSpPr>
        <p:spPr>
          <a:xfrm>
            <a:off x="162272" y="980728"/>
            <a:ext cx="9234264" cy="353943"/>
          </a:xfrm>
          <a:prstGeom prst="rect">
            <a:avLst/>
          </a:prstGeom>
          <a:noFill/>
        </p:spPr>
        <p:txBody>
          <a:bodyPr wrap="square" rtlCol="0">
            <a:spAutoFit/>
          </a:bodyPr>
          <a:lstStyle/>
          <a:p>
            <a:endParaRPr lang="en-US" sz="1700" dirty="0" smtClean="0">
              <a:latin typeface="Arial" panose="020B0604020202020204" pitchFamily="34" charset="0"/>
              <a:cs typeface="Arial" panose="020B0604020202020204" pitchFamily="34" charset="0"/>
            </a:endParaRPr>
          </a:p>
        </p:txBody>
      </p:sp>
      <p:sp>
        <p:nvSpPr>
          <p:cNvPr id="5" name="Textfeld 4"/>
          <p:cNvSpPr txBox="1"/>
          <p:nvPr/>
        </p:nvSpPr>
        <p:spPr>
          <a:xfrm>
            <a:off x="467544" y="332656"/>
            <a:ext cx="6624736" cy="461665"/>
          </a:xfrm>
          <a:prstGeom prst="rect">
            <a:avLst/>
          </a:prstGeom>
          <a:noFill/>
        </p:spPr>
        <p:txBody>
          <a:bodyPr wrap="square" rtlCol="0">
            <a:spAutoFit/>
          </a:bodyPr>
          <a:lstStyle/>
          <a:p>
            <a:r>
              <a:rPr lang="en-US" sz="2400" b="1" dirty="0" smtClean="0"/>
              <a:t>Quadrupole Oscillations with </a:t>
            </a:r>
            <a:r>
              <a:rPr lang="en-US" sz="2400" b="1" dirty="0"/>
              <a:t>T</a:t>
            </a:r>
            <a:r>
              <a:rPr lang="en-US" sz="2400" b="1" dirty="0" smtClean="0"/>
              <a:t>une Shift </a:t>
            </a:r>
            <a:endParaRPr lang="en-US" sz="2400" b="1" dirty="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404" y="1313588"/>
            <a:ext cx="3699237" cy="3288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115139" y="1017654"/>
            <a:ext cx="4432147" cy="584775"/>
          </a:xfrm>
          <a:prstGeom prst="rect">
            <a:avLst/>
          </a:prstGeom>
          <a:noFill/>
        </p:spPr>
        <p:txBody>
          <a:bodyPr wrap="square" rtlCol="0">
            <a:spAutoFit/>
          </a:bodyPr>
          <a:lstStyle/>
          <a:p>
            <a:r>
              <a:rPr lang="en-US" sz="1600" i="1" dirty="0" smtClean="0"/>
              <a:t>Example</a:t>
            </a:r>
            <a:r>
              <a:rPr lang="en-US" sz="1600" dirty="0" smtClean="0"/>
              <a:t>: Horizontal tune spectra (coasting beam) </a:t>
            </a:r>
          </a:p>
          <a:p>
            <a:r>
              <a:rPr lang="en-US" sz="1600" dirty="0" smtClean="0"/>
              <a:t>horizontal beta-mismatch:</a:t>
            </a:r>
            <a:endParaRPr lang="en-US" sz="1600" dirty="0"/>
          </a:p>
        </p:txBody>
      </p:sp>
      <p:grpSp>
        <p:nvGrpSpPr>
          <p:cNvPr id="6" name="Gruppieren 5"/>
          <p:cNvGrpSpPr/>
          <p:nvPr/>
        </p:nvGrpSpPr>
        <p:grpSpPr>
          <a:xfrm>
            <a:off x="111340" y="1511300"/>
            <a:ext cx="4046710" cy="2463215"/>
            <a:chOff x="290513" y="1679575"/>
            <a:chExt cx="4046710" cy="2463215"/>
          </a:xfrm>
        </p:grpSpPr>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3" y="1679575"/>
              <a:ext cx="4046710" cy="2463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827903" y="2075935"/>
              <a:ext cx="1161535" cy="307777"/>
            </a:xfrm>
            <a:prstGeom prst="rect">
              <a:avLst/>
            </a:prstGeom>
            <a:noFill/>
          </p:spPr>
          <p:txBody>
            <a:bodyPr wrap="square" rtlCol="0">
              <a:spAutoFit/>
            </a:bodyPr>
            <a:lstStyle/>
            <a:p>
              <a:r>
                <a:rPr lang="en-US" sz="1400" i="1" dirty="0" err="1" smtClean="0">
                  <a:latin typeface="Cambria Math" panose="02040503050406030204" pitchFamily="18" charset="0"/>
                  <a:ea typeface="Cambria Math" panose="02040503050406030204" pitchFamily="18" charset="0"/>
                </a:rPr>
                <a:t>I</a:t>
              </a:r>
              <a:r>
                <a:rPr lang="en-US" sz="1400" i="1" baseline="-25000" dirty="0" err="1" smtClean="0">
                  <a:latin typeface="Cambria Math" panose="02040503050406030204" pitchFamily="18" charset="0"/>
                  <a:ea typeface="Cambria Math" panose="02040503050406030204" pitchFamily="18" charset="0"/>
                </a:rPr>
                <a:t>beam</a:t>
              </a:r>
              <a:r>
                <a:rPr lang="en-US" sz="1400" dirty="0" smtClean="0"/>
                <a:t> = 6 mA</a:t>
              </a:r>
              <a:endParaRPr lang="en-US" sz="1400" dirty="0"/>
            </a:p>
          </p:txBody>
        </p:sp>
      </p:grpSp>
      <mc:AlternateContent xmlns:mc="http://schemas.openxmlformats.org/markup-compatibility/2006" xmlns:a14="http://schemas.microsoft.com/office/drawing/2010/main">
        <mc:Choice Requires="a14">
          <p:sp>
            <p:nvSpPr>
              <p:cNvPr id="11" name="Textfeld 10"/>
              <p:cNvSpPr txBox="1"/>
              <p:nvPr/>
            </p:nvSpPr>
            <p:spPr>
              <a:xfrm>
                <a:off x="290513" y="5450246"/>
                <a:ext cx="3587431" cy="113877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500" i="1" smtClean="0">
                              <a:latin typeface="Cambria Math"/>
                            </a:rPr>
                          </m:ctrlPr>
                        </m:sSubPr>
                        <m:e>
                          <m:r>
                            <a:rPr lang="de-DE" sz="1500" b="0" i="1" smtClean="0">
                              <a:latin typeface="Cambria Math"/>
                            </a:rPr>
                            <m:t>𝑄</m:t>
                          </m:r>
                        </m:e>
                        <m:sub>
                          <m:r>
                            <a:rPr lang="de-DE" sz="1500" b="0" i="1" smtClean="0">
                              <a:latin typeface="Cambria Math"/>
                            </a:rPr>
                            <m:t>𝑐𝑜h</m:t>
                          </m:r>
                          <m:r>
                            <a:rPr lang="de-DE" sz="1500" b="0" i="1" smtClean="0">
                              <a:latin typeface="Cambria Math"/>
                            </a:rPr>
                            <m:t>,1</m:t>
                          </m:r>
                        </m:sub>
                      </m:sSub>
                      <m:r>
                        <a:rPr lang="de-DE" sz="1500" b="0" i="1" smtClean="0">
                          <a:latin typeface="Cambria Math"/>
                        </a:rPr>
                        <m:t>=2</m:t>
                      </m:r>
                      <m:r>
                        <a:rPr lang="de-DE" sz="1500" b="0" i="1" smtClean="0">
                          <a:latin typeface="Cambria Math"/>
                          <a:ea typeface="Cambria Math"/>
                        </a:rPr>
                        <m:t>∙</m:t>
                      </m:r>
                      <m:sSub>
                        <m:sSubPr>
                          <m:ctrlPr>
                            <a:rPr lang="de-DE" sz="1500" b="0" i="1" smtClean="0">
                              <a:latin typeface="Cambria Math"/>
                              <a:ea typeface="Cambria Math"/>
                            </a:rPr>
                          </m:ctrlPr>
                        </m:sSubPr>
                        <m:e>
                          <m:r>
                            <a:rPr lang="de-DE" sz="1500" b="0" i="1" smtClean="0">
                              <a:latin typeface="Cambria Math"/>
                              <a:ea typeface="Cambria Math"/>
                            </a:rPr>
                            <m:t>𝑄</m:t>
                          </m:r>
                        </m:e>
                        <m:sub>
                          <m:r>
                            <a:rPr lang="de-DE" sz="1500" b="0" i="1" smtClean="0">
                              <a:latin typeface="Cambria Math"/>
                              <a:ea typeface="Cambria Math"/>
                            </a:rPr>
                            <m:t>0,</m:t>
                          </m:r>
                          <m:r>
                            <a:rPr lang="de-DE" sz="1500" b="0" i="1" smtClean="0">
                              <a:latin typeface="Cambria Math"/>
                              <a:ea typeface="Cambria Math"/>
                            </a:rPr>
                            <m:t>𝑥</m:t>
                          </m:r>
                        </m:sub>
                      </m:sSub>
                      <m:r>
                        <a:rPr lang="de-DE" sz="1500" b="0" i="1" smtClean="0">
                          <a:latin typeface="Cambria Math"/>
                          <a:ea typeface="Cambria Math"/>
                        </a:rPr>
                        <m:t>−</m:t>
                      </m:r>
                      <m:f>
                        <m:fPr>
                          <m:ctrlPr>
                            <a:rPr lang="de-DE" sz="1500" b="0" i="1" smtClean="0">
                              <a:latin typeface="Cambria Math"/>
                              <a:ea typeface="Cambria Math"/>
                            </a:rPr>
                          </m:ctrlPr>
                        </m:fPr>
                        <m:num>
                          <m:r>
                            <a:rPr lang="de-DE" sz="1500" b="0" i="1" smtClean="0">
                              <a:latin typeface="Cambria Math"/>
                              <a:ea typeface="Cambria Math"/>
                            </a:rPr>
                            <m:t>1</m:t>
                          </m:r>
                        </m:num>
                        <m:den>
                          <m:r>
                            <a:rPr lang="de-DE" sz="1500" b="0" i="1" smtClean="0">
                              <a:latin typeface="Cambria Math"/>
                              <a:ea typeface="Cambria Math"/>
                            </a:rPr>
                            <m:t>2</m:t>
                          </m:r>
                        </m:den>
                      </m:f>
                      <m:d>
                        <m:dPr>
                          <m:ctrlPr>
                            <a:rPr lang="de-DE" sz="1500" b="0" i="1" smtClean="0">
                              <a:latin typeface="Cambria Math"/>
                              <a:ea typeface="Cambria Math"/>
                            </a:rPr>
                          </m:ctrlPr>
                        </m:dPr>
                        <m:e>
                          <m:r>
                            <a:rPr lang="de-DE" sz="1500" b="0" i="1" smtClean="0">
                              <a:latin typeface="Cambria Math"/>
                              <a:ea typeface="Cambria Math"/>
                            </a:rPr>
                            <m:t>3−</m:t>
                          </m:r>
                          <m:f>
                            <m:fPr>
                              <m:ctrlPr>
                                <a:rPr lang="de-DE" sz="1500" b="0" i="1" smtClean="0">
                                  <a:latin typeface="Cambria Math"/>
                                  <a:ea typeface="Cambria Math"/>
                                </a:rPr>
                              </m:ctrlPr>
                            </m:fPr>
                            <m:num>
                              <m:sSub>
                                <m:sSubPr>
                                  <m:ctrlPr>
                                    <a:rPr lang="de-DE" sz="1500" b="0" i="1" smtClean="0">
                                      <a:latin typeface="Cambria Math"/>
                                      <a:ea typeface="Cambria Math"/>
                                    </a:rPr>
                                  </m:ctrlPr>
                                </m:sSubPr>
                                <m:e>
                                  <m:r>
                                    <a:rPr lang="de-DE" sz="1500" b="0" i="1" smtClean="0">
                                      <a:latin typeface="Cambria Math"/>
                                      <a:ea typeface="Cambria Math"/>
                                    </a:rPr>
                                    <m:t>𝜎</m:t>
                                  </m:r>
                                </m:e>
                                <m:sub>
                                  <m:r>
                                    <a:rPr lang="de-DE" sz="1500" b="0" i="1" smtClean="0">
                                      <a:latin typeface="Cambria Math"/>
                                      <a:ea typeface="Cambria Math"/>
                                    </a:rPr>
                                    <m:t>𝑥</m:t>
                                  </m:r>
                                </m:sub>
                              </m:sSub>
                            </m:num>
                            <m:den>
                              <m:sSub>
                                <m:sSubPr>
                                  <m:ctrlPr>
                                    <a:rPr lang="de-DE" sz="1500" b="0" i="1" smtClean="0">
                                      <a:latin typeface="Cambria Math"/>
                                      <a:ea typeface="Cambria Math"/>
                                    </a:rPr>
                                  </m:ctrlPr>
                                </m:sSubPr>
                                <m:e>
                                  <m:r>
                                    <a:rPr lang="de-DE" sz="1500" b="0" i="1" smtClean="0">
                                      <a:latin typeface="Cambria Math"/>
                                      <a:ea typeface="Cambria Math"/>
                                    </a:rPr>
                                    <m:t>𝜎</m:t>
                                  </m:r>
                                </m:e>
                                <m:sub>
                                  <m:r>
                                    <a:rPr lang="de-DE" sz="1500" b="0" i="1" smtClean="0">
                                      <a:latin typeface="Cambria Math"/>
                                      <a:ea typeface="Cambria Math"/>
                                    </a:rPr>
                                    <m:t>𝑥</m:t>
                                  </m:r>
                                </m:sub>
                              </m:sSub>
                              <m:r>
                                <a:rPr lang="de-DE" sz="1500" b="0" i="1" smtClean="0">
                                  <a:latin typeface="Cambria Math"/>
                                  <a:ea typeface="Cambria Math"/>
                                </a:rPr>
                                <m:t>+</m:t>
                              </m:r>
                              <m:sSub>
                                <m:sSubPr>
                                  <m:ctrlPr>
                                    <a:rPr lang="de-DE" sz="1500" b="0" i="1" smtClean="0">
                                      <a:latin typeface="Cambria Math"/>
                                      <a:ea typeface="Cambria Math"/>
                                    </a:rPr>
                                  </m:ctrlPr>
                                </m:sSubPr>
                                <m:e>
                                  <m:r>
                                    <a:rPr lang="de-DE" sz="1500" b="0" i="1" smtClean="0">
                                      <a:latin typeface="Cambria Math"/>
                                      <a:ea typeface="Cambria Math"/>
                                    </a:rPr>
                                    <m:t>𝜎</m:t>
                                  </m:r>
                                </m:e>
                                <m:sub>
                                  <m:r>
                                    <a:rPr lang="de-DE" sz="1500" b="0" i="1" smtClean="0">
                                      <a:latin typeface="Cambria Math"/>
                                      <a:ea typeface="Cambria Math"/>
                                    </a:rPr>
                                    <m:t>𝑦</m:t>
                                  </m:r>
                                </m:sub>
                              </m:sSub>
                            </m:den>
                          </m:f>
                        </m:e>
                      </m:d>
                      <m:r>
                        <m:rPr>
                          <m:sty m:val="p"/>
                        </m:rPr>
                        <a:rPr lang="el-GR" sz="1500" b="0" i="1" smtClean="0">
                          <a:latin typeface="Cambria Math"/>
                          <a:ea typeface="Cambria Math"/>
                        </a:rPr>
                        <m:t>Δ</m:t>
                      </m:r>
                      <m:sSub>
                        <m:sSubPr>
                          <m:ctrlPr>
                            <a:rPr lang="el-GR" sz="1500" b="0" i="1" smtClean="0">
                              <a:latin typeface="Cambria Math"/>
                              <a:ea typeface="Cambria Math"/>
                            </a:rPr>
                          </m:ctrlPr>
                        </m:sSubPr>
                        <m:e>
                          <m:r>
                            <a:rPr lang="de-DE" sz="1500" b="0" i="1" smtClean="0">
                              <a:latin typeface="Cambria Math"/>
                              <a:ea typeface="Cambria Math"/>
                            </a:rPr>
                            <m:t>𝑄</m:t>
                          </m:r>
                        </m:e>
                        <m:sub>
                          <m:r>
                            <a:rPr lang="de-DE" sz="1500" b="0" i="1" smtClean="0">
                              <a:latin typeface="Cambria Math"/>
                              <a:ea typeface="Cambria Math"/>
                            </a:rPr>
                            <m:t>𝑠𝑐</m:t>
                          </m:r>
                          <m:r>
                            <a:rPr lang="de-DE" sz="1500" b="0" i="1" smtClean="0">
                              <a:latin typeface="Cambria Math"/>
                              <a:ea typeface="Cambria Math"/>
                            </a:rPr>
                            <m:t>,</m:t>
                          </m:r>
                          <m:r>
                            <a:rPr lang="de-DE" sz="1500" b="0" i="1" smtClean="0">
                              <a:latin typeface="Cambria Math"/>
                              <a:ea typeface="Cambria Math"/>
                            </a:rPr>
                            <m:t>𝑥</m:t>
                          </m:r>
                        </m:sub>
                      </m:sSub>
                    </m:oMath>
                  </m:oMathPara>
                </a14:m>
                <a:endParaRPr lang="en-US" sz="1500" dirty="0" smtClean="0"/>
              </a:p>
              <a:p>
                <a:pPr/>
                <a14:m>
                  <m:oMathPara xmlns:m="http://schemas.openxmlformats.org/officeDocument/2006/math">
                    <m:oMathParaPr>
                      <m:jc m:val="left"/>
                    </m:oMathParaPr>
                    <m:oMath xmlns:m="http://schemas.openxmlformats.org/officeDocument/2006/math">
                      <m:sSub>
                        <m:sSubPr>
                          <m:ctrlPr>
                            <a:rPr lang="en-US" sz="1500" i="1">
                              <a:latin typeface="Cambria Math"/>
                            </a:rPr>
                          </m:ctrlPr>
                        </m:sSubPr>
                        <m:e>
                          <m:r>
                            <a:rPr lang="de-DE" sz="1500" i="1">
                              <a:latin typeface="Cambria Math"/>
                            </a:rPr>
                            <m:t>𝑄</m:t>
                          </m:r>
                        </m:e>
                        <m:sub>
                          <m:r>
                            <a:rPr lang="de-DE" sz="1500" i="1">
                              <a:latin typeface="Cambria Math"/>
                            </a:rPr>
                            <m:t>𝑐𝑜h</m:t>
                          </m:r>
                          <m:r>
                            <a:rPr lang="de-DE" sz="1500" i="1">
                              <a:latin typeface="Cambria Math"/>
                            </a:rPr>
                            <m:t>,2</m:t>
                          </m:r>
                        </m:sub>
                      </m:sSub>
                      <m:r>
                        <a:rPr lang="de-DE" sz="1500" i="1">
                          <a:latin typeface="Cambria Math"/>
                        </a:rPr>
                        <m:t>=2</m:t>
                      </m:r>
                      <m:r>
                        <a:rPr lang="de-DE" sz="1500" i="1">
                          <a:latin typeface="Cambria Math"/>
                          <a:ea typeface="Cambria Math"/>
                        </a:rPr>
                        <m:t>∙</m:t>
                      </m:r>
                      <m:sSub>
                        <m:sSubPr>
                          <m:ctrlPr>
                            <a:rPr lang="de-DE" sz="1500" i="1">
                              <a:latin typeface="Cambria Math"/>
                              <a:ea typeface="Cambria Math"/>
                            </a:rPr>
                          </m:ctrlPr>
                        </m:sSubPr>
                        <m:e>
                          <m:r>
                            <a:rPr lang="de-DE" sz="1500" i="1">
                              <a:latin typeface="Cambria Math"/>
                              <a:ea typeface="Cambria Math"/>
                            </a:rPr>
                            <m:t>𝑄</m:t>
                          </m:r>
                        </m:e>
                        <m:sub>
                          <m:r>
                            <a:rPr lang="de-DE" sz="1500" i="1">
                              <a:latin typeface="Cambria Math"/>
                              <a:ea typeface="Cambria Math"/>
                            </a:rPr>
                            <m:t>0,</m:t>
                          </m:r>
                          <m:r>
                            <a:rPr lang="de-DE" sz="1500" b="0" i="1" smtClean="0">
                              <a:latin typeface="Cambria Math"/>
                              <a:ea typeface="Cambria Math"/>
                            </a:rPr>
                            <m:t>𝑦</m:t>
                          </m:r>
                        </m:sub>
                      </m:sSub>
                      <m:r>
                        <a:rPr lang="de-DE" sz="1500" i="1">
                          <a:latin typeface="Cambria Math"/>
                          <a:ea typeface="Cambria Math"/>
                        </a:rPr>
                        <m:t>−</m:t>
                      </m:r>
                      <m:f>
                        <m:fPr>
                          <m:ctrlPr>
                            <a:rPr lang="de-DE" sz="1500" i="1">
                              <a:latin typeface="Cambria Math"/>
                              <a:ea typeface="Cambria Math"/>
                            </a:rPr>
                          </m:ctrlPr>
                        </m:fPr>
                        <m:num>
                          <m:r>
                            <a:rPr lang="de-DE" sz="1500" i="1">
                              <a:latin typeface="Cambria Math"/>
                              <a:ea typeface="Cambria Math"/>
                            </a:rPr>
                            <m:t>1</m:t>
                          </m:r>
                        </m:num>
                        <m:den>
                          <m:r>
                            <a:rPr lang="de-DE" sz="1500" i="1">
                              <a:latin typeface="Cambria Math"/>
                              <a:ea typeface="Cambria Math"/>
                            </a:rPr>
                            <m:t>2</m:t>
                          </m:r>
                        </m:den>
                      </m:f>
                      <m:d>
                        <m:dPr>
                          <m:ctrlPr>
                            <a:rPr lang="de-DE" sz="1500" i="1">
                              <a:latin typeface="Cambria Math"/>
                              <a:ea typeface="Cambria Math"/>
                            </a:rPr>
                          </m:ctrlPr>
                        </m:dPr>
                        <m:e>
                          <m:r>
                            <a:rPr lang="de-DE" sz="1500" i="1">
                              <a:latin typeface="Cambria Math"/>
                              <a:ea typeface="Cambria Math"/>
                            </a:rPr>
                            <m:t>3−</m:t>
                          </m:r>
                          <m:f>
                            <m:fPr>
                              <m:ctrlPr>
                                <a:rPr lang="de-DE" sz="1500" i="1">
                                  <a:latin typeface="Cambria Math"/>
                                  <a:ea typeface="Cambria Math"/>
                                </a:rPr>
                              </m:ctrlPr>
                            </m:fPr>
                            <m:num>
                              <m:sSub>
                                <m:sSubPr>
                                  <m:ctrlPr>
                                    <a:rPr lang="de-DE" sz="1500" i="1">
                                      <a:latin typeface="Cambria Math"/>
                                      <a:ea typeface="Cambria Math"/>
                                    </a:rPr>
                                  </m:ctrlPr>
                                </m:sSubPr>
                                <m:e>
                                  <m:r>
                                    <a:rPr lang="de-DE" sz="1500" i="1">
                                      <a:latin typeface="Cambria Math"/>
                                      <a:ea typeface="Cambria Math"/>
                                    </a:rPr>
                                    <m:t>𝜎</m:t>
                                  </m:r>
                                </m:e>
                                <m:sub>
                                  <m:r>
                                    <a:rPr lang="de-DE" sz="1500" b="0" i="1" smtClean="0">
                                      <a:latin typeface="Cambria Math"/>
                                      <a:ea typeface="Cambria Math"/>
                                    </a:rPr>
                                    <m:t>𝑦</m:t>
                                  </m:r>
                                </m:sub>
                              </m:sSub>
                            </m:num>
                            <m:den>
                              <m:sSub>
                                <m:sSubPr>
                                  <m:ctrlPr>
                                    <a:rPr lang="de-DE" sz="1500" i="1">
                                      <a:latin typeface="Cambria Math"/>
                                      <a:ea typeface="Cambria Math"/>
                                    </a:rPr>
                                  </m:ctrlPr>
                                </m:sSubPr>
                                <m:e>
                                  <m:r>
                                    <a:rPr lang="de-DE" sz="1500" i="1">
                                      <a:latin typeface="Cambria Math"/>
                                      <a:ea typeface="Cambria Math"/>
                                    </a:rPr>
                                    <m:t>𝜎</m:t>
                                  </m:r>
                                </m:e>
                                <m:sub>
                                  <m:r>
                                    <a:rPr lang="de-DE" sz="1500" i="1">
                                      <a:latin typeface="Cambria Math"/>
                                      <a:ea typeface="Cambria Math"/>
                                    </a:rPr>
                                    <m:t>𝑥</m:t>
                                  </m:r>
                                </m:sub>
                              </m:sSub>
                              <m:r>
                                <a:rPr lang="de-DE" sz="1500" i="1">
                                  <a:latin typeface="Cambria Math"/>
                                  <a:ea typeface="Cambria Math"/>
                                </a:rPr>
                                <m:t>+</m:t>
                              </m:r>
                              <m:sSub>
                                <m:sSubPr>
                                  <m:ctrlPr>
                                    <a:rPr lang="de-DE" sz="1500" i="1">
                                      <a:latin typeface="Cambria Math"/>
                                      <a:ea typeface="Cambria Math"/>
                                    </a:rPr>
                                  </m:ctrlPr>
                                </m:sSubPr>
                                <m:e>
                                  <m:r>
                                    <a:rPr lang="de-DE" sz="1500" i="1">
                                      <a:latin typeface="Cambria Math"/>
                                      <a:ea typeface="Cambria Math"/>
                                    </a:rPr>
                                    <m:t>𝜎</m:t>
                                  </m:r>
                                </m:e>
                                <m:sub>
                                  <m:r>
                                    <a:rPr lang="de-DE" sz="1500" i="1">
                                      <a:latin typeface="Cambria Math"/>
                                      <a:ea typeface="Cambria Math"/>
                                    </a:rPr>
                                    <m:t>𝑦</m:t>
                                  </m:r>
                                </m:sub>
                              </m:sSub>
                            </m:den>
                          </m:f>
                        </m:e>
                      </m:d>
                      <m:r>
                        <m:rPr>
                          <m:sty m:val="p"/>
                        </m:rPr>
                        <a:rPr lang="el-GR" sz="1500" i="1">
                          <a:latin typeface="Cambria Math"/>
                          <a:ea typeface="Cambria Math"/>
                        </a:rPr>
                        <m:t>Δ</m:t>
                      </m:r>
                      <m:sSub>
                        <m:sSubPr>
                          <m:ctrlPr>
                            <a:rPr lang="el-GR" sz="1500" i="1">
                              <a:latin typeface="Cambria Math"/>
                              <a:ea typeface="Cambria Math"/>
                            </a:rPr>
                          </m:ctrlPr>
                        </m:sSubPr>
                        <m:e>
                          <m:r>
                            <a:rPr lang="de-DE" sz="1500" i="1">
                              <a:latin typeface="Cambria Math"/>
                              <a:ea typeface="Cambria Math"/>
                            </a:rPr>
                            <m:t>𝑄</m:t>
                          </m:r>
                        </m:e>
                        <m:sub>
                          <m:r>
                            <a:rPr lang="de-DE" sz="1500" i="1">
                              <a:latin typeface="Cambria Math"/>
                              <a:ea typeface="Cambria Math"/>
                            </a:rPr>
                            <m:t>𝑠𝑐</m:t>
                          </m:r>
                          <m:r>
                            <a:rPr lang="de-DE" sz="1500" i="1">
                              <a:latin typeface="Cambria Math"/>
                              <a:ea typeface="Cambria Math"/>
                            </a:rPr>
                            <m:t>,</m:t>
                          </m:r>
                          <m:r>
                            <a:rPr lang="de-DE" sz="1500" b="0" i="1" smtClean="0">
                              <a:latin typeface="Cambria Math"/>
                              <a:ea typeface="Cambria Math"/>
                            </a:rPr>
                            <m:t>𝑦</m:t>
                          </m:r>
                        </m:sub>
                      </m:sSub>
                    </m:oMath>
                  </m:oMathPara>
                </a14:m>
                <a:endParaRPr lang="en-US" sz="1500" dirty="0" smtClean="0"/>
              </a:p>
            </p:txBody>
          </p:sp>
        </mc:Choice>
        <mc:Fallback xmlns="">
          <p:sp>
            <p:nvSpPr>
              <p:cNvPr id="11" name="Textfeld 10"/>
              <p:cNvSpPr txBox="1">
                <a:spLocks noRot="1" noChangeAspect="1" noMove="1" noResize="1" noEditPoints="1" noAdjustHandles="1" noChangeArrowheads="1" noChangeShapeType="1" noTextEdit="1"/>
              </p:cNvSpPr>
              <p:nvPr/>
            </p:nvSpPr>
            <p:spPr>
              <a:xfrm>
                <a:off x="290513" y="5450246"/>
                <a:ext cx="3587431" cy="1138773"/>
              </a:xfrm>
              <a:prstGeom prst="rect">
                <a:avLst/>
              </a:prstGeom>
              <a:blipFill rotWithShape="1">
                <a:blip r:embed="rId5"/>
                <a:stretch>
                  <a:fillRect/>
                </a:stretch>
              </a:blipFill>
            </p:spPr>
            <p:txBody>
              <a:bodyPr/>
              <a:lstStyle/>
              <a:p>
                <a:r>
                  <a:rPr lang="en-US">
                    <a:noFill/>
                  </a:rPr>
                  <a:t> </a:t>
                </a:r>
              </a:p>
            </p:txBody>
          </p:sp>
        </mc:Fallback>
      </mc:AlternateContent>
      <p:sp>
        <p:nvSpPr>
          <p:cNvPr id="7" name="Textfeld 6"/>
          <p:cNvSpPr txBox="1"/>
          <p:nvPr/>
        </p:nvSpPr>
        <p:spPr>
          <a:xfrm>
            <a:off x="53354" y="3930636"/>
            <a:ext cx="5211515" cy="1431161"/>
          </a:xfrm>
          <a:prstGeom prst="rect">
            <a:avLst/>
          </a:prstGeom>
          <a:noFill/>
        </p:spPr>
        <p:txBody>
          <a:bodyPr wrap="square" rtlCol="0">
            <a:spAutoFit/>
          </a:bodyPr>
          <a:lstStyle/>
          <a:p>
            <a:r>
              <a:rPr lang="en-US" b="1" dirty="0" smtClean="0">
                <a:solidFill>
                  <a:srgbClr val="0000FF"/>
                </a:solidFill>
              </a:rPr>
              <a:t>Result: </a:t>
            </a:r>
            <a:r>
              <a:rPr lang="en-US" dirty="0" smtClean="0"/>
              <a:t>in-coherent tune spread </a:t>
            </a:r>
            <a:r>
              <a:rPr lang="en-US" b="1" dirty="0" smtClean="0">
                <a:sym typeface="Symbol"/>
              </a:rPr>
              <a:t></a:t>
            </a:r>
            <a:r>
              <a:rPr lang="en-US" b="1" i="1" dirty="0" err="1" smtClean="0">
                <a:sym typeface="Symbol"/>
              </a:rPr>
              <a:t>Q</a:t>
            </a:r>
            <a:r>
              <a:rPr lang="en-US" b="1" i="1" baseline="-25000" dirty="0" err="1" smtClean="0">
                <a:sym typeface="Symbol"/>
              </a:rPr>
              <a:t>sc</a:t>
            </a:r>
            <a:r>
              <a:rPr lang="en-US" b="1" i="1" dirty="0" smtClean="0">
                <a:sym typeface="Symbol"/>
              </a:rPr>
              <a:t> </a:t>
            </a:r>
            <a:r>
              <a:rPr lang="en-US" dirty="0" smtClean="0"/>
              <a:t>measurable</a:t>
            </a:r>
          </a:p>
          <a:p>
            <a:r>
              <a:rPr lang="en-US" b="1" dirty="0">
                <a:solidFill>
                  <a:srgbClr val="0000FF"/>
                </a:solidFill>
              </a:rPr>
              <a:t>T</a:t>
            </a:r>
            <a:r>
              <a:rPr lang="en-US" b="1" dirty="0" smtClean="0">
                <a:solidFill>
                  <a:srgbClr val="0000FF"/>
                </a:solidFill>
              </a:rPr>
              <a:t>echnical realization:</a:t>
            </a:r>
          </a:p>
          <a:p>
            <a:pPr marL="285750" indent="-285750">
              <a:buFont typeface="Wingdings" panose="05000000000000000000" pitchFamily="2" charset="2"/>
              <a:buChar char="Ø"/>
            </a:pPr>
            <a:r>
              <a:rPr lang="en-US" sz="1700" dirty="0" smtClean="0"/>
              <a:t>uses BBQ setup as for tune </a:t>
            </a:r>
          </a:p>
          <a:p>
            <a:pPr marL="285750" indent="-285750">
              <a:buFont typeface="Wingdings" panose="05000000000000000000" pitchFamily="2" charset="2"/>
              <a:buChar char="Ø"/>
            </a:pPr>
            <a:r>
              <a:rPr lang="en-US" sz="1700" dirty="0" smtClean="0"/>
              <a:t>but analog combing </a:t>
            </a:r>
            <a:r>
              <a:rPr lang="en-US" sz="1700" b="1" dirty="0" smtClean="0"/>
              <a:t>(</a:t>
            </a:r>
            <a:r>
              <a:rPr lang="en-US" sz="1700" b="1" i="1" dirty="0" smtClean="0"/>
              <a:t>U</a:t>
            </a:r>
            <a:r>
              <a:rPr lang="en-US" sz="1700" b="1" i="1" baseline="-25000" dirty="0" smtClean="0"/>
              <a:t>R</a:t>
            </a:r>
            <a:r>
              <a:rPr lang="en-US" sz="1700" b="1" i="1" dirty="0" smtClean="0"/>
              <a:t> + U</a:t>
            </a:r>
            <a:r>
              <a:rPr lang="en-US" sz="1700" b="1" i="1" baseline="-25000" dirty="0" smtClean="0"/>
              <a:t>L </a:t>
            </a:r>
            <a:r>
              <a:rPr lang="en-US" sz="1700" b="1" dirty="0" smtClean="0"/>
              <a:t>)</a:t>
            </a:r>
            <a:r>
              <a:rPr lang="en-US" sz="1700" dirty="0" smtClean="0"/>
              <a:t> and </a:t>
            </a:r>
            <a:r>
              <a:rPr lang="en-US" sz="1700" b="1" dirty="0"/>
              <a:t>(</a:t>
            </a:r>
            <a:r>
              <a:rPr lang="en-US" sz="1700" b="1" i="1" dirty="0" smtClean="0"/>
              <a:t>U</a:t>
            </a:r>
            <a:r>
              <a:rPr lang="en-US" sz="1700" b="1" i="1" baseline="-25000" dirty="0" smtClean="0"/>
              <a:t>T</a:t>
            </a:r>
            <a:r>
              <a:rPr lang="en-US" sz="1700" b="1" i="1" dirty="0" smtClean="0"/>
              <a:t> </a:t>
            </a:r>
            <a:r>
              <a:rPr lang="en-US" sz="1700" b="1" i="1" dirty="0"/>
              <a:t>+ </a:t>
            </a:r>
            <a:r>
              <a:rPr lang="en-US" sz="1700" b="1" i="1" dirty="0" smtClean="0"/>
              <a:t>U</a:t>
            </a:r>
            <a:r>
              <a:rPr lang="en-US" sz="1700" b="1" i="1" baseline="-25000" dirty="0" smtClean="0"/>
              <a:t>B </a:t>
            </a:r>
            <a:r>
              <a:rPr lang="en-US" sz="1700" b="1" dirty="0" smtClean="0"/>
              <a:t>)</a:t>
            </a:r>
            <a:r>
              <a:rPr lang="en-US" sz="1700" dirty="0" smtClean="0"/>
              <a:t>, resp.</a:t>
            </a:r>
          </a:p>
          <a:p>
            <a:pPr marL="285750" indent="-285750">
              <a:buFont typeface="Wingdings" panose="05000000000000000000" pitchFamily="2" charset="2"/>
              <a:buChar char="Ø"/>
            </a:pPr>
            <a:r>
              <a:rPr lang="en-US" sz="1700" dirty="0" smtClean="0"/>
              <a:t>presently: no quadrupole exciter available </a:t>
            </a:r>
            <a:endParaRPr lang="en-US" sz="1700" dirty="0"/>
          </a:p>
        </p:txBody>
      </p:sp>
      <p:sp>
        <p:nvSpPr>
          <p:cNvPr id="8" name="Textfeld 7"/>
          <p:cNvSpPr txBox="1"/>
          <p:nvPr/>
        </p:nvSpPr>
        <p:spPr>
          <a:xfrm>
            <a:off x="4396344" y="5289927"/>
            <a:ext cx="4747656" cy="830997"/>
          </a:xfrm>
          <a:prstGeom prst="rect">
            <a:avLst/>
          </a:prstGeom>
          <a:noFill/>
        </p:spPr>
        <p:txBody>
          <a:bodyPr wrap="square" rtlCol="0">
            <a:spAutoFit/>
          </a:bodyPr>
          <a:lstStyle/>
          <a:p>
            <a:r>
              <a:rPr lang="en-US" sz="1600" dirty="0" smtClean="0"/>
              <a:t>Beam parameter:</a:t>
            </a:r>
          </a:p>
          <a:p>
            <a:r>
              <a:rPr lang="en-US" sz="1600" dirty="0" smtClean="0"/>
              <a:t>N</a:t>
            </a:r>
            <a:r>
              <a:rPr lang="en-US" sz="1600" baseline="30000" dirty="0" smtClean="0"/>
              <a:t>7+</a:t>
            </a:r>
            <a:r>
              <a:rPr lang="en-US" sz="1600" dirty="0" smtClean="0"/>
              <a:t> at 11.4MeV/u, </a:t>
            </a:r>
          </a:p>
          <a:p>
            <a:r>
              <a:rPr lang="en-US" sz="1600" b="1" i="1" dirty="0" smtClean="0">
                <a:latin typeface="Cambria Math" panose="02040503050406030204" pitchFamily="18" charset="0"/>
                <a:ea typeface="Cambria Math" panose="02040503050406030204" pitchFamily="18" charset="0"/>
                <a:sym typeface="Symbol"/>
              </a:rPr>
              <a:t></a:t>
            </a:r>
            <a:r>
              <a:rPr lang="en-US" sz="1600" b="1" i="1" baseline="-25000" dirty="0" smtClean="0">
                <a:latin typeface="Cambria Math" panose="02040503050406030204" pitchFamily="18" charset="0"/>
                <a:ea typeface="Cambria Math" panose="02040503050406030204" pitchFamily="18" charset="0"/>
                <a:sym typeface="Symbol"/>
              </a:rPr>
              <a:t>x</a:t>
            </a:r>
            <a:r>
              <a:rPr lang="en-US" sz="1600" dirty="0" smtClean="0">
                <a:latin typeface="Cambria Math" panose="02040503050406030204" pitchFamily="18" charset="0"/>
                <a:ea typeface="Cambria Math" panose="02040503050406030204" pitchFamily="18" charset="0"/>
                <a:sym typeface="Symbol"/>
              </a:rPr>
              <a:t> </a:t>
            </a:r>
            <a:r>
              <a:rPr lang="en-US" sz="1600" b="1" dirty="0" smtClean="0">
                <a:latin typeface="Cambria Math" panose="02040503050406030204" pitchFamily="18" charset="0"/>
                <a:ea typeface="Cambria Math" panose="02040503050406030204" pitchFamily="18" charset="0"/>
                <a:sym typeface="Symbol"/>
              </a:rPr>
              <a:t>(</a:t>
            </a:r>
            <a:r>
              <a:rPr lang="en-US" sz="1600" b="1" i="1" dirty="0" smtClean="0">
                <a:latin typeface="Cambria Math" panose="02040503050406030204" pitchFamily="18" charset="0"/>
                <a:ea typeface="Cambria Math" panose="02040503050406030204" pitchFamily="18" charset="0"/>
                <a:sym typeface="Symbol"/>
              </a:rPr>
              <a:t>2</a:t>
            </a:r>
            <a:r>
              <a:rPr lang="en-US" sz="1600" b="1" dirty="0" smtClean="0">
                <a:latin typeface="Cambria Math" panose="02040503050406030204" pitchFamily="18" charset="0"/>
                <a:ea typeface="Cambria Math" panose="02040503050406030204" pitchFamily="18" charset="0"/>
                <a:sym typeface="Symbol"/>
              </a:rPr>
              <a:t>)</a:t>
            </a:r>
            <a:r>
              <a:rPr lang="en-US" sz="1600" b="1" i="1" dirty="0" smtClean="0">
                <a:latin typeface="Cambria Math" panose="02040503050406030204" pitchFamily="18" charset="0"/>
                <a:ea typeface="Cambria Math" panose="02040503050406030204" pitchFamily="18" charset="0"/>
                <a:sym typeface="Symbol"/>
              </a:rPr>
              <a:t> </a:t>
            </a:r>
            <a:r>
              <a:rPr lang="en-US" sz="1600" dirty="0" smtClean="0">
                <a:sym typeface="Symbol"/>
              </a:rPr>
              <a:t>= 32 µm, </a:t>
            </a:r>
            <a:r>
              <a:rPr lang="en-US" sz="1600" b="1" i="1" dirty="0" smtClean="0">
                <a:latin typeface="Cambria Math" panose="02040503050406030204" pitchFamily="18" charset="0"/>
                <a:ea typeface="Cambria Math" panose="02040503050406030204" pitchFamily="18" charset="0"/>
                <a:sym typeface="Symbol"/>
              </a:rPr>
              <a:t></a:t>
            </a:r>
            <a:r>
              <a:rPr lang="en-US" sz="1600" b="1" i="1" baseline="-25000" dirty="0" smtClean="0">
                <a:latin typeface="Cambria Math" panose="02040503050406030204" pitchFamily="18" charset="0"/>
                <a:ea typeface="Cambria Math" panose="02040503050406030204" pitchFamily="18" charset="0"/>
                <a:sym typeface="Symbol"/>
              </a:rPr>
              <a:t>y</a:t>
            </a:r>
            <a:r>
              <a:rPr lang="en-US" sz="1600" dirty="0" smtClean="0">
                <a:latin typeface="Cambria Math" panose="02040503050406030204" pitchFamily="18" charset="0"/>
                <a:ea typeface="Cambria Math" panose="02040503050406030204" pitchFamily="18" charset="0"/>
                <a:sym typeface="Symbol"/>
              </a:rPr>
              <a:t> </a:t>
            </a:r>
            <a:r>
              <a:rPr lang="en-US" sz="1600" b="1" dirty="0">
                <a:latin typeface="Cambria Math" panose="02040503050406030204" pitchFamily="18" charset="0"/>
                <a:ea typeface="Cambria Math" panose="02040503050406030204" pitchFamily="18" charset="0"/>
                <a:sym typeface="Symbol"/>
              </a:rPr>
              <a:t>(</a:t>
            </a:r>
            <a:r>
              <a:rPr lang="en-US" sz="1600" b="1" i="1" dirty="0">
                <a:latin typeface="Cambria Math" panose="02040503050406030204" pitchFamily="18" charset="0"/>
                <a:ea typeface="Cambria Math" panose="02040503050406030204" pitchFamily="18" charset="0"/>
                <a:sym typeface="Symbol"/>
              </a:rPr>
              <a:t>2</a:t>
            </a:r>
            <a:r>
              <a:rPr lang="en-US" sz="1600" b="1" dirty="0">
                <a:latin typeface="Cambria Math" panose="02040503050406030204" pitchFamily="18" charset="0"/>
                <a:ea typeface="Cambria Math" panose="02040503050406030204" pitchFamily="18" charset="0"/>
                <a:sym typeface="Symbol"/>
              </a:rPr>
              <a:t>)</a:t>
            </a:r>
            <a:r>
              <a:rPr lang="en-US" sz="1600" b="1" i="1" dirty="0">
                <a:latin typeface="Cambria Math" panose="02040503050406030204" pitchFamily="18" charset="0"/>
                <a:ea typeface="Cambria Math" panose="02040503050406030204" pitchFamily="18" charset="0"/>
                <a:sym typeface="Symbol"/>
              </a:rPr>
              <a:t> </a:t>
            </a:r>
            <a:r>
              <a:rPr lang="en-US" sz="1600" dirty="0">
                <a:sym typeface="Symbol"/>
              </a:rPr>
              <a:t>= </a:t>
            </a:r>
            <a:r>
              <a:rPr lang="en-US" sz="1600" dirty="0" smtClean="0">
                <a:sym typeface="Symbol"/>
              </a:rPr>
              <a:t>51 </a:t>
            </a:r>
            <a:r>
              <a:rPr lang="en-US" sz="1600" dirty="0">
                <a:sym typeface="Symbol"/>
              </a:rPr>
              <a:t>µm</a:t>
            </a:r>
            <a:r>
              <a:rPr lang="en-US" sz="1600" dirty="0" smtClean="0">
                <a:sym typeface="Symbol"/>
              </a:rPr>
              <a:t>, </a:t>
            </a:r>
            <a:r>
              <a:rPr lang="en-US" sz="1600" b="1" i="1" dirty="0" smtClean="0">
                <a:latin typeface="Cambria Math" panose="02040503050406030204" pitchFamily="18" charset="0"/>
                <a:ea typeface="Cambria Math" panose="02040503050406030204" pitchFamily="18" charset="0"/>
                <a:sym typeface="Symbol"/>
              </a:rPr>
              <a:t>Q</a:t>
            </a:r>
            <a:r>
              <a:rPr lang="en-US" sz="1600" b="1" i="1" baseline="-25000" dirty="0" smtClean="0">
                <a:latin typeface="Cambria Math" panose="02040503050406030204" pitchFamily="18" charset="0"/>
                <a:ea typeface="Cambria Math" panose="02040503050406030204" pitchFamily="18" charset="0"/>
                <a:sym typeface="Symbol"/>
              </a:rPr>
              <a:t>x0 </a:t>
            </a:r>
            <a:r>
              <a:rPr lang="en-US" sz="1600" dirty="0" smtClean="0">
                <a:sym typeface="Symbol"/>
              </a:rPr>
              <a:t> = 4.2, </a:t>
            </a:r>
            <a:r>
              <a:rPr lang="en-US" sz="1600" b="1" i="1" dirty="0" smtClean="0">
                <a:latin typeface="Cambria Math" panose="02040503050406030204" pitchFamily="18" charset="0"/>
                <a:ea typeface="Cambria Math" panose="02040503050406030204" pitchFamily="18" charset="0"/>
                <a:sym typeface="Symbol"/>
              </a:rPr>
              <a:t>Q</a:t>
            </a:r>
            <a:r>
              <a:rPr lang="en-US" sz="1600" b="1" i="1" baseline="-25000" dirty="0" smtClean="0">
                <a:latin typeface="Cambria Math" panose="02040503050406030204" pitchFamily="18" charset="0"/>
                <a:ea typeface="Cambria Math" panose="02040503050406030204" pitchFamily="18" charset="0"/>
                <a:sym typeface="Symbol"/>
              </a:rPr>
              <a:t>y0 </a:t>
            </a:r>
            <a:r>
              <a:rPr lang="en-US" sz="1600" dirty="0" smtClean="0">
                <a:latin typeface="Cambria Math" panose="02040503050406030204" pitchFamily="18" charset="0"/>
                <a:ea typeface="Cambria Math" panose="02040503050406030204" pitchFamily="18" charset="0"/>
                <a:sym typeface="Symbol"/>
              </a:rPr>
              <a:t> </a:t>
            </a:r>
            <a:r>
              <a:rPr lang="en-US" sz="1600" dirty="0" smtClean="0">
                <a:sym typeface="Symbol"/>
              </a:rPr>
              <a:t>=3.3 </a:t>
            </a:r>
            <a:endParaRPr lang="en-US" sz="1600" dirty="0"/>
          </a:p>
        </p:txBody>
      </p:sp>
      <p:sp>
        <p:nvSpPr>
          <p:cNvPr id="14" name="Textfeld 13"/>
          <p:cNvSpPr txBox="1"/>
          <p:nvPr/>
        </p:nvSpPr>
        <p:spPr>
          <a:xfrm>
            <a:off x="5126038" y="4526915"/>
            <a:ext cx="4017962" cy="923330"/>
          </a:xfrm>
          <a:prstGeom prst="rect">
            <a:avLst/>
          </a:prstGeom>
          <a:noFill/>
        </p:spPr>
        <p:txBody>
          <a:bodyPr wrap="square" rtlCol="0">
            <a:spAutoFit/>
          </a:bodyPr>
          <a:lstStyle/>
          <a:p>
            <a:r>
              <a:rPr lang="en-US" b="1" dirty="0" smtClean="0">
                <a:solidFill>
                  <a:srgbClr val="0000FF"/>
                </a:solidFill>
              </a:rPr>
              <a:t>Result: </a:t>
            </a:r>
          </a:p>
          <a:p>
            <a:r>
              <a:rPr lang="en-US" b="1" dirty="0" smtClean="0">
                <a:sym typeface="Symbol"/>
              </a:rPr>
              <a:t></a:t>
            </a:r>
            <a:r>
              <a:rPr lang="en-US" b="1" i="1" dirty="0" err="1" smtClean="0">
                <a:latin typeface="Cambria Math" panose="02040503050406030204" pitchFamily="18" charset="0"/>
                <a:ea typeface="Cambria Math" panose="02040503050406030204" pitchFamily="18" charset="0"/>
                <a:sym typeface="Symbol"/>
              </a:rPr>
              <a:t>Q</a:t>
            </a:r>
            <a:r>
              <a:rPr lang="en-US" b="1" i="1" baseline="-25000" dirty="0" err="1" smtClean="0">
                <a:latin typeface="Cambria Math" panose="02040503050406030204" pitchFamily="18" charset="0"/>
                <a:ea typeface="Cambria Math" panose="02040503050406030204" pitchFamily="18" charset="0"/>
                <a:sym typeface="Symbol"/>
              </a:rPr>
              <a:t>sc</a:t>
            </a:r>
            <a:r>
              <a:rPr lang="en-US" b="1" i="1" dirty="0" smtClean="0">
                <a:sym typeface="Symbol"/>
              </a:rPr>
              <a:t>  </a:t>
            </a:r>
            <a:r>
              <a:rPr lang="en-US" dirty="0" smtClean="0">
                <a:sym typeface="Symbol"/>
              </a:rPr>
              <a:t>shifts with beam intensity</a:t>
            </a:r>
          </a:p>
          <a:p>
            <a:r>
              <a:rPr lang="en-US" dirty="0" smtClean="0">
                <a:sym typeface="Symbol"/>
              </a:rPr>
              <a:t>approximately according to expectation</a:t>
            </a:r>
            <a:endParaRPr lang="en-US" dirty="0" smtClean="0"/>
          </a:p>
        </p:txBody>
      </p:sp>
      <p:sp>
        <p:nvSpPr>
          <p:cNvPr id="15" name="Textfeld 14"/>
          <p:cNvSpPr txBox="1"/>
          <p:nvPr/>
        </p:nvSpPr>
        <p:spPr>
          <a:xfrm>
            <a:off x="4906589" y="976890"/>
            <a:ext cx="4432147" cy="338554"/>
          </a:xfrm>
          <a:prstGeom prst="rect">
            <a:avLst/>
          </a:prstGeom>
          <a:noFill/>
        </p:spPr>
        <p:txBody>
          <a:bodyPr wrap="square" rtlCol="0">
            <a:spAutoFit/>
          </a:bodyPr>
          <a:lstStyle/>
          <a:p>
            <a:r>
              <a:rPr lang="en-US" sz="1600" i="1" dirty="0" smtClean="0"/>
              <a:t>Example</a:t>
            </a:r>
            <a:r>
              <a:rPr lang="en-US" sz="1600" dirty="0" smtClean="0"/>
              <a:t>: Variation of beam current:</a:t>
            </a:r>
            <a:endParaRPr lang="en-US" sz="1600" dirty="0"/>
          </a:p>
        </p:txBody>
      </p:sp>
      <p:sp>
        <p:nvSpPr>
          <p:cNvPr id="10" name="Textfeld 9"/>
          <p:cNvSpPr txBox="1"/>
          <p:nvPr/>
        </p:nvSpPr>
        <p:spPr>
          <a:xfrm>
            <a:off x="630194" y="3356992"/>
            <a:ext cx="1404606" cy="292388"/>
          </a:xfrm>
          <a:prstGeom prst="rect">
            <a:avLst/>
          </a:prstGeom>
          <a:noFill/>
        </p:spPr>
        <p:txBody>
          <a:bodyPr wrap="square" rtlCol="0">
            <a:spAutoFit/>
          </a:bodyPr>
          <a:lstStyle/>
          <a:p>
            <a:r>
              <a:rPr lang="en-US" sz="1300" dirty="0" smtClean="0"/>
              <a:t>1024 turn FFT</a:t>
            </a:r>
            <a:endParaRPr lang="en-US" sz="1300" dirty="0"/>
          </a:p>
        </p:txBody>
      </p:sp>
      <p:sp>
        <p:nvSpPr>
          <p:cNvPr id="17" name="Textfeld 16"/>
          <p:cNvSpPr txBox="1"/>
          <p:nvPr/>
        </p:nvSpPr>
        <p:spPr>
          <a:xfrm>
            <a:off x="5323571" y="3993932"/>
            <a:ext cx="1218952" cy="292388"/>
          </a:xfrm>
          <a:prstGeom prst="rect">
            <a:avLst/>
          </a:prstGeom>
          <a:noFill/>
        </p:spPr>
        <p:txBody>
          <a:bodyPr wrap="square" rtlCol="0">
            <a:spAutoFit/>
          </a:bodyPr>
          <a:lstStyle/>
          <a:p>
            <a:r>
              <a:rPr lang="en-US" sz="1300" dirty="0" smtClean="0"/>
              <a:t>256 turn FFT</a:t>
            </a:r>
            <a:endParaRPr lang="en-US" sz="1300" dirty="0"/>
          </a:p>
        </p:txBody>
      </p:sp>
      <p:sp>
        <p:nvSpPr>
          <p:cNvPr id="21" name="Abgerundetes Rechteck 20"/>
          <p:cNvSpPr/>
          <p:nvPr/>
        </p:nvSpPr>
        <p:spPr bwMode="auto">
          <a:xfrm>
            <a:off x="7005539" y="1679574"/>
            <a:ext cx="446191" cy="228085"/>
          </a:xfrm>
          <a:prstGeom prst="roundRect">
            <a:avLst>
              <a:gd name="adj" fmla="val 29613"/>
            </a:avLst>
          </a:prstGeom>
          <a:noFill/>
          <a:ln w="19050"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22" name="Abgerundetes Rechteck 21"/>
          <p:cNvSpPr/>
          <p:nvPr/>
        </p:nvSpPr>
        <p:spPr bwMode="auto">
          <a:xfrm>
            <a:off x="7204526" y="2703006"/>
            <a:ext cx="446191" cy="228085"/>
          </a:xfrm>
          <a:prstGeom prst="roundRect">
            <a:avLst>
              <a:gd name="adj" fmla="val 29613"/>
            </a:avLst>
          </a:prstGeom>
          <a:noFill/>
          <a:ln w="19050"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12" name="Textfeld 11"/>
          <p:cNvSpPr txBox="1"/>
          <p:nvPr/>
        </p:nvSpPr>
        <p:spPr>
          <a:xfrm>
            <a:off x="3901832" y="6212364"/>
            <a:ext cx="5197083" cy="307777"/>
          </a:xfrm>
          <a:prstGeom prst="rect">
            <a:avLst/>
          </a:prstGeom>
          <a:noFill/>
        </p:spPr>
        <p:txBody>
          <a:bodyPr wrap="square" rtlCol="0">
            <a:spAutoFit/>
          </a:bodyPr>
          <a:lstStyle/>
          <a:p>
            <a:pPr algn="r"/>
            <a:r>
              <a:rPr lang="en-US" sz="1400" dirty="0" smtClean="0"/>
              <a:t>R. </a:t>
            </a:r>
            <a:r>
              <a:rPr lang="en-US" sz="1400" dirty="0" err="1" smtClean="0"/>
              <a:t>Bär</a:t>
            </a:r>
            <a:r>
              <a:rPr lang="en-US" sz="1400" dirty="0" smtClean="0"/>
              <a:t> et al., NIM A, 415, 460 (1998), R. Singh et al., Proc. IBIC’14</a:t>
            </a:r>
            <a:endParaRPr lang="en-US" sz="1400" dirty="0"/>
          </a:p>
        </p:txBody>
      </p:sp>
      <p:sp>
        <p:nvSpPr>
          <p:cNvPr id="23" name="Textfeld 22"/>
          <p:cNvSpPr txBox="1"/>
          <p:nvPr/>
        </p:nvSpPr>
        <p:spPr>
          <a:xfrm>
            <a:off x="7794874" y="1356410"/>
            <a:ext cx="683767" cy="323165"/>
          </a:xfrm>
          <a:prstGeom prst="rect">
            <a:avLst/>
          </a:prstGeom>
          <a:noFill/>
        </p:spPr>
        <p:txBody>
          <a:bodyPr wrap="square" rtlCol="0">
            <a:spAutoFit/>
          </a:bodyPr>
          <a:lstStyle/>
          <a:p>
            <a:r>
              <a:rPr lang="en-US" sz="1500" dirty="0" smtClean="0">
                <a:latin typeface="Arial" panose="020B0604020202020204" pitchFamily="34" charset="0"/>
                <a:cs typeface="Arial" panose="020B0604020202020204" pitchFamily="34" charset="0"/>
              </a:rPr>
              <a:t>BBQ</a:t>
            </a: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110042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34"/>
          <p:cNvSpPr>
            <a:spLocks noChangeArrowheads="1"/>
          </p:cNvSpPr>
          <p:nvPr/>
        </p:nvSpPr>
        <p:spPr bwMode="auto">
          <a:xfrm>
            <a:off x="574675" y="1431925"/>
            <a:ext cx="4838700" cy="47132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82945" tIns="41473" rIns="82945" bIns="41473"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de-DE" altLang="de-DE"/>
          </a:p>
        </p:txBody>
      </p:sp>
      <p:sp>
        <p:nvSpPr>
          <p:cNvPr id="19459" name="Text Box 2"/>
          <p:cNvSpPr txBox="1">
            <a:spLocks noChangeArrowheads="1"/>
          </p:cNvSpPr>
          <p:nvPr/>
        </p:nvSpPr>
        <p:spPr bwMode="auto">
          <a:xfrm>
            <a:off x="300038" y="361950"/>
            <a:ext cx="7924800" cy="461665"/>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de-DE" sz="2400" b="1" dirty="0">
                <a:solidFill>
                  <a:srgbClr val="000000"/>
                </a:solidFill>
                <a:latin typeface="+mj-lt"/>
              </a:rPr>
              <a:t>GSI Heavy Ion </a:t>
            </a:r>
            <a:r>
              <a:rPr lang="en-US" altLang="de-DE" sz="2400" b="1" dirty="0" smtClean="0">
                <a:solidFill>
                  <a:srgbClr val="000000"/>
                </a:solidFill>
                <a:latin typeface="+mj-lt"/>
              </a:rPr>
              <a:t>Synchrotron SIS18 (B</a:t>
            </a:r>
            <a:r>
              <a:rPr lang="en-US" altLang="de-DE" sz="2400" b="1" dirty="0" smtClean="0">
                <a:solidFill>
                  <a:srgbClr val="000000"/>
                </a:solidFill>
                <a:latin typeface="+mj-lt"/>
                <a:sym typeface="Symbol"/>
              </a:rPr>
              <a:t>=18Tm)</a:t>
            </a:r>
            <a:r>
              <a:rPr lang="en-US" altLang="de-DE" sz="2400" b="1" dirty="0" smtClean="0">
                <a:solidFill>
                  <a:srgbClr val="000000"/>
                </a:solidFill>
                <a:latin typeface="+mj-lt"/>
              </a:rPr>
              <a:t>: </a:t>
            </a:r>
            <a:r>
              <a:rPr lang="en-US" altLang="de-DE" sz="2400" b="1" dirty="0">
                <a:solidFill>
                  <a:srgbClr val="000000"/>
                </a:solidFill>
                <a:latin typeface="+mj-lt"/>
              </a:rPr>
              <a:t>Overview</a:t>
            </a:r>
          </a:p>
        </p:txBody>
      </p:sp>
      <p:sp>
        <p:nvSpPr>
          <p:cNvPr id="19460" name="Text Box 4"/>
          <p:cNvSpPr txBox="1">
            <a:spLocks noChangeArrowheads="1"/>
          </p:cNvSpPr>
          <p:nvPr/>
        </p:nvSpPr>
        <p:spPr bwMode="auto">
          <a:xfrm>
            <a:off x="954088" y="1728788"/>
            <a:ext cx="4049712"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82945" tIns="41473" rIns="82945" bIns="41473">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de-DE" sz="1600" dirty="0"/>
              <a:t>Important parameters of SIS-18</a:t>
            </a:r>
          </a:p>
        </p:txBody>
      </p:sp>
      <p:graphicFrame>
        <p:nvGraphicFramePr>
          <p:cNvPr id="254981" name="Group 5"/>
          <p:cNvGraphicFramePr>
            <a:graphicFrameLocks noGrp="1"/>
          </p:cNvGraphicFramePr>
          <p:nvPr>
            <p:ph idx="4294967295"/>
          </p:nvPr>
        </p:nvGraphicFramePr>
        <p:xfrm>
          <a:off x="0" y="2117725"/>
          <a:ext cx="3581400" cy="3327399"/>
        </p:xfrm>
        <a:graphic>
          <a:graphicData uri="http://schemas.openxmlformats.org/drawingml/2006/table">
            <a:tbl>
              <a:tblPr/>
              <a:tblGrid>
                <a:gridCol w="1735931"/>
                <a:gridCol w="1845469"/>
              </a:tblGrid>
              <a:tr h="393239">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500" b="0" i="0" u="none" strike="noStrike" cap="none" normalizeH="0" baseline="0" dirty="0" smtClean="0">
                          <a:ln>
                            <a:noFill/>
                          </a:ln>
                          <a:solidFill>
                            <a:schemeClr val="tx1"/>
                          </a:solidFill>
                          <a:effectLst/>
                          <a:latin typeface="Verdana" pitchFamily="34" charset="0"/>
                          <a:cs typeface="Arial" charset="0"/>
                        </a:rPr>
                        <a:t>Circumference</a:t>
                      </a:r>
                    </a:p>
                  </a:txBody>
                  <a:tcPr marL="82944" marR="82944" marT="41484" marB="414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500" b="0" i="0" u="none" strike="noStrike" cap="none" normalizeH="0" baseline="0" dirty="0" smtClean="0">
                          <a:ln>
                            <a:noFill/>
                          </a:ln>
                          <a:solidFill>
                            <a:schemeClr val="tx1"/>
                          </a:solidFill>
                          <a:effectLst/>
                          <a:latin typeface="Verdana" pitchFamily="34" charset="0"/>
                          <a:cs typeface="Arial" charset="0"/>
                        </a:rPr>
                        <a:t>216 m</a:t>
                      </a:r>
                    </a:p>
                  </a:txBody>
                  <a:tcPr marL="82944" marR="82944" marT="41484" marB="414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202">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500" b="0" i="0" u="none" strike="noStrike" cap="none" normalizeH="0" baseline="0" dirty="0" smtClean="0">
                          <a:ln>
                            <a:noFill/>
                          </a:ln>
                          <a:solidFill>
                            <a:schemeClr val="tx1"/>
                          </a:solidFill>
                          <a:effectLst/>
                          <a:latin typeface="Verdana" pitchFamily="34" charset="0"/>
                          <a:cs typeface="Arial" charset="0"/>
                        </a:rPr>
                        <a:t>Inj. type</a:t>
                      </a:r>
                    </a:p>
                  </a:txBody>
                  <a:tcPr marL="82944" marR="82944" marT="41484" marB="414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500" b="0" i="0" u="none" strike="noStrike" cap="none" normalizeH="0" baseline="0" smtClean="0">
                          <a:ln>
                            <a:noFill/>
                          </a:ln>
                          <a:solidFill>
                            <a:schemeClr val="tx1"/>
                          </a:solidFill>
                          <a:effectLst/>
                          <a:latin typeface="Verdana" pitchFamily="34" charset="0"/>
                          <a:cs typeface="Arial" charset="0"/>
                        </a:rPr>
                        <a:t>Multiturn</a:t>
                      </a:r>
                    </a:p>
                  </a:txBody>
                  <a:tcPr marL="82944" marR="82944" marT="41484" marB="414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642">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500" b="0" i="0" u="none" strike="noStrike" cap="none" normalizeH="0" baseline="0" smtClean="0">
                          <a:ln>
                            <a:noFill/>
                          </a:ln>
                          <a:solidFill>
                            <a:schemeClr val="tx1"/>
                          </a:solidFill>
                          <a:effectLst/>
                          <a:latin typeface="Verdana" pitchFamily="34" charset="0"/>
                          <a:cs typeface="Arial" charset="0"/>
                        </a:rPr>
                        <a:t>Energy range</a:t>
                      </a:r>
                    </a:p>
                  </a:txBody>
                  <a:tcPr marL="82944" marR="82944" marT="41484" marB="414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500" b="0" i="0" u="none" strike="noStrike" cap="none" normalizeH="0" baseline="0" dirty="0" smtClean="0">
                          <a:ln>
                            <a:noFill/>
                          </a:ln>
                          <a:solidFill>
                            <a:schemeClr val="tx1"/>
                          </a:solidFill>
                          <a:effectLst/>
                          <a:latin typeface="Verdana" pitchFamily="34" charset="0"/>
                          <a:cs typeface="Arial" charset="0"/>
                        </a:rPr>
                        <a:t>11 MeV → 2 </a:t>
                      </a:r>
                      <a:r>
                        <a:rPr kumimoji="0" lang="en-US" sz="1500" b="0" i="0" u="none" strike="noStrike" cap="none" normalizeH="0" baseline="0" dirty="0" err="1" smtClean="0">
                          <a:ln>
                            <a:noFill/>
                          </a:ln>
                          <a:solidFill>
                            <a:schemeClr val="tx1"/>
                          </a:solidFill>
                          <a:effectLst/>
                          <a:latin typeface="Verdana" pitchFamily="34" charset="0"/>
                          <a:cs typeface="Arial" charset="0"/>
                        </a:rPr>
                        <a:t>GeV</a:t>
                      </a:r>
                      <a:endParaRPr kumimoji="0" lang="en-US" sz="1500" b="0" i="0" u="none" strike="noStrike" cap="none" normalizeH="0" baseline="0" dirty="0" smtClean="0">
                        <a:ln>
                          <a:noFill/>
                        </a:ln>
                        <a:solidFill>
                          <a:schemeClr val="tx1"/>
                        </a:solidFill>
                        <a:effectLst/>
                        <a:latin typeface="Verdana" pitchFamily="34" charset="0"/>
                        <a:cs typeface="Arial" charset="0"/>
                      </a:endParaRPr>
                    </a:p>
                  </a:txBody>
                  <a:tcPr marL="82944" marR="82944" marT="41484" marB="414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4068">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500" b="0" i="0" u="none" strike="noStrike" cap="none" normalizeH="0" baseline="0" smtClean="0">
                          <a:ln>
                            <a:noFill/>
                          </a:ln>
                          <a:solidFill>
                            <a:schemeClr val="tx1"/>
                          </a:solidFill>
                          <a:effectLst/>
                          <a:latin typeface="Verdana" pitchFamily="34" charset="0"/>
                          <a:cs typeface="Arial" charset="0"/>
                        </a:rPr>
                        <a:t>Acc. RF</a:t>
                      </a:r>
                    </a:p>
                  </a:txBody>
                  <a:tcPr marL="82944" marR="82944" marT="41484" marB="414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Verdana" pitchFamily="34" charset="0"/>
                          <a:cs typeface="Arial" charset="0"/>
                        </a:rPr>
                        <a:t>0.8 → 5 MHz</a:t>
                      </a:r>
                    </a:p>
                  </a:txBody>
                  <a:tcPr marL="82944" marR="82944" marT="41484" marB="414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202">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500" b="0" i="0" u="none" strike="noStrike" cap="none" normalizeH="0" baseline="0" dirty="0" smtClean="0">
                          <a:ln>
                            <a:noFill/>
                          </a:ln>
                          <a:solidFill>
                            <a:schemeClr val="tx1"/>
                          </a:solidFill>
                          <a:effectLst/>
                          <a:latin typeface="Verdana" pitchFamily="34" charset="0"/>
                          <a:cs typeface="Arial" charset="0"/>
                        </a:rPr>
                        <a:t>Harmonic</a:t>
                      </a:r>
                    </a:p>
                  </a:txBody>
                  <a:tcPr marL="82944" marR="82944" marT="41484" marB="414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500" b="0" i="0" u="none" strike="noStrike" cap="none" normalizeH="0" baseline="0" dirty="0" smtClean="0">
                          <a:ln>
                            <a:noFill/>
                          </a:ln>
                          <a:solidFill>
                            <a:schemeClr val="tx1"/>
                          </a:solidFill>
                          <a:effectLst/>
                          <a:latin typeface="Verdana" pitchFamily="34" charset="0"/>
                          <a:cs typeface="Arial" charset="0"/>
                        </a:rPr>
                        <a:t>4 (= # bunches)</a:t>
                      </a:r>
                    </a:p>
                  </a:txBody>
                  <a:tcPr marL="82944" marR="82944" marT="41484" marB="414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202">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500" b="0" i="0" u="none" strike="noStrike" cap="none" normalizeH="0" baseline="0" dirty="0" smtClean="0">
                          <a:ln>
                            <a:noFill/>
                          </a:ln>
                          <a:solidFill>
                            <a:schemeClr val="tx1"/>
                          </a:solidFill>
                          <a:effectLst/>
                          <a:latin typeface="Verdana" pitchFamily="34" charset="0"/>
                          <a:cs typeface="Arial" charset="0"/>
                        </a:rPr>
                        <a:t>Bunching factor</a:t>
                      </a:r>
                    </a:p>
                  </a:txBody>
                  <a:tcPr marL="82944" marR="82944" marT="41484" marB="414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500" b="0" i="0" u="none" strike="noStrike" cap="none" normalizeH="0" baseline="0" dirty="0" smtClean="0">
                          <a:ln>
                            <a:noFill/>
                          </a:ln>
                          <a:solidFill>
                            <a:schemeClr val="tx1"/>
                          </a:solidFill>
                          <a:effectLst/>
                          <a:latin typeface="Verdana" pitchFamily="34" charset="0"/>
                          <a:cs typeface="Arial" charset="0"/>
                        </a:rPr>
                        <a:t>0.4 → 0.08</a:t>
                      </a:r>
                    </a:p>
                  </a:txBody>
                  <a:tcPr marL="82944" marR="82944" marT="41484" marB="414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202">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500" b="0" i="0" u="none" strike="noStrike" cap="none" normalizeH="0" baseline="0" smtClean="0">
                          <a:ln>
                            <a:noFill/>
                          </a:ln>
                          <a:solidFill>
                            <a:schemeClr val="tx1"/>
                          </a:solidFill>
                          <a:effectLst/>
                          <a:latin typeface="Verdana" pitchFamily="34" charset="0"/>
                          <a:cs typeface="Arial" charset="0"/>
                        </a:rPr>
                        <a:t>Ramp duration</a:t>
                      </a:r>
                    </a:p>
                  </a:txBody>
                  <a:tcPr marL="82944" marR="82944" marT="41484" marB="414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500" b="0" i="0" u="none" strike="noStrike" cap="none" normalizeH="0" baseline="0" dirty="0" smtClean="0">
                          <a:ln>
                            <a:noFill/>
                          </a:ln>
                          <a:solidFill>
                            <a:schemeClr val="tx1"/>
                          </a:solidFill>
                          <a:effectLst/>
                          <a:latin typeface="Verdana" pitchFamily="34" charset="0"/>
                          <a:cs typeface="Arial" charset="0"/>
                        </a:rPr>
                        <a:t>0.06 → 1.5 s</a:t>
                      </a:r>
                    </a:p>
                  </a:txBody>
                  <a:tcPr marL="82944" marR="82944" marT="41484" marB="414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642">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500" b="0" i="0" u="none" strike="noStrike" cap="none" normalizeH="0" baseline="0" smtClean="0">
                          <a:ln>
                            <a:noFill/>
                          </a:ln>
                          <a:solidFill>
                            <a:schemeClr val="tx1"/>
                          </a:solidFill>
                          <a:effectLst/>
                          <a:latin typeface="Verdana" pitchFamily="34" charset="0"/>
                          <a:cs typeface="Arial" charset="0"/>
                        </a:rPr>
                        <a:t>Ion range (Z)</a:t>
                      </a:r>
                    </a:p>
                  </a:txBody>
                  <a:tcPr marL="82944" marR="82944" marT="41484" marB="414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500" b="0" i="0" u="none" strike="noStrike" cap="none" normalizeH="0" baseline="0" dirty="0" smtClean="0">
                          <a:ln>
                            <a:noFill/>
                          </a:ln>
                          <a:solidFill>
                            <a:schemeClr val="tx1"/>
                          </a:solidFill>
                          <a:effectLst/>
                          <a:latin typeface="Verdana" pitchFamily="34" charset="0"/>
                          <a:cs typeface="Arial" charset="0"/>
                        </a:rPr>
                        <a:t>1 → 92 (p to U)</a:t>
                      </a:r>
                    </a:p>
                  </a:txBody>
                  <a:tcPr marL="82944" marR="82944" marT="41484" marB="414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490" name="Textfeld 18"/>
          <p:cNvSpPr txBox="1">
            <a:spLocks noChangeArrowheads="1"/>
          </p:cNvSpPr>
          <p:nvPr/>
        </p:nvSpPr>
        <p:spPr bwMode="auto">
          <a:xfrm>
            <a:off x="485775" y="3389313"/>
            <a:ext cx="14414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de-DE" sz="2000"/>
              <a:t>injec-</a:t>
            </a:r>
          </a:p>
          <a:p>
            <a:pPr algn="l">
              <a:spcBef>
                <a:spcPct val="0"/>
              </a:spcBef>
            </a:pPr>
            <a:r>
              <a:rPr lang="en-US" altLang="de-DE" sz="2000"/>
              <a:t>tion</a:t>
            </a:r>
          </a:p>
        </p:txBody>
      </p:sp>
      <p:sp>
        <p:nvSpPr>
          <p:cNvPr id="19491" name="Textfeld 20"/>
          <p:cNvSpPr txBox="1">
            <a:spLocks noChangeArrowheads="1"/>
          </p:cNvSpPr>
          <p:nvPr/>
        </p:nvSpPr>
        <p:spPr bwMode="auto">
          <a:xfrm>
            <a:off x="4787900" y="3568700"/>
            <a:ext cx="1439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de-DE" sz="2000"/>
              <a:t>extrac-</a:t>
            </a:r>
          </a:p>
          <a:p>
            <a:pPr algn="l">
              <a:spcBef>
                <a:spcPct val="0"/>
              </a:spcBef>
            </a:pPr>
            <a:r>
              <a:rPr lang="en-US" altLang="de-DE" sz="2000"/>
              <a:t>tion</a:t>
            </a:r>
          </a:p>
        </p:txBody>
      </p:sp>
      <p:sp>
        <p:nvSpPr>
          <p:cNvPr id="19492" name="Textfeld 19"/>
          <p:cNvSpPr txBox="1">
            <a:spLocks noChangeArrowheads="1"/>
          </p:cNvSpPr>
          <p:nvPr/>
        </p:nvSpPr>
        <p:spPr bwMode="auto">
          <a:xfrm>
            <a:off x="468313" y="1052513"/>
            <a:ext cx="1439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de-DE" sz="2000"/>
              <a:t>acceleration</a:t>
            </a:r>
          </a:p>
        </p:txBody>
      </p:sp>
      <p:grpSp>
        <p:nvGrpSpPr>
          <p:cNvPr id="19493" name="Gruppieren 19"/>
          <p:cNvGrpSpPr>
            <a:grpSpLocks/>
          </p:cNvGrpSpPr>
          <p:nvPr/>
        </p:nvGrpSpPr>
        <p:grpSpPr bwMode="auto">
          <a:xfrm>
            <a:off x="-46038" y="933450"/>
            <a:ext cx="6251576" cy="5613400"/>
            <a:chOff x="-45463" y="933031"/>
            <a:chExt cx="6250774" cy="5613790"/>
          </a:xfrm>
        </p:grpSpPr>
        <p:pic>
          <p:nvPicPr>
            <p:cNvPr id="19533" name="Picture 3" descr="sis_2"/>
            <p:cNvPicPr>
              <a:picLocks noChangeAspect="1" noChangeArrowheads="1"/>
            </p:cNvPicPr>
            <p:nvPr/>
          </p:nvPicPr>
          <p:blipFill>
            <a:blip r:embed="rId3">
              <a:extLst>
                <a:ext uri="{28A0092B-C50C-407E-A947-70E740481C1C}">
                  <a14:useLocalDpi xmlns:a14="http://schemas.microsoft.com/office/drawing/2010/main" val="0"/>
                </a:ext>
              </a:extLst>
            </a:blip>
            <a:srcRect l="8109"/>
            <a:stretch>
              <a:fillRect/>
            </a:stretch>
          </p:blipFill>
          <p:spPr bwMode="auto">
            <a:xfrm>
              <a:off x="-45463" y="933031"/>
              <a:ext cx="6250774" cy="561379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534" name="Oval 34"/>
            <p:cNvSpPr>
              <a:spLocks noChangeArrowheads="1"/>
            </p:cNvSpPr>
            <p:nvPr/>
          </p:nvSpPr>
          <p:spPr bwMode="auto">
            <a:xfrm>
              <a:off x="574519" y="1432062"/>
              <a:ext cx="4838278" cy="471256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82945" tIns="41473" rIns="82945" bIns="41473"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de-DE" altLang="de-DE"/>
            </a:p>
          </p:txBody>
        </p:sp>
      </p:grpSp>
      <p:graphicFrame>
        <p:nvGraphicFramePr>
          <p:cNvPr id="23" name="Group 5"/>
          <p:cNvGraphicFramePr>
            <a:graphicFrameLocks/>
          </p:cNvGraphicFramePr>
          <p:nvPr>
            <p:extLst>
              <p:ext uri="{D42A27DB-BD31-4B8C-83A1-F6EECF244321}">
                <p14:modId xmlns:p14="http://schemas.microsoft.com/office/powerpoint/2010/main" val="2897069088"/>
              </p:ext>
            </p:extLst>
          </p:nvPr>
        </p:nvGraphicFramePr>
        <p:xfrm>
          <a:off x="1274981" y="2060848"/>
          <a:ext cx="3609011" cy="3429742"/>
        </p:xfrm>
        <a:graphic>
          <a:graphicData uri="http://schemas.openxmlformats.org/drawingml/2006/table">
            <a:tbl>
              <a:tblPr/>
              <a:tblGrid>
                <a:gridCol w="1620673"/>
                <a:gridCol w="1988338"/>
              </a:tblGrid>
              <a:tr h="366827">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Ion range (Z)</a:t>
                      </a:r>
                    </a:p>
                  </a:txBody>
                  <a:tcPr marL="82944" marR="82944" marT="41478" marB="414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1 → 92 (p to U)</a:t>
                      </a:r>
                    </a:p>
                  </a:txBody>
                  <a:tcPr marL="82944" marR="82944" marT="41478" marB="414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827">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Circumference</a:t>
                      </a:r>
                    </a:p>
                  </a:txBody>
                  <a:tcPr marL="82944" marR="82944" marT="41478" marB="414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216 m</a:t>
                      </a:r>
                    </a:p>
                  </a:txBody>
                  <a:tcPr marL="82944" marR="82944" marT="41478" marB="414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379">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Injection type</a:t>
                      </a:r>
                    </a:p>
                  </a:txBody>
                  <a:tcPr marL="82944" marR="82944" marT="41478" marB="414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Horizontal multi-turn</a:t>
                      </a:r>
                    </a:p>
                  </a:txBody>
                  <a:tcPr marL="82944" marR="82944" marT="41478" marB="414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379">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Energy range</a:t>
                      </a:r>
                    </a:p>
                  </a:txBody>
                  <a:tcPr marL="82944" marR="82944" marT="41478" marB="414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11 MeV/u → 2 </a:t>
                      </a:r>
                      <a:r>
                        <a:rPr kumimoji="0" lang="en-US" sz="1300" b="0" i="0" u="none" strike="noStrike" cap="none" normalizeH="0" baseline="0" dirty="0" err="1" smtClean="0">
                          <a:ln>
                            <a:noFill/>
                          </a:ln>
                          <a:solidFill>
                            <a:schemeClr val="tx1"/>
                          </a:solidFill>
                          <a:effectLst/>
                          <a:latin typeface="Verdana" pitchFamily="34" charset="0"/>
                          <a:cs typeface="Arial" charset="0"/>
                        </a:rPr>
                        <a:t>GeV</a:t>
                      </a:r>
                      <a:r>
                        <a:rPr kumimoji="0" lang="en-US" sz="1300" b="0" i="0" u="none" strike="noStrike" cap="none" normalizeH="0" baseline="0" dirty="0" smtClean="0">
                          <a:ln>
                            <a:noFill/>
                          </a:ln>
                          <a:solidFill>
                            <a:schemeClr val="tx1"/>
                          </a:solidFill>
                          <a:effectLst/>
                          <a:latin typeface="Verdana" pitchFamily="34" charset="0"/>
                          <a:cs typeface="Arial" charset="0"/>
                        </a:rPr>
                        <a:t>/u</a:t>
                      </a:r>
                    </a:p>
                  </a:txBody>
                  <a:tcPr marL="82944" marR="82944" marT="41478" marB="414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9907">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Ramp duration</a:t>
                      </a:r>
                    </a:p>
                  </a:txBody>
                  <a:tcPr marL="82944" marR="82944" marT="41478" marB="414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0.1 → 1.5 s</a:t>
                      </a:r>
                    </a:p>
                  </a:txBody>
                  <a:tcPr marL="82944" marR="82944" marT="41478" marB="414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9907">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Acc. RF</a:t>
                      </a:r>
                    </a:p>
                  </a:txBody>
                  <a:tcPr marL="82944" marR="82944" marT="41478" marB="414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Verdana" pitchFamily="34" charset="0"/>
                          <a:cs typeface="Arial" charset="0"/>
                        </a:rPr>
                        <a:t>0.8 → 5 MHz</a:t>
                      </a:r>
                    </a:p>
                  </a:txBody>
                  <a:tcPr marL="82944" marR="82944" marT="41478" marB="414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379">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Harmonic</a:t>
                      </a:r>
                    </a:p>
                  </a:txBody>
                  <a:tcPr marL="82944" marR="82944" marT="41478" marB="414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4 (= # bunches)</a:t>
                      </a:r>
                    </a:p>
                  </a:txBody>
                  <a:tcPr marL="82944" marR="82944" marT="41478" marB="414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379">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Bunching factor</a:t>
                      </a:r>
                    </a:p>
                  </a:txBody>
                  <a:tcPr marL="82944" marR="82944" marT="41478" marB="414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0.4 → 0.08</a:t>
                      </a:r>
                    </a:p>
                  </a:txBody>
                  <a:tcPr marL="82944" marR="82944" marT="41478" marB="414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379">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Tune h/v</a:t>
                      </a:r>
                    </a:p>
                  </a:txBody>
                  <a:tcPr marL="82944" marR="82944" marT="41478" marB="414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4.2 or 4.4 / 3.4</a:t>
                      </a:r>
                    </a:p>
                  </a:txBody>
                  <a:tcPr marL="82944" marR="82944" marT="41478" marB="414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379">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Trans. size </a:t>
                      </a:r>
                      <a:r>
                        <a:rPr kumimoji="0" lang="en-US" sz="1300" b="0" i="0" u="none" strike="noStrike" cap="none" normalizeH="0" baseline="0" dirty="0" smtClean="0">
                          <a:ln>
                            <a:noFill/>
                          </a:ln>
                          <a:solidFill>
                            <a:schemeClr val="tx1"/>
                          </a:solidFill>
                          <a:effectLst/>
                          <a:latin typeface="Verdana" pitchFamily="34" charset="0"/>
                          <a:cs typeface="Arial" charset="0"/>
                          <a:sym typeface="Symbol"/>
                        </a:rPr>
                        <a:t></a:t>
                      </a:r>
                      <a:r>
                        <a:rPr kumimoji="0" lang="en-US" sz="1300" b="0" i="0" u="none" strike="noStrike" cap="none" normalizeH="0" baseline="-25000" dirty="0" smtClean="0">
                          <a:ln>
                            <a:noFill/>
                          </a:ln>
                          <a:solidFill>
                            <a:schemeClr val="tx1"/>
                          </a:solidFill>
                          <a:effectLst/>
                          <a:latin typeface="Verdana" pitchFamily="34" charset="0"/>
                          <a:cs typeface="Arial" charset="0"/>
                          <a:sym typeface="Symbol"/>
                        </a:rPr>
                        <a:t>h </a:t>
                      </a:r>
                      <a:r>
                        <a:rPr kumimoji="0" lang="en-US" sz="1300" b="0" i="0" u="none" strike="noStrike" cap="none" normalizeH="0" baseline="0" dirty="0" smtClean="0">
                          <a:ln>
                            <a:noFill/>
                          </a:ln>
                          <a:solidFill>
                            <a:schemeClr val="tx1"/>
                          </a:solidFill>
                          <a:effectLst/>
                          <a:latin typeface="Verdana" pitchFamily="34" charset="0"/>
                          <a:cs typeface="Arial" charset="0"/>
                          <a:sym typeface="Symbol"/>
                        </a:rPr>
                        <a:t>/</a:t>
                      </a:r>
                      <a:r>
                        <a:rPr kumimoji="0" lang="en-US" sz="1300" b="0" i="0" u="none" strike="noStrike" cap="none" normalizeH="0" baseline="-25000" dirty="0" smtClean="0">
                          <a:ln>
                            <a:noFill/>
                          </a:ln>
                          <a:solidFill>
                            <a:schemeClr val="tx1"/>
                          </a:solidFill>
                          <a:effectLst/>
                          <a:latin typeface="Verdana" pitchFamily="34" charset="0"/>
                          <a:cs typeface="Arial" charset="0"/>
                          <a:sym typeface="Symbol"/>
                        </a:rPr>
                        <a:t> </a:t>
                      </a:r>
                      <a:r>
                        <a:rPr kumimoji="0" lang="en-US" sz="1300" b="0" i="0" u="none" strike="noStrike" cap="none" normalizeH="0" baseline="0" dirty="0" smtClean="0">
                          <a:ln>
                            <a:noFill/>
                          </a:ln>
                          <a:solidFill>
                            <a:schemeClr val="tx1"/>
                          </a:solidFill>
                          <a:effectLst/>
                          <a:latin typeface="Verdana" pitchFamily="34" charset="0"/>
                          <a:cs typeface="Arial" charset="0"/>
                          <a:sym typeface="Symbol"/>
                        </a:rPr>
                        <a:t></a:t>
                      </a:r>
                      <a:r>
                        <a:rPr kumimoji="0" lang="en-US" sz="1300" b="0" i="0" u="none" strike="noStrike" cap="none" normalizeH="0" baseline="-25000" dirty="0" smtClean="0">
                          <a:ln>
                            <a:noFill/>
                          </a:ln>
                          <a:solidFill>
                            <a:schemeClr val="tx1"/>
                          </a:solidFill>
                          <a:effectLst/>
                          <a:latin typeface="Verdana" pitchFamily="34" charset="0"/>
                          <a:cs typeface="Arial" charset="0"/>
                          <a:sym typeface="Symbol"/>
                        </a:rPr>
                        <a:t>v</a:t>
                      </a:r>
                      <a:endParaRPr kumimoji="0" lang="en-US" sz="1300" b="0" i="0" u="none" strike="noStrike" cap="none" normalizeH="0" baseline="0" dirty="0" smtClean="0">
                        <a:ln>
                          <a:noFill/>
                        </a:ln>
                        <a:solidFill>
                          <a:schemeClr val="tx1"/>
                        </a:solidFill>
                        <a:effectLst/>
                        <a:latin typeface="Verdana" pitchFamily="34" charset="0"/>
                        <a:cs typeface="Arial" charset="0"/>
                      </a:endParaRPr>
                    </a:p>
                  </a:txBody>
                  <a:tcPr marL="82944" marR="82944" marT="41478" marB="414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sym typeface="Symbol"/>
                        </a:rPr>
                        <a:t> </a:t>
                      </a:r>
                      <a:r>
                        <a:rPr kumimoji="0" lang="en-US" sz="1300" b="0" i="0" u="none" strike="noStrike" cap="none" normalizeH="0" baseline="0" dirty="0" smtClean="0">
                          <a:ln>
                            <a:noFill/>
                          </a:ln>
                          <a:solidFill>
                            <a:schemeClr val="tx1"/>
                          </a:solidFill>
                          <a:effectLst/>
                          <a:latin typeface="Verdana" pitchFamily="34" charset="0"/>
                          <a:cs typeface="Arial" charset="0"/>
                        </a:rPr>
                        <a:t>10 / 5 mm injection</a:t>
                      </a:r>
                    </a:p>
                  </a:txBody>
                  <a:tcPr marL="82944" marR="82944" marT="41478" marB="414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523" name="Text Box 4"/>
          <p:cNvSpPr txBox="1">
            <a:spLocks noChangeArrowheads="1"/>
          </p:cNvSpPr>
          <p:nvPr/>
        </p:nvSpPr>
        <p:spPr bwMode="auto">
          <a:xfrm>
            <a:off x="1242368" y="1700808"/>
            <a:ext cx="4049712" cy="36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82945" tIns="41473" rIns="82945" bIns="41473">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de-DE" b="1" dirty="0"/>
              <a:t>Important parameters of </a:t>
            </a:r>
            <a:r>
              <a:rPr lang="en-US" altLang="de-DE" b="1" dirty="0" smtClean="0"/>
              <a:t>SIS18</a:t>
            </a:r>
            <a:endParaRPr lang="en-US" altLang="de-DE" b="1" dirty="0"/>
          </a:p>
        </p:txBody>
      </p:sp>
      <p:sp>
        <p:nvSpPr>
          <p:cNvPr id="19524" name="Textfeld 20"/>
          <p:cNvSpPr txBox="1">
            <a:spLocks noChangeArrowheads="1"/>
          </p:cNvSpPr>
          <p:nvPr/>
        </p:nvSpPr>
        <p:spPr bwMode="auto">
          <a:xfrm>
            <a:off x="4832053" y="3571042"/>
            <a:ext cx="1439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de-DE" sz="2000" dirty="0" err="1"/>
              <a:t>extrac</a:t>
            </a:r>
            <a:r>
              <a:rPr lang="en-US" altLang="de-DE" sz="2000" dirty="0"/>
              <a:t>-</a:t>
            </a:r>
          </a:p>
          <a:p>
            <a:pPr algn="l">
              <a:spcBef>
                <a:spcPct val="0"/>
              </a:spcBef>
            </a:pPr>
            <a:r>
              <a:rPr lang="en-US" altLang="de-DE" sz="2000" dirty="0" err="1"/>
              <a:t>tion</a:t>
            </a:r>
            <a:endParaRPr lang="en-US" altLang="de-DE" sz="2000" dirty="0"/>
          </a:p>
        </p:txBody>
      </p:sp>
      <p:sp>
        <p:nvSpPr>
          <p:cNvPr id="19525" name="Textfeld 18"/>
          <p:cNvSpPr txBox="1">
            <a:spLocks noChangeArrowheads="1"/>
          </p:cNvSpPr>
          <p:nvPr/>
        </p:nvSpPr>
        <p:spPr bwMode="auto">
          <a:xfrm>
            <a:off x="467544" y="3440113"/>
            <a:ext cx="14414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de-DE" sz="2000" dirty="0" err="1"/>
              <a:t>injec</a:t>
            </a:r>
            <a:r>
              <a:rPr lang="en-US" altLang="de-DE" sz="2000" dirty="0"/>
              <a:t>-</a:t>
            </a:r>
          </a:p>
          <a:p>
            <a:pPr algn="l">
              <a:spcBef>
                <a:spcPct val="0"/>
              </a:spcBef>
            </a:pPr>
            <a:r>
              <a:rPr lang="en-US" altLang="de-DE" sz="2000" dirty="0" err="1"/>
              <a:t>tion</a:t>
            </a:r>
            <a:endParaRPr lang="en-US" altLang="de-DE" sz="2000" dirty="0"/>
          </a:p>
        </p:txBody>
      </p:sp>
      <p:sp>
        <p:nvSpPr>
          <p:cNvPr id="19526" name="Textfeld 19"/>
          <p:cNvSpPr txBox="1">
            <a:spLocks noChangeArrowheads="1"/>
          </p:cNvSpPr>
          <p:nvPr/>
        </p:nvSpPr>
        <p:spPr bwMode="auto">
          <a:xfrm>
            <a:off x="287338" y="1019175"/>
            <a:ext cx="1439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de-DE" sz="2000" dirty="0"/>
              <a:t>acceleration</a:t>
            </a:r>
          </a:p>
        </p:txBody>
      </p:sp>
      <p:grpSp>
        <p:nvGrpSpPr>
          <p:cNvPr id="19528" name="Gruppieren 4"/>
          <p:cNvGrpSpPr>
            <a:grpSpLocks/>
          </p:cNvGrpSpPr>
          <p:nvPr/>
        </p:nvGrpSpPr>
        <p:grpSpPr bwMode="auto">
          <a:xfrm>
            <a:off x="5724128" y="822325"/>
            <a:ext cx="3528564" cy="2476500"/>
            <a:chOff x="5764283" y="3933056"/>
            <a:chExt cx="3528107" cy="2476366"/>
          </a:xfrm>
        </p:grpSpPr>
        <p:pic>
          <p:nvPicPr>
            <p:cNvPr id="195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5314" y="4005063"/>
              <a:ext cx="3398396" cy="240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30" name="Textfeld 13"/>
            <p:cNvSpPr txBox="1">
              <a:spLocks noChangeArrowheads="1"/>
            </p:cNvSpPr>
            <p:nvPr/>
          </p:nvSpPr>
          <p:spPr bwMode="auto">
            <a:xfrm>
              <a:off x="5764283" y="3933056"/>
              <a:ext cx="3528107" cy="83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de-DE" sz="2400" b="1" dirty="0">
                  <a:solidFill>
                    <a:srgbClr val="FFFF99"/>
                  </a:solidFill>
                </a:rPr>
                <a:t>Dipole, quadrupole, </a:t>
              </a:r>
            </a:p>
            <a:p>
              <a:pPr algn="l">
                <a:spcBef>
                  <a:spcPct val="0"/>
                </a:spcBef>
              </a:pPr>
              <a:r>
                <a:rPr lang="en-US" altLang="de-DE" sz="2400" b="1" dirty="0" err="1">
                  <a:solidFill>
                    <a:srgbClr val="FFFF99"/>
                  </a:solidFill>
                </a:rPr>
                <a:t>rf</a:t>
              </a:r>
              <a:r>
                <a:rPr lang="en-US" altLang="de-DE" sz="2400" b="1" dirty="0">
                  <a:solidFill>
                    <a:srgbClr val="FFFF99"/>
                  </a:solidFill>
                </a:rPr>
                <a:t> </a:t>
              </a:r>
              <a:r>
                <a:rPr lang="en-US" altLang="de-DE" sz="2400" b="1" dirty="0" smtClean="0">
                  <a:solidFill>
                    <a:srgbClr val="FFFF99"/>
                  </a:solidFill>
                </a:rPr>
                <a:t>cavity  0.8 &lt; </a:t>
              </a:r>
              <a:r>
                <a:rPr lang="en-US" altLang="de-DE" sz="2400" b="1" i="1" dirty="0" smtClean="0">
                  <a:solidFill>
                    <a:srgbClr val="FFFF99"/>
                  </a:solidFill>
                </a:rPr>
                <a:t>f</a:t>
              </a:r>
              <a:r>
                <a:rPr lang="en-US" altLang="de-DE" sz="2400" b="1" dirty="0" smtClean="0">
                  <a:solidFill>
                    <a:srgbClr val="FFFF99"/>
                  </a:solidFill>
                </a:rPr>
                <a:t> &lt; 5 MHz</a:t>
              </a:r>
              <a:endParaRPr lang="en-US" altLang="de-DE" sz="2400" b="1" dirty="0">
                <a:solidFill>
                  <a:srgbClr val="FFFF99"/>
                </a:solidFill>
              </a:endParaRPr>
            </a:p>
          </p:txBody>
        </p:sp>
      </p:grpSp>
      <p:sp>
        <p:nvSpPr>
          <p:cNvPr id="24" name="Textfeld 18"/>
          <p:cNvSpPr txBox="1">
            <a:spLocks noChangeArrowheads="1"/>
          </p:cNvSpPr>
          <p:nvPr/>
        </p:nvSpPr>
        <p:spPr bwMode="auto">
          <a:xfrm>
            <a:off x="1283571" y="5391149"/>
            <a:ext cx="21533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de-DE" sz="2000" dirty="0" smtClean="0"/>
              <a:t>electron cooling</a:t>
            </a:r>
            <a:endParaRPr lang="en-US" altLang="de-DE" sz="2000" dirty="0"/>
          </a:p>
        </p:txBody>
      </p:sp>
      <p:sp>
        <p:nvSpPr>
          <p:cNvPr id="25" name="Textfeld 19"/>
          <p:cNvSpPr txBox="1">
            <a:spLocks noChangeArrowheads="1"/>
          </p:cNvSpPr>
          <p:nvPr/>
        </p:nvSpPr>
        <p:spPr bwMode="auto">
          <a:xfrm>
            <a:off x="3297595" y="5432570"/>
            <a:ext cx="1439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de-DE" sz="2000" dirty="0"/>
              <a:t>acceleration</a:t>
            </a:r>
          </a:p>
        </p:txBody>
      </p:sp>
      <p:sp>
        <p:nvSpPr>
          <p:cNvPr id="3" name="Textfeld 2"/>
          <p:cNvSpPr txBox="1"/>
          <p:nvPr/>
        </p:nvSpPr>
        <p:spPr>
          <a:xfrm>
            <a:off x="5940152" y="3717032"/>
            <a:ext cx="2952328" cy="2308324"/>
          </a:xfrm>
          <a:prstGeom prst="rect">
            <a:avLst/>
          </a:prstGeom>
          <a:noFill/>
        </p:spPr>
        <p:txBody>
          <a:bodyPr wrap="square" rtlCol="0">
            <a:spAutoFit/>
          </a:bodyPr>
          <a:lstStyle/>
          <a:p>
            <a:r>
              <a:rPr lang="en-US" b="1" dirty="0">
                <a:solidFill>
                  <a:srgbClr val="0000FF"/>
                </a:solidFill>
              </a:rPr>
              <a:t>U</a:t>
            </a:r>
            <a:r>
              <a:rPr lang="en-US" b="1" dirty="0" smtClean="0">
                <a:solidFill>
                  <a:srgbClr val="0000FF"/>
                </a:solidFill>
              </a:rPr>
              <a:t>pcoming FAIR:</a:t>
            </a:r>
          </a:p>
          <a:p>
            <a:pPr marL="285750" indent="-285750">
              <a:buFont typeface="Wingdings" panose="05000000000000000000" pitchFamily="2" charset="2"/>
              <a:buChar char="Ø"/>
            </a:pPr>
            <a:r>
              <a:rPr lang="en-US" dirty="0" smtClean="0"/>
              <a:t>SIS18 used as booster </a:t>
            </a:r>
          </a:p>
          <a:p>
            <a:pPr marL="285750" indent="-285750">
              <a:buFont typeface="Wingdings" panose="05000000000000000000" pitchFamily="2" charset="2"/>
              <a:buChar char="Ø"/>
            </a:pPr>
            <a:r>
              <a:rPr lang="en-US" dirty="0" smtClean="0"/>
              <a:t>high intensities up to ‘space charge limit’</a:t>
            </a:r>
          </a:p>
          <a:p>
            <a:pPr marL="285750" indent="-285750">
              <a:buFont typeface="Wingdings" panose="05000000000000000000" pitchFamily="2" charset="2"/>
              <a:buChar char="Ø"/>
            </a:pPr>
            <a:r>
              <a:rPr lang="en-US" dirty="0" smtClean="0"/>
              <a:t>precise control of beam parameter for emittance conservation &amp; low losses</a:t>
            </a:r>
          </a:p>
          <a:p>
            <a:endParaRPr lang="en-US" dirty="0"/>
          </a:p>
        </p:txBody>
      </p:sp>
      <p:sp>
        <p:nvSpPr>
          <p:cNvPr id="27" name="Textfeld 26"/>
          <p:cNvSpPr txBox="1"/>
          <p:nvPr/>
        </p:nvSpPr>
        <p:spPr>
          <a:xfrm>
            <a:off x="4784545" y="5712429"/>
            <a:ext cx="4406752" cy="646331"/>
          </a:xfrm>
          <a:prstGeom prst="rect">
            <a:avLst/>
          </a:prstGeom>
          <a:noFill/>
        </p:spPr>
        <p:txBody>
          <a:bodyPr wrap="square" rtlCol="0">
            <a:spAutoFit/>
          </a:bodyPr>
          <a:lstStyle/>
          <a:p>
            <a:r>
              <a:rPr lang="en-US" b="1" dirty="0" smtClean="0">
                <a:solidFill>
                  <a:srgbClr val="006600"/>
                </a:solidFill>
              </a:rPr>
              <a:t>BPMs: 12 regular  + 5  for special purpose </a:t>
            </a:r>
          </a:p>
          <a:p>
            <a:r>
              <a:rPr lang="en-US" b="1" dirty="0" smtClean="0">
                <a:solidFill>
                  <a:srgbClr val="006600"/>
                </a:solidFill>
              </a:rPr>
              <a:t>+ </a:t>
            </a:r>
            <a:r>
              <a:rPr lang="en-US" b="1" dirty="0" err="1" smtClean="0">
                <a:solidFill>
                  <a:srgbClr val="006600"/>
                </a:solidFill>
              </a:rPr>
              <a:t>stripline</a:t>
            </a:r>
            <a:r>
              <a:rPr lang="en-US" b="1" dirty="0" smtClean="0">
                <a:solidFill>
                  <a:srgbClr val="006600"/>
                </a:solidFill>
              </a:rPr>
              <a:t> exciter</a:t>
            </a:r>
          </a:p>
        </p:txBody>
      </p:sp>
    </p:spTree>
    <p:extLst>
      <p:ext uri="{BB962C8B-B14F-4D97-AF65-F5344CB8AC3E}">
        <p14:creationId xmlns:p14="http://schemas.microsoft.com/office/powerpoint/2010/main" val="969649890"/>
      </p:ext>
    </p:extLst>
  </p:cSld>
  <p:clrMapOvr>
    <a:masterClrMapping/>
  </p:clrMapOvr>
  <p:transition advTm="4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62272" y="980728"/>
            <a:ext cx="9234264" cy="353943"/>
          </a:xfrm>
          <a:prstGeom prst="rect">
            <a:avLst/>
          </a:prstGeom>
          <a:noFill/>
        </p:spPr>
        <p:txBody>
          <a:bodyPr wrap="square" rtlCol="0">
            <a:spAutoFit/>
          </a:bodyPr>
          <a:lstStyle/>
          <a:p>
            <a:endParaRPr lang="en-US" sz="1700" dirty="0" smtClean="0">
              <a:latin typeface="Arial" panose="020B0604020202020204" pitchFamily="34" charset="0"/>
              <a:cs typeface="Arial" panose="020B0604020202020204" pitchFamily="34" charset="0"/>
            </a:endParaRPr>
          </a:p>
        </p:txBody>
      </p:sp>
      <p:sp>
        <p:nvSpPr>
          <p:cNvPr id="4" name="Textfeld 3"/>
          <p:cNvSpPr txBox="1"/>
          <p:nvPr/>
        </p:nvSpPr>
        <p:spPr>
          <a:xfrm>
            <a:off x="345989" y="332656"/>
            <a:ext cx="8562867" cy="461665"/>
          </a:xfrm>
          <a:prstGeom prst="rect">
            <a:avLst/>
          </a:prstGeom>
          <a:noFill/>
        </p:spPr>
        <p:txBody>
          <a:bodyPr wrap="square" rtlCol="0">
            <a:spAutoFit/>
          </a:bodyPr>
          <a:lstStyle/>
          <a:p>
            <a:r>
              <a:rPr lang="en-US" sz="2400" b="1" dirty="0" smtClean="0"/>
              <a:t>Summary and Outlook</a:t>
            </a:r>
            <a:endParaRPr lang="en-US" sz="2400" b="1" dirty="0"/>
          </a:p>
        </p:txBody>
      </p:sp>
      <mc:AlternateContent xmlns:mc="http://schemas.openxmlformats.org/markup-compatibility/2006">
        <mc:Choice xmlns:a14="http://schemas.microsoft.com/office/drawing/2010/main" Requires="a14">
          <p:sp>
            <p:nvSpPr>
              <p:cNvPr id="7" name="Textfeld 6"/>
              <p:cNvSpPr txBox="1"/>
              <p:nvPr/>
            </p:nvSpPr>
            <p:spPr>
              <a:xfrm>
                <a:off x="62276" y="1009179"/>
                <a:ext cx="9081724" cy="2923877"/>
              </a:xfrm>
              <a:prstGeom prst="rect">
                <a:avLst/>
              </a:prstGeom>
              <a:noFill/>
            </p:spPr>
            <p:txBody>
              <a:bodyPr wrap="square" rtlCol="0">
                <a:spAutoFit/>
              </a:bodyPr>
              <a:lstStyle/>
              <a:p>
                <a:r>
                  <a:rPr lang="en-US" sz="2000" b="1" dirty="0" smtClean="0">
                    <a:solidFill>
                      <a:srgbClr val="0000FF"/>
                    </a:solidFill>
                  </a:rPr>
                  <a:t>Experimental finding:</a:t>
                </a:r>
              </a:p>
              <a:p>
                <a:pPr indent="-285750">
                  <a:spcBef>
                    <a:spcPts val="300"/>
                  </a:spcBef>
                  <a:buFont typeface="Wingdings" panose="05000000000000000000" pitchFamily="2" charset="2"/>
                  <a:buChar char="Ø"/>
                </a:pPr>
                <a:r>
                  <a:rPr lang="en-US" dirty="0" smtClean="0"/>
                  <a:t>System for </a:t>
                </a:r>
                <a:r>
                  <a:rPr lang="en-US" b="1" dirty="0" smtClean="0"/>
                  <a:t>online</a:t>
                </a:r>
                <a:r>
                  <a:rPr lang="en-US" dirty="0" smtClean="0"/>
                  <a:t> tune measurement realized, excitation with acceptable emittance growth</a:t>
                </a:r>
              </a:p>
              <a:p>
                <a:pPr indent="-285750">
                  <a:spcBef>
                    <a:spcPts val="300"/>
                  </a:spcBef>
                  <a:buFont typeface="Wingdings" panose="05000000000000000000" pitchFamily="2" charset="2"/>
                  <a:buChar char="Ø"/>
                </a:pPr>
                <a:r>
                  <a:rPr lang="en-US" dirty="0" smtClean="0"/>
                  <a:t>Measurement of all beam parameters required for correct interpretation of tune spectrum  </a:t>
                </a:r>
              </a:p>
              <a:p>
                <a:pPr indent="-285750">
                  <a:spcBef>
                    <a:spcPts val="300"/>
                  </a:spcBef>
                  <a:buFont typeface="Wingdings" panose="05000000000000000000" pitchFamily="2" charset="2"/>
                  <a:buChar char="Ø"/>
                </a:pPr>
                <a:r>
                  <a:rPr lang="en-US" dirty="0" smtClean="0"/>
                  <a:t>Tune spectra: Eigen-frequencies significantly shifted for </a:t>
                </a:r>
                <a:r>
                  <a:rPr lang="en-US" b="1" i="1" dirty="0" err="1" smtClean="0">
                    <a:latin typeface="Cambria Math" panose="02040503050406030204" pitchFamily="18" charset="0"/>
                    <a:ea typeface="Cambria Math" panose="02040503050406030204" pitchFamily="18" charset="0"/>
                  </a:rPr>
                  <a:t>q</a:t>
                </a:r>
                <a:r>
                  <a:rPr lang="en-US" b="1" i="1" baseline="-25000" dirty="0" err="1" smtClean="0">
                    <a:latin typeface="Cambria Math" panose="02040503050406030204" pitchFamily="18" charset="0"/>
                    <a:ea typeface="Cambria Math" panose="02040503050406030204" pitchFamily="18" charset="0"/>
                  </a:rPr>
                  <a:t>sc</a:t>
                </a:r>
                <a:r>
                  <a:rPr lang="en-US" dirty="0" smtClean="0"/>
                  <a:t>  </a:t>
                </a:r>
                <a14:m>
                  <m:oMath xmlns:m="http://schemas.openxmlformats.org/officeDocument/2006/math">
                    <m:r>
                      <a:rPr lang="en-US" b="1" i="1">
                        <a:latin typeface="Cambria Math"/>
                        <a:ea typeface="Cambria Math"/>
                        <a:cs typeface="Arial" panose="020B0604020202020204" pitchFamily="34" charset="0"/>
                        <a:sym typeface="Symbol"/>
                      </a:rPr>
                      <m:t>≳</m:t>
                    </m:r>
                  </m:oMath>
                </a14:m>
                <a:r>
                  <a:rPr lang="en-US" dirty="0" smtClean="0"/>
                  <a:t> 0.5  by head-tail modes </a:t>
                </a:r>
              </a:p>
              <a:p>
                <a:pPr indent="-285750">
                  <a:spcBef>
                    <a:spcPts val="300"/>
                  </a:spcBef>
                  <a:buFont typeface="Wingdings" panose="05000000000000000000" pitchFamily="2" charset="2"/>
                  <a:buChar char="Ø"/>
                </a:pPr>
                <a:r>
                  <a:rPr lang="en-US" dirty="0" smtClean="0"/>
                  <a:t>Coherently shifted tune </a:t>
                </a:r>
                <a:r>
                  <a:rPr lang="en-US" b="1" dirty="0" smtClean="0">
                    <a:latin typeface="Cambria Math" panose="02040503050406030204" pitchFamily="18" charset="0"/>
                    <a:ea typeface="Cambria Math" panose="02040503050406030204" pitchFamily="18" charset="0"/>
                    <a:sym typeface="Symbol"/>
                  </a:rPr>
                  <a:t></a:t>
                </a:r>
                <a:r>
                  <a:rPr lang="en-US" b="1" i="1" dirty="0" smtClean="0">
                    <a:latin typeface="Cambria Math" panose="02040503050406030204" pitchFamily="18" charset="0"/>
                    <a:ea typeface="Cambria Math" panose="02040503050406030204" pitchFamily="18" charset="0"/>
                    <a:sym typeface="Symbol"/>
                  </a:rPr>
                  <a:t>Q</a:t>
                </a:r>
                <a:r>
                  <a:rPr lang="en-US" b="1" i="1" baseline="-25000" dirty="0" smtClean="0">
                    <a:latin typeface="Cambria Math" panose="02040503050406030204" pitchFamily="18" charset="0"/>
                    <a:ea typeface="Cambria Math" panose="02040503050406030204" pitchFamily="18" charset="0"/>
                    <a:sym typeface="Symbol"/>
                  </a:rPr>
                  <a:t>c</a:t>
                </a:r>
                <a:r>
                  <a:rPr lang="en-US" b="1" i="1" dirty="0" smtClean="0">
                    <a:latin typeface="Cambria Math" panose="02040503050406030204" pitchFamily="18" charset="0"/>
                    <a:ea typeface="Cambria Math" panose="02040503050406030204" pitchFamily="18" charset="0"/>
                    <a:sym typeface="Symbol"/>
                  </a:rPr>
                  <a:t>  </a:t>
                </a:r>
                <a:r>
                  <a:rPr lang="en-US" dirty="0" smtClean="0">
                    <a:sym typeface="Symbol"/>
                  </a:rPr>
                  <a:t>at </a:t>
                </a:r>
                <a:r>
                  <a:rPr lang="en-US" b="1" i="1" dirty="0" smtClean="0">
                    <a:latin typeface="Cambria Math" panose="02040503050406030204" pitchFamily="18" charset="0"/>
                    <a:ea typeface="Cambria Math" panose="02040503050406030204" pitchFamily="18" charset="0"/>
                  </a:rPr>
                  <a:t>k</a:t>
                </a:r>
                <a:r>
                  <a:rPr lang="en-US" b="1" i="1" dirty="0" smtClean="0"/>
                  <a:t> </a:t>
                </a:r>
                <a:r>
                  <a:rPr lang="en-US" dirty="0" smtClean="0"/>
                  <a:t>= 0 mode </a:t>
                </a:r>
                <a:r>
                  <a:rPr lang="en-US" dirty="0">
                    <a:sym typeface="Symbol"/>
                  </a:rPr>
                  <a:t></a:t>
                </a:r>
                <a:r>
                  <a:rPr lang="en-US" dirty="0" smtClean="0">
                    <a:sym typeface="Symbol"/>
                  </a:rPr>
                  <a:t> this value is right numbe</a:t>
                </a:r>
                <a:r>
                  <a:rPr lang="en-US" dirty="0">
                    <a:sym typeface="Symbol"/>
                  </a:rPr>
                  <a:t>r</a:t>
                </a:r>
                <a:r>
                  <a:rPr lang="en-US" dirty="0" smtClean="0">
                    <a:sym typeface="Symbol"/>
                  </a:rPr>
                  <a:t> for operation !</a:t>
                </a:r>
                <a:endParaRPr lang="en-US" dirty="0">
                  <a:sym typeface="Symbol"/>
                </a:endParaRPr>
              </a:p>
              <a:p>
                <a:pPr>
                  <a:spcBef>
                    <a:spcPts val="300"/>
                  </a:spcBef>
                </a:pPr>
                <a:r>
                  <a:rPr lang="en-US" dirty="0" smtClean="0">
                    <a:sym typeface="Symbol"/>
                  </a:rPr>
                  <a:t>     </a:t>
                </a:r>
                <a:r>
                  <a:rPr lang="en-US" b="1" dirty="0" smtClean="0">
                    <a:sym typeface="Symbol"/>
                  </a:rPr>
                  <a:t>However</a:t>
                </a:r>
                <a:r>
                  <a:rPr lang="en-US" dirty="0" smtClean="0">
                    <a:sym typeface="Symbol"/>
                  </a:rPr>
                  <a:t>, </a:t>
                </a:r>
                <a:r>
                  <a:rPr lang="en-US" b="1" i="1" dirty="0" smtClean="0">
                    <a:latin typeface="Cambria Math" panose="02040503050406030204" pitchFamily="18" charset="0"/>
                    <a:ea typeface="Cambria Math" panose="02040503050406030204" pitchFamily="18" charset="0"/>
                  </a:rPr>
                  <a:t>k</a:t>
                </a:r>
                <a:r>
                  <a:rPr lang="en-US" b="1" i="1" dirty="0" smtClean="0"/>
                  <a:t> </a:t>
                </a:r>
                <a:r>
                  <a:rPr lang="en-US" dirty="0"/>
                  <a:t>= 0 </a:t>
                </a:r>
                <a:r>
                  <a:rPr lang="en-US" dirty="0" smtClean="0"/>
                  <a:t>mode is </a:t>
                </a:r>
                <a:r>
                  <a:rPr lang="en-US" b="1" dirty="0" smtClean="0"/>
                  <a:t>not</a:t>
                </a:r>
                <a:r>
                  <a:rPr lang="en-US" dirty="0" smtClean="0"/>
                  <a:t> always the highest peak </a:t>
                </a:r>
              </a:p>
              <a:p>
                <a:pPr>
                  <a:spcBef>
                    <a:spcPts val="300"/>
                  </a:spcBef>
                </a:pPr>
                <a:r>
                  <a:rPr lang="en-US" dirty="0">
                    <a:sym typeface="Symbol"/>
                  </a:rPr>
                  <a:t> </a:t>
                </a:r>
                <a:r>
                  <a:rPr lang="en-US" dirty="0" smtClean="0">
                    <a:sym typeface="Symbol"/>
                  </a:rPr>
                  <a:t>      spectrum must be interpreted e.g. by recording the mode structure of bunches !</a:t>
                </a:r>
                <a:endParaRPr lang="en-US" dirty="0" smtClean="0"/>
              </a:p>
              <a:p>
                <a:pPr indent="-285750">
                  <a:spcBef>
                    <a:spcPts val="300"/>
                  </a:spcBef>
                  <a:buFont typeface="Wingdings" panose="05000000000000000000" pitchFamily="2" charset="2"/>
                  <a:buChar char="Ø"/>
                </a:pPr>
                <a:r>
                  <a:rPr lang="en-US" dirty="0" smtClean="0"/>
                  <a:t>Estimation of tune spread </a:t>
                </a:r>
                <a:r>
                  <a:rPr lang="en-US" b="1" dirty="0">
                    <a:latin typeface="Cambria Math" panose="02040503050406030204" pitchFamily="18" charset="0"/>
                    <a:ea typeface="Cambria Math" panose="02040503050406030204" pitchFamily="18" charset="0"/>
                    <a:sym typeface="Symbol"/>
                  </a:rPr>
                  <a:t></a:t>
                </a:r>
                <a:r>
                  <a:rPr lang="en-US" b="1" i="1" dirty="0" err="1" smtClean="0">
                    <a:latin typeface="Cambria Math" panose="02040503050406030204" pitchFamily="18" charset="0"/>
                    <a:ea typeface="Cambria Math" panose="02040503050406030204" pitchFamily="18" charset="0"/>
                    <a:sym typeface="Symbol"/>
                  </a:rPr>
                  <a:t>Q</a:t>
                </a:r>
                <a:r>
                  <a:rPr lang="en-US" b="1" i="1" baseline="-25000" dirty="0" err="1" smtClean="0">
                    <a:latin typeface="Cambria Math" panose="02040503050406030204" pitchFamily="18" charset="0"/>
                    <a:ea typeface="Cambria Math" panose="02040503050406030204" pitchFamily="18" charset="0"/>
                    <a:sym typeface="Symbol"/>
                  </a:rPr>
                  <a:t>sc</a:t>
                </a:r>
                <a:r>
                  <a:rPr lang="en-US" b="1" i="1" dirty="0" smtClean="0">
                    <a:latin typeface="Cambria Math" panose="02040503050406030204" pitchFamily="18" charset="0"/>
                    <a:ea typeface="Cambria Math" panose="02040503050406030204" pitchFamily="18" charset="0"/>
                    <a:sym typeface="Symbol"/>
                  </a:rPr>
                  <a:t>  </a:t>
                </a:r>
                <a:r>
                  <a:rPr lang="en-US" dirty="0" smtClean="0">
                    <a:sym typeface="Symbol"/>
                  </a:rPr>
                  <a:t>available  </a:t>
                </a:r>
                <a:r>
                  <a:rPr lang="en-US" dirty="0" smtClean="0">
                    <a:sym typeface="Symbol"/>
                  </a:rPr>
                  <a:t> usage for operation and MD-times ?</a:t>
                </a:r>
              </a:p>
              <a:p>
                <a:pPr>
                  <a:spcBef>
                    <a:spcPts val="300"/>
                  </a:spcBef>
                </a:pPr>
                <a:r>
                  <a:rPr lang="en-US" b="1" i="1" dirty="0">
                    <a:sym typeface="Symbol"/>
                  </a:rPr>
                  <a:t> </a:t>
                </a:r>
                <a:r>
                  <a:rPr lang="en-US" b="1" i="1" dirty="0" smtClean="0">
                    <a:sym typeface="Symbol"/>
                  </a:rPr>
                  <a:t>    </a:t>
                </a:r>
                <a:r>
                  <a:rPr lang="en-US" sz="1400" dirty="0" smtClean="0">
                    <a:sym typeface="Symbol"/>
                  </a:rPr>
                  <a:t>Comparable findings see e.g. V. </a:t>
                </a:r>
                <a:r>
                  <a:rPr lang="en-US" sz="1400" dirty="0" err="1" smtClean="0">
                    <a:sym typeface="Symbol"/>
                  </a:rPr>
                  <a:t>Kornilov</a:t>
                </a:r>
                <a:r>
                  <a:rPr lang="en-US" sz="1400" dirty="0" smtClean="0">
                    <a:sym typeface="Symbol"/>
                  </a:rPr>
                  <a:t> et al., PRST-AB </a:t>
                </a:r>
                <a:r>
                  <a:rPr lang="en-US" sz="1400" b="1" dirty="0" smtClean="0">
                    <a:sym typeface="Symbol"/>
                  </a:rPr>
                  <a:t>15</a:t>
                </a:r>
                <a:r>
                  <a:rPr lang="en-US" sz="1400" dirty="0" smtClean="0">
                    <a:sym typeface="Symbol"/>
                  </a:rPr>
                  <a:t>, 114201 (2012)</a:t>
                </a:r>
              </a:p>
            </p:txBody>
          </p:sp>
        </mc:Choice>
        <mc:Fallback>
          <p:sp>
            <p:nvSpPr>
              <p:cNvPr id="7" name="Textfeld 6"/>
              <p:cNvSpPr txBox="1">
                <a:spLocks noRot="1" noChangeAspect="1" noMove="1" noResize="1" noEditPoints="1" noAdjustHandles="1" noChangeArrowheads="1" noChangeShapeType="1" noTextEdit="1"/>
              </p:cNvSpPr>
              <p:nvPr/>
            </p:nvSpPr>
            <p:spPr>
              <a:xfrm>
                <a:off x="62276" y="1009179"/>
                <a:ext cx="9081724" cy="2923877"/>
              </a:xfrm>
              <a:prstGeom prst="rect">
                <a:avLst/>
              </a:prstGeom>
              <a:blipFill rotWithShape="1">
                <a:blip r:embed="rId3"/>
                <a:stretch>
                  <a:fillRect l="-671" t="-1253" b="-835"/>
                </a:stretch>
              </a:blipFill>
            </p:spPr>
            <p:txBody>
              <a:bodyPr/>
              <a:lstStyle/>
              <a:p>
                <a:r>
                  <a:rPr lang="en-US">
                    <a:noFill/>
                  </a:rPr>
                  <a:t> </a:t>
                </a:r>
              </a:p>
            </p:txBody>
          </p:sp>
        </mc:Fallback>
      </mc:AlternateContent>
      <p:sp>
        <p:nvSpPr>
          <p:cNvPr id="12" name="Textfeld 11"/>
          <p:cNvSpPr txBox="1"/>
          <p:nvPr/>
        </p:nvSpPr>
        <p:spPr>
          <a:xfrm>
            <a:off x="162272" y="3928161"/>
            <a:ext cx="8981728" cy="1977464"/>
          </a:xfrm>
          <a:prstGeom prst="rect">
            <a:avLst/>
          </a:prstGeom>
          <a:noFill/>
        </p:spPr>
        <p:txBody>
          <a:bodyPr wrap="square" rtlCol="0">
            <a:spAutoFit/>
          </a:bodyPr>
          <a:lstStyle/>
          <a:p>
            <a:r>
              <a:rPr lang="en-US" sz="2000" b="1" dirty="0">
                <a:solidFill>
                  <a:srgbClr val="0000FF"/>
                </a:solidFill>
              </a:rPr>
              <a:t>G</a:t>
            </a:r>
            <a:r>
              <a:rPr lang="en-US" sz="2000" b="1" dirty="0" smtClean="0">
                <a:solidFill>
                  <a:srgbClr val="0000FF"/>
                </a:solidFill>
              </a:rPr>
              <a:t>eneral  understandings and outlook:</a:t>
            </a:r>
          </a:p>
          <a:p>
            <a:pPr indent="-285750">
              <a:spcBef>
                <a:spcPts val="300"/>
              </a:spcBef>
              <a:buFont typeface="Wingdings" panose="05000000000000000000" pitchFamily="2" charset="2"/>
              <a:buChar char="Ø"/>
            </a:pPr>
            <a:r>
              <a:rPr lang="en-US" dirty="0" smtClean="0"/>
              <a:t>Estimation of spectrum modification required </a:t>
            </a:r>
          </a:p>
          <a:p>
            <a:pPr indent="-285750">
              <a:spcBef>
                <a:spcPts val="300"/>
              </a:spcBef>
              <a:buFont typeface="Wingdings" panose="05000000000000000000" pitchFamily="2" charset="2"/>
              <a:buChar char="Ø"/>
            </a:pPr>
            <a:r>
              <a:rPr lang="en-US" dirty="0" smtClean="0"/>
              <a:t>Interpretation of in-coherent </a:t>
            </a:r>
            <a:r>
              <a:rPr lang="en-US" b="1" dirty="0" smtClean="0">
                <a:latin typeface="Cambria Math" panose="02040503050406030204" pitchFamily="18" charset="0"/>
                <a:ea typeface="Cambria Math" panose="02040503050406030204" pitchFamily="18" charset="0"/>
                <a:sym typeface="Symbol"/>
              </a:rPr>
              <a:t></a:t>
            </a:r>
            <a:r>
              <a:rPr lang="en-US" b="1" i="1" dirty="0" err="1" smtClean="0">
                <a:latin typeface="Cambria Math" panose="02040503050406030204" pitchFamily="18" charset="0"/>
                <a:ea typeface="Cambria Math" panose="02040503050406030204" pitchFamily="18" charset="0"/>
                <a:sym typeface="Symbol"/>
              </a:rPr>
              <a:t>Q</a:t>
            </a:r>
            <a:r>
              <a:rPr lang="en-US" b="1" i="1" baseline="-25000" dirty="0" err="1" smtClean="0">
                <a:latin typeface="Cambria Math" panose="02040503050406030204" pitchFamily="18" charset="0"/>
                <a:ea typeface="Cambria Math" panose="02040503050406030204" pitchFamily="18" charset="0"/>
                <a:sym typeface="Symbol"/>
              </a:rPr>
              <a:t>sc</a:t>
            </a:r>
            <a:r>
              <a:rPr lang="en-US" b="1" i="1" dirty="0" smtClean="0">
                <a:latin typeface="Cambria Math" panose="02040503050406030204" pitchFamily="18" charset="0"/>
                <a:ea typeface="Cambria Math" panose="02040503050406030204" pitchFamily="18" charset="0"/>
                <a:sym typeface="Symbol"/>
              </a:rPr>
              <a:t>  </a:t>
            </a:r>
            <a:r>
              <a:rPr lang="en-US" dirty="0" smtClean="0">
                <a:sym typeface="Symbol"/>
              </a:rPr>
              <a:t>required for usage during accelerator operation </a:t>
            </a:r>
            <a:endParaRPr lang="en-US" dirty="0" smtClean="0"/>
          </a:p>
          <a:p>
            <a:pPr indent="-285750">
              <a:spcBef>
                <a:spcPts val="300"/>
              </a:spcBef>
              <a:buFont typeface="Wingdings" panose="05000000000000000000" pitchFamily="2" charset="2"/>
              <a:buChar char="Ø"/>
            </a:pPr>
            <a:r>
              <a:rPr lang="en-US" dirty="0" smtClean="0"/>
              <a:t>Extension to realistic </a:t>
            </a:r>
            <a:r>
              <a:rPr lang="en-US" dirty="0" smtClean="0"/>
              <a:t>beam </a:t>
            </a:r>
            <a:r>
              <a:rPr lang="en-US" dirty="0" smtClean="0"/>
              <a:t>e.g. </a:t>
            </a:r>
            <a:r>
              <a:rPr lang="en-US" dirty="0" smtClean="0"/>
              <a:t>with Gaussian distribution desired </a:t>
            </a:r>
            <a:endParaRPr lang="en-US" dirty="0" smtClean="0"/>
          </a:p>
          <a:p>
            <a:pPr indent="-285750">
              <a:spcBef>
                <a:spcPts val="300"/>
              </a:spcBef>
              <a:buFont typeface="Wingdings" panose="05000000000000000000" pitchFamily="2" charset="2"/>
              <a:buChar char="Ø"/>
            </a:pPr>
            <a:r>
              <a:rPr lang="en-US" dirty="0" smtClean="0"/>
              <a:t>Possible improvement from beam dynamics </a:t>
            </a:r>
            <a:r>
              <a:rPr lang="en-US" dirty="0" smtClean="0"/>
              <a:t>community: </a:t>
            </a:r>
            <a:r>
              <a:rPr lang="en-US" dirty="0" smtClean="0"/>
              <a:t>plots of typical </a:t>
            </a:r>
            <a:r>
              <a:rPr lang="en-US" dirty="0"/>
              <a:t>beam observables </a:t>
            </a:r>
          </a:p>
          <a:p>
            <a:pPr>
              <a:spcBef>
                <a:spcPts val="300"/>
              </a:spcBef>
            </a:pPr>
            <a:r>
              <a:rPr lang="en-US" dirty="0" smtClean="0">
                <a:sym typeface="Symbol"/>
              </a:rPr>
              <a:t>      </a:t>
            </a:r>
            <a:r>
              <a:rPr lang="en-US" dirty="0" smtClean="0">
                <a:sym typeface="Symbol"/>
              </a:rPr>
              <a:t>desired for tune spectra</a:t>
            </a:r>
            <a:r>
              <a:rPr lang="en-US" dirty="0" smtClean="0"/>
              <a:t>: </a:t>
            </a:r>
            <a:r>
              <a:rPr lang="en-US" dirty="0"/>
              <a:t>Prediction for  height &amp; width </a:t>
            </a:r>
            <a:r>
              <a:rPr lang="en-US" dirty="0" smtClean="0"/>
              <a:t>for </a:t>
            </a:r>
            <a:r>
              <a:rPr lang="en-US" dirty="0"/>
              <a:t>actual </a:t>
            </a:r>
            <a:r>
              <a:rPr lang="en-US" dirty="0" smtClean="0"/>
              <a:t>accelerator setting </a:t>
            </a:r>
            <a:endParaRPr lang="en-US" dirty="0"/>
          </a:p>
        </p:txBody>
      </p:sp>
      <p:sp>
        <p:nvSpPr>
          <p:cNvPr id="2" name="Textfeld 1"/>
          <p:cNvSpPr txBox="1"/>
          <p:nvPr/>
        </p:nvSpPr>
        <p:spPr>
          <a:xfrm>
            <a:off x="2331720" y="6036431"/>
            <a:ext cx="4419600" cy="430887"/>
          </a:xfrm>
          <a:prstGeom prst="rect">
            <a:avLst/>
          </a:prstGeom>
          <a:noFill/>
        </p:spPr>
        <p:txBody>
          <a:bodyPr wrap="square" rtlCol="0">
            <a:spAutoFit/>
          </a:bodyPr>
          <a:lstStyle/>
          <a:p>
            <a:pPr algn="ctr"/>
            <a:r>
              <a:rPr lang="en-US" sz="2200" b="1" dirty="0" smtClean="0">
                <a:solidFill>
                  <a:srgbClr val="006600"/>
                </a:solidFill>
              </a:rPr>
              <a:t>Thank you for your attention !</a:t>
            </a:r>
            <a:endParaRPr lang="en-US" sz="2200" b="1" dirty="0">
              <a:solidFill>
                <a:srgbClr val="006600"/>
              </a:solidFill>
            </a:endParaRPr>
          </a:p>
        </p:txBody>
      </p:sp>
    </p:spTree>
    <p:extLst>
      <p:ext uri="{BB962C8B-B14F-4D97-AF65-F5344CB8AC3E}">
        <p14:creationId xmlns:p14="http://schemas.microsoft.com/office/powerpoint/2010/main" val="3175916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1" name="Text Box 3"/>
          <p:cNvSpPr txBox="1">
            <a:spLocks noChangeArrowheads="1"/>
          </p:cNvSpPr>
          <p:nvPr/>
        </p:nvSpPr>
        <p:spPr bwMode="auto">
          <a:xfrm>
            <a:off x="5126038" y="1343025"/>
            <a:ext cx="3729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de-DE" sz="1600" smtClean="0">
              <a:solidFill>
                <a:srgbClr val="006600"/>
              </a:solidFill>
              <a:latin typeface="Comic Sans MS" pitchFamily="66" charset="0"/>
            </a:endParaRPr>
          </a:p>
        </p:txBody>
      </p:sp>
      <p:sp>
        <p:nvSpPr>
          <p:cNvPr id="3" name="Textfeld 2"/>
          <p:cNvSpPr txBox="1"/>
          <p:nvPr/>
        </p:nvSpPr>
        <p:spPr>
          <a:xfrm>
            <a:off x="162272" y="980728"/>
            <a:ext cx="9234264" cy="353943"/>
          </a:xfrm>
          <a:prstGeom prst="rect">
            <a:avLst/>
          </a:prstGeom>
          <a:noFill/>
        </p:spPr>
        <p:txBody>
          <a:bodyPr wrap="square" rtlCol="0">
            <a:spAutoFit/>
          </a:bodyPr>
          <a:lstStyle/>
          <a:p>
            <a:endParaRPr lang="en-US" sz="1700" dirty="0" smtClean="0">
              <a:latin typeface="Arial" panose="020B0604020202020204" pitchFamily="34" charset="0"/>
              <a:cs typeface="Arial" panose="020B0604020202020204" pitchFamily="34" charset="0"/>
            </a:endParaRPr>
          </a:p>
        </p:txBody>
      </p:sp>
      <p:sp>
        <p:nvSpPr>
          <p:cNvPr id="2" name="Textfeld 1"/>
          <p:cNvSpPr txBox="1"/>
          <p:nvPr/>
        </p:nvSpPr>
        <p:spPr>
          <a:xfrm>
            <a:off x="1554480" y="2849880"/>
            <a:ext cx="5928360" cy="584775"/>
          </a:xfrm>
          <a:prstGeom prst="rect">
            <a:avLst/>
          </a:prstGeom>
          <a:noFill/>
        </p:spPr>
        <p:txBody>
          <a:bodyPr wrap="square" rtlCol="0">
            <a:spAutoFit/>
          </a:bodyPr>
          <a:lstStyle/>
          <a:p>
            <a:pPr algn="ctr"/>
            <a:r>
              <a:rPr lang="en-US" sz="3200" dirty="0" smtClean="0"/>
              <a:t>Extra slides</a:t>
            </a:r>
            <a:endParaRPr lang="en-US" sz="3200" dirty="0"/>
          </a:p>
        </p:txBody>
      </p:sp>
    </p:spTree>
    <p:extLst>
      <p:ext uri="{BB962C8B-B14F-4D97-AF65-F5344CB8AC3E}">
        <p14:creationId xmlns:p14="http://schemas.microsoft.com/office/powerpoint/2010/main" val="42530712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1" name="Text Box 3"/>
          <p:cNvSpPr txBox="1">
            <a:spLocks noChangeArrowheads="1"/>
          </p:cNvSpPr>
          <p:nvPr/>
        </p:nvSpPr>
        <p:spPr bwMode="auto">
          <a:xfrm>
            <a:off x="5126038" y="1343025"/>
            <a:ext cx="3729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de-DE" sz="1600" smtClean="0">
              <a:solidFill>
                <a:srgbClr val="006600"/>
              </a:solidFill>
              <a:latin typeface="Comic Sans MS" pitchFamily="66" charset="0"/>
            </a:endParaRPr>
          </a:p>
        </p:txBody>
      </p:sp>
      <p:sp>
        <p:nvSpPr>
          <p:cNvPr id="3" name="Textfeld 2"/>
          <p:cNvSpPr txBox="1"/>
          <p:nvPr/>
        </p:nvSpPr>
        <p:spPr>
          <a:xfrm>
            <a:off x="3976504" y="2084288"/>
            <a:ext cx="1878227" cy="830997"/>
          </a:xfrm>
          <a:prstGeom prst="rect">
            <a:avLst/>
          </a:prstGeom>
          <a:noFill/>
        </p:spPr>
        <p:txBody>
          <a:bodyPr wrap="square" rtlCol="0">
            <a:spAutoFit/>
          </a:bodyPr>
          <a:lstStyle/>
          <a:p>
            <a:r>
              <a:rPr lang="en-US" sz="1600" dirty="0">
                <a:solidFill>
                  <a:srgbClr val="0000FF"/>
                </a:solidFill>
              </a:rPr>
              <a:t>Beam parameter</a:t>
            </a:r>
            <a:r>
              <a:rPr lang="en-US" sz="1600" dirty="0"/>
              <a:t>: </a:t>
            </a:r>
            <a:endParaRPr lang="en-US" sz="1600" dirty="0" smtClean="0"/>
          </a:p>
          <a:p>
            <a:r>
              <a:rPr lang="en-US" sz="1600" dirty="0" smtClean="0"/>
              <a:t>15 </a:t>
            </a:r>
            <a:r>
              <a:rPr lang="en-US" sz="1600" dirty="0">
                <a:sym typeface="Symbol"/>
              </a:rPr>
              <a:t> 10</a:t>
            </a:r>
            <a:r>
              <a:rPr lang="en-US" sz="1600" baseline="30000" dirty="0">
                <a:sym typeface="Symbol"/>
              </a:rPr>
              <a:t>9</a:t>
            </a:r>
            <a:r>
              <a:rPr lang="en-US" sz="1600" dirty="0">
                <a:sym typeface="Symbol"/>
              </a:rPr>
              <a:t> </a:t>
            </a:r>
            <a:r>
              <a:rPr lang="en-US" sz="1600" dirty="0"/>
              <a:t>N</a:t>
            </a:r>
            <a:r>
              <a:rPr lang="en-US" sz="1600" baseline="30000" dirty="0"/>
              <a:t>7+</a:t>
            </a:r>
            <a:r>
              <a:rPr lang="en-US" sz="1600" dirty="0"/>
              <a:t> at </a:t>
            </a:r>
            <a:endParaRPr lang="en-US" sz="1600" dirty="0" smtClean="0"/>
          </a:p>
          <a:p>
            <a:r>
              <a:rPr lang="en-US" sz="1600" dirty="0" smtClean="0"/>
              <a:t>11.5 MeV/u</a:t>
            </a:r>
          </a:p>
        </p:txBody>
      </p:sp>
      <p:sp>
        <p:nvSpPr>
          <p:cNvPr id="4" name="Textfeld 3"/>
          <p:cNvSpPr txBox="1"/>
          <p:nvPr/>
        </p:nvSpPr>
        <p:spPr>
          <a:xfrm>
            <a:off x="467543" y="332656"/>
            <a:ext cx="7935052" cy="461665"/>
          </a:xfrm>
          <a:prstGeom prst="rect">
            <a:avLst/>
          </a:prstGeom>
          <a:noFill/>
        </p:spPr>
        <p:txBody>
          <a:bodyPr wrap="square" rtlCol="0">
            <a:spAutoFit/>
          </a:bodyPr>
          <a:lstStyle/>
          <a:p>
            <a:r>
              <a:rPr lang="en-US" sz="2400" b="1" dirty="0" smtClean="0"/>
              <a:t>Measurement: Tune Spectra </a:t>
            </a:r>
            <a:r>
              <a:rPr lang="en-US" sz="2400" b="1" dirty="0"/>
              <a:t>for different </a:t>
            </a:r>
            <a:r>
              <a:rPr lang="en-US" sz="2400" b="1" dirty="0" err="1"/>
              <a:t>chromaticities</a:t>
            </a:r>
            <a:r>
              <a:rPr lang="en-US" sz="2400" b="1" dirty="0"/>
              <a:t> </a:t>
            </a:r>
            <a:r>
              <a:rPr lang="en-US" sz="2400" b="1" i="1" dirty="0">
                <a:sym typeface="Symbol"/>
              </a:rPr>
              <a:t></a:t>
            </a:r>
            <a:r>
              <a:rPr lang="en-US" sz="2400" b="1" dirty="0">
                <a:sym typeface="Symbol"/>
              </a:rPr>
              <a:t> </a:t>
            </a:r>
            <a:endParaRPr lang="en-US" sz="2400" b="1" dirty="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415" y="1650999"/>
            <a:ext cx="3359389" cy="2528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Textfeld 1"/>
              <p:cNvSpPr txBox="1"/>
              <p:nvPr/>
            </p:nvSpPr>
            <p:spPr>
              <a:xfrm>
                <a:off x="5365145" y="4259257"/>
                <a:ext cx="3489930" cy="733086"/>
              </a:xfrm>
              <a:prstGeom prst="rect">
                <a:avLst/>
              </a:prstGeom>
              <a:noFill/>
            </p:spPr>
            <p:txBody>
              <a:bodyPr wrap="none" rtlCol="0">
                <a:spAutoFit/>
              </a:bodyPr>
              <a:lstStyle/>
              <a:p>
                <a:r>
                  <a:rPr lang="en-US" sz="1600" dirty="0" smtClean="0">
                    <a:ea typeface="Cambria Math"/>
                  </a:rPr>
                  <a:t>Chromatic phase: </a:t>
                </a:r>
                <a14:m>
                  <m:oMath xmlns:m="http://schemas.openxmlformats.org/officeDocument/2006/math">
                    <m:sSub>
                      <m:sSubPr>
                        <m:ctrlPr>
                          <a:rPr lang="en-US" sz="1600" i="1" smtClean="0">
                            <a:latin typeface="Cambria Math"/>
                            <a:ea typeface="Cambria Math"/>
                          </a:rPr>
                        </m:ctrlPr>
                      </m:sSubPr>
                      <m:e>
                        <m:r>
                          <a:rPr lang="en-US" sz="1600" i="1" smtClean="0">
                            <a:latin typeface="Cambria Math"/>
                            <a:ea typeface="Cambria Math"/>
                          </a:rPr>
                          <m:t>𝜒</m:t>
                        </m:r>
                      </m:e>
                      <m:sub>
                        <m:r>
                          <a:rPr lang="de-DE" sz="1600" b="0" i="1" smtClean="0">
                            <a:latin typeface="Cambria Math"/>
                            <a:ea typeface="Cambria Math"/>
                          </a:rPr>
                          <m:t>𝑓</m:t>
                        </m:r>
                      </m:sub>
                    </m:sSub>
                    <m:r>
                      <a:rPr lang="de-DE" sz="1600" b="0" i="1" smtClean="0">
                        <a:latin typeface="Cambria Math"/>
                        <a:ea typeface="Cambria Math"/>
                      </a:rPr>
                      <m:t>=−</m:t>
                    </m:r>
                    <m:f>
                      <m:fPr>
                        <m:ctrlPr>
                          <a:rPr lang="de-DE" sz="1600" b="0" i="1" smtClean="0">
                            <a:latin typeface="Cambria Math"/>
                            <a:ea typeface="Cambria Math"/>
                          </a:rPr>
                        </m:ctrlPr>
                      </m:fPr>
                      <m:num>
                        <m:r>
                          <a:rPr lang="de-DE" sz="1600" b="0" i="1" smtClean="0">
                            <a:latin typeface="Cambria Math"/>
                            <a:ea typeface="Cambria Math"/>
                          </a:rPr>
                          <m:t>𝜉</m:t>
                        </m:r>
                        <m:sSub>
                          <m:sSubPr>
                            <m:ctrlPr>
                              <a:rPr lang="de-DE" sz="1600" b="0" i="1" smtClean="0">
                                <a:latin typeface="Cambria Math"/>
                                <a:ea typeface="Cambria Math"/>
                              </a:rPr>
                            </m:ctrlPr>
                          </m:sSubPr>
                          <m:e>
                            <m:r>
                              <a:rPr lang="de-DE" sz="1600" b="0" i="1" smtClean="0">
                                <a:latin typeface="Cambria Math"/>
                                <a:ea typeface="Cambria Math"/>
                              </a:rPr>
                              <m:t>𝐴</m:t>
                            </m:r>
                          </m:e>
                          <m:sub>
                            <m:r>
                              <a:rPr lang="de-DE" sz="1600" b="0" i="1" smtClean="0">
                                <a:latin typeface="Cambria Math"/>
                                <a:ea typeface="Cambria Math"/>
                              </a:rPr>
                              <m:t>𝑚</m:t>
                            </m:r>
                          </m:sub>
                        </m:sSub>
                      </m:num>
                      <m:den>
                        <m:sSub>
                          <m:sSubPr>
                            <m:ctrlPr>
                              <a:rPr lang="de-DE" sz="1600" b="0" i="1" smtClean="0">
                                <a:latin typeface="Cambria Math"/>
                                <a:ea typeface="Cambria Math"/>
                              </a:rPr>
                            </m:ctrlPr>
                          </m:sSubPr>
                          <m:e>
                            <m:r>
                              <a:rPr lang="de-DE" sz="1600" b="0" i="1" smtClean="0">
                                <a:latin typeface="Cambria Math"/>
                                <a:ea typeface="Cambria Math"/>
                              </a:rPr>
                              <m:t>𝜂</m:t>
                            </m:r>
                          </m:e>
                          <m:sub>
                            <m:r>
                              <a:rPr lang="de-DE" sz="1600" b="0" i="1" smtClean="0">
                                <a:latin typeface="Cambria Math"/>
                                <a:ea typeface="Cambria Math"/>
                              </a:rPr>
                              <m:t>0</m:t>
                            </m:r>
                          </m:sub>
                        </m:sSub>
                      </m:den>
                    </m:f>
                  </m:oMath>
                </a14:m>
                <a:endParaRPr lang="en-US" sz="1600" dirty="0" smtClean="0"/>
              </a:p>
              <a:p>
                <a:r>
                  <a:rPr lang="en-US" sz="1600" dirty="0" smtClean="0"/>
                  <a:t>i.e. dependence on </a:t>
                </a:r>
                <a:r>
                  <a:rPr lang="en-US" sz="1600" b="1" i="1" dirty="0" smtClean="0">
                    <a:latin typeface="Cambria Math" panose="02040503050406030204" pitchFamily="18" charset="0"/>
                    <a:ea typeface="Cambria Math" panose="02040503050406030204" pitchFamily="18" charset="0"/>
                    <a:sym typeface="Symbol"/>
                  </a:rPr>
                  <a:t></a:t>
                </a:r>
                <a:r>
                  <a:rPr lang="en-US" sz="1600" dirty="0" smtClean="0">
                    <a:sym typeface="Symbol"/>
                  </a:rPr>
                  <a:t> &amp; bunch length </a:t>
                </a:r>
                <a:r>
                  <a:rPr lang="en-US" sz="1600" b="1" i="1" dirty="0" smtClean="0">
                    <a:latin typeface="Cambria Math" panose="02040503050406030204" pitchFamily="18" charset="0"/>
                    <a:ea typeface="Cambria Math" panose="02040503050406030204" pitchFamily="18" charset="0"/>
                    <a:sym typeface="Symbol"/>
                  </a:rPr>
                  <a:t>A</a:t>
                </a:r>
                <a:r>
                  <a:rPr lang="en-US" sz="1600" b="1" i="1" baseline="-25000" dirty="0" smtClean="0">
                    <a:latin typeface="Cambria Math" panose="02040503050406030204" pitchFamily="18" charset="0"/>
                    <a:ea typeface="Cambria Math" panose="02040503050406030204" pitchFamily="18" charset="0"/>
                    <a:sym typeface="Symbol"/>
                  </a:rPr>
                  <a:t>m</a:t>
                </a:r>
                <a:endParaRPr lang="en-US" sz="1600" b="1" i="1" dirty="0">
                  <a:latin typeface="Cambria Math" panose="02040503050406030204" pitchFamily="18" charset="0"/>
                  <a:ea typeface="Cambria Math" panose="02040503050406030204" pitchFamily="18" charset="0"/>
                </a:endParaRPr>
              </a:p>
            </p:txBody>
          </p:sp>
        </mc:Choice>
        <mc:Fallback xmlns="">
          <p:sp>
            <p:nvSpPr>
              <p:cNvPr id="2" name="Textfeld 1"/>
              <p:cNvSpPr txBox="1">
                <a:spLocks noRot="1" noChangeAspect="1" noMove="1" noResize="1" noEditPoints="1" noAdjustHandles="1" noChangeArrowheads="1" noChangeShapeType="1" noTextEdit="1"/>
              </p:cNvSpPr>
              <p:nvPr/>
            </p:nvSpPr>
            <p:spPr>
              <a:xfrm>
                <a:off x="5365145" y="4259257"/>
                <a:ext cx="3489930" cy="733086"/>
              </a:xfrm>
              <a:prstGeom prst="rect">
                <a:avLst/>
              </a:prstGeom>
              <a:blipFill rotWithShape="1">
                <a:blip r:embed="rId5"/>
                <a:stretch>
                  <a:fillRect l="-873" b="-10000"/>
                </a:stretch>
              </a:blipFill>
            </p:spPr>
            <p:txBody>
              <a:bodyPr/>
              <a:lstStyle/>
              <a:p>
                <a:r>
                  <a:rPr lang="en-US">
                    <a:noFill/>
                  </a:rPr>
                  <a:t> </a:t>
                </a:r>
              </a:p>
            </p:txBody>
          </p:sp>
        </mc:Fallback>
      </mc:AlternateContent>
      <p:sp>
        <p:nvSpPr>
          <p:cNvPr id="5" name="Textfeld 4"/>
          <p:cNvSpPr txBox="1"/>
          <p:nvPr/>
        </p:nvSpPr>
        <p:spPr>
          <a:xfrm>
            <a:off x="4289329" y="1066225"/>
            <a:ext cx="4690848" cy="584775"/>
          </a:xfrm>
          <a:prstGeom prst="rect">
            <a:avLst/>
          </a:prstGeom>
          <a:noFill/>
        </p:spPr>
        <p:txBody>
          <a:bodyPr wrap="square" rtlCol="0">
            <a:spAutoFit/>
          </a:bodyPr>
          <a:lstStyle/>
          <a:p>
            <a:r>
              <a:rPr lang="en-US" sz="1600" dirty="0" smtClean="0"/>
              <a:t>Comparison of expectation by Bessel-functions </a:t>
            </a:r>
            <a:r>
              <a:rPr lang="en-US" sz="1600" b="1" i="1" dirty="0" err="1" smtClean="0"/>
              <a:t>J</a:t>
            </a:r>
            <a:r>
              <a:rPr lang="en-US" sz="1600" b="1" i="1" baseline="-25000" dirty="0" err="1" smtClean="0"/>
              <a:t>k</a:t>
            </a:r>
            <a:r>
              <a:rPr lang="en-US" sz="1600" b="1" i="1" dirty="0" smtClean="0"/>
              <a:t>(</a:t>
            </a:r>
            <a:r>
              <a:rPr lang="en-US" sz="1600" b="1" i="1" dirty="0" smtClean="0">
                <a:sym typeface="Symbol"/>
              </a:rPr>
              <a:t></a:t>
            </a:r>
            <a:r>
              <a:rPr lang="en-US" sz="1600" b="1" i="1" baseline="-25000" dirty="0" smtClean="0">
                <a:sym typeface="Symbol"/>
              </a:rPr>
              <a:t>f </a:t>
            </a:r>
            <a:r>
              <a:rPr lang="en-US" sz="1600" b="1" i="1" dirty="0" smtClean="0">
                <a:sym typeface="Symbol"/>
              </a:rPr>
              <a:t>)</a:t>
            </a:r>
            <a:r>
              <a:rPr lang="en-US" sz="1600" dirty="0" smtClean="0"/>
              <a:t> </a:t>
            </a:r>
          </a:p>
          <a:p>
            <a:r>
              <a:rPr lang="en-US" sz="1600" dirty="0" smtClean="0"/>
              <a:t>to height of measured modes  </a:t>
            </a:r>
            <a:endParaRPr lang="en-US" sz="1600" dirty="0"/>
          </a:p>
        </p:txBody>
      </p:sp>
      <p:sp>
        <p:nvSpPr>
          <p:cNvPr id="6" name="Textfeld 5"/>
          <p:cNvSpPr txBox="1"/>
          <p:nvPr/>
        </p:nvSpPr>
        <p:spPr>
          <a:xfrm>
            <a:off x="162272" y="1004471"/>
            <a:ext cx="3909515" cy="338554"/>
          </a:xfrm>
          <a:prstGeom prst="rect">
            <a:avLst/>
          </a:prstGeom>
          <a:noFill/>
        </p:spPr>
        <p:txBody>
          <a:bodyPr wrap="square" rtlCol="0">
            <a:spAutoFit/>
          </a:bodyPr>
          <a:lstStyle/>
          <a:p>
            <a:r>
              <a:rPr lang="en-US" sz="1600" dirty="0" smtClean="0"/>
              <a:t>Tune spectra for different </a:t>
            </a:r>
            <a:r>
              <a:rPr lang="en-US" sz="1600" dirty="0" err="1" smtClean="0"/>
              <a:t>chromaticities</a:t>
            </a:r>
            <a:r>
              <a:rPr lang="en-US" sz="1600" dirty="0" smtClean="0"/>
              <a:t> </a:t>
            </a:r>
            <a:r>
              <a:rPr lang="en-US" sz="1600" b="1" i="1" dirty="0" smtClean="0">
                <a:sym typeface="Symbol"/>
              </a:rPr>
              <a:t> </a:t>
            </a:r>
            <a:r>
              <a:rPr lang="en-US" sz="1600" dirty="0" smtClean="0">
                <a:sym typeface="Symbol"/>
              </a:rPr>
              <a:t>:</a:t>
            </a:r>
            <a:endParaRPr lang="en-US" sz="1600" dirty="0"/>
          </a:p>
        </p:txBody>
      </p:sp>
      <p:sp>
        <p:nvSpPr>
          <p:cNvPr id="7" name="Textfeld 6"/>
          <p:cNvSpPr txBox="1"/>
          <p:nvPr/>
        </p:nvSpPr>
        <p:spPr>
          <a:xfrm>
            <a:off x="353568" y="3591132"/>
            <a:ext cx="4564420" cy="861774"/>
          </a:xfrm>
          <a:prstGeom prst="rect">
            <a:avLst/>
          </a:prstGeom>
          <a:noFill/>
        </p:spPr>
        <p:txBody>
          <a:bodyPr wrap="square" rtlCol="0">
            <a:spAutoFit/>
          </a:bodyPr>
          <a:lstStyle/>
          <a:p>
            <a:r>
              <a:rPr lang="en-US" sz="1600" b="1" dirty="0" smtClean="0">
                <a:solidFill>
                  <a:srgbClr val="0000FF"/>
                </a:solidFill>
              </a:rPr>
              <a:t>Obvious result: </a:t>
            </a:r>
          </a:p>
          <a:p>
            <a:r>
              <a:rPr lang="en-US" sz="1600" dirty="0" smtClean="0"/>
              <a:t>Amplitude of different modes depend on </a:t>
            </a:r>
            <a:r>
              <a:rPr lang="en-US" sz="1600" b="1" i="1" dirty="0" smtClean="0">
                <a:latin typeface="Cambria Math" panose="02040503050406030204" pitchFamily="18" charset="0"/>
                <a:ea typeface="Cambria Math" panose="02040503050406030204" pitchFamily="18" charset="0"/>
                <a:sym typeface="Symbol"/>
              </a:rPr>
              <a:t></a:t>
            </a:r>
            <a:r>
              <a:rPr lang="en-US" sz="1600" b="1" i="1" dirty="0" smtClean="0">
                <a:sym typeface="Symbol"/>
              </a:rPr>
              <a:t> </a:t>
            </a:r>
            <a:endParaRPr lang="en-US" sz="1600" b="1" i="1" dirty="0"/>
          </a:p>
          <a:p>
            <a:r>
              <a:rPr lang="en-US" sz="1600" dirty="0" smtClean="0">
                <a:sym typeface="Symbol"/>
              </a:rPr>
              <a:t> </a:t>
            </a:r>
            <a:r>
              <a:rPr lang="en-US" sz="1600" b="1" i="1" dirty="0" smtClean="0">
                <a:latin typeface="Cambria Math" panose="02040503050406030204" pitchFamily="18" charset="0"/>
                <a:ea typeface="Cambria Math" panose="02040503050406030204" pitchFamily="18" charset="0"/>
              </a:rPr>
              <a:t>k</a:t>
            </a:r>
            <a:r>
              <a:rPr lang="en-US" sz="1600" dirty="0" smtClean="0"/>
              <a:t> = 0 is not always the highest peak </a:t>
            </a:r>
            <a:endParaRPr lang="en-US" sz="1600" dirty="0"/>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7407" y="4338606"/>
            <a:ext cx="2902842" cy="2120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1"/>
          <p:cNvSpPr txBox="1"/>
          <p:nvPr/>
        </p:nvSpPr>
        <p:spPr>
          <a:xfrm>
            <a:off x="100487" y="4860023"/>
            <a:ext cx="2473506" cy="830997"/>
          </a:xfrm>
          <a:prstGeom prst="rect">
            <a:avLst/>
          </a:prstGeom>
          <a:noFill/>
        </p:spPr>
        <p:txBody>
          <a:bodyPr wrap="square" rtlCol="0">
            <a:spAutoFit/>
          </a:bodyPr>
          <a:lstStyle/>
          <a:p>
            <a:r>
              <a:rPr lang="en-US" sz="1600" dirty="0" smtClean="0">
                <a:solidFill>
                  <a:srgbClr val="0000FF"/>
                </a:solidFill>
              </a:rPr>
              <a:t>Head tail oscillations </a:t>
            </a:r>
            <a:r>
              <a:rPr lang="en-US" sz="1600" b="1" i="1" dirty="0" smtClean="0">
                <a:solidFill>
                  <a:srgbClr val="0000FF"/>
                </a:solidFill>
                <a:latin typeface="Cambria Math" panose="02040503050406030204" pitchFamily="18" charset="0"/>
                <a:ea typeface="Cambria Math" panose="02040503050406030204" pitchFamily="18" charset="0"/>
              </a:rPr>
              <a:t>k</a:t>
            </a:r>
            <a:r>
              <a:rPr lang="en-US" sz="1600" dirty="0" smtClean="0">
                <a:solidFill>
                  <a:srgbClr val="0000FF"/>
                </a:solidFill>
              </a:rPr>
              <a:t> = 0</a:t>
            </a:r>
            <a:r>
              <a:rPr lang="en-US" sz="1600" dirty="0" smtClean="0"/>
              <a:t>: </a:t>
            </a:r>
          </a:p>
          <a:p>
            <a:r>
              <a:rPr lang="en-US" sz="1600" dirty="0" smtClean="0"/>
              <a:t>Bunch </a:t>
            </a:r>
            <a:r>
              <a:rPr lang="en-US" sz="1600" dirty="0"/>
              <a:t>shape for different </a:t>
            </a:r>
            <a:r>
              <a:rPr lang="en-US" sz="1600" b="1" i="1" dirty="0">
                <a:latin typeface="Cambria Math" panose="02040503050406030204" pitchFamily="18" charset="0"/>
                <a:ea typeface="Cambria Math" panose="02040503050406030204" pitchFamily="18" charset="0"/>
                <a:sym typeface="Symbol"/>
              </a:rPr>
              <a:t></a:t>
            </a:r>
            <a:r>
              <a:rPr lang="en-US" sz="1600" dirty="0" smtClean="0"/>
              <a:t> </a:t>
            </a:r>
          </a:p>
          <a:p>
            <a:r>
              <a:rPr lang="en-US" sz="1600" dirty="0" smtClean="0"/>
              <a:t>for 3 consecutive turns:</a:t>
            </a:r>
          </a:p>
        </p:txBody>
      </p:sp>
      <p:pic>
        <p:nvPicPr>
          <p:cNvPr id="10" name="Picture 2"/>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89985" y="1289684"/>
            <a:ext cx="3107315" cy="236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325967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1" name="Text Box 3"/>
          <p:cNvSpPr txBox="1">
            <a:spLocks noChangeArrowheads="1"/>
          </p:cNvSpPr>
          <p:nvPr/>
        </p:nvSpPr>
        <p:spPr bwMode="auto">
          <a:xfrm>
            <a:off x="5126038" y="1343025"/>
            <a:ext cx="3729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de-DE" sz="1600" smtClean="0">
              <a:solidFill>
                <a:srgbClr val="006600"/>
              </a:solidFill>
              <a:latin typeface="Comic Sans MS" pitchFamily="66" charset="0"/>
            </a:endParaRPr>
          </a:p>
        </p:txBody>
      </p:sp>
      <p:sp>
        <p:nvSpPr>
          <p:cNvPr id="3" name="Textfeld 2"/>
          <p:cNvSpPr txBox="1"/>
          <p:nvPr/>
        </p:nvSpPr>
        <p:spPr>
          <a:xfrm>
            <a:off x="162272" y="980728"/>
            <a:ext cx="9234264" cy="353943"/>
          </a:xfrm>
          <a:prstGeom prst="rect">
            <a:avLst/>
          </a:prstGeom>
          <a:noFill/>
        </p:spPr>
        <p:txBody>
          <a:bodyPr wrap="square" rtlCol="0">
            <a:spAutoFit/>
          </a:bodyPr>
          <a:lstStyle/>
          <a:p>
            <a:endParaRPr lang="en-US" sz="1700" dirty="0" smtClean="0">
              <a:latin typeface="Arial" panose="020B0604020202020204" pitchFamily="34" charset="0"/>
              <a:cs typeface="Arial" panose="020B0604020202020204" pitchFamily="34" charset="0"/>
            </a:endParaRPr>
          </a:p>
        </p:txBody>
      </p:sp>
      <p:sp>
        <p:nvSpPr>
          <p:cNvPr id="4" name="Textfeld 3"/>
          <p:cNvSpPr txBox="1"/>
          <p:nvPr/>
        </p:nvSpPr>
        <p:spPr>
          <a:xfrm>
            <a:off x="467544" y="332656"/>
            <a:ext cx="6624736" cy="461665"/>
          </a:xfrm>
          <a:prstGeom prst="rect">
            <a:avLst/>
          </a:prstGeom>
          <a:noFill/>
        </p:spPr>
        <p:txBody>
          <a:bodyPr wrap="square" rtlCol="0">
            <a:spAutoFit/>
          </a:bodyPr>
          <a:lstStyle/>
          <a:p>
            <a:r>
              <a:rPr lang="en-US" sz="2400" b="1" dirty="0" smtClean="0"/>
              <a:t>Resolution and Noise Reduction of Tune Spectra</a:t>
            </a:r>
            <a:endParaRPr lang="en-US" sz="2400"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925" y="2297072"/>
            <a:ext cx="4140338" cy="3139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304800" y="6084743"/>
            <a:ext cx="2625914" cy="321205"/>
          </a:xfrm>
          <a:prstGeom prst="rect">
            <a:avLst/>
          </a:prstGeom>
          <a:noFill/>
        </p:spPr>
        <p:txBody>
          <a:bodyPr wrap="square" rtlCol="0">
            <a:spAutoFit/>
          </a:bodyPr>
          <a:lstStyle/>
          <a:p>
            <a:r>
              <a:rPr lang="en-US" sz="1500" dirty="0" smtClean="0"/>
              <a:t>R. Singh et al., Proc. HB’10</a:t>
            </a:r>
            <a:endParaRPr lang="en-US" sz="1500" dirty="0"/>
          </a:p>
        </p:txBody>
      </p:sp>
      <p:sp>
        <p:nvSpPr>
          <p:cNvPr id="5" name="Textfeld 4"/>
          <p:cNvSpPr txBox="1"/>
          <p:nvPr/>
        </p:nvSpPr>
        <p:spPr>
          <a:xfrm>
            <a:off x="230658" y="1096743"/>
            <a:ext cx="8427720" cy="1200329"/>
          </a:xfrm>
          <a:prstGeom prst="rect">
            <a:avLst/>
          </a:prstGeom>
          <a:noFill/>
        </p:spPr>
        <p:txBody>
          <a:bodyPr wrap="square" rtlCol="0">
            <a:spAutoFit/>
          </a:bodyPr>
          <a:lstStyle/>
          <a:p>
            <a:r>
              <a:rPr lang="en-US" b="1" dirty="0" smtClean="0"/>
              <a:t>Resolution of tune spectra: </a:t>
            </a:r>
            <a:r>
              <a:rPr lang="en-US" dirty="0" smtClean="0"/>
              <a:t>Variation of FFT length for 40960 turns</a:t>
            </a:r>
          </a:p>
          <a:p>
            <a:pPr marL="285750" indent="-285750">
              <a:buFont typeface="Symbol"/>
              <a:buChar char="®"/>
            </a:pPr>
            <a:r>
              <a:rPr lang="en-US" dirty="0" smtClean="0">
                <a:sym typeface="Symbol"/>
              </a:rPr>
              <a:t>either short FFT length and many averages </a:t>
            </a:r>
          </a:p>
          <a:p>
            <a:pPr marL="285750" indent="-285750">
              <a:buFont typeface="Symbol"/>
              <a:buChar char="®"/>
            </a:pPr>
            <a:r>
              <a:rPr lang="en-US" dirty="0" smtClean="0">
                <a:sym typeface="Symbol"/>
              </a:rPr>
              <a:t>or longer FFT and less averages</a:t>
            </a:r>
            <a:r>
              <a:rPr lang="en-US" dirty="0" smtClean="0"/>
              <a:t> </a:t>
            </a:r>
          </a:p>
          <a:p>
            <a:r>
              <a:rPr lang="en-US" dirty="0" smtClean="0"/>
              <a:t>2 </a:t>
            </a:r>
            <a:r>
              <a:rPr lang="en-US" dirty="0" smtClean="0">
                <a:sym typeface="Symbol"/>
              </a:rPr>
              <a:t> 10</a:t>
            </a:r>
            <a:r>
              <a:rPr lang="en-US" baseline="30000" dirty="0" smtClean="0">
                <a:sym typeface="Symbol"/>
              </a:rPr>
              <a:t>9</a:t>
            </a:r>
            <a:r>
              <a:rPr lang="en-US" dirty="0" smtClean="0">
                <a:sym typeface="Symbol"/>
              </a:rPr>
              <a:t> ions at 11.4 MeV/u, vertical tune spectrum</a:t>
            </a:r>
            <a:endParaRPr lang="en-US" dirty="0"/>
          </a:p>
        </p:txBody>
      </p:sp>
      <p:sp>
        <p:nvSpPr>
          <p:cNvPr id="8" name="Textfeld 7"/>
          <p:cNvSpPr txBox="1"/>
          <p:nvPr/>
        </p:nvSpPr>
        <p:spPr>
          <a:xfrm>
            <a:off x="185644" y="5530745"/>
            <a:ext cx="6163619" cy="369332"/>
          </a:xfrm>
          <a:prstGeom prst="rect">
            <a:avLst/>
          </a:prstGeom>
          <a:noFill/>
        </p:spPr>
        <p:txBody>
          <a:bodyPr wrap="square" rtlCol="0">
            <a:spAutoFit/>
          </a:bodyPr>
          <a:lstStyle/>
          <a:p>
            <a:r>
              <a:rPr lang="en-US" b="1" dirty="0" smtClean="0"/>
              <a:t>Beam</a:t>
            </a:r>
            <a:r>
              <a:rPr lang="en-US" dirty="0" smtClean="0"/>
              <a:t>: 2 </a:t>
            </a:r>
            <a:r>
              <a:rPr lang="en-US" dirty="0" smtClean="0">
                <a:sym typeface="Symbol"/>
              </a:rPr>
              <a:t> 10</a:t>
            </a:r>
            <a:r>
              <a:rPr lang="en-US" baseline="30000" dirty="0" smtClean="0">
                <a:sym typeface="Symbol"/>
              </a:rPr>
              <a:t>9</a:t>
            </a:r>
            <a:r>
              <a:rPr lang="en-US" dirty="0" smtClean="0">
                <a:sym typeface="Symbol"/>
              </a:rPr>
              <a:t> ions at 11.4 MeV/u, vertical tune spectrum</a:t>
            </a:r>
            <a:endParaRPr lang="en-US" dirty="0"/>
          </a:p>
        </p:txBody>
      </p:sp>
    </p:spTree>
    <p:extLst>
      <p:ext uri="{BB962C8B-B14F-4D97-AF65-F5344CB8AC3E}">
        <p14:creationId xmlns:p14="http://schemas.microsoft.com/office/powerpoint/2010/main" val="84343687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1" name="Text Box 3"/>
          <p:cNvSpPr txBox="1">
            <a:spLocks noChangeArrowheads="1"/>
          </p:cNvSpPr>
          <p:nvPr/>
        </p:nvSpPr>
        <p:spPr bwMode="auto">
          <a:xfrm>
            <a:off x="5126038" y="1343025"/>
            <a:ext cx="3729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de-DE" sz="1600" smtClean="0">
              <a:solidFill>
                <a:srgbClr val="006600"/>
              </a:solidFill>
              <a:latin typeface="Comic Sans MS" pitchFamily="66" charset="0"/>
            </a:endParaRPr>
          </a:p>
        </p:txBody>
      </p:sp>
      <p:sp>
        <p:nvSpPr>
          <p:cNvPr id="3" name="Textfeld 2"/>
          <p:cNvSpPr txBox="1"/>
          <p:nvPr/>
        </p:nvSpPr>
        <p:spPr>
          <a:xfrm>
            <a:off x="162272" y="980728"/>
            <a:ext cx="9234264" cy="353943"/>
          </a:xfrm>
          <a:prstGeom prst="rect">
            <a:avLst/>
          </a:prstGeom>
          <a:noFill/>
        </p:spPr>
        <p:txBody>
          <a:bodyPr wrap="square" rtlCol="0">
            <a:spAutoFit/>
          </a:bodyPr>
          <a:lstStyle/>
          <a:p>
            <a:endParaRPr lang="en-US" sz="1700" dirty="0" smtClean="0">
              <a:latin typeface="Arial" panose="020B0604020202020204" pitchFamily="34" charset="0"/>
              <a:cs typeface="Arial" panose="020B0604020202020204" pitchFamily="34" charset="0"/>
            </a:endParaRPr>
          </a:p>
        </p:txBody>
      </p:sp>
      <p:sp>
        <p:nvSpPr>
          <p:cNvPr id="4" name="Textfeld 3"/>
          <p:cNvSpPr txBox="1"/>
          <p:nvPr/>
        </p:nvSpPr>
        <p:spPr>
          <a:xfrm>
            <a:off x="167989" y="332656"/>
            <a:ext cx="8687085" cy="461665"/>
          </a:xfrm>
          <a:prstGeom prst="rect">
            <a:avLst/>
          </a:prstGeom>
          <a:noFill/>
        </p:spPr>
        <p:txBody>
          <a:bodyPr wrap="square" rtlCol="0">
            <a:spAutoFit/>
          </a:bodyPr>
          <a:lstStyle/>
          <a:p>
            <a:r>
              <a:rPr lang="en-US" sz="2400" b="1" dirty="0" smtClean="0"/>
              <a:t>Position Determination: Integration versus least square Fit </a:t>
            </a:r>
            <a:endParaRPr lang="en-US" sz="2400" b="1" dirty="0"/>
          </a:p>
        </p:txBody>
      </p:sp>
      <p:pic>
        <p:nvPicPr>
          <p:cNvPr id="6"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272" y="1561106"/>
            <a:ext cx="2801645" cy="2469881"/>
          </a:xfrm>
          <a:prstGeom prst="rect">
            <a:avLst/>
          </a:prstGeom>
        </p:spPr>
      </p:pic>
      <p:sp>
        <p:nvSpPr>
          <p:cNvPr id="7" name="Textfeld 6"/>
          <p:cNvSpPr txBox="1"/>
          <p:nvPr/>
        </p:nvSpPr>
        <p:spPr>
          <a:xfrm>
            <a:off x="33775" y="1277206"/>
            <a:ext cx="4538225" cy="338554"/>
          </a:xfrm>
          <a:prstGeom prst="rect">
            <a:avLst/>
          </a:prstGeom>
          <a:noFill/>
        </p:spPr>
        <p:txBody>
          <a:bodyPr wrap="square" rtlCol="0">
            <a:spAutoFit/>
          </a:bodyPr>
          <a:lstStyle/>
          <a:p>
            <a:pPr algn="l"/>
            <a:r>
              <a:rPr lang="en-US" sz="1600" i="1" dirty="0" smtClean="0"/>
              <a:t>Example: </a:t>
            </a:r>
            <a:r>
              <a:rPr lang="en-US" sz="1600" dirty="0" smtClean="0"/>
              <a:t>One turn  @ 35 MeV/u</a:t>
            </a:r>
            <a:endParaRPr lang="en-US" sz="1600" dirty="0"/>
          </a:p>
        </p:txBody>
      </p:sp>
      <mc:AlternateContent xmlns:mc="http://schemas.openxmlformats.org/markup-compatibility/2006" xmlns:a14="http://schemas.microsoft.com/office/drawing/2010/main">
        <mc:Choice Requires="a14">
          <p:sp>
            <p:nvSpPr>
              <p:cNvPr id="2" name="Textfeld 1"/>
              <p:cNvSpPr txBox="1"/>
              <p:nvPr/>
            </p:nvSpPr>
            <p:spPr>
              <a:xfrm>
                <a:off x="3708050" y="996117"/>
                <a:ext cx="5634859" cy="5677260"/>
              </a:xfrm>
              <a:prstGeom prst="rect">
                <a:avLst/>
              </a:prstGeom>
              <a:noFill/>
            </p:spPr>
            <p:txBody>
              <a:bodyPr wrap="square" rtlCol="0">
                <a:spAutoFit/>
              </a:bodyPr>
              <a:lstStyle/>
              <a:p>
                <a:r>
                  <a:rPr lang="en-US" b="1" dirty="0" smtClean="0">
                    <a:solidFill>
                      <a:srgbClr val="0000FF"/>
                    </a:solidFill>
                  </a:rPr>
                  <a:t>Novel: Ordinary least square fit algorithm:</a:t>
                </a:r>
              </a:p>
              <a:p>
                <a:r>
                  <a:rPr lang="en-US" dirty="0" smtClean="0"/>
                  <a:t>1. Creation of window of a single bunch with </a:t>
                </a:r>
                <a:r>
                  <a:rPr lang="en-US" b="1" i="1" dirty="0" smtClean="0">
                    <a:latin typeface="Cambria Math" panose="02040503050406030204" pitchFamily="18" charset="0"/>
                    <a:ea typeface="Cambria Math" panose="02040503050406030204" pitchFamily="18" charset="0"/>
                  </a:rPr>
                  <a:t>N</a:t>
                </a:r>
                <a:r>
                  <a:rPr lang="en-US" b="1" i="1" dirty="0" smtClean="0"/>
                  <a:t>  </a:t>
                </a:r>
                <a:r>
                  <a:rPr lang="en-US" dirty="0" smtClean="0"/>
                  <a:t>samples</a:t>
                </a:r>
              </a:p>
              <a:p>
                <a:r>
                  <a:rPr lang="en-US" dirty="0" smtClean="0"/>
                  <a:t>2. Calculation of sum and difference for each sample: </a:t>
                </a:r>
              </a:p>
              <a:p>
                <a:r>
                  <a:rPr lang="en-US" b="1" dirty="0" smtClean="0"/>
                  <a:t>    </a:t>
                </a:r>
                <a14:m>
                  <m:oMath xmlns:m="http://schemas.openxmlformats.org/officeDocument/2006/math">
                    <m:sSub>
                      <m:sSubPr>
                        <m:ctrlPr>
                          <a:rPr lang="en-US" b="1" i="1" smtClean="0">
                            <a:latin typeface="Cambria Math"/>
                          </a:rPr>
                        </m:ctrlPr>
                      </m:sSubPr>
                      <m:e>
                        <m:r>
                          <a:rPr lang="el-GR" b="1" i="1" smtClean="0">
                            <a:latin typeface="Cambria Math"/>
                            <a:ea typeface="Cambria Math"/>
                          </a:rPr>
                          <m:t>𝜮</m:t>
                        </m:r>
                      </m:e>
                      <m:sub>
                        <m:r>
                          <a:rPr lang="de-DE" b="1" i="1" smtClean="0">
                            <a:latin typeface="Cambria Math"/>
                          </a:rPr>
                          <m:t>𝒊</m:t>
                        </m:r>
                      </m:sub>
                    </m:sSub>
                    <m:r>
                      <a:rPr lang="de-DE" b="1" i="1">
                        <a:latin typeface="Cambria Math"/>
                      </a:rPr>
                      <m:t>=</m:t>
                    </m:r>
                    <m:sSub>
                      <m:sSubPr>
                        <m:ctrlPr>
                          <a:rPr lang="de-DE" b="1" i="1" smtClean="0">
                            <a:latin typeface="Cambria Math"/>
                          </a:rPr>
                        </m:ctrlPr>
                      </m:sSubPr>
                      <m:e>
                        <m:r>
                          <a:rPr lang="de-DE" b="1" i="1" smtClean="0">
                            <a:latin typeface="Cambria Math"/>
                          </a:rPr>
                          <m:t>𝑼</m:t>
                        </m:r>
                      </m:e>
                      <m:sub>
                        <m:r>
                          <a:rPr lang="de-DE" b="1" i="1" smtClean="0">
                            <a:latin typeface="Cambria Math"/>
                          </a:rPr>
                          <m:t>𝒊</m:t>
                        </m:r>
                        <m:r>
                          <a:rPr lang="de-DE" b="1" i="1" smtClean="0">
                            <a:latin typeface="Cambria Math"/>
                          </a:rPr>
                          <m:t>,</m:t>
                        </m:r>
                        <m:r>
                          <a:rPr lang="de-DE" b="1" i="1" smtClean="0">
                            <a:latin typeface="Cambria Math"/>
                          </a:rPr>
                          <m:t>𝒍</m:t>
                        </m:r>
                      </m:sub>
                    </m:sSub>
                    <m:r>
                      <a:rPr lang="de-DE" b="1" i="1" smtClean="0">
                        <a:latin typeface="Cambria Math"/>
                      </a:rPr>
                      <m:t>+</m:t>
                    </m:r>
                    <m:sSub>
                      <m:sSubPr>
                        <m:ctrlPr>
                          <a:rPr lang="de-DE" b="1" i="1" smtClean="0">
                            <a:latin typeface="Cambria Math"/>
                          </a:rPr>
                        </m:ctrlPr>
                      </m:sSubPr>
                      <m:e>
                        <m:r>
                          <a:rPr lang="de-DE" b="1" i="1" smtClean="0">
                            <a:latin typeface="Cambria Math"/>
                          </a:rPr>
                          <m:t>𝑼</m:t>
                        </m:r>
                      </m:e>
                      <m:sub>
                        <m:r>
                          <a:rPr lang="de-DE" b="1" i="1" smtClean="0">
                            <a:latin typeface="Cambria Math"/>
                          </a:rPr>
                          <m:t>𝒊</m:t>
                        </m:r>
                        <m:r>
                          <a:rPr lang="de-DE" b="1" i="1" smtClean="0">
                            <a:latin typeface="Cambria Math"/>
                          </a:rPr>
                          <m:t>,</m:t>
                        </m:r>
                        <m:r>
                          <a:rPr lang="de-DE" b="1" i="1" smtClean="0">
                            <a:latin typeface="Cambria Math"/>
                          </a:rPr>
                          <m:t>𝒓</m:t>
                        </m:r>
                      </m:sub>
                    </m:sSub>
                  </m:oMath>
                </a14:m>
                <a:r>
                  <a:rPr lang="en-US" dirty="0" smtClean="0"/>
                  <a:t> and </a:t>
                </a:r>
                <a14:m>
                  <m:oMath xmlns:m="http://schemas.openxmlformats.org/officeDocument/2006/math">
                    <m:sSub>
                      <m:sSubPr>
                        <m:ctrlPr>
                          <a:rPr lang="en-US" b="1" i="1">
                            <a:latin typeface="Cambria Math"/>
                          </a:rPr>
                        </m:ctrlPr>
                      </m:sSubPr>
                      <m:e>
                        <m:r>
                          <a:rPr lang="el-GR" b="1" i="1" smtClean="0">
                            <a:latin typeface="Cambria Math"/>
                            <a:ea typeface="Cambria Math"/>
                          </a:rPr>
                          <m:t>𝜟</m:t>
                        </m:r>
                      </m:e>
                      <m:sub>
                        <m:r>
                          <a:rPr lang="de-DE" b="1" i="1">
                            <a:latin typeface="Cambria Math"/>
                          </a:rPr>
                          <m:t>𝒊</m:t>
                        </m:r>
                      </m:sub>
                    </m:sSub>
                    <m:r>
                      <a:rPr lang="de-DE" b="1" i="1">
                        <a:latin typeface="Cambria Math"/>
                      </a:rPr>
                      <m:t>=</m:t>
                    </m:r>
                    <m:sSub>
                      <m:sSubPr>
                        <m:ctrlPr>
                          <a:rPr lang="de-DE" b="1" i="1">
                            <a:latin typeface="Cambria Math"/>
                          </a:rPr>
                        </m:ctrlPr>
                      </m:sSubPr>
                      <m:e>
                        <m:r>
                          <a:rPr lang="de-DE" b="1" i="1">
                            <a:latin typeface="Cambria Math"/>
                          </a:rPr>
                          <m:t>𝑼</m:t>
                        </m:r>
                      </m:e>
                      <m:sub>
                        <m:r>
                          <a:rPr lang="de-DE" b="1" i="1">
                            <a:latin typeface="Cambria Math"/>
                          </a:rPr>
                          <m:t>𝒊</m:t>
                        </m:r>
                        <m:r>
                          <a:rPr lang="de-DE" b="1" i="1">
                            <a:latin typeface="Cambria Math"/>
                          </a:rPr>
                          <m:t>,</m:t>
                        </m:r>
                        <m:r>
                          <a:rPr lang="de-DE" b="1" i="1">
                            <a:latin typeface="Cambria Math"/>
                          </a:rPr>
                          <m:t>𝒍</m:t>
                        </m:r>
                      </m:sub>
                    </m:sSub>
                    <m:r>
                      <a:rPr lang="de-DE" b="1" i="1" smtClean="0">
                        <a:latin typeface="Cambria Math"/>
                      </a:rPr>
                      <m:t>−</m:t>
                    </m:r>
                    <m:sSub>
                      <m:sSubPr>
                        <m:ctrlPr>
                          <a:rPr lang="de-DE" b="1" i="1">
                            <a:latin typeface="Cambria Math"/>
                          </a:rPr>
                        </m:ctrlPr>
                      </m:sSubPr>
                      <m:e>
                        <m:r>
                          <a:rPr lang="de-DE" b="1" i="1">
                            <a:latin typeface="Cambria Math"/>
                          </a:rPr>
                          <m:t>𝑼</m:t>
                        </m:r>
                      </m:e>
                      <m:sub>
                        <m:r>
                          <a:rPr lang="de-DE" b="1" i="1">
                            <a:latin typeface="Cambria Math"/>
                          </a:rPr>
                          <m:t>𝒊</m:t>
                        </m:r>
                        <m:r>
                          <a:rPr lang="de-DE" b="1" i="1">
                            <a:latin typeface="Cambria Math"/>
                          </a:rPr>
                          <m:t>,</m:t>
                        </m:r>
                        <m:r>
                          <a:rPr lang="de-DE" b="1" i="1">
                            <a:latin typeface="Cambria Math"/>
                          </a:rPr>
                          <m:t>𝒓</m:t>
                        </m:r>
                      </m:sub>
                    </m:sSub>
                  </m:oMath>
                </a14:m>
                <a:r>
                  <a:rPr lang="en-US" dirty="0"/>
                  <a:t> for </a:t>
                </a:r>
                <a:r>
                  <a:rPr lang="en-US" b="1" i="1" dirty="0">
                    <a:latin typeface="+mj-lt"/>
                    <a:ea typeface="Cambria Math" panose="02040503050406030204" pitchFamily="18" charset="0"/>
                  </a:rPr>
                  <a:t>i = 1...N</a:t>
                </a:r>
                <a:r>
                  <a:rPr lang="en-US" dirty="0">
                    <a:latin typeface="+mj-lt"/>
                    <a:ea typeface="Cambria Math" panose="02040503050406030204" pitchFamily="18" charset="0"/>
                  </a:rPr>
                  <a:t> </a:t>
                </a:r>
                <a:endParaRPr lang="en-US" baseline="-25000" dirty="0">
                  <a:latin typeface="+mj-lt"/>
                  <a:ea typeface="Cambria Math" panose="02040503050406030204" pitchFamily="18" charset="0"/>
                </a:endParaRPr>
              </a:p>
              <a:p>
                <a:r>
                  <a:rPr lang="en-US" dirty="0"/>
                  <a:t> </a:t>
                </a:r>
                <a:r>
                  <a:rPr lang="en-US" dirty="0" smtClean="0"/>
                  <a:t>  ‘Plotting’ </a:t>
                </a:r>
                <a:r>
                  <a:rPr lang="en-US" b="1" i="1" dirty="0" smtClean="0">
                    <a:sym typeface="Symbol"/>
                  </a:rPr>
                  <a:t></a:t>
                </a:r>
                <a:r>
                  <a:rPr lang="en-US" b="1" i="1" baseline="-25000" dirty="0" err="1" smtClean="0">
                    <a:sym typeface="Symbol"/>
                  </a:rPr>
                  <a:t>i</a:t>
                </a:r>
                <a:r>
                  <a:rPr lang="en-US" dirty="0" smtClean="0">
                    <a:sym typeface="Symbol"/>
                  </a:rPr>
                  <a:t>  versus </a:t>
                </a:r>
                <a:r>
                  <a:rPr lang="en-US" b="1" i="1" dirty="0" smtClean="0">
                    <a:sym typeface="Symbol"/>
                  </a:rPr>
                  <a:t></a:t>
                </a:r>
                <a:r>
                  <a:rPr lang="en-US" b="1" i="1" baseline="-25000" dirty="0" err="1" smtClean="0">
                    <a:sym typeface="Symbol"/>
                  </a:rPr>
                  <a:t>i</a:t>
                </a:r>
                <a:r>
                  <a:rPr lang="en-US" b="1" i="1" dirty="0" smtClean="0">
                    <a:sym typeface="Symbol"/>
                  </a:rPr>
                  <a:t> </a:t>
                </a:r>
              </a:p>
              <a:p>
                <a:r>
                  <a:rPr lang="en-US" dirty="0">
                    <a:sym typeface="Symbol"/>
                  </a:rPr>
                  <a:t>3</a:t>
                </a:r>
                <a:r>
                  <a:rPr lang="en-US" dirty="0" smtClean="0">
                    <a:sym typeface="Symbol"/>
                  </a:rPr>
                  <a:t>. Assumption: From </a:t>
                </a:r>
                <a14:m>
                  <m:oMath xmlns:m="http://schemas.openxmlformats.org/officeDocument/2006/math">
                    <m:r>
                      <a:rPr lang="de-DE" b="1" i="1" smtClean="0">
                        <a:latin typeface="Cambria Math"/>
                        <a:sym typeface="Symbol"/>
                      </a:rPr>
                      <m:t>𝒙</m:t>
                    </m:r>
                    <m:r>
                      <a:rPr lang="de-DE" b="1" i="1" smtClean="0">
                        <a:latin typeface="Cambria Math"/>
                        <a:sym typeface="Symbol"/>
                      </a:rPr>
                      <m:t>=</m:t>
                    </m:r>
                    <m:f>
                      <m:fPr>
                        <m:ctrlPr>
                          <a:rPr lang="de-DE" b="1" i="1" smtClean="0">
                            <a:latin typeface="Cambria Math"/>
                            <a:sym typeface="Symbol"/>
                          </a:rPr>
                        </m:ctrlPr>
                      </m:fPr>
                      <m:num>
                        <m:r>
                          <a:rPr lang="de-DE" b="1" i="1" smtClean="0">
                            <a:latin typeface="Cambria Math"/>
                            <a:sym typeface="Symbol"/>
                          </a:rPr>
                          <m:t>𝟏</m:t>
                        </m:r>
                      </m:num>
                      <m:den>
                        <m:r>
                          <a:rPr lang="de-DE" b="1" i="1" smtClean="0">
                            <a:latin typeface="Cambria Math"/>
                            <a:sym typeface="Symbol"/>
                          </a:rPr>
                          <m:t>𝑺</m:t>
                        </m:r>
                      </m:den>
                    </m:f>
                    <m:r>
                      <a:rPr lang="de-DE" b="1" i="1" smtClean="0">
                        <a:latin typeface="Cambria Math"/>
                        <a:ea typeface="Cambria Math"/>
                        <a:sym typeface="Symbol"/>
                      </a:rPr>
                      <m:t>∙</m:t>
                    </m:r>
                    <m:f>
                      <m:fPr>
                        <m:ctrlPr>
                          <a:rPr lang="de-DE" b="1" i="1" smtClean="0">
                            <a:latin typeface="Cambria Math"/>
                            <a:ea typeface="Cambria Math"/>
                            <a:sym typeface="Symbol"/>
                          </a:rPr>
                        </m:ctrlPr>
                      </m:fPr>
                      <m:num>
                        <m:r>
                          <a:rPr lang="de-DE" b="1" i="1" smtClean="0">
                            <a:latin typeface="Cambria Math"/>
                            <a:ea typeface="Cambria Math"/>
                            <a:sym typeface="Symbol"/>
                          </a:rPr>
                          <m:t>𝜟</m:t>
                        </m:r>
                      </m:num>
                      <m:den>
                        <m:r>
                          <a:rPr lang="de-DE" b="1" i="1" smtClean="0">
                            <a:latin typeface="Cambria Math"/>
                            <a:ea typeface="Cambria Math"/>
                            <a:sym typeface="Symbol"/>
                          </a:rPr>
                          <m:t>𝜮</m:t>
                        </m:r>
                      </m:den>
                    </m:f>
                    <m:r>
                      <a:rPr lang="de-DE" b="1" i="1" smtClean="0">
                        <a:latin typeface="Cambria Math"/>
                        <a:ea typeface="Cambria Math"/>
                        <a:sym typeface="Symbol"/>
                      </a:rPr>
                      <m:t> </m:t>
                    </m:r>
                  </m:oMath>
                </a14:m>
                <a:r>
                  <a:rPr lang="en-US" dirty="0" smtClean="0">
                    <a:sym typeface="Symbol"/>
                  </a:rPr>
                  <a:t>  </a:t>
                </a:r>
                <a14:m>
                  <m:oMath xmlns:m="http://schemas.openxmlformats.org/officeDocument/2006/math">
                    <m:sSub>
                      <m:sSubPr>
                        <m:ctrlPr>
                          <a:rPr lang="en-US" b="1" i="1" smtClean="0">
                            <a:latin typeface="Cambria Math"/>
                            <a:sym typeface="Symbol"/>
                          </a:rPr>
                        </m:ctrlPr>
                      </m:sSubPr>
                      <m:e>
                        <m:r>
                          <a:rPr lang="el-GR" b="1" i="1" smtClean="0">
                            <a:latin typeface="Cambria Math"/>
                            <a:ea typeface="Cambria Math"/>
                            <a:sym typeface="Symbol"/>
                          </a:rPr>
                          <m:t>𝜟</m:t>
                        </m:r>
                      </m:e>
                      <m:sub>
                        <m:r>
                          <a:rPr lang="de-DE" b="1" i="1" smtClean="0">
                            <a:latin typeface="Cambria Math"/>
                            <a:sym typeface="Symbol"/>
                          </a:rPr>
                          <m:t>𝒊</m:t>
                        </m:r>
                      </m:sub>
                    </m:sSub>
                    <m:r>
                      <a:rPr lang="de-DE" b="1" i="1" smtClean="0">
                        <a:latin typeface="Cambria Math"/>
                        <a:sym typeface="Symbol"/>
                      </a:rPr>
                      <m:t>=</m:t>
                    </m:r>
                    <m:r>
                      <a:rPr lang="de-DE" b="1" i="1" smtClean="0">
                        <a:latin typeface="Cambria Math"/>
                        <a:sym typeface="Symbol"/>
                      </a:rPr>
                      <m:t>𝒂</m:t>
                    </m:r>
                    <m:sSub>
                      <m:sSubPr>
                        <m:ctrlPr>
                          <a:rPr lang="de-DE" b="1" i="1" smtClean="0">
                            <a:latin typeface="Cambria Math"/>
                            <a:sym typeface="Symbol"/>
                          </a:rPr>
                        </m:ctrlPr>
                      </m:sSubPr>
                      <m:e>
                        <m:r>
                          <a:rPr lang="de-DE" b="1" i="1" smtClean="0">
                            <a:latin typeface="Cambria Math"/>
                            <a:ea typeface="Cambria Math"/>
                            <a:sym typeface="Symbol"/>
                          </a:rPr>
                          <m:t>∙</m:t>
                        </m:r>
                        <m:r>
                          <a:rPr lang="el-GR" b="1" i="1" smtClean="0">
                            <a:latin typeface="Cambria Math"/>
                            <a:ea typeface="Cambria Math"/>
                            <a:sym typeface="Symbol"/>
                          </a:rPr>
                          <m:t>𝜮</m:t>
                        </m:r>
                      </m:e>
                      <m:sub>
                        <m:r>
                          <a:rPr lang="de-DE" b="1" i="1" smtClean="0">
                            <a:latin typeface="Cambria Math"/>
                            <a:sym typeface="Symbol"/>
                          </a:rPr>
                          <m:t>𝒊</m:t>
                        </m:r>
                      </m:sub>
                    </m:sSub>
                    <m:r>
                      <a:rPr lang="de-DE" b="1" i="1" smtClean="0">
                        <a:latin typeface="Cambria Math"/>
                        <a:sym typeface="Symbol"/>
                      </a:rPr>
                      <m:t> + </m:t>
                    </m:r>
                    <m:r>
                      <a:rPr lang="de-DE" b="1" i="1" smtClean="0">
                        <a:latin typeface="Cambria Math"/>
                        <a:sym typeface="Symbol"/>
                      </a:rPr>
                      <m:t>𝒃</m:t>
                    </m:r>
                  </m:oMath>
                </a14:m>
                <a:endParaRPr lang="en-US" b="1" i="1" dirty="0" smtClean="0">
                  <a:sym typeface="Symbol"/>
                </a:endParaRPr>
              </a:p>
              <a:p>
                <a:r>
                  <a:rPr lang="en-US" b="1" i="1" dirty="0" smtClean="0">
                    <a:sym typeface="Symbol"/>
                  </a:rPr>
                  <a:t>   </a:t>
                </a:r>
                <a:r>
                  <a:rPr lang="en-US" dirty="0" smtClean="0">
                    <a:sym typeface="Symbol"/>
                  </a:rPr>
                  <a:t> with </a:t>
                </a:r>
                <a:r>
                  <a:rPr lang="en-US" b="1" i="1" dirty="0" smtClean="0">
                    <a:sym typeface="Symbol"/>
                  </a:rPr>
                  <a:t>a=</a:t>
                </a:r>
                <a:r>
                  <a:rPr lang="en-US" b="1" i="1" dirty="0" err="1" smtClean="0">
                    <a:sym typeface="Symbol"/>
                  </a:rPr>
                  <a:t>xS</a:t>
                </a:r>
                <a:r>
                  <a:rPr lang="en-US" b="1" i="1" dirty="0" smtClean="0">
                    <a:sym typeface="Symbol"/>
                  </a:rPr>
                  <a:t> </a:t>
                </a:r>
                <a:r>
                  <a:rPr lang="en-US" dirty="0" smtClean="0">
                    <a:sym typeface="Symbol"/>
                  </a:rPr>
                  <a:t>and</a:t>
                </a:r>
                <a:r>
                  <a:rPr lang="en-US" b="1" i="1" dirty="0" smtClean="0">
                    <a:sym typeface="Symbol"/>
                  </a:rPr>
                  <a:t> b </a:t>
                </a:r>
                <a:r>
                  <a:rPr lang="en-US" dirty="0" smtClean="0">
                    <a:sym typeface="Symbol"/>
                  </a:rPr>
                  <a:t>as fit parameter	</a:t>
                </a:r>
              </a:p>
              <a:p>
                <a:r>
                  <a:rPr lang="en-US" dirty="0">
                    <a:sym typeface="Symbol"/>
                  </a:rPr>
                  <a:t> </a:t>
                </a:r>
                <a:r>
                  <a:rPr lang="en-US" dirty="0" smtClean="0">
                    <a:sym typeface="Symbol"/>
                  </a:rPr>
                  <a:t>    Least square fit of </a:t>
                </a:r>
                <a:r>
                  <a:rPr lang="en-US" b="1" i="1" dirty="0">
                    <a:sym typeface="Symbol"/>
                  </a:rPr>
                  <a:t></a:t>
                </a:r>
                <a:r>
                  <a:rPr lang="en-US" b="1" i="1" baseline="-25000" dirty="0" err="1">
                    <a:sym typeface="Symbol"/>
                  </a:rPr>
                  <a:t>i</a:t>
                </a:r>
                <a:r>
                  <a:rPr lang="en-US" dirty="0">
                    <a:sym typeface="Symbol"/>
                  </a:rPr>
                  <a:t> </a:t>
                </a:r>
                <a:r>
                  <a:rPr lang="en-US" dirty="0" smtClean="0">
                    <a:sym typeface="Symbol"/>
                  </a:rPr>
                  <a:t>as a function of </a:t>
                </a:r>
                <a:r>
                  <a:rPr lang="en-US" b="1" i="1" dirty="0" smtClean="0">
                    <a:sym typeface="Symbol"/>
                  </a:rPr>
                  <a:t></a:t>
                </a:r>
                <a:r>
                  <a:rPr lang="en-US" b="1" i="1" baseline="-25000" dirty="0" err="1" smtClean="0">
                    <a:sym typeface="Symbol"/>
                  </a:rPr>
                  <a:t>i</a:t>
                </a:r>
                <a:r>
                  <a:rPr lang="en-US" b="1" i="1" baseline="-25000" dirty="0" smtClean="0">
                    <a:sym typeface="Symbol"/>
                  </a:rPr>
                  <a:t>  </a:t>
                </a:r>
                <a:endParaRPr lang="en-US" baseline="-25000" dirty="0" smtClean="0">
                  <a:sym typeface="Symbol"/>
                </a:endParaRPr>
              </a:p>
              <a:p>
                <a:r>
                  <a:rPr lang="en-US" b="1" i="1" baseline="-25000" dirty="0">
                    <a:sym typeface="Symbol"/>
                  </a:rPr>
                  <a:t> </a:t>
                </a:r>
                <a:r>
                  <a:rPr lang="en-US" b="1" i="1" baseline="-25000" dirty="0" smtClean="0">
                    <a:sym typeface="Symbol"/>
                  </a:rPr>
                  <a:t>    </a:t>
                </a:r>
                <a:r>
                  <a:rPr lang="en-US" dirty="0" smtClean="0">
                    <a:sym typeface="Symbol"/>
                  </a:rPr>
                  <a:t>General solution for fit parameter </a:t>
                </a:r>
                <a:r>
                  <a:rPr lang="en-US" b="1" i="1" dirty="0" smtClean="0">
                    <a:sym typeface="Symbol"/>
                  </a:rPr>
                  <a:t>a</a:t>
                </a:r>
                <a:r>
                  <a:rPr lang="en-US" dirty="0" smtClean="0">
                    <a:sym typeface="Symbol"/>
                  </a:rPr>
                  <a:t> :</a:t>
                </a:r>
                <a:endParaRPr lang="en-US" b="1" i="1" dirty="0" smtClean="0">
                  <a:sym typeface="Symbol"/>
                </a:endParaRPr>
              </a:p>
              <a:p>
                <a:r>
                  <a:rPr lang="de-DE" sz="2200" b="1" dirty="0" smtClean="0">
                    <a:sym typeface="Symbol"/>
                  </a:rPr>
                  <a:t>    </a:t>
                </a:r>
                <a14:m>
                  <m:oMath xmlns:m="http://schemas.openxmlformats.org/officeDocument/2006/math">
                    <m:r>
                      <a:rPr lang="de-DE" sz="2200" b="1" i="1" smtClean="0">
                        <a:latin typeface="Cambria Math"/>
                        <a:sym typeface="Symbol"/>
                      </a:rPr>
                      <m:t>𝒂</m:t>
                    </m:r>
                    <m:r>
                      <a:rPr lang="de-DE" sz="2200" b="1" i="1" smtClean="0">
                        <a:latin typeface="Cambria Math"/>
                        <a:sym typeface="Symbol"/>
                      </a:rPr>
                      <m:t>=</m:t>
                    </m:r>
                    <m:f>
                      <m:fPr>
                        <m:ctrlPr>
                          <a:rPr lang="de-DE" sz="2200" b="1" i="1" smtClean="0">
                            <a:latin typeface="Cambria Math"/>
                            <a:sym typeface="Symbol"/>
                          </a:rPr>
                        </m:ctrlPr>
                      </m:fPr>
                      <m:num>
                        <m:nary>
                          <m:naryPr>
                            <m:chr m:val="∑"/>
                            <m:limLoc m:val="subSup"/>
                            <m:ctrlPr>
                              <a:rPr lang="de-DE" sz="2200" b="1" i="1" smtClean="0">
                                <a:latin typeface="Cambria Math"/>
                                <a:sym typeface="Symbol"/>
                              </a:rPr>
                            </m:ctrlPr>
                          </m:naryPr>
                          <m:sub>
                            <m:r>
                              <m:rPr>
                                <m:brk m:alnAt="25"/>
                              </m:rPr>
                              <a:rPr lang="de-DE" sz="2200" b="1" i="1" smtClean="0">
                                <a:latin typeface="Cambria Math"/>
                                <a:sym typeface="Symbol"/>
                              </a:rPr>
                              <m:t>𝒊</m:t>
                            </m:r>
                            <m:r>
                              <a:rPr lang="de-DE" sz="2200" b="1" i="1" smtClean="0">
                                <a:latin typeface="Cambria Math"/>
                                <a:sym typeface="Symbol"/>
                              </a:rPr>
                              <m:t>=</m:t>
                            </m:r>
                            <m:r>
                              <a:rPr lang="de-DE" sz="2200" b="1" i="1" smtClean="0">
                                <a:latin typeface="Cambria Math"/>
                                <a:sym typeface="Symbol"/>
                              </a:rPr>
                              <m:t>𝟏</m:t>
                            </m:r>
                          </m:sub>
                          <m:sup>
                            <m:r>
                              <a:rPr lang="de-DE" sz="2200" b="1" i="1" smtClean="0">
                                <a:latin typeface="Cambria Math"/>
                                <a:sym typeface="Symbol"/>
                              </a:rPr>
                              <m:t>𝑵</m:t>
                            </m:r>
                          </m:sup>
                          <m:e>
                            <m:d>
                              <m:dPr>
                                <m:ctrlPr>
                                  <a:rPr lang="de-DE" sz="2200" b="1" i="1" smtClean="0">
                                    <a:latin typeface="Cambria Math"/>
                                    <a:sym typeface="Symbol"/>
                                  </a:rPr>
                                </m:ctrlPr>
                              </m:dPr>
                              <m:e>
                                <m:sSub>
                                  <m:sSubPr>
                                    <m:ctrlPr>
                                      <a:rPr lang="de-DE" sz="2200" b="1" i="1" smtClean="0">
                                        <a:latin typeface="Cambria Math"/>
                                        <a:sym typeface="Symbol"/>
                                      </a:rPr>
                                    </m:ctrlPr>
                                  </m:sSubPr>
                                  <m:e>
                                    <m:r>
                                      <a:rPr lang="de-DE" sz="2200" b="1" i="1" smtClean="0">
                                        <a:latin typeface="Cambria Math"/>
                                        <a:ea typeface="Cambria Math"/>
                                        <a:sym typeface="Symbol"/>
                                      </a:rPr>
                                      <m:t>𝜮</m:t>
                                    </m:r>
                                  </m:e>
                                  <m:sub>
                                    <m:r>
                                      <a:rPr lang="de-DE" sz="2200" b="1" i="1" smtClean="0">
                                        <a:latin typeface="Cambria Math"/>
                                        <a:sym typeface="Symbol"/>
                                      </a:rPr>
                                      <m:t>𝒊</m:t>
                                    </m:r>
                                  </m:sub>
                                </m:sSub>
                                <m:r>
                                  <a:rPr lang="de-DE" sz="2200" b="1" i="1" smtClean="0">
                                    <a:latin typeface="Cambria Math"/>
                                    <a:sym typeface="Symbol"/>
                                  </a:rPr>
                                  <m:t>−</m:t>
                                </m:r>
                                <m:acc>
                                  <m:accPr>
                                    <m:chr m:val="̅"/>
                                    <m:ctrlPr>
                                      <a:rPr lang="de-DE" sz="2200" b="1" i="1" smtClean="0">
                                        <a:latin typeface="Cambria Math"/>
                                        <a:sym typeface="Symbol"/>
                                      </a:rPr>
                                    </m:ctrlPr>
                                  </m:accPr>
                                  <m:e>
                                    <m:r>
                                      <a:rPr lang="de-DE" sz="2200" b="1" i="1" smtClean="0">
                                        <a:latin typeface="Cambria Math"/>
                                        <a:ea typeface="Cambria Math"/>
                                        <a:sym typeface="Symbol"/>
                                      </a:rPr>
                                      <m:t>𝜮</m:t>
                                    </m:r>
                                  </m:e>
                                </m:acc>
                              </m:e>
                            </m:d>
                          </m:e>
                        </m:nary>
                        <m:d>
                          <m:dPr>
                            <m:ctrlPr>
                              <a:rPr lang="de-DE" sz="2200" b="1" i="1" smtClean="0">
                                <a:latin typeface="Cambria Math"/>
                                <a:sym typeface="Symbol"/>
                              </a:rPr>
                            </m:ctrlPr>
                          </m:dPr>
                          <m:e>
                            <m:sSub>
                              <m:sSubPr>
                                <m:ctrlPr>
                                  <a:rPr lang="de-DE" sz="2200" b="1" i="1" smtClean="0">
                                    <a:latin typeface="Cambria Math"/>
                                    <a:sym typeface="Symbol"/>
                                  </a:rPr>
                                </m:ctrlPr>
                              </m:sSubPr>
                              <m:e>
                                <m:r>
                                  <a:rPr lang="de-DE" sz="2200" b="1" i="1" smtClean="0">
                                    <a:latin typeface="Cambria Math"/>
                                    <a:ea typeface="Cambria Math"/>
                                    <a:sym typeface="Symbol"/>
                                  </a:rPr>
                                  <m:t>𝜟</m:t>
                                </m:r>
                              </m:e>
                              <m:sub>
                                <m:r>
                                  <a:rPr lang="de-DE" sz="2200" b="1" i="1" smtClean="0">
                                    <a:latin typeface="Cambria Math"/>
                                    <a:sym typeface="Symbol"/>
                                  </a:rPr>
                                  <m:t>𝒊</m:t>
                                </m:r>
                              </m:sub>
                            </m:sSub>
                            <m:r>
                              <a:rPr lang="de-DE" sz="2200" b="1" i="1" smtClean="0">
                                <a:latin typeface="Cambria Math"/>
                                <a:sym typeface="Symbol"/>
                              </a:rPr>
                              <m:t>−</m:t>
                            </m:r>
                            <m:acc>
                              <m:accPr>
                                <m:chr m:val="̅"/>
                                <m:ctrlPr>
                                  <a:rPr lang="de-DE" sz="2200" b="1" i="1" smtClean="0">
                                    <a:latin typeface="Cambria Math"/>
                                    <a:sym typeface="Symbol"/>
                                  </a:rPr>
                                </m:ctrlPr>
                              </m:accPr>
                              <m:e>
                                <m:r>
                                  <a:rPr lang="de-DE" sz="2200" b="1" i="1" smtClean="0">
                                    <a:latin typeface="Cambria Math"/>
                                    <a:ea typeface="Cambria Math"/>
                                    <a:sym typeface="Symbol"/>
                                  </a:rPr>
                                  <m:t>𝜟</m:t>
                                </m:r>
                              </m:e>
                            </m:acc>
                          </m:e>
                        </m:d>
                      </m:num>
                      <m:den>
                        <m:nary>
                          <m:naryPr>
                            <m:chr m:val="∑"/>
                            <m:limLoc m:val="subSup"/>
                            <m:ctrlPr>
                              <a:rPr lang="de-DE" sz="2200" b="1" i="1" smtClean="0">
                                <a:latin typeface="Cambria Math"/>
                                <a:sym typeface="Symbol"/>
                              </a:rPr>
                            </m:ctrlPr>
                          </m:naryPr>
                          <m:sub>
                            <m:r>
                              <m:rPr>
                                <m:brk m:alnAt="25"/>
                              </m:rPr>
                              <a:rPr lang="de-DE" sz="2200" b="1" i="1" smtClean="0">
                                <a:latin typeface="Cambria Math"/>
                                <a:sym typeface="Symbol"/>
                              </a:rPr>
                              <m:t>𝒊</m:t>
                            </m:r>
                            <m:r>
                              <a:rPr lang="de-DE" sz="2200" b="1" i="1" smtClean="0">
                                <a:latin typeface="Cambria Math"/>
                                <a:sym typeface="Symbol"/>
                              </a:rPr>
                              <m:t>=</m:t>
                            </m:r>
                            <m:r>
                              <a:rPr lang="de-DE" sz="2200" b="1" i="1" smtClean="0">
                                <a:latin typeface="Cambria Math"/>
                                <a:sym typeface="Symbol"/>
                              </a:rPr>
                              <m:t>𝟏</m:t>
                            </m:r>
                          </m:sub>
                          <m:sup>
                            <m:r>
                              <a:rPr lang="de-DE" sz="2200" b="1" i="1" smtClean="0">
                                <a:latin typeface="Cambria Math"/>
                                <a:sym typeface="Symbol"/>
                              </a:rPr>
                              <m:t>𝑵</m:t>
                            </m:r>
                          </m:sup>
                          <m:e>
                            <m:sSub>
                              <m:sSubPr>
                                <m:ctrlPr>
                                  <a:rPr lang="de-DE" sz="2200" b="1" i="1" smtClean="0">
                                    <a:latin typeface="Cambria Math"/>
                                    <a:sym typeface="Symbol"/>
                                  </a:rPr>
                                </m:ctrlPr>
                              </m:sSubPr>
                              <m:e>
                                <m:sSup>
                                  <m:sSupPr>
                                    <m:ctrlPr>
                                      <a:rPr lang="de-DE" sz="2200" b="1" i="1" smtClean="0">
                                        <a:latin typeface="Cambria Math"/>
                                        <a:sym typeface="Symbol"/>
                                      </a:rPr>
                                    </m:ctrlPr>
                                  </m:sSupPr>
                                  <m:e>
                                    <m:r>
                                      <a:rPr lang="de-DE" sz="2200" b="1" i="1" smtClean="0">
                                        <a:latin typeface="Cambria Math"/>
                                        <a:sym typeface="Symbol"/>
                                      </a:rPr>
                                      <m:t> </m:t>
                                    </m:r>
                                    <m:d>
                                      <m:dPr>
                                        <m:ctrlPr>
                                          <a:rPr lang="de-DE" sz="2200" b="1" i="1" smtClean="0">
                                            <a:latin typeface="Cambria Math"/>
                                            <a:sym typeface="Symbol"/>
                                          </a:rPr>
                                        </m:ctrlPr>
                                      </m:dPr>
                                      <m:e>
                                        <m:sSub>
                                          <m:sSubPr>
                                            <m:ctrlPr>
                                              <a:rPr lang="de-DE" sz="2200" b="1" i="1" smtClean="0">
                                                <a:latin typeface="Cambria Math"/>
                                                <a:sym typeface="Symbol"/>
                                              </a:rPr>
                                            </m:ctrlPr>
                                          </m:sSubPr>
                                          <m:e>
                                            <m:r>
                                              <a:rPr lang="de-DE" sz="2200" b="1" i="1" smtClean="0">
                                                <a:latin typeface="Cambria Math"/>
                                                <a:ea typeface="Cambria Math"/>
                                                <a:sym typeface="Symbol"/>
                                              </a:rPr>
                                              <m:t>𝜮</m:t>
                                            </m:r>
                                          </m:e>
                                          <m:sub>
                                            <m:r>
                                              <a:rPr lang="de-DE" sz="2200" b="1" i="1" smtClean="0">
                                                <a:latin typeface="Cambria Math"/>
                                                <a:sym typeface="Symbol"/>
                                              </a:rPr>
                                              <m:t>𝒊</m:t>
                                            </m:r>
                                          </m:sub>
                                        </m:sSub>
                                        <m:r>
                                          <a:rPr lang="de-DE" sz="2200" b="1" i="1" smtClean="0">
                                            <a:latin typeface="Cambria Math"/>
                                            <a:sym typeface="Symbol"/>
                                          </a:rPr>
                                          <m:t>−</m:t>
                                        </m:r>
                                        <m:acc>
                                          <m:accPr>
                                            <m:chr m:val="̅"/>
                                            <m:ctrlPr>
                                              <a:rPr lang="de-DE" sz="2200" b="1" i="1" smtClean="0">
                                                <a:latin typeface="Cambria Math"/>
                                                <a:sym typeface="Symbol"/>
                                              </a:rPr>
                                            </m:ctrlPr>
                                          </m:accPr>
                                          <m:e>
                                            <m:r>
                                              <a:rPr lang="de-DE" sz="2200" b="1" i="1" smtClean="0">
                                                <a:latin typeface="Cambria Math"/>
                                                <a:ea typeface="Cambria Math"/>
                                                <a:sym typeface="Symbol"/>
                                              </a:rPr>
                                              <m:t>𝜮</m:t>
                                            </m:r>
                                          </m:e>
                                        </m:acc>
                                      </m:e>
                                    </m:d>
                                  </m:e>
                                  <m:sup>
                                    <m:r>
                                      <a:rPr lang="de-DE" sz="2200" b="1" i="1" smtClean="0">
                                        <a:latin typeface="Cambria Math"/>
                                        <a:sym typeface="Symbol"/>
                                      </a:rPr>
                                      <m:t>𝟐</m:t>
                                    </m:r>
                                  </m:sup>
                                </m:sSup>
                              </m:e>
                              <m:sub/>
                            </m:sSub>
                          </m:e>
                        </m:nary>
                      </m:den>
                    </m:f>
                    <m:r>
                      <a:rPr lang="de-DE" sz="2200" b="1" i="1" smtClean="0">
                        <a:latin typeface="Cambria Math"/>
                        <a:sym typeface="Symbol"/>
                      </a:rPr>
                      <m:t>=</m:t>
                    </m:r>
                    <m:f>
                      <m:fPr>
                        <m:ctrlPr>
                          <a:rPr lang="de-DE" sz="2200" b="1" i="1" smtClean="0">
                            <a:latin typeface="Cambria Math"/>
                            <a:ea typeface="Cambria Math"/>
                            <a:sym typeface="Symbol"/>
                          </a:rPr>
                        </m:ctrlPr>
                      </m:fPr>
                      <m:num>
                        <m:r>
                          <a:rPr lang="de-DE" sz="2200" b="1" i="0" smtClean="0">
                            <a:latin typeface="Cambria Math"/>
                            <a:ea typeface="Cambria Math"/>
                            <a:sym typeface="Symbol"/>
                          </a:rPr>
                          <m:t>𝐜𝐨𝐯</m:t>
                        </m:r>
                        <m:r>
                          <a:rPr lang="de-DE" sz="2200" b="1" i="1" smtClean="0">
                            <a:latin typeface="Cambria Math"/>
                            <a:ea typeface="Cambria Math"/>
                            <a:sym typeface="Symbol"/>
                          </a:rPr>
                          <m:t>(</m:t>
                        </m:r>
                        <m:r>
                          <a:rPr lang="de-DE" sz="2200" b="1" i="1" smtClean="0">
                            <a:latin typeface="Cambria Math"/>
                            <a:ea typeface="Cambria Math"/>
                            <a:sym typeface="Symbol"/>
                          </a:rPr>
                          <m:t>𝜮</m:t>
                        </m:r>
                        <m:r>
                          <a:rPr lang="de-DE" sz="2200" b="1" i="1" smtClean="0">
                            <a:latin typeface="Cambria Math"/>
                            <a:ea typeface="Cambria Math"/>
                            <a:sym typeface="Symbol"/>
                          </a:rPr>
                          <m:t>,</m:t>
                        </m:r>
                        <m:r>
                          <a:rPr lang="de-DE" sz="2200" b="1" i="1" smtClean="0">
                            <a:latin typeface="Cambria Math"/>
                            <a:ea typeface="Cambria Math"/>
                            <a:sym typeface="Symbol"/>
                          </a:rPr>
                          <m:t>𝜟</m:t>
                        </m:r>
                        <m:r>
                          <a:rPr lang="de-DE" sz="2200" b="1" i="1" smtClean="0">
                            <a:latin typeface="Cambria Math"/>
                            <a:ea typeface="Cambria Math"/>
                            <a:sym typeface="Symbol"/>
                          </a:rPr>
                          <m:t>)</m:t>
                        </m:r>
                      </m:num>
                      <m:den>
                        <m:r>
                          <a:rPr lang="de-DE" sz="2200" b="1" i="0" smtClean="0">
                            <a:latin typeface="Cambria Math"/>
                            <a:ea typeface="Cambria Math"/>
                            <a:sym typeface="Symbol"/>
                          </a:rPr>
                          <m:t>𝐯𝐚𝐫</m:t>
                        </m:r>
                        <m:d>
                          <m:dPr>
                            <m:ctrlPr>
                              <a:rPr lang="de-DE" sz="2200" b="1" i="1" smtClean="0">
                                <a:latin typeface="Cambria Math"/>
                                <a:ea typeface="Cambria Math"/>
                                <a:sym typeface="Symbol"/>
                              </a:rPr>
                            </m:ctrlPr>
                          </m:dPr>
                          <m:e>
                            <m:r>
                              <a:rPr lang="de-DE" sz="2200" b="1" i="1" smtClean="0">
                                <a:latin typeface="Cambria Math"/>
                                <a:ea typeface="Cambria Math"/>
                                <a:sym typeface="Symbol"/>
                              </a:rPr>
                              <m:t>𝜮</m:t>
                            </m:r>
                          </m:e>
                        </m:d>
                      </m:den>
                    </m:f>
                  </m:oMath>
                </a14:m>
                <a:r>
                  <a:rPr lang="en-US" sz="2200" b="1" i="1" dirty="0" smtClean="0">
                    <a:sym typeface="Symbol"/>
                  </a:rPr>
                  <a:t>  </a:t>
                </a:r>
                <a:r>
                  <a:rPr lang="en-US" dirty="0" smtClean="0">
                    <a:sym typeface="Symbol"/>
                  </a:rPr>
                  <a:t>&amp;</a:t>
                </a:r>
                <a:r>
                  <a:rPr lang="en-US" sz="2200" b="1" i="1" dirty="0" smtClean="0">
                    <a:sym typeface="Symbol"/>
                  </a:rPr>
                  <a:t> </a:t>
                </a:r>
                <a14:m>
                  <m:oMath xmlns:m="http://schemas.openxmlformats.org/officeDocument/2006/math">
                    <m:r>
                      <a:rPr lang="de-DE" b="1" i="1" dirty="0" smtClean="0">
                        <a:latin typeface="Cambria Math"/>
                        <a:sym typeface="Symbol"/>
                      </a:rPr>
                      <m:t>𝒃</m:t>
                    </m:r>
                    <m:r>
                      <a:rPr lang="de-DE" b="1" i="1" dirty="0" smtClean="0">
                        <a:latin typeface="Cambria Math"/>
                        <a:sym typeface="Symbol"/>
                      </a:rPr>
                      <m:t>=</m:t>
                    </m:r>
                    <m:acc>
                      <m:accPr>
                        <m:chr m:val="̅"/>
                        <m:ctrlPr>
                          <a:rPr lang="de-DE" b="1" i="1" dirty="0" smtClean="0">
                            <a:latin typeface="Cambria Math"/>
                            <a:sym typeface="Symbol"/>
                          </a:rPr>
                        </m:ctrlPr>
                      </m:accPr>
                      <m:e>
                        <m:r>
                          <a:rPr lang="de-DE" b="1" i="1" dirty="0" smtClean="0">
                            <a:latin typeface="Cambria Math"/>
                            <a:ea typeface="Cambria Math"/>
                            <a:sym typeface="Symbol"/>
                          </a:rPr>
                          <m:t>𝜟</m:t>
                        </m:r>
                      </m:e>
                    </m:acc>
                    <m:r>
                      <a:rPr lang="de-DE" b="1" i="1" dirty="0" smtClean="0">
                        <a:latin typeface="Cambria Math"/>
                        <a:sym typeface="Symbol"/>
                      </a:rPr>
                      <m:t>−</m:t>
                    </m:r>
                    <m:r>
                      <a:rPr lang="de-DE" b="1" i="1" dirty="0" smtClean="0">
                        <a:latin typeface="Cambria Math"/>
                        <a:sym typeface="Symbol"/>
                      </a:rPr>
                      <m:t>𝒂</m:t>
                    </m:r>
                    <m:acc>
                      <m:accPr>
                        <m:chr m:val="̅"/>
                        <m:ctrlPr>
                          <a:rPr lang="de-DE" b="1" i="1" dirty="0" smtClean="0">
                            <a:latin typeface="Cambria Math"/>
                            <a:sym typeface="Symbol"/>
                          </a:rPr>
                        </m:ctrlPr>
                      </m:accPr>
                      <m:e>
                        <m:r>
                          <a:rPr lang="de-DE" b="1" i="1" dirty="0" smtClean="0">
                            <a:latin typeface="Cambria Math"/>
                            <a:ea typeface="Cambria Math"/>
                            <a:sym typeface="Symbol"/>
                          </a:rPr>
                          <m:t>𝜮</m:t>
                        </m:r>
                      </m:e>
                    </m:acc>
                  </m:oMath>
                </a14:m>
                <a:endParaRPr lang="en-US" b="1" i="1" dirty="0" smtClean="0">
                  <a:sym typeface="Symbol"/>
                </a:endParaRPr>
              </a:p>
              <a:p>
                <a:r>
                  <a:rPr lang="en-US" dirty="0" smtClean="0">
                    <a:sym typeface="Symbol"/>
                  </a:rPr>
                  <a:t>    with </a:t>
                </a:r>
                <a:r>
                  <a:rPr lang="en-US" dirty="0">
                    <a:sym typeface="Symbol"/>
                  </a:rPr>
                  <a:t>average </a:t>
                </a:r>
                <a:r>
                  <a:rPr lang="en-US" dirty="0" smtClean="0">
                    <a:sym typeface="Symbol"/>
                  </a:rPr>
                  <a:t>value </a:t>
                </a:r>
                <a14:m>
                  <m:oMath xmlns:m="http://schemas.openxmlformats.org/officeDocument/2006/math">
                    <m:acc>
                      <m:accPr>
                        <m:chr m:val="̅"/>
                        <m:ctrlPr>
                          <a:rPr lang="en-US" b="1" i="1" smtClean="0">
                            <a:latin typeface="Cambria Math"/>
                            <a:sym typeface="Symbol"/>
                          </a:rPr>
                        </m:ctrlPr>
                      </m:accPr>
                      <m:e>
                        <m:r>
                          <a:rPr lang="el-GR" b="1" i="1" smtClean="0">
                            <a:latin typeface="Cambria Math"/>
                            <a:ea typeface="Cambria Math"/>
                            <a:sym typeface="Symbol"/>
                          </a:rPr>
                          <m:t>𝜮</m:t>
                        </m:r>
                      </m:e>
                    </m:acc>
                    <m:r>
                      <a:rPr lang="de-DE" b="0" i="1" smtClean="0">
                        <a:latin typeface="Cambria Math"/>
                        <a:sym typeface="Symbol"/>
                      </a:rPr>
                      <m:t>=</m:t>
                    </m:r>
                    <m:f>
                      <m:fPr>
                        <m:ctrlPr>
                          <a:rPr lang="de-DE" b="0" i="1" smtClean="0">
                            <a:latin typeface="Cambria Math"/>
                            <a:sym typeface="Symbol"/>
                          </a:rPr>
                        </m:ctrlPr>
                      </m:fPr>
                      <m:num>
                        <m:r>
                          <a:rPr lang="de-DE" b="0" i="1" smtClean="0">
                            <a:latin typeface="Cambria Math"/>
                            <a:sym typeface="Symbol"/>
                          </a:rPr>
                          <m:t>1</m:t>
                        </m:r>
                      </m:num>
                      <m:den>
                        <m:r>
                          <a:rPr lang="de-DE" b="0" i="1" smtClean="0">
                            <a:latin typeface="Cambria Math"/>
                            <a:sym typeface="Symbol"/>
                          </a:rPr>
                          <m:t>𝑁</m:t>
                        </m:r>
                      </m:den>
                    </m:f>
                    <m:nary>
                      <m:naryPr>
                        <m:chr m:val="∑"/>
                        <m:limLoc m:val="subSup"/>
                        <m:ctrlPr>
                          <a:rPr lang="de-DE" b="0" i="1" smtClean="0">
                            <a:latin typeface="Cambria Math"/>
                            <a:sym typeface="Symbol"/>
                          </a:rPr>
                        </m:ctrlPr>
                      </m:naryPr>
                      <m:sub>
                        <m:r>
                          <m:rPr>
                            <m:brk m:alnAt="25"/>
                          </m:rPr>
                          <a:rPr lang="de-DE" b="0" i="1" smtClean="0">
                            <a:latin typeface="Cambria Math"/>
                            <a:sym typeface="Symbol"/>
                          </a:rPr>
                          <m:t>𝑖</m:t>
                        </m:r>
                        <m:r>
                          <a:rPr lang="de-DE" b="0" i="1" smtClean="0">
                            <a:latin typeface="Cambria Math"/>
                            <a:sym typeface="Symbol"/>
                          </a:rPr>
                          <m:t>=1</m:t>
                        </m:r>
                      </m:sub>
                      <m:sup>
                        <m:r>
                          <a:rPr lang="de-DE" b="0" i="1" smtClean="0">
                            <a:latin typeface="Cambria Math"/>
                            <a:sym typeface="Symbol"/>
                          </a:rPr>
                          <m:t>𝑁</m:t>
                        </m:r>
                      </m:sup>
                      <m:e>
                        <m:sSub>
                          <m:sSubPr>
                            <m:ctrlPr>
                              <a:rPr lang="de-DE" b="1" i="1" smtClean="0">
                                <a:latin typeface="Cambria Math"/>
                                <a:sym typeface="Symbol"/>
                              </a:rPr>
                            </m:ctrlPr>
                          </m:sSubPr>
                          <m:e>
                            <m:r>
                              <a:rPr lang="el-GR" b="1" i="1" smtClean="0">
                                <a:latin typeface="Cambria Math"/>
                                <a:ea typeface="Cambria Math"/>
                                <a:sym typeface="Symbol"/>
                              </a:rPr>
                              <m:t>𝜮</m:t>
                            </m:r>
                          </m:e>
                          <m:sub>
                            <m:r>
                              <a:rPr lang="de-DE" b="1" i="1" smtClean="0">
                                <a:latin typeface="Cambria Math"/>
                                <a:sym typeface="Symbol"/>
                              </a:rPr>
                              <m:t>𝒊</m:t>
                            </m:r>
                          </m:sub>
                        </m:sSub>
                      </m:e>
                    </m:nary>
                  </m:oMath>
                </a14:m>
                <a:r>
                  <a:rPr lang="en-US" dirty="0" smtClean="0">
                    <a:sym typeface="Symbol"/>
                  </a:rPr>
                  <a:t> &amp; </a:t>
                </a:r>
                <a14:m>
                  <m:oMath xmlns:m="http://schemas.openxmlformats.org/officeDocument/2006/math">
                    <m:acc>
                      <m:accPr>
                        <m:chr m:val="̅"/>
                        <m:ctrlPr>
                          <a:rPr lang="en-US" i="1">
                            <a:latin typeface="Cambria Math"/>
                            <a:sym typeface="Symbol"/>
                          </a:rPr>
                        </m:ctrlPr>
                      </m:accPr>
                      <m:e>
                        <m:r>
                          <a:rPr lang="el-GR" b="1" i="1" smtClean="0">
                            <a:latin typeface="Cambria Math"/>
                            <a:ea typeface="Cambria Math"/>
                            <a:sym typeface="Symbol"/>
                          </a:rPr>
                          <m:t>𝜟</m:t>
                        </m:r>
                      </m:e>
                    </m:acc>
                    <m:r>
                      <a:rPr lang="de-DE" i="1">
                        <a:latin typeface="Cambria Math"/>
                        <a:sym typeface="Symbol"/>
                      </a:rPr>
                      <m:t>=</m:t>
                    </m:r>
                    <m:f>
                      <m:fPr>
                        <m:ctrlPr>
                          <a:rPr lang="de-DE" i="1" smtClean="0">
                            <a:latin typeface="Cambria Math"/>
                            <a:sym typeface="Symbol"/>
                          </a:rPr>
                        </m:ctrlPr>
                      </m:fPr>
                      <m:num>
                        <m:r>
                          <a:rPr lang="de-DE" b="0" i="1" smtClean="0">
                            <a:latin typeface="Cambria Math"/>
                            <a:sym typeface="Symbol"/>
                          </a:rPr>
                          <m:t>1</m:t>
                        </m:r>
                      </m:num>
                      <m:den>
                        <m:r>
                          <a:rPr lang="de-DE" b="0" i="1" smtClean="0">
                            <a:latin typeface="Cambria Math"/>
                            <a:sym typeface="Symbol"/>
                          </a:rPr>
                          <m:t>𝑁</m:t>
                        </m:r>
                      </m:den>
                    </m:f>
                    <m:nary>
                      <m:naryPr>
                        <m:chr m:val="∑"/>
                        <m:limLoc m:val="subSup"/>
                        <m:ctrlPr>
                          <a:rPr lang="de-DE" i="1">
                            <a:latin typeface="Cambria Math"/>
                            <a:sym typeface="Symbol"/>
                          </a:rPr>
                        </m:ctrlPr>
                      </m:naryPr>
                      <m:sub>
                        <m:r>
                          <m:rPr>
                            <m:brk m:alnAt="25"/>
                          </m:rPr>
                          <a:rPr lang="de-DE" i="1">
                            <a:latin typeface="Cambria Math"/>
                            <a:sym typeface="Symbol"/>
                          </a:rPr>
                          <m:t>𝑖</m:t>
                        </m:r>
                        <m:r>
                          <a:rPr lang="de-DE" i="1">
                            <a:latin typeface="Cambria Math"/>
                            <a:sym typeface="Symbol"/>
                          </a:rPr>
                          <m:t>=1</m:t>
                        </m:r>
                      </m:sub>
                      <m:sup>
                        <m:r>
                          <a:rPr lang="de-DE" i="1">
                            <a:latin typeface="Cambria Math"/>
                            <a:sym typeface="Symbol"/>
                          </a:rPr>
                          <m:t>𝑁</m:t>
                        </m:r>
                      </m:sup>
                      <m:e>
                        <m:sSub>
                          <m:sSubPr>
                            <m:ctrlPr>
                              <a:rPr lang="de-DE" b="1" i="1">
                                <a:latin typeface="Cambria Math"/>
                                <a:sym typeface="Symbol"/>
                              </a:rPr>
                            </m:ctrlPr>
                          </m:sSubPr>
                          <m:e>
                            <m:r>
                              <a:rPr lang="el-GR" b="1" i="1" smtClean="0">
                                <a:latin typeface="Cambria Math"/>
                                <a:ea typeface="Cambria Math"/>
                                <a:sym typeface="Symbol"/>
                              </a:rPr>
                              <m:t>𝜟</m:t>
                            </m:r>
                          </m:e>
                          <m:sub>
                            <m:r>
                              <a:rPr lang="de-DE" b="1" i="1">
                                <a:latin typeface="Cambria Math"/>
                                <a:sym typeface="Symbol"/>
                              </a:rPr>
                              <m:t>𝒊</m:t>
                            </m:r>
                          </m:sub>
                        </m:sSub>
                      </m:e>
                    </m:nary>
                  </m:oMath>
                </a14:m>
                <a:endParaRPr lang="en-US" dirty="0" smtClean="0">
                  <a:sym typeface="Symbol"/>
                </a:endParaRPr>
              </a:p>
              <a:p>
                <a:r>
                  <a:rPr lang="en-US" dirty="0">
                    <a:sym typeface="Symbol"/>
                  </a:rPr>
                  <a:t>4</a:t>
                </a:r>
                <a:r>
                  <a:rPr lang="en-US" dirty="0" smtClean="0">
                    <a:sym typeface="Symbol"/>
                  </a:rPr>
                  <a:t>. Position </a:t>
                </a:r>
                <a14:m>
                  <m:oMath xmlns:m="http://schemas.openxmlformats.org/officeDocument/2006/math">
                    <m:r>
                      <a:rPr lang="de-DE" b="1" i="1" smtClean="0">
                        <a:solidFill>
                          <a:srgbClr val="0000FF"/>
                        </a:solidFill>
                        <a:latin typeface="Cambria Math"/>
                        <a:sym typeface="Symbol"/>
                      </a:rPr>
                      <m:t>𝒙</m:t>
                    </m:r>
                    <m:r>
                      <a:rPr lang="de-DE" b="1" i="1" smtClean="0">
                        <a:solidFill>
                          <a:srgbClr val="0000FF"/>
                        </a:solidFill>
                        <a:latin typeface="Cambria Math"/>
                        <a:sym typeface="Symbol"/>
                      </a:rPr>
                      <m:t>=</m:t>
                    </m:r>
                    <m:r>
                      <a:rPr lang="de-DE" b="1" i="1" smtClean="0">
                        <a:solidFill>
                          <a:srgbClr val="0000FF"/>
                        </a:solidFill>
                        <a:latin typeface="Cambria Math"/>
                        <a:sym typeface="Symbol"/>
                      </a:rPr>
                      <m:t>𝒂</m:t>
                    </m:r>
                    <m:r>
                      <a:rPr lang="de-DE" b="1" i="1" smtClean="0">
                        <a:solidFill>
                          <a:srgbClr val="0000FF"/>
                        </a:solidFill>
                        <a:latin typeface="Cambria Math"/>
                        <a:sym typeface="Symbol"/>
                      </a:rPr>
                      <m:t>/</m:t>
                    </m:r>
                    <m:r>
                      <a:rPr lang="de-DE" b="1" i="1" smtClean="0">
                        <a:solidFill>
                          <a:srgbClr val="0000FF"/>
                        </a:solidFill>
                        <a:latin typeface="Cambria Math"/>
                        <a:ea typeface="Cambria Math"/>
                        <a:sym typeface="Symbol"/>
                      </a:rPr>
                      <m:t>𝑺</m:t>
                    </m:r>
                  </m:oMath>
                </a14:m>
                <a:r>
                  <a:rPr lang="en-US" b="1" dirty="0" smtClean="0">
                    <a:solidFill>
                      <a:srgbClr val="0000FF"/>
                    </a:solidFill>
                    <a:sym typeface="Symbol"/>
                  </a:rPr>
                  <a:t>  </a:t>
                </a:r>
                <a:r>
                  <a:rPr lang="en-US" sz="1600" dirty="0" smtClean="0">
                    <a:sym typeface="Symbol"/>
                  </a:rPr>
                  <a:t>i.e. from fit value from diff-over-sum</a:t>
                </a:r>
              </a:p>
              <a:p>
                <a:r>
                  <a:rPr lang="en-US" b="1" dirty="0" smtClean="0">
                    <a:solidFill>
                      <a:srgbClr val="0000FF"/>
                    </a:solidFill>
                    <a:sym typeface="Symbol"/>
                  </a:rPr>
                  <a:t>Advantage:</a:t>
                </a:r>
              </a:p>
              <a:p>
                <a:pPr marL="285750" indent="-285750">
                  <a:buFont typeface="Wingdings" panose="05000000000000000000" pitchFamily="2" charset="2"/>
                  <a:buChar char="Ø"/>
                </a:pPr>
                <a:r>
                  <a:rPr lang="en-US" dirty="0" smtClean="0">
                    <a:sym typeface="Symbol"/>
                  </a:rPr>
                  <a:t>No baseline reconstruction required</a:t>
                </a:r>
              </a:p>
              <a:p>
                <a:pPr marL="285750" indent="-285750">
                  <a:buFont typeface="Wingdings" panose="05000000000000000000" pitchFamily="2" charset="2"/>
                  <a:buChar char="Ø"/>
                </a:pPr>
                <a:r>
                  <a:rPr lang="en-US" dirty="0" smtClean="0">
                    <a:sym typeface="Symbol"/>
                  </a:rPr>
                  <a:t>Robust against offset etc. (here fit parameter </a:t>
                </a:r>
                <a:r>
                  <a:rPr lang="en-US" b="1" i="1" dirty="0" smtClean="0">
                    <a:sym typeface="Symbol"/>
                  </a:rPr>
                  <a:t>b</a:t>
                </a:r>
                <a:r>
                  <a:rPr lang="en-US" dirty="0" smtClean="0">
                    <a:sym typeface="Symbol"/>
                  </a:rPr>
                  <a:t>)</a:t>
                </a:r>
              </a:p>
              <a:p>
                <a:r>
                  <a:rPr lang="en-US" dirty="0" smtClean="0">
                    <a:sym typeface="Symbol"/>
                  </a:rPr>
                  <a:t>     i.e. high common and differential mode suppression</a:t>
                </a:r>
              </a:p>
              <a:p>
                <a:pPr marL="285750" indent="-285750">
                  <a:buFont typeface="Wingdings" panose="05000000000000000000" pitchFamily="2" charset="2"/>
                  <a:buChar char="Ø"/>
                </a:pPr>
                <a:r>
                  <a:rPr lang="en-US" dirty="0" smtClean="0">
                    <a:sym typeface="Symbol"/>
                  </a:rPr>
                  <a:t>Easy to implement</a:t>
                </a:r>
              </a:p>
              <a:p>
                <a:pPr marL="285750" indent="-285750">
                  <a:buFont typeface="Wingdings" panose="05000000000000000000" pitchFamily="2" charset="2"/>
                  <a:buChar char="Ø"/>
                </a:pPr>
                <a:r>
                  <a:rPr lang="en-US" dirty="0">
                    <a:sym typeface="Symbol"/>
                  </a:rPr>
                  <a:t>F</a:t>
                </a:r>
                <a:r>
                  <a:rPr lang="en-US" dirty="0" smtClean="0">
                    <a:sym typeface="Symbol"/>
                  </a:rPr>
                  <a:t>or closed orbit: window over many bunches</a:t>
                </a:r>
              </a:p>
            </p:txBody>
          </p:sp>
        </mc:Choice>
        <mc:Fallback xmlns="">
          <p:sp>
            <p:nvSpPr>
              <p:cNvPr id="2" name="Textfeld 1"/>
              <p:cNvSpPr txBox="1">
                <a:spLocks noRot="1" noChangeAspect="1" noMove="1" noResize="1" noEditPoints="1" noAdjustHandles="1" noChangeArrowheads="1" noChangeShapeType="1" noTextEdit="1"/>
              </p:cNvSpPr>
              <p:nvPr/>
            </p:nvSpPr>
            <p:spPr>
              <a:xfrm>
                <a:off x="3708050" y="996117"/>
                <a:ext cx="5634859" cy="5677260"/>
              </a:xfrm>
              <a:prstGeom prst="rect">
                <a:avLst/>
              </a:prstGeom>
              <a:blipFill rotWithShape="1">
                <a:blip r:embed="rId4"/>
                <a:stretch>
                  <a:fillRect l="-865" t="-536" b="-858"/>
                </a:stretch>
              </a:blipFill>
            </p:spPr>
            <p:txBody>
              <a:bodyPr/>
              <a:lstStyle/>
              <a:p>
                <a:r>
                  <a:rPr lang="en-US">
                    <a:noFill/>
                  </a:rPr>
                  <a:t> </a:t>
                </a:r>
              </a:p>
            </p:txBody>
          </p:sp>
        </mc:Fallback>
      </mc:AlternateContent>
      <p:sp>
        <p:nvSpPr>
          <p:cNvPr id="5" name="Textfeld 4"/>
          <p:cNvSpPr txBox="1"/>
          <p:nvPr/>
        </p:nvSpPr>
        <p:spPr>
          <a:xfrm>
            <a:off x="33775" y="996117"/>
            <a:ext cx="4327154" cy="369332"/>
          </a:xfrm>
          <a:prstGeom prst="rect">
            <a:avLst/>
          </a:prstGeom>
          <a:noFill/>
        </p:spPr>
        <p:txBody>
          <a:bodyPr wrap="square" rtlCol="0">
            <a:spAutoFit/>
          </a:bodyPr>
          <a:lstStyle/>
          <a:p>
            <a:r>
              <a:rPr lang="en-US" b="1" dirty="0" smtClean="0">
                <a:solidFill>
                  <a:srgbClr val="0000FF"/>
                </a:solidFill>
              </a:rPr>
              <a:t>Traditional: Integration</a:t>
            </a:r>
            <a:endParaRPr lang="en-US" b="1" dirty="0">
              <a:solidFill>
                <a:srgbClr val="0000FF"/>
              </a:solidFill>
            </a:endParaRPr>
          </a:p>
        </p:txBody>
      </p:sp>
      <mc:AlternateContent xmlns:mc="http://schemas.openxmlformats.org/markup-compatibility/2006" xmlns:a14="http://schemas.microsoft.com/office/drawing/2010/main">
        <mc:Choice Requires="a14">
          <p:sp>
            <p:nvSpPr>
              <p:cNvPr id="8" name="Textfeld 7"/>
              <p:cNvSpPr txBox="1"/>
              <p:nvPr/>
            </p:nvSpPr>
            <p:spPr>
              <a:xfrm>
                <a:off x="-27150" y="4086855"/>
                <a:ext cx="3639556" cy="2575962"/>
              </a:xfrm>
              <a:prstGeom prst="rect">
                <a:avLst/>
              </a:prstGeom>
              <a:noFill/>
            </p:spPr>
            <p:txBody>
              <a:bodyPr wrap="square" rtlCol="0">
                <a:spAutoFit/>
              </a:bodyPr>
              <a:lstStyle/>
              <a:p>
                <a:r>
                  <a:rPr lang="en-US" dirty="0" smtClean="0"/>
                  <a:t>1. Creation of window for </a:t>
                </a:r>
              </a:p>
              <a:p>
                <a:r>
                  <a:rPr lang="en-US" dirty="0" smtClean="0"/>
                  <a:t>    one bunch of </a:t>
                </a:r>
                <a:r>
                  <a:rPr lang="en-US" b="1" i="1" dirty="0" smtClean="0">
                    <a:latin typeface="Cambria Math" panose="02040503050406030204" pitchFamily="18" charset="0"/>
                    <a:ea typeface="Cambria Math" panose="02040503050406030204" pitchFamily="18" charset="0"/>
                  </a:rPr>
                  <a:t>N</a:t>
                </a:r>
                <a:r>
                  <a:rPr lang="en-US" dirty="0" smtClean="0"/>
                  <a:t>  samples </a:t>
                </a:r>
              </a:p>
              <a:p>
                <a:r>
                  <a:rPr lang="en-US" dirty="0" smtClean="0"/>
                  <a:t>2. Determine baseline values </a:t>
                </a:r>
                <a:r>
                  <a:rPr lang="en-US" b="1" i="1" dirty="0" err="1" smtClean="0">
                    <a:latin typeface="Cambria Math" panose="02040503050406030204" pitchFamily="18" charset="0"/>
                    <a:ea typeface="Cambria Math" panose="02040503050406030204" pitchFamily="18" charset="0"/>
                  </a:rPr>
                  <a:t>B</a:t>
                </a:r>
                <a:r>
                  <a:rPr lang="en-US" b="1" i="1" baseline="-25000" dirty="0" err="1" smtClean="0">
                    <a:latin typeface="Cambria Math" panose="02040503050406030204" pitchFamily="18" charset="0"/>
                    <a:ea typeface="Cambria Math" panose="02040503050406030204" pitchFamily="18" charset="0"/>
                  </a:rPr>
                  <a:t>l</a:t>
                </a:r>
                <a:r>
                  <a:rPr lang="en-US" b="1" i="1" baseline="-25000" dirty="0" smtClean="0">
                    <a:latin typeface="Cambria Math" panose="02040503050406030204" pitchFamily="18" charset="0"/>
                    <a:ea typeface="Cambria Math" panose="02040503050406030204" pitchFamily="18" charset="0"/>
                  </a:rPr>
                  <a:t>/</a:t>
                </a:r>
                <a:r>
                  <a:rPr lang="en-US" b="1" i="1" baseline="-25000" dirty="0" smtClean="0"/>
                  <a:t>r</a:t>
                </a:r>
                <a:r>
                  <a:rPr lang="en-US" dirty="0" smtClean="0"/>
                  <a:t> </a:t>
                </a:r>
              </a:p>
              <a:p>
                <a:r>
                  <a:rPr lang="en-US" dirty="0" smtClean="0"/>
                  <a:t>3. Subtraction </a:t>
                </a:r>
                <a:r>
                  <a:rPr lang="en-US" b="1" i="1" dirty="0" err="1" smtClean="0">
                    <a:latin typeface="Cambria Math" panose="02040503050406030204" pitchFamily="18" charset="0"/>
                    <a:ea typeface="Cambria Math" panose="02040503050406030204" pitchFamily="18" charset="0"/>
                  </a:rPr>
                  <a:t>U</a:t>
                </a:r>
                <a:r>
                  <a:rPr lang="en-US" b="1" i="1" baseline="-25000" dirty="0" err="1" smtClean="0">
                    <a:latin typeface="Cambria Math" panose="02040503050406030204" pitchFamily="18" charset="0"/>
                    <a:ea typeface="Cambria Math" panose="02040503050406030204" pitchFamily="18" charset="0"/>
                  </a:rPr>
                  <a:t>i,L</a:t>
                </a:r>
                <a:r>
                  <a:rPr lang="en-US" b="1" i="1" baseline="-25000" dirty="0" smtClean="0">
                    <a:latin typeface="Cambria Math" panose="02040503050406030204" pitchFamily="18" charset="0"/>
                    <a:ea typeface="Cambria Math" panose="02040503050406030204" pitchFamily="18" charset="0"/>
                  </a:rPr>
                  <a:t>/r</a:t>
                </a:r>
                <a:r>
                  <a:rPr lang="en-US" b="1" i="1" dirty="0" smtClean="0">
                    <a:latin typeface="Cambria Math" panose="02040503050406030204" pitchFamily="18" charset="0"/>
                    <a:ea typeface="Cambria Math" panose="02040503050406030204" pitchFamily="18" charset="0"/>
                  </a:rPr>
                  <a:t> </a:t>
                </a:r>
                <a:r>
                  <a:rPr lang="en-US" dirty="0" smtClean="0">
                    <a:latin typeface="Cambria Math" panose="02040503050406030204" pitchFamily="18" charset="0"/>
                    <a:ea typeface="Cambria Math" panose="02040503050406030204" pitchFamily="18" charset="0"/>
                  </a:rPr>
                  <a:t>– </a:t>
                </a:r>
                <a:r>
                  <a:rPr lang="en-US" b="1" i="1" dirty="0" err="1" smtClean="0">
                    <a:latin typeface="Cambria Math" panose="02040503050406030204" pitchFamily="18" charset="0"/>
                    <a:ea typeface="Cambria Math" panose="02040503050406030204" pitchFamily="18" charset="0"/>
                  </a:rPr>
                  <a:t>B</a:t>
                </a:r>
                <a:r>
                  <a:rPr lang="en-US" b="1" i="1" baseline="-25000" dirty="0" err="1" smtClean="0">
                    <a:latin typeface="Cambria Math" panose="02040503050406030204" pitchFamily="18" charset="0"/>
                    <a:ea typeface="Cambria Math" panose="02040503050406030204" pitchFamily="18" charset="0"/>
                  </a:rPr>
                  <a:t>l</a:t>
                </a:r>
                <a:r>
                  <a:rPr lang="en-US" b="1" i="1" baseline="-25000" dirty="0" smtClean="0">
                    <a:latin typeface="Cambria Math" panose="02040503050406030204" pitchFamily="18" charset="0"/>
                    <a:ea typeface="Cambria Math" panose="02040503050406030204" pitchFamily="18" charset="0"/>
                  </a:rPr>
                  <a:t>/r</a:t>
                </a:r>
                <a:r>
                  <a:rPr lang="en-US" dirty="0" smtClean="0">
                    <a:latin typeface="Cambria Math" panose="02040503050406030204" pitchFamily="18" charset="0"/>
                    <a:ea typeface="Cambria Math" panose="02040503050406030204" pitchFamily="18" charset="0"/>
                  </a:rPr>
                  <a:t>  </a:t>
                </a:r>
                <a:r>
                  <a:rPr lang="en-US" dirty="0" smtClean="0"/>
                  <a:t>for </a:t>
                </a:r>
                <a:r>
                  <a:rPr lang="en-US" sz="1700" b="1" i="1" dirty="0" err="1" smtClean="0"/>
                  <a:t>i</a:t>
                </a:r>
                <a:r>
                  <a:rPr lang="en-US" sz="1700" b="1" i="1" dirty="0" smtClean="0"/>
                  <a:t> = 1...N</a:t>
                </a:r>
                <a:r>
                  <a:rPr lang="en-US" sz="1700" dirty="0" smtClean="0"/>
                  <a:t> </a:t>
                </a:r>
                <a:endParaRPr lang="en-US" sz="1700" baseline="-25000" dirty="0" smtClean="0"/>
              </a:p>
              <a:p>
                <a:r>
                  <a:rPr lang="en-US" dirty="0" smtClean="0"/>
                  <a:t>4. </a:t>
                </a:r>
                <a:r>
                  <a:rPr lang="en-US" dirty="0"/>
                  <a:t>I</a:t>
                </a:r>
                <a:r>
                  <a:rPr lang="en-US" dirty="0" smtClean="0"/>
                  <a:t>ntegration of bunch signal </a:t>
                </a:r>
                <a:endParaRPr lang="de-DE" i="1" dirty="0" smtClean="0">
                  <a:latin typeface="Cambria Math"/>
                </a:endParaRPr>
              </a:p>
              <a:p>
                <a:r>
                  <a:rPr lang="en-US" dirty="0" smtClean="0"/>
                  <a:t>      </a:t>
                </a:r>
                <a14:m>
                  <m:oMath xmlns:m="http://schemas.openxmlformats.org/officeDocument/2006/math">
                    <m:sSub>
                      <m:sSubPr>
                        <m:ctrlPr>
                          <a:rPr lang="en-US" b="1" i="1" smtClean="0">
                            <a:latin typeface="Cambria Math"/>
                            <a:ea typeface="Cambria Math" panose="02040503050406030204" pitchFamily="18" charset="0"/>
                          </a:rPr>
                        </m:ctrlPr>
                      </m:sSubPr>
                      <m:e>
                        <m:r>
                          <a:rPr lang="de-DE" b="1" i="1" smtClean="0">
                            <a:latin typeface="Cambria Math" panose="02040503050406030204" pitchFamily="18" charset="0"/>
                            <a:ea typeface="Cambria Math" panose="02040503050406030204" pitchFamily="18" charset="0"/>
                          </a:rPr>
                          <m:t>𝑰</m:t>
                        </m:r>
                      </m:e>
                      <m:sub>
                        <m:r>
                          <a:rPr lang="de-DE" b="1" i="1" smtClean="0">
                            <a:latin typeface="Cambria Math" panose="02040503050406030204" pitchFamily="18" charset="0"/>
                            <a:ea typeface="Cambria Math" panose="02040503050406030204" pitchFamily="18" charset="0"/>
                          </a:rPr>
                          <m:t>𝒍</m:t>
                        </m:r>
                        <m:r>
                          <a:rPr lang="de-DE" b="1" i="1" smtClean="0">
                            <a:latin typeface="Cambria Math" panose="02040503050406030204" pitchFamily="18" charset="0"/>
                            <a:ea typeface="Cambria Math" panose="02040503050406030204" pitchFamily="18" charset="0"/>
                          </a:rPr>
                          <m:t>/</m:t>
                        </m:r>
                        <m:r>
                          <a:rPr lang="de-DE" b="1" i="1" smtClean="0">
                            <a:latin typeface="Cambria Math" panose="02040503050406030204" pitchFamily="18" charset="0"/>
                            <a:ea typeface="Cambria Math" panose="02040503050406030204" pitchFamily="18" charset="0"/>
                          </a:rPr>
                          <m:t>𝒓</m:t>
                        </m:r>
                      </m:sub>
                    </m:sSub>
                    <m:r>
                      <a:rPr lang="de-DE" b="1" i="1" smtClean="0">
                        <a:latin typeface="Cambria Math" panose="02040503050406030204" pitchFamily="18" charset="0"/>
                        <a:ea typeface="Cambria Math" panose="02040503050406030204" pitchFamily="18" charset="0"/>
                      </a:rPr>
                      <m:t>=</m:t>
                    </m:r>
                    <m:nary>
                      <m:naryPr>
                        <m:chr m:val="∑"/>
                        <m:limLoc m:val="subSup"/>
                        <m:ctrlPr>
                          <a:rPr lang="de-DE" b="1" i="1" smtClean="0">
                            <a:latin typeface="Cambria Math"/>
                            <a:ea typeface="Cambria Math" panose="02040503050406030204" pitchFamily="18" charset="0"/>
                          </a:rPr>
                        </m:ctrlPr>
                      </m:naryPr>
                      <m:sub>
                        <m:r>
                          <m:rPr>
                            <m:brk m:alnAt="25"/>
                          </m:rPr>
                          <a:rPr lang="de-DE" b="1" i="1" smtClean="0">
                            <a:latin typeface="Cambria Math" panose="02040503050406030204" pitchFamily="18" charset="0"/>
                            <a:ea typeface="Cambria Math" panose="02040503050406030204" pitchFamily="18" charset="0"/>
                          </a:rPr>
                          <m:t>𝒊</m:t>
                        </m:r>
                        <m:r>
                          <a:rPr lang="de-DE" b="1" i="1" smtClean="0">
                            <a:latin typeface="Cambria Math" panose="02040503050406030204" pitchFamily="18" charset="0"/>
                            <a:ea typeface="Cambria Math" panose="02040503050406030204" pitchFamily="18" charset="0"/>
                          </a:rPr>
                          <m:t>=</m:t>
                        </m:r>
                        <m:r>
                          <a:rPr lang="de-DE" b="1" i="1" smtClean="0">
                            <a:latin typeface="Cambria Math" panose="02040503050406030204" pitchFamily="18" charset="0"/>
                            <a:ea typeface="Cambria Math" panose="02040503050406030204" pitchFamily="18" charset="0"/>
                          </a:rPr>
                          <m:t>𝟏</m:t>
                        </m:r>
                      </m:sub>
                      <m:sup>
                        <m:r>
                          <a:rPr lang="de-DE" b="1" i="1" smtClean="0">
                            <a:latin typeface="Cambria Math" panose="02040503050406030204" pitchFamily="18" charset="0"/>
                            <a:ea typeface="Cambria Math" panose="02040503050406030204" pitchFamily="18" charset="0"/>
                          </a:rPr>
                          <m:t>𝑵</m:t>
                        </m:r>
                      </m:sup>
                      <m:e>
                        <m:d>
                          <m:dPr>
                            <m:ctrlPr>
                              <a:rPr lang="de-DE" b="1" i="1" smtClean="0">
                                <a:latin typeface="Cambria Math"/>
                                <a:ea typeface="Cambria Math" panose="02040503050406030204" pitchFamily="18" charset="0"/>
                              </a:rPr>
                            </m:ctrlPr>
                          </m:dPr>
                          <m:e>
                            <m:sSub>
                              <m:sSubPr>
                                <m:ctrlPr>
                                  <a:rPr lang="de-DE" b="1" i="1" smtClean="0">
                                    <a:latin typeface="Cambria Math"/>
                                    <a:ea typeface="Cambria Math" panose="02040503050406030204" pitchFamily="18" charset="0"/>
                                  </a:rPr>
                                </m:ctrlPr>
                              </m:sSubPr>
                              <m:e>
                                <m:r>
                                  <a:rPr lang="de-DE" b="1" i="1" smtClean="0">
                                    <a:latin typeface="Cambria Math" panose="02040503050406030204" pitchFamily="18" charset="0"/>
                                    <a:ea typeface="Cambria Math" panose="02040503050406030204" pitchFamily="18" charset="0"/>
                                  </a:rPr>
                                  <m:t>𝑼</m:t>
                                </m:r>
                              </m:e>
                              <m:sub>
                                <m:r>
                                  <a:rPr lang="de-DE" b="1" i="1" smtClean="0">
                                    <a:latin typeface="Cambria Math" panose="02040503050406030204" pitchFamily="18" charset="0"/>
                                    <a:ea typeface="Cambria Math" panose="02040503050406030204" pitchFamily="18" charset="0"/>
                                  </a:rPr>
                                  <m:t>𝒊</m:t>
                                </m:r>
                                <m:r>
                                  <a:rPr lang="de-DE" b="1" i="1" smtClean="0">
                                    <a:latin typeface="Cambria Math" panose="02040503050406030204" pitchFamily="18" charset="0"/>
                                    <a:ea typeface="Cambria Math" panose="02040503050406030204" pitchFamily="18" charset="0"/>
                                  </a:rPr>
                                  <m:t>,</m:t>
                                </m:r>
                                <m:r>
                                  <a:rPr lang="de-DE" b="1" i="1" smtClean="0">
                                    <a:latin typeface="Cambria Math" panose="02040503050406030204" pitchFamily="18" charset="0"/>
                                    <a:ea typeface="Cambria Math" panose="02040503050406030204" pitchFamily="18" charset="0"/>
                                  </a:rPr>
                                  <m:t>𝒍</m:t>
                                </m:r>
                                <m:r>
                                  <a:rPr lang="de-DE" b="1" i="1" smtClean="0">
                                    <a:latin typeface="Cambria Math" panose="02040503050406030204" pitchFamily="18" charset="0"/>
                                    <a:ea typeface="Cambria Math" panose="02040503050406030204" pitchFamily="18" charset="0"/>
                                  </a:rPr>
                                  <m:t>/</m:t>
                                </m:r>
                                <m:r>
                                  <a:rPr lang="de-DE" b="1" i="1" smtClean="0">
                                    <a:latin typeface="Cambria Math" panose="02040503050406030204" pitchFamily="18" charset="0"/>
                                    <a:ea typeface="Cambria Math" panose="02040503050406030204" pitchFamily="18" charset="0"/>
                                  </a:rPr>
                                  <m:t>𝒓</m:t>
                                </m:r>
                              </m:sub>
                            </m:sSub>
                            <m:r>
                              <a:rPr lang="de-DE" b="1" i="1" smtClean="0">
                                <a:latin typeface="Cambria Math" panose="02040503050406030204" pitchFamily="18" charset="0"/>
                                <a:ea typeface="Cambria Math" panose="02040503050406030204" pitchFamily="18" charset="0"/>
                              </a:rPr>
                              <m:t>−</m:t>
                            </m:r>
                            <m:sSub>
                              <m:sSubPr>
                                <m:ctrlPr>
                                  <a:rPr lang="de-DE" b="1" i="1" smtClean="0">
                                    <a:latin typeface="Cambria Math"/>
                                    <a:ea typeface="Cambria Math" panose="02040503050406030204" pitchFamily="18" charset="0"/>
                                  </a:rPr>
                                </m:ctrlPr>
                              </m:sSubPr>
                              <m:e>
                                <m:r>
                                  <a:rPr lang="de-DE" b="1" i="1" smtClean="0">
                                    <a:latin typeface="Cambria Math" panose="02040503050406030204" pitchFamily="18" charset="0"/>
                                    <a:ea typeface="Cambria Math" panose="02040503050406030204" pitchFamily="18" charset="0"/>
                                  </a:rPr>
                                  <m:t>𝑩</m:t>
                                </m:r>
                              </m:e>
                              <m:sub>
                                <m:r>
                                  <a:rPr lang="de-DE" b="1" i="1" smtClean="0">
                                    <a:latin typeface="Cambria Math" panose="02040503050406030204" pitchFamily="18" charset="0"/>
                                    <a:ea typeface="Cambria Math" panose="02040503050406030204" pitchFamily="18" charset="0"/>
                                  </a:rPr>
                                  <m:t>𝒍</m:t>
                                </m:r>
                                <m:r>
                                  <a:rPr lang="de-DE" b="1" i="1" smtClean="0">
                                    <a:latin typeface="Cambria Math" panose="02040503050406030204" pitchFamily="18" charset="0"/>
                                    <a:ea typeface="Cambria Math" panose="02040503050406030204" pitchFamily="18" charset="0"/>
                                  </a:rPr>
                                  <m:t>/</m:t>
                                </m:r>
                                <m:r>
                                  <a:rPr lang="de-DE" b="1" i="1" smtClean="0">
                                    <a:latin typeface="Cambria Math" panose="02040503050406030204" pitchFamily="18" charset="0"/>
                                    <a:ea typeface="Cambria Math" panose="02040503050406030204" pitchFamily="18" charset="0"/>
                                  </a:rPr>
                                  <m:t>𝒓</m:t>
                                </m:r>
                              </m:sub>
                            </m:sSub>
                          </m:e>
                        </m:d>
                      </m:e>
                    </m:nary>
                  </m:oMath>
                </a14:m>
                <a:r>
                  <a:rPr lang="en-US" b="1" dirty="0" smtClean="0">
                    <a:latin typeface="Cambria Math" panose="02040503050406030204" pitchFamily="18" charset="0"/>
                    <a:ea typeface="Cambria Math" panose="02040503050406030204" pitchFamily="18" charset="0"/>
                  </a:rPr>
                  <a:t> </a:t>
                </a:r>
              </a:p>
              <a:p>
                <a:r>
                  <a:rPr lang="en-US" dirty="0" smtClean="0"/>
                  <a:t>5 .Position: </a:t>
                </a:r>
                <a14:m>
                  <m:oMath xmlns:m="http://schemas.openxmlformats.org/officeDocument/2006/math">
                    <m:r>
                      <a:rPr lang="de-DE" sz="2200" b="1" i="1" smtClean="0">
                        <a:solidFill>
                          <a:srgbClr val="0000FF"/>
                        </a:solidFill>
                        <a:latin typeface="Cambria Math"/>
                      </a:rPr>
                      <m:t>𝒙</m:t>
                    </m:r>
                    <m:r>
                      <a:rPr lang="de-DE" sz="2200" b="1" i="1" smtClean="0">
                        <a:solidFill>
                          <a:srgbClr val="0000FF"/>
                        </a:solidFill>
                        <a:latin typeface="Cambria Math"/>
                      </a:rPr>
                      <m:t>=</m:t>
                    </m:r>
                    <m:f>
                      <m:fPr>
                        <m:ctrlPr>
                          <a:rPr lang="de-DE" sz="2200" b="1" i="1" smtClean="0">
                            <a:solidFill>
                              <a:srgbClr val="0000FF"/>
                            </a:solidFill>
                            <a:latin typeface="Cambria Math"/>
                          </a:rPr>
                        </m:ctrlPr>
                      </m:fPr>
                      <m:num>
                        <m:r>
                          <a:rPr lang="de-DE" sz="2200" b="1" i="1" smtClean="0">
                            <a:solidFill>
                              <a:srgbClr val="0000FF"/>
                            </a:solidFill>
                            <a:latin typeface="Cambria Math"/>
                          </a:rPr>
                          <m:t>𝟏</m:t>
                        </m:r>
                      </m:num>
                      <m:den>
                        <m:r>
                          <a:rPr lang="de-DE" sz="2200" b="1" i="1" smtClean="0">
                            <a:solidFill>
                              <a:srgbClr val="0000FF"/>
                            </a:solidFill>
                            <a:latin typeface="Cambria Math"/>
                          </a:rPr>
                          <m:t>𝑺</m:t>
                        </m:r>
                      </m:den>
                    </m:f>
                    <m:r>
                      <a:rPr lang="de-DE" sz="2200" b="1" i="1" smtClean="0">
                        <a:solidFill>
                          <a:srgbClr val="0000FF"/>
                        </a:solidFill>
                        <a:latin typeface="Cambria Math"/>
                        <a:ea typeface="Cambria Math"/>
                      </a:rPr>
                      <m:t>∙</m:t>
                    </m:r>
                    <m:f>
                      <m:fPr>
                        <m:ctrlPr>
                          <a:rPr lang="de-DE" sz="2200" b="1" i="1" smtClean="0">
                            <a:solidFill>
                              <a:srgbClr val="0000FF"/>
                            </a:solidFill>
                            <a:latin typeface="Cambria Math"/>
                            <a:ea typeface="Cambria Math"/>
                          </a:rPr>
                        </m:ctrlPr>
                      </m:fPr>
                      <m:num>
                        <m:sSub>
                          <m:sSubPr>
                            <m:ctrlPr>
                              <a:rPr lang="de-DE" sz="2200" b="1" i="1" smtClean="0">
                                <a:solidFill>
                                  <a:srgbClr val="0000FF"/>
                                </a:solidFill>
                                <a:latin typeface="Cambria Math"/>
                                <a:ea typeface="Cambria Math"/>
                              </a:rPr>
                            </m:ctrlPr>
                          </m:sSubPr>
                          <m:e>
                            <m:r>
                              <a:rPr lang="de-DE" sz="2200" b="1" i="1" smtClean="0">
                                <a:solidFill>
                                  <a:srgbClr val="0000FF"/>
                                </a:solidFill>
                                <a:latin typeface="Cambria Math"/>
                                <a:ea typeface="Cambria Math"/>
                              </a:rPr>
                              <m:t>𝑰</m:t>
                            </m:r>
                          </m:e>
                          <m:sub>
                            <m:r>
                              <a:rPr lang="de-DE" sz="2200" b="1" i="1" smtClean="0">
                                <a:solidFill>
                                  <a:srgbClr val="0000FF"/>
                                </a:solidFill>
                                <a:latin typeface="Cambria Math"/>
                                <a:ea typeface="Cambria Math"/>
                              </a:rPr>
                              <m:t>𝒍</m:t>
                            </m:r>
                          </m:sub>
                        </m:sSub>
                        <m:r>
                          <a:rPr lang="de-DE" sz="2200" b="1" i="1" smtClean="0">
                            <a:solidFill>
                              <a:srgbClr val="0000FF"/>
                            </a:solidFill>
                            <a:latin typeface="Cambria Math"/>
                            <a:ea typeface="Cambria Math"/>
                          </a:rPr>
                          <m:t>−</m:t>
                        </m:r>
                        <m:sSub>
                          <m:sSubPr>
                            <m:ctrlPr>
                              <a:rPr lang="de-DE" sz="2200" b="1" i="1" smtClean="0">
                                <a:solidFill>
                                  <a:srgbClr val="0000FF"/>
                                </a:solidFill>
                                <a:latin typeface="Cambria Math"/>
                                <a:ea typeface="Cambria Math"/>
                              </a:rPr>
                            </m:ctrlPr>
                          </m:sSubPr>
                          <m:e>
                            <m:r>
                              <a:rPr lang="de-DE" sz="2200" b="1" i="1" smtClean="0">
                                <a:solidFill>
                                  <a:srgbClr val="0000FF"/>
                                </a:solidFill>
                                <a:latin typeface="Cambria Math"/>
                                <a:ea typeface="Cambria Math"/>
                              </a:rPr>
                              <m:t>𝑰</m:t>
                            </m:r>
                          </m:e>
                          <m:sub>
                            <m:r>
                              <a:rPr lang="de-DE" sz="2200" b="1" i="1" smtClean="0">
                                <a:solidFill>
                                  <a:srgbClr val="0000FF"/>
                                </a:solidFill>
                                <a:latin typeface="Cambria Math"/>
                                <a:ea typeface="Cambria Math"/>
                              </a:rPr>
                              <m:t>𝒓</m:t>
                            </m:r>
                          </m:sub>
                        </m:sSub>
                      </m:num>
                      <m:den>
                        <m:sSub>
                          <m:sSubPr>
                            <m:ctrlPr>
                              <a:rPr lang="de-DE" sz="2200" b="1" i="1" smtClean="0">
                                <a:solidFill>
                                  <a:srgbClr val="0000FF"/>
                                </a:solidFill>
                                <a:latin typeface="Cambria Math"/>
                                <a:ea typeface="Cambria Math"/>
                              </a:rPr>
                            </m:ctrlPr>
                          </m:sSubPr>
                          <m:e>
                            <m:r>
                              <a:rPr lang="de-DE" sz="2200" b="1" i="1" smtClean="0">
                                <a:solidFill>
                                  <a:srgbClr val="0000FF"/>
                                </a:solidFill>
                                <a:latin typeface="Cambria Math"/>
                                <a:ea typeface="Cambria Math"/>
                              </a:rPr>
                              <m:t>𝑰</m:t>
                            </m:r>
                          </m:e>
                          <m:sub>
                            <m:r>
                              <a:rPr lang="de-DE" sz="2200" b="1" i="1" smtClean="0">
                                <a:solidFill>
                                  <a:srgbClr val="0000FF"/>
                                </a:solidFill>
                                <a:latin typeface="Cambria Math"/>
                                <a:ea typeface="Cambria Math"/>
                              </a:rPr>
                              <m:t>𝒍</m:t>
                            </m:r>
                          </m:sub>
                        </m:sSub>
                        <m:r>
                          <a:rPr lang="de-DE" sz="2200" b="1" i="1" smtClean="0">
                            <a:solidFill>
                              <a:srgbClr val="0000FF"/>
                            </a:solidFill>
                            <a:latin typeface="Cambria Math"/>
                            <a:ea typeface="Cambria Math"/>
                          </a:rPr>
                          <m:t>+</m:t>
                        </m:r>
                        <m:sSub>
                          <m:sSubPr>
                            <m:ctrlPr>
                              <a:rPr lang="de-DE" sz="2200" b="1" i="1" smtClean="0">
                                <a:solidFill>
                                  <a:srgbClr val="0000FF"/>
                                </a:solidFill>
                                <a:latin typeface="Cambria Math"/>
                                <a:ea typeface="Cambria Math"/>
                              </a:rPr>
                            </m:ctrlPr>
                          </m:sSubPr>
                          <m:e>
                            <m:r>
                              <a:rPr lang="de-DE" sz="2200" b="1" i="1" smtClean="0">
                                <a:solidFill>
                                  <a:srgbClr val="0000FF"/>
                                </a:solidFill>
                                <a:latin typeface="Cambria Math"/>
                                <a:ea typeface="Cambria Math"/>
                              </a:rPr>
                              <m:t>𝑰</m:t>
                            </m:r>
                          </m:e>
                          <m:sub>
                            <m:r>
                              <a:rPr lang="de-DE" sz="2200" b="1" i="1" smtClean="0">
                                <a:solidFill>
                                  <a:srgbClr val="0000FF"/>
                                </a:solidFill>
                                <a:latin typeface="Cambria Math"/>
                                <a:ea typeface="Cambria Math"/>
                              </a:rPr>
                              <m:t>𝒓</m:t>
                            </m:r>
                          </m:sub>
                        </m:sSub>
                      </m:den>
                    </m:f>
                  </m:oMath>
                </a14:m>
                <a:endParaRPr lang="en-US" sz="2200" b="1" dirty="0" smtClean="0"/>
              </a:p>
              <a:p>
                <a:r>
                  <a:rPr lang="en-US" sz="1600" b="1" dirty="0" smtClean="0"/>
                  <a:t>    </a:t>
                </a:r>
                <a:r>
                  <a:rPr lang="en-US" sz="1600" b="1" i="1" dirty="0" smtClean="0">
                    <a:latin typeface="Cambria Math" panose="02040503050406030204" pitchFamily="18" charset="0"/>
                    <a:ea typeface="Cambria Math" panose="02040503050406030204" pitchFamily="18" charset="0"/>
                  </a:rPr>
                  <a:t>S</a:t>
                </a:r>
                <a:r>
                  <a:rPr lang="en-US" sz="1600" b="1" dirty="0" smtClean="0"/>
                  <a:t>  </a:t>
                </a:r>
                <a:r>
                  <a:rPr lang="en-US" sz="1600" dirty="0" smtClean="0"/>
                  <a:t>is the position sensitivity</a:t>
                </a:r>
                <a:endParaRPr lang="en-US" sz="1600" dirty="0"/>
              </a:p>
            </p:txBody>
          </p:sp>
        </mc:Choice>
        <mc:Fallback xmlns="">
          <p:sp>
            <p:nvSpPr>
              <p:cNvPr id="8" name="Textfeld 7"/>
              <p:cNvSpPr txBox="1">
                <a:spLocks noRot="1" noChangeAspect="1" noMove="1" noResize="1" noEditPoints="1" noAdjustHandles="1" noChangeArrowheads="1" noChangeShapeType="1" noTextEdit="1"/>
              </p:cNvSpPr>
              <p:nvPr/>
            </p:nvSpPr>
            <p:spPr>
              <a:xfrm>
                <a:off x="-27150" y="4086855"/>
                <a:ext cx="3639556" cy="2575962"/>
              </a:xfrm>
              <a:prstGeom prst="rect">
                <a:avLst/>
              </a:prstGeom>
              <a:blipFill rotWithShape="1">
                <a:blip r:embed="rId5"/>
                <a:stretch>
                  <a:fillRect l="-1508" t="-1182" r="-670" b="-2128"/>
                </a:stretch>
              </a:blipFill>
            </p:spPr>
            <p:txBody>
              <a:bodyPr/>
              <a:lstStyle/>
              <a:p>
                <a:r>
                  <a:rPr lang="en-US">
                    <a:noFill/>
                  </a:rPr>
                  <a:t> </a:t>
                </a:r>
              </a:p>
            </p:txBody>
          </p:sp>
        </mc:Fallback>
      </mc:AlternateContent>
      <p:cxnSp>
        <p:nvCxnSpPr>
          <p:cNvPr id="10" name="Gerade Verbindung 9"/>
          <p:cNvCxnSpPr/>
          <p:nvPr/>
        </p:nvCxnSpPr>
        <p:spPr bwMode="auto">
          <a:xfrm>
            <a:off x="3612405" y="1157699"/>
            <a:ext cx="0" cy="5228119"/>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317844391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1" name="Text Box 3"/>
          <p:cNvSpPr txBox="1">
            <a:spLocks noChangeArrowheads="1"/>
          </p:cNvSpPr>
          <p:nvPr/>
        </p:nvSpPr>
        <p:spPr bwMode="auto">
          <a:xfrm>
            <a:off x="5126038" y="1343025"/>
            <a:ext cx="3729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de-DE" sz="1600" smtClean="0">
              <a:solidFill>
                <a:srgbClr val="006600"/>
              </a:solidFill>
              <a:latin typeface="Comic Sans MS" pitchFamily="66" charset="0"/>
            </a:endParaRPr>
          </a:p>
        </p:txBody>
      </p:sp>
      <p:sp>
        <p:nvSpPr>
          <p:cNvPr id="3" name="Textfeld 2"/>
          <p:cNvSpPr txBox="1"/>
          <p:nvPr/>
        </p:nvSpPr>
        <p:spPr>
          <a:xfrm>
            <a:off x="162272" y="980728"/>
            <a:ext cx="9234264" cy="353943"/>
          </a:xfrm>
          <a:prstGeom prst="rect">
            <a:avLst/>
          </a:prstGeom>
          <a:noFill/>
        </p:spPr>
        <p:txBody>
          <a:bodyPr wrap="square" rtlCol="0">
            <a:spAutoFit/>
          </a:bodyPr>
          <a:lstStyle/>
          <a:p>
            <a:endParaRPr lang="en-US" sz="1700" dirty="0" smtClean="0">
              <a:latin typeface="Arial" panose="020B0604020202020204" pitchFamily="34" charset="0"/>
              <a:cs typeface="Arial" panose="020B0604020202020204" pitchFamily="34" charset="0"/>
            </a:endParaRPr>
          </a:p>
        </p:txBody>
      </p:sp>
      <p:sp>
        <p:nvSpPr>
          <p:cNvPr id="4" name="Textfeld 3"/>
          <p:cNvSpPr txBox="1"/>
          <p:nvPr/>
        </p:nvSpPr>
        <p:spPr>
          <a:xfrm>
            <a:off x="467544" y="332656"/>
            <a:ext cx="7638488" cy="461665"/>
          </a:xfrm>
          <a:prstGeom prst="rect">
            <a:avLst/>
          </a:prstGeom>
          <a:noFill/>
        </p:spPr>
        <p:txBody>
          <a:bodyPr wrap="square" rtlCol="0">
            <a:spAutoFit/>
          </a:bodyPr>
          <a:lstStyle/>
          <a:p>
            <a:r>
              <a:rPr lang="en-US" sz="2400" b="1" dirty="0" smtClean="0"/>
              <a:t>Tune Spectra for different experimental Parameter</a:t>
            </a:r>
            <a:endParaRPr lang="en-US" sz="2400" b="1" dirty="0"/>
          </a:p>
        </p:txBody>
      </p:sp>
      <p:pic>
        <p:nvPicPr>
          <p:cNvPr id="1126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6400" y="1259437"/>
            <a:ext cx="3115915" cy="254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4253" y="1194099"/>
            <a:ext cx="3361460" cy="2606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Gerade Verbindung 4"/>
          <p:cNvCxnSpPr/>
          <p:nvPr/>
        </p:nvCxnSpPr>
        <p:spPr bwMode="auto">
          <a:xfrm>
            <a:off x="4559643" y="1157699"/>
            <a:ext cx="0" cy="526781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1268"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1973" y="3953048"/>
            <a:ext cx="3223102" cy="2481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467544" y="959987"/>
            <a:ext cx="3684326" cy="338554"/>
          </a:xfrm>
          <a:prstGeom prst="rect">
            <a:avLst/>
          </a:prstGeom>
          <a:noFill/>
        </p:spPr>
        <p:txBody>
          <a:bodyPr wrap="square" rtlCol="0">
            <a:spAutoFit/>
          </a:bodyPr>
          <a:lstStyle/>
          <a:p>
            <a:r>
              <a:rPr lang="en-US" sz="1600" dirty="0" smtClean="0"/>
              <a:t>Variation of excitation power:</a:t>
            </a:r>
            <a:endParaRPr lang="en-US" sz="1600" dirty="0"/>
          </a:p>
        </p:txBody>
      </p:sp>
      <p:sp>
        <p:nvSpPr>
          <p:cNvPr id="13" name="Textfeld 12"/>
          <p:cNvSpPr txBox="1"/>
          <p:nvPr/>
        </p:nvSpPr>
        <p:spPr>
          <a:xfrm>
            <a:off x="200793" y="3664315"/>
            <a:ext cx="3684326" cy="1323439"/>
          </a:xfrm>
          <a:prstGeom prst="rect">
            <a:avLst/>
          </a:prstGeom>
          <a:noFill/>
        </p:spPr>
        <p:txBody>
          <a:bodyPr wrap="square" rtlCol="0">
            <a:spAutoFit/>
          </a:bodyPr>
          <a:lstStyle/>
          <a:p>
            <a:r>
              <a:rPr lang="en-US" sz="1600" b="1" dirty="0" smtClean="0">
                <a:solidFill>
                  <a:srgbClr val="0000FF"/>
                </a:solidFill>
              </a:rPr>
              <a:t>Result:</a:t>
            </a:r>
          </a:p>
          <a:p>
            <a:pPr marL="285750" indent="-285750">
              <a:buFont typeface="Wingdings" panose="05000000000000000000" pitchFamily="2" charset="2"/>
              <a:buChar char="Ø"/>
            </a:pPr>
            <a:r>
              <a:rPr lang="en-US" sz="1600" dirty="0" smtClean="0"/>
              <a:t>signal-to-noise varies</a:t>
            </a:r>
          </a:p>
          <a:p>
            <a:pPr marL="285750" indent="-285750">
              <a:buFont typeface="Wingdings" panose="05000000000000000000" pitchFamily="2" charset="2"/>
              <a:buChar char="Ø"/>
            </a:pPr>
            <a:r>
              <a:rPr lang="en-US" sz="1600" dirty="0" smtClean="0"/>
              <a:t>general tune spectrum remains</a:t>
            </a:r>
          </a:p>
          <a:p>
            <a:r>
              <a:rPr lang="en-US" sz="1600" dirty="0">
                <a:solidFill>
                  <a:srgbClr val="0000FF"/>
                </a:solidFill>
              </a:rPr>
              <a:t>Beam parameter:</a:t>
            </a:r>
          </a:p>
          <a:p>
            <a:r>
              <a:rPr lang="en-US" sz="1600" dirty="0"/>
              <a:t>5</a:t>
            </a:r>
            <a:r>
              <a:rPr lang="en-US" sz="1600" dirty="0">
                <a:sym typeface="Symbol"/>
              </a:rPr>
              <a:t></a:t>
            </a:r>
            <a:r>
              <a:rPr lang="en-US" sz="1600" dirty="0"/>
              <a:t>10</a:t>
            </a:r>
            <a:r>
              <a:rPr lang="en-US" sz="1600" baseline="30000" dirty="0"/>
              <a:t>8</a:t>
            </a:r>
            <a:r>
              <a:rPr lang="en-US" sz="1600" dirty="0"/>
              <a:t> U</a:t>
            </a:r>
            <a:r>
              <a:rPr lang="en-US" sz="1600" baseline="30000" dirty="0"/>
              <a:t>73+ </a:t>
            </a:r>
            <a:r>
              <a:rPr lang="en-US" sz="1600" dirty="0"/>
              <a:t>at 11.4 MeV/u </a:t>
            </a:r>
          </a:p>
        </p:txBody>
      </p:sp>
      <p:sp>
        <p:nvSpPr>
          <p:cNvPr id="14" name="Textfeld 13"/>
          <p:cNvSpPr txBox="1"/>
          <p:nvPr/>
        </p:nvSpPr>
        <p:spPr>
          <a:xfrm>
            <a:off x="4941112" y="954233"/>
            <a:ext cx="3684326" cy="338554"/>
          </a:xfrm>
          <a:prstGeom prst="rect">
            <a:avLst/>
          </a:prstGeom>
          <a:noFill/>
        </p:spPr>
        <p:txBody>
          <a:bodyPr wrap="square" rtlCol="0">
            <a:spAutoFit/>
          </a:bodyPr>
          <a:lstStyle/>
          <a:p>
            <a:r>
              <a:rPr lang="en-US" sz="1600" dirty="0" smtClean="0"/>
              <a:t>Variation of excitation type:</a:t>
            </a:r>
            <a:endParaRPr lang="en-US" sz="1600" dirty="0"/>
          </a:p>
        </p:txBody>
      </p:sp>
      <p:sp>
        <p:nvSpPr>
          <p:cNvPr id="15" name="Textfeld 14"/>
          <p:cNvSpPr txBox="1"/>
          <p:nvPr/>
        </p:nvSpPr>
        <p:spPr>
          <a:xfrm>
            <a:off x="4741387" y="3668036"/>
            <a:ext cx="3684326" cy="338554"/>
          </a:xfrm>
          <a:prstGeom prst="rect">
            <a:avLst/>
          </a:prstGeom>
          <a:noFill/>
        </p:spPr>
        <p:txBody>
          <a:bodyPr wrap="square" rtlCol="0">
            <a:spAutoFit/>
          </a:bodyPr>
          <a:lstStyle/>
          <a:p>
            <a:r>
              <a:rPr lang="en-US" sz="1600" b="1" dirty="0" smtClean="0">
                <a:solidFill>
                  <a:srgbClr val="0000FF"/>
                </a:solidFill>
              </a:rPr>
              <a:t>Result: </a:t>
            </a:r>
            <a:r>
              <a:rPr lang="en-US" sz="1600" dirty="0" smtClean="0"/>
              <a:t>No significant difference</a:t>
            </a:r>
          </a:p>
        </p:txBody>
      </p:sp>
      <p:sp>
        <p:nvSpPr>
          <p:cNvPr id="9" name="Textfeld 8"/>
          <p:cNvSpPr txBox="1"/>
          <p:nvPr/>
        </p:nvSpPr>
        <p:spPr>
          <a:xfrm>
            <a:off x="4596713" y="4139787"/>
            <a:ext cx="1273855" cy="830997"/>
          </a:xfrm>
          <a:prstGeom prst="rect">
            <a:avLst/>
          </a:prstGeom>
          <a:noFill/>
        </p:spPr>
        <p:txBody>
          <a:bodyPr wrap="square" rtlCol="0">
            <a:spAutoFit/>
          </a:bodyPr>
          <a:lstStyle/>
          <a:p>
            <a:r>
              <a:rPr lang="en-US" sz="1600" dirty="0" smtClean="0"/>
              <a:t>Spectrum of</a:t>
            </a:r>
          </a:p>
          <a:p>
            <a:r>
              <a:rPr lang="en-US" sz="1600" dirty="0" smtClean="0"/>
              <a:t>band limited</a:t>
            </a:r>
          </a:p>
          <a:p>
            <a:r>
              <a:rPr lang="en-US" sz="1600" dirty="0" smtClean="0"/>
              <a:t>noise:</a:t>
            </a:r>
          </a:p>
        </p:txBody>
      </p:sp>
    </p:spTree>
    <p:extLst>
      <p:ext uri="{BB962C8B-B14F-4D97-AF65-F5344CB8AC3E}">
        <p14:creationId xmlns:p14="http://schemas.microsoft.com/office/powerpoint/2010/main" val="311325967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2"/>
              <p:cNvSpPr txBox="1">
                <a:spLocks/>
              </p:cNvSpPr>
              <p:nvPr/>
            </p:nvSpPr>
            <p:spPr bwMode="auto">
              <a:xfrm>
                <a:off x="323527" y="4616738"/>
                <a:ext cx="8725223" cy="8432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model allows analytical solution of the </a:t>
                </a:r>
                <a:r>
                  <a:rPr lang="en-US" sz="1800" dirty="0" err="1" smtClean="0"/>
                  <a:t>Vlasov</a:t>
                </a:r>
                <a:r>
                  <a:rPr lang="en-US" sz="1800" dirty="0" smtClean="0"/>
                  <a:t> equation including space charge forces  </a:t>
                </a:r>
              </a:p>
              <a:p>
                <a:pPr marL="0" indent="0">
                  <a:buNone/>
                </a:pPr>
                <a:r>
                  <a:rPr lang="de-DE" sz="2000" dirty="0" smtClean="0">
                    <a:sym typeface="Symbol"/>
                  </a:rPr>
                  <a:t> </a:t>
                </a:r>
                <a14:m>
                  <m:oMath xmlns:m="http://schemas.openxmlformats.org/officeDocument/2006/math">
                    <m:r>
                      <m:rPr>
                        <m:sty m:val="p"/>
                      </m:rPr>
                      <a:rPr lang="el-GR" sz="2400" i="1" smtClean="0">
                        <a:latin typeface="Cambria Math"/>
                        <a:ea typeface="Cambria Math"/>
                      </a:rPr>
                      <m:t>Δ</m:t>
                    </m:r>
                    <m:sSub>
                      <m:sSubPr>
                        <m:ctrlPr>
                          <a:rPr lang="el-GR" sz="2400" i="1" smtClean="0">
                            <a:latin typeface="Cambria Math"/>
                            <a:ea typeface="Cambria Math"/>
                          </a:rPr>
                        </m:ctrlPr>
                      </m:sSubPr>
                      <m:e>
                        <m:r>
                          <a:rPr lang="de-DE" sz="2400" b="0" i="1" smtClean="0">
                            <a:latin typeface="Cambria Math"/>
                            <a:ea typeface="Cambria Math"/>
                          </a:rPr>
                          <m:t>𝑄</m:t>
                        </m:r>
                      </m:e>
                      <m:sub>
                        <m:r>
                          <a:rPr lang="de-DE" sz="2400" b="0" i="1" smtClean="0">
                            <a:latin typeface="Cambria Math"/>
                            <a:ea typeface="Cambria Math"/>
                          </a:rPr>
                          <m:t>𝑘</m:t>
                        </m:r>
                      </m:sub>
                    </m:sSub>
                    <m:r>
                      <a:rPr lang="de-DE" sz="2400" b="0" i="1" smtClean="0">
                        <a:latin typeface="Cambria Math"/>
                        <a:ea typeface="Cambria Math"/>
                      </a:rPr>
                      <m:t>=−</m:t>
                    </m:r>
                    <m:f>
                      <m:fPr>
                        <m:ctrlPr>
                          <a:rPr lang="de-DE" sz="2400" b="0" i="1" smtClean="0">
                            <a:latin typeface="Cambria Math"/>
                            <a:ea typeface="Cambria Math"/>
                          </a:rPr>
                        </m:ctrlPr>
                      </m:fPr>
                      <m:num>
                        <m:r>
                          <a:rPr lang="de-DE" sz="2400" i="1">
                            <a:latin typeface="Cambria Math"/>
                            <a:ea typeface="Cambria Math"/>
                          </a:rPr>
                          <m:t>∆</m:t>
                        </m:r>
                        <m:sSub>
                          <m:sSubPr>
                            <m:ctrlPr>
                              <a:rPr lang="de-DE" sz="2400" i="1">
                                <a:latin typeface="Cambria Math"/>
                                <a:ea typeface="Cambria Math"/>
                              </a:rPr>
                            </m:ctrlPr>
                          </m:sSubPr>
                          <m:e>
                            <m:r>
                              <a:rPr lang="de-DE" sz="2400" i="1">
                                <a:latin typeface="Cambria Math"/>
                                <a:ea typeface="Cambria Math"/>
                              </a:rPr>
                              <m:t>𝑄</m:t>
                            </m:r>
                          </m:e>
                          <m:sub>
                            <m:r>
                              <a:rPr lang="de-DE" sz="2400" i="1">
                                <a:latin typeface="Cambria Math"/>
                                <a:ea typeface="Cambria Math"/>
                              </a:rPr>
                              <m:t>𝑠𝑐</m:t>
                            </m:r>
                          </m:sub>
                        </m:sSub>
                        <m:r>
                          <a:rPr lang="de-DE" sz="2400" b="0" i="1" smtClean="0">
                            <a:latin typeface="Cambria Math"/>
                            <a:ea typeface="Cambria Math"/>
                          </a:rPr>
                          <m:t>+</m:t>
                        </m:r>
                        <m:r>
                          <a:rPr lang="de-DE" sz="2400" i="1">
                            <a:latin typeface="Cambria Math"/>
                            <a:ea typeface="Cambria Math"/>
                          </a:rPr>
                          <m:t>∆</m:t>
                        </m:r>
                        <m:sSub>
                          <m:sSubPr>
                            <m:ctrlPr>
                              <a:rPr lang="de-DE" sz="2400" i="1">
                                <a:latin typeface="Cambria Math"/>
                                <a:ea typeface="Cambria Math"/>
                              </a:rPr>
                            </m:ctrlPr>
                          </m:sSubPr>
                          <m:e>
                            <m:r>
                              <a:rPr lang="de-DE" sz="2400" i="1">
                                <a:latin typeface="Cambria Math"/>
                                <a:ea typeface="Cambria Math"/>
                              </a:rPr>
                              <m:t>𝑄</m:t>
                            </m:r>
                          </m:e>
                          <m:sub>
                            <m:r>
                              <a:rPr lang="de-DE" sz="2400" b="0" i="1" smtClean="0">
                                <a:latin typeface="Cambria Math"/>
                                <a:ea typeface="Cambria Math"/>
                              </a:rPr>
                              <m:t>𝑐𝑜h</m:t>
                            </m:r>
                          </m:sub>
                        </m:sSub>
                      </m:num>
                      <m:den>
                        <m:r>
                          <a:rPr lang="de-DE" sz="2400" b="0" i="1" smtClean="0">
                            <a:latin typeface="Cambria Math"/>
                            <a:ea typeface="Cambria Math"/>
                          </a:rPr>
                          <m:t>2</m:t>
                        </m:r>
                      </m:den>
                    </m:f>
                    <m:r>
                      <a:rPr lang="de-DE" sz="2400" b="0" i="1" smtClean="0">
                        <a:latin typeface="Cambria Math"/>
                        <a:ea typeface="Cambria Math"/>
                      </a:rPr>
                      <m:t>±</m:t>
                    </m:r>
                    <m:rad>
                      <m:radPr>
                        <m:degHide m:val="on"/>
                        <m:ctrlPr>
                          <a:rPr lang="de-DE" sz="2400" b="0" i="1" smtClean="0">
                            <a:latin typeface="Cambria Math"/>
                            <a:ea typeface="Cambria Math"/>
                          </a:rPr>
                        </m:ctrlPr>
                      </m:radPr>
                      <m:deg/>
                      <m:e>
                        <m:f>
                          <m:fPr>
                            <m:ctrlPr>
                              <a:rPr lang="de-DE" sz="2400" b="0" i="1" smtClean="0">
                                <a:latin typeface="Cambria Math"/>
                                <a:ea typeface="Cambria Math"/>
                              </a:rPr>
                            </m:ctrlPr>
                          </m:fPr>
                          <m:num>
                            <m:r>
                              <a:rPr lang="de-DE" sz="2400" b="0" i="1" smtClean="0">
                                <a:latin typeface="Cambria Math"/>
                                <a:ea typeface="Cambria Math"/>
                              </a:rPr>
                              <m:t>(</m:t>
                            </m:r>
                            <m:r>
                              <a:rPr lang="de-DE" sz="2400" i="1">
                                <a:latin typeface="Cambria Math"/>
                                <a:ea typeface="Cambria Math"/>
                              </a:rPr>
                              <m:t>∆</m:t>
                            </m:r>
                            <m:sSub>
                              <m:sSubPr>
                                <m:ctrlPr>
                                  <a:rPr lang="de-DE" sz="2400" i="1">
                                    <a:latin typeface="Cambria Math"/>
                                    <a:ea typeface="Cambria Math"/>
                                  </a:rPr>
                                </m:ctrlPr>
                              </m:sSubPr>
                              <m:e>
                                <m:r>
                                  <a:rPr lang="de-DE" sz="2400" i="1">
                                    <a:latin typeface="Cambria Math"/>
                                    <a:ea typeface="Cambria Math"/>
                                  </a:rPr>
                                  <m:t>𝑄</m:t>
                                </m:r>
                              </m:e>
                              <m:sub>
                                <m:r>
                                  <a:rPr lang="de-DE" sz="2400" i="1">
                                    <a:latin typeface="Cambria Math"/>
                                    <a:ea typeface="Cambria Math"/>
                                  </a:rPr>
                                  <m:t>𝑠𝑐</m:t>
                                </m:r>
                              </m:sub>
                            </m:sSub>
                            <m:r>
                              <a:rPr lang="de-DE" sz="2400" b="0" i="1" smtClean="0">
                                <a:latin typeface="Cambria Math"/>
                                <a:ea typeface="Cambria Math"/>
                              </a:rPr>
                              <m:t>−</m:t>
                            </m:r>
                            <m:r>
                              <a:rPr lang="de-DE" sz="2400" i="1">
                                <a:latin typeface="Cambria Math"/>
                                <a:ea typeface="Cambria Math"/>
                              </a:rPr>
                              <m:t>∆</m:t>
                            </m:r>
                            <m:sSub>
                              <m:sSubPr>
                                <m:ctrlPr>
                                  <a:rPr lang="de-DE" sz="2400" i="1">
                                    <a:latin typeface="Cambria Math"/>
                                    <a:ea typeface="Cambria Math"/>
                                  </a:rPr>
                                </m:ctrlPr>
                              </m:sSubPr>
                              <m:e>
                                <m:r>
                                  <a:rPr lang="de-DE" sz="2400" i="1">
                                    <a:latin typeface="Cambria Math"/>
                                    <a:ea typeface="Cambria Math"/>
                                  </a:rPr>
                                  <m:t>𝑄</m:t>
                                </m:r>
                              </m:e>
                              <m:sub>
                                <m:r>
                                  <a:rPr lang="de-DE" sz="2400" i="1">
                                    <a:latin typeface="Cambria Math"/>
                                    <a:ea typeface="Cambria Math"/>
                                  </a:rPr>
                                  <m:t>𝑐𝑜h</m:t>
                                </m:r>
                              </m:sub>
                            </m:sSub>
                            <m:sSup>
                              <m:sSupPr>
                                <m:ctrlPr>
                                  <a:rPr lang="de-DE" sz="2400" b="0" i="1" smtClean="0">
                                    <a:latin typeface="Cambria Math"/>
                                    <a:ea typeface="Cambria Math"/>
                                  </a:rPr>
                                </m:ctrlPr>
                              </m:sSupPr>
                              <m:e>
                                <m:r>
                                  <a:rPr lang="de-DE" sz="2400" b="0" i="1" smtClean="0">
                                    <a:latin typeface="Cambria Math"/>
                                    <a:ea typeface="Cambria Math"/>
                                  </a:rPr>
                                  <m:t>)</m:t>
                                </m:r>
                              </m:e>
                              <m:sup>
                                <m:r>
                                  <a:rPr lang="de-DE" sz="2400" b="0" i="1" smtClean="0">
                                    <a:latin typeface="Cambria Math"/>
                                    <a:ea typeface="Cambria Math"/>
                                  </a:rPr>
                                  <m:t>2</m:t>
                                </m:r>
                              </m:sup>
                            </m:sSup>
                          </m:num>
                          <m:den>
                            <m:r>
                              <a:rPr lang="de-DE" sz="2400" b="0" i="1" smtClean="0">
                                <a:latin typeface="Cambria Math"/>
                                <a:ea typeface="Cambria Math"/>
                              </a:rPr>
                              <m:t>4</m:t>
                            </m:r>
                          </m:den>
                        </m:f>
                        <m:r>
                          <a:rPr lang="de-DE" sz="2400" b="0" i="1" smtClean="0">
                            <a:latin typeface="Cambria Math"/>
                            <a:ea typeface="Cambria Math"/>
                          </a:rPr>
                          <m:t>+(</m:t>
                        </m:r>
                        <m:r>
                          <a:rPr lang="de-DE" sz="2400" b="0" i="1" smtClean="0">
                            <a:latin typeface="Cambria Math"/>
                            <a:ea typeface="Cambria Math"/>
                          </a:rPr>
                          <m:t>𝑘</m:t>
                        </m:r>
                        <m:sSub>
                          <m:sSubPr>
                            <m:ctrlPr>
                              <a:rPr lang="de-DE" sz="2400" b="0" i="1" smtClean="0">
                                <a:latin typeface="Cambria Math"/>
                                <a:ea typeface="Cambria Math"/>
                              </a:rPr>
                            </m:ctrlPr>
                          </m:sSubPr>
                          <m:e>
                            <m:r>
                              <a:rPr lang="de-DE" sz="2400" b="0" i="1" smtClean="0">
                                <a:latin typeface="Cambria Math"/>
                                <a:ea typeface="Cambria Math"/>
                              </a:rPr>
                              <m:t>𝑄</m:t>
                            </m:r>
                          </m:e>
                          <m:sub>
                            <m:r>
                              <a:rPr lang="de-DE" sz="2400" b="0" i="1" smtClean="0">
                                <a:latin typeface="Cambria Math"/>
                                <a:ea typeface="Cambria Math"/>
                              </a:rPr>
                              <m:t>𝑠</m:t>
                            </m:r>
                          </m:sub>
                        </m:sSub>
                        <m:sSup>
                          <m:sSupPr>
                            <m:ctrlPr>
                              <a:rPr lang="de-DE" sz="2400" b="0" i="1" smtClean="0">
                                <a:latin typeface="Cambria Math"/>
                                <a:ea typeface="Cambria Math"/>
                              </a:rPr>
                            </m:ctrlPr>
                          </m:sSupPr>
                          <m:e>
                            <m:r>
                              <a:rPr lang="de-DE" sz="2400" b="0" i="1" smtClean="0">
                                <a:latin typeface="Cambria Math"/>
                                <a:ea typeface="Cambria Math"/>
                              </a:rPr>
                              <m:t>)</m:t>
                            </m:r>
                          </m:e>
                          <m:sup>
                            <m:r>
                              <a:rPr lang="de-DE" sz="2400" b="0" i="1" smtClean="0">
                                <a:latin typeface="Cambria Math"/>
                                <a:ea typeface="Cambria Math"/>
                              </a:rPr>
                              <m:t>2</m:t>
                            </m:r>
                          </m:sup>
                        </m:sSup>
                      </m:e>
                    </m:rad>
                  </m:oMath>
                </a14:m>
                <a:endParaRPr lang="en-US" sz="2400" dirty="0"/>
              </a:p>
            </p:txBody>
          </p:sp>
        </mc:Choice>
        <mc:Fallback xmlns="">
          <p:sp>
            <p:nvSpPr>
              <p:cNvPr id="6" name="Content Placeholder 2"/>
              <p:cNvSpPr txBox="1">
                <a:spLocks noRot="1" noChangeAspect="1" noMove="1" noResize="1" noEditPoints="1" noAdjustHandles="1" noChangeArrowheads="1" noChangeShapeType="1" noTextEdit="1"/>
              </p:cNvSpPr>
              <p:nvPr/>
            </p:nvSpPr>
            <p:spPr bwMode="auto">
              <a:xfrm>
                <a:off x="323527" y="4616738"/>
                <a:ext cx="8725223" cy="843209"/>
              </a:xfrm>
              <a:prstGeom prst="rect">
                <a:avLst/>
              </a:prstGeom>
              <a:blipFill rotWithShape="1">
                <a:blip r:embed="rId2"/>
                <a:stretch>
                  <a:fillRect l="-699" t="-3597" b="-44604"/>
                </a:stretch>
              </a:blipFill>
              <a:ln w="9525">
                <a:noFill/>
                <a:miter lim="800000"/>
                <a:headEnd/>
                <a:tailEnd/>
              </a:ln>
            </p:spPr>
            <p:txBody>
              <a:bodyPr/>
              <a:lstStyle/>
              <a:p>
                <a:r>
                  <a:rPr lang="en-US">
                    <a:noFill/>
                  </a:rPr>
                  <a:t> </a:t>
                </a:r>
              </a:p>
            </p:txBody>
          </p:sp>
        </mc:Fallback>
      </mc:AlternateContent>
      <p:sp>
        <p:nvSpPr>
          <p:cNvPr id="7" name="Rectangle 6"/>
          <p:cNvSpPr>
            <a:spLocks noChangeArrowheads="1"/>
          </p:cNvSpPr>
          <p:nvPr/>
        </p:nvSpPr>
        <p:spPr bwMode="auto">
          <a:xfrm>
            <a:off x="393695" y="1782416"/>
            <a:ext cx="1222579" cy="369332"/>
          </a:xfrm>
          <a:prstGeom prst="rect">
            <a:avLst/>
          </a:prstGeom>
          <a:noFill/>
          <a:ln w="9525">
            <a:noFill/>
            <a:miter lim="800000"/>
            <a:headEnd/>
            <a:tailEnd/>
          </a:ln>
        </p:spPr>
        <p:txBody>
          <a:bodyPr wrap="none">
            <a:spAutoFit/>
          </a:bodyPr>
          <a:lstStyle>
            <a:defPPr>
              <a:defRPr lang="de-DE"/>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r>
              <a:rPr lang="en-US" dirty="0" smtClean="0"/>
              <a:t>Real </a:t>
            </a:r>
            <a:r>
              <a:rPr lang="en-US" dirty="0"/>
              <a:t>bunch</a:t>
            </a:r>
            <a:endParaRPr lang="de-DE" dirty="0"/>
          </a:p>
        </p:txBody>
      </p:sp>
      <p:sp>
        <p:nvSpPr>
          <p:cNvPr id="8" name="Rectangle 7"/>
          <p:cNvSpPr/>
          <p:nvPr/>
        </p:nvSpPr>
        <p:spPr>
          <a:xfrm>
            <a:off x="2338388" y="1407766"/>
            <a:ext cx="1800225" cy="1308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de-DE" dirty="0"/>
          </a:p>
        </p:txBody>
      </p:sp>
      <p:sp>
        <p:nvSpPr>
          <p:cNvPr id="9" name="Freeform 8"/>
          <p:cNvSpPr/>
          <p:nvPr/>
        </p:nvSpPr>
        <p:spPr>
          <a:xfrm>
            <a:off x="2622551" y="1672878"/>
            <a:ext cx="1230312" cy="706438"/>
          </a:xfrm>
          <a:custGeom>
            <a:avLst/>
            <a:gdLst>
              <a:gd name="connsiteX0" fmla="*/ 0 w 2199992"/>
              <a:gd name="connsiteY0" fmla="*/ 687735 h 705842"/>
              <a:gd name="connsiteX1" fmla="*/ 588475 w 2199992"/>
              <a:gd name="connsiteY1" fmla="*/ 560987 h 705842"/>
              <a:gd name="connsiteX2" fmla="*/ 977774 w 2199992"/>
              <a:gd name="connsiteY2" fmla="*/ 99260 h 705842"/>
              <a:gd name="connsiteX3" fmla="*/ 1339912 w 2199992"/>
              <a:gd name="connsiteY3" fmla="*/ 35886 h 705842"/>
              <a:gd name="connsiteX4" fmla="*/ 1656784 w 2199992"/>
              <a:gd name="connsiteY4" fmla="*/ 542880 h 705842"/>
              <a:gd name="connsiteX5" fmla="*/ 2199992 w 2199992"/>
              <a:gd name="connsiteY5" fmla="*/ 705842 h 70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9992" h="705842">
                <a:moveTo>
                  <a:pt x="0" y="687735"/>
                </a:moveTo>
                <a:cubicBezTo>
                  <a:pt x="212756" y="673400"/>
                  <a:pt x="425513" y="659066"/>
                  <a:pt x="588475" y="560987"/>
                </a:cubicBezTo>
                <a:cubicBezTo>
                  <a:pt x="751437" y="462908"/>
                  <a:pt x="852535" y="186777"/>
                  <a:pt x="977774" y="99260"/>
                </a:cubicBezTo>
                <a:cubicBezTo>
                  <a:pt x="1103013" y="11743"/>
                  <a:pt x="1226744" y="-38051"/>
                  <a:pt x="1339912" y="35886"/>
                </a:cubicBezTo>
                <a:cubicBezTo>
                  <a:pt x="1453080" y="109823"/>
                  <a:pt x="1513437" y="431221"/>
                  <a:pt x="1656784" y="542880"/>
                </a:cubicBezTo>
                <a:cubicBezTo>
                  <a:pt x="1800131" y="654539"/>
                  <a:pt x="2000061" y="680190"/>
                  <a:pt x="2199992" y="7058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de-DE"/>
          </a:p>
        </p:txBody>
      </p:sp>
      <p:cxnSp>
        <p:nvCxnSpPr>
          <p:cNvPr id="10" name="Straight Connector 9"/>
          <p:cNvCxnSpPr/>
          <p:nvPr/>
        </p:nvCxnSpPr>
        <p:spPr>
          <a:xfrm>
            <a:off x="2338388" y="2379316"/>
            <a:ext cx="180022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a:spLocks noChangeArrowheads="1"/>
          </p:cNvSpPr>
          <p:nvPr/>
        </p:nvSpPr>
        <p:spPr bwMode="auto">
          <a:xfrm>
            <a:off x="-36512" y="3438178"/>
            <a:ext cx="2119313" cy="646113"/>
          </a:xfrm>
          <a:prstGeom prst="rect">
            <a:avLst/>
          </a:prstGeom>
          <a:noFill/>
          <a:ln w="9525">
            <a:noFill/>
            <a:miter lim="800000"/>
            <a:headEnd/>
            <a:tailEnd/>
          </a:ln>
        </p:spPr>
        <p:txBody>
          <a:bodyPr wrap="none">
            <a:spAutoFit/>
          </a:bodyPr>
          <a:lstStyle>
            <a:defPPr>
              <a:defRPr lang="de-DE"/>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a:r>
              <a:rPr lang="en-US" dirty="0" smtClean="0"/>
              <a:t>Model</a:t>
            </a:r>
            <a:endParaRPr lang="en-US" dirty="0"/>
          </a:p>
          <a:p>
            <a:pPr algn="ctr"/>
            <a:r>
              <a:rPr lang="en-US" dirty="0"/>
              <a:t>(</a:t>
            </a:r>
            <a:r>
              <a:rPr lang="en-US" b="1" dirty="0"/>
              <a:t>Airbag distribution</a:t>
            </a:r>
            <a:r>
              <a:rPr lang="en-US" dirty="0"/>
              <a:t>)</a:t>
            </a:r>
            <a:endParaRPr lang="de-DE" dirty="0"/>
          </a:p>
        </p:txBody>
      </p:sp>
      <p:sp>
        <p:nvSpPr>
          <p:cNvPr id="17" name="Rectangle 16"/>
          <p:cNvSpPr/>
          <p:nvPr/>
        </p:nvSpPr>
        <p:spPr>
          <a:xfrm>
            <a:off x="4692467" y="3198466"/>
            <a:ext cx="1800225" cy="1308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de-DE" dirty="0"/>
          </a:p>
        </p:txBody>
      </p:sp>
      <p:cxnSp>
        <p:nvCxnSpPr>
          <p:cNvPr id="18" name="Straight Connector 17"/>
          <p:cNvCxnSpPr/>
          <p:nvPr/>
        </p:nvCxnSpPr>
        <p:spPr>
          <a:xfrm>
            <a:off x="4729163" y="4147791"/>
            <a:ext cx="18002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813426" y="3311178"/>
            <a:ext cx="0" cy="82232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729163" y="1441103"/>
            <a:ext cx="1800225" cy="1308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de-DE" dirty="0"/>
          </a:p>
        </p:txBody>
      </p:sp>
      <p:cxnSp>
        <p:nvCxnSpPr>
          <p:cNvPr id="21" name="Straight Connector 20"/>
          <p:cNvCxnSpPr/>
          <p:nvPr/>
        </p:nvCxnSpPr>
        <p:spPr>
          <a:xfrm>
            <a:off x="4729163" y="2390428"/>
            <a:ext cx="18002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813426" y="1761778"/>
            <a:ext cx="0" cy="61277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5368926" y="1752253"/>
            <a:ext cx="434975" cy="614363"/>
          </a:xfrm>
          <a:custGeom>
            <a:avLst/>
            <a:gdLst>
              <a:gd name="connsiteX0" fmla="*/ 0 w 434567"/>
              <a:gd name="connsiteY0" fmla="*/ 615636 h 615636"/>
              <a:gd name="connsiteX1" fmla="*/ 334979 w 434567"/>
              <a:gd name="connsiteY1" fmla="*/ 226337 h 615636"/>
              <a:gd name="connsiteX2" fmla="*/ 434567 w 434567"/>
              <a:gd name="connsiteY2" fmla="*/ 0 h 615636"/>
            </a:gdLst>
            <a:ahLst/>
            <a:cxnLst>
              <a:cxn ang="0">
                <a:pos x="connsiteX0" y="connsiteY0"/>
              </a:cxn>
              <a:cxn ang="0">
                <a:pos x="connsiteX1" y="connsiteY1"/>
              </a:cxn>
              <a:cxn ang="0">
                <a:pos x="connsiteX2" y="connsiteY2"/>
              </a:cxn>
            </a:cxnLst>
            <a:rect l="l" t="t" r="r" b="b"/>
            <a:pathLst>
              <a:path w="434567" h="615636">
                <a:moveTo>
                  <a:pt x="0" y="615636"/>
                </a:moveTo>
                <a:cubicBezTo>
                  <a:pt x="131275" y="472289"/>
                  <a:pt x="262551" y="328943"/>
                  <a:pt x="334979" y="226337"/>
                </a:cubicBezTo>
                <a:cubicBezTo>
                  <a:pt x="407407" y="123731"/>
                  <a:pt x="420987" y="61865"/>
                  <a:pt x="43456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de-DE"/>
          </a:p>
        </p:txBody>
      </p:sp>
      <p:sp>
        <p:nvSpPr>
          <p:cNvPr id="24" name="Rectangle 23"/>
          <p:cNvSpPr>
            <a:spLocks noChangeArrowheads="1"/>
          </p:cNvSpPr>
          <p:nvPr/>
        </p:nvSpPr>
        <p:spPr bwMode="auto">
          <a:xfrm>
            <a:off x="2338388" y="980728"/>
            <a:ext cx="1795463" cy="336550"/>
          </a:xfrm>
          <a:prstGeom prst="rect">
            <a:avLst/>
          </a:prstGeom>
          <a:noFill/>
          <a:ln w="9525">
            <a:noFill/>
            <a:miter lim="800000"/>
            <a:headEnd/>
            <a:tailEnd/>
          </a:ln>
        </p:spPr>
        <p:txBody>
          <a:bodyPr wrap="none">
            <a:spAutoFit/>
          </a:bodyPr>
          <a:lstStyle>
            <a:defPPr>
              <a:defRPr lang="de-DE"/>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r>
              <a:rPr lang="en-US" sz="1600"/>
              <a:t>longitudinal profile </a:t>
            </a:r>
            <a:endParaRPr lang="de-DE" sz="1600"/>
          </a:p>
        </p:txBody>
      </p:sp>
      <p:sp>
        <p:nvSpPr>
          <p:cNvPr id="25" name="Rectangle 24"/>
          <p:cNvSpPr>
            <a:spLocks noChangeArrowheads="1"/>
          </p:cNvSpPr>
          <p:nvPr/>
        </p:nvSpPr>
        <p:spPr bwMode="auto">
          <a:xfrm rot="-5400000">
            <a:off x="1758783" y="1841431"/>
            <a:ext cx="868699" cy="369332"/>
          </a:xfrm>
          <a:prstGeom prst="rect">
            <a:avLst/>
          </a:prstGeom>
          <a:noFill/>
          <a:ln w="9525">
            <a:noFill/>
            <a:miter lim="800000"/>
            <a:headEnd/>
            <a:tailEnd/>
          </a:ln>
        </p:spPr>
        <p:txBody>
          <a:bodyPr wrap="none">
            <a:spAutoFit/>
          </a:bodyPr>
          <a:lstStyle>
            <a:defPPr>
              <a:defRPr lang="de-DE"/>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r>
              <a:rPr lang="de-DE" dirty="0" err="1" smtClean="0"/>
              <a:t>voltage</a:t>
            </a:r>
            <a:endParaRPr lang="de-DE" dirty="0"/>
          </a:p>
        </p:txBody>
      </p:sp>
      <p:sp>
        <p:nvSpPr>
          <p:cNvPr id="27" name="Rectangle 26"/>
          <p:cNvSpPr>
            <a:spLocks noChangeArrowheads="1"/>
          </p:cNvSpPr>
          <p:nvPr/>
        </p:nvSpPr>
        <p:spPr bwMode="auto">
          <a:xfrm>
            <a:off x="4917282" y="957535"/>
            <a:ext cx="1682750" cy="584200"/>
          </a:xfrm>
          <a:prstGeom prst="rect">
            <a:avLst/>
          </a:prstGeom>
          <a:noFill/>
          <a:ln w="9525">
            <a:noFill/>
            <a:miter lim="800000"/>
            <a:headEnd/>
            <a:tailEnd/>
          </a:ln>
        </p:spPr>
        <p:txBody>
          <a:bodyPr wrap="none">
            <a:spAutoFit/>
          </a:bodyPr>
          <a:lstStyle>
            <a:defPPr>
              <a:defRPr lang="de-DE"/>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a:r>
              <a:rPr lang="en-US" sz="1600"/>
              <a:t>Synchrotron tune </a:t>
            </a:r>
          </a:p>
          <a:p>
            <a:pPr algn="ctr"/>
            <a:r>
              <a:rPr lang="en-US" sz="1600"/>
              <a:t>distribution</a:t>
            </a:r>
            <a:endParaRPr lang="de-DE" sz="1600"/>
          </a:p>
        </p:txBody>
      </p:sp>
      <p:sp>
        <p:nvSpPr>
          <p:cNvPr id="28" name="Rectangle 27"/>
          <p:cNvSpPr>
            <a:spLocks noChangeArrowheads="1"/>
          </p:cNvSpPr>
          <p:nvPr/>
        </p:nvSpPr>
        <p:spPr bwMode="auto">
          <a:xfrm>
            <a:off x="2963863" y="2339628"/>
            <a:ext cx="614363" cy="369888"/>
          </a:xfrm>
          <a:prstGeom prst="rect">
            <a:avLst/>
          </a:prstGeom>
          <a:noFill/>
          <a:ln w="9525">
            <a:noFill/>
            <a:miter lim="800000"/>
            <a:headEnd/>
            <a:tailEnd/>
          </a:ln>
        </p:spPr>
        <p:txBody>
          <a:bodyPr wrap="none">
            <a:spAutoFit/>
          </a:bodyPr>
          <a:lstStyle>
            <a:defPPr>
              <a:defRPr lang="de-DE"/>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r>
              <a:rPr lang="en-US"/>
              <a:t>time</a:t>
            </a:r>
            <a:endParaRPr lang="de-DE"/>
          </a:p>
        </p:txBody>
      </p:sp>
      <p:grpSp>
        <p:nvGrpSpPr>
          <p:cNvPr id="3" name="Group 2"/>
          <p:cNvGrpSpPr/>
          <p:nvPr/>
        </p:nvGrpSpPr>
        <p:grpSpPr>
          <a:xfrm>
            <a:off x="2008466" y="3188941"/>
            <a:ext cx="2130147" cy="1308100"/>
            <a:chOff x="2008466" y="3188941"/>
            <a:chExt cx="2130147" cy="1308100"/>
          </a:xfrm>
        </p:grpSpPr>
        <p:sp>
          <p:nvSpPr>
            <p:cNvPr id="11" name="Rectangle 10"/>
            <p:cNvSpPr/>
            <p:nvPr/>
          </p:nvSpPr>
          <p:spPr>
            <a:xfrm>
              <a:off x="2338388" y="3188941"/>
              <a:ext cx="1800225" cy="1308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de-DE" dirty="0"/>
            </a:p>
          </p:txBody>
        </p:sp>
        <p:cxnSp>
          <p:nvCxnSpPr>
            <p:cNvPr id="12" name="Straight Connector 11"/>
            <p:cNvCxnSpPr/>
            <p:nvPr/>
          </p:nvCxnSpPr>
          <p:spPr>
            <a:xfrm>
              <a:off x="2338388" y="4138266"/>
              <a:ext cx="18002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43213" y="3522316"/>
              <a:ext cx="0" cy="61277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633788" y="3522316"/>
              <a:ext cx="0" cy="61277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43213" y="3525491"/>
              <a:ext cx="79057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6" name="Rectangle 25"/>
            <p:cNvSpPr>
              <a:spLocks noChangeArrowheads="1"/>
            </p:cNvSpPr>
            <p:nvPr/>
          </p:nvSpPr>
          <p:spPr bwMode="auto">
            <a:xfrm rot="-5400000">
              <a:off x="1758782" y="3643244"/>
              <a:ext cx="868699" cy="369332"/>
            </a:xfrm>
            <a:prstGeom prst="rect">
              <a:avLst/>
            </a:prstGeom>
            <a:noFill/>
            <a:ln w="9525">
              <a:noFill/>
              <a:miter lim="800000"/>
              <a:headEnd/>
              <a:tailEnd/>
            </a:ln>
          </p:spPr>
          <p:txBody>
            <a:bodyPr wrap="none">
              <a:spAutoFit/>
            </a:bodyPr>
            <a:lstStyle>
              <a:defPPr>
                <a:defRPr lang="de-DE"/>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r>
                <a:rPr lang="de-DE" dirty="0" err="1" smtClean="0"/>
                <a:t>voltage</a:t>
              </a:r>
              <a:endParaRPr lang="de-DE" dirty="0"/>
            </a:p>
          </p:txBody>
        </p:sp>
        <p:sp>
          <p:nvSpPr>
            <p:cNvPr id="29" name="Rectangle 28"/>
            <p:cNvSpPr>
              <a:spLocks noChangeArrowheads="1"/>
            </p:cNvSpPr>
            <p:nvPr/>
          </p:nvSpPr>
          <p:spPr bwMode="auto">
            <a:xfrm>
              <a:off x="2930526" y="4108103"/>
              <a:ext cx="614362" cy="369888"/>
            </a:xfrm>
            <a:prstGeom prst="rect">
              <a:avLst/>
            </a:prstGeom>
            <a:noFill/>
            <a:ln w="9525">
              <a:noFill/>
              <a:miter lim="800000"/>
              <a:headEnd/>
              <a:tailEnd/>
            </a:ln>
          </p:spPr>
          <p:txBody>
            <a:bodyPr wrap="none">
              <a:spAutoFit/>
            </a:bodyPr>
            <a:lstStyle>
              <a:defPPr>
                <a:defRPr lang="de-DE"/>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r>
                <a:rPr lang="en-US"/>
                <a:t>time</a:t>
              </a:r>
              <a:endParaRPr lang="de-DE"/>
            </a:p>
          </p:txBody>
        </p:sp>
      </p:grpSp>
      <p:sp>
        <p:nvSpPr>
          <p:cNvPr id="32" name="Rectangle 31"/>
          <p:cNvSpPr/>
          <p:nvPr/>
        </p:nvSpPr>
        <p:spPr>
          <a:xfrm>
            <a:off x="7005638" y="1441103"/>
            <a:ext cx="1800225" cy="1308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de-DE" dirty="0"/>
          </a:p>
        </p:txBody>
      </p:sp>
      <p:cxnSp>
        <p:nvCxnSpPr>
          <p:cNvPr id="33" name="Straight Connector 32"/>
          <p:cNvCxnSpPr/>
          <p:nvPr/>
        </p:nvCxnSpPr>
        <p:spPr>
          <a:xfrm>
            <a:off x="7005638" y="2390428"/>
            <a:ext cx="1800225"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a:spLocks noChangeArrowheads="1"/>
          </p:cNvSpPr>
          <p:nvPr/>
        </p:nvSpPr>
        <p:spPr bwMode="auto">
          <a:xfrm>
            <a:off x="6867526" y="996603"/>
            <a:ext cx="2181225" cy="338138"/>
          </a:xfrm>
          <a:prstGeom prst="rect">
            <a:avLst/>
          </a:prstGeom>
          <a:noFill/>
          <a:ln w="9525">
            <a:noFill/>
            <a:miter lim="800000"/>
            <a:headEnd/>
            <a:tailEnd/>
          </a:ln>
        </p:spPr>
        <p:txBody>
          <a:bodyPr wrap="none">
            <a:spAutoFit/>
          </a:bodyPr>
          <a:lstStyle>
            <a:defPPr>
              <a:defRPr lang="de-DE"/>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a:r>
              <a:rPr lang="en-US" sz="1600"/>
              <a:t>momentum distribution</a:t>
            </a:r>
            <a:endParaRPr lang="de-DE" sz="1600"/>
          </a:p>
        </p:txBody>
      </p:sp>
      <p:sp>
        <p:nvSpPr>
          <p:cNvPr id="35" name="Rectangle 34"/>
          <p:cNvSpPr>
            <a:spLocks noRot="1" noChangeAspect="1" noMove="1" noResize="1" noEditPoints="1" noAdjustHandles="1" noChangeArrowheads="1" noChangeShapeType="1" noTextEdit="1"/>
          </p:cNvSpPr>
          <p:nvPr/>
        </p:nvSpPr>
        <p:spPr>
          <a:xfrm>
            <a:off x="6269842" y="2024005"/>
            <a:ext cx="480516" cy="369332"/>
          </a:xfrm>
          <a:prstGeom prst="rect">
            <a:avLst/>
          </a:prstGeom>
          <a:blipFill rotWithShape="1">
            <a:blip r:embed="rId3"/>
            <a:stretch>
              <a:fillRect b="-8197"/>
            </a:stretch>
          </a:blipFill>
        </p:spPr>
        <p:txBody>
          <a:bodyPr/>
          <a:lstStyle>
            <a:defPPr>
              <a:defRPr lang="de-DE"/>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defRPr/>
            </a:pPr>
            <a:r>
              <a:rPr lang="de-DE">
                <a:noFill/>
              </a:rPr>
              <a:t> </a:t>
            </a:r>
          </a:p>
        </p:txBody>
      </p:sp>
      <p:sp>
        <p:nvSpPr>
          <p:cNvPr id="36" name="Rectangle 35"/>
          <p:cNvSpPr>
            <a:spLocks noRot="1" noChangeAspect="1" noMove="1" noResize="1" noEditPoints="1" noAdjustHandles="1" noChangeArrowheads="1" noChangeShapeType="1" noTextEdit="1"/>
          </p:cNvSpPr>
          <p:nvPr/>
        </p:nvSpPr>
        <p:spPr>
          <a:xfrm>
            <a:off x="5592580" y="2039394"/>
            <a:ext cx="531299" cy="338554"/>
          </a:xfrm>
          <a:prstGeom prst="rect">
            <a:avLst/>
          </a:prstGeom>
          <a:blipFill rotWithShape="1">
            <a:blip r:embed="rId4"/>
            <a:stretch>
              <a:fillRect b="-7273"/>
            </a:stretch>
          </a:blipFill>
        </p:spPr>
        <p:txBody>
          <a:bodyPr/>
          <a:lstStyle>
            <a:defPPr>
              <a:defRPr lang="de-DE"/>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defRPr/>
            </a:pPr>
            <a:r>
              <a:rPr lang="de-DE">
                <a:noFill/>
              </a:rPr>
              <a:t> </a:t>
            </a:r>
          </a:p>
        </p:txBody>
      </p:sp>
      <p:sp>
        <p:nvSpPr>
          <p:cNvPr id="37" name="Rectangle 36"/>
          <p:cNvSpPr>
            <a:spLocks noRot="1" noChangeAspect="1" noMove="1" noResize="1" noEditPoints="1" noAdjustHandles="1" noChangeArrowheads="1" noChangeShapeType="1" noTextEdit="1"/>
          </p:cNvSpPr>
          <p:nvPr/>
        </p:nvSpPr>
        <p:spPr>
          <a:xfrm>
            <a:off x="6181984" y="3811060"/>
            <a:ext cx="480516" cy="369332"/>
          </a:xfrm>
          <a:prstGeom prst="rect">
            <a:avLst/>
          </a:prstGeom>
          <a:blipFill rotWithShape="1">
            <a:blip r:embed="rId5"/>
            <a:stretch>
              <a:fillRect b="-10000"/>
            </a:stretch>
          </a:blipFill>
        </p:spPr>
        <p:txBody>
          <a:bodyPr/>
          <a:lstStyle>
            <a:defPPr>
              <a:defRPr lang="de-DE"/>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defRPr/>
            </a:pPr>
            <a:r>
              <a:rPr lang="de-DE">
                <a:noFill/>
              </a:rPr>
              <a:t> </a:t>
            </a:r>
          </a:p>
        </p:txBody>
      </p:sp>
      <p:sp>
        <p:nvSpPr>
          <p:cNvPr id="38" name="Rectangle 37"/>
          <p:cNvSpPr>
            <a:spLocks noRot="1" noChangeAspect="1" noMove="1" noResize="1" noEditPoints="1" noAdjustHandles="1" noChangeArrowheads="1" noChangeShapeType="1" noTextEdit="1"/>
          </p:cNvSpPr>
          <p:nvPr/>
        </p:nvSpPr>
        <p:spPr>
          <a:xfrm>
            <a:off x="5602106" y="3772581"/>
            <a:ext cx="574837" cy="369332"/>
          </a:xfrm>
          <a:prstGeom prst="rect">
            <a:avLst/>
          </a:prstGeom>
          <a:blipFill rotWithShape="1">
            <a:blip r:embed="rId6"/>
            <a:stretch>
              <a:fillRect b="-8197"/>
            </a:stretch>
          </a:blipFill>
        </p:spPr>
        <p:txBody>
          <a:bodyPr/>
          <a:lstStyle>
            <a:defPPr>
              <a:defRPr lang="de-DE"/>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defRPr/>
            </a:pPr>
            <a:r>
              <a:rPr lang="de-DE">
                <a:noFill/>
              </a:rPr>
              <a:t> </a:t>
            </a:r>
          </a:p>
        </p:txBody>
      </p:sp>
      <p:sp>
        <p:nvSpPr>
          <p:cNvPr id="39" name="TextBox 28671"/>
          <p:cNvSpPr txBox="1">
            <a:spLocks noRot="1" noChangeAspect="1" noMove="1" noResize="1" noEditPoints="1" noAdjustHandles="1" noChangeArrowheads="1" noChangeShapeType="1" noTextEdit="1"/>
          </p:cNvSpPr>
          <p:nvPr/>
        </p:nvSpPr>
        <p:spPr>
          <a:xfrm>
            <a:off x="7747320" y="2091549"/>
            <a:ext cx="465833" cy="369332"/>
          </a:xfrm>
          <a:prstGeom prst="rect">
            <a:avLst/>
          </a:prstGeom>
          <a:blipFill rotWithShape="1">
            <a:blip r:embed="rId7"/>
            <a:stretch>
              <a:fillRect b="-4918"/>
            </a:stretch>
          </a:blipFill>
        </p:spPr>
        <p:txBody>
          <a:bodyPr/>
          <a:lstStyle>
            <a:defPPr>
              <a:defRPr lang="de-DE"/>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defRPr/>
            </a:pPr>
            <a:r>
              <a:rPr lang="de-DE">
                <a:noFill/>
              </a:rPr>
              <a:t> </a:t>
            </a:r>
          </a:p>
        </p:txBody>
      </p:sp>
      <p:sp>
        <p:nvSpPr>
          <p:cNvPr id="42" name="Freeform 41"/>
          <p:cNvSpPr/>
          <p:nvPr/>
        </p:nvSpPr>
        <p:spPr>
          <a:xfrm>
            <a:off x="7299326" y="2009428"/>
            <a:ext cx="1087437" cy="381000"/>
          </a:xfrm>
          <a:custGeom>
            <a:avLst/>
            <a:gdLst>
              <a:gd name="connsiteX0" fmla="*/ 0 w 1086416"/>
              <a:gd name="connsiteY0" fmla="*/ 380758 h 380758"/>
              <a:gd name="connsiteX1" fmla="*/ 353085 w 1086416"/>
              <a:gd name="connsiteY1" fmla="*/ 272116 h 380758"/>
              <a:gd name="connsiteX2" fmla="*/ 570368 w 1086416"/>
              <a:gd name="connsiteY2" fmla="*/ 512 h 380758"/>
              <a:gd name="connsiteX3" fmla="*/ 724277 w 1086416"/>
              <a:gd name="connsiteY3" fmla="*/ 208742 h 380758"/>
              <a:gd name="connsiteX4" fmla="*/ 1086416 w 1086416"/>
              <a:gd name="connsiteY4" fmla="*/ 380758 h 38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416" h="380758">
                <a:moveTo>
                  <a:pt x="0" y="380758"/>
                </a:moveTo>
                <a:cubicBezTo>
                  <a:pt x="129012" y="358124"/>
                  <a:pt x="258024" y="335490"/>
                  <a:pt x="353085" y="272116"/>
                </a:cubicBezTo>
                <a:cubicBezTo>
                  <a:pt x="448146" y="208742"/>
                  <a:pt x="508503" y="11074"/>
                  <a:pt x="570368" y="512"/>
                </a:cubicBezTo>
                <a:cubicBezTo>
                  <a:pt x="632233" y="-10050"/>
                  <a:pt x="638269" y="145368"/>
                  <a:pt x="724277" y="208742"/>
                </a:cubicBezTo>
                <a:cubicBezTo>
                  <a:pt x="810285" y="272116"/>
                  <a:pt x="948350" y="326437"/>
                  <a:pt x="1086416" y="38075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de-DE"/>
          </a:p>
        </p:txBody>
      </p:sp>
      <p:grpSp>
        <p:nvGrpSpPr>
          <p:cNvPr id="4" name="Group 3"/>
          <p:cNvGrpSpPr/>
          <p:nvPr/>
        </p:nvGrpSpPr>
        <p:grpSpPr>
          <a:xfrm>
            <a:off x="7005638" y="3198466"/>
            <a:ext cx="1800225" cy="1308100"/>
            <a:chOff x="7005638" y="3198466"/>
            <a:chExt cx="1800225" cy="1308100"/>
          </a:xfrm>
        </p:grpSpPr>
        <p:sp>
          <p:nvSpPr>
            <p:cNvPr id="30" name="Rectangle 29"/>
            <p:cNvSpPr/>
            <p:nvPr/>
          </p:nvSpPr>
          <p:spPr>
            <a:xfrm>
              <a:off x="7005638" y="3198466"/>
              <a:ext cx="1800225" cy="1308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de-DE" dirty="0"/>
            </a:p>
          </p:txBody>
        </p:sp>
        <p:cxnSp>
          <p:nvCxnSpPr>
            <p:cNvPr id="31" name="Straight Connector 30"/>
            <p:cNvCxnSpPr/>
            <p:nvPr/>
          </p:nvCxnSpPr>
          <p:spPr>
            <a:xfrm>
              <a:off x="7005638" y="4147791"/>
              <a:ext cx="18002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364538" y="3515966"/>
              <a:ext cx="0" cy="61277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507288" y="3515966"/>
              <a:ext cx="0" cy="61277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3" name="Rectangle 42"/>
            <p:cNvSpPr>
              <a:spLocks noRot="1" noChangeAspect="1" noMove="1" noResize="1" noEditPoints="1" noAdjustHandles="1" noChangeArrowheads="1" noChangeShapeType="1" noTextEdit="1"/>
            </p:cNvSpPr>
            <p:nvPr/>
          </p:nvSpPr>
          <p:spPr>
            <a:xfrm>
              <a:off x="7810164" y="3839870"/>
              <a:ext cx="465833" cy="369332"/>
            </a:xfrm>
            <a:prstGeom prst="rect">
              <a:avLst/>
            </a:prstGeom>
            <a:blipFill rotWithShape="1">
              <a:blip r:embed="rId8"/>
              <a:stretch>
                <a:fillRect b="-4918"/>
              </a:stretch>
            </a:blipFill>
          </p:spPr>
          <p:txBody>
            <a:bodyPr/>
            <a:lstStyle>
              <a:defPPr>
                <a:defRPr lang="de-DE"/>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defRPr/>
              </a:pPr>
              <a:r>
                <a:rPr lang="de-DE">
                  <a:noFill/>
                </a:rPr>
                <a:t> </a:t>
              </a:r>
            </a:p>
          </p:txBody>
        </p:sp>
        <p:cxnSp>
          <p:nvCxnSpPr>
            <p:cNvPr id="44" name="Straight Connector 43"/>
            <p:cNvCxnSpPr/>
            <p:nvPr/>
          </p:nvCxnSpPr>
          <p:spPr>
            <a:xfrm flipH="1">
              <a:off x="7958138" y="4138266"/>
              <a:ext cx="0" cy="10477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5" name="Rectangle 44"/>
            <p:cNvSpPr>
              <a:spLocks noRot="1" noChangeAspect="1" noMove="1" noResize="1" noEditPoints="1" noAdjustHandles="1" noChangeArrowheads="1" noChangeShapeType="1" noTextEdit="1"/>
            </p:cNvSpPr>
            <p:nvPr/>
          </p:nvSpPr>
          <p:spPr>
            <a:xfrm>
              <a:off x="7167165" y="3829313"/>
              <a:ext cx="633635" cy="369332"/>
            </a:xfrm>
            <a:prstGeom prst="rect">
              <a:avLst/>
            </a:prstGeom>
            <a:blipFill rotWithShape="1">
              <a:blip r:embed="rId9"/>
              <a:stretch>
                <a:fillRect b="-6667"/>
              </a:stretch>
            </a:blipFill>
          </p:spPr>
          <p:txBody>
            <a:bodyPr/>
            <a:lstStyle>
              <a:defPPr>
                <a:defRPr lang="de-DE"/>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defRPr/>
              </a:pPr>
              <a:r>
                <a:rPr lang="de-DE">
                  <a:noFill/>
                </a:rPr>
                <a:t> </a:t>
              </a:r>
            </a:p>
          </p:txBody>
        </p:sp>
        <p:sp>
          <p:nvSpPr>
            <p:cNvPr id="46" name="Rectangle 45"/>
            <p:cNvSpPr>
              <a:spLocks noRot="1" noChangeAspect="1" noMove="1" noResize="1" noEditPoints="1" noAdjustHandles="1" noChangeArrowheads="1" noChangeShapeType="1" noTextEdit="1"/>
            </p:cNvSpPr>
            <p:nvPr/>
          </p:nvSpPr>
          <p:spPr>
            <a:xfrm>
              <a:off x="8231571" y="3823588"/>
              <a:ext cx="460511" cy="369332"/>
            </a:xfrm>
            <a:prstGeom prst="rect">
              <a:avLst/>
            </a:prstGeom>
            <a:blipFill rotWithShape="1">
              <a:blip r:embed="rId10"/>
              <a:stretch>
                <a:fillRect b="-6667"/>
              </a:stretch>
            </a:blipFill>
          </p:spPr>
          <p:txBody>
            <a:bodyPr/>
            <a:lstStyle>
              <a:defPPr>
                <a:defRPr lang="de-DE"/>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defRPr/>
              </a:pPr>
              <a:r>
                <a:rPr lang="de-DE">
                  <a:noFill/>
                </a:rPr>
                <a:t> </a:t>
              </a:r>
            </a:p>
          </p:txBody>
        </p:sp>
      </p:grpSp>
      <p:cxnSp>
        <p:nvCxnSpPr>
          <p:cNvPr id="47" name="Straight Connector 46"/>
          <p:cNvCxnSpPr/>
          <p:nvPr/>
        </p:nvCxnSpPr>
        <p:spPr>
          <a:xfrm flipH="1">
            <a:off x="7900988" y="2406303"/>
            <a:ext cx="0" cy="10477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8" name="Rectangle 47"/>
          <p:cNvSpPr>
            <a:spLocks noChangeArrowheads="1"/>
          </p:cNvSpPr>
          <p:nvPr/>
        </p:nvSpPr>
        <p:spPr bwMode="auto">
          <a:xfrm>
            <a:off x="169191" y="5997188"/>
            <a:ext cx="8712077" cy="600164"/>
          </a:xfrm>
          <a:prstGeom prst="rect">
            <a:avLst/>
          </a:prstGeom>
          <a:noFill/>
          <a:ln w="9525">
            <a:noFill/>
            <a:miter lim="800000"/>
            <a:headEnd/>
            <a:tailEnd/>
          </a:ln>
        </p:spPr>
        <p:txBody>
          <a:bodyPr wrap="square">
            <a:spAutoFit/>
          </a:bodyPr>
          <a:lstStyle>
            <a:defPPr>
              <a:defRPr lang="de-DE"/>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r>
              <a:rPr lang="en-US" sz="1100" dirty="0" smtClean="0"/>
              <a:t>THEORY :  M</a:t>
            </a:r>
            <a:r>
              <a:rPr lang="en-US" sz="1100" dirty="0"/>
              <a:t>. </a:t>
            </a:r>
            <a:r>
              <a:rPr lang="en-US" sz="1100" dirty="0" err="1"/>
              <a:t>Blazkiewicz</a:t>
            </a:r>
            <a:r>
              <a:rPr lang="en-US" sz="1100" dirty="0"/>
              <a:t>, Fast head tail instability with space charge,  Phys. Rev ST </a:t>
            </a:r>
            <a:r>
              <a:rPr lang="en-US" sz="1100" dirty="0" err="1"/>
              <a:t>Accel</a:t>
            </a:r>
            <a:r>
              <a:rPr lang="en-US" sz="1100" dirty="0"/>
              <a:t>. Beams 1, 044201, (1998</a:t>
            </a:r>
            <a:r>
              <a:rPr lang="en-US" sz="1100" dirty="0" smtClean="0"/>
              <a:t>)</a:t>
            </a:r>
            <a:endParaRPr lang="en-US" sz="1100" dirty="0"/>
          </a:p>
          <a:p>
            <a:r>
              <a:rPr lang="en-US" sz="1100" dirty="0" smtClean="0"/>
              <a:t>SIMULATIONS : O</a:t>
            </a:r>
            <a:r>
              <a:rPr lang="en-US" sz="1100" dirty="0"/>
              <a:t>. </a:t>
            </a:r>
            <a:r>
              <a:rPr lang="en-US" sz="1100" dirty="0" err="1"/>
              <a:t>Boine-Frankenheim</a:t>
            </a:r>
            <a:r>
              <a:rPr lang="en-US" sz="1100" dirty="0"/>
              <a:t> and V. </a:t>
            </a:r>
            <a:r>
              <a:rPr lang="en-US" sz="1100" dirty="0" err="1"/>
              <a:t>Kornilov</a:t>
            </a:r>
            <a:r>
              <a:rPr lang="en-US" sz="1100" dirty="0"/>
              <a:t>, Transverse </a:t>
            </a:r>
            <a:r>
              <a:rPr lang="en-US" sz="1100" dirty="0" err="1"/>
              <a:t>Schottky</a:t>
            </a:r>
            <a:r>
              <a:rPr lang="en-US" sz="1100" dirty="0"/>
              <a:t> noise spectrum for bunches with  space </a:t>
            </a:r>
            <a:r>
              <a:rPr lang="en-US" sz="1100" dirty="0" err="1"/>
              <a:t>charge,Phys</a:t>
            </a:r>
            <a:r>
              <a:rPr lang="en-US" sz="1100" dirty="0"/>
              <a:t>. Rev ST </a:t>
            </a:r>
            <a:r>
              <a:rPr lang="en-US" sz="1100" dirty="0" err="1"/>
              <a:t>Accel</a:t>
            </a:r>
            <a:r>
              <a:rPr lang="en-US" sz="1100" dirty="0"/>
              <a:t>. Beams 12, 114201, (2009)</a:t>
            </a:r>
          </a:p>
        </p:txBody>
      </p:sp>
      <p:sp>
        <p:nvSpPr>
          <p:cNvPr id="49" name="Textfeld 48"/>
          <p:cNvSpPr txBox="1"/>
          <p:nvPr/>
        </p:nvSpPr>
        <p:spPr>
          <a:xfrm>
            <a:off x="467544" y="332656"/>
            <a:ext cx="6624736" cy="461665"/>
          </a:xfrm>
          <a:prstGeom prst="rect">
            <a:avLst/>
          </a:prstGeom>
          <a:noFill/>
        </p:spPr>
        <p:txBody>
          <a:bodyPr wrap="square" rtlCol="0">
            <a:spAutoFit/>
          </a:bodyPr>
          <a:lstStyle/>
          <a:p>
            <a:r>
              <a:rPr lang="en-US" sz="2400" b="1" dirty="0" smtClean="0"/>
              <a:t>Analytical Theory : High Intensity Effects</a:t>
            </a:r>
            <a:endParaRPr lang="en-US" sz="2400" b="1" dirty="0"/>
          </a:p>
        </p:txBody>
      </p:sp>
    </p:spTree>
    <p:extLst>
      <p:ext uri="{BB962C8B-B14F-4D97-AF65-F5344CB8AC3E}">
        <p14:creationId xmlns:p14="http://schemas.microsoft.com/office/powerpoint/2010/main" val="152147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Text Box 2"/>
          <p:cNvSpPr txBox="1">
            <a:spLocks noChangeArrowheads="1"/>
          </p:cNvSpPr>
          <p:nvPr/>
        </p:nvSpPr>
        <p:spPr bwMode="auto">
          <a:xfrm>
            <a:off x="300038" y="361950"/>
            <a:ext cx="7924800" cy="39687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de-DE" altLang="de-DE" sz="2000" b="1">
              <a:solidFill>
                <a:schemeClr val="tx1"/>
              </a:solidFill>
              <a:latin typeface="Comic Sans MS" pitchFamily="66" charset="0"/>
            </a:endParaRPr>
          </a:p>
        </p:txBody>
      </p:sp>
      <p:sp>
        <p:nvSpPr>
          <p:cNvPr id="873475" name="Text Box 3"/>
          <p:cNvSpPr txBox="1">
            <a:spLocks noChangeArrowheads="1"/>
          </p:cNvSpPr>
          <p:nvPr/>
        </p:nvSpPr>
        <p:spPr bwMode="auto">
          <a:xfrm>
            <a:off x="125413" y="1343025"/>
            <a:ext cx="8729662"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endParaRPr lang="en-US" altLang="de-DE" sz="1600">
              <a:solidFill>
                <a:srgbClr val="006600"/>
              </a:solidFill>
              <a:latin typeface="Comic Sans MS" pitchFamily="66" charset="0"/>
            </a:endParaRPr>
          </a:p>
          <a:p>
            <a:pPr algn="l" eaLnBrk="0" hangingPunct="0"/>
            <a:endParaRPr lang="en-US" altLang="de-DE" sz="1600">
              <a:solidFill>
                <a:srgbClr val="006600"/>
              </a:solidFill>
              <a:latin typeface="Comic Sans MS" pitchFamily="66" charset="0"/>
            </a:endParaRPr>
          </a:p>
          <a:p>
            <a:pPr algn="l" eaLnBrk="0" hangingPunct="0"/>
            <a:endParaRPr lang="en-US" altLang="de-DE" sz="1600">
              <a:solidFill>
                <a:srgbClr val="006600"/>
              </a:solidFill>
              <a:latin typeface="Comic Sans MS" pitchFamily="66" charset="0"/>
            </a:endParaRPr>
          </a:p>
          <a:p>
            <a:pPr algn="l" eaLnBrk="0" hangingPunct="0"/>
            <a:endParaRPr lang="en-US" altLang="de-DE" sz="1600">
              <a:solidFill>
                <a:srgbClr val="006600"/>
              </a:solidFill>
              <a:latin typeface="Comic Sans MS" pitchFamily="66" charset="0"/>
            </a:endParaRPr>
          </a:p>
          <a:p>
            <a:pPr algn="l" eaLnBrk="0" hangingPunct="0"/>
            <a:endParaRPr lang="en-US" altLang="de-DE" sz="1600">
              <a:solidFill>
                <a:srgbClr val="006600"/>
              </a:solidFill>
              <a:latin typeface="Comic Sans MS" pitchFamily="66" charset="0"/>
            </a:endParaRPr>
          </a:p>
        </p:txBody>
      </p:sp>
      <p:sp>
        <p:nvSpPr>
          <p:cNvPr id="873476" name="Text Box 4"/>
          <p:cNvSpPr txBox="1">
            <a:spLocks noChangeArrowheads="1"/>
          </p:cNvSpPr>
          <p:nvPr/>
        </p:nvSpPr>
        <p:spPr bwMode="auto">
          <a:xfrm>
            <a:off x="0" y="1323975"/>
            <a:ext cx="3341688" cy="3787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90000"/>
              </a:lnSpc>
              <a:spcBef>
                <a:spcPts val="600"/>
              </a:spcBef>
              <a:buFont typeface="Wingdings" pitchFamily="2" charset="2"/>
              <a:buNone/>
            </a:pPr>
            <a:r>
              <a:rPr lang="en-US" altLang="de-DE" sz="1700" b="1" dirty="0">
                <a:solidFill>
                  <a:srgbClr val="3333CC"/>
                </a:solidFill>
                <a:sym typeface="Symbol" pitchFamily="18" charset="2"/>
              </a:rPr>
              <a:t>Online display for </a:t>
            </a:r>
          </a:p>
          <a:p>
            <a:pPr algn="l" eaLnBrk="0" hangingPunct="0">
              <a:lnSpc>
                <a:spcPct val="60000"/>
              </a:lnSpc>
              <a:spcBef>
                <a:spcPts val="600"/>
              </a:spcBef>
              <a:buFont typeface="Wingdings" pitchFamily="2" charset="2"/>
              <a:buNone/>
            </a:pPr>
            <a:r>
              <a:rPr lang="en-US" altLang="de-DE" sz="1700" b="1" dirty="0">
                <a:solidFill>
                  <a:srgbClr val="3333CC"/>
                </a:solidFill>
                <a:sym typeface="Symbol" pitchFamily="18" charset="2"/>
              </a:rPr>
              <a:t>tune </a:t>
            </a:r>
            <a:r>
              <a:rPr lang="en-US" altLang="de-DE" sz="1700" b="1" dirty="0" smtClean="0">
                <a:solidFill>
                  <a:srgbClr val="3333CC"/>
                </a:solidFill>
                <a:sym typeface="Symbol" pitchFamily="18" charset="2"/>
              </a:rPr>
              <a:t>measurement</a:t>
            </a:r>
          </a:p>
          <a:p>
            <a:pPr algn="l" eaLnBrk="0" hangingPunct="0">
              <a:lnSpc>
                <a:spcPct val="60000"/>
              </a:lnSpc>
              <a:spcBef>
                <a:spcPts val="600"/>
              </a:spcBef>
              <a:buFont typeface="Wingdings" pitchFamily="2" charset="2"/>
              <a:buNone/>
            </a:pPr>
            <a:r>
              <a:rPr lang="en-US" altLang="de-DE" sz="1700" b="1" dirty="0" smtClean="0">
                <a:solidFill>
                  <a:srgbClr val="3333CC"/>
                </a:solidFill>
                <a:sym typeface="Symbol" pitchFamily="18" charset="2"/>
              </a:rPr>
              <a:t>during acceleration</a:t>
            </a:r>
            <a:endParaRPr lang="en-US" altLang="de-DE" sz="1700" b="1" dirty="0">
              <a:solidFill>
                <a:srgbClr val="3333CC"/>
              </a:solidFill>
              <a:sym typeface="Symbol" pitchFamily="18" charset="2"/>
            </a:endParaRPr>
          </a:p>
          <a:p>
            <a:pPr algn="l" eaLnBrk="0" hangingPunct="0">
              <a:lnSpc>
                <a:spcPct val="80000"/>
              </a:lnSpc>
              <a:spcBef>
                <a:spcPts val="600"/>
              </a:spcBef>
              <a:buFont typeface="Wingdings" pitchFamily="2" charset="2"/>
              <a:buNone/>
            </a:pPr>
            <a:r>
              <a:rPr lang="en-US" altLang="de-DE" sz="1700" dirty="0" smtClean="0">
                <a:solidFill>
                  <a:schemeClr val="tx1"/>
                </a:solidFill>
                <a:sym typeface="Symbol" pitchFamily="18" charset="2"/>
              </a:rPr>
              <a:t>Excitation with </a:t>
            </a:r>
          </a:p>
          <a:p>
            <a:pPr algn="l" eaLnBrk="0" hangingPunct="0">
              <a:lnSpc>
                <a:spcPct val="80000"/>
              </a:lnSpc>
              <a:spcBef>
                <a:spcPts val="600"/>
              </a:spcBef>
              <a:buFont typeface="Wingdings" pitchFamily="2" charset="2"/>
              <a:buNone/>
            </a:pPr>
            <a:r>
              <a:rPr lang="en-US" altLang="de-DE" sz="1700" dirty="0">
                <a:sym typeface="Symbol" pitchFamily="18" charset="2"/>
              </a:rPr>
              <a:t> </a:t>
            </a:r>
            <a:r>
              <a:rPr lang="en-US" altLang="de-DE" sz="1700" dirty="0" smtClean="0">
                <a:sym typeface="Symbol" pitchFamily="18" charset="2"/>
              </a:rPr>
              <a:t>  </a:t>
            </a:r>
            <a:r>
              <a:rPr lang="en-US" altLang="de-DE" sz="1700" dirty="0" smtClean="0">
                <a:solidFill>
                  <a:schemeClr val="tx1"/>
                </a:solidFill>
                <a:sym typeface="Symbol" pitchFamily="18" charset="2"/>
              </a:rPr>
              <a:t>band-limited noise</a:t>
            </a:r>
          </a:p>
          <a:p>
            <a:pPr algn="l" eaLnBrk="0" hangingPunct="0">
              <a:lnSpc>
                <a:spcPct val="80000"/>
              </a:lnSpc>
              <a:spcBef>
                <a:spcPts val="600"/>
              </a:spcBef>
              <a:buFont typeface="Wingdings" pitchFamily="2" charset="2"/>
              <a:buNone/>
            </a:pPr>
            <a:r>
              <a:rPr lang="en-US" altLang="de-DE" sz="1700" dirty="0" smtClean="0">
                <a:solidFill>
                  <a:schemeClr val="tx1"/>
                </a:solidFill>
                <a:sym typeface="Symbol" pitchFamily="18" charset="2"/>
              </a:rPr>
              <a:t>Time </a:t>
            </a:r>
            <a:r>
              <a:rPr lang="en-US" altLang="de-DE" sz="1700" dirty="0">
                <a:solidFill>
                  <a:schemeClr val="tx1"/>
                </a:solidFill>
                <a:sym typeface="Symbol" pitchFamily="18" charset="2"/>
              </a:rPr>
              <a:t>resolution:</a:t>
            </a:r>
          </a:p>
          <a:p>
            <a:pPr algn="l" eaLnBrk="0" hangingPunct="0">
              <a:lnSpc>
                <a:spcPct val="70000"/>
              </a:lnSpc>
              <a:spcBef>
                <a:spcPts val="600"/>
              </a:spcBef>
              <a:buFont typeface="Wingdings" pitchFamily="2" charset="2"/>
              <a:buNone/>
            </a:pPr>
            <a:r>
              <a:rPr lang="en-US" altLang="de-DE" sz="1700" dirty="0">
                <a:solidFill>
                  <a:schemeClr val="tx1"/>
                </a:solidFill>
                <a:sym typeface="Symbol" pitchFamily="18" charset="2"/>
              </a:rPr>
              <a:t>4096 turns  20 – 4.5 </a:t>
            </a:r>
            <a:r>
              <a:rPr lang="en-US" altLang="de-DE" sz="1700" dirty="0" err="1" smtClean="0">
                <a:solidFill>
                  <a:schemeClr val="tx1"/>
                </a:solidFill>
                <a:sym typeface="Symbol" pitchFamily="18" charset="2"/>
              </a:rPr>
              <a:t>ms</a:t>
            </a:r>
            <a:endParaRPr lang="en-US" altLang="de-DE" sz="1700" dirty="0" smtClean="0">
              <a:solidFill>
                <a:schemeClr val="tx1"/>
              </a:solidFill>
              <a:sym typeface="Symbol" pitchFamily="18" charset="2"/>
            </a:endParaRPr>
          </a:p>
          <a:p>
            <a:pPr algn="l" eaLnBrk="0" hangingPunct="0">
              <a:lnSpc>
                <a:spcPct val="70000"/>
              </a:lnSpc>
              <a:spcBef>
                <a:spcPts val="600"/>
              </a:spcBef>
              <a:buFont typeface="Wingdings" pitchFamily="2" charset="2"/>
              <a:buNone/>
            </a:pPr>
            <a:r>
              <a:rPr lang="en-US" altLang="de-DE" sz="1700" dirty="0" smtClean="0">
                <a:sym typeface="Symbol" pitchFamily="18" charset="2"/>
              </a:rPr>
              <a:t>Variation during ramp:</a:t>
            </a:r>
          </a:p>
          <a:p>
            <a:pPr algn="l" eaLnBrk="0" hangingPunct="0">
              <a:lnSpc>
                <a:spcPct val="70000"/>
              </a:lnSpc>
              <a:spcBef>
                <a:spcPts val="600"/>
              </a:spcBef>
              <a:buFont typeface="Wingdings" pitchFamily="2" charset="2"/>
              <a:buNone/>
            </a:pPr>
            <a:r>
              <a:rPr lang="en-US" altLang="de-DE" sz="1700" dirty="0" err="1" smtClean="0">
                <a:solidFill>
                  <a:schemeClr val="tx1"/>
                </a:solidFill>
                <a:sym typeface="Symbol" pitchFamily="18" charset="2"/>
              </a:rPr>
              <a:t>triplett</a:t>
            </a:r>
            <a:r>
              <a:rPr lang="en-US" altLang="de-DE" sz="1700" dirty="0" smtClean="0">
                <a:solidFill>
                  <a:schemeClr val="tx1"/>
                </a:solidFill>
                <a:sym typeface="Symbol" pitchFamily="18" charset="2"/>
              </a:rPr>
              <a:t> to </a:t>
            </a:r>
            <a:r>
              <a:rPr lang="en-US" altLang="de-DE" sz="1700" dirty="0" err="1" smtClean="0">
                <a:solidFill>
                  <a:schemeClr val="tx1"/>
                </a:solidFill>
                <a:sym typeface="Symbol" pitchFamily="18" charset="2"/>
              </a:rPr>
              <a:t>duplett</a:t>
            </a:r>
            <a:r>
              <a:rPr lang="en-US" altLang="de-DE" sz="1700" dirty="0" smtClean="0">
                <a:solidFill>
                  <a:schemeClr val="tx1"/>
                </a:solidFill>
                <a:sym typeface="Symbol" pitchFamily="18" charset="2"/>
              </a:rPr>
              <a:t> focusing</a:t>
            </a:r>
            <a:endParaRPr lang="en-US" altLang="de-DE" sz="1700" dirty="0">
              <a:solidFill>
                <a:schemeClr val="tx1"/>
              </a:solidFill>
              <a:sym typeface="Symbol" pitchFamily="18" charset="2"/>
            </a:endParaRPr>
          </a:p>
          <a:p>
            <a:pPr algn="l" eaLnBrk="0" hangingPunct="0">
              <a:lnSpc>
                <a:spcPct val="90000"/>
              </a:lnSpc>
              <a:spcBef>
                <a:spcPts val="600"/>
              </a:spcBef>
              <a:buFont typeface="Wingdings" pitchFamily="2" charset="2"/>
              <a:buNone/>
            </a:pPr>
            <a:r>
              <a:rPr lang="en-US" altLang="de-DE" sz="1700" b="1" dirty="0" smtClean="0">
                <a:solidFill>
                  <a:srgbClr val="3333CC"/>
                </a:solidFill>
                <a:sym typeface="Symbol" pitchFamily="18" charset="2"/>
              </a:rPr>
              <a:t>Result</a:t>
            </a:r>
            <a:r>
              <a:rPr lang="en-US" altLang="de-DE" sz="1700" b="1" dirty="0">
                <a:solidFill>
                  <a:srgbClr val="3333CC"/>
                </a:solidFill>
                <a:sym typeface="Symbol" pitchFamily="18" charset="2"/>
              </a:rPr>
              <a:t>:</a:t>
            </a:r>
          </a:p>
          <a:p>
            <a:pPr algn="l" eaLnBrk="0" hangingPunct="0">
              <a:lnSpc>
                <a:spcPct val="70000"/>
              </a:lnSpc>
              <a:spcBef>
                <a:spcPts val="600"/>
              </a:spcBef>
              <a:buFont typeface="Wingdings" pitchFamily="2" charset="2"/>
              <a:buChar char="Ø"/>
            </a:pPr>
            <a:r>
              <a:rPr lang="en-US" altLang="de-DE" sz="1700" b="1" dirty="0">
                <a:solidFill>
                  <a:schemeClr val="tx1"/>
                </a:solidFill>
                <a:sym typeface="Symbol" pitchFamily="18" charset="2"/>
              </a:rPr>
              <a:t> </a:t>
            </a:r>
            <a:r>
              <a:rPr lang="en-US" altLang="de-DE" sz="1700" dirty="0">
                <a:solidFill>
                  <a:schemeClr val="tx1"/>
                </a:solidFill>
                <a:sym typeface="Symbol" pitchFamily="18" charset="2"/>
              </a:rPr>
              <a:t>Online display </a:t>
            </a:r>
            <a:r>
              <a:rPr lang="en-US" altLang="de-DE" sz="1700" dirty="0" smtClean="0">
                <a:solidFill>
                  <a:schemeClr val="tx1"/>
                </a:solidFill>
                <a:sym typeface="Symbol" pitchFamily="18" charset="2"/>
              </a:rPr>
              <a:t>for user</a:t>
            </a:r>
            <a:endParaRPr lang="en-US" altLang="de-DE" sz="1700" dirty="0">
              <a:solidFill>
                <a:schemeClr val="tx1"/>
              </a:solidFill>
              <a:sym typeface="Symbol" pitchFamily="18" charset="2"/>
            </a:endParaRPr>
          </a:p>
          <a:p>
            <a:pPr algn="l" eaLnBrk="0" hangingPunct="0">
              <a:lnSpc>
                <a:spcPct val="70000"/>
              </a:lnSpc>
              <a:spcBef>
                <a:spcPts val="600"/>
              </a:spcBef>
              <a:buFont typeface="Wingdings" pitchFamily="2" charset="2"/>
              <a:buChar char="Ø"/>
            </a:pPr>
            <a:r>
              <a:rPr lang="en-US" altLang="de-DE" sz="1700" dirty="0">
                <a:solidFill>
                  <a:schemeClr val="tx1"/>
                </a:solidFill>
                <a:sym typeface="Symbol" pitchFamily="18" charset="2"/>
              </a:rPr>
              <a:t> </a:t>
            </a:r>
            <a:r>
              <a:rPr lang="en-US" altLang="de-DE" sz="1700" dirty="0" smtClean="0">
                <a:sym typeface="Symbol" pitchFamily="18" charset="2"/>
              </a:rPr>
              <a:t>Sufficient signal strength</a:t>
            </a:r>
          </a:p>
          <a:p>
            <a:pPr algn="l" eaLnBrk="0" hangingPunct="0">
              <a:lnSpc>
                <a:spcPct val="70000"/>
              </a:lnSpc>
              <a:spcBef>
                <a:spcPts val="600"/>
              </a:spcBef>
            </a:pPr>
            <a:r>
              <a:rPr lang="en-US" altLang="de-DE" sz="1700" dirty="0">
                <a:solidFill>
                  <a:schemeClr val="tx1"/>
                </a:solidFill>
                <a:sym typeface="Symbol" pitchFamily="18" charset="2"/>
              </a:rPr>
              <a:t> </a:t>
            </a:r>
            <a:r>
              <a:rPr lang="en-US" altLang="de-DE" sz="1700" dirty="0" smtClean="0">
                <a:solidFill>
                  <a:schemeClr val="tx1"/>
                </a:solidFill>
                <a:sym typeface="Symbol" pitchFamily="18" charset="2"/>
              </a:rPr>
              <a:t>   with moderate excitation</a:t>
            </a:r>
            <a:endParaRPr lang="en-US" altLang="de-DE" sz="1700" dirty="0">
              <a:solidFill>
                <a:schemeClr val="tx1"/>
              </a:solidFill>
              <a:sym typeface="Symbol" pitchFamily="18" charset="2"/>
            </a:endParaRPr>
          </a:p>
          <a:p>
            <a:pPr algn="l" eaLnBrk="0" hangingPunct="0">
              <a:lnSpc>
                <a:spcPct val="70000"/>
              </a:lnSpc>
              <a:spcBef>
                <a:spcPts val="600"/>
              </a:spcBef>
              <a:buFont typeface="Wingdings" pitchFamily="2" charset="2"/>
              <a:buChar char="Ø"/>
            </a:pPr>
            <a:r>
              <a:rPr lang="en-US" altLang="de-DE" sz="1700" dirty="0">
                <a:solidFill>
                  <a:schemeClr val="tx1"/>
                </a:solidFill>
                <a:sym typeface="Symbol" pitchFamily="18" charset="2"/>
              </a:rPr>
              <a:t> Minor </a:t>
            </a:r>
            <a:r>
              <a:rPr lang="en-US" altLang="de-DE" sz="1700" dirty="0" smtClean="0">
                <a:solidFill>
                  <a:schemeClr val="tx1"/>
                </a:solidFill>
                <a:sym typeface="Symbol" pitchFamily="18" charset="2"/>
              </a:rPr>
              <a:t>emittance </a:t>
            </a:r>
            <a:r>
              <a:rPr lang="en-US" altLang="de-DE" sz="1700" dirty="0">
                <a:solidFill>
                  <a:schemeClr val="tx1"/>
                </a:solidFill>
                <a:sym typeface="Symbol" pitchFamily="18" charset="2"/>
              </a:rPr>
              <a:t>growth</a:t>
            </a:r>
          </a:p>
        </p:txBody>
      </p:sp>
      <p:sp>
        <p:nvSpPr>
          <p:cNvPr id="873479" name="Text Box 7"/>
          <p:cNvSpPr txBox="1">
            <a:spLocks noChangeArrowheads="1"/>
          </p:cNvSpPr>
          <p:nvPr/>
        </p:nvSpPr>
        <p:spPr bwMode="auto">
          <a:xfrm>
            <a:off x="125413" y="295275"/>
            <a:ext cx="8729661" cy="46166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altLang="de-DE" sz="2400" b="1" dirty="0">
                <a:solidFill>
                  <a:schemeClr val="tx1"/>
                </a:solidFill>
                <a:latin typeface="Times New Roman" pitchFamily="18" charset="0"/>
              </a:rPr>
              <a:t>Tune Determination at SIS18: Online Display </a:t>
            </a:r>
            <a:r>
              <a:rPr lang="en-US" altLang="de-DE" sz="2400" b="1" dirty="0" smtClean="0">
                <a:latin typeface="Times New Roman" pitchFamily="18" charset="0"/>
              </a:rPr>
              <a:t>in </a:t>
            </a:r>
            <a:r>
              <a:rPr lang="en-US" altLang="de-DE" sz="2400" b="1" dirty="0" smtClean="0">
                <a:solidFill>
                  <a:schemeClr val="tx1"/>
                </a:solidFill>
                <a:latin typeface="Times New Roman" pitchFamily="18" charset="0"/>
              </a:rPr>
              <a:t>Control Room</a:t>
            </a:r>
            <a:endParaRPr lang="en-US" altLang="de-DE" sz="2400" b="1" dirty="0">
              <a:solidFill>
                <a:schemeClr val="tx1"/>
              </a:solidFill>
              <a:latin typeface="Times New Roman" pitchFamily="18" charset="0"/>
            </a:endParaRPr>
          </a:p>
        </p:txBody>
      </p:sp>
      <p:sp>
        <p:nvSpPr>
          <p:cNvPr id="873499" name="Text Box 27"/>
          <p:cNvSpPr txBox="1">
            <a:spLocks noChangeArrowheads="1"/>
          </p:cNvSpPr>
          <p:nvPr/>
        </p:nvSpPr>
        <p:spPr bwMode="auto">
          <a:xfrm>
            <a:off x="1544595" y="6231391"/>
            <a:ext cx="759940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a:r>
              <a:rPr lang="en-US" altLang="de-DE" sz="1300" dirty="0"/>
              <a:t>P. Kowina </a:t>
            </a:r>
            <a:r>
              <a:rPr lang="en-US" altLang="de-DE" sz="1300" dirty="0" smtClean="0"/>
              <a:t>et </a:t>
            </a:r>
            <a:r>
              <a:rPr lang="en-US" altLang="de-DE" sz="1300" dirty="0"/>
              <a:t>al., Proc. </a:t>
            </a:r>
            <a:r>
              <a:rPr lang="en-US" altLang="de-DE" sz="1300" dirty="0" smtClean="0"/>
              <a:t>BIW’10; R. </a:t>
            </a:r>
            <a:r>
              <a:rPr lang="en-US" altLang="de-DE" sz="1300" dirty="0" err="1" smtClean="0"/>
              <a:t>Haseitl</a:t>
            </a:r>
            <a:r>
              <a:rPr lang="en-US" altLang="de-DE" sz="1300" dirty="0" smtClean="0"/>
              <a:t> et al., Proc. DIPAC’11, G. </a:t>
            </a:r>
            <a:r>
              <a:rPr lang="en-US" altLang="de-DE" sz="1300" dirty="0" err="1" smtClean="0"/>
              <a:t>Jansa</a:t>
            </a:r>
            <a:r>
              <a:rPr lang="en-US" altLang="de-DE" sz="1300" dirty="0" smtClean="0"/>
              <a:t> et al., Proc. ICALEPCS’09 </a:t>
            </a:r>
            <a:endParaRPr lang="en-US" altLang="de-DE" sz="1300" dirty="0"/>
          </a:p>
        </p:txBody>
      </p:sp>
      <p:sp>
        <p:nvSpPr>
          <p:cNvPr id="28" name="Text Box 8"/>
          <p:cNvSpPr txBox="1">
            <a:spLocks noChangeArrowheads="1"/>
          </p:cNvSpPr>
          <p:nvPr/>
        </p:nvSpPr>
        <p:spPr bwMode="auto">
          <a:xfrm>
            <a:off x="5015" y="5196056"/>
            <a:ext cx="4354477"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ts val="600"/>
              </a:spcBef>
            </a:pPr>
            <a:r>
              <a:rPr lang="en-US" altLang="de-DE" sz="1600" b="1" dirty="0">
                <a:solidFill>
                  <a:srgbClr val="0000FF"/>
                </a:solidFill>
              </a:rPr>
              <a:t>Beam parameter</a:t>
            </a:r>
            <a:r>
              <a:rPr lang="en-US" altLang="de-DE" sz="1600" dirty="0"/>
              <a:t>:</a:t>
            </a:r>
          </a:p>
          <a:p>
            <a:pPr algn="l">
              <a:lnSpc>
                <a:spcPct val="50000"/>
              </a:lnSpc>
              <a:spcBef>
                <a:spcPts val="600"/>
              </a:spcBef>
            </a:pPr>
            <a:r>
              <a:rPr lang="en-US" altLang="de-DE" sz="1600" dirty="0" smtClean="0"/>
              <a:t>10</a:t>
            </a:r>
            <a:r>
              <a:rPr lang="en-US" altLang="de-DE" sz="1600" baseline="30000" dirty="0" smtClean="0"/>
              <a:t>10</a:t>
            </a:r>
            <a:r>
              <a:rPr lang="en-US" altLang="de-DE" sz="1600" dirty="0" smtClean="0"/>
              <a:t> Ar</a:t>
            </a:r>
            <a:r>
              <a:rPr lang="en-US" altLang="de-DE" sz="2000" baseline="30000" dirty="0" smtClean="0"/>
              <a:t>18</a:t>
            </a:r>
            <a:r>
              <a:rPr lang="en-US" altLang="de-DE" sz="2000" baseline="30000" dirty="0"/>
              <a:t>+</a:t>
            </a:r>
            <a:r>
              <a:rPr lang="en-US" altLang="de-DE" sz="1600" dirty="0"/>
              <a:t> </a:t>
            </a:r>
            <a:r>
              <a:rPr lang="en-US" altLang="de-DE" sz="1600" dirty="0" smtClean="0"/>
              <a:t>, 11 </a:t>
            </a:r>
            <a:r>
              <a:rPr lang="en-US" altLang="de-DE" sz="1600" dirty="0">
                <a:sym typeface="Symbol" pitchFamily="18" charset="2"/>
              </a:rPr>
              <a:t> 300 MeV/u</a:t>
            </a:r>
          </a:p>
          <a:p>
            <a:pPr algn="l">
              <a:lnSpc>
                <a:spcPct val="50000"/>
              </a:lnSpc>
              <a:spcBef>
                <a:spcPts val="600"/>
              </a:spcBef>
            </a:pPr>
            <a:r>
              <a:rPr lang="en-US" altLang="de-DE" sz="1600" dirty="0">
                <a:sym typeface="Symbol" pitchFamily="18" charset="2"/>
              </a:rPr>
              <a:t>within 0.7 </a:t>
            </a:r>
            <a:r>
              <a:rPr lang="en-US" altLang="de-DE" sz="1600" dirty="0" smtClean="0">
                <a:sym typeface="Symbol" pitchFamily="18" charset="2"/>
              </a:rPr>
              <a:t>s</a:t>
            </a:r>
          </a:p>
          <a:p>
            <a:pPr marL="285750" indent="-285750" algn="l">
              <a:lnSpc>
                <a:spcPct val="50000"/>
              </a:lnSpc>
              <a:spcBef>
                <a:spcPts val="600"/>
              </a:spcBef>
              <a:buFont typeface="Symbol"/>
              <a:buChar char="®"/>
            </a:pPr>
            <a:r>
              <a:rPr lang="en-US" altLang="de-DE" sz="1600" b="1" dirty="0" smtClean="0">
                <a:sym typeface="Symbol"/>
              </a:rPr>
              <a:t>tune variation by </a:t>
            </a:r>
          </a:p>
          <a:p>
            <a:pPr algn="l">
              <a:lnSpc>
                <a:spcPct val="50000"/>
              </a:lnSpc>
              <a:spcBef>
                <a:spcPts val="600"/>
              </a:spcBef>
            </a:pPr>
            <a:r>
              <a:rPr lang="en-US" altLang="de-DE" sz="1600" b="1" dirty="0">
                <a:sym typeface="Symbol"/>
              </a:rPr>
              <a:t> </a:t>
            </a:r>
            <a:r>
              <a:rPr lang="en-US" altLang="de-DE" sz="1600" b="1" dirty="0" smtClean="0">
                <a:sym typeface="Symbol"/>
              </a:rPr>
              <a:t>     imperfect focusing ramp</a:t>
            </a:r>
            <a:endParaRPr lang="en-US" altLang="de-DE" sz="1600" b="1" dirty="0">
              <a:sym typeface="Symbol" pitchFamily="18" charset="2"/>
            </a:endParaRPr>
          </a:p>
        </p:txBody>
      </p:sp>
      <p:grpSp>
        <p:nvGrpSpPr>
          <p:cNvPr id="2" name="Gruppieren 1"/>
          <p:cNvGrpSpPr/>
          <p:nvPr/>
        </p:nvGrpSpPr>
        <p:grpSpPr>
          <a:xfrm>
            <a:off x="2651173" y="958902"/>
            <a:ext cx="6700790" cy="5117798"/>
            <a:chOff x="2651173" y="958902"/>
            <a:chExt cx="6700790" cy="5117798"/>
          </a:xfrm>
        </p:grpSpPr>
        <p:sp>
          <p:nvSpPr>
            <p:cNvPr id="29" name="Text Box 32"/>
            <p:cNvSpPr txBox="1">
              <a:spLocks noChangeArrowheads="1"/>
            </p:cNvSpPr>
            <p:nvPr/>
          </p:nvSpPr>
          <p:spPr bwMode="auto">
            <a:xfrm>
              <a:off x="7821691" y="2277495"/>
              <a:ext cx="7683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altLang="de-DE" sz="1100" dirty="0">
                  <a:latin typeface="Arial" charset="0"/>
                </a:rPr>
                <a:t>2 mm</a:t>
              </a:r>
            </a:p>
          </p:txBody>
        </p:sp>
        <p:sp>
          <p:nvSpPr>
            <p:cNvPr id="30" name="Text Box 33"/>
            <p:cNvSpPr txBox="1">
              <a:spLocks noChangeArrowheads="1"/>
            </p:cNvSpPr>
            <p:nvPr/>
          </p:nvSpPr>
          <p:spPr bwMode="auto">
            <a:xfrm>
              <a:off x="7821691" y="1125367"/>
              <a:ext cx="7683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altLang="de-DE" sz="1100" dirty="0">
                  <a:latin typeface="Arial" charset="0"/>
                </a:rPr>
                <a:t>5 mm</a:t>
              </a:r>
            </a:p>
          </p:txBody>
        </p:sp>
        <p:sp>
          <p:nvSpPr>
            <p:cNvPr id="31" name="Line 29"/>
            <p:cNvSpPr>
              <a:spLocks noChangeShapeType="1"/>
            </p:cNvSpPr>
            <p:nvPr/>
          </p:nvSpPr>
          <p:spPr bwMode="auto">
            <a:xfrm flipV="1">
              <a:off x="7796248" y="1332450"/>
              <a:ext cx="0" cy="270842"/>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29"/>
            <p:cNvSpPr>
              <a:spLocks noChangeShapeType="1"/>
            </p:cNvSpPr>
            <p:nvPr/>
          </p:nvSpPr>
          <p:spPr bwMode="auto">
            <a:xfrm>
              <a:off x="7794506" y="1022626"/>
              <a:ext cx="0" cy="219075"/>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29"/>
            <p:cNvSpPr>
              <a:spLocks noChangeShapeType="1"/>
            </p:cNvSpPr>
            <p:nvPr/>
          </p:nvSpPr>
          <p:spPr bwMode="auto">
            <a:xfrm>
              <a:off x="7780262" y="2174754"/>
              <a:ext cx="0" cy="219075"/>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29"/>
            <p:cNvSpPr>
              <a:spLocks noChangeShapeType="1"/>
            </p:cNvSpPr>
            <p:nvPr/>
          </p:nvSpPr>
          <p:spPr bwMode="auto">
            <a:xfrm flipH="1" flipV="1">
              <a:off x="7796248" y="2490220"/>
              <a:ext cx="0" cy="261936"/>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6" name="Picture 8" descr="axp348-20110404-1944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863" y="958902"/>
              <a:ext cx="6453188" cy="5070475"/>
            </a:xfrm>
            <a:prstGeom prst="rect">
              <a:avLst/>
            </a:prstGeom>
            <a:noFill/>
            <a:extLst>
              <a:ext uri="{909E8E84-426E-40DD-AFC4-6F175D3DCCD1}">
                <a14:hiddenFill xmlns:a14="http://schemas.microsoft.com/office/drawing/2010/main">
                  <a:solidFill>
                    <a:srgbClr val="FFFFFF"/>
                  </a:solidFill>
                </a14:hiddenFill>
              </a:ext>
            </a:extLst>
          </p:spPr>
        </p:pic>
        <p:sp>
          <p:nvSpPr>
            <p:cNvPr id="67" name="Text Box 9"/>
            <p:cNvSpPr txBox="1">
              <a:spLocks noChangeArrowheads="1"/>
            </p:cNvSpPr>
            <p:nvPr/>
          </p:nvSpPr>
          <p:spPr bwMode="auto">
            <a:xfrm>
              <a:off x="3589338" y="3578277"/>
              <a:ext cx="2540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altLang="de-DE" sz="1600" b="1">
                  <a:solidFill>
                    <a:schemeClr val="tx2"/>
                  </a:solidFill>
                </a:rPr>
                <a:t>Tune versus time</a:t>
              </a:r>
            </a:p>
          </p:txBody>
        </p:sp>
        <p:sp>
          <p:nvSpPr>
            <p:cNvPr id="68" name="Text Box 10"/>
            <p:cNvSpPr txBox="1">
              <a:spLocks noChangeArrowheads="1"/>
            </p:cNvSpPr>
            <p:nvPr/>
          </p:nvSpPr>
          <p:spPr bwMode="auto">
            <a:xfrm>
              <a:off x="3108326" y="388149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de-DE" sz="1600" b="1" dirty="0">
                  <a:solidFill>
                    <a:srgbClr val="FFFF00"/>
                  </a:solidFill>
                </a:rPr>
                <a:t>horizontal</a:t>
              </a:r>
            </a:p>
          </p:txBody>
        </p:sp>
        <p:sp>
          <p:nvSpPr>
            <p:cNvPr id="69" name="Text Box 11"/>
            <p:cNvSpPr txBox="1">
              <a:spLocks noChangeArrowheads="1"/>
            </p:cNvSpPr>
            <p:nvPr/>
          </p:nvSpPr>
          <p:spPr bwMode="auto">
            <a:xfrm>
              <a:off x="5184776" y="3867202"/>
              <a:ext cx="10017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de-DE" sz="1600" b="1" dirty="0">
                  <a:solidFill>
                    <a:srgbClr val="FFFF00"/>
                  </a:solidFill>
                </a:rPr>
                <a:t>vertical</a:t>
              </a:r>
            </a:p>
          </p:txBody>
        </p:sp>
        <p:sp>
          <p:nvSpPr>
            <p:cNvPr id="70" name="Text Box 12"/>
            <p:cNvSpPr txBox="1">
              <a:spLocks noChangeArrowheads="1"/>
            </p:cNvSpPr>
            <p:nvPr/>
          </p:nvSpPr>
          <p:spPr bwMode="auto">
            <a:xfrm>
              <a:off x="6623051" y="3694165"/>
              <a:ext cx="2540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altLang="de-DE" sz="1600" b="1">
                  <a:solidFill>
                    <a:schemeClr val="tx2"/>
                  </a:solidFill>
                </a:rPr>
                <a:t>Working Diagram</a:t>
              </a:r>
            </a:p>
          </p:txBody>
        </p:sp>
        <p:sp>
          <p:nvSpPr>
            <p:cNvPr id="71" name="Text Box 13"/>
            <p:cNvSpPr txBox="1">
              <a:spLocks noChangeArrowheads="1"/>
            </p:cNvSpPr>
            <p:nvPr/>
          </p:nvSpPr>
          <p:spPr bwMode="auto">
            <a:xfrm>
              <a:off x="6811963" y="1327202"/>
              <a:ext cx="2540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altLang="de-DE" sz="1600" b="1">
                  <a:solidFill>
                    <a:schemeClr val="tx2"/>
                  </a:solidFill>
                </a:rPr>
                <a:t>Tune at fixed time</a:t>
              </a:r>
            </a:p>
          </p:txBody>
        </p:sp>
        <p:sp>
          <p:nvSpPr>
            <p:cNvPr id="72" name="Text Box 14"/>
            <p:cNvSpPr txBox="1">
              <a:spLocks noChangeArrowheads="1"/>
            </p:cNvSpPr>
            <p:nvPr/>
          </p:nvSpPr>
          <p:spPr bwMode="auto">
            <a:xfrm>
              <a:off x="7815263" y="2960740"/>
              <a:ext cx="1001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de-DE" sz="1400" b="1">
                  <a:solidFill>
                    <a:schemeClr val="tx2"/>
                  </a:solidFill>
                </a:rPr>
                <a:t>vertical</a:t>
              </a:r>
            </a:p>
          </p:txBody>
        </p:sp>
        <p:sp>
          <p:nvSpPr>
            <p:cNvPr id="73" name="Text Box 15"/>
            <p:cNvSpPr txBox="1">
              <a:spLocks noChangeArrowheads="1"/>
            </p:cNvSpPr>
            <p:nvPr/>
          </p:nvSpPr>
          <p:spPr bwMode="auto">
            <a:xfrm>
              <a:off x="7820026" y="1933627"/>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de-DE" sz="1400" b="1">
                  <a:solidFill>
                    <a:schemeClr val="tx2"/>
                  </a:solidFill>
                </a:rPr>
                <a:t>horizontal</a:t>
              </a:r>
            </a:p>
          </p:txBody>
        </p:sp>
        <p:sp>
          <p:nvSpPr>
            <p:cNvPr id="74" name="Text Box 16"/>
            <p:cNvSpPr txBox="1">
              <a:spLocks noChangeArrowheads="1"/>
            </p:cNvSpPr>
            <p:nvPr/>
          </p:nvSpPr>
          <p:spPr bwMode="auto">
            <a:xfrm>
              <a:off x="4673601" y="1890765"/>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de-DE" sz="1400" b="1" dirty="0">
                  <a:solidFill>
                    <a:schemeClr val="tx2"/>
                  </a:solidFill>
                </a:rPr>
                <a:t>horizontal</a:t>
              </a:r>
            </a:p>
          </p:txBody>
        </p:sp>
        <p:sp>
          <p:nvSpPr>
            <p:cNvPr id="75" name="Text Box 17"/>
            <p:cNvSpPr txBox="1">
              <a:spLocks noChangeArrowheads="1"/>
            </p:cNvSpPr>
            <p:nvPr/>
          </p:nvSpPr>
          <p:spPr bwMode="auto">
            <a:xfrm>
              <a:off x="4692651" y="3008365"/>
              <a:ext cx="1001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de-DE" sz="1400" b="1">
                  <a:solidFill>
                    <a:schemeClr val="tx2"/>
                  </a:solidFill>
                </a:rPr>
                <a:t>vertical</a:t>
              </a:r>
            </a:p>
          </p:txBody>
        </p:sp>
        <p:sp>
          <p:nvSpPr>
            <p:cNvPr id="76" name="Text Box 18"/>
            <p:cNvSpPr txBox="1">
              <a:spLocks noChangeArrowheads="1"/>
            </p:cNvSpPr>
            <p:nvPr/>
          </p:nvSpPr>
          <p:spPr bwMode="auto">
            <a:xfrm>
              <a:off x="2887663" y="1428802"/>
              <a:ext cx="314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altLang="de-DE" sz="1600" b="1">
                  <a:solidFill>
                    <a:schemeClr val="tx2"/>
                  </a:solidFill>
                </a:rPr>
                <a:t>Maximum Position Variation</a:t>
              </a:r>
            </a:p>
          </p:txBody>
        </p:sp>
        <p:sp>
          <p:nvSpPr>
            <p:cNvPr id="77" name="Line 19"/>
            <p:cNvSpPr>
              <a:spLocks noChangeShapeType="1"/>
            </p:cNvSpPr>
            <p:nvPr/>
          </p:nvSpPr>
          <p:spPr bwMode="auto">
            <a:xfrm>
              <a:off x="5084763" y="4489502"/>
              <a:ext cx="1306513" cy="0"/>
            </a:xfrm>
            <a:prstGeom prst="line">
              <a:avLst/>
            </a:prstGeom>
            <a:noFill/>
            <a:ln w="28575">
              <a:solidFill>
                <a:srgbClr val="FFCC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78" name="Line 20"/>
            <p:cNvSpPr>
              <a:spLocks noChangeShapeType="1"/>
            </p:cNvSpPr>
            <p:nvPr/>
          </p:nvSpPr>
          <p:spPr bwMode="auto">
            <a:xfrm>
              <a:off x="5092701" y="4748265"/>
              <a:ext cx="1306513" cy="0"/>
            </a:xfrm>
            <a:prstGeom prst="line">
              <a:avLst/>
            </a:prstGeom>
            <a:noFill/>
            <a:ln w="28575">
              <a:solidFill>
                <a:srgbClr val="FFCC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79" name="Text Box 21"/>
            <p:cNvSpPr txBox="1">
              <a:spLocks noChangeArrowheads="1"/>
            </p:cNvSpPr>
            <p:nvPr/>
          </p:nvSpPr>
          <p:spPr bwMode="auto">
            <a:xfrm>
              <a:off x="5141912" y="4951465"/>
              <a:ext cx="131628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spcBef>
                  <a:spcPct val="50000"/>
                </a:spcBef>
              </a:pPr>
              <a:r>
                <a:rPr lang="en-US" altLang="de-DE" sz="1600" b="1" i="1" dirty="0" smtClean="0">
                  <a:solidFill>
                    <a:srgbClr val="FFFF00"/>
                  </a:solidFill>
                  <a:latin typeface="Cambria Math" panose="02040503050406030204" pitchFamily="18" charset="0"/>
                  <a:ea typeface="Cambria Math" panose="02040503050406030204" pitchFamily="18" charset="0"/>
                  <a:sym typeface="Symbol"/>
                </a:rPr>
                <a:t> </a:t>
              </a:r>
              <a:r>
                <a:rPr lang="en-US" altLang="de-DE" sz="1600" b="1" i="1" dirty="0" err="1" smtClean="0">
                  <a:solidFill>
                    <a:srgbClr val="FFFF00"/>
                  </a:solidFill>
                  <a:latin typeface="Cambria Math" panose="02040503050406030204" pitchFamily="18" charset="0"/>
                  <a:ea typeface="Cambria Math" panose="02040503050406030204" pitchFamily="18" charset="0"/>
                  <a:sym typeface="Symbol" pitchFamily="18" charset="2"/>
                </a:rPr>
                <a:t>Q</a:t>
              </a:r>
              <a:r>
                <a:rPr lang="en-US" altLang="de-DE" sz="2000" b="1" i="1" baseline="-25000" dirty="0" err="1" smtClean="0">
                  <a:solidFill>
                    <a:srgbClr val="FFFF00"/>
                  </a:solidFill>
                  <a:latin typeface="Cambria Math" panose="02040503050406030204" pitchFamily="18" charset="0"/>
                  <a:ea typeface="Cambria Math" panose="02040503050406030204" pitchFamily="18" charset="0"/>
                  <a:sym typeface="Symbol" pitchFamily="18" charset="2"/>
                </a:rPr>
                <a:t>y</a:t>
              </a:r>
              <a:r>
                <a:rPr lang="en-US" altLang="de-DE" sz="2000" b="1" i="1" baseline="-25000" dirty="0" smtClean="0">
                  <a:solidFill>
                    <a:srgbClr val="FFFF00"/>
                  </a:solidFill>
                  <a:latin typeface="Cambria Math" panose="02040503050406030204" pitchFamily="18" charset="0"/>
                  <a:ea typeface="Cambria Math" panose="02040503050406030204" pitchFamily="18" charset="0"/>
                  <a:sym typeface="Symbol" pitchFamily="18" charset="2"/>
                </a:rPr>
                <a:t> </a:t>
              </a:r>
              <a:r>
                <a:rPr lang="en-US" altLang="de-DE" sz="1600" b="1" dirty="0">
                  <a:solidFill>
                    <a:srgbClr val="FFFF00"/>
                  </a:solidFill>
                  <a:sym typeface="Symbol" pitchFamily="18" charset="2"/>
                </a:rPr>
                <a:t> </a:t>
              </a:r>
              <a:r>
                <a:rPr lang="en-US" altLang="de-DE" sz="1600" b="1" dirty="0" smtClean="0">
                  <a:solidFill>
                    <a:srgbClr val="FFFF00"/>
                  </a:solidFill>
                  <a:sym typeface="Symbol" pitchFamily="18" charset="2"/>
                </a:rPr>
                <a:t>0.020</a:t>
              </a:r>
              <a:endParaRPr lang="en-US" altLang="de-DE" sz="1600" b="1" dirty="0">
                <a:solidFill>
                  <a:srgbClr val="FFFF00"/>
                </a:solidFill>
                <a:sym typeface="Symbol" pitchFamily="18" charset="2"/>
              </a:endParaRPr>
            </a:p>
          </p:txBody>
        </p:sp>
        <p:sp>
          <p:nvSpPr>
            <p:cNvPr id="80" name="Text Box 22"/>
            <p:cNvSpPr txBox="1">
              <a:spLocks noChangeArrowheads="1"/>
            </p:cNvSpPr>
            <p:nvPr/>
          </p:nvSpPr>
          <p:spPr bwMode="auto">
            <a:xfrm>
              <a:off x="3008313" y="4964165"/>
              <a:ext cx="1322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altLang="de-DE" sz="1600" b="1" i="1" dirty="0" smtClean="0">
                  <a:solidFill>
                    <a:srgbClr val="FFFF00"/>
                  </a:solidFill>
                  <a:latin typeface="Cambria Math" panose="02040503050406030204" pitchFamily="18" charset="0"/>
                  <a:ea typeface="Cambria Math" panose="02040503050406030204" pitchFamily="18" charset="0"/>
                  <a:sym typeface="Symbol" pitchFamily="18" charset="2"/>
                </a:rPr>
                <a:t> </a:t>
              </a:r>
              <a:r>
                <a:rPr lang="en-US" altLang="de-DE" sz="1600" b="1" i="1" dirty="0" err="1" smtClean="0">
                  <a:solidFill>
                    <a:srgbClr val="FFFF00"/>
                  </a:solidFill>
                  <a:latin typeface="Cambria Math" panose="02040503050406030204" pitchFamily="18" charset="0"/>
                  <a:ea typeface="Cambria Math" panose="02040503050406030204" pitchFamily="18" charset="0"/>
                  <a:sym typeface="Symbol" pitchFamily="18" charset="2"/>
                </a:rPr>
                <a:t>Q</a:t>
              </a:r>
              <a:r>
                <a:rPr lang="en-US" altLang="de-DE" sz="2000" b="1" i="1" baseline="-25000" dirty="0" err="1" smtClean="0">
                  <a:solidFill>
                    <a:srgbClr val="FFFF00"/>
                  </a:solidFill>
                  <a:latin typeface="Cambria Math" panose="02040503050406030204" pitchFamily="18" charset="0"/>
                  <a:ea typeface="Cambria Math" panose="02040503050406030204" pitchFamily="18" charset="0"/>
                  <a:sym typeface="Symbol" pitchFamily="18" charset="2"/>
                </a:rPr>
                <a:t>x</a:t>
              </a:r>
              <a:r>
                <a:rPr lang="en-US" altLang="de-DE" sz="2000" b="1" i="1" baseline="-25000" dirty="0" smtClean="0">
                  <a:solidFill>
                    <a:srgbClr val="FFFF00"/>
                  </a:solidFill>
                  <a:latin typeface="Cambria Math" panose="02040503050406030204" pitchFamily="18" charset="0"/>
                  <a:ea typeface="Cambria Math" panose="02040503050406030204" pitchFamily="18" charset="0"/>
                  <a:sym typeface="Symbol" pitchFamily="18" charset="2"/>
                </a:rPr>
                <a:t> </a:t>
              </a:r>
              <a:r>
                <a:rPr lang="en-US" altLang="de-DE" sz="1600" b="1" dirty="0">
                  <a:solidFill>
                    <a:srgbClr val="FFFF00"/>
                  </a:solidFill>
                  <a:sym typeface="Symbol" pitchFamily="18" charset="2"/>
                </a:rPr>
                <a:t> 0.015</a:t>
              </a:r>
            </a:p>
          </p:txBody>
        </p:sp>
        <p:sp>
          <p:nvSpPr>
            <p:cNvPr id="81" name="Line 23"/>
            <p:cNvSpPr>
              <a:spLocks noChangeShapeType="1"/>
            </p:cNvSpPr>
            <p:nvPr/>
          </p:nvSpPr>
          <p:spPr bwMode="auto">
            <a:xfrm>
              <a:off x="3078163" y="4667302"/>
              <a:ext cx="1306513" cy="0"/>
            </a:xfrm>
            <a:prstGeom prst="line">
              <a:avLst/>
            </a:prstGeom>
            <a:noFill/>
            <a:ln w="28575">
              <a:solidFill>
                <a:srgbClr val="FFCC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82" name="Line 24"/>
            <p:cNvSpPr>
              <a:spLocks noChangeShapeType="1"/>
            </p:cNvSpPr>
            <p:nvPr/>
          </p:nvSpPr>
          <p:spPr bwMode="auto">
            <a:xfrm>
              <a:off x="3090863" y="4953052"/>
              <a:ext cx="1306513" cy="0"/>
            </a:xfrm>
            <a:prstGeom prst="line">
              <a:avLst/>
            </a:prstGeom>
            <a:noFill/>
            <a:ln w="28575">
              <a:solidFill>
                <a:srgbClr val="FFCC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83" name="Line 29"/>
            <p:cNvSpPr>
              <a:spLocks noChangeShapeType="1"/>
            </p:cNvSpPr>
            <p:nvPr/>
          </p:nvSpPr>
          <p:spPr bwMode="auto">
            <a:xfrm flipV="1">
              <a:off x="3816351" y="2076502"/>
              <a:ext cx="0" cy="144463"/>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Line 30"/>
            <p:cNvSpPr>
              <a:spLocks noChangeShapeType="1"/>
            </p:cNvSpPr>
            <p:nvPr/>
          </p:nvSpPr>
          <p:spPr bwMode="auto">
            <a:xfrm>
              <a:off x="3816351" y="1933627"/>
              <a:ext cx="0" cy="0"/>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Line 32"/>
            <p:cNvSpPr>
              <a:spLocks noChangeShapeType="1"/>
            </p:cNvSpPr>
            <p:nvPr/>
          </p:nvSpPr>
          <p:spPr bwMode="auto">
            <a:xfrm>
              <a:off x="3816351" y="1765352"/>
              <a:ext cx="0" cy="219075"/>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Line 35"/>
            <p:cNvSpPr>
              <a:spLocks noChangeShapeType="1"/>
            </p:cNvSpPr>
            <p:nvPr/>
          </p:nvSpPr>
          <p:spPr bwMode="auto">
            <a:xfrm flipV="1">
              <a:off x="3779838" y="3229027"/>
              <a:ext cx="0" cy="144463"/>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Line 36"/>
            <p:cNvSpPr>
              <a:spLocks noChangeShapeType="1"/>
            </p:cNvSpPr>
            <p:nvPr/>
          </p:nvSpPr>
          <p:spPr bwMode="auto">
            <a:xfrm>
              <a:off x="3779838" y="2960740"/>
              <a:ext cx="0" cy="157163"/>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Text Box 37"/>
            <p:cNvSpPr txBox="1">
              <a:spLocks noChangeArrowheads="1"/>
            </p:cNvSpPr>
            <p:nvPr/>
          </p:nvSpPr>
          <p:spPr bwMode="auto">
            <a:xfrm>
              <a:off x="3743326" y="3027415"/>
              <a:ext cx="7683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sz="1100" b="1" dirty="0"/>
                <a:t>2 mm</a:t>
              </a:r>
            </a:p>
          </p:txBody>
        </p:sp>
        <p:sp>
          <p:nvSpPr>
            <p:cNvPr id="89" name="Text Box 38"/>
            <p:cNvSpPr txBox="1">
              <a:spLocks noChangeArrowheads="1"/>
            </p:cNvSpPr>
            <p:nvPr/>
          </p:nvSpPr>
          <p:spPr bwMode="auto">
            <a:xfrm>
              <a:off x="3779838" y="1890765"/>
              <a:ext cx="7683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sz="1100" b="1" dirty="0"/>
                <a:t>5 mm</a:t>
              </a:r>
            </a:p>
          </p:txBody>
        </p:sp>
        <p:sp>
          <p:nvSpPr>
            <p:cNvPr id="90" name="Text Box 37"/>
            <p:cNvSpPr txBox="1">
              <a:spLocks noChangeArrowheads="1"/>
            </p:cNvSpPr>
            <p:nvPr/>
          </p:nvSpPr>
          <p:spPr bwMode="auto">
            <a:xfrm>
              <a:off x="6432415" y="2754365"/>
              <a:ext cx="768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sz="1200" b="1" dirty="0" smtClean="0"/>
                <a:t>0.05</a:t>
              </a:r>
              <a:endParaRPr lang="en-US" altLang="de-DE" sz="1200" b="1" dirty="0"/>
            </a:p>
          </p:txBody>
        </p:sp>
        <p:sp>
          <p:nvSpPr>
            <p:cNvPr id="91" name="Line 36"/>
            <p:cNvSpPr>
              <a:spLocks noChangeShapeType="1"/>
            </p:cNvSpPr>
            <p:nvPr/>
          </p:nvSpPr>
          <p:spPr bwMode="auto">
            <a:xfrm>
              <a:off x="6267451" y="2982171"/>
              <a:ext cx="812800" cy="0"/>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Line 36"/>
            <p:cNvSpPr>
              <a:spLocks noChangeShapeType="1"/>
            </p:cNvSpPr>
            <p:nvPr/>
          </p:nvSpPr>
          <p:spPr bwMode="auto">
            <a:xfrm>
              <a:off x="6267450" y="1933627"/>
              <a:ext cx="1257299" cy="0"/>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Text Box 37"/>
            <p:cNvSpPr txBox="1">
              <a:spLocks noChangeArrowheads="1"/>
            </p:cNvSpPr>
            <p:nvPr/>
          </p:nvSpPr>
          <p:spPr bwMode="auto">
            <a:xfrm>
              <a:off x="6658902" y="1708742"/>
              <a:ext cx="768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sz="1200" b="1" dirty="0" smtClean="0"/>
                <a:t>0.05</a:t>
              </a:r>
              <a:endParaRPr lang="en-US" altLang="de-DE" sz="1200" b="1" dirty="0"/>
            </a:p>
          </p:txBody>
        </p:sp>
        <p:sp>
          <p:nvSpPr>
            <p:cNvPr id="3" name="Rechteck 2"/>
            <p:cNvSpPr/>
            <p:nvPr/>
          </p:nvSpPr>
          <p:spPr bwMode="auto">
            <a:xfrm>
              <a:off x="3026741" y="2262860"/>
              <a:ext cx="2834309" cy="212725"/>
            </a:xfrm>
            <a:prstGeom prst="rect">
              <a:avLst/>
            </a:prstGeom>
            <a:solidFill>
              <a:srgbClr val="DDDDDD"/>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44" name="Text Box 16"/>
            <p:cNvSpPr txBox="1">
              <a:spLocks noChangeArrowheads="1"/>
            </p:cNvSpPr>
            <p:nvPr/>
          </p:nvSpPr>
          <p:spPr bwMode="auto">
            <a:xfrm>
              <a:off x="3933469" y="2247635"/>
              <a:ext cx="85204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300" b="1" dirty="0" smtClean="0">
                  <a:solidFill>
                    <a:schemeClr val="tx2"/>
                  </a:solidFill>
                </a:rPr>
                <a:t>time [</a:t>
              </a:r>
              <a:r>
                <a:rPr lang="en-US" altLang="de-DE" sz="1300" b="1" dirty="0" err="1" smtClean="0">
                  <a:solidFill>
                    <a:schemeClr val="tx2"/>
                  </a:solidFill>
                </a:rPr>
                <a:t>ms</a:t>
              </a:r>
              <a:r>
                <a:rPr lang="en-US" altLang="de-DE" sz="1300" b="1" dirty="0" smtClean="0">
                  <a:solidFill>
                    <a:schemeClr val="tx2"/>
                  </a:solidFill>
                </a:rPr>
                <a:t>]</a:t>
              </a:r>
              <a:endParaRPr lang="en-US" altLang="de-DE" sz="1300" b="1" dirty="0">
                <a:solidFill>
                  <a:schemeClr val="tx2"/>
                </a:solidFill>
              </a:endParaRPr>
            </a:p>
          </p:txBody>
        </p:sp>
        <p:sp>
          <p:nvSpPr>
            <p:cNvPr id="46" name="Text Box 16"/>
            <p:cNvSpPr txBox="1">
              <a:spLocks noChangeArrowheads="1"/>
            </p:cNvSpPr>
            <p:nvPr/>
          </p:nvSpPr>
          <p:spPr bwMode="auto">
            <a:xfrm>
              <a:off x="2878662" y="2173631"/>
              <a:ext cx="28738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100" b="1" dirty="0" smtClean="0">
                  <a:solidFill>
                    <a:schemeClr val="tx2"/>
                  </a:solidFill>
                </a:rPr>
                <a:t>0</a:t>
              </a:r>
              <a:endParaRPr lang="en-US" altLang="de-DE" sz="1100" b="1" dirty="0">
                <a:solidFill>
                  <a:schemeClr val="tx2"/>
                </a:solidFill>
              </a:endParaRPr>
            </a:p>
          </p:txBody>
        </p:sp>
        <p:sp>
          <p:nvSpPr>
            <p:cNvPr id="47" name="Text Box 16"/>
            <p:cNvSpPr txBox="1">
              <a:spLocks noChangeArrowheads="1"/>
            </p:cNvSpPr>
            <p:nvPr/>
          </p:nvSpPr>
          <p:spPr bwMode="auto">
            <a:xfrm>
              <a:off x="3547806" y="2190853"/>
              <a:ext cx="40049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100" b="1" dirty="0" smtClean="0">
                  <a:solidFill>
                    <a:schemeClr val="tx2"/>
                  </a:solidFill>
                </a:rPr>
                <a:t>200</a:t>
              </a:r>
              <a:endParaRPr lang="en-US" altLang="de-DE" sz="1100" b="1" dirty="0">
                <a:solidFill>
                  <a:schemeClr val="tx2"/>
                </a:solidFill>
              </a:endParaRPr>
            </a:p>
          </p:txBody>
        </p:sp>
        <p:sp>
          <p:nvSpPr>
            <p:cNvPr id="48" name="Text Box 16"/>
            <p:cNvSpPr txBox="1">
              <a:spLocks noChangeArrowheads="1"/>
            </p:cNvSpPr>
            <p:nvPr/>
          </p:nvSpPr>
          <p:spPr bwMode="auto">
            <a:xfrm>
              <a:off x="4635432" y="2188251"/>
              <a:ext cx="40049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100" b="1" dirty="0" smtClean="0">
                  <a:solidFill>
                    <a:schemeClr val="tx2"/>
                  </a:solidFill>
                </a:rPr>
                <a:t>500</a:t>
              </a:r>
              <a:endParaRPr lang="en-US" altLang="de-DE" sz="1100" b="1" dirty="0">
                <a:solidFill>
                  <a:schemeClr val="tx2"/>
                </a:solidFill>
              </a:endParaRPr>
            </a:p>
          </p:txBody>
        </p:sp>
        <p:sp>
          <p:nvSpPr>
            <p:cNvPr id="49" name="Text Box 16"/>
            <p:cNvSpPr txBox="1">
              <a:spLocks noChangeArrowheads="1"/>
            </p:cNvSpPr>
            <p:nvPr/>
          </p:nvSpPr>
          <p:spPr bwMode="auto">
            <a:xfrm>
              <a:off x="5364006" y="2192643"/>
              <a:ext cx="40049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100" b="1" dirty="0">
                  <a:solidFill>
                    <a:schemeClr val="tx2"/>
                  </a:solidFill>
                </a:rPr>
                <a:t>7</a:t>
              </a:r>
              <a:r>
                <a:rPr lang="en-US" altLang="de-DE" sz="1100" b="1" dirty="0" smtClean="0">
                  <a:solidFill>
                    <a:schemeClr val="tx2"/>
                  </a:solidFill>
                </a:rPr>
                <a:t>00</a:t>
              </a:r>
              <a:endParaRPr lang="en-US" altLang="de-DE" sz="1100" b="1" dirty="0">
                <a:solidFill>
                  <a:schemeClr val="tx2"/>
                </a:solidFill>
              </a:endParaRPr>
            </a:p>
          </p:txBody>
        </p:sp>
        <p:sp>
          <p:nvSpPr>
            <p:cNvPr id="50" name="Rechteck 49"/>
            <p:cNvSpPr/>
            <p:nvPr/>
          </p:nvSpPr>
          <p:spPr bwMode="auto">
            <a:xfrm>
              <a:off x="3008313" y="3387776"/>
              <a:ext cx="2834309" cy="212725"/>
            </a:xfrm>
            <a:prstGeom prst="rect">
              <a:avLst/>
            </a:prstGeom>
            <a:solidFill>
              <a:srgbClr val="DDDDDD"/>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51" name="Text Box 16"/>
            <p:cNvSpPr txBox="1">
              <a:spLocks noChangeArrowheads="1"/>
            </p:cNvSpPr>
            <p:nvPr/>
          </p:nvSpPr>
          <p:spPr bwMode="auto">
            <a:xfrm>
              <a:off x="2887663" y="3339026"/>
              <a:ext cx="28738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100" b="1" dirty="0" smtClean="0">
                  <a:solidFill>
                    <a:schemeClr val="tx2"/>
                  </a:solidFill>
                </a:rPr>
                <a:t>0</a:t>
              </a:r>
              <a:endParaRPr lang="en-US" altLang="de-DE" sz="1100" b="1" dirty="0">
                <a:solidFill>
                  <a:schemeClr val="tx2"/>
                </a:solidFill>
              </a:endParaRPr>
            </a:p>
          </p:txBody>
        </p:sp>
        <p:sp>
          <p:nvSpPr>
            <p:cNvPr id="52" name="Text Box 16"/>
            <p:cNvSpPr txBox="1">
              <a:spLocks noChangeArrowheads="1"/>
            </p:cNvSpPr>
            <p:nvPr/>
          </p:nvSpPr>
          <p:spPr bwMode="auto">
            <a:xfrm>
              <a:off x="3519231" y="3314803"/>
              <a:ext cx="40049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100" b="1" dirty="0" smtClean="0">
                  <a:solidFill>
                    <a:schemeClr val="tx2"/>
                  </a:solidFill>
                </a:rPr>
                <a:t>200</a:t>
              </a:r>
              <a:endParaRPr lang="en-US" altLang="de-DE" sz="1100" b="1" dirty="0">
                <a:solidFill>
                  <a:schemeClr val="tx2"/>
                </a:solidFill>
              </a:endParaRPr>
            </a:p>
          </p:txBody>
        </p:sp>
        <p:sp>
          <p:nvSpPr>
            <p:cNvPr id="53" name="Text Box 16"/>
            <p:cNvSpPr txBox="1">
              <a:spLocks noChangeArrowheads="1"/>
            </p:cNvSpPr>
            <p:nvPr/>
          </p:nvSpPr>
          <p:spPr bwMode="auto">
            <a:xfrm>
              <a:off x="4635432" y="3321726"/>
              <a:ext cx="40049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100" b="1" dirty="0" smtClean="0">
                  <a:solidFill>
                    <a:schemeClr val="tx2"/>
                  </a:solidFill>
                </a:rPr>
                <a:t>500</a:t>
              </a:r>
              <a:endParaRPr lang="en-US" altLang="de-DE" sz="1100" b="1" dirty="0">
                <a:solidFill>
                  <a:schemeClr val="tx2"/>
                </a:solidFill>
              </a:endParaRPr>
            </a:p>
          </p:txBody>
        </p:sp>
        <p:sp>
          <p:nvSpPr>
            <p:cNvPr id="54" name="Text Box 16"/>
            <p:cNvSpPr txBox="1">
              <a:spLocks noChangeArrowheads="1"/>
            </p:cNvSpPr>
            <p:nvPr/>
          </p:nvSpPr>
          <p:spPr bwMode="auto">
            <a:xfrm>
              <a:off x="5344956" y="3311915"/>
              <a:ext cx="40049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100" b="1" dirty="0">
                  <a:solidFill>
                    <a:schemeClr val="tx2"/>
                  </a:solidFill>
                </a:rPr>
                <a:t>7</a:t>
              </a:r>
              <a:r>
                <a:rPr lang="en-US" altLang="de-DE" sz="1100" b="1" dirty="0" smtClean="0">
                  <a:solidFill>
                    <a:schemeClr val="tx2"/>
                  </a:solidFill>
                </a:rPr>
                <a:t>00</a:t>
              </a:r>
              <a:endParaRPr lang="en-US" altLang="de-DE" sz="1100" b="1" dirty="0">
                <a:solidFill>
                  <a:schemeClr val="tx2"/>
                </a:solidFill>
              </a:endParaRPr>
            </a:p>
          </p:txBody>
        </p:sp>
        <p:sp>
          <p:nvSpPr>
            <p:cNvPr id="55" name="Text Box 16"/>
            <p:cNvSpPr txBox="1">
              <a:spLocks noChangeArrowheads="1"/>
            </p:cNvSpPr>
            <p:nvPr/>
          </p:nvSpPr>
          <p:spPr bwMode="auto">
            <a:xfrm>
              <a:off x="3872170" y="3307911"/>
              <a:ext cx="85204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300" b="1" dirty="0" smtClean="0">
                  <a:solidFill>
                    <a:schemeClr val="tx2"/>
                  </a:solidFill>
                </a:rPr>
                <a:t>time [</a:t>
              </a:r>
              <a:r>
                <a:rPr lang="en-US" altLang="de-DE" sz="1300" b="1" dirty="0" err="1" smtClean="0">
                  <a:solidFill>
                    <a:schemeClr val="tx2"/>
                  </a:solidFill>
                </a:rPr>
                <a:t>ms</a:t>
              </a:r>
              <a:r>
                <a:rPr lang="en-US" altLang="de-DE" sz="1300" b="1" dirty="0" smtClean="0">
                  <a:solidFill>
                    <a:schemeClr val="tx2"/>
                  </a:solidFill>
                </a:rPr>
                <a:t>]</a:t>
              </a:r>
              <a:endParaRPr lang="en-US" altLang="de-DE" sz="1300" b="1" dirty="0">
                <a:solidFill>
                  <a:schemeClr val="tx2"/>
                </a:solidFill>
              </a:endParaRPr>
            </a:p>
          </p:txBody>
        </p:sp>
        <p:sp>
          <p:nvSpPr>
            <p:cNvPr id="57" name="Rechteck 56"/>
            <p:cNvSpPr/>
            <p:nvPr/>
          </p:nvSpPr>
          <p:spPr bwMode="auto">
            <a:xfrm>
              <a:off x="3022351" y="5884593"/>
              <a:ext cx="3410063" cy="131430"/>
            </a:xfrm>
            <a:prstGeom prst="rect">
              <a:avLst/>
            </a:prstGeom>
            <a:solidFill>
              <a:srgbClr val="DDDDDD"/>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56" name="Text Box 16"/>
            <p:cNvSpPr txBox="1">
              <a:spLocks noChangeArrowheads="1"/>
            </p:cNvSpPr>
            <p:nvPr/>
          </p:nvSpPr>
          <p:spPr bwMode="auto">
            <a:xfrm>
              <a:off x="3276619" y="5780362"/>
              <a:ext cx="85204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300" b="1" dirty="0" smtClean="0">
                  <a:solidFill>
                    <a:schemeClr val="tx2"/>
                  </a:solidFill>
                </a:rPr>
                <a:t>time [</a:t>
              </a:r>
              <a:r>
                <a:rPr lang="en-US" altLang="de-DE" sz="1300" b="1" dirty="0" err="1" smtClean="0">
                  <a:solidFill>
                    <a:schemeClr val="tx2"/>
                  </a:solidFill>
                </a:rPr>
                <a:t>ms</a:t>
              </a:r>
              <a:r>
                <a:rPr lang="en-US" altLang="de-DE" sz="1300" b="1" dirty="0" smtClean="0">
                  <a:solidFill>
                    <a:schemeClr val="tx2"/>
                  </a:solidFill>
                </a:rPr>
                <a:t>]</a:t>
              </a:r>
              <a:endParaRPr lang="en-US" altLang="de-DE" sz="1300" b="1" dirty="0">
                <a:solidFill>
                  <a:schemeClr val="tx2"/>
                </a:solidFill>
              </a:endParaRPr>
            </a:p>
          </p:txBody>
        </p:sp>
        <p:sp>
          <p:nvSpPr>
            <p:cNvPr id="58" name="Text Box 16"/>
            <p:cNvSpPr txBox="1">
              <a:spLocks noChangeArrowheads="1"/>
            </p:cNvSpPr>
            <p:nvPr/>
          </p:nvSpPr>
          <p:spPr bwMode="auto">
            <a:xfrm>
              <a:off x="5418249" y="5784312"/>
              <a:ext cx="85204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300" b="1" dirty="0" smtClean="0">
                  <a:solidFill>
                    <a:schemeClr val="tx2"/>
                  </a:solidFill>
                </a:rPr>
                <a:t>time [</a:t>
              </a:r>
              <a:r>
                <a:rPr lang="en-US" altLang="de-DE" sz="1300" b="1" dirty="0" err="1" smtClean="0">
                  <a:solidFill>
                    <a:schemeClr val="tx2"/>
                  </a:solidFill>
                </a:rPr>
                <a:t>ms</a:t>
              </a:r>
              <a:r>
                <a:rPr lang="en-US" altLang="de-DE" sz="1300" b="1" dirty="0" smtClean="0">
                  <a:solidFill>
                    <a:schemeClr val="tx2"/>
                  </a:solidFill>
                </a:rPr>
                <a:t>]</a:t>
              </a:r>
              <a:endParaRPr lang="en-US" altLang="de-DE" sz="1300" b="1" dirty="0">
                <a:solidFill>
                  <a:schemeClr val="tx2"/>
                </a:solidFill>
              </a:endParaRPr>
            </a:p>
          </p:txBody>
        </p:sp>
        <p:sp>
          <p:nvSpPr>
            <p:cNvPr id="59" name="Rechteck 58"/>
            <p:cNvSpPr/>
            <p:nvPr/>
          </p:nvSpPr>
          <p:spPr bwMode="auto">
            <a:xfrm>
              <a:off x="2751699" y="4487252"/>
              <a:ext cx="126963" cy="645187"/>
            </a:xfrm>
            <a:prstGeom prst="rect">
              <a:avLst/>
            </a:prstGeom>
            <a:solidFill>
              <a:srgbClr val="DDDDDD"/>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60" name="Rechteck 59"/>
            <p:cNvSpPr/>
            <p:nvPr/>
          </p:nvSpPr>
          <p:spPr bwMode="auto">
            <a:xfrm>
              <a:off x="4742509" y="4489502"/>
              <a:ext cx="126963" cy="645187"/>
            </a:xfrm>
            <a:prstGeom prst="rect">
              <a:avLst/>
            </a:prstGeom>
            <a:solidFill>
              <a:srgbClr val="DDDDDD"/>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61" name="Text Box 16"/>
            <p:cNvSpPr txBox="1">
              <a:spLocks noChangeArrowheads="1"/>
            </p:cNvSpPr>
            <p:nvPr/>
          </p:nvSpPr>
          <p:spPr bwMode="auto">
            <a:xfrm rot="16200000">
              <a:off x="2060499" y="4573448"/>
              <a:ext cx="1473736"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300" b="1" dirty="0" err="1" smtClean="0">
                  <a:solidFill>
                    <a:schemeClr val="tx2"/>
                  </a:solidFill>
                </a:rPr>
                <a:t>hori</a:t>
              </a:r>
              <a:r>
                <a:rPr lang="en-US" altLang="de-DE" sz="1300" b="1" dirty="0" smtClean="0">
                  <a:solidFill>
                    <a:schemeClr val="tx2"/>
                  </a:solidFill>
                </a:rPr>
                <a:t>. </a:t>
              </a:r>
              <a:r>
                <a:rPr lang="en-US" altLang="de-DE" sz="1300" b="1" dirty="0" err="1" smtClean="0">
                  <a:solidFill>
                    <a:schemeClr val="tx2"/>
                  </a:solidFill>
                </a:rPr>
                <a:t>frac</a:t>
              </a:r>
              <a:r>
                <a:rPr lang="en-US" altLang="de-DE" sz="1300" b="1" dirty="0" smtClean="0">
                  <a:solidFill>
                    <a:schemeClr val="tx2"/>
                  </a:solidFill>
                </a:rPr>
                <a:t>. tune </a:t>
              </a:r>
              <a:r>
                <a:rPr lang="en-US" altLang="de-DE" sz="1300" b="1" i="1" dirty="0" err="1">
                  <a:solidFill>
                    <a:schemeClr val="tx2"/>
                  </a:solidFill>
                </a:rPr>
                <a:t>Q</a:t>
              </a:r>
              <a:r>
                <a:rPr lang="en-US" altLang="de-DE" sz="1300" b="1" i="1" baseline="-25000" dirty="0" err="1" smtClean="0">
                  <a:solidFill>
                    <a:schemeClr val="tx2"/>
                  </a:solidFill>
                </a:rPr>
                <a:t>x</a:t>
              </a:r>
              <a:endParaRPr lang="en-US" altLang="de-DE" sz="1300" b="1" i="1" dirty="0">
                <a:solidFill>
                  <a:schemeClr val="tx2"/>
                </a:solidFill>
              </a:endParaRPr>
            </a:p>
          </p:txBody>
        </p:sp>
        <p:sp>
          <p:nvSpPr>
            <p:cNvPr id="62" name="Text Box 16"/>
            <p:cNvSpPr txBox="1">
              <a:spLocks noChangeArrowheads="1"/>
            </p:cNvSpPr>
            <p:nvPr/>
          </p:nvSpPr>
          <p:spPr bwMode="auto">
            <a:xfrm rot="16200000">
              <a:off x="4054673" y="4572455"/>
              <a:ext cx="1471746"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300" b="1" dirty="0" smtClean="0">
                  <a:solidFill>
                    <a:schemeClr val="tx2"/>
                  </a:solidFill>
                </a:rPr>
                <a:t>vert. </a:t>
              </a:r>
              <a:r>
                <a:rPr lang="en-US" altLang="de-DE" sz="1300" b="1" dirty="0" err="1" smtClean="0">
                  <a:solidFill>
                    <a:schemeClr val="tx2"/>
                  </a:solidFill>
                </a:rPr>
                <a:t>frac</a:t>
              </a:r>
              <a:r>
                <a:rPr lang="en-US" altLang="de-DE" sz="1300" b="1" dirty="0" smtClean="0">
                  <a:solidFill>
                    <a:schemeClr val="tx2"/>
                  </a:solidFill>
                </a:rPr>
                <a:t>. tune </a:t>
              </a:r>
              <a:r>
                <a:rPr lang="en-US" altLang="de-DE" sz="1300" b="1" i="1" dirty="0" err="1" smtClean="0">
                  <a:solidFill>
                    <a:schemeClr val="tx2"/>
                  </a:solidFill>
                </a:rPr>
                <a:t>Q</a:t>
              </a:r>
              <a:r>
                <a:rPr lang="en-US" altLang="de-DE" sz="1300" b="1" i="1" baseline="-25000" dirty="0" err="1" smtClean="0">
                  <a:solidFill>
                    <a:schemeClr val="tx2"/>
                  </a:solidFill>
                </a:rPr>
                <a:t>y</a:t>
              </a:r>
              <a:endParaRPr lang="en-US" altLang="de-DE" sz="1300" b="1" i="1" dirty="0">
                <a:solidFill>
                  <a:schemeClr val="tx2"/>
                </a:solidFill>
              </a:endParaRPr>
            </a:p>
          </p:txBody>
        </p:sp>
        <p:sp>
          <p:nvSpPr>
            <p:cNvPr id="63" name="Text Box 16"/>
            <p:cNvSpPr txBox="1">
              <a:spLocks noChangeArrowheads="1"/>
            </p:cNvSpPr>
            <p:nvPr/>
          </p:nvSpPr>
          <p:spPr bwMode="auto">
            <a:xfrm>
              <a:off x="7081452" y="3982776"/>
              <a:ext cx="85204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400" b="1" dirty="0" smtClean="0">
                  <a:solidFill>
                    <a:srgbClr val="FFFF00"/>
                  </a:solidFill>
                </a:rPr>
                <a:t>vert. </a:t>
              </a:r>
              <a:r>
                <a:rPr lang="en-US" altLang="de-DE" sz="1400" b="1" i="1" dirty="0" err="1">
                  <a:solidFill>
                    <a:srgbClr val="FFFF00"/>
                  </a:solidFill>
                  <a:latin typeface="Cambria Math" panose="02040503050406030204" pitchFamily="18" charset="0"/>
                  <a:ea typeface="Cambria Math" panose="02040503050406030204" pitchFamily="18" charset="0"/>
                </a:rPr>
                <a:t>Q</a:t>
              </a:r>
              <a:r>
                <a:rPr lang="en-US" altLang="de-DE" sz="1400" b="1" i="1" baseline="-25000" dirty="0" err="1" smtClean="0">
                  <a:solidFill>
                    <a:srgbClr val="FFFF00"/>
                  </a:solidFill>
                  <a:latin typeface="Cambria Math" panose="02040503050406030204" pitchFamily="18" charset="0"/>
                  <a:ea typeface="Cambria Math" panose="02040503050406030204" pitchFamily="18" charset="0"/>
                </a:rPr>
                <a:t>y</a:t>
              </a:r>
              <a:endParaRPr lang="en-US" altLang="de-DE" sz="1400" b="1" i="1" dirty="0">
                <a:solidFill>
                  <a:srgbClr val="FFFF00"/>
                </a:solidFill>
                <a:latin typeface="Cambria Math" panose="02040503050406030204" pitchFamily="18" charset="0"/>
                <a:ea typeface="Cambria Math" panose="02040503050406030204" pitchFamily="18" charset="0"/>
              </a:endParaRPr>
            </a:p>
          </p:txBody>
        </p:sp>
        <p:sp>
          <p:nvSpPr>
            <p:cNvPr id="64" name="Text Box 16"/>
            <p:cNvSpPr txBox="1">
              <a:spLocks noChangeArrowheads="1"/>
            </p:cNvSpPr>
            <p:nvPr/>
          </p:nvSpPr>
          <p:spPr bwMode="auto">
            <a:xfrm>
              <a:off x="7932905" y="5364272"/>
              <a:ext cx="9021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400" b="1" dirty="0" err="1" smtClean="0">
                  <a:solidFill>
                    <a:srgbClr val="FFFF00"/>
                  </a:solidFill>
                </a:rPr>
                <a:t>hori</a:t>
              </a:r>
              <a:r>
                <a:rPr lang="en-US" altLang="de-DE" sz="1400" b="1" dirty="0" smtClean="0">
                  <a:solidFill>
                    <a:srgbClr val="FFFF00"/>
                  </a:solidFill>
                </a:rPr>
                <a:t>. </a:t>
              </a:r>
              <a:r>
                <a:rPr lang="en-US" altLang="de-DE" sz="1400" b="1" i="1" dirty="0" err="1">
                  <a:solidFill>
                    <a:srgbClr val="FFFF00"/>
                  </a:solidFill>
                  <a:latin typeface="Cambria Math" panose="02040503050406030204" pitchFamily="18" charset="0"/>
                  <a:ea typeface="Cambria Math" panose="02040503050406030204" pitchFamily="18" charset="0"/>
                </a:rPr>
                <a:t>Q</a:t>
              </a:r>
              <a:r>
                <a:rPr lang="en-US" altLang="de-DE" sz="1400" b="1" i="1" baseline="-25000" dirty="0" err="1" smtClean="0">
                  <a:solidFill>
                    <a:srgbClr val="FFFF00"/>
                  </a:solidFill>
                  <a:latin typeface="Cambria Math" panose="02040503050406030204" pitchFamily="18" charset="0"/>
                  <a:ea typeface="Cambria Math" panose="02040503050406030204" pitchFamily="18" charset="0"/>
                </a:rPr>
                <a:t>x</a:t>
              </a:r>
              <a:endParaRPr lang="en-US" altLang="de-DE" sz="1400" b="1" i="1" dirty="0">
                <a:solidFill>
                  <a:srgbClr val="FFFF00"/>
                </a:solidFill>
                <a:latin typeface="Cambria Math" panose="02040503050406030204" pitchFamily="18" charset="0"/>
                <a:ea typeface="Cambria Math" panose="02040503050406030204" pitchFamily="18" charset="0"/>
              </a:endParaRPr>
            </a:p>
          </p:txBody>
        </p:sp>
        <p:sp>
          <p:nvSpPr>
            <p:cNvPr id="95" name="Rechteck 94"/>
            <p:cNvSpPr/>
            <p:nvPr/>
          </p:nvSpPr>
          <p:spPr bwMode="auto">
            <a:xfrm>
              <a:off x="7200766" y="2446252"/>
              <a:ext cx="614498" cy="91593"/>
            </a:xfrm>
            <a:prstGeom prst="rect">
              <a:avLst/>
            </a:prstGeom>
            <a:solidFill>
              <a:srgbClr val="DDDDDD"/>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96" name="Rechteck 95"/>
            <p:cNvSpPr/>
            <p:nvPr/>
          </p:nvSpPr>
          <p:spPr bwMode="auto">
            <a:xfrm>
              <a:off x="7427252" y="3471587"/>
              <a:ext cx="614498" cy="91593"/>
            </a:xfrm>
            <a:prstGeom prst="rect">
              <a:avLst/>
            </a:prstGeom>
            <a:solidFill>
              <a:srgbClr val="DDDDDD"/>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94" name="Text Box 16"/>
            <p:cNvSpPr txBox="1">
              <a:spLocks noChangeArrowheads="1"/>
            </p:cNvSpPr>
            <p:nvPr/>
          </p:nvSpPr>
          <p:spPr bwMode="auto">
            <a:xfrm>
              <a:off x="6890061" y="2310702"/>
              <a:ext cx="146467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spcBef>
                  <a:spcPct val="50000"/>
                </a:spcBef>
              </a:pPr>
              <a:r>
                <a:rPr lang="en-US" altLang="de-DE" sz="1300" b="1" dirty="0" smtClean="0">
                  <a:solidFill>
                    <a:schemeClr val="tx2"/>
                  </a:solidFill>
                </a:rPr>
                <a:t>horizontal  tune</a:t>
              </a:r>
              <a:endParaRPr lang="en-US" altLang="de-DE" sz="1300" b="1" dirty="0">
                <a:solidFill>
                  <a:schemeClr val="tx2"/>
                </a:solidFill>
              </a:endParaRPr>
            </a:p>
          </p:txBody>
        </p:sp>
        <p:sp>
          <p:nvSpPr>
            <p:cNvPr id="97" name="Text Box 16"/>
            <p:cNvSpPr txBox="1">
              <a:spLocks noChangeArrowheads="1"/>
            </p:cNvSpPr>
            <p:nvPr/>
          </p:nvSpPr>
          <p:spPr bwMode="auto">
            <a:xfrm>
              <a:off x="6822294" y="3378821"/>
              <a:ext cx="146467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spcBef>
                  <a:spcPct val="50000"/>
                </a:spcBef>
              </a:pPr>
              <a:r>
                <a:rPr lang="en-US" altLang="de-DE" sz="1300" b="1" dirty="0" smtClean="0">
                  <a:solidFill>
                    <a:schemeClr val="tx2"/>
                  </a:solidFill>
                </a:rPr>
                <a:t>vertical  tune</a:t>
              </a:r>
              <a:endParaRPr lang="en-US" altLang="de-DE" sz="1300" b="1" dirty="0">
                <a:solidFill>
                  <a:schemeClr val="tx2"/>
                </a:solidFill>
              </a:endParaRPr>
            </a:p>
          </p:txBody>
        </p:sp>
      </p:grpSp>
      <p:sp>
        <p:nvSpPr>
          <p:cNvPr id="65" name="Text Box 10"/>
          <p:cNvSpPr txBox="1">
            <a:spLocks noChangeArrowheads="1"/>
          </p:cNvSpPr>
          <p:nvPr/>
        </p:nvSpPr>
        <p:spPr bwMode="auto">
          <a:xfrm>
            <a:off x="2978068" y="5396110"/>
            <a:ext cx="3732613" cy="369332"/>
          </a:xfrm>
          <a:prstGeom prst="rect">
            <a:avLst/>
          </a:prstGeom>
          <a:solidFill>
            <a:srgbClr val="DDDDDD"/>
          </a:solidFill>
          <a:ln>
            <a:solidFill>
              <a:srgbClr val="DDDDDD"/>
            </a:solidFill>
          </a:ln>
          <a:effectLst/>
          <a:extLst/>
        </p:spPr>
        <p:txBody>
          <a:bodyPr wrap="square">
            <a:spAutoFit/>
          </a:bodyPr>
          <a:lstStyle/>
          <a:p>
            <a:pPr>
              <a:spcBef>
                <a:spcPct val="50000"/>
              </a:spcBef>
            </a:pPr>
            <a:r>
              <a:rPr lang="en-US" altLang="de-DE" b="1" dirty="0" smtClean="0">
                <a:solidFill>
                  <a:srgbClr val="C00000"/>
                </a:solidFill>
              </a:rPr>
              <a:t>Position of maximum in spectrum</a:t>
            </a:r>
            <a:endParaRPr lang="en-US" altLang="de-DE" b="1" dirty="0">
              <a:solidFill>
                <a:srgbClr val="C00000"/>
              </a:solidFill>
            </a:endParaRPr>
          </a:p>
        </p:txBody>
      </p:sp>
    </p:spTree>
    <p:extLst>
      <p:ext uri="{BB962C8B-B14F-4D97-AF65-F5344CB8AC3E}">
        <p14:creationId xmlns:p14="http://schemas.microsoft.com/office/powerpoint/2010/main" val="5544587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Content Placeholder 2"/>
              <p:cNvGraphicFramePr>
                <a:graphicFrameLocks noGrp="1"/>
              </p:cNvGraphicFramePr>
              <p:nvPr>
                <p:ph idx="1"/>
                <p:extLst>
                  <p:ext uri="{D42A27DB-BD31-4B8C-83A1-F6EECF244321}">
                    <p14:modId xmlns:p14="http://schemas.microsoft.com/office/powerpoint/2010/main" val="3863646857"/>
                  </p:ext>
                </p:extLst>
              </p:nvPr>
            </p:nvGraphicFramePr>
            <p:xfrm>
              <a:off x="4574193" y="1357095"/>
              <a:ext cx="4354005" cy="2396681"/>
            </p:xfrm>
            <a:graphic>
              <a:graphicData uri="http://schemas.openxmlformats.org/drawingml/2006/table">
                <a:tbl>
                  <a:tblPr firstRow="1" bandRow="1">
                    <a:tableStyleId>{5C22544A-7EE6-4342-B048-85BDC9FD1C3A}</a:tableStyleId>
                  </a:tblPr>
                  <a:tblGrid>
                    <a:gridCol w="2085150"/>
                    <a:gridCol w="2268855"/>
                  </a:tblGrid>
                  <a:tr h="332313">
                    <a:tc>
                      <a:txBody>
                        <a:bodyPr/>
                        <a:lstStyle/>
                        <a:p>
                          <a:pPr algn="ctr"/>
                          <a:r>
                            <a:rPr lang="de-DE" dirty="0" smtClean="0"/>
                            <a:t>Parameter</a:t>
                          </a: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algn="ctr"/>
                          <a:r>
                            <a:rPr lang="de-DE" dirty="0" err="1" smtClean="0"/>
                            <a:t>Typical</a:t>
                          </a:r>
                          <a:r>
                            <a:rPr lang="de-DE" baseline="0" dirty="0" smtClean="0"/>
                            <a:t> </a:t>
                          </a:r>
                          <a:r>
                            <a:rPr lang="de-DE" dirty="0" smtClean="0"/>
                            <a:t>Value</a:t>
                          </a: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r>
                  <a:tr h="304621">
                    <a:tc>
                      <a:txBody>
                        <a:bodyPr/>
                        <a:lstStyle/>
                        <a:p>
                          <a:r>
                            <a:rPr lang="de-DE" sz="1600" dirty="0" err="1" smtClean="0"/>
                            <a:t>Circumference</a:t>
                          </a:r>
                          <a:endParaRPr lang="en-US" sz="1600" dirty="0"/>
                        </a:p>
                      </a:txBody>
                      <a:tcPr>
                        <a:lnT w="38100" cmpd="sng">
                          <a:noFill/>
                        </a:lnT>
                      </a:tcPr>
                    </a:tc>
                    <a:tc>
                      <a:txBody>
                        <a:bodyPr/>
                        <a:lstStyle/>
                        <a:p>
                          <a14:m>
                            <m:oMath xmlns:m="http://schemas.openxmlformats.org/officeDocument/2006/math">
                              <m:r>
                                <a:rPr lang="de-DE" sz="1600" i="1" dirty="0" smtClean="0">
                                  <a:latin typeface="Cambria Math"/>
                                </a:rPr>
                                <m:t>216</m:t>
                              </m:r>
                            </m:oMath>
                          </a14:m>
                          <a:r>
                            <a:rPr lang="de-DE" sz="1600" dirty="0" smtClean="0"/>
                            <a:t> m</a:t>
                          </a:r>
                          <a:endParaRPr lang="en-US" sz="1600" dirty="0"/>
                        </a:p>
                      </a:txBody>
                      <a:tcPr>
                        <a:lnT w="38100" cmpd="sng">
                          <a:noFill/>
                        </a:lnT>
                      </a:tcPr>
                    </a:tc>
                  </a:tr>
                  <a:tr h="304621">
                    <a:tc>
                      <a:txBody>
                        <a:bodyPr/>
                        <a:lstStyle/>
                        <a:p>
                          <a:r>
                            <a:rPr lang="de-DE" sz="1600" dirty="0" smtClean="0"/>
                            <a:t>Beam </a:t>
                          </a:r>
                          <a:r>
                            <a:rPr lang="de-DE" sz="1600" dirty="0" err="1" smtClean="0"/>
                            <a:t>current</a:t>
                          </a:r>
                          <a:r>
                            <a:rPr lang="de-DE" sz="1600" dirty="0" smtClean="0"/>
                            <a:t> </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1600" i="1" smtClean="0">
                                      <a:latin typeface="Cambria Math"/>
                                      <a:ea typeface="Cambria Math"/>
                                    </a:rPr>
                                  </m:ctrlPr>
                                </m:sSupPr>
                                <m:e>
                                  <m:sSup>
                                    <m:sSupPr>
                                      <m:ctrlPr>
                                        <a:rPr lang="en-US" sz="1600" i="1" smtClean="0">
                                          <a:latin typeface="Cambria Math"/>
                                          <a:ea typeface="Cambria Math"/>
                                        </a:rPr>
                                      </m:ctrlPr>
                                    </m:sSupPr>
                                    <m:e>
                                      <m:r>
                                        <a:rPr lang="de-DE" sz="1600" b="0" i="1" smtClean="0">
                                          <a:latin typeface="Cambria Math"/>
                                          <a:ea typeface="Cambria Math"/>
                                        </a:rPr>
                                        <m:t>10</m:t>
                                      </m:r>
                                    </m:e>
                                    <m:sup>
                                      <m:r>
                                        <a:rPr lang="de-DE" sz="1600" b="0" i="1" smtClean="0">
                                          <a:latin typeface="Cambria Math"/>
                                          <a:ea typeface="Cambria Math"/>
                                        </a:rPr>
                                        <m:t>7</m:t>
                                      </m:r>
                                    </m:sup>
                                  </m:sSup>
                                  <m:r>
                                    <a:rPr lang="de-DE" sz="1600" b="0" i="1" smtClean="0">
                                      <a:latin typeface="Cambria Math"/>
                                      <a:ea typeface="Cambria Math"/>
                                    </a:rPr>
                                    <m:t>−10</m:t>
                                  </m:r>
                                </m:e>
                                <m:sup>
                                  <m:r>
                                    <a:rPr lang="de-DE" sz="1600" b="0" i="1" smtClean="0">
                                      <a:latin typeface="Cambria Math"/>
                                      <a:ea typeface="Cambria Math"/>
                                    </a:rPr>
                                    <m:t>13</m:t>
                                  </m:r>
                                </m:sup>
                              </m:sSup>
                              <m:r>
                                <a:rPr lang="de-DE" sz="1600" b="0" i="1" smtClean="0">
                                  <a:latin typeface="Cambria Math"/>
                                  <a:ea typeface="Cambria Math"/>
                                </a:rPr>
                                <m:t> </m:t>
                              </m:r>
                            </m:oMath>
                          </a14:m>
                          <a:r>
                            <a:rPr lang="en-US" sz="1600" dirty="0" smtClean="0"/>
                            <a:t>charges</a:t>
                          </a:r>
                          <a:endParaRPr lang="en-US" sz="1600" dirty="0"/>
                        </a:p>
                      </a:txBody>
                      <a:tcPr/>
                    </a:tc>
                  </a:tr>
                  <a:tr h="304621">
                    <a:tc>
                      <a:txBody>
                        <a:bodyPr/>
                        <a:lstStyle/>
                        <a:p>
                          <a:r>
                            <a:rPr lang="de-DE" sz="1600" dirty="0" err="1" smtClean="0"/>
                            <a:t>Injection</a:t>
                          </a:r>
                          <a:r>
                            <a:rPr lang="de-DE" sz="1600" dirty="0" smtClean="0"/>
                            <a:t> </a:t>
                          </a:r>
                          <a:r>
                            <a:rPr lang="de-DE" sz="1600" dirty="0" err="1" smtClean="0"/>
                            <a:t>energy</a:t>
                          </a:r>
                          <a:endParaRPr lang="en-US" sz="1600" dirty="0"/>
                        </a:p>
                      </a:txBody>
                      <a:tcPr/>
                    </a:tc>
                    <a:tc>
                      <a:txBody>
                        <a:bodyPr/>
                        <a:lstStyle/>
                        <a:p>
                          <a14:m>
                            <m:oMath xmlns:m="http://schemas.openxmlformats.org/officeDocument/2006/math">
                              <m:r>
                                <a:rPr lang="de-DE" sz="1600" i="1" dirty="0" smtClean="0">
                                  <a:latin typeface="Cambria Math"/>
                                </a:rPr>
                                <m:t>11.4</m:t>
                              </m:r>
                            </m:oMath>
                          </a14:m>
                          <a:r>
                            <a:rPr lang="de-DE" sz="1600" dirty="0" smtClean="0"/>
                            <a:t> </a:t>
                          </a:r>
                          <a:r>
                            <a:rPr lang="de-DE" sz="1600" dirty="0" err="1" smtClean="0"/>
                            <a:t>MeV</a:t>
                          </a:r>
                          <a:r>
                            <a:rPr lang="de-DE" sz="1600" dirty="0" smtClean="0"/>
                            <a:t>/u ( </a:t>
                          </a:r>
                          <a14:m>
                            <m:oMath xmlns:m="http://schemas.openxmlformats.org/officeDocument/2006/math">
                              <m:r>
                                <a:rPr lang="de-DE" sz="1600" i="1" smtClean="0">
                                  <a:latin typeface="Cambria Math"/>
                                  <a:ea typeface="Cambria Math"/>
                                </a:rPr>
                                <m:t>𝛽</m:t>
                              </m:r>
                              <m:r>
                                <a:rPr lang="de-DE" sz="1600" b="0" i="1" smtClean="0">
                                  <a:latin typeface="Cambria Math"/>
                                  <a:ea typeface="Cambria Math"/>
                                </a:rPr>
                                <m:t>=0.15)</m:t>
                              </m:r>
                            </m:oMath>
                          </a14:m>
                          <a:endParaRPr lang="en-US" sz="1600" dirty="0"/>
                        </a:p>
                      </a:txBody>
                      <a:tcPr/>
                    </a:tc>
                  </a:tr>
                  <a:tr h="322102">
                    <a:tc>
                      <a:txBody>
                        <a:bodyPr/>
                        <a:lstStyle/>
                        <a:p>
                          <a:r>
                            <a:rPr lang="de-DE" sz="1600" dirty="0" smtClean="0"/>
                            <a:t>Betatron tune </a:t>
                          </a:r>
                          <a14:m>
                            <m:oMath xmlns:m="http://schemas.openxmlformats.org/officeDocument/2006/math">
                              <m:sSub>
                                <m:sSubPr>
                                  <m:ctrlPr>
                                    <a:rPr lang="de-DE" sz="1600" i="1" smtClean="0">
                                      <a:latin typeface="Cambria Math"/>
                                    </a:rPr>
                                  </m:ctrlPr>
                                </m:sSubPr>
                                <m:e>
                                  <m:r>
                                    <a:rPr lang="de-DE" sz="1600" b="0" i="1" smtClean="0">
                                      <a:latin typeface="Cambria Math"/>
                                    </a:rPr>
                                    <m:t>𝑄</m:t>
                                  </m:r>
                                </m:e>
                                <m:sub>
                                  <m:r>
                                    <a:rPr lang="de-DE" sz="1600" b="0" i="1" smtClean="0">
                                      <a:latin typeface="Cambria Math"/>
                                    </a:rPr>
                                    <m:t>𝑥</m:t>
                                  </m:r>
                                </m:sub>
                              </m:sSub>
                              <m:r>
                                <a:rPr lang="de-DE" sz="1600" b="0" i="1" smtClean="0">
                                  <a:latin typeface="Cambria Math"/>
                                </a:rPr>
                                <m:t> &amp; </m:t>
                              </m:r>
                              <m:sSub>
                                <m:sSubPr>
                                  <m:ctrlPr>
                                    <a:rPr lang="de-DE" sz="1600" b="0" i="1" smtClean="0">
                                      <a:latin typeface="Cambria Math"/>
                                    </a:rPr>
                                  </m:ctrlPr>
                                </m:sSubPr>
                                <m:e>
                                  <m:r>
                                    <a:rPr lang="de-DE" sz="1600" b="0" i="1" smtClean="0">
                                      <a:latin typeface="Cambria Math"/>
                                    </a:rPr>
                                    <m:t>𝑄</m:t>
                                  </m:r>
                                </m:e>
                                <m:sub>
                                  <m:r>
                                    <a:rPr lang="de-DE" sz="1600" b="0" i="1" smtClean="0">
                                      <a:latin typeface="Cambria Math"/>
                                    </a:rPr>
                                    <m:t>𝑦</m:t>
                                  </m:r>
                                </m:sub>
                              </m:sSub>
                            </m:oMath>
                          </a14:m>
                          <a:endParaRPr lang="en-US" sz="1600" dirty="0"/>
                        </a:p>
                      </a:txBody>
                      <a:tcPr/>
                    </a:tc>
                    <a:tc>
                      <a:txBody>
                        <a:bodyPr/>
                        <a:lstStyle/>
                        <a:p>
                          <a:r>
                            <a:rPr lang="en-US" sz="1600" dirty="0" smtClean="0"/>
                            <a:t>4.31 or 4.17</a:t>
                          </a:r>
                          <a:r>
                            <a:rPr lang="en-US" sz="1600" baseline="0" dirty="0" smtClean="0"/>
                            <a:t> &amp; </a:t>
                          </a:r>
                          <a:r>
                            <a:rPr lang="en-US" sz="1600" dirty="0" smtClean="0"/>
                            <a:t> 3.28 </a:t>
                          </a:r>
                          <a:endParaRPr lang="en-US" sz="1600" dirty="0"/>
                        </a:p>
                      </a:txBody>
                      <a:tcPr/>
                    </a:tc>
                  </a:tr>
                  <a:tr h="304621">
                    <a:tc>
                      <a:txBody>
                        <a:bodyPr/>
                        <a:lstStyle/>
                        <a:p>
                          <a:r>
                            <a:rPr lang="de-DE" sz="1600" dirty="0" smtClean="0"/>
                            <a:t>Synchrotron tune </a:t>
                          </a:r>
                          <a14:m>
                            <m:oMath xmlns:m="http://schemas.openxmlformats.org/officeDocument/2006/math">
                              <m:sSub>
                                <m:sSubPr>
                                  <m:ctrlPr>
                                    <a:rPr lang="de-DE" sz="1600" i="1" smtClean="0">
                                      <a:latin typeface="Cambria Math"/>
                                    </a:rPr>
                                  </m:ctrlPr>
                                </m:sSubPr>
                                <m:e>
                                  <m:r>
                                    <a:rPr lang="de-DE" sz="1600" b="0" i="1" smtClean="0">
                                      <a:latin typeface="Cambria Math"/>
                                    </a:rPr>
                                    <m:t>𝑄</m:t>
                                  </m:r>
                                </m:e>
                                <m:sub>
                                  <m:r>
                                    <a:rPr lang="de-DE" sz="1600" b="0" i="1" smtClean="0">
                                      <a:latin typeface="Cambria Math"/>
                                    </a:rPr>
                                    <m:t>𝑠</m:t>
                                  </m:r>
                                </m:sub>
                              </m:sSub>
                            </m:oMath>
                          </a14:m>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de-DE" sz="1600" b="0" i="1" smtClean="0">
                                  <a:latin typeface="Cambria Math"/>
                                  <a:ea typeface="Cambria Math"/>
                                </a:rPr>
                                <m:t>0.007</m:t>
                              </m:r>
                            </m:oMath>
                          </a14:m>
                          <a:r>
                            <a:rPr lang="en-US" sz="1600" dirty="0" smtClean="0"/>
                            <a:t>  (</a:t>
                          </a:r>
                          <a14:m>
                            <m:oMath xmlns:m="http://schemas.openxmlformats.org/officeDocument/2006/math">
                              <m:r>
                                <a:rPr lang="en-US" sz="1600" i="1" smtClean="0">
                                  <a:latin typeface="Cambria Math"/>
                                  <a:ea typeface="Cambria Math"/>
                                </a:rPr>
                                <m:t>~</m:t>
                              </m:r>
                              <m:r>
                                <a:rPr lang="de-DE" sz="1600" b="0" i="1" smtClean="0">
                                  <a:latin typeface="Cambria Math"/>
                                  <a:ea typeface="Cambria Math"/>
                                </a:rPr>
                                <m:t> </m:t>
                              </m:r>
                              <m:r>
                                <a:rPr lang="de-DE" sz="1600" i="1" smtClean="0">
                                  <a:latin typeface="Cambria Math"/>
                                </a:rPr>
                                <m:t>1</m:t>
                              </m:r>
                              <m:r>
                                <a:rPr lang="de-DE" sz="1600" b="0" i="1" smtClean="0">
                                  <a:latin typeface="Cambria Math"/>
                                </a:rPr>
                                <m:t>.4</m:t>
                              </m:r>
                            </m:oMath>
                          </a14:m>
                          <a:r>
                            <a:rPr lang="en-US" sz="1600" dirty="0" smtClean="0"/>
                            <a:t> kHz)</a:t>
                          </a:r>
                          <a:endParaRPr lang="en-US" sz="1600" dirty="0"/>
                        </a:p>
                      </a:txBody>
                      <a:tcPr/>
                    </a:tc>
                  </a:tr>
                  <a:tr h="304621">
                    <a:tc>
                      <a:txBody>
                        <a:bodyPr/>
                        <a:lstStyle/>
                        <a:p>
                          <a:r>
                            <a:rPr lang="de-DE" sz="1600" dirty="0" smtClean="0"/>
                            <a:t>Trans.</a:t>
                          </a:r>
                          <a:r>
                            <a:rPr lang="de-DE" sz="1600" baseline="0" dirty="0" smtClean="0"/>
                            <a:t> </a:t>
                          </a:r>
                          <a:r>
                            <a:rPr lang="de-DE" sz="1600" baseline="0" dirty="0" err="1" smtClean="0"/>
                            <a:t>size</a:t>
                          </a:r>
                          <a:r>
                            <a:rPr lang="de-DE" sz="1600" baseline="0" dirty="0" smtClean="0"/>
                            <a:t> </a:t>
                          </a:r>
                          <a:r>
                            <a:rPr lang="de-DE" sz="1600" dirty="0" smtClean="0"/>
                            <a:t> </a:t>
                          </a:r>
                          <a:r>
                            <a:rPr lang="de-DE" sz="1600" b="0" i="1" dirty="0" smtClean="0">
                              <a:latin typeface="Cambria Math" panose="02040503050406030204" pitchFamily="18" charset="0"/>
                              <a:ea typeface="Cambria Math" panose="02040503050406030204" pitchFamily="18" charset="0"/>
                              <a:sym typeface="Symbol"/>
                            </a:rPr>
                            <a:t></a:t>
                          </a:r>
                          <a:r>
                            <a:rPr lang="de-DE" sz="1600" b="0" i="1" baseline="-25000" dirty="0" smtClean="0">
                              <a:latin typeface="Cambria Math" panose="02040503050406030204" pitchFamily="18" charset="0"/>
                              <a:ea typeface="Cambria Math" panose="02040503050406030204" pitchFamily="18" charset="0"/>
                              <a:sym typeface="Symbol"/>
                            </a:rPr>
                            <a:t>x</a:t>
                          </a:r>
                          <a:r>
                            <a:rPr lang="de-DE" sz="1600" b="0" i="1" dirty="0" smtClean="0">
                              <a:latin typeface="Cambria Math" panose="02040503050406030204" pitchFamily="18" charset="0"/>
                              <a:ea typeface="Cambria Math" panose="02040503050406030204" pitchFamily="18" charset="0"/>
                              <a:sym typeface="Symbol"/>
                            </a:rPr>
                            <a:t> </a:t>
                          </a:r>
                          <a:r>
                            <a:rPr lang="de-DE" sz="1600" b="0" i="1" baseline="0" dirty="0" smtClean="0">
                              <a:latin typeface="Cambria Math" panose="02040503050406030204" pitchFamily="18" charset="0"/>
                              <a:ea typeface="Cambria Math" panose="02040503050406030204" pitchFamily="18" charset="0"/>
                              <a:sym typeface="Symbol"/>
                            </a:rPr>
                            <a:t> </a:t>
                          </a:r>
                          <a:r>
                            <a:rPr lang="de-DE" sz="1600" b="0" i="0" baseline="0" dirty="0" smtClean="0">
                              <a:latin typeface="Cambria Math" panose="02040503050406030204" pitchFamily="18" charset="0"/>
                              <a:ea typeface="Cambria Math" panose="02040503050406030204" pitchFamily="18" charset="0"/>
                              <a:sym typeface="Symbol"/>
                            </a:rPr>
                            <a:t>&amp;</a:t>
                          </a:r>
                          <a:r>
                            <a:rPr lang="de-DE" sz="1600" b="0" i="1" baseline="0" dirty="0" smtClean="0">
                              <a:latin typeface="Cambria Math" panose="02040503050406030204" pitchFamily="18" charset="0"/>
                              <a:ea typeface="Cambria Math" panose="02040503050406030204" pitchFamily="18" charset="0"/>
                              <a:sym typeface="Symbol"/>
                            </a:rPr>
                            <a:t>  </a:t>
                          </a:r>
                          <a:r>
                            <a:rPr lang="de-DE" sz="1600" b="0" i="1" dirty="0" smtClean="0">
                              <a:latin typeface="Cambria Math" panose="02040503050406030204" pitchFamily="18" charset="0"/>
                              <a:ea typeface="Cambria Math" panose="02040503050406030204" pitchFamily="18" charset="0"/>
                              <a:sym typeface="Symbol"/>
                            </a:rPr>
                            <a:t></a:t>
                          </a:r>
                          <a:r>
                            <a:rPr lang="de-DE" sz="1600" b="0" i="1" baseline="-25000" dirty="0" smtClean="0">
                              <a:latin typeface="Cambria Math" panose="02040503050406030204" pitchFamily="18" charset="0"/>
                              <a:ea typeface="Cambria Math" panose="02040503050406030204" pitchFamily="18" charset="0"/>
                              <a:sym typeface="Symbol"/>
                            </a:rPr>
                            <a:t>y</a:t>
                          </a:r>
                          <a:endParaRPr lang="en-US" sz="1600" b="0" i="1" dirty="0">
                            <a:latin typeface="Cambria Math" panose="02040503050406030204" pitchFamily="18" charset="0"/>
                            <a:ea typeface="Cambria Math"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6...10 </a:t>
                          </a:r>
                          <a:r>
                            <a:rPr lang="en-US" sz="1600" baseline="0" dirty="0" smtClean="0"/>
                            <a:t> &amp; </a:t>
                          </a:r>
                          <a:r>
                            <a:rPr lang="en-US" sz="1600" dirty="0" smtClean="0"/>
                            <a:t> 3...5 mm</a:t>
                          </a:r>
                          <a:endParaRPr lang="en-US" sz="1600" dirty="0"/>
                        </a:p>
                      </a:txBody>
                      <a:tcPr/>
                    </a:tc>
                  </a:tr>
                </a:tbl>
              </a:graphicData>
            </a:graphic>
          </p:graphicFrame>
        </mc:Choice>
        <mc:Fallback xmlns="">
          <p:graphicFrame>
            <p:nvGraphicFramePr>
              <p:cNvPr id="3" name="Content Placeholder 2"/>
              <p:cNvGraphicFramePr>
                <a:graphicFrameLocks noGrp="1"/>
              </p:cNvGraphicFramePr>
              <p:nvPr>
                <p:ph idx="1"/>
                <p:extLst>
                  <p:ext uri="{D42A27DB-BD31-4B8C-83A1-F6EECF244321}">
                    <p14:modId xmlns:p14="http://schemas.microsoft.com/office/powerpoint/2010/main" val="3863646857"/>
                  </p:ext>
                </p:extLst>
              </p:nvPr>
            </p:nvGraphicFramePr>
            <p:xfrm>
              <a:off x="4574193" y="1357095"/>
              <a:ext cx="4354005" cy="2396681"/>
            </p:xfrm>
            <a:graphic>
              <a:graphicData uri="http://schemas.openxmlformats.org/drawingml/2006/table">
                <a:tbl>
                  <a:tblPr firstRow="1" bandRow="1">
                    <a:tableStyleId>{5C22544A-7EE6-4342-B048-85BDC9FD1C3A}</a:tableStyleId>
                  </a:tblPr>
                  <a:tblGrid>
                    <a:gridCol w="2085150"/>
                    <a:gridCol w="2268855"/>
                  </a:tblGrid>
                  <a:tr h="365760">
                    <a:tc>
                      <a:txBody>
                        <a:bodyPr/>
                        <a:lstStyle/>
                        <a:p>
                          <a:pPr algn="ctr"/>
                          <a:r>
                            <a:rPr lang="de-DE" dirty="0" smtClean="0"/>
                            <a:t>Parameter</a:t>
                          </a: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algn="ctr"/>
                          <a:r>
                            <a:rPr lang="de-DE" dirty="0" err="1" smtClean="0"/>
                            <a:t>Typical</a:t>
                          </a:r>
                          <a:r>
                            <a:rPr lang="de-DE" baseline="0" dirty="0" smtClean="0"/>
                            <a:t> </a:t>
                          </a:r>
                          <a:r>
                            <a:rPr lang="de-DE" dirty="0" smtClean="0"/>
                            <a:t>Value</a:t>
                          </a: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r>
                  <a:tr h="335280">
                    <a:tc>
                      <a:txBody>
                        <a:bodyPr/>
                        <a:lstStyle/>
                        <a:p>
                          <a:r>
                            <a:rPr lang="de-DE" sz="1600" dirty="0" err="1" smtClean="0"/>
                            <a:t>Circumference</a:t>
                          </a:r>
                          <a:endParaRPr lang="en-US" sz="1600" dirty="0"/>
                        </a:p>
                      </a:txBody>
                      <a:tcPr>
                        <a:lnT w="38100" cmpd="sng">
                          <a:noFill/>
                        </a:lnT>
                      </a:tcPr>
                    </a:tc>
                    <a:tc>
                      <a:txBody>
                        <a:bodyPr/>
                        <a:lstStyle/>
                        <a:p>
                          <a:endParaRPr lang="de-DE"/>
                        </a:p>
                      </a:txBody>
                      <a:tcPr>
                        <a:lnT w="38100" cmpd="sng">
                          <a:noFill/>
                        </a:lnT>
                        <a:blipFill rotWithShape="1">
                          <a:blip r:embed="rId2"/>
                          <a:stretch>
                            <a:fillRect l="-91689" t="-118182" b="-529091"/>
                          </a:stretch>
                        </a:blipFill>
                      </a:tcPr>
                    </a:tc>
                  </a:tr>
                  <a:tr h="335280">
                    <a:tc>
                      <a:txBody>
                        <a:bodyPr/>
                        <a:lstStyle/>
                        <a:p>
                          <a:r>
                            <a:rPr lang="de-DE" sz="1600" dirty="0" smtClean="0"/>
                            <a:t>Beam </a:t>
                          </a:r>
                          <a:r>
                            <a:rPr lang="de-DE" sz="1600" dirty="0" err="1" smtClean="0"/>
                            <a:t>current</a:t>
                          </a:r>
                          <a:r>
                            <a:rPr lang="de-DE" sz="1600" dirty="0" smtClean="0"/>
                            <a:t> </a:t>
                          </a:r>
                          <a:endParaRPr lang="en-US" sz="1600" dirty="0"/>
                        </a:p>
                      </a:txBody>
                      <a:tcPr/>
                    </a:tc>
                    <a:tc>
                      <a:txBody>
                        <a:bodyPr/>
                        <a:lstStyle/>
                        <a:p>
                          <a:endParaRPr lang="de-DE"/>
                        </a:p>
                      </a:txBody>
                      <a:tcPr>
                        <a:blipFill rotWithShape="1">
                          <a:blip r:embed="rId2"/>
                          <a:stretch>
                            <a:fillRect l="-91689" t="-218182" b="-429091"/>
                          </a:stretch>
                        </a:blipFill>
                      </a:tcPr>
                    </a:tc>
                  </a:tr>
                  <a:tr h="335280">
                    <a:tc>
                      <a:txBody>
                        <a:bodyPr/>
                        <a:lstStyle/>
                        <a:p>
                          <a:r>
                            <a:rPr lang="de-DE" sz="1600" dirty="0" err="1" smtClean="0"/>
                            <a:t>Injection</a:t>
                          </a:r>
                          <a:r>
                            <a:rPr lang="de-DE" sz="1600" dirty="0" smtClean="0"/>
                            <a:t> </a:t>
                          </a:r>
                          <a:r>
                            <a:rPr lang="de-DE" sz="1600" dirty="0" err="1" smtClean="0"/>
                            <a:t>energy</a:t>
                          </a:r>
                          <a:endParaRPr lang="en-US" sz="1600" dirty="0"/>
                        </a:p>
                      </a:txBody>
                      <a:tcPr/>
                    </a:tc>
                    <a:tc>
                      <a:txBody>
                        <a:bodyPr/>
                        <a:lstStyle/>
                        <a:p>
                          <a:endParaRPr lang="de-DE"/>
                        </a:p>
                      </a:txBody>
                      <a:tcPr>
                        <a:blipFill rotWithShape="1">
                          <a:blip r:embed="rId2"/>
                          <a:stretch>
                            <a:fillRect l="-91689" t="-318182" b="-329091"/>
                          </a:stretch>
                        </a:blipFill>
                      </a:tcPr>
                    </a:tc>
                  </a:tr>
                  <a:tr h="354521">
                    <a:tc>
                      <a:txBody>
                        <a:bodyPr/>
                        <a:lstStyle/>
                        <a:p>
                          <a:endParaRPr lang="de-DE"/>
                        </a:p>
                      </a:txBody>
                      <a:tcPr>
                        <a:blipFill rotWithShape="1">
                          <a:blip r:embed="rId2"/>
                          <a:stretch>
                            <a:fillRect t="-396552" r="-109064" b="-212069"/>
                          </a:stretch>
                        </a:blipFill>
                      </a:tcPr>
                    </a:tc>
                    <a:tc>
                      <a:txBody>
                        <a:bodyPr/>
                        <a:lstStyle/>
                        <a:p>
                          <a:r>
                            <a:rPr lang="en-US" sz="1600" dirty="0" smtClean="0"/>
                            <a:t>4.31 or </a:t>
                          </a:r>
                          <a:r>
                            <a:rPr lang="en-US" sz="1600" dirty="0" smtClean="0"/>
                            <a:t>4.17</a:t>
                          </a:r>
                          <a:r>
                            <a:rPr lang="en-US" sz="1600" baseline="0" dirty="0" smtClean="0"/>
                            <a:t> &amp; </a:t>
                          </a:r>
                          <a:r>
                            <a:rPr lang="en-US" sz="1600" dirty="0" smtClean="0"/>
                            <a:t> </a:t>
                          </a:r>
                          <a:r>
                            <a:rPr lang="en-US" sz="1600" dirty="0" smtClean="0"/>
                            <a:t>3.28 </a:t>
                          </a:r>
                          <a:endParaRPr lang="en-US" sz="1600" dirty="0"/>
                        </a:p>
                      </a:txBody>
                      <a:tcPr/>
                    </a:tc>
                  </a:tr>
                  <a:tr h="335280">
                    <a:tc>
                      <a:txBody>
                        <a:bodyPr/>
                        <a:lstStyle/>
                        <a:p>
                          <a:endParaRPr lang="de-DE"/>
                        </a:p>
                      </a:txBody>
                      <a:tcPr>
                        <a:blipFill rotWithShape="1">
                          <a:blip r:embed="rId2"/>
                          <a:stretch>
                            <a:fillRect t="-523636" r="-109064" b="-123636"/>
                          </a:stretch>
                        </a:blipFill>
                      </a:tcPr>
                    </a:tc>
                    <a:tc>
                      <a:txBody>
                        <a:bodyPr/>
                        <a:lstStyle/>
                        <a:p>
                          <a:endParaRPr lang="de-DE"/>
                        </a:p>
                      </a:txBody>
                      <a:tcPr>
                        <a:blipFill rotWithShape="1">
                          <a:blip r:embed="rId2"/>
                          <a:stretch>
                            <a:fillRect l="-91689" t="-523636" b="-123636"/>
                          </a:stretch>
                        </a:blipFill>
                      </a:tcPr>
                    </a:tc>
                  </a:tr>
                  <a:tr h="335280">
                    <a:tc>
                      <a:txBody>
                        <a:bodyPr/>
                        <a:lstStyle/>
                        <a:p>
                          <a:r>
                            <a:rPr lang="de-DE" sz="1600" dirty="0" smtClean="0"/>
                            <a:t>Trans.</a:t>
                          </a:r>
                          <a:r>
                            <a:rPr lang="de-DE" sz="1600" baseline="0" dirty="0" smtClean="0"/>
                            <a:t> </a:t>
                          </a:r>
                          <a:r>
                            <a:rPr lang="de-DE" sz="1600" baseline="0" dirty="0" err="1" smtClean="0"/>
                            <a:t>size</a:t>
                          </a:r>
                          <a:r>
                            <a:rPr lang="de-DE" sz="1600" baseline="0" dirty="0" smtClean="0"/>
                            <a:t> </a:t>
                          </a:r>
                          <a:r>
                            <a:rPr lang="de-DE" sz="1600" dirty="0" smtClean="0"/>
                            <a:t> </a:t>
                          </a:r>
                          <a:r>
                            <a:rPr lang="de-DE" sz="1600" b="0" i="1" dirty="0" smtClean="0">
                              <a:latin typeface="Cambria Math" panose="02040503050406030204" pitchFamily="18" charset="0"/>
                              <a:ea typeface="Cambria Math" panose="02040503050406030204" pitchFamily="18" charset="0"/>
                              <a:sym typeface="Symbol"/>
                            </a:rPr>
                            <a:t></a:t>
                          </a:r>
                          <a:r>
                            <a:rPr lang="de-DE" sz="1600" b="0" i="1" baseline="-25000" dirty="0" smtClean="0">
                              <a:latin typeface="Cambria Math" panose="02040503050406030204" pitchFamily="18" charset="0"/>
                              <a:ea typeface="Cambria Math" panose="02040503050406030204" pitchFamily="18" charset="0"/>
                              <a:sym typeface="Symbol"/>
                            </a:rPr>
                            <a:t>x</a:t>
                          </a:r>
                          <a:r>
                            <a:rPr lang="de-DE" sz="1600" b="0" i="1" dirty="0" smtClean="0">
                              <a:latin typeface="Cambria Math" panose="02040503050406030204" pitchFamily="18" charset="0"/>
                              <a:ea typeface="Cambria Math" panose="02040503050406030204" pitchFamily="18" charset="0"/>
                              <a:sym typeface="Symbol"/>
                            </a:rPr>
                            <a:t> </a:t>
                          </a:r>
                          <a:r>
                            <a:rPr lang="de-DE" sz="1600" b="0" i="1" baseline="0" dirty="0" smtClean="0">
                              <a:latin typeface="Cambria Math" panose="02040503050406030204" pitchFamily="18" charset="0"/>
                              <a:ea typeface="Cambria Math" panose="02040503050406030204" pitchFamily="18" charset="0"/>
                              <a:sym typeface="Symbol"/>
                            </a:rPr>
                            <a:t> </a:t>
                          </a:r>
                          <a:r>
                            <a:rPr lang="de-DE" sz="1600" b="0" i="0" baseline="0" dirty="0" smtClean="0">
                              <a:latin typeface="Cambria Math" panose="02040503050406030204" pitchFamily="18" charset="0"/>
                              <a:ea typeface="Cambria Math" panose="02040503050406030204" pitchFamily="18" charset="0"/>
                              <a:sym typeface="Symbol"/>
                            </a:rPr>
                            <a:t>&amp;</a:t>
                          </a:r>
                          <a:r>
                            <a:rPr lang="de-DE" sz="1600" b="0" i="1" baseline="0" dirty="0" smtClean="0">
                              <a:latin typeface="Cambria Math" panose="02040503050406030204" pitchFamily="18" charset="0"/>
                              <a:ea typeface="Cambria Math" panose="02040503050406030204" pitchFamily="18" charset="0"/>
                              <a:sym typeface="Symbol"/>
                            </a:rPr>
                            <a:t>  </a:t>
                          </a:r>
                          <a:r>
                            <a:rPr lang="de-DE" sz="1600" b="0" i="1" dirty="0" smtClean="0">
                              <a:latin typeface="Cambria Math" panose="02040503050406030204" pitchFamily="18" charset="0"/>
                              <a:ea typeface="Cambria Math" panose="02040503050406030204" pitchFamily="18" charset="0"/>
                              <a:sym typeface="Symbol"/>
                            </a:rPr>
                            <a:t></a:t>
                          </a:r>
                          <a:r>
                            <a:rPr lang="de-DE" sz="1600" b="0" i="1" baseline="-25000" dirty="0" smtClean="0">
                              <a:latin typeface="Cambria Math" panose="02040503050406030204" pitchFamily="18" charset="0"/>
                              <a:ea typeface="Cambria Math" panose="02040503050406030204" pitchFamily="18" charset="0"/>
                              <a:sym typeface="Symbol"/>
                            </a:rPr>
                            <a:t>y</a:t>
                          </a:r>
                          <a:endParaRPr lang="en-US" sz="1600" b="0" i="1" dirty="0">
                            <a:latin typeface="Cambria Math" panose="02040503050406030204" pitchFamily="18" charset="0"/>
                            <a:ea typeface="Cambria Math"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6...10 </a:t>
                          </a:r>
                          <a:r>
                            <a:rPr lang="en-US" sz="1600" baseline="0" dirty="0" smtClean="0"/>
                            <a:t> &amp; </a:t>
                          </a:r>
                          <a:r>
                            <a:rPr lang="en-US" sz="1600" dirty="0" smtClean="0"/>
                            <a:t> </a:t>
                          </a:r>
                          <a:r>
                            <a:rPr lang="en-US" sz="1600" dirty="0" smtClean="0"/>
                            <a:t>3...5 mm</a:t>
                          </a:r>
                          <a:endParaRPr lang="en-US" sz="1600" dirty="0"/>
                        </a:p>
                      </a:txBody>
                      <a:tcPr/>
                    </a:tc>
                  </a:tr>
                </a:tbl>
              </a:graphicData>
            </a:graphic>
          </p:graphicFrame>
        </mc:Fallback>
      </mc:AlternateContent>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48" t="62888" b="1"/>
          <a:stretch/>
        </p:blipFill>
        <p:spPr bwMode="auto">
          <a:xfrm>
            <a:off x="276345" y="2681492"/>
            <a:ext cx="4114800" cy="1309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4" name="TextBox 13"/>
              <p:cNvSpPr txBox="1"/>
              <p:nvPr/>
            </p:nvSpPr>
            <p:spPr>
              <a:xfrm>
                <a:off x="3131513" y="2852935"/>
                <a:ext cx="969313" cy="307777"/>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400" i="1" dirty="0" smtClean="0">
                          <a:latin typeface="Cambria Math"/>
                        </a:rPr>
                        <m:t>𝐼</m:t>
                      </m:r>
                      <m:r>
                        <a:rPr lang="de-DE" sz="1400" i="1" dirty="0" smtClean="0">
                          <a:latin typeface="Cambria Math"/>
                        </a:rPr>
                        <m:t> =1 </m:t>
                      </m:r>
                      <m:r>
                        <a:rPr lang="de-DE" sz="1400" i="1" dirty="0" smtClean="0">
                          <a:latin typeface="Cambria Math"/>
                        </a:rPr>
                        <m:t>𝑚𝐴</m:t>
                      </m:r>
                    </m:oMath>
                  </m:oMathPara>
                </a14:m>
                <a:endParaRPr lang="en-US"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131513" y="2852935"/>
                <a:ext cx="969313" cy="307777"/>
              </a:xfrm>
              <a:prstGeom prst="rect">
                <a:avLst/>
              </a:prstGeom>
              <a:blipFill rotWithShape="1">
                <a:blip r:embed="rId5"/>
                <a:stretch>
                  <a:fillRect/>
                </a:stretch>
              </a:blipFill>
            </p:spPr>
            <p:txBody>
              <a:bodyPr/>
              <a:lstStyle/>
              <a:p>
                <a:r>
                  <a:rPr lang="en-US">
                    <a:noFill/>
                  </a:rPr>
                  <a:t> </a:t>
                </a:r>
              </a:p>
            </p:txBody>
          </p:sp>
        </mc:Fallback>
      </mc:AlternateContent>
      <p:sp>
        <p:nvSpPr>
          <p:cNvPr id="18" name="TextBox 17"/>
          <p:cNvSpPr txBox="1"/>
          <p:nvPr/>
        </p:nvSpPr>
        <p:spPr>
          <a:xfrm>
            <a:off x="24414" y="3981618"/>
            <a:ext cx="4564171" cy="584775"/>
          </a:xfrm>
          <a:prstGeom prst="rect">
            <a:avLst/>
          </a:prstGeom>
          <a:noFill/>
        </p:spPr>
        <p:txBody>
          <a:bodyPr wrap="square" rtlCol="0">
            <a:spAutoFit/>
          </a:bodyPr>
          <a:lstStyle/>
          <a:p>
            <a:r>
              <a:rPr lang="en-US" sz="1600" b="1" dirty="0" smtClean="0"/>
              <a:t>Low current</a:t>
            </a:r>
            <a:r>
              <a:rPr lang="en-US" sz="1600" dirty="0" smtClean="0"/>
              <a:t>: Tune spectra has symmetric  sidebands due to synchrotron motion.</a:t>
            </a:r>
            <a:endParaRPr lang="en-US" sz="1600" dirty="0"/>
          </a:p>
        </p:txBody>
      </p:sp>
      <p:sp>
        <p:nvSpPr>
          <p:cNvPr id="20" name="TextBox 19"/>
          <p:cNvSpPr txBox="1"/>
          <p:nvPr/>
        </p:nvSpPr>
        <p:spPr>
          <a:xfrm>
            <a:off x="5580112" y="971192"/>
            <a:ext cx="3563888" cy="338554"/>
          </a:xfrm>
          <a:prstGeom prst="rect">
            <a:avLst/>
          </a:prstGeom>
          <a:noFill/>
        </p:spPr>
        <p:txBody>
          <a:bodyPr wrap="square" rtlCol="0">
            <a:spAutoFit/>
          </a:bodyPr>
          <a:lstStyle/>
          <a:p>
            <a:r>
              <a:rPr lang="en-US" sz="1600" dirty="0" smtClean="0"/>
              <a:t>Relevant GSI SIS18 parameters</a:t>
            </a:r>
            <a:endParaRPr lang="en-US" sz="1600" dirty="0"/>
          </a:p>
        </p:txBody>
      </p:sp>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8973" r="94230" b="38087"/>
          <a:stretch/>
        </p:blipFill>
        <p:spPr bwMode="auto">
          <a:xfrm>
            <a:off x="24414" y="2060847"/>
            <a:ext cx="251931" cy="1162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6586" y="959295"/>
            <a:ext cx="4572000" cy="584775"/>
          </a:xfrm>
          <a:prstGeom prst="rect">
            <a:avLst/>
          </a:prstGeom>
        </p:spPr>
        <p:txBody>
          <a:bodyPr>
            <a:spAutoFit/>
          </a:bodyPr>
          <a:lstStyle/>
          <a:p>
            <a:r>
              <a:rPr lang="en-US" sz="1600" b="1" dirty="0" smtClean="0"/>
              <a:t>Higher current</a:t>
            </a:r>
            <a:r>
              <a:rPr lang="en-US" sz="1600" dirty="0" smtClean="0"/>
              <a:t>: The „global“ peak moves to the left. The symmetry of  the spectrum is broken.</a:t>
            </a:r>
            <a:endParaRPr lang="en-US" sz="1600" dirty="0"/>
          </a:p>
        </p:txBody>
      </p:sp>
      <p:sp>
        <p:nvSpPr>
          <p:cNvPr id="15" name="Text Box 7"/>
          <p:cNvSpPr txBox="1">
            <a:spLocks noChangeArrowheads="1"/>
          </p:cNvSpPr>
          <p:nvPr/>
        </p:nvSpPr>
        <p:spPr bwMode="auto">
          <a:xfrm>
            <a:off x="342900" y="295275"/>
            <a:ext cx="8086725" cy="4572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de-DE" sz="2400" b="1" dirty="0">
                <a:solidFill>
                  <a:schemeClr val="tx1"/>
                </a:solidFill>
                <a:latin typeface="Times New Roman" pitchFamily="18" charset="0"/>
              </a:rPr>
              <a:t>Tune </a:t>
            </a:r>
            <a:r>
              <a:rPr lang="en-US" altLang="de-DE" sz="2400" b="1" dirty="0" smtClean="0">
                <a:solidFill>
                  <a:schemeClr val="tx1"/>
                </a:solidFill>
                <a:latin typeface="Times New Roman" pitchFamily="18" charset="0"/>
              </a:rPr>
              <a:t>Spectra </a:t>
            </a:r>
            <a:r>
              <a:rPr lang="en-US" altLang="de-DE" sz="2400" b="1" dirty="0">
                <a:solidFill>
                  <a:schemeClr val="tx1"/>
                </a:solidFill>
                <a:latin typeface="Times New Roman" pitchFamily="18" charset="0"/>
              </a:rPr>
              <a:t>at SIS18: </a:t>
            </a:r>
            <a:r>
              <a:rPr lang="en-US" altLang="de-DE" sz="2400" b="1" dirty="0" smtClean="0">
                <a:solidFill>
                  <a:schemeClr val="tx1"/>
                </a:solidFill>
                <a:latin typeface="Times New Roman" pitchFamily="18" charset="0"/>
              </a:rPr>
              <a:t>Beam Intensity Modification</a:t>
            </a:r>
            <a:endParaRPr lang="en-US" altLang="de-DE" sz="2400" b="1" dirty="0">
              <a:solidFill>
                <a:schemeClr val="tx1"/>
              </a:solidFill>
              <a:latin typeface="Times New Roman" pitchFamily="18" charset="0"/>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48" t="28972" b="37203"/>
          <a:stretch/>
        </p:blipFill>
        <p:spPr bwMode="auto">
          <a:xfrm>
            <a:off x="285484" y="1462061"/>
            <a:ext cx="4114800" cy="119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3" name="TextBox 12"/>
              <p:cNvSpPr txBox="1"/>
              <p:nvPr/>
            </p:nvSpPr>
            <p:spPr>
              <a:xfrm>
                <a:off x="3131513" y="1844823"/>
                <a:ext cx="969313" cy="307777"/>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400" i="1" dirty="0" smtClean="0">
                          <a:latin typeface="Cambria Math"/>
                        </a:rPr>
                        <m:t>𝐼</m:t>
                      </m:r>
                      <m:r>
                        <a:rPr lang="de-DE" sz="1400" i="1" dirty="0" smtClean="0">
                          <a:latin typeface="Cambria Math"/>
                        </a:rPr>
                        <m:t> =4 </m:t>
                      </m:r>
                      <m:r>
                        <a:rPr lang="de-DE" sz="1400" i="1" dirty="0" smtClean="0">
                          <a:latin typeface="Cambria Math"/>
                        </a:rPr>
                        <m:t>𝑚𝐴</m:t>
                      </m:r>
                    </m:oMath>
                  </m:oMathPara>
                </a14:m>
                <a:endParaRPr lang="en-US"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131513" y="1844823"/>
                <a:ext cx="969313" cy="307777"/>
              </a:xfrm>
              <a:prstGeom prst="rect">
                <a:avLst/>
              </a:prstGeom>
              <a:blipFill rotWithShape="1">
                <a:blip r:embed="rId6"/>
                <a:stretch>
                  <a:fillRect/>
                </a:stretch>
              </a:blipFill>
            </p:spPr>
            <p:txBody>
              <a:bodyPr/>
              <a:lstStyle/>
              <a:p>
                <a:r>
                  <a:rPr lang="en-US">
                    <a:noFill/>
                  </a:rPr>
                  <a:t> </a:t>
                </a:r>
              </a:p>
            </p:txBody>
          </p:sp>
        </mc:Fallback>
      </mc:AlternateContent>
      <p:sp>
        <p:nvSpPr>
          <p:cNvPr id="7" name="Textfeld 6"/>
          <p:cNvSpPr txBox="1"/>
          <p:nvPr/>
        </p:nvSpPr>
        <p:spPr>
          <a:xfrm>
            <a:off x="824274" y="4683208"/>
            <a:ext cx="7286032" cy="1431161"/>
          </a:xfrm>
          <a:prstGeom prst="rect">
            <a:avLst/>
          </a:prstGeom>
          <a:solidFill>
            <a:srgbClr val="CFFF9F"/>
          </a:solidFill>
        </p:spPr>
        <p:txBody>
          <a:bodyPr wrap="square" rtlCol="0">
            <a:spAutoFit/>
          </a:bodyPr>
          <a:lstStyle/>
          <a:p>
            <a:r>
              <a:rPr lang="en-US" b="1" dirty="0" smtClean="0">
                <a:solidFill>
                  <a:srgbClr val="0000FF"/>
                </a:solidFill>
              </a:rPr>
              <a:t>General questions:</a:t>
            </a:r>
          </a:p>
          <a:p>
            <a:pPr indent="-285750">
              <a:spcBef>
                <a:spcPts val="600"/>
              </a:spcBef>
              <a:buFont typeface="Wingdings" panose="05000000000000000000" pitchFamily="2" charset="2"/>
              <a:buChar char="Ø"/>
            </a:pPr>
            <a:r>
              <a:rPr lang="en-US" dirty="0" smtClean="0"/>
              <a:t>Why is the tune spectrum modified at increasing beam current ?</a:t>
            </a:r>
          </a:p>
          <a:p>
            <a:pPr indent="-285750">
              <a:spcBef>
                <a:spcPts val="600"/>
              </a:spcBef>
              <a:buFont typeface="Wingdings" panose="05000000000000000000" pitchFamily="2" charset="2"/>
              <a:buChar char="Ø"/>
            </a:pPr>
            <a:r>
              <a:rPr lang="en-US" dirty="0" smtClean="0"/>
              <a:t>Very practical: Which peak is the coherently shifted tune ?  </a:t>
            </a:r>
          </a:p>
          <a:p>
            <a:pPr indent="-285750">
              <a:spcBef>
                <a:spcPts val="600"/>
              </a:spcBef>
              <a:buFont typeface="Wingdings" panose="05000000000000000000" pitchFamily="2" charset="2"/>
              <a:buChar char="Ø"/>
            </a:pPr>
            <a:r>
              <a:rPr lang="en-US" dirty="0" smtClean="0"/>
              <a:t>What can we learn from this modification for further beam parameters ?</a:t>
            </a:r>
          </a:p>
        </p:txBody>
      </p:sp>
      <p:sp>
        <p:nvSpPr>
          <p:cNvPr id="21" name="Textfeld 20"/>
          <p:cNvSpPr txBox="1"/>
          <p:nvPr/>
        </p:nvSpPr>
        <p:spPr>
          <a:xfrm>
            <a:off x="4706332" y="3931679"/>
            <a:ext cx="4390369" cy="646331"/>
          </a:xfrm>
          <a:prstGeom prst="rect">
            <a:avLst/>
          </a:prstGeom>
          <a:noFill/>
        </p:spPr>
        <p:txBody>
          <a:bodyPr wrap="square" rtlCol="0">
            <a:spAutoFit/>
          </a:bodyPr>
          <a:lstStyle/>
          <a:p>
            <a:r>
              <a:rPr lang="en-US" dirty="0" smtClean="0"/>
              <a:t>Most measurement and tests at prolonged injection flat-top with highest </a:t>
            </a:r>
            <a:r>
              <a:rPr lang="en-US" b="1" dirty="0" smtClean="0">
                <a:latin typeface="Cambria Math" panose="02040503050406030204" pitchFamily="18" charset="0"/>
                <a:ea typeface="Cambria Math" panose="02040503050406030204" pitchFamily="18" charset="0"/>
                <a:sym typeface="Symbol"/>
              </a:rPr>
              <a:t></a:t>
            </a:r>
            <a:r>
              <a:rPr lang="en-US" b="1" i="1" dirty="0" smtClean="0">
                <a:latin typeface="Cambria Math" panose="02040503050406030204" pitchFamily="18" charset="0"/>
                <a:ea typeface="Cambria Math" panose="02040503050406030204" pitchFamily="18" charset="0"/>
                <a:sym typeface="Symbol"/>
              </a:rPr>
              <a:t>Q</a:t>
            </a:r>
            <a:r>
              <a:rPr lang="en-US" b="1" i="1" dirty="0" smtClean="0">
                <a:sym typeface="Symbol"/>
              </a:rPr>
              <a:t>  </a:t>
            </a:r>
            <a:r>
              <a:rPr lang="en-US" dirty="0" smtClean="0">
                <a:sym typeface="Symbol"/>
              </a:rPr>
              <a:t>performed.</a:t>
            </a:r>
            <a:endParaRPr lang="en-US" dirty="0"/>
          </a:p>
        </p:txBody>
      </p:sp>
    </p:spTree>
    <p:extLst>
      <p:ext uri="{BB962C8B-B14F-4D97-AF65-F5344CB8AC3E}">
        <p14:creationId xmlns:p14="http://schemas.microsoft.com/office/powerpoint/2010/main" val="211376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1" name="Text Box 3"/>
          <p:cNvSpPr txBox="1">
            <a:spLocks noChangeArrowheads="1"/>
          </p:cNvSpPr>
          <p:nvPr/>
        </p:nvSpPr>
        <p:spPr bwMode="auto">
          <a:xfrm>
            <a:off x="5126038" y="1343025"/>
            <a:ext cx="3729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de-DE" sz="1600" smtClean="0">
              <a:solidFill>
                <a:srgbClr val="006600"/>
              </a:solidFill>
              <a:latin typeface="Comic Sans MS" pitchFamily="66" charset="0"/>
            </a:endParaRPr>
          </a:p>
        </p:txBody>
      </p:sp>
      <p:sp>
        <p:nvSpPr>
          <p:cNvPr id="3" name="Textfeld 2"/>
          <p:cNvSpPr txBox="1"/>
          <p:nvPr/>
        </p:nvSpPr>
        <p:spPr>
          <a:xfrm>
            <a:off x="162272" y="980728"/>
            <a:ext cx="9234264" cy="353943"/>
          </a:xfrm>
          <a:prstGeom prst="rect">
            <a:avLst/>
          </a:prstGeom>
          <a:noFill/>
        </p:spPr>
        <p:txBody>
          <a:bodyPr wrap="square" rtlCol="0">
            <a:spAutoFit/>
          </a:bodyPr>
          <a:lstStyle/>
          <a:p>
            <a:endParaRPr lang="en-US" sz="1700" dirty="0" smtClean="0">
              <a:latin typeface="Arial" panose="020B0604020202020204" pitchFamily="34" charset="0"/>
              <a:cs typeface="Arial" panose="020B0604020202020204" pitchFamily="34" charset="0"/>
            </a:endParaRPr>
          </a:p>
        </p:txBody>
      </p:sp>
      <p:sp>
        <p:nvSpPr>
          <p:cNvPr id="4" name="Textfeld 3"/>
          <p:cNvSpPr txBox="1"/>
          <p:nvPr/>
        </p:nvSpPr>
        <p:spPr>
          <a:xfrm>
            <a:off x="467544" y="332656"/>
            <a:ext cx="6624736" cy="461665"/>
          </a:xfrm>
          <a:prstGeom prst="rect">
            <a:avLst/>
          </a:prstGeom>
          <a:noFill/>
        </p:spPr>
        <p:txBody>
          <a:bodyPr wrap="square" rtlCol="0">
            <a:spAutoFit/>
          </a:bodyPr>
          <a:lstStyle/>
          <a:p>
            <a:r>
              <a:rPr lang="en-US" sz="2400" b="1" dirty="0" smtClean="0"/>
              <a:t>Outline	</a:t>
            </a:r>
            <a:endParaRPr lang="en-US" sz="2400" b="1" dirty="0"/>
          </a:p>
        </p:txBody>
      </p:sp>
      <p:sp>
        <p:nvSpPr>
          <p:cNvPr id="5" name="Textfeld 4"/>
          <p:cNvSpPr txBox="1"/>
          <p:nvPr/>
        </p:nvSpPr>
        <p:spPr>
          <a:xfrm>
            <a:off x="223704" y="1295905"/>
            <a:ext cx="8676456" cy="3077766"/>
          </a:xfrm>
          <a:prstGeom prst="rect">
            <a:avLst/>
          </a:prstGeom>
          <a:noFill/>
        </p:spPr>
        <p:txBody>
          <a:bodyPr wrap="square" rtlCol="0">
            <a:spAutoFit/>
          </a:bodyPr>
          <a:lstStyle/>
          <a:p>
            <a:r>
              <a:rPr lang="en-US" sz="2400" b="1" dirty="0" smtClean="0">
                <a:solidFill>
                  <a:srgbClr val="0000FF"/>
                </a:solidFill>
              </a:rPr>
              <a:t>Outline of the talk:</a:t>
            </a:r>
          </a:p>
          <a:p>
            <a:pPr indent="-285750">
              <a:spcBef>
                <a:spcPts val="1000"/>
              </a:spcBef>
              <a:buFont typeface="Wingdings" panose="05000000000000000000" pitchFamily="2" charset="2"/>
              <a:buChar char="Ø"/>
            </a:pPr>
            <a:r>
              <a:rPr lang="en-US" sz="2000" dirty="0" smtClean="0">
                <a:solidFill>
                  <a:srgbClr val="5F5F5F"/>
                </a:solidFill>
              </a:rPr>
              <a:t>Motivation: Vision of tune measurement for operational usage </a:t>
            </a:r>
          </a:p>
          <a:p>
            <a:pPr indent="-285750">
              <a:spcBef>
                <a:spcPts val="1000"/>
              </a:spcBef>
              <a:buFont typeface="Wingdings" panose="05000000000000000000" pitchFamily="2" charset="2"/>
              <a:buChar char="Ø"/>
            </a:pPr>
            <a:r>
              <a:rPr lang="en-US" sz="2000" dirty="0" smtClean="0">
                <a:solidFill>
                  <a:srgbClr val="0000FF"/>
                </a:solidFill>
              </a:rPr>
              <a:t>Hardware</a:t>
            </a:r>
            <a:r>
              <a:rPr lang="en-US" sz="2000" dirty="0" smtClean="0"/>
              <a:t>: BPM system and excitation method</a:t>
            </a:r>
          </a:p>
          <a:p>
            <a:pPr indent="-285750">
              <a:spcBef>
                <a:spcPts val="1000"/>
              </a:spcBef>
              <a:buFont typeface="Wingdings" panose="05000000000000000000" pitchFamily="2" charset="2"/>
              <a:buChar char="Ø"/>
            </a:pPr>
            <a:r>
              <a:rPr lang="en-US" sz="2000" dirty="0" smtClean="0">
                <a:solidFill>
                  <a:srgbClr val="0000FF"/>
                </a:solidFill>
              </a:rPr>
              <a:t>Theoretical expectation</a:t>
            </a:r>
            <a:r>
              <a:rPr lang="en-US" sz="2000" dirty="0" smtClean="0"/>
              <a:t>: Tune spectra including space charge </a:t>
            </a:r>
          </a:p>
          <a:p>
            <a:pPr indent="-285750">
              <a:spcBef>
                <a:spcPts val="1000"/>
              </a:spcBef>
              <a:buFont typeface="Wingdings" panose="05000000000000000000" pitchFamily="2" charset="2"/>
              <a:buChar char="Ø"/>
            </a:pPr>
            <a:r>
              <a:rPr lang="en-US" sz="2000" dirty="0" smtClean="0">
                <a:solidFill>
                  <a:srgbClr val="0000FF"/>
                </a:solidFill>
              </a:rPr>
              <a:t>Measurements and interpretation</a:t>
            </a:r>
            <a:r>
              <a:rPr lang="en-US" sz="2000" dirty="0" smtClean="0"/>
              <a:t>: Tune spectra for high intensity beams</a:t>
            </a:r>
          </a:p>
          <a:p>
            <a:pPr indent="-285750">
              <a:spcBef>
                <a:spcPts val="1000"/>
              </a:spcBef>
              <a:buFont typeface="Wingdings" panose="05000000000000000000" pitchFamily="2" charset="2"/>
              <a:buChar char="Ø"/>
            </a:pPr>
            <a:r>
              <a:rPr lang="en-US" sz="2000" dirty="0" smtClean="0">
                <a:solidFill>
                  <a:srgbClr val="0000FF"/>
                </a:solidFill>
              </a:rPr>
              <a:t>Measurement:</a:t>
            </a:r>
            <a:r>
              <a:rPr lang="en-US" sz="2000" dirty="0" smtClean="0"/>
              <a:t> Quadrupole oscillations</a:t>
            </a:r>
          </a:p>
          <a:p>
            <a:pPr indent="-285750">
              <a:spcBef>
                <a:spcPts val="1000"/>
              </a:spcBef>
              <a:buFont typeface="Wingdings" panose="05000000000000000000" pitchFamily="2" charset="2"/>
              <a:buChar char="Ø"/>
            </a:pPr>
            <a:r>
              <a:rPr lang="en-US" sz="2000" dirty="0" smtClean="0">
                <a:solidFill>
                  <a:srgbClr val="0000FF"/>
                </a:solidFill>
              </a:rPr>
              <a:t>Conclusion</a:t>
            </a:r>
            <a:endParaRPr lang="en-US" sz="2000" dirty="0">
              <a:solidFill>
                <a:srgbClr val="0000FF"/>
              </a:solidFill>
            </a:endParaRPr>
          </a:p>
        </p:txBody>
      </p:sp>
    </p:spTree>
    <p:extLst>
      <p:ext uri="{BB962C8B-B14F-4D97-AF65-F5344CB8AC3E}">
        <p14:creationId xmlns:p14="http://schemas.microsoft.com/office/powerpoint/2010/main" val="84113074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Text Box 2"/>
          <p:cNvSpPr txBox="1">
            <a:spLocks noChangeArrowheads="1"/>
          </p:cNvSpPr>
          <p:nvPr/>
        </p:nvSpPr>
        <p:spPr bwMode="auto">
          <a:xfrm>
            <a:off x="300038" y="361950"/>
            <a:ext cx="7924800" cy="39687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de-DE" altLang="de-DE" sz="2000" b="1">
              <a:solidFill>
                <a:schemeClr val="tx1"/>
              </a:solidFill>
              <a:latin typeface="Comic Sans MS" pitchFamily="66" charset="0"/>
            </a:endParaRPr>
          </a:p>
        </p:txBody>
      </p:sp>
      <p:sp>
        <p:nvSpPr>
          <p:cNvPr id="871433" name="Rectangle 9"/>
          <p:cNvSpPr>
            <a:spLocks noChangeArrowheads="1"/>
          </p:cNvSpPr>
          <p:nvPr/>
        </p:nvSpPr>
        <p:spPr bwMode="auto">
          <a:xfrm>
            <a:off x="63548" y="888252"/>
            <a:ext cx="5500033" cy="1821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altLang="de-DE" sz="1700" b="1" dirty="0" smtClean="0">
                <a:solidFill>
                  <a:schemeClr val="accent2"/>
                </a:solidFill>
              </a:rPr>
              <a:t>General functionality:</a:t>
            </a:r>
          </a:p>
          <a:p>
            <a:pPr marL="285750" indent="-285750" algn="l" eaLnBrk="0" hangingPunct="0">
              <a:spcBef>
                <a:spcPts val="200"/>
              </a:spcBef>
              <a:buFont typeface="Wingdings" panose="05000000000000000000" pitchFamily="2" charset="2"/>
              <a:buChar char="Ø"/>
            </a:pPr>
            <a:r>
              <a:rPr lang="en-US" altLang="de-DE" sz="1700" dirty="0" smtClean="0"/>
              <a:t>The beam is excited by band-limited </a:t>
            </a:r>
            <a:r>
              <a:rPr lang="en-US" altLang="de-DE" sz="1700" dirty="0" smtClean="0"/>
              <a:t>noise or sweep</a:t>
            </a:r>
            <a:endParaRPr lang="en-US" altLang="de-DE" sz="1700" dirty="0"/>
          </a:p>
          <a:p>
            <a:pPr marL="285750" indent="-285750" algn="l" eaLnBrk="0" hangingPunct="0">
              <a:spcBef>
                <a:spcPts val="200"/>
              </a:spcBef>
              <a:buFont typeface="Wingdings" panose="05000000000000000000" pitchFamily="2" charset="2"/>
              <a:buChar char="Ø"/>
            </a:pPr>
            <a:r>
              <a:rPr lang="en-US" altLang="de-DE" dirty="0" smtClean="0">
                <a:solidFill>
                  <a:schemeClr val="tx1"/>
                </a:solidFill>
              </a:rPr>
              <a:t>Broadband amplification &amp; oversampling of bunches</a:t>
            </a:r>
          </a:p>
          <a:p>
            <a:pPr marL="285750" indent="-285750" algn="l" eaLnBrk="0" hangingPunct="0">
              <a:spcBef>
                <a:spcPts val="200"/>
              </a:spcBef>
              <a:buFont typeface="Wingdings" panose="05000000000000000000" pitchFamily="2" charset="2"/>
              <a:buChar char="Ø"/>
            </a:pPr>
            <a:r>
              <a:rPr lang="en-US" altLang="de-DE" sz="1700" dirty="0" smtClean="0"/>
              <a:t>Position value for each bunch</a:t>
            </a:r>
            <a:endParaRPr lang="en-US" altLang="de-DE" sz="1700" dirty="0"/>
          </a:p>
          <a:p>
            <a:pPr marL="285750" indent="-285750" algn="l" eaLnBrk="0" hangingPunct="0">
              <a:spcBef>
                <a:spcPts val="200"/>
              </a:spcBef>
              <a:buFont typeface="Wingdings" panose="05000000000000000000" pitchFamily="2" charset="2"/>
              <a:buChar char="Ø"/>
            </a:pPr>
            <a:r>
              <a:rPr lang="en-US" altLang="de-DE" sz="1700" dirty="0" smtClean="0">
                <a:solidFill>
                  <a:schemeClr val="tx1"/>
                </a:solidFill>
              </a:rPr>
              <a:t> </a:t>
            </a:r>
            <a:r>
              <a:rPr lang="en-US" altLang="de-DE" sz="1700" dirty="0">
                <a:solidFill>
                  <a:schemeClr val="tx1"/>
                </a:solidFill>
              </a:rPr>
              <a:t>Fourier </a:t>
            </a:r>
            <a:r>
              <a:rPr lang="en-US" altLang="de-DE" sz="1700" dirty="0" smtClean="0">
                <a:solidFill>
                  <a:schemeClr val="tx1"/>
                </a:solidFill>
              </a:rPr>
              <a:t>trans</a:t>
            </a:r>
            <a:r>
              <a:rPr lang="en-US" altLang="de-DE" sz="1700" dirty="0" smtClean="0"/>
              <a:t>formation</a:t>
            </a:r>
            <a:r>
              <a:rPr lang="en-US" altLang="de-DE" sz="1700" dirty="0" smtClean="0">
                <a:solidFill>
                  <a:schemeClr val="tx1"/>
                </a:solidFill>
              </a:rPr>
              <a:t> </a:t>
            </a:r>
            <a:r>
              <a:rPr lang="en-US" altLang="de-DE" sz="1700" dirty="0">
                <a:solidFill>
                  <a:schemeClr val="tx1"/>
                </a:solidFill>
              </a:rPr>
              <a:t>gives the non-integer tune </a:t>
            </a:r>
            <a:r>
              <a:rPr lang="en-US" altLang="de-DE" sz="1700" b="1" i="1" dirty="0" smtClean="0">
                <a:latin typeface="Times New Roman" panose="02020603050405020304" pitchFamily="18" charset="0"/>
                <a:ea typeface="Cambria Math" panose="02040503050406030204" pitchFamily="18" charset="0"/>
                <a:cs typeface="Times New Roman" panose="02020603050405020304" pitchFamily="18" charset="0"/>
              </a:rPr>
              <a:t>Q </a:t>
            </a:r>
            <a:r>
              <a:rPr lang="en-US" altLang="de-DE" sz="1700" b="1" i="1" baseline="30000" dirty="0" smtClean="0">
                <a:latin typeface="Times New Roman" panose="02020603050405020304" pitchFamily="18" charset="0"/>
                <a:cs typeface="Times New Roman" panose="02020603050405020304" pitchFamily="18" charset="0"/>
              </a:rPr>
              <a:t>f</a:t>
            </a:r>
            <a:r>
              <a:rPr lang="en-US" altLang="de-DE" sz="1700" b="1" i="1" dirty="0" smtClean="0">
                <a:latin typeface="Times New Roman" panose="02020603050405020304" pitchFamily="18" charset="0"/>
                <a:cs typeface="Times New Roman" panose="02020603050405020304" pitchFamily="18" charset="0"/>
              </a:rPr>
              <a:t> </a:t>
            </a:r>
            <a:endParaRPr lang="en-US" altLang="de-DE" sz="1700" b="1" i="1" dirty="0" smtClean="0">
              <a:latin typeface="Times New Roman" panose="02020603050405020304" pitchFamily="18" charset="0"/>
              <a:cs typeface="Times New Roman" panose="02020603050405020304" pitchFamily="18" charset="0"/>
            </a:endParaRPr>
          </a:p>
          <a:p>
            <a:pPr marL="285750" indent="-285750" algn="l" eaLnBrk="0" hangingPunct="0">
              <a:spcBef>
                <a:spcPts val="200"/>
              </a:spcBef>
              <a:buFont typeface="Wingdings" panose="05000000000000000000" pitchFamily="2" charset="2"/>
              <a:buChar char="Ø"/>
            </a:pPr>
            <a:r>
              <a:rPr lang="en-US" altLang="de-DE" dirty="0" smtClean="0">
                <a:solidFill>
                  <a:schemeClr val="tx1"/>
                </a:solidFill>
                <a:latin typeface="Times New Roman" pitchFamily="18" charset="0"/>
              </a:rPr>
              <a:t>Mainly spectrum in baseband  i.e</a:t>
            </a:r>
            <a:r>
              <a:rPr lang="en-US" altLang="de-DE" b="1" i="1" dirty="0" smtClean="0">
                <a:solidFill>
                  <a:schemeClr val="tx1"/>
                </a:solidFill>
                <a:latin typeface="Cambria Math" panose="02040503050406030204" pitchFamily="18" charset="0"/>
                <a:ea typeface="Cambria Math" panose="02040503050406030204" pitchFamily="18" charset="0"/>
              </a:rPr>
              <a:t>. </a:t>
            </a:r>
            <a:r>
              <a:rPr lang="en-US" altLang="de-DE" b="1" i="1"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Q </a:t>
            </a:r>
            <a:r>
              <a:rPr lang="en-US" altLang="de-DE" b="1" i="1" baseline="30000"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f</a:t>
            </a:r>
            <a:r>
              <a:rPr lang="en-US" altLang="de-DE" baseline="30000" dirty="0" smtClean="0">
                <a:solidFill>
                  <a:schemeClr val="tx1"/>
                </a:solidFill>
                <a:latin typeface="Times New Roman" pitchFamily="18" charset="0"/>
                <a:cs typeface="Times New Roman" panose="02020603050405020304" pitchFamily="18" charset="0"/>
              </a:rPr>
              <a:t> </a:t>
            </a:r>
            <a:r>
              <a:rPr lang="en-US" altLang="de-DE" dirty="0" smtClean="0">
                <a:solidFill>
                  <a:schemeClr val="tx1"/>
                </a:solidFill>
                <a:latin typeface="Times New Roman" pitchFamily="18" charset="0"/>
              </a:rPr>
              <a:t>&lt; 1/2</a:t>
            </a:r>
            <a:endParaRPr lang="en-US" altLang="de-DE" dirty="0">
              <a:solidFill>
                <a:schemeClr val="tx1"/>
              </a:solidFill>
              <a:latin typeface="Times New Roman" pitchFamily="18" charset="0"/>
            </a:endParaRPr>
          </a:p>
        </p:txBody>
      </p:sp>
      <p:sp>
        <p:nvSpPr>
          <p:cNvPr id="871435" name="Text Box 11"/>
          <p:cNvSpPr txBox="1">
            <a:spLocks noChangeArrowheads="1"/>
          </p:cNvSpPr>
          <p:nvPr/>
        </p:nvSpPr>
        <p:spPr bwMode="auto">
          <a:xfrm>
            <a:off x="81943" y="6311143"/>
            <a:ext cx="499400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de-DE" sz="1300" dirty="0" smtClean="0">
                <a:solidFill>
                  <a:schemeClr val="tx1"/>
                </a:solidFill>
                <a:ea typeface="ＭＳ Ｐゴシック" charset="-128"/>
              </a:rPr>
              <a:t>R</a:t>
            </a:r>
            <a:r>
              <a:rPr lang="en-US" altLang="de-DE" sz="1300" dirty="0">
                <a:solidFill>
                  <a:schemeClr val="tx1"/>
                </a:solidFill>
                <a:ea typeface="ＭＳ Ｐゴシック" charset="-128"/>
              </a:rPr>
              <a:t>. Singh (GSI) et al., </a:t>
            </a:r>
            <a:r>
              <a:rPr lang="en-US" altLang="de-DE" sz="1300" dirty="0" smtClean="0">
                <a:solidFill>
                  <a:schemeClr val="tx1"/>
                </a:solidFill>
                <a:ea typeface="ＭＳ Ｐゴシック" charset="-128"/>
              </a:rPr>
              <a:t>Proc. HB’10, U. Springer et al., Proc. DIPAC’09</a:t>
            </a:r>
            <a:r>
              <a:rPr lang="en-US" altLang="de-DE" sz="1300" dirty="0" smtClean="0">
                <a:solidFill>
                  <a:schemeClr val="tx1"/>
                </a:solidFill>
                <a:latin typeface="Times New Roman" pitchFamily="18" charset="0"/>
                <a:ea typeface="ＭＳ Ｐゴシック" charset="-128"/>
              </a:rPr>
              <a:t> </a:t>
            </a:r>
            <a:endParaRPr lang="en-US" altLang="de-DE" sz="1300" dirty="0">
              <a:solidFill>
                <a:schemeClr val="tx1"/>
              </a:solidFill>
              <a:latin typeface="Times New Roman" pitchFamily="18" charset="0"/>
              <a:ea typeface="ＭＳ Ｐゴシック" charset="-128"/>
            </a:endParaRPr>
          </a:p>
        </p:txBody>
      </p:sp>
      <p:sp>
        <p:nvSpPr>
          <p:cNvPr id="871434" name="Text Box 10"/>
          <p:cNvSpPr txBox="1">
            <a:spLocks noChangeArrowheads="1"/>
          </p:cNvSpPr>
          <p:nvPr/>
        </p:nvSpPr>
        <p:spPr bwMode="auto">
          <a:xfrm>
            <a:off x="5334367" y="4716302"/>
            <a:ext cx="3996695" cy="1666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r>
              <a:rPr lang="en-US" altLang="de-DE" b="1" dirty="0" smtClean="0">
                <a:solidFill>
                  <a:srgbClr val="3333CC"/>
                </a:solidFill>
              </a:rPr>
              <a:t>Digital Electronics </a:t>
            </a:r>
          </a:p>
          <a:p>
            <a:pPr algn="l"/>
            <a:r>
              <a:rPr lang="en-US" altLang="de-DE" b="1" dirty="0" smtClean="0">
                <a:solidFill>
                  <a:srgbClr val="3333CC"/>
                </a:solidFill>
              </a:rPr>
              <a:t>(LIBERA  from I-Tech): </a:t>
            </a:r>
            <a:endParaRPr lang="en-US" altLang="de-DE" b="1" dirty="0">
              <a:solidFill>
                <a:srgbClr val="3333CC"/>
              </a:solidFill>
            </a:endParaRPr>
          </a:p>
          <a:p>
            <a:pPr algn="l">
              <a:lnSpc>
                <a:spcPct val="60000"/>
              </a:lnSpc>
              <a:spcBef>
                <a:spcPts val="800"/>
              </a:spcBef>
              <a:buFont typeface="Wingdings" pitchFamily="2" charset="2"/>
              <a:buChar char="Ø"/>
            </a:pPr>
            <a:r>
              <a:rPr lang="en-US" altLang="de-DE" dirty="0"/>
              <a:t>  </a:t>
            </a:r>
            <a:r>
              <a:rPr lang="en-US" altLang="de-DE" sz="1600" dirty="0"/>
              <a:t>ADC </a:t>
            </a:r>
            <a:r>
              <a:rPr lang="en-US" altLang="de-DE" sz="1600" dirty="0" smtClean="0"/>
              <a:t>with </a:t>
            </a:r>
            <a:r>
              <a:rPr lang="en-US" altLang="de-DE" sz="1600" dirty="0"/>
              <a:t>125 </a:t>
            </a:r>
            <a:r>
              <a:rPr lang="en-US" altLang="de-DE" sz="1600" dirty="0" err="1" smtClean="0"/>
              <a:t>MSa</a:t>
            </a:r>
            <a:r>
              <a:rPr lang="en-US" altLang="de-DE" sz="1600" dirty="0" smtClean="0"/>
              <a:t>/s</a:t>
            </a:r>
          </a:p>
          <a:p>
            <a:pPr>
              <a:lnSpc>
                <a:spcPct val="60000"/>
              </a:lnSpc>
              <a:spcBef>
                <a:spcPts val="800"/>
              </a:spcBef>
              <a:buFont typeface="Wingdings" pitchFamily="2" charset="2"/>
              <a:buChar char="Ø"/>
            </a:pPr>
            <a:r>
              <a:rPr lang="en-US" altLang="de-DE" sz="1600" dirty="0" smtClean="0"/>
              <a:t>  </a:t>
            </a:r>
            <a:r>
              <a:rPr lang="en-US" altLang="de-DE" sz="1600" dirty="0"/>
              <a:t>9</a:t>
            </a:r>
            <a:r>
              <a:rPr lang="en-US" altLang="de-DE" sz="1600" dirty="0" smtClean="0"/>
              <a:t> effective  bits</a:t>
            </a:r>
            <a:endParaRPr lang="en-US" altLang="de-DE" sz="1600" dirty="0"/>
          </a:p>
          <a:p>
            <a:pPr algn="l">
              <a:lnSpc>
                <a:spcPct val="60000"/>
              </a:lnSpc>
              <a:spcBef>
                <a:spcPts val="800"/>
              </a:spcBef>
              <a:buFont typeface="Wingdings" pitchFamily="2" charset="2"/>
              <a:buChar char="Ø"/>
            </a:pPr>
            <a:r>
              <a:rPr lang="en-US" altLang="de-DE" sz="1600" dirty="0"/>
              <a:t>  </a:t>
            </a:r>
            <a:r>
              <a:rPr lang="en-US" altLang="de-DE" sz="1600" dirty="0" smtClean="0"/>
              <a:t>FPGA: position evaluation etc.</a:t>
            </a:r>
          </a:p>
          <a:p>
            <a:pPr algn="l">
              <a:lnSpc>
                <a:spcPct val="60000"/>
              </a:lnSpc>
              <a:spcBef>
                <a:spcPts val="800"/>
              </a:spcBef>
            </a:pPr>
            <a:r>
              <a:rPr lang="en-US" altLang="de-DE" sz="1600" dirty="0" smtClean="0"/>
              <a:t>Remark: For FAIR-SIS100 12 eff. bits ADC </a:t>
            </a:r>
            <a:endParaRPr lang="en-US" altLang="de-DE" sz="1600"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000" y="2145733"/>
            <a:ext cx="2584625" cy="2160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feld 15"/>
          <p:cNvSpPr txBox="1"/>
          <p:nvPr/>
        </p:nvSpPr>
        <p:spPr>
          <a:xfrm>
            <a:off x="5563581" y="971551"/>
            <a:ext cx="3816909" cy="1200329"/>
          </a:xfrm>
          <a:prstGeom prst="rect">
            <a:avLst/>
          </a:prstGeom>
          <a:noFill/>
        </p:spPr>
        <p:txBody>
          <a:bodyPr wrap="square" rtlCol="0">
            <a:spAutoFit/>
          </a:bodyPr>
          <a:lstStyle/>
          <a:p>
            <a:r>
              <a:rPr lang="en-US" b="1" dirty="0" smtClean="0">
                <a:solidFill>
                  <a:srgbClr val="0000FF"/>
                </a:solidFill>
              </a:rPr>
              <a:t>Linear cut BPM:</a:t>
            </a:r>
          </a:p>
          <a:p>
            <a:r>
              <a:rPr lang="en-US" dirty="0" smtClean="0"/>
              <a:t>Size: 200 x 70 mm</a:t>
            </a:r>
            <a:r>
              <a:rPr lang="en-US" baseline="30000" dirty="0" smtClean="0"/>
              <a:t>2</a:t>
            </a:r>
            <a:r>
              <a:rPr lang="en-US" dirty="0" smtClean="0"/>
              <a:t>, length 260 mm</a:t>
            </a:r>
          </a:p>
          <a:p>
            <a:r>
              <a:rPr lang="en-US" dirty="0" smtClean="0"/>
              <a:t>Position sensitivity:</a:t>
            </a:r>
          </a:p>
          <a:p>
            <a:r>
              <a:rPr lang="en-US" b="1" i="1" dirty="0" err="1" smtClean="0">
                <a:latin typeface="Cambria Math" panose="02040503050406030204" pitchFamily="18" charset="0"/>
                <a:ea typeface="Cambria Math" panose="02040503050406030204" pitchFamily="18" charset="0"/>
              </a:rPr>
              <a:t>S</a:t>
            </a:r>
            <a:r>
              <a:rPr lang="en-US" b="1" i="1" baseline="-25000" dirty="0" err="1" smtClean="0">
                <a:latin typeface="Cambria Math" panose="02040503050406030204" pitchFamily="18" charset="0"/>
                <a:ea typeface="Cambria Math" panose="02040503050406030204" pitchFamily="18" charset="0"/>
              </a:rPr>
              <a:t>x</a:t>
            </a:r>
            <a:r>
              <a:rPr lang="en-US" dirty="0" smtClean="0"/>
              <a:t> </a:t>
            </a:r>
            <a:r>
              <a:rPr lang="en-US" dirty="0"/>
              <a:t>= </a:t>
            </a:r>
            <a:r>
              <a:rPr lang="en-US" dirty="0" smtClean="0"/>
              <a:t>0.44 </a:t>
            </a:r>
            <a:r>
              <a:rPr lang="en-US" dirty="0"/>
              <a:t>%/mm, </a:t>
            </a:r>
            <a:r>
              <a:rPr lang="en-US" b="1" i="1" dirty="0" err="1">
                <a:latin typeface="Cambria Math" panose="02040503050406030204" pitchFamily="18" charset="0"/>
                <a:ea typeface="Cambria Math" panose="02040503050406030204" pitchFamily="18" charset="0"/>
              </a:rPr>
              <a:t>S</a:t>
            </a:r>
            <a:r>
              <a:rPr lang="en-US" b="1" i="1" baseline="-25000" dirty="0" err="1">
                <a:latin typeface="Cambria Math" panose="02040503050406030204" pitchFamily="18" charset="0"/>
                <a:ea typeface="Cambria Math" panose="02040503050406030204" pitchFamily="18" charset="0"/>
              </a:rPr>
              <a:t>y</a:t>
            </a:r>
            <a:r>
              <a:rPr lang="en-US" dirty="0"/>
              <a:t> = </a:t>
            </a:r>
            <a:r>
              <a:rPr lang="en-US" dirty="0" smtClean="0"/>
              <a:t>1.6 </a:t>
            </a:r>
            <a:r>
              <a:rPr lang="en-US" dirty="0"/>
              <a:t>%/</a:t>
            </a:r>
            <a:r>
              <a:rPr lang="en-US" dirty="0" smtClean="0"/>
              <a:t>mm</a:t>
            </a:r>
          </a:p>
        </p:txBody>
      </p:sp>
      <p:sp>
        <p:nvSpPr>
          <p:cNvPr id="17" name="Text Box 7"/>
          <p:cNvSpPr txBox="1">
            <a:spLocks noChangeArrowheads="1"/>
          </p:cNvSpPr>
          <p:nvPr/>
        </p:nvSpPr>
        <p:spPr bwMode="auto">
          <a:xfrm>
            <a:off x="342900" y="295275"/>
            <a:ext cx="8086725" cy="46166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de-DE" sz="2400" b="1" dirty="0" smtClean="0">
                <a:solidFill>
                  <a:schemeClr val="tx1"/>
                </a:solidFill>
                <a:latin typeface="Times New Roman" pitchFamily="18" charset="0"/>
              </a:rPr>
              <a:t>Tune </a:t>
            </a:r>
            <a:r>
              <a:rPr lang="en-US" altLang="de-DE" sz="2400" b="1" dirty="0" smtClean="0">
                <a:latin typeface="Times New Roman" pitchFamily="18" charset="0"/>
              </a:rPr>
              <a:t>, Orbit &amp; </a:t>
            </a:r>
            <a:r>
              <a:rPr lang="en-US" altLang="de-DE" sz="2400" b="1" dirty="0" err="1" smtClean="0">
                <a:latin typeface="Times New Roman" pitchFamily="18" charset="0"/>
              </a:rPr>
              <a:t>POsition</a:t>
            </a:r>
            <a:r>
              <a:rPr lang="en-US" altLang="de-DE" sz="2400" b="1" dirty="0" smtClean="0">
                <a:latin typeface="Times New Roman" pitchFamily="18" charset="0"/>
              </a:rPr>
              <a:t> System TOPOS</a:t>
            </a:r>
            <a:r>
              <a:rPr lang="en-US" altLang="de-DE" sz="2400" b="1" dirty="0" smtClean="0">
                <a:solidFill>
                  <a:schemeClr val="tx1"/>
                </a:solidFill>
                <a:latin typeface="Times New Roman" pitchFamily="18" charset="0"/>
              </a:rPr>
              <a:t> </a:t>
            </a:r>
            <a:r>
              <a:rPr lang="en-US" altLang="de-DE" sz="2400" b="1" dirty="0" smtClean="0">
                <a:solidFill>
                  <a:schemeClr val="tx1"/>
                </a:solidFill>
                <a:latin typeface="Times New Roman" pitchFamily="18" charset="0"/>
                <a:sym typeface="Symbol"/>
              </a:rPr>
              <a:t> Oversampling</a:t>
            </a:r>
            <a:endParaRPr lang="en-US" altLang="de-DE" sz="2400" b="1" dirty="0">
              <a:solidFill>
                <a:schemeClr val="tx1"/>
              </a:solidFill>
              <a:latin typeface="Times New Roman" pitchFamily="18" charset="0"/>
            </a:endParaRPr>
          </a:p>
        </p:txBody>
      </p:sp>
      <p:grpSp>
        <p:nvGrpSpPr>
          <p:cNvPr id="5" name="Gruppieren 4"/>
          <p:cNvGrpSpPr/>
          <p:nvPr/>
        </p:nvGrpSpPr>
        <p:grpSpPr>
          <a:xfrm>
            <a:off x="-35242" y="2752965"/>
            <a:ext cx="5501872" cy="3544980"/>
            <a:chOff x="-35242" y="2528377"/>
            <a:chExt cx="5501872" cy="3544980"/>
          </a:xfrm>
        </p:grpSpPr>
        <p:grpSp>
          <p:nvGrpSpPr>
            <p:cNvPr id="3" name="Gruppieren 2"/>
            <p:cNvGrpSpPr/>
            <p:nvPr/>
          </p:nvGrpSpPr>
          <p:grpSpPr>
            <a:xfrm>
              <a:off x="63548" y="2528377"/>
              <a:ext cx="5403082" cy="3544980"/>
              <a:chOff x="3407792" y="1839223"/>
              <a:chExt cx="5631433" cy="3694802"/>
            </a:xfrm>
          </p:grpSpPr>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7792" y="1839223"/>
                <a:ext cx="5545097" cy="3639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bwMode="auto">
              <a:xfrm>
                <a:off x="8224838" y="5421312"/>
                <a:ext cx="814387" cy="112713"/>
              </a:xfrm>
              <a:prstGeom prst="rect">
                <a:avLst/>
              </a:prstGeom>
              <a:solidFill>
                <a:schemeClr val="bg1"/>
              </a:solidFill>
              <a:ln w="317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sp>
          <p:nvSpPr>
            <p:cNvPr id="12" name="Textfeld 11"/>
            <p:cNvSpPr txBox="1"/>
            <p:nvPr/>
          </p:nvSpPr>
          <p:spPr>
            <a:xfrm>
              <a:off x="-35242" y="5394773"/>
              <a:ext cx="2138362" cy="584775"/>
            </a:xfrm>
            <a:prstGeom prst="rect">
              <a:avLst/>
            </a:prstGeom>
            <a:noFill/>
          </p:spPr>
          <p:txBody>
            <a:bodyPr wrap="square" rtlCol="0">
              <a:spAutoFit/>
            </a:bodyPr>
            <a:lstStyle/>
            <a:p>
              <a:r>
                <a:rPr lang="en-US" sz="1600" b="1" dirty="0" smtClean="0">
                  <a:solidFill>
                    <a:srgbClr val="0000FF"/>
                  </a:solidFill>
                </a:rPr>
                <a:t>Different excitations:</a:t>
              </a:r>
            </a:p>
            <a:p>
              <a:r>
                <a:rPr lang="en-US" sz="1600" dirty="0" smtClean="0"/>
                <a:t>noise or sweep</a:t>
              </a:r>
              <a:endParaRPr lang="en-US" sz="1600" dirty="0"/>
            </a:p>
          </p:txBody>
        </p:sp>
        <p:sp>
          <p:nvSpPr>
            <p:cNvPr id="4" name="Freihandform 3"/>
            <p:cNvSpPr/>
            <p:nvPr/>
          </p:nvSpPr>
          <p:spPr bwMode="auto">
            <a:xfrm>
              <a:off x="1038758" y="2735352"/>
              <a:ext cx="3445610" cy="585749"/>
            </a:xfrm>
            <a:custGeom>
              <a:avLst/>
              <a:gdLst>
                <a:gd name="connsiteX0" fmla="*/ 0 w 3445610"/>
                <a:gd name="connsiteY0" fmla="*/ 476021 h 585749"/>
                <a:gd name="connsiteX1" fmla="*/ 351130 w 3445610"/>
                <a:gd name="connsiteY1" fmla="*/ 446760 h 585749"/>
                <a:gd name="connsiteX2" fmla="*/ 804672 w 3445610"/>
                <a:gd name="connsiteY2" fmla="*/ 183413 h 585749"/>
                <a:gd name="connsiteX3" fmla="*/ 1009498 w 3445610"/>
                <a:gd name="connsiteY3" fmla="*/ 66370 h 585749"/>
                <a:gd name="connsiteX4" fmla="*/ 1148487 w 3445610"/>
                <a:gd name="connsiteY4" fmla="*/ 15163 h 585749"/>
                <a:gd name="connsiteX5" fmla="*/ 1353312 w 3445610"/>
                <a:gd name="connsiteY5" fmla="*/ 533 h 585749"/>
                <a:gd name="connsiteX6" fmla="*/ 1536192 w 3445610"/>
                <a:gd name="connsiteY6" fmla="*/ 29794 h 585749"/>
                <a:gd name="connsiteX7" fmla="*/ 1682496 w 3445610"/>
                <a:gd name="connsiteY7" fmla="*/ 102946 h 585749"/>
                <a:gd name="connsiteX8" fmla="*/ 1799540 w 3445610"/>
                <a:gd name="connsiteY8" fmla="*/ 176098 h 585749"/>
                <a:gd name="connsiteX9" fmla="*/ 1953159 w 3445610"/>
                <a:gd name="connsiteY9" fmla="*/ 249250 h 585749"/>
                <a:gd name="connsiteX10" fmla="*/ 2143354 w 3445610"/>
                <a:gd name="connsiteY10" fmla="*/ 263880 h 585749"/>
                <a:gd name="connsiteX11" fmla="*/ 2318919 w 3445610"/>
                <a:gd name="connsiteY11" fmla="*/ 263880 h 585749"/>
                <a:gd name="connsiteX12" fmla="*/ 2494484 w 3445610"/>
                <a:gd name="connsiteY12" fmla="*/ 271195 h 585749"/>
                <a:gd name="connsiteX13" fmla="*/ 2633472 w 3445610"/>
                <a:gd name="connsiteY13" fmla="*/ 337032 h 585749"/>
                <a:gd name="connsiteX14" fmla="*/ 2809037 w 3445610"/>
                <a:gd name="connsiteY14" fmla="*/ 468706 h 585749"/>
                <a:gd name="connsiteX15" fmla="*/ 2984602 w 3445610"/>
                <a:gd name="connsiteY15" fmla="*/ 563803 h 585749"/>
                <a:gd name="connsiteX16" fmla="*/ 3116276 w 3445610"/>
                <a:gd name="connsiteY16" fmla="*/ 563803 h 585749"/>
                <a:gd name="connsiteX17" fmla="*/ 3277210 w 3445610"/>
                <a:gd name="connsiteY17" fmla="*/ 585749 h 585749"/>
                <a:gd name="connsiteX18" fmla="*/ 3430829 w 3445610"/>
                <a:gd name="connsiteY18" fmla="*/ 578434 h 585749"/>
                <a:gd name="connsiteX19" fmla="*/ 3430829 w 3445610"/>
                <a:gd name="connsiteY19" fmla="*/ 585749 h 58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5610" h="585749">
                  <a:moveTo>
                    <a:pt x="0" y="476021"/>
                  </a:moveTo>
                  <a:lnTo>
                    <a:pt x="351130" y="446760"/>
                  </a:lnTo>
                  <a:cubicBezTo>
                    <a:pt x="485242" y="397992"/>
                    <a:pt x="804672" y="183413"/>
                    <a:pt x="804672" y="183413"/>
                  </a:cubicBezTo>
                  <a:cubicBezTo>
                    <a:pt x="914400" y="120015"/>
                    <a:pt x="952196" y="94412"/>
                    <a:pt x="1009498" y="66370"/>
                  </a:cubicBezTo>
                  <a:cubicBezTo>
                    <a:pt x="1066800" y="38328"/>
                    <a:pt x="1091185" y="26136"/>
                    <a:pt x="1148487" y="15163"/>
                  </a:cubicBezTo>
                  <a:cubicBezTo>
                    <a:pt x="1205789" y="4190"/>
                    <a:pt x="1288695" y="-1905"/>
                    <a:pt x="1353312" y="533"/>
                  </a:cubicBezTo>
                  <a:cubicBezTo>
                    <a:pt x="1417929" y="2971"/>
                    <a:pt x="1481328" y="12725"/>
                    <a:pt x="1536192" y="29794"/>
                  </a:cubicBezTo>
                  <a:cubicBezTo>
                    <a:pt x="1591056" y="46863"/>
                    <a:pt x="1638605" y="78562"/>
                    <a:pt x="1682496" y="102946"/>
                  </a:cubicBezTo>
                  <a:cubicBezTo>
                    <a:pt x="1726387" y="127330"/>
                    <a:pt x="1754430" y="151714"/>
                    <a:pt x="1799540" y="176098"/>
                  </a:cubicBezTo>
                  <a:cubicBezTo>
                    <a:pt x="1844650" y="200482"/>
                    <a:pt x="1895857" y="234620"/>
                    <a:pt x="1953159" y="249250"/>
                  </a:cubicBezTo>
                  <a:cubicBezTo>
                    <a:pt x="2010461" y="263880"/>
                    <a:pt x="2082394" y="261442"/>
                    <a:pt x="2143354" y="263880"/>
                  </a:cubicBezTo>
                  <a:cubicBezTo>
                    <a:pt x="2204314" y="266318"/>
                    <a:pt x="2260397" y="262661"/>
                    <a:pt x="2318919" y="263880"/>
                  </a:cubicBezTo>
                  <a:cubicBezTo>
                    <a:pt x="2377441" y="265099"/>
                    <a:pt x="2442059" y="259003"/>
                    <a:pt x="2494484" y="271195"/>
                  </a:cubicBezTo>
                  <a:cubicBezTo>
                    <a:pt x="2546910" y="283387"/>
                    <a:pt x="2581047" y="304114"/>
                    <a:pt x="2633472" y="337032"/>
                  </a:cubicBezTo>
                  <a:cubicBezTo>
                    <a:pt x="2685897" y="369950"/>
                    <a:pt x="2750515" y="430911"/>
                    <a:pt x="2809037" y="468706"/>
                  </a:cubicBezTo>
                  <a:cubicBezTo>
                    <a:pt x="2867559" y="506501"/>
                    <a:pt x="2933396" y="547954"/>
                    <a:pt x="2984602" y="563803"/>
                  </a:cubicBezTo>
                  <a:cubicBezTo>
                    <a:pt x="3035808" y="579652"/>
                    <a:pt x="3067508" y="560145"/>
                    <a:pt x="3116276" y="563803"/>
                  </a:cubicBezTo>
                  <a:cubicBezTo>
                    <a:pt x="3165044" y="567461"/>
                    <a:pt x="3224785" y="583311"/>
                    <a:pt x="3277210" y="585749"/>
                  </a:cubicBezTo>
                  <a:lnTo>
                    <a:pt x="3430829" y="578434"/>
                  </a:lnTo>
                  <a:cubicBezTo>
                    <a:pt x="3456432" y="578434"/>
                    <a:pt x="3443630" y="582091"/>
                    <a:pt x="3430829" y="585749"/>
                  </a:cubicBezTo>
                </a:path>
              </a:pathLst>
            </a:custGeom>
            <a:noFill/>
            <a:ln w="38100" cap="flat" cmpd="sng" algn="ctr">
              <a:solidFill>
                <a:srgbClr val="C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grpSp>
    </p:spTree>
    <p:extLst>
      <p:ext uri="{BB962C8B-B14F-4D97-AF65-F5344CB8AC3E}">
        <p14:creationId xmlns:p14="http://schemas.microsoft.com/office/powerpoint/2010/main" val="15292481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71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4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Text Box 2"/>
          <p:cNvSpPr txBox="1">
            <a:spLocks noChangeArrowheads="1"/>
          </p:cNvSpPr>
          <p:nvPr/>
        </p:nvSpPr>
        <p:spPr bwMode="auto">
          <a:xfrm>
            <a:off x="300038" y="361950"/>
            <a:ext cx="7924800" cy="39687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de-DE" altLang="de-DE" sz="2000" b="1">
              <a:solidFill>
                <a:schemeClr val="tx1"/>
              </a:solidFill>
              <a:latin typeface="Comic Sans MS" pitchFamily="66" charset="0"/>
            </a:endParaRPr>
          </a:p>
        </p:txBody>
      </p:sp>
      <p:sp>
        <p:nvSpPr>
          <p:cNvPr id="13" name="Textfeld 12"/>
          <p:cNvSpPr txBox="1"/>
          <p:nvPr/>
        </p:nvSpPr>
        <p:spPr>
          <a:xfrm>
            <a:off x="5169655" y="916564"/>
            <a:ext cx="3974345" cy="338554"/>
          </a:xfrm>
          <a:prstGeom prst="rect">
            <a:avLst/>
          </a:prstGeom>
          <a:noFill/>
        </p:spPr>
        <p:txBody>
          <a:bodyPr wrap="square" rtlCol="0">
            <a:spAutoFit/>
          </a:bodyPr>
          <a:lstStyle/>
          <a:p>
            <a:pPr algn="l"/>
            <a:r>
              <a:rPr lang="en-US" sz="1600" i="1" dirty="0" smtClean="0"/>
              <a:t>Example: </a:t>
            </a:r>
            <a:r>
              <a:rPr lang="en-US" sz="1600" dirty="0" smtClean="0"/>
              <a:t>One turn = 4 bunches @ 35 MeV/u</a:t>
            </a:r>
            <a:endParaRPr lang="en-US" sz="1600" dirty="0"/>
          </a:p>
        </p:txBody>
      </p:sp>
      <p:sp>
        <p:nvSpPr>
          <p:cNvPr id="15" name="Text Box 7"/>
          <p:cNvSpPr txBox="1">
            <a:spLocks noChangeArrowheads="1"/>
          </p:cNvSpPr>
          <p:nvPr/>
        </p:nvSpPr>
        <p:spPr bwMode="auto">
          <a:xfrm>
            <a:off x="342900" y="295275"/>
            <a:ext cx="8086725" cy="46166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de-DE" sz="2400" b="1" dirty="0" smtClean="0">
                <a:solidFill>
                  <a:schemeClr val="tx1"/>
                </a:solidFill>
                <a:latin typeface="Times New Roman" pitchFamily="18" charset="0"/>
              </a:rPr>
              <a:t>Tune </a:t>
            </a:r>
            <a:r>
              <a:rPr lang="en-US" altLang="de-DE" sz="2400" b="1" dirty="0" smtClean="0">
                <a:latin typeface="Times New Roman" pitchFamily="18" charset="0"/>
              </a:rPr>
              <a:t>, Orbit &amp; </a:t>
            </a:r>
            <a:r>
              <a:rPr lang="en-US" altLang="de-DE" sz="2400" b="1" dirty="0" err="1" smtClean="0">
                <a:latin typeface="Times New Roman" pitchFamily="18" charset="0"/>
              </a:rPr>
              <a:t>POsition</a:t>
            </a:r>
            <a:r>
              <a:rPr lang="en-US" altLang="de-DE" sz="2400" b="1" dirty="0" smtClean="0">
                <a:latin typeface="Times New Roman" pitchFamily="18" charset="0"/>
              </a:rPr>
              <a:t> System TOPOS</a:t>
            </a:r>
            <a:r>
              <a:rPr lang="en-US" altLang="de-DE" sz="2400" b="1" dirty="0" smtClean="0">
                <a:solidFill>
                  <a:schemeClr val="tx1"/>
                </a:solidFill>
                <a:latin typeface="Times New Roman" pitchFamily="18" charset="0"/>
              </a:rPr>
              <a:t> </a:t>
            </a:r>
            <a:r>
              <a:rPr lang="en-US" altLang="de-DE" sz="2400" b="1" dirty="0" smtClean="0">
                <a:solidFill>
                  <a:schemeClr val="tx1"/>
                </a:solidFill>
                <a:latin typeface="Times New Roman" pitchFamily="18" charset="0"/>
                <a:sym typeface="Symbol"/>
              </a:rPr>
              <a:t> Oversampling</a:t>
            </a:r>
            <a:endParaRPr lang="en-US" altLang="de-DE" sz="2400" b="1" dirty="0">
              <a:solidFill>
                <a:schemeClr val="tx1"/>
              </a:solidFill>
              <a:latin typeface="Times New Roman" pitchFamily="18" charset="0"/>
            </a:endParaRPr>
          </a:p>
        </p:txBody>
      </p:sp>
      <p:sp>
        <p:nvSpPr>
          <p:cNvPr id="16" name="Rectangle 9"/>
          <p:cNvSpPr>
            <a:spLocks noChangeArrowheads="1"/>
          </p:cNvSpPr>
          <p:nvPr/>
        </p:nvSpPr>
        <p:spPr bwMode="auto">
          <a:xfrm>
            <a:off x="63548" y="888252"/>
            <a:ext cx="5500033" cy="1821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altLang="de-DE" sz="1700" b="1" dirty="0" smtClean="0">
                <a:solidFill>
                  <a:schemeClr val="accent2"/>
                </a:solidFill>
              </a:rPr>
              <a:t>General functionality:</a:t>
            </a:r>
          </a:p>
          <a:p>
            <a:pPr marL="285750" indent="-285750" algn="l" eaLnBrk="0" hangingPunct="0">
              <a:spcBef>
                <a:spcPts val="200"/>
              </a:spcBef>
              <a:buFont typeface="Wingdings" panose="05000000000000000000" pitchFamily="2" charset="2"/>
              <a:buChar char="Ø"/>
            </a:pPr>
            <a:r>
              <a:rPr lang="en-US" altLang="de-DE" sz="1700" dirty="0" smtClean="0"/>
              <a:t>The beam is excited by band-limited </a:t>
            </a:r>
            <a:r>
              <a:rPr lang="en-US" altLang="de-DE" sz="1700" dirty="0" smtClean="0"/>
              <a:t>noise or sweep</a:t>
            </a:r>
            <a:endParaRPr lang="en-US" altLang="de-DE" sz="1700" dirty="0"/>
          </a:p>
          <a:p>
            <a:pPr marL="285750" indent="-285750" algn="l" eaLnBrk="0" hangingPunct="0">
              <a:spcBef>
                <a:spcPts val="200"/>
              </a:spcBef>
              <a:buFont typeface="Wingdings" panose="05000000000000000000" pitchFamily="2" charset="2"/>
              <a:buChar char="Ø"/>
            </a:pPr>
            <a:r>
              <a:rPr lang="en-US" altLang="de-DE" dirty="0" smtClean="0">
                <a:solidFill>
                  <a:schemeClr val="tx1"/>
                </a:solidFill>
              </a:rPr>
              <a:t>Broadband amplification &amp; oversampling of bunches</a:t>
            </a:r>
          </a:p>
          <a:p>
            <a:pPr marL="285750" indent="-285750" algn="l" eaLnBrk="0" hangingPunct="0">
              <a:spcBef>
                <a:spcPts val="200"/>
              </a:spcBef>
              <a:buFont typeface="Wingdings" panose="05000000000000000000" pitchFamily="2" charset="2"/>
              <a:buChar char="Ø"/>
            </a:pPr>
            <a:r>
              <a:rPr lang="en-US" altLang="de-DE" sz="1700" dirty="0" smtClean="0"/>
              <a:t>Position value for each bunch</a:t>
            </a:r>
            <a:endParaRPr lang="en-US" altLang="de-DE" sz="1700" dirty="0"/>
          </a:p>
          <a:p>
            <a:pPr marL="285750" indent="-285750" algn="l" eaLnBrk="0" hangingPunct="0">
              <a:spcBef>
                <a:spcPts val="200"/>
              </a:spcBef>
              <a:buFont typeface="Wingdings" panose="05000000000000000000" pitchFamily="2" charset="2"/>
              <a:buChar char="Ø"/>
            </a:pPr>
            <a:r>
              <a:rPr lang="en-US" altLang="de-DE" sz="1700" dirty="0" smtClean="0">
                <a:solidFill>
                  <a:schemeClr val="tx1"/>
                </a:solidFill>
              </a:rPr>
              <a:t>Fourier trans</a:t>
            </a:r>
            <a:r>
              <a:rPr lang="en-US" altLang="de-DE" sz="1700" dirty="0" smtClean="0"/>
              <a:t>formation</a:t>
            </a:r>
            <a:r>
              <a:rPr lang="en-US" altLang="de-DE" sz="1700" dirty="0" smtClean="0">
                <a:solidFill>
                  <a:schemeClr val="tx1"/>
                </a:solidFill>
              </a:rPr>
              <a:t> </a:t>
            </a:r>
            <a:r>
              <a:rPr lang="en-US" altLang="de-DE" sz="1700" dirty="0">
                <a:solidFill>
                  <a:schemeClr val="tx1"/>
                </a:solidFill>
              </a:rPr>
              <a:t>gives the non-integer tune </a:t>
            </a:r>
            <a:r>
              <a:rPr lang="en-US" altLang="de-DE" sz="1700" b="1" i="1" dirty="0" smtClean="0">
                <a:latin typeface="Times New Roman" panose="02020603050405020304" pitchFamily="18" charset="0"/>
                <a:ea typeface="Cambria Math" panose="02040503050406030204" pitchFamily="18" charset="0"/>
                <a:cs typeface="Times New Roman" panose="02020603050405020304" pitchFamily="18" charset="0"/>
              </a:rPr>
              <a:t>Q </a:t>
            </a:r>
            <a:r>
              <a:rPr lang="en-US" altLang="de-DE" sz="1700" b="1" i="1" baseline="30000" dirty="0" smtClean="0">
                <a:latin typeface="Times New Roman" panose="02020603050405020304" pitchFamily="18" charset="0"/>
                <a:cs typeface="Times New Roman" panose="02020603050405020304" pitchFamily="18" charset="0"/>
              </a:rPr>
              <a:t>f</a:t>
            </a:r>
            <a:r>
              <a:rPr lang="en-US" altLang="de-DE" sz="1700" b="1" i="1" dirty="0" smtClean="0"/>
              <a:t> </a:t>
            </a:r>
            <a:endParaRPr lang="en-US" altLang="de-DE" sz="1700" b="1" i="1" dirty="0" smtClean="0"/>
          </a:p>
          <a:p>
            <a:pPr marL="285750" indent="-285750" algn="l" eaLnBrk="0" hangingPunct="0">
              <a:spcBef>
                <a:spcPts val="200"/>
              </a:spcBef>
              <a:buFont typeface="Wingdings" panose="05000000000000000000" pitchFamily="2" charset="2"/>
              <a:buChar char="Ø"/>
            </a:pPr>
            <a:r>
              <a:rPr lang="en-US" altLang="de-DE" dirty="0" smtClean="0">
                <a:solidFill>
                  <a:schemeClr val="tx1"/>
                </a:solidFill>
                <a:latin typeface="Times New Roman" pitchFamily="18" charset="0"/>
              </a:rPr>
              <a:t>Mainly spectrum in baseband  i.e</a:t>
            </a:r>
            <a:r>
              <a:rPr lang="en-US" altLang="de-DE" b="1" i="1" dirty="0" smtClean="0">
                <a:solidFill>
                  <a:schemeClr val="tx1"/>
                </a:solidFill>
                <a:latin typeface="Cambria Math" panose="02040503050406030204" pitchFamily="18" charset="0"/>
                <a:ea typeface="Cambria Math" panose="02040503050406030204" pitchFamily="18" charset="0"/>
              </a:rPr>
              <a:t>. </a:t>
            </a:r>
            <a:r>
              <a:rPr lang="en-US" altLang="de-DE" b="1" i="1"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Q </a:t>
            </a:r>
            <a:r>
              <a:rPr lang="en-US" altLang="de-DE" b="1" i="1" baseline="30000"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f</a:t>
            </a:r>
            <a:r>
              <a:rPr lang="en-US" altLang="de-DE" baseline="30000" dirty="0" smtClean="0">
                <a:solidFill>
                  <a:schemeClr val="tx1"/>
                </a:solidFill>
                <a:latin typeface="Times New Roman" pitchFamily="18" charset="0"/>
                <a:cs typeface="Times New Roman" panose="02020603050405020304" pitchFamily="18" charset="0"/>
              </a:rPr>
              <a:t> </a:t>
            </a:r>
            <a:r>
              <a:rPr lang="en-US" altLang="de-DE" dirty="0" smtClean="0">
                <a:solidFill>
                  <a:schemeClr val="tx1"/>
                </a:solidFill>
                <a:latin typeface="Times New Roman" pitchFamily="18" charset="0"/>
              </a:rPr>
              <a:t>&lt; 1/2</a:t>
            </a:r>
            <a:endParaRPr lang="en-US" altLang="de-DE" dirty="0">
              <a:solidFill>
                <a:schemeClr val="tx1"/>
              </a:solidFill>
              <a:latin typeface="Times New Roman" pitchFamily="18" charset="0"/>
            </a:endParaRPr>
          </a:p>
        </p:txBody>
      </p:sp>
      <p:grpSp>
        <p:nvGrpSpPr>
          <p:cNvPr id="17" name="Gruppieren 16"/>
          <p:cNvGrpSpPr/>
          <p:nvPr/>
        </p:nvGrpSpPr>
        <p:grpSpPr>
          <a:xfrm>
            <a:off x="-35242" y="2752965"/>
            <a:ext cx="5501872" cy="3544980"/>
            <a:chOff x="-35242" y="2528377"/>
            <a:chExt cx="5501872" cy="3544980"/>
          </a:xfrm>
        </p:grpSpPr>
        <p:grpSp>
          <p:nvGrpSpPr>
            <p:cNvPr id="18" name="Gruppieren 17"/>
            <p:cNvGrpSpPr/>
            <p:nvPr/>
          </p:nvGrpSpPr>
          <p:grpSpPr>
            <a:xfrm>
              <a:off x="63548" y="2528377"/>
              <a:ext cx="5403082" cy="3544980"/>
              <a:chOff x="3407792" y="1839223"/>
              <a:chExt cx="5631433" cy="3694802"/>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792" y="1839223"/>
                <a:ext cx="5545097" cy="3639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hteck 21"/>
              <p:cNvSpPr/>
              <p:nvPr/>
            </p:nvSpPr>
            <p:spPr bwMode="auto">
              <a:xfrm>
                <a:off x="8224838" y="5421312"/>
                <a:ext cx="814387" cy="112713"/>
              </a:xfrm>
              <a:prstGeom prst="rect">
                <a:avLst/>
              </a:prstGeom>
              <a:solidFill>
                <a:schemeClr val="bg1"/>
              </a:solidFill>
              <a:ln w="317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sp>
          <p:nvSpPr>
            <p:cNvPr id="19" name="Textfeld 18"/>
            <p:cNvSpPr txBox="1"/>
            <p:nvPr/>
          </p:nvSpPr>
          <p:spPr>
            <a:xfrm>
              <a:off x="-35242" y="5394773"/>
              <a:ext cx="2138362" cy="584775"/>
            </a:xfrm>
            <a:prstGeom prst="rect">
              <a:avLst/>
            </a:prstGeom>
            <a:noFill/>
          </p:spPr>
          <p:txBody>
            <a:bodyPr wrap="square" rtlCol="0">
              <a:spAutoFit/>
            </a:bodyPr>
            <a:lstStyle/>
            <a:p>
              <a:r>
                <a:rPr lang="en-US" sz="1600" b="1" dirty="0" smtClean="0">
                  <a:solidFill>
                    <a:srgbClr val="0000FF"/>
                  </a:solidFill>
                </a:rPr>
                <a:t>Different excitations:</a:t>
              </a:r>
            </a:p>
            <a:p>
              <a:r>
                <a:rPr lang="en-US" sz="1600" dirty="0" smtClean="0"/>
                <a:t>noise or sweep</a:t>
              </a:r>
              <a:endParaRPr lang="en-US" sz="1600" dirty="0"/>
            </a:p>
          </p:txBody>
        </p:sp>
        <p:sp>
          <p:nvSpPr>
            <p:cNvPr id="20" name="Freihandform 19"/>
            <p:cNvSpPr/>
            <p:nvPr/>
          </p:nvSpPr>
          <p:spPr bwMode="auto">
            <a:xfrm>
              <a:off x="1038758" y="2735352"/>
              <a:ext cx="3445610" cy="585749"/>
            </a:xfrm>
            <a:custGeom>
              <a:avLst/>
              <a:gdLst>
                <a:gd name="connsiteX0" fmla="*/ 0 w 3445610"/>
                <a:gd name="connsiteY0" fmla="*/ 476021 h 585749"/>
                <a:gd name="connsiteX1" fmla="*/ 351130 w 3445610"/>
                <a:gd name="connsiteY1" fmla="*/ 446760 h 585749"/>
                <a:gd name="connsiteX2" fmla="*/ 804672 w 3445610"/>
                <a:gd name="connsiteY2" fmla="*/ 183413 h 585749"/>
                <a:gd name="connsiteX3" fmla="*/ 1009498 w 3445610"/>
                <a:gd name="connsiteY3" fmla="*/ 66370 h 585749"/>
                <a:gd name="connsiteX4" fmla="*/ 1148487 w 3445610"/>
                <a:gd name="connsiteY4" fmla="*/ 15163 h 585749"/>
                <a:gd name="connsiteX5" fmla="*/ 1353312 w 3445610"/>
                <a:gd name="connsiteY5" fmla="*/ 533 h 585749"/>
                <a:gd name="connsiteX6" fmla="*/ 1536192 w 3445610"/>
                <a:gd name="connsiteY6" fmla="*/ 29794 h 585749"/>
                <a:gd name="connsiteX7" fmla="*/ 1682496 w 3445610"/>
                <a:gd name="connsiteY7" fmla="*/ 102946 h 585749"/>
                <a:gd name="connsiteX8" fmla="*/ 1799540 w 3445610"/>
                <a:gd name="connsiteY8" fmla="*/ 176098 h 585749"/>
                <a:gd name="connsiteX9" fmla="*/ 1953159 w 3445610"/>
                <a:gd name="connsiteY9" fmla="*/ 249250 h 585749"/>
                <a:gd name="connsiteX10" fmla="*/ 2143354 w 3445610"/>
                <a:gd name="connsiteY10" fmla="*/ 263880 h 585749"/>
                <a:gd name="connsiteX11" fmla="*/ 2318919 w 3445610"/>
                <a:gd name="connsiteY11" fmla="*/ 263880 h 585749"/>
                <a:gd name="connsiteX12" fmla="*/ 2494484 w 3445610"/>
                <a:gd name="connsiteY12" fmla="*/ 271195 h 585749"/>
                <a:gd name="connsiteX13" fmla="*/ 2633472 w 3445610"/>
                <a:gd name="connsiteY13" fmla="*/ 337032 h 585749"/>
                <a:gd name="connsiteX14" fmla="*/ 2809037 w 3445610"/>
                <a:gd name="connsiteY14" fmla="*/ 468706 h 585749"/>
                <a:gd name="connsiteX15" fmla="*/ 2984602 w 3445610"/>
                <a:gd name="connsiteY15" fmla="*/ 563803 h 585749"/>
                <a:gd name="connsiteX16" fmla="*/ 3116276 w 3445610"/>
                <a:gd name="connsiteY16" fmla="*/ 563803 h 585749"/>
                <a:gd name="connsiteX17" fmla="*/ 3277210 w 3445610"/>
                <a:gd name="connsiteY17" fmla="*/ 585749 h 585749"/>
                <a:gd name="connsiteX18" fmla="*/ 3430829 w 3445610"/>
                <a:gd name="connsiteY18" fmla="*/ 578434 h 585749"/>
                <a:gd name="connsiteX19" fmla="*/ 3430829 w 3445610"/>
                <a:gd name="connsiteY19" fmla="*/ 585749 h 58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5610" h="585749">
                  <a:moveTo>
                    <a:pt x="0" y="476021"/>
                  </a:moveTo>
                  <a:lnTo>
                    <a:pt x="351130" y="446760"/>
                  </a:lnTo>
                  <a:cubicBezTo>
                    <a:pt x="485242" y="397992"/>
                    <a:pt x="804672" y="183413"/>
                    <a:pt x="804672" y="183413"/>
                  </a:cubicBezTo>
                  <a:cubicBezTo>
                    <a:pt x="914400" y="120015"/>
                    <a:pt x="952196" y="94412"/>
                    <a:pt x="1009498" y="66370"/>
                  </a:cubicBezTo>
                  <a:cubicBezTo>
                    <a:pt x="1066800" y="38328"/>
                    <a:pt x="1091185" y="26136"/>
                    <a:pt x="1148487" y="15163"/>
                  </a:cubicBezTo>
                  <a:cubicBezTo>
                    <a:pt x="1205789" y="4190"/>
                    <a:pt x="1288695" y="-1905"/>
                    <a:pt x="1353312" y="533"/>
                  </a:cubicBezTo>
                  <a:cubicBezTo>
                    <a:pt x="1417929" y="2971"/>
                    <a:pt x="1481328" y="12725"/>
                    <a:pt x="1536192" y="29794"/>
                  </a:cubicBezTo>
                  <a:cubicBezTo>
                    <a:pt x="1591056" y="46863"/>
                    <a:pt x="1638605" y="78562"/>
                    <a:pt x="1682496" y="102946"/>
                  </a:cubicBezTo>
                  <a:cubicBezTo>
                    <a:pt x="1726387" y="127330"/>
                    <a:pt x="1754430" y="151714"/>
                    <a:pt x="1799540" y="176098"/>
                  </a:cubicBezTo>
                  <a:cubicBezTo>
                    <a:pt x="1844650" y="200482"/>
                    <a:pt x="1895857" y="234620"/>
                    <a:pt x="1953159" y="249250"/>
                  </a:cubicBezTo>
                  <a:cubicBezTo>
                    <a:pt x="2010461" y="263880"/>
                    <a:pt x="2082394" y="261442"/>
                    <a:pt x="2143354" y="263880"/>
                  </a:cubicBezTo>
                  <a:cubicBezTo>
                    <a:pt x="2204314" y="266318"/>
                    <a:pt x="2260397" y="262661"/>
                    <a:pt x="2318919" y="263880"/>
                  </a:cubicBezTo>
                  <a:cubicBezTo>
                    <a:pt x="2377441" y="265099"/>
                    <a:pt x="2442059" y="259003"/>
                    <a:pt x="2494484" y="271195"/>
                  </a:cubicBezTo>
                  <a:cubicBezTo>
                    <a:pt x="2546910" y="283387"/>
                    <a:pt x="2581047" y="304114"/>
                    <a:pt x="2633472" y="337032"/>
                  </a:cubicBezTo>
                  <a:cubicBezTo>
                    <a:pt x="2685897" y="369950"/>
                    <a:pt x="2750515" y="430911"/>
                    <a:pt x="2809037" y="468706"/>
                  </a:cubicBezTo>
                  <a:cubicBezTo>
                    <a:pt x="2867559" y="506501"/>
                    <a:pt x="2933396" y="547954"/>
                    <a:pt x="2984602" y="563803"/>
                  </a:cubicBezTo>
                  <a:cubicBezTo>
                    <a:pt x="3035808" y="579652"/>
                    <a:pt x="3067508" y="560145"/>
                    <a:pt x="3116276" y="563803"/>
                  </a:cubicBezTo>
                  <a:cubicBezTo>
                    <a:pt x="3165044" y="567461"/>
                    <a:pt x="3224785" y="583311"/>
                    <a:pt x="3277210" y="585749"/>
                  </a:cubicBezTo>
                  <a:lnTo>
                    <a:pt x="3430829" y="578434"/>
                  </a:lnTo>
                  <a:cubicBezTo>
                    <a:pt x="3456432" y="578434"/>
                    <a:pt x="3443630" y="582091"/>
                    <a:pt x="3430829" y="585749"/>
                  </a:cubicBezTo>
                </a:path>
              </a:pathLst>
            </a:custGeom>
            <a:noFill/>
            <a:ln w="38100" cap="flat" cmpd="sng" algn="ctr">
              <a:solidFill>
                <a:srgbClr val="C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grpSp>
      <p:sp>
        <p:nvSpPr>
          <p:cNvPr id="23" name="Text Box 11"/>
          <p:cNvSpPr txBox="1">
            <a:spLocks noChangeArrowheads="1"/>
          </p:cNvSpPr>
          <p:nvPr/>
        </p:nvSpPr>
        <p:spPr bwMode="auto">
          <a:xfrm>
            <a:off x="81943" y="6311143"/>
            <a:ext cx="499400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de-DE" sz="1300" dirty="0" smtClean="0">
                <a:solidFill>
                  <a:schemeClr val="tx1"/>
                </a:solidFill>
                <a:ea typeface="ＭＳ Ｐゴシック" charset="-128"/>
              </a:rPr>
              <a:t>R</a:t>
            </a:r>
            <a:r>
              <a:rPr lang="en-US" altLang="de-DE" sz="1300" dirty="0">
                <a:solidFill>
                  <a:schemeClr val="tx1"/>
                </a:solidFill>
                <a:ea typeface="ＭＳ Ｐゴシック" charset="-128"/>
              </a:rPr>
              <a:t>. Singh (GSI) et al., </a:t>
            </a:r>
            <a:r>
              <a:rPr lang="en-US" altLang="de-DE" sz="1300" dirty="0" smtClean="0">
                <a:solidFill>
                  <a:schemeClr val="tx1"/>
                </a:solidFill>
                <a:ea typeface="ＭＳ Ｐゴシック" charset="-128"/>
              </a:rPr>
              <a:t>Proc. HB’10, U. Springer et al., Proc. DIPAC’09</a:t>
            </a:r>
            <a:r>
              <a:rPr lang="en-US" altLang="de-DE" sz="1300" dirty="0" smtClean="0">
                <a:solidFill>
                  <a:schemeClr val="tx1"/>
                </a:solidFill>
                <a:latin typeface="Times New Roman" pitchFamily="18" charset="0"/>
                <a:ea typeface="ＭＳ Ｐゴシック" charset="-128"/>
              </a:rPr>
              <a:t> </a:t>
            </a:r>
            <a:endParaRPr lang="en-US" altLang="de-DE" sz="1300" dirty="0">
              <a:solidFill>
                <a:schemeClr val="tx1"/>
              </a:solidFill>
              <a:latin typeface="Times New Roman" pitchFamily="18" charset="0"/>
              <a:ea typeface="ＭＳ Ｐゴシック" charset="-128"/>
            </a:endParaRPr>
          </a:p>
        </p:txBody>
      </p:sp>
      <p:sp>
        <p:nvSpPr>
          <p:cNvPr id="871434" name="Text Box 10"/>
          <p:cNvSpPr txBox="1">
            <a:spLocks noChangeArrowheads="1"/>
          </p:cNvSpPr>
          <p:nvPr/>
        </p:nvSpPr>
        <p:spPr bwMode="auto">
          <a:xfrm>
            <a:off x="5212447" y="4172603"/>
            <a:ext cx="4004045" cy="228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r>
              <a:rPr lang="en-US" altLang="de-DE" b="1" dirty="0" smtClean="0">
                <a:solidFill>
                  <a:srgbClr val="3333CC"/>
                </a:solidFill>
              </a:rPr>
              <a:t>Steps for digital processing:</a:t>
            </a:r>
            <a:endParaRPr lang="en-US" altLang="de-DE" b="1" dirty="0">
              <a:solidFill>
                <a:srgbClr val="3333CC"/>
              </a:solidFill>
            </a:endParaRPr>
          </a:p>
          <a:p>
            <a:pPr algn="l">
              <a:lnSpc>
                <a:spcPct val="60000"/>
              </a:lnSpc>
              <a:spcBef>
                <a:spcPts val="600"/>
              </a:spcBef>
              <a:buFont typeface="Wingdings" pitchFamily="2" charset="2"/>
              <a:buChar char="Ø"/>
            </a:pPr>
            <a:r>
              <a:rPr lang="en-US" altLang="de-DE" dirty="0" smtClean="0"/>
              <a:t>  </a:t>
            </a:r>
            <a:r>
              <a:rPr lang="en-US" altLang="de-DE" sz="1600" dirty="0" smtClean="0"/>
              <a:t>Baseline restoration</a:t>
            </a:r>
          </a:p>
          <a:p>
            <a:pPr>
              <a:lnSpc>
                <a:spcPct val="60000"/>
              </a:lnSpc>
              <a:spcBef>
                <a:spcPts val="800"/>
              </a:spcBef>
              <a:buFont typeface="Wingdings" pitchFamily="2" charset="2"/>
              <a:buChar char="Ø"/>
            </a:pPr>
            <a:r>
              <a:rPr lang="en-US" altLang="de-DE" sz="1600" dirty="0" smtClean="0"/>
              <a:t>  Integration of bunches</a:t>
            </a:r>
          </a:p>
          <a:p>
            <a:pPr>
              <a:lnSpc>
                <a:spcPct val="60000"/>
              </a:lnSpc>
              <a:spcBef>
                <a:spcPts val="600"/>
              </a:spcBef>
            </a:pPr>
            <a:r>
              <a:rPr lang="en-US" altLang="de-DE" sz="1600" dirty="0" smtClean="0">
                <a:sym typeface="Symbol"/>
              </a:rPr>
              <a:t>       position for each bunch </a:t>
            </a:r>
            <a:endParaRPr lang="en-US" altLang="de-DE" sz="1600" dirty="0"/>
          </a:p>
          <a:p>
            <a:pPr marL="285750" indent="-285750" algn="l">
              <a:lnSpc>
                <a:spcPct val="60000"/>
              </a:lnSpc>
              <a:spcBef>
                <a:spcPts val="800"/>
              </a:spcBef>
              <a:buFont typeface="Wingdings" panose="05000000000000000000" pitchFamily="2" charset="2"/>
              <a:buChar char="Ø"/>
            </a:pPr>
            <a:r>
              <a:rPr lang="en-US" altLang="de-DE" sz="1600" b="1" dirty="0" smtClean="0"/>
              <a:t>Tune</a:t>
            </a:r>
            <a:r>
              <a:rPr lang="en-US" altLang="de-DE" sz="1600" dirty="0" smtClean="0"/>
              <a:t>: FFT on position of </a:t>
            </a:r>
          </a:p>
          <a:p>
            <a:pPr>
              <a:lnSpc>
                <a:spcPct val="60000"/>
              </a:lnSpc>
              <a:spcBef>
                <a:spcPts val="600"/>
              </a:spcBef>
            </a:pPr>
            <a:r>
              <a:rPr lang="en-US" altLang="de-DE" sz="1600" b="1" dirty="0"/>
              <a:t> </a:t>
            </a:r>
            <a:r>
              <a:rPr lang="en-US" altLang="de-DE" sz="1600" b="1" dirty="0" smtClean="0"/>
              <a:t>    same</a:t>
            </a:r>
            <a:r>
              <a:rPr lang="en-US" altLang="de-DE" sz="1600" dirty="0" smtClean="0"/>
              <a:t> bunch turn-by-turn i.e.1 of 4 per turn</a:t>
            </a:r>
          </a:p>
          <a:p>
            <a:pPr>
              <a:lnSpc>
                <a:spcPct val="60000"/>
              </a:lnSpc>
              <a:spcBef>
                <a:spcPts val="800"/>
              </a:spcBef>
              <a:buFont typeface="Wingdings" pitchFamily="2" charset="2"/>
              <a:buChar char="Ø"/>
            </a:pPr>
            <a:r>
              <a:rPr lang="en-US" altLang="de-DE" sz="1600" dirty="0"/>
              <a:t> </a:t>
            </a:r>
            <a:r>
              <a:rPr lang="en-US" altLang="de-DE" sz="1600" dirty="0" smtClean="0"/>
              <a:t> From </a:t>
            </a:r>
            <a:r>
              <a:rPr lang="en-US" altLang="de-DE" sz="1600" b="1" dirty="0"/>
              <a:t>raw data</a:t>
            </a:r>
            <a:r>
              <a:rPr lang="en-US" altLang="de-DE" sz="1600" dirty="0"/>
              <a:t>: bunching factor, </a:t>
            </a:r>
          </a:p>
          <a:p>
            <a:pPr>
              <a:lnSpc>
                <a:spcPct val="60000"/>
              </a:lnSpc>
              <a:spcBef>
                <a:spcPts val="600"/>
              </a:spcBef>
            </a:pPr>
            <a:r>
              <a:rPr lang="en-US" altLang="de-DE" sz="1600" dirty="0">
                <a:sym typeface="Symbol"/>
              </a:rPr>
              <a:t>      </a:t>
            </a:r>
            <a:r>
              <a:rPr lang="en-US" altLang="de-DE" sz="1600" baseline="-25000" dirty="0">
                <a:sym typeface="Symbol"/>
              </a:rPr>
              <a:t>synch</a:t>
            </a:r>
            <a:r>
              <a:rPr lang="en-US" altLang="de-DE" sz="1600" dirty="0">
                <a:sym typeface="Symbol"/>
              </a:rPr>
              <a:t> &amp; head-tail bunch shape</a:t>
            </a:r>
            <a:r>
              <a:rPr lang="en-US" altLang="de-DE" sz="1600" dirty="0"/>
              <a:t> </a:t>
            </a:r>
          </a:p>
          <a:p>
            <a:pPr algn="l">
              <a:lnSpc>
                <a:spcPct val="60000"/>
              </a:lnSpc>
              <a:spcBef>
                <a:spcPts val="600"/>
              </a:spcBef>
            </a:pPr>
            <a:endParaRPr lang="en-US" altLang="de-DE" dirty="0" smtClean="0"/>
          </a:p>
        </p:txBody>
      </p:sp>
      <p:grpSp>
        <p:nvGrpSpPr>
          <p:cNvPr id="11" name="Gruppieren 10"/>
          <p:cNvGrpSpPr/>
          <p:nvPr/>
        </p:nvGrpSpPr>
        <p:grpSpPr>
          <a:xfrm>
            <a:off x="5313671" y="1143255"/>
            <a:ext cx="3407628" cy="3075762"/>
            <a:chOff x="5313671" y="1143255"/>
            <a:chExt cx="3407628" cy="3075762"/>
          </a:xfrm>
        </p:grpSpPr>
        <p:pic>
          <p:nvPicPr>
            <p:cNvPr id="12"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3671" y="1214912"/>
              <a:ext cx="3407628" cy="3004105"/>
            </a:xfrm>
            <a:prstGeom prst="rect">
              <a:avLst/>
            </a:prstGeom>
          </p:spPr>
        </p:pic>
        <p:sp>
          <p:nvSpPr>
            <p:cNvPr id="7" name="Textfeld 6"/>
            <p:cNvSpPr txBox="1"/>
            <p:nvPr/>
          </p:nvSpPr>
          <p:spPr>
            <a:xfrm>
              <a:off x="6257926" y="1150343"/>
              <a:ext cx="590550" cy="307777"/>
            </a:xfrm>
            <a:prstGeom prst="rect">
              <a:avLst/>
            </a:prstGeom>
            <a:noFill/>
          </p:spPr>
          <p:txBody>
            <a:bodyPr wrap="square" rtlCol="0">
              <a:spAutoFit/>
            </a:bodyPr>
            <a:lstStyle/>
            <a:p>
              <a:r>
                <a:rPr lang="en-US" sz="1400" b="1" i="1" dirty="0" err="1" smtClean="0">
                  <a:solidFill>
                    <a:srgbClr val="0000FF"/>
                  </a:solidFill>
                </a:rPr>
                <a:t>U</a:t>
              </a:r>
              <a:r>
                <a:rPr lang="en-US" sz="1400" b="1" i="1" baseline="-25000" dirty="0" err="1" smtClean="0">
                  <a:solidFill>
                    <a:srgbClr val="0000FF"/>
                  </a:solidFill>
                </a:rPr>
                <a:t>right</a:t>
              </a:r>
              <a:r>
                <a:rPr lang="en-US" sz="1400" b="1" i="1" dirty="0" smtClean="0"/>
                <a:t> </a:t>
              </a:r>
              <a:endParaRPr lang="en-US" sz="1400" b="1" i="1" dirty="0"/>
            </a:p>
          </p:txBody>
        </p:sp>
        <p:sp>
          <p:nvSpPr>
            <p:cNvPr id="24" name="Textfeld 23"/>
            <p:cNvSpPr txBox="1"/>
            <p:nvPr/>
          </p:nvSpPr>
          <p:spPr>
            <a:xfrm>
              <a:off x="7558089" y="1143255"/>
              <a:ext cx="590550" cy="307777"/>
            </a:xfrm>
            <a:prstGeom prst="rect">
              <a:avLst/>
            </a:prstGeom>
            <a:noFill/>
          </p:spPr>
          <p:txBody>
            <a:bodyPr wrap="square" rtlCol="0">
              <a:spAutoFit/>
            </a:bodyPr>
            <a:lstStyle/>
            <a:p>
              <a:r>
                <a:rPr lang="en-US" sz="1400" b="1" i="1" dirty="0" err="1" smtClean="0">
                  <a:solidFill>
                    <a:srgbClr val="FF0000"/>
                  </a:solidFill>
                </a:rPr>
                <a:t>U</a:t>
              </a:r>
              <a:r>
                <a:rPr lang="en-US" sz="1400" b="1" i="1" baseline="-25000" dirty="0" err="1" smtClean="0">
                  <a:solidFill>
                    <a:srgbClr val="FF0000"/>
                  </a:solidFill>
                </a:rPr>
                <a:t>left</a:t>
              </a:r>
              <a:r>
                <a:rPr lang="en-US" sz="1400" b="1" i="1" dirty="0" smtClean="0"/>
                <a:t> </a:t>
              </a:r>
              <a:endParaRPr lang="en-US" sz="1400" b="1" i="1" dirty="0"/>
            </a:p>
          </p:txBody>
        </p:sp>
        <p:cxnSp>
          <p:nvCxnSpPr>
            <p:cNvPr id="9" name="Gerade Verbindung 8"/>
            <p:cNvCxnSpPr/>
            <p:nvPr/>
          </p:nvCxnSpPr>
          <p:spPr bwMode="auto">
            <a:xfrm>
              <a:off x="5943600" y="1304231"/>
              <a:ext cx="314326" cy="0"/>
            </a:xfrm>
            <a:prstGeom prst="line">
              <a:avLst/>
            </a:prstGeom>
            <a:solidFill>
              <a:schemeClr val="accent1"/>
            </a:solidFill>
            <a:ln w="190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Gerade Verbindung 27"/>
            <p:cNvCxnSpPr/>
            <p:nvPr/>
          </p:nvCxnSpPr>
          <p:spPr bwMode="auto">
            <a:xfrm>
              <a:off x="7267575" y="1313756"/>
              <a:ext cx="314326" cy="0"/>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8701661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71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4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Text Box 2"/>
          <p:cNvSpPr txBox="1">
            <a:spLocks noChangeArrowheads="1"/>
          </p:cNvSpPr>
          <p:nvPr/>
        </p:nvSpPr>
        <p:spPr bwMode="auto">
          <a:xfrm>
            <a:off x="300038" y="361950"/>
            <a:ext cx="7924800" cy="39687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de-DE" altLang="de-DE" sz="2000" b="1">
              <a:solidFill>
                <a:schemeClr val="tx1"/>
              </a:solidFill>
              <a:latin typeface="Comic Sans MS" pitchFamily="66" charset="0"/>
            </a:endParaRPr>
          </a:p>
        </p:txBody>
      </p:sp>
      <p:sp>
        <p:nvSpPr>
          <p:cNvPr id="3" name="Foliennummernplatzhalter 2"/>
          <p:cNvSpPr>
            <a:spLocks noGrp="1"/>
          </p:cNvSpPr>
          <p:nvPr>
            <p:ph type="sldNum" sz="quarter" idx="4294967295"/>
          </p:nvPr>
        </p:nvSpPr>
        <p:spPr>
          <a:xfrm>
            <a:off x="3754438" y="6537325"/>
            <a:ext cx="2133600" cy="476250"/>
          </a:xfrm>
          <a:prstGeom prst="rect">
            <a:avLst/>
          </a:prstGeom>
        </p:spPr>
        <p:txBody>
          <a:bodyPr/>
          <a:lstStyle/>
          <a:p>
            <a:pPr>
              <a:defRPr/>
            </a:pPr>
            <a:fld id="{222D5589-685C-42C5-8E01-6FE4AC90CF77}" type="slidenum">
              <a:rPr lang="en-US" smtClean="0"/>
              <a:pPr>
                <a:defRPr/>
              </a:pPr>
              <a:t>9</a:t>
            </a:fld>
            <a:endParaRPr lang="en-US"/>
          </a:p>
        </p:txBody>
      </p:sp>
      <p:sp>
        <p:nvSpPr>
          <p:cNvPr id="18" name="Rectangle 9"/>
          <p:cNvSpPr>
            <a:spLocks noChangeArrowheads="1"/>
          </p:cNvSpPr>
          <p:nvPr/>
        </p:nvSpPr>
        <p:spPr bwMode="auto">
          <a:xfrm>
            <a:off x="214313" y="966788"/>
            <a:ext cx="8719592"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altLang="de-DE" sz="1700" b="1" dirty="0">
                <a:solidFill>
                  <a:schemeClr val="accent2"/>
                </a:solidFill>
              </a:rPr>
              <a:t>The beam is excited to </a:t>
            </a:r>
            <a:r>
              <a:rPr lang="en-US" altLang="de-DE" sz="1700" b="1" dirty="0" err="1">
                <a:solidFill>
                  <a:schemeClr val="accent2"/>
                </a:solidFill>
              </a:rPr>
              <a:t>betatron</a:t>
            </a:r>
            <a:r>
              <a:rPr lang="en-US" altLang="de-DE" sz="1700" b="1" dirty="0">
                <a:solidFill>
                  <a:schemeClr val="accent2"/>
                </a:solidFill>
              </a:rPr>
              <a:t> oscillation by band-limited </a:t>
            </a:r>
            <a:r>
              <a:rPr lang="en-US" altLang="de-DE" sz="1700" b="1" dirty="0" smtClean="0">
                <a:solidFill>
                  <a:schemeClr val="accent2"/>
                </a:solidFill>
              </a:rPr>
              <a:t>noise or chirp:</a:t>
            </a:r>
            <a:endParaRPr lang="en-US" altLang="de-DE" sz="1700" b="1" dirty="0">
              <a:solidFill>
                <a:schemeClr val="accent2"/>
              </a:solidFill>
            </a:endParaRPr>
          </a:p>
          <a:p>
            <a:pPr marL="285750" indent="-285750" algn="l" eaLnBrk="0" hangingPunct="0">
              <a:lnSpc>
                <a:spcPct val="50000"/>
              </a:lnSpc>
              <a:spcBef>
                <a:spcPts val="1000"/>
              </a:spcBef>
              <a:buFont typeface="Wingdings" panose="05000000000000000000" pitchFamily="2" charset="2"/>
              <a:buChar char="Ø"/>
            </a:pPr>
            <a:r>
              <a:rPr lang="en-US" altLang="de-DE" sz="1700" dirty="0" smtClean="0">
                <a:solidFill>
                  <a:schemeClr val="tx1"/>
                </a:solidFill>
              </a:rPr>
              <a:t>The </a:t>
            </a:r>
            <a:r>
              <a:rPr lang="en-US" altLang="de-DE" sz="1700" dirty="0">
                <a:solidFill>
                  <a:schemeClr val="tx1"/>
                </a:solidFill>
              </a:rPr>
              <a:t>beam position is </a:t>
            </a:r>
            <a:r>
              <a:rPr lang="en-US" altLang="de-DE" sz="1700" dirty="0" smtClean="0">
                <a:solidFill>
                  <a:schemeClr val="tx1"/>
                </a:solidFill>
              </a:rPr>
              <a:t>determined by analog manner via peak detector measured</a:t>
            </a:r>
            <a:endParaRPr lang="en-US" altLang="de-DE" sz="1700" dirty="0">
              <a:solidFill>
                <a:schemeClr val="tx1"/>
              </a:solidFill>
            </a:endParaRPr>
          </a:p>
          <a:p>
            <a:pPr marL="285750" indent="-285750" algn="l" eaLnBrk="0" hangingPunct="0">
              <a:lnSpc>
                <a:spcPct val="50000"/>
              </a:lnSpc>
              <a:spcBef>
                <a:spcPts val="1000"/>
              </a:spcBef>
              <a:buFont typeface="Wingdings" panose="05000000000000000000" pitchFamily="2" charset="2"/>
              <a:buChar char="Ø"/>
            </a:pPr>
            <a:r>
              <a:rPr lang="en-US" altLang="de-DE" sz="1700" dirty="0" smtClean="0">
                <a:solidFill>
                  <a:schemeClr val="tx1"/>
                </a:solidFill>
              </a:rPr>
              <a:t> Filtering of base-band component deliver the </a:t>
            </a:r>
            <a:r>
              <a:rPr lang="en-US" altLang="de-DE" sz="1700" dirty="0">
                <a:solidFill>
                  <a:schemeClr val="tx1"/>
                </a:solidFill>
              </a:rPr>
              <a:t>non-integer tune </a:t>
            </a:r>
            <a:r>
              <a:rPr lang="en-US" altLang="de-DE" sz="1700" b="1" i="1" dirty="0" smtClean="0">
                <a:latin typeface="Cambria Math" panose="02040503050406030204" pitchFamily="18" charset="0"/>
                <a:ea typeface="Cambria Math" panose="02040503050406030204" pitchFamily="18" charset="0"/>
              </a:rPr>
              <a:t>Q </a:t>
            </a:r>
            <a:r>
              <a:rPr lang="en-US" altLang="de-DE" sz="1700" b="1" i="1" baseline="30000" dirty="0" smtClean="0">
                <a:latin typeface="Cambria Math" panose="02040503050406030204" pitchFamily="18" charset="0"/>
                <a:ea typeface="Cambria Math" panose="02040503050406030204" pitchFamily="18" charset="0"/>
              </a:rPr>
              <a:t>f</a:t>
            </a:r>
            <a:r>
              <a:rPr lang="en-US" altLang="de-DE" sz="1700" b="1" i="1" dirty="0" smtClean="0"/>
              <a:t>  </a:t>
            </a:r>
            <a:endParaRPr lang="en-US" altLang="de-DE" sz="1700" b="1" i="1" dirty="0" smtClean="0">
              <a:solidFill>
                <a:schemeClr val="tx1"/>
              </a:solidFill>
            </a:endParaRPr>
          </a:p>
          <a:p>
            <a:pPr algn="l" eaLnBrk="0" hangingPunct="0">
              <a:lnSpc>
                <a:spcPct val="50000"/>
              </a:lnSpc>
              <a:spcBef>
                <a:spcPts val="1000"/>
              </a:spcBef>
            </a:pPr>
            <a:r>
              <a:rPr lang="en-US" altLang="de-DE" sz="1700" dirty="0" smtClean="0">
                <a:latin typeface="Times New Roman" pitchFamily="18" charset="0"/>
              </a:rPr>
              <a:t>System designed by M. </a:t>
            </a:r>
            <a:r>
              <a:rPr lang="en-US" altLang="de-DE" sz="1700" dirty="0" err="1" smtClean="0">
                <a:latin typeface="Times New Roman" pitchFamily="18" charset="0"/>
              </a:rPr>
              <a:t>Gasior</a:t>
            </a:r>
            <a:r>
              <a:rPr lang="en-US" altLang="de-DE" sz="1700" dirty="0" smtClean="0">
                <a:latin typeface="Times New Roman" pitchFamily="18" charset="0"/>
              </a:rPr>
              <a:t> (CERN) and honored by Faraday Cup Award, see e.g. BIW’12 </a:t>
            </a:r>
            <a:endParaRPr lang="en-US" altLang="de-DE" dirty="0">
              <a:solidFill>
                <a:schemeClr val="tx1"/>
              </a:solidFill>
              <a:latin typeface="Times New Roman" pitchFamily="18" charset="0"/>
            </a:endParaRPr>
          </a:p>
        </p:txBody>
      </p:sp>
      <p:pic>
        <p:nvPicPr>
          <p:cNvPr id="717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028302" y="3429000"/>
            <a:ext cx="2673666" cy="2673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feld 19"/>
          <p:cNvSpPr txBox="1"/>
          <p:nvPr/>
        </p:nvSpPr>
        <p:spPr>
          <a:xfrm>
            <a:off x="5715981" y="2091511"/>
            <a:ext cx="3816909" cy="1200329"/>
          </a:xfrm>
          <a:prstGeom prst="rect">
            <a:avLst/>
          </a:prstGeom>
          <a:noFill/>
        </p:spPr>
        <p:txBody>
          <a:bodyPr wrap="square" rtlCol="0">
            <a:spAutoFit/>
          </a:bodyPr>
          <a:lstStyle/>
          <a:p>
            <a:r>
              <a:rPr lang="en-US" b="1" dirty="0" smtClean="0">
                <a:solidFill>
                  <a:srgbClr val="0000FF"/>
                </a:solidFill>
              </a:rPr>
              <a:t>‘</a:t>
            </a:r>
            <a:r>
              <a:rPr lang="en-US" b="1" dirty="0" err="1" smtClean="0">
                <a:solidFill>
                  <a:srgbClr val="0000FF"/>
                </a:solidFill>
              </a:rPr>
              <a:t>Quadrupolar</a:t>
            </a:r>
            <a:r>
              <a:rPr lang="en-US" b="1" dirty="0" smtClean="0">
                <a:solidFill>
                  <a:srgbClr val="0000FF"/>
                </a:solidFill>
              </a:rPr>
              <a:t>’ BPM:</a:t>
            </a:r>
          </a:p>
          <a:p>
            <a:r>
              <a:rPr lang="en-US" dirty="0" smtClean="0"/>
              <a:t>Size: 200 x 70 mm</a:t>
            </a:r>
            <a:r>
              <a:rPr lang="en-US" baseline="30000" dirty="0" smtClean="0"/>
              <a:t>2</a:t>
            </a:r>
            <a:r>
              <a:rPr lang="en-US" dirty="0" smtClean="0"/>
              <a:t>, length 210 mm</a:t>
            </a:r>
          </a:p>
          <a:p>
            <a:r>
              <a:rPr lang="en-US" dirty="0" smtClean="0"/>
              <a:t>Position sensitivity:</a:t>
            </a:r>
          </a:p>
          <a:p>
            <a:r>
              <a:rPr lang="en-US" b="1" i="1" dirty="0" err="1" smtClean="0">
                <a:latin typeface="Cambria Math" panose="02040503050406030204" pitchFamily="18" charset="0"/>
                <a:ea typeface="Cambria Math" panose="02040503050406030204" pitchFamily="18" charset="0"/>
              </a:rPr>
              <a:t>S</a:t>
            </a:r>
            <a:r>
              <a:rPr lang="en-US" b="1" i="1" baseline="-25000" dirty="0" err="1" smtClean="0">
                <a:latin typeface="Cambria Math" panose="02040503050406030204" pitchFamily="18" charset="0"/>
                <a:ea typeface="Cambria Math" panose="02040503050406030204" pitchFamily="18" charset="0"/>
              </a:rPr>
              <a:t>x</a:t>
            </a:r>
            <a:r>
              <a:rPr lang="en-US" dirty="0" smtClean="0">
                <a:latin typeface="Cambria Math" panose="02040503050406030204" pitchFamily="18" charset="0"/>
                <a:ea typeface="Cambria Math" panose="02040503050406030204" pitchFamily="18" charset="0"/>
              </a:rPr>
              <a:t> </a:t>
            </a:r>
            <a:r>
              <a:rPr lang="en-US" dirty="0"/>
              <a:t>= 1</a:t>
            </a:r>
            <a:r>
              <a:rPr lang="en-US" dirty="0" smtClean="0"/>
              <a:t>.4 </a:t>
            </a:r>
            <a:r>
              <a:rPr lang="en-US" dirty="0"/>
              <a:t>%/mm, </a:t>
            </a:r>
            <a:r>
              <a:rPr lang="en-US" b="1" i="1" dirty="0" err="1">
                <a:latin typeface="Cambria Math" panose="02040503050406030204" pitchFamily="18" charset="0"/>
                <a:ea typeface="Cambria Math" panose="02040503050406030204" pitchFamily="18" charset="0"/>
              </a:rPr>
              <a:t>S</a:t>
            </a:r>
            <a:r>
              <a:rPr lang="en-US" b="1" i="1" baseline="-25000" dirty="0" err="1">
                <a:latin typeface="Cambria Math" panose="02040503050406030204" pitchFamily="18" charset="0"/>
                <a:ea typeface="Cambria Math" panose="02040503050406030204" pitchFamily="18" charset="0"/>
              </a:rPr>
              <a:t>y</a:t>
            </a:r>
            <a:r>
              <a:rPr lang="en-US" dirty="0"/>
              <a:t> = </a:t>
            </a:r>
            <a:r>
              <a:rPr lang="en-US" dirty="0" smtClean="0"/>
              <a:t>2.1 </a:t>
            </a:r>
            <a:r>
              <a:rPr lang="en-US" dirty="0"/>
              <a:t>%/</a:t>
            </a:r>
            <a:r>
              <a:rPr lang="en-US" dirty="0" smtClean="0"/>
              <a:t>mm</a:t>
            </a:r>
          </a:p>
        </p:txBody>
      </p:sp>
      <p:sp>
        <p:nvSpPr>
          <p:cNvPr id="21" name="Text Box 7"/>
          <p:cNvSpPr txBox="1">
            <a:spLocks noChangeArrowheads="1"/>
          </p:cNvSpPr>
          <p:nvPr/>
        </p:nvSpPr>
        <p:spPr bwMode="auto">
          <a:xfrm>
            <a:off x="342900" y="295275"/>
            <a:ext cx="8086725" cy="46166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de-DE" sz="2400" b="1" dirty="0" smtClean="0">
                <a:solidFill>
                  <a:schemeClr val="tx1"/>
                </a:solidFill>
                <a:latin typeface="Times New Roman" pitchFamily="18" charset="0"/>
              </a:rPr>
              <a:t>Base-band Tune system BBQ</a:t>
            </a:r>
            <a:r>
              <a:rPr lang="en-US" altLang="de-DE" sz="2400" b="1" dirty="0" smtClean="0">
                <a:solidFill>
                  <a:schemeClr val="tx1"/>
                </a:solidFill>
                <a:latin typeface="Times New Roman" pitchFamily="18" charset="0"/>
                <a:sym typeface="Symbol"/>
              </a:rPr>
              <a:t> analog </a:t>
            </a:r>
            <a:r>
              <a:rPr lang="en-US" altLang="de-DE" sz="2400" b="1" dirty="0">
                <a:latin typeface="Times New Roman" pitchFamily="18" charset="0"/>
                <a:sym typeface="Symbol"/>
              </a:rPr>
              <a:t>P</a:t>
            </a:r>
            <a:r>
              <a:rPr lang="en-US" altLang="de-DE" sz="2400" b="1" dirty="0" smtClean="0">
                <a:solidFill>
                  <a:schemeClr val="tx1"/>
                </a:solidFill>
                <a:latin typeface="Times New Roman" pitchFamily="18" charset="0"/>
                <a:sym typeface="Symbol"/>
              </a:rPr>
              <a:t>eak Detection</a:t>
            </a:r>
            <a:endParaRPr lang="en-US" altLang="de-DE" sz="2400" b="1" dirty="0">
              <a:solidFill>
                <a:schemeClr val="tx1"/>
              </a:solidFill>
              <a:latin typeface="Times New Roman" pitchFamily="18" charset="0"/>
            </a:endParaRPr>
          </a:p>
        </p:txBody>
      </p:sp>
      <p:sp>
        <p:nvSpPr>
          <p:cNvPr id="14" name="Text Box 11"/>
          <p:cNvSpPr txBox="1">
            <a:spLocks noChangeArrowheads="1"/>
          </p:cNvSpPr>
          <p:nvPr/>
        </p:nvSpPr>
        <p:spPr bwMode="auto">
          <a:xfrm>
            <a:off x="0" y="6165304"/>
            <a:ext cx="9144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de-DE" sz="1400" dirty="0" smtClean="0">
                <a:ea typeface="ＭＳ Ｐゴシック" charset="-128"/>
              </a:rPr>
              <a:t>BBQ design:</a:t>
            </a:r>
            <a:r>
              <a:rPr lang="en-US" altLang="de-DE" sz="1400" dirty="0" smtClean="0">
                <a:solidFill>
                  <a:schemeClr val="tx1"/>
                </a:solidFill>
                <a:ea typeface="ＭＳ Ｐゴシック" charset="-128"/>
              </a:rPr>
              <a:t> M. </a:t>
            </a:r>
            <a:r>
              <a:rPr lang="en-US" altLang="de-DE" sz="1400" dirty="0" err="1" smtClean="0">
                <a:solidFill>
                  <a:schemeClr val="tx1"/>
                </a:solidFill>
                <a:ea typeface="ＭＳ Ｐゴシック" charset="-128"/>
              </a:rPr>
              <a:t>Gasior</a:t>
            </a:r>
            <a:r>
              <a:rPr lang="en-US" altLang="de-DE" sz="1400" dirty="0" smtClean="0">
                <a:solidFill>
                  <a:schemeClr val="tx1"/>
                </a:solidFill>
                <a:ea typeface="ＭＳ Ｐゴシック" charset="-128"/>
              </a:rPr>
              <a:t> BIW’12; GSI measurements; R</a:t>
            </a:r>
            <a:r>
              <a:rPr lang="en-US" altLang="de-DE" sz="1400" dirty="0">
                <a:solidFill>
                  <a:schemeClr val="tx1"/>
                </a:solidFill>
                <a:ea typeface="ＭＳ Ｐゴシック" charset="-128"/>
              </a:rPr>
              <a:t>. Singh (GSI) et al., Proc. </a:t>
            </a:r>
            <a:r>
              <a:rPr lang="en-US" altLang="de-DE" sz="1400" dirty="0" smtClean="0">
                <a:solidFill>
                  <a:schemeClr val="tx1"/>
                </a:solidFill>
                <a:ea typeface="ＭＳ Ｐゴシック" charset="-128"/>
              </a:rPr>
              <a:t>HB’12 </a:t>
            </a:r>
            <a:r>
              <a:rPr lang="en-US" altLang="de-DE" sz="1400" dirty="0">
                <a:solidFill>
                  <a:schemeClr val="tx1"/>
                </a:solidFill>
                <a:ea typeface="ＭＳ Ｐゴシック" charset="-128"/>
              </a:rPr>
              <a:t>and </a:t>
            </a:r>
            <a:r>
              <a:rPr lang="en-US" altLang="de-DE" sz="1400" dirty="0" smtClean="0">
                <a:solidFill>
                  <a:schemeClr val="tx1"/>
                </a:solidFill>
                <a:ea typeface="ＭＳ Ｐゴシック" charset="-128"/>
              </a:rPr>
              <a:t>DIPAC’13</a:t>
            </a:r>
            <a:r>
              <a:rPr lang="en-US" altLang="de-DE" sz="1400" dirty="0" smtClean="0">
                <a:solidFill>
                  <a:schemeClr val="tx1"/>
                </a:solidFill>
                <a:latin typeface="Times New Roman" pitchFamily="18" charset="0"/>
                <a:ea typeface="ＭＳ Ｐゴシック" charset="-128"/>
              </a:rPr>
              <a:t> </a:t>
            </a:r>
            <a:endParaRPr lang="en-US" altLang="de-DE" sz="1400" dirty="0">
              <a:solidFill>
                <a:schemeClr val="tx1"/>
              </a:solidFill>
              <a:latin typeface="Times New Roman" pitchFamily="18" charset="0"/>
              <a:ea typeface="ＭＳ Ｐゴシック" charset="-128"/>
            </a:endParaRPr>
          </a:p>
        </p:txBody>
      </p:sp>
      <p:grpSp>
        <p:nvGrpSpPr>
          <p:cNvPr id="9" name="Gruppieren 8"/>
          <p:cNvGrpSpPr/>
          <p:nvPr/>
        </p:nvGrpSpPr>
        <p:grpSpPr>
          <a:xfrm>
            <a:off x="179512" y="2485761"/>
            <a:ext cx="5184575" cy="3391511"/>
            <a:chOff x="179512" y="2485761"/>
            <a:chExt cx="5184575" cy="3391511"/>
          </a:xfrm>
        </p:grpSpPr>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848" y="2485761"/>
              <a:ext cx="5135239" cy="3031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2175587" y="5510320"/>
              <a:ext cx="1964365" cy="292388"/>
            </a:xfrm>
            <a:prstGeom prst="rect">
              <a:avLst/>
            </a:prstGeom>
            <a:noFill/>
            <a:ln>
              <a:solidFill>
                <a:schemeClr val="tx1"/>
              </a:solidFill>
            </a:ln>
          </p:spPr>
          <p:txBody>
            <a:bodyPr wrap="square" rtlCol="0">
              <a:spAutoFit/>
            </a:bodyPr>
            <a:lstStyle/>
            <a:p>
              <a:r>
                <a:rPr lang="en-US" sz="1300" b="1" dirty="0" smtClean="0"/>
                <a:t>or</a:t>
              </a:r>
              <a:r>
                <a:rPr lang="en-US" sz="1300" dirty="0" smtClean="0"/>
                <a:t> DAQ: ADC + FFT </a:t>
              </a:r>
              <a:r>
                <a:rPr lang="en-US" sz="1300" dirty="0" err="1" smtClean="0"/>
                <a:t>calc</a:t>
              </a:r>
              <a:endParaRPr lang="en-US" sz="1300" dirty="0"/>
            </a:p>
          </p:txBody>
        </p:sp>
        <p:sp>
          <p:nvSpPr>
            <p:cNvPr id="13" name="Textfeld 12"/>
            <p:cNvSpPr txBox="1"/>
            <p:nvPr/>
          </p:nvSpPr>
          <p:spPr>
            <a:xfrm>
              <a:off x="179512" y="5316880"/>
              <a:ext cx="2049201" cy="560392"/>
            </a:xfrm>
            <a:prstGeom prst="rect">
              <a:avLst/>
            </a:prstGeom>
            <a:noFill/>
          </p:spPr>
          <p:txBody>
            <a:bodyPr wrap="square" rtlCol="0">
              <a:spAutoFit/>
            </a:bodyPr>
            <a:lstStyle/>
            <a:p>
              <a:r>
                <a:rPr lang="en-US" sz="1600" b="1" dirty="0" smtClean="0">
                  <a:solidFill>
                    <a:srgbClr val="0000FF"/>
                  </a:solidFill>
                </a:rPr>
                <a:t>Different excitations:</a:t>
              </a:r>
            </a:p>
            <a:p>
              <a:r>
                <a:rPr lang="en-US" sz="1600" dirty="0" smtClean="0"/>
                <a:t>noise or sweep</a:t>
              </a:r>
              <a:endParaRPr lang="en-US" sz="1600" dirty="0"/>
            </a:p>
          </p:txBody>
        </p:sp>
        <p:sp>
          <p:nvSpPr>
            <p:cNvPr id="8" name="Freihandform 7"/>
            <p:cNvSpPr/>
            <p:nvPr/>
          </p:nvSpPr>
          <p:spPr bwMode="auto">
            <a:xfrm>
              <a:off x="1174750" y="2773987"/>
              <a:ext cx="3346450" cy="540713"/>
            </a:xfrm>
            <a:custGeom>
              <a:avLst/>
              <a:gdLst>
                <a:gd name="connsiteX0" fmla="*/ 0 w 3346450"/>
                <a:gd name="connsiteY0" fmla="*/ 426413 h 540713"/>
                <a:gd name="connsiteX1" fmla="*/ 146050 w 3346450"/>
                <a:gd name="connsiteY1" fmla="*/ 413713 h 540713"/>
                <a:gd name="connsiteX2" fmla="*/ 311150 w 3346450"/>
                <a:gd name="connsiteY2" fmla="*/ 388313 h 540713"/>
                <a:gd name="connsiteX3" fmla="*/ 457200 w 3346450"/>
                <a:gd name="connsiteY3" fmla="*/ 337513 h 540713"/>
                <a:gd name="connsiteX4" fmla="*/ 596900 w 3346450"/>
                <a:gd name="connsiteY4" fmla="*/ 274013 h 540713"/>
                <a:gd name="connsiteX5" fmla="*/ 736600 w 3346450"/>
                <a:gd name="connsiteY5" fmla="*/ 191463 h 540713"/>
                <a:gd name="connsiteX6" fmla="*/ 857250 w 3346450"/>
                <a:gd name="connsiteY6" fmla="*/ 108913 h 540713"/>
                <a:gd name="connsiteX7" fmla="*/ 1022350 w 3346450"/>
                <a:gd name="connsiteY7" fmla="*/ 45413 h 540713"/>
                <a:gd name="connsiteX8" fmla="*/ 1155700 w 3346450"/>
                <a:gd name="connsiteY8" fmla="*/ 7313 h 540713"/>
                <a:gd name="connsiteX9" fmla="*/ 1289050 w 3346450"/>
                <a:gd name="connsiteY9" fmla="*/ 963 h 540713"/>
                <a:gd name="connsiteX10" fmla="*/ 1454150 w 3346450"/>
                <a:gd name="connsiteY10" fmla="*/ 20013 h 540713"/>
                <a:gd name="connsiteX11" fmla="*/ 1612900 w 3346450"/>
                <a:gd name="connsiteY11" fmla="*/ 89863 h 540713"/>
                <a:gd name="connsiteX12" fmla="*/ 1727200 w 3346450"/>
                <a:gd name="connsiteY12" fmla="*/ 153363 h 540713"/>
                <a:gd name="connsiteX13" fmla="*/ 1879600 w 3346450"/>
                <a:gd name="connsiteY13" fmla="*/ 223213 h 540713"/>
                <a:gd name="connsiteX14" fmla="*/ 2025650 w 3346450"/>
                <a:gd name="connsiteY14" fmla="*/ 242263 h 540713"/>
                <a:gd name="connsiteX15" fmla="*/ 2171700 w 3346450"/>
                <a:gd name="connsiteY15" fmla="*/ 242263 h 540713"/>
                <a:gd name="connsiteX16" fmla="*/ 2362200 w 3346450"/>
                <a:gd name="connsiteY16" fmla="*/ 235913 h 540713"/>
                <a:gd name="connsiteX17" fmla="*/ 2501900 w 3346450"/>
                <a:gd name="connsiteY17" fmla="*/ 305763 h 540713"/>
                <a:gd name="connsiteX18" fmla="*/ 2622550 w 3346450"/>
                <a:gd name="connsiteY18" fmla="*/ 343863 h 540713"/>
                <a:gd name="connsiteX19" fmla="*/ 2768600 w 3346450"/>
                <a:gd name="connsiteY19" fmla="*/ 451813 h 540713"/>
                <a:gd name="connsiteX20" fmla="*/ 2889250 w 3346450"/>
                <a:gd name="connsiteY20" fmla="*/ 502613 h 540713"/>
                <a:gd name="connsiteX21" fmla="*/ 3048000 w 3346450"/>
                <a:gd name="connsiteY21" fmla="*/ 528013 h 540713"/>
                <a:gd name="connsiteX22" fmla="*/ 3162300 w 3346450"/>
                <a:gd name="connsiteY22" fmla="*/ 528013 h 540713"/>
                <a:gd name="connsiteX23" fmla="*/ 3346450 w 3346450"/>
                <a:gd name="connsiteY23" fmla="*/ 540713 h 540713"/>
                <a:gd name="connsiteX24" fmla="*/ 3346450 w 3346450"/>
                <a:gd name="connsiteY24" fmla="*/ 540713 h 54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46450" h="540713">
                  <a:moveTo>
                    <a:pt x="0" y="426413"/>
                  </a:moveTo>
                  <a:cubicBezTo>
                    <a:pt x="47096" y="423238"/>
                    <a:pt x="94192" y="420063"/>
                    <a:pt x="146050" y="413713"/>
                  </a:cubicBezTo>
                  <a:cubicBezTo>
                    <a:pt x="197908" y="407363"/>
                    <a:pt x="259292" y="401013"/>
                    <a:pt x="311150" y="388313"/>
                  </a:cubicBezTo>
                  <a:cubicBezTo>
                    <a:pt x="363008" y="375613"/>
                    <a:pt x="409575" y="356563"/>
                    <a:pt x="457200" y="337513"/>
                  </a:cubicBezTo>
                  <a:cubicBezTo>
                    <a:pt x="504825" y="318463"/>
                    <a:pt x="550333" y="298355"/>
                    <a:pt x="596900" y="274013"/>
                  </a:cubicBezTo>
                  <a:cubicBezTo>
                    <a:pt x="643467" y="249671"/>
                    <a:pt x="693208" y="218980"/>
                    <a:pt x="736600" y="191463"/>
                  </a:cubicBezTo>
                  <a:cubicBezTo>
                    <a:pt x="779992" y="163946"/>
                    <a:pt x="809625" y="133255"/>
                    <a:pt x="857250" y="108913"/>
                  </a:cubicBezTo>
                  <a:cubicBezTo>
                    <a:pt x="904875" y="84571"/>
                    <a:pt x="972608" y="62346"/>
                    <a:pt x="1022350" y="45413"/>
                  </a:cubicBezTo>
                  <a:cubicBezTo>
                    <a:pt x="1072092" y="28480"/>
                    <a:pt x="1111250" y="14721"/>
                    <a:pt x="1155700" y="7313"/>
                  </a:cubicBezTo>
                  <a:cubicBezTo>
                    <a:pt x="1200150" y="-95"/>
                    <a:pt x="1239308" y="-1154"/>
                    <a:pt x="1289050" y="963"/>
                  </a:cubicBezTo>
                  <a:cubicBezTo>
                    <a:pt x="1338792" y="3080"/>
                    <a:pt x="1400175" y="5196"/>
                    <a:pt x="1454150" y="20013"/>
                  </a:cubicBezTo>
                  <a:cubicBezTo>
                    <a:pt x="1508125" y="34830"/>
                    <a:pt x="1567392" y="67638"/>
                    <a:pt x="1612900" y="89863"/>
                  </a:cubicBezTo>
                  <a:cubicBezTo>
                    <a:pt x="1658408" y="112088"/>
                    <a:pt x="1682750" y="131138"/>
                    <a:pt x="1727200" y="153363"/>
                  </a:cubicBezTo>
                  <a:cubicBezTo>
                    <a:pt x="1771650" y="175588"/>
                    <a:pt x="1829858" y="208396"/>
                    <a:pt x="1879600" y="223213"/>
                  </a:cubicBezTo>
                  <a:cubicBezTo>
                    <a:pt x="1929342" y="238030"/>
                    <a:pt x="1976967" y="239088"/>
                    <a:pt x="2025650" y="242263"/>
                  </a:cubicBezTo>
                  <a:cubicBezTo>
                    <a:pt x="2074333" y="245438"/>
                    <a:pt x="2115608" y="243321"/>
                    <a:pt x="2171700" y="242263"/>
                  </a:cubicBezTo>
                  <a:cubicBezTo>
                    <a:pt x="2227792" y="241205"/>
                    <a:pt x="2307167" y="225330"/>
                    <a:pt x="2362200" y="235913"/>
                  </a:cubicBezTo>
                  <a:cubicBezTo>
                    <a:pt x="2417233" y="246496"/>
                    <a:pt x="2458508" y="287771"/>
                    <a:pt x="2501900" y="305763"/>
                  </a:cubicBezTo>
                  <a:cubicBezTo>
                    <a:pt x="2545292" y="323755"/>
                    <a:pt x="2578100" y="319521"/>
                    <a:pt x="2622550" y="343863"/>
                  </a:cubicBezTo>
                  <a:cubicBezTo>
                    <a:pt x="2667000" y="368205"/>
                    <a:pt x="2724150" y="425355"/>
                    <a:pt x="2768600" y="451813"/>
                  </a:cubicBezTo>
                  <a:cubicBezTo>
                    <a:pt x="2813050" y="478271"/>
                    <a:pt x="2842683" y="489913"/>
                    <a:pt x="2889250" y="502613"/>
                  </a:cubicBezTo>
                  <a:cubicBezTo>
                    <a:pt x="2935817" y="515313"/>
                    <a:pt x="3002492" y="523780"/>
                    <a:pt x="3048000" y="528013"/>
                  </a:cubicBezTo>
                  <a:cubicBezTo>
                    <a:pt x="3093508" y="532246"/>
                    <a:pt x="3112558" y="525896"/>
                    <a:pt x="3162300" y="528013"/>
                  </a:cubicBezTo>
                  <a:cubicBezTo>
                    <a:pt x="3212042" y="530130"/>
                    <a:pt x="3346450" y="540713"/>
                    <a:pt x="3346450" y="540713"/>
                  </a:cubicBezTo>
                  <a:lnTo>
                    <a:pt x="3346450" y="540713"/>
                  </a:lnTo>
                </a:path>
              </a:pathLst>
            </a:custGeom>
            <a:noFill/>
            <a:ln w="38100" cap="flat" cmpd="sng" algn="ctr">
              <a:solidFill>
                <a:srgbClr val="C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grpSp>
    </p:spTree>
    <p:extLst>
      <p:ext uri="{BB962C8B-B14F-4D97-AF65-F5344CB8AC3E}">
        <p14:creationId xmlns:p14="http://schemas.microsoft.com/office/powerpoint/2010/main" val="363457423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Leer">
  <a:themeElements>
    <a:clrScheme name="Le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
      <a:majorFont>
        <a:latin typeface="Times"/>
        <a:ea typeface=""/>
        <a:cs typeface=""/>
      </a:majorFont>
      <a:minorFont>
        <a:latin typeface="Time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2"/>
            </a:solidFill>
            <a:effectLst/>
            <a:latin typeface="Arial" charset="0"/>
          </a:defRPr>
        </a:defPPr>
      </a:lstStyle>
    </a:lnDef>
  </a:objectDefaults>
  <a:extraClrSchemeLst>
    <a:extraClrScheme>
      <a:clrScheme name="Le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6312</Words>
  <Application>Microsoft Office PowerPoint</Application>
  <PresentationFormat>Bildschirmpräsentation (4:3)</PresentationFormat>
  <Paragraphs>798</Paragraphs>
  <Slides>36</Slides>
  <Notes>34</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36</vt:i4>
      </vt:variant>
    </vt:vector>
  </HeadingPairs>
  <TitlesOfParts>
    <vt:vector size="38" baseType="lpstr">
      <vt:lpstr>Leer</vt:lpstr>
      <vt:lpstr>Equation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Peter Forck</dc:creator>
  <cp:lastModifiedBy>Peter Forck</cp:lastModifiedBy>
  <cp:revision>391</cp:revision>
  <cp:lastPrinted>2015-11-02T08:14:01Z</cp:lastPrinted>
  <dcterms:modified xsi:type="dcterms:W3CDTF">2015-11-04T23:08:56Z</dcterms:modified>
</cp:coreProperties>
</file>